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57"/>
  </p:notesMasterIdLst>
  <p:handoutMasterIdLst>
    <p:handoutMasterId r:id="rId58"/>
  </p:handoutMasterIdLst>
  <p:sldIdLst>
    <p:sldId id="649" r:id="rId2"/>
    <p:sldId id="651" r:id="rId3"/>
    <p:sldId id="655" r:id="rId4"/>
    <p:sldId id="656" r:id="rId5"/>
    <p:sldId id="658" r:id="rId6"/>
    <p:sldId id="659" r:id="rId7"/>
    <p:sldId id="660" r:id="rId8"/>
    <p:sldId id="661" r:id="rId9"/>
    <p:sldId id="662" r:id="rId10"/>
    <p:sldId id="663" r:id="rId11"/>
    <p:sldId id="664" r:id="rId12"/>
    <p:sldId id="665" r:id="rId13"/>
    <p:sldId id="666" r:id="rId14"/>
    <p:sldId id="667" r:id="rId15"/>
    <p:sldId id="668" r:id="rId16"/>
    <p:sldId id="669" r:id="rId17"/>
    <p:sldId id="670" r:id="rId18"/>
    <p:sldId id="671" r:id="rId19"/>
    <p:sldId id="672" r:id="rId20"/>
    <p:sldId id="673" r:id="rId21"/>
    <p:sldId id="674" r:id="rId22"/>
    <p:sldId id="675" r:id="rId23"/>
    <p:sldId id="676" r:id="rId24"/>
    <p:sldId id="677" r:id="rId25"/>
    <p:sldId id="678" r:id="rId26"/>
    <p:sldId id="680" r:id="rId27"/>
    <p:sldId id="681" r:id="rId28"/>
    <p:sldId id="682" r:id="rId29"/>
    <p:sldId id="683" r:id="rId30"/>
    <p:sldId id="684" r:id="rId31"/>
    <p:sldId id="685" r:id="rId32"/>
    <p:sldId id="686" r:id="rId33"/>
    <p:sldId id="688" r:id="rId34"/>
    <p:sldId id="689" r:id="rId35"/>
    <p:sldId id="690" r:id="rId36"/>
    <p:sldId id="691" r:id="rId37"/>
    <p:sldId id="692" r:id="rId38"/>
    <p:sldId id="693" r:id="rId39"/>
    <p:sldId id="694" r:id="rId40"/>
    <p:sldId id="695" r:id="rId41"/>
    <p:sldId id="696" r:id="rId42"/>
    <p:sldId id="697" r:id="rId43"/>
    <p:sldId id="698" r:id="rId44"/>
    <p:sldId id="699" r:id="rId45"/>
    <p:sldId id="700" r:id="rId46"/>
    <p:sldId id="714" r:id="rId47"/>
    <p:sldId id="701" r:id="rId48"/>
    <p:sldId id="702" r:id="rId49"/>
    <p:sldId id="715" r:id="rId50"/>
    <p:sldId id="604" r:id="rId51"/>
    <p:sldId id="638" r:id="rId52"/>
    <p:sldId id="639" r:id="rId53"/>
    <p:sldId id="640" r:id="rId54"/>
    <p:sldId id="641" r:id="rId55"/>
    <p:sldId id="642" r:id="rId56"/>
  </p:sldIdLst>
  <p:sldSz cx="9144000" cy="6858000" type="screen4x3"/>
  <p:notesSz cx="6645275" cy="9777413"/>
  <p:defaultTextStyle>
    <a:defPPr>
      <a:defRPr lang="fa-IR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Homa" pitchFamily="2" charset="-78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Homa" pitchFamily="2" charset="-78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Homa" pitchFamily="2" charset="-78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Homa" pitchFamily="2" charset="-78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Homa" pitchFamily="2" charset="-78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Homa" pitchFamily="2" charset="-78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Homa" pitchFamily="2" charset="-78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Homa" pitchFamily="2" charset="-78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Homa" pitchFamily="2" charset="-7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531"/>
    <a:srgbClr val="66FFFF"/>
    <a:srgbClr val="660033"/>
    <a:srgbClr val="8A008A"/>
    <a:srgbClr val="800080"/>
    <a:srgbClr val="FF0000"/>
    <a:srgbClr val="DC00DC"/>
    <a:srgbClr val="99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7692" autoAdjust="0"/>
    <p:restoredTop sz="95462" autoAdjust="0"/>
  </p:normalViewPr>
  <p:slideViewPr>
    <p:cSldViewPr>
      <p:cViewPr>
        <p:scale>
          <a:sx n="77" d="100"/>
          <a:sy n="77" d="100"/>
        </p:scale>
        <p:origin x="-1260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3963" y="0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2375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6875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2375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3963" y="9286875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cs typeface="Arial" pitchFamily="34" charset="0"/>
              </a:defRPr>
            </a:lvl1pPr>
          </a:lstStyle>
          <a:p>
            <a:fld id="{E6D5FC2B-FBBB-4F5C-BAD4-174A22CBA34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3963" y="0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2621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879475" y="733425"/>
            <a:ext cx="4887913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62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5163" y="4645025"/>
            <a:ext cx="5314950" cy="439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2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6875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262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3963" y="9286875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cs typeface="Arial" pitchFamily="34" charset="0"/>
              </a:defRPr>
            </a:lvl1pPr>
          </a:lstStyle>
          <a:p>
            <a:fld id="{A83550B2-387E-4188-94D8-349A342C5F3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90BEDA-3971-446B-AB05-B928FA7EA36E}" type="slidenum">
              <a:rPr lang="en-US"/>
              <a:pPr/>
              <a:t>51</a:t>
            </a:fld>
            <a:endParaRPr lang="en-US"/>
          </a:p>
        </p:txBody>
      </p:sp>
      <p:sp>
        <p:nvSpPr>
          <p:cNvPr id="6543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/>
              <a:t>تا حدي که بتواند مبناي کنترل قرار گيرد.</a:t>
            </a:r>
          </a:p>
          <a:p>
            <a:pPr algn="r" rtl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478332-0DD9-4101-812C-5598FC047088}" type="slidenum">
              <a:rPr lang="en-US"/>
              <a:pPr/>
              <a:t>52</a:t>
            </a:fld>
            <a:endParaRPr lang="en-US"/>
          </a:p>
        </p:txBody>
      </p:sp>
      <p:sp>
        <p:nvSpPr>
          <p:cNvPr id="6563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/>
              <a:t>تا حدي که بتواند مبناي کنترل قرار گيرد.</a:t>
            </a:r>
          </a:p>
          <a:p>
            <a:pPr algn="r" rtl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63D679-472F-4AF3-A2DA-6F852598C15D}" type="slidenum">
              <a:rPr lang="en-US"/>
              <a:pPr/>
              <a:t>53</a:t>
            </a:fld>
            <a:endParaRPr lang="en-US"/>
          </a:p>
        </p:txBody>
      </p:sp>
      <p:sp>
        <p:nvSpPr>
          <p:cNvPr id="6584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/>
              <a:t>تا حدي که بتواند مبناي کنترل قرار گيرد.</a:t>
            </a:r>
          </a:p>
          <a:p>
            <a:pPr algn="r" rtl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088737-1B4B-4631-BCEF-7ADA6C606347}" type="slidenum">
              <a:rPr lang="en-US"/>
              <a:pPr/>
              <a:t>54</a:t>
            </a:fld>
            <a:endParaRPr lang="en-US"/>
          </a:p>
        </p:txBody>
      </p:sp>
      <p:sp>
        <p:nvSpPr>
          <p:cNvPr id="6604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/>
              <a:t>تا حدي که بتواند مبناي کنترل قرار گيرد.</a:t>
            </a:r>
          </a:p>
          <a:p>
            <a:pPr algn="r" rtl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B423EE-BE2D-4832-9E96-AA6C7897D190}" type="slidenum">
              <a:rPr lang="en-US"/>
              <a:pPr/>
              <a:t>55</a:t>
            </a:fld>
            <a:endParaRPr lang="en-US"/>
          </a:p>
        </p:txBody>
      </p:sp>
      <p:sp>
        <p:nvSpPr>
          <p:cNvPr id="6625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/>
              <a:t>تا حدي که بتواند مبناي کنترل قرار گيرد.</a:t>
            </a:r>
          </a:p>
          <a:p>
            <a:pPr algn="r" rtl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5843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5844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800">
              <a:cs typeface="Arial" pitchFamily="34" charset="0"/>
            </a:endParaRP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304800"/>
            <a:ext cx="19240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04800"/>
            <a:ext cx="56197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447800"/>
            <a:ext cx="3771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447800"/>
            <a:ext cx="3771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7696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447800"/>
            <a:ext cx="7696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824" name="AutoShape 8"/>
          <p:cNvSpPr>
            <a:spLocks noChangeArrowheads="1"/>
          </p:cNvSpPr>
          <p:nvPr/>
        </p:nvSpPr>
        <p:spPr bwMode="auto">
          <a:xfrm>
            <a:off x="168275" y="228600"/>
            <a:ext cx="8823325" cy="6096000"/>
          </a:xfrm>
          <a:prstGeom prst="roundRect">
            <a:avLst>
              <a:gd name="adj" fmla="val 11046"/>
            </a:avLst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>
            <a:off x="762000" y="1219200"/>
            <a:ext cx="76962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iming>
    <p:tnLst>
      <p:par>
        <p:cTn id="1" dur="indefinite" restart="never" nodeType="tmRoot"/>
      </p:par>
    </p:tnLst>
  </p:timing>
  <p:txStyles>
    <p:titleStyle>
      <a:lvl1pPr algn="r" rtl="1" fontAlgn="base">
        <a:spcBef>
          <a:spcPct val="0"/>
        </a:spcBef>
        <a:spcAft>
          <a:spcPct val="0"/>
        </a:spcAft>
        <a:defRPr sz="3300">
          <a:solidFill>
            <a:srgbClr val="800080"/>
          </a:solidFill>
          <a:latin typeface="+mj-lt"/>
          <a:ea typeface="+mj-ea"/>
          <a:cs typeface="+mj-cs"/>
        </a:defRPr>
      </a:lvl1pPr>
      <a:lvl2pPr algn="r" rtl="1" fontAlgn="base">
        <a:spcBef>
          <a:spcPct val="0"/>
        </a:spcBef>
        <a:spcAft>
          <a:spcPct val="0"/>
        </a:spcAft>
        <a:defRPr sz="3300">
          <a:solidFill>
            <a:srgbClr val="800080"/>
          </a:solidFill>
          <a:latin typeface="Arial" pitchFamily="34" charset="0"/>
          <a:cs typeface="Titr" pitchFamily="2" charset="-78"/>
        </a:defRPr>
      </a:lvl2pPr>
      <a:lvl3pPr algn="r" rtl="1" fontAlgn="base">
        <a:spcBef>
          <a:spcPct val="0"/>
        </a:spcBef>
        <a:spcAft>
          <a:spcPct val="0"/>
        </a:spcAft>
        <a:defRPr sz="3300">
          <a:solidFill>
            <a:srgbClr val="800080"/>
          </a:solidFill>
          <a:latin typeface="Arial" pitchFamily="34" charset="0"/>
          <a:cs typeface="Titr" pitchFamily="2" charset="-78"/>
        </a:defRPr>
      </a:lvl3pPr>
      <a:lvl4pPr algn="r" rtl="1" fontAlgn="base">
        <a:spcBef>
          <a:spcPct val="0"/>
        </a:spcBef>
        <a:spcAft>
          <a:spcPct val="0"/>
        </a:spcAft>
        <a:defRPr sz="3300">
          <a:solidFill>
            <a:srgbClr val="800080"/>
          </a:solidFill>
          <a:latin typeface="Arial" pitchFamily="34" charset="0"/>
          <a:cs typeface="Titr" pitchFamily="2" charset="-78"/>
        </a:defRPr>
      </a:lvl4pPr>
      <a:lvl5pPr algn="r" rtl="1" fontAlgn="base">
        <a:spcBef>
          <a:spcPct val="0"/>
        </a:spcBef>
        <a:spcAft>
          <a:spcPct val="0"/>
        </a:spcAft>
        <a:defRPr sz="3300">
          <a:solidFill>
            <a:srgbClr val="800080"/>
          </a:solidFill>
          <a:latin typeface="Arial" pitchFamily="34" charset="0"/>
          <a:cs typeface="Titr" pitchFamily="2" charset="-78"/>
        </a:defRPr>
      </a:lvl5pPr>
      <a:lvl6pPr marL="457200" algn="r" rtl="1" fontAlgn="base">
        <a:spcBef>
          <a:spcPct val="0"/>
        </a:spcBef>
        <a:spcAft>
          <a:spcPct val="0"/>
        </a:spcAft>
        <a:defRPr sz="3300">
          <a:solidFill>
            <a:srgbClr val="800080"/>
          </a:solidFill>
          <a:latin typeface="Arial" pitchFamily="34" charset="0"/>
          <a:cs typeface="Titr" pitchFamily="2" charset="-78"/>
        </a:defRPr>
      </a:lvl6pPr>
      <a:lvl7pPr marL="914400" algn="r" rtl="1" fontAlgn="base">
        <a:spcBef>
          <a:spcPct val="0"/>
        </a:spcBef>
        <a:spcAft>
          <a:spcPct val="0"/>
        </a:spcAft>
        <a:defRPr sz="3300">
          <a:solidFill>
            <a:srgbClr val="800080"/>
          </a:solidFill>
          <a:latin typeface="Arial" pitchFamily="34" charset="0"/>
          <a:cs typeface="Titr" pitchFamily="2" charset="-78"/>
        </a:defRPr>
      </a:lvl7pPr>
      <a:lvl8pPr marL="1371600" algn="r" rtl="1" fontAlgn="base">
        <a:spcBef>
          <a:spcPct val="0"/>
        </a:spcBef>
        <a:spcAft>
          <a:spcPct val="0"/>
        </a:spcAft>
        <a:defRPr sz="3300">
          <a:solidFill>
            <a:srgbClr val="800080"/>
          </a:solidFill>
          <a:latin typeface="Arial" pitchFamily="34" charset="0"/>
          <a:cs typeface="Titr" pitchFamily="2" charset="-78"/>
        </a:defRPr>
      </a:lvl8pPr>
      <a:lvl9pPr marL="1828800" algn="r" rtl="1" fontAlgn="base">
        <a:spcBef>
          <a:spcPct val="0"/>
        </a:spcBef>
        <a:spcAft>
          <a:spcPct val="0"/>
        </a:spcAft>
        <a:defRPr sz="3300">
          <a:solidFill>
            <a:srgbClr val="800080"/>
          </a:solidFill>
          <a:latin typeface="Arial" pitchFamily="34" charset="0"/>
          <a:cs typeface="Titr" pitchFamily="2" charset="-78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lr>
          <a:srgbClr val="800080"/>
        </a:buClr>
        <a:buSzPct val="90000"/>
        <a:buFont typeface="Wingdings" pitchFamily="2" charset="2"/>
        <a:buChar char="l"/>
        <a:defRPr sz="31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lr>
          <a:srgbClr val="800080"/>
        </a:buClr>
        <a:buSzPct val="90000"/>
        <a:buChar char="•"/>
        <a:defRPr sz="2600">
          <a:solidFill>
            <a:srgbClr val="000000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lr>
          <a:srgbClr val="800080"/>
        </a:buClr>
        <a:buSzPct val="90000"/>
        <a:buChar char="•"/>
        <a:defRPr sz="2200">
          <a:solidFill>
            <a:srgbClr val="000000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lr>
          <a:srgbClr val="800080"/>
        </a:buClr>
        <a:buSzPct val="90000"/>
        <a:buChar char="•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lr>
          <a:srgbClr val="800080"/>
        </a:buClr>
        <a:buSzPct val="90000"/>
        <a:buChar char="•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rgbClr val="800080"/>
        </a:buClr>
        <a:buSzPct val="90000"/>
        <a:buChar char="•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rgbClr val="800080"/>
        </a:buClr>
        <a:buSzPct val="90000"/>
        <a:buChar char="•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rgbClr val="800080"/>
        </a:buClr>
        <a:buSzPct val="90000"/>
        <a:buChar char="•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rgbClr val="800080"/>
        </a:buClr>
        <a:buSzPct val="90000"/>
        <a:buChar char="•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1.vml"/><Relationship Id="rId4" Type="http://schemas.openxmlformats.org/officeDocument/2006/relationships/oleObject" Target="../embeddings/oleObject32.bin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a-IR" sz="4500"/>
              <a:t>مديريت پروژه</a:t>
            </a:r>
            <a:endParaRPr lang="en-US" sz="4500"/>
          </a:p>
        </p:txBody>
      </p:sp>
      <p:sp>
        <p:nvSpPr>
          <p:cNvPr id="67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505200"/>
            <a:ext cx="5410200" cy="1905000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fa-IR" sz="2400" b="1">
              <a:cs typeface="Zar" pitchFamily="2" charset="-78"/>
            </a:endParaRPr>
          </a:p>
          <a:p>
            <a:r>
              <a:rPr lang="fa-IR" sz="2400" b="1">
                <a:cs typeface="Zar" pitchFamily="2" charset="-78"/>
              </a:rPr>
              <a:t>مديريت يكپارچگي</a:t>
            </a:r>
            <a:endParaRPr lang="en-US" sz="2400" b="1">
              <a:cs typeface="Zar" pitchFamily="2" charset="-78"/>
            </a:endParaRPr>
          </a:p>
        </p:txBody>
      </p:sp>
      <p:sp>
        <p:nvSpPr>
          <p:cNvPr id="670724" name="Text Box 4"/>
          <p:cNvSpPr txBox="1">
            <a:spLocks noChangeArrowheads="1"/>
          </p:cNvSpPr>
          <p:nvPr/>
        </p:nvSpPr>
        <p:spPr bwMode="auto">
          <a:xfrm>
            <a:off x="3810000" y="76200"/>
            <a:ext cx="16160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ctr"/>
            <a:r>
              <a:rPr lang="fa-IR" sz="1800">
                <a:solidFill>
                  <a:srgbClr val="000000"/>
                </a:solidFill>
              </a:rPr>
              <a:t>به نام حق</a:t>
            </a: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670725" name="Text Box 5"/>
          <p:cNvSpPr txBox="1">
            <a:spLocks noChangeArrowheads="1"/>
          </p:cNvSpPr>
          <p:nvPr/>
        </p:nvSpPr>
        <p:spPr bwMode="auto">
          <a:xfrm>
            <a:off x="685800" y="6292850"/>
            <a:ext cx="78486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r" rtl="1"/>
            <a:endParaRPr lang="en-US" sz="1400">
              <a:solidFill>
                <a:srgbClr val="000000"/>
              </a:solidFill>
              <a:cs typeface="Zar" pitchFamily="2" charset="-78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696200" cy="914400"/>
          </a:xfrm>
        </p:spPr>
        <p:txBody>
          <a:bodyPr/>
          <a:lstStyle/>
          <a:p>
            <a:pPr marL="628650" indent="-628650" algn="ctr"/>
            <a:r>
              <a:rPr lang="fa-IR" sz="2800">
                <a:solidFill>
                  <a:srgbClr val="990099"/>
                </a:solidFill>
              </a:rPr>
              <a:t>گروه هاي فرآيندي مديريت پروژه- برنامه ريزي (</a:t>
            </a:r>
            <a:r>
              <a:rPr lang="en-US" sz="2000" i="1">
                <a:solidFill>
                  <a:srgbClr val="990099"/>
                </a:solidFill>
              </a:rPr>
              <a:t>Planning</a:t>
            </a:r>
            <a:r>
              <a:rPr lang="fa-IR" sz="2800">
                <a:solidFill>
                  <a:srgbClr val="990099"/>
                </a:solidFill>
              </a:rPr>
              <a:t>)</a:t>
            </a:r>
            <a:endParaRPr lang="en-US" sz="2800">
              <a:solidFill>
                <a:srgbClr val="990099"/>
              </a:solidFill>
            </a:endParaRPr>
          </a:p>
        </p:txBody>
      </p:sp>
      <p:graphicFrame>
        <p:nvGraphicFramePr>
          <p:cNvPr id="685059" name="Object 3"/>
          <p:cNvGraphicFramePr>
            <a:graphicFrameLocks noChangeAspect="1"/>
          </p:cNvGraphicFramePr>
          <p:nvPr>
            <p:ph idx="1"/>
          </p:nvPr>
        </p:nvGraphicFramePr>
        <p:xfrm>
          <a:off x="765175" y="1244600"/>
          <a:ext cx="4899025" cy="5029200"/>
        </p:xfrm>
        <a:graphic>
          <a:graphicData uri="http://schemas.openxmlformats.org/presentationml/2006/ole">
            <p:oleObj spid="_x0000_s685059" name="Bitmap Image" r:id="rId3" imgW="5714286" imgH="5866667" progId="Paint.Picture">
              <p:embed/>
            </p:oleObj>
          </a:graphicData>
        </a:graphic>
      </p:graphicFrame>
      <p:sp>
        <p:nvSpPr>
          <p:cNvPr id="685060" name="AutoShape 4"/>
          <p:cNvSpPr>
            <a:spLocks noChangeArrowheads="1"/>
          </p:cNvSpPr>
          <p:nvPr/>
        </p:nvSpPr>
        <p:spPr bwMode="auto">
          <a:xfrm>
            <a:off x="5029200" y="1827213"/>
            <a:ext cx="4114800" cy="3963987"/>
          </a:xfrm>
          <a:prstGeom prst="cloudCallout">
            <a:avLst>
              <a:gd name="adj1" fmla="val -62694"/>
              <a:gd name="adj2" fmla="val -33380"/>
            </a:avLst>
          </a:prstGeom>
          <a:solidFill>
            <a:schemeClr val="bg1">
              <a:alpha val="75999"/>
            </a:schemeClr>
          </a:solidFill>
          <a:ln w="25400" algn="ctr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39600" tIns="21600" rIns="39600" bIns="21600"/>
          <a:lstStyle/>
          <a:p>
            <a:pPr algn="r" rtl="1">
              <a:spcBef>
                <a:spcPct val="50000"/>
              </a:spcBef>
            </a:pPr>
            <a:r>
              <a:rPr lang="fa-IR" sz="2000" b="1">
                <a:solidFill>
                  <a:srgbClr val="000000"/>
                </a:solidFill>
                <a:cs typeface="Zar" pitchFamily="2" charset="-78"/>
              </a:rPr>
              <a:t>تعيين توالي فعاليتها</a:t>
            </a:r>
          </a:p>
          <a:p>
            <a:pPr algn="r" rtl="1">
              <a:spcBef>
                <a:spcPct val="50000"/>
              </a:spcBef>
            </a:pPr>
            <a:r>
              <a:rPr lang="fa-IR" sz="2000" b="1">
                <a:solidFill>
                  <a:srgbClr val="000000"/>
                </a:solidFill>
                <a:cs typeface="Zar" pitchFamily="2" charset="-78"/>
              </a:rPr>
              <a:t>(</a:t>
            </a:r>
            <a:r>
              <a:rPr lang="en-US" sz="2000" b="1">
                <a:solidFill>
                  <a:srgbClr val="000000"/>
                </a:solidFill>
                <a:cs typeface="Zar" pitchFamily="2" charset="-78"/>
              </a:rPr>
              <a:t>Activity Sequencing</a:t>
            </a:r>
            <a:r>
              <a:rPr lang="fa-IR" sz="2000" b="1">
                <a:solidFill>
                  <a:srgbClr val="000000"/>
                </a:solidFill>
                <a:cs typeface="Zar" pitchFamily="2" charset="-78"/>
              </a:rPr>
              <a:t>)</a:t>
            </a:r>
          </a:p>
          <a:p>
            <a:pPr algn="r" rtl="1">
              <a:spcBef>
                <a:spcPct val="50000"/>
              </a:spcBef>
            </a:pPr>
            <a:r>
              <a:rPr lang="fa-IR" sz="2000">
                <a:solidFill>
                  <a:srgbClr val="000000"/>
                </a:solidFill>
                <a:cs typeface="Zar" pitchFamily="2" charset="-78"/>
              </a:rPr>
              <a:t>تقدم و تاخر منطقي و زماني</a:t>
            </a:r>
          </a:p>
          <a:p>
            <a:pPr algn="r" rtl="1">
              <a:spcBef>
                <a:spcPct val="50000"/>
              </a:spcBef>
            </a:pPr>
            <a:r>
              <a:rPr lang="fa-IR" sz="2000">
                <a:solidFill>
                  <a:srgbClr val="000000"/>
                </a:solidFill>
                <a:cs typeface="Zar" pitchFamily="2" charset="-78"/>
              </a:rPr>
              <a:t>انواع وابستگي بين دو فعاليت</a:t>
            </a:r>
            <a:endParaRPr lang="en-US" sz="2000">
              <a:solidFill>
                <a:srgbClr val="000000"/>
              </a:solidFill>
              <a:cs typeface="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696200" cy="914400"/>
          </a:xfrm>
        </p:spPr>
        <p:txBody>
          <a:bodyPr/>
          <a:lstStyle/>
          <a:p>
            <a:pPr marL="628650" indent="-628650" algn="ctr"/>
            <a:r>
              <a:rPr lang="fa-IR" sz="2800">
                <a:solidFill>
                  <a:srgbClr val="990099"/>
                </a:solidFill>
              </a:rPr>
              <a:t>گروه هاي فرآيندي مديريت پروژه- برنامه ريزي (</a:t>
            </a:r>
            <a:r>
              <a:rPr lang="en-US" sz="2000" i="1">
                <a:solidFill>
                  <a:srgbClr val="990099"/>
                </a:solidFill>
              </a:rPr>
              <a:t>Planning</a:t>
            </a:r>
            <a:r>
              <a:rPr lang="fa-IR" sz="2800">
                <a:solidFill>
                  <a:srgbClr val="990099"/>
                </a:solidFill>
              </a:rPr>
              <a:t>)</a:t>
            </a:r>
            <a:endParaRPr lang="en-US" sz="2800">
              <a:solidFill>
                <a:srgbClr val="990099"/>
              </a:solidFill>
            </a:endParaRPr>
          </a:p>
        </p:txBody>
      </p:sp>
      <p:graphicFrame>
        <p:nvGraphicFramePr>
          <p:cNvPr id="686083" name="Object 3"/>
          <p:cNvGraphicFramePr>
            <a:graphicFrameLocks noChangeAspect="1"/>
          </p:cNvGraphicFramePr>
          <p:nvPr>
            <p:ph idx="1"/>
          </p:nvPr>
        </p:nvGraphicFramePr>
        <p:xfrm>
          <a:off x="765175" y="1244600"/>
          <a:ext cx="4899025" cy="5029200"/>
        </p:xfrm>
        <a:graphic>
          <a:graphicData uri="http://schemas.openxmlformats.org/presentationml/2006/ole">
            <p:oleObj spid="_x0000_s686083" name="Bitmap Image" r:id="rId3" imgW="5714286" imgH="5866667" progId="Paint.Picture">
              <p:embed/>
            </p:oleObj>
          </a:graphicData>
        </a:graphic>
      </p:graphicFrame>
      <p:sp>
        <p:nvSpPr>
          <p:cNvPr id="686084" name="AutoShape 4"/>
          <p:cNvSpPr>
            <a:spLocks noChangeArrowheads="1"/>
          </p:cNvSpPr>
          <p:nvPr/>
        </p:nvSpPr>
        <p:spPr bwMode="auto">
          <a:xfrm>
            <a:off x="4114800" y="1827213"/>
            <a:ext cx="5029200" cy="3963987"/>
          </a:xfrm>
          <a:prstGeom prst="cloudCallout">
            <a:avLst>
              <a:gd name="adj1" fmla="val -57861"/>
              <a:gd name="adj2" fmla="val -23130"/>
            </a:avLst>
          </a:prstGeom>
          <a:solidFill>
            <a:schemeClr val="bg1">
              <a:alpha val="75999"/>
            </a:schemeClr>
          </a:solidFill>
          <a:ln w="25400" algn="ctr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39600" tIns="21600" rIns="39600" bIns="21600"/>
          <a:lstStyle/>
          <a:p>
            <a:pPr algn="r" rtl="1">
              <a:spcBef>
                <a:spcPct val="50000"/>
              </a:spcBef>
            </a:pPr>
            <a:r>
              <a:rPr lang="fa-IR" sz="2000" b="1">
                <a:solidFill>
                  <a:srgbClr val="000000"/>
                </a:solidFill>
                <a:cs typeface="Zar" pitchFamily="2" charset="-78"/>
              </a:rPr>
              <a:t>تخمين منابع فعاليتها</a:t>
            </a:r>
          </a:p>
          <a:p>
            <a:pPr algn="r" rtl="1">
              <a:spcBef>
                <a:spcPct val="50000"/>
              </a:spcBef>
            </a:pPr>
            <a:r>
              <a:rPr lang="fa-IR" sz="2000" b="1">
                <a:solidFill>
                  <a:srgbClr val="000000"/>
                </a:solidFill>
                <a:cs typeface="Zar" pitchFamily="2" charset="-78"/>
              </a:rPr>
              <a:t>(</a:t>
            </a:r>
            <a:r>
              <a:rPr lang="en-US" sz="2000" b="1">
                <a:solidFill>
                  <a:srgbClr val="000000"/>
                </a:solidFill>
                <a:cs typeface="Zar" pitchFamily="2" charset="-78"/>
              </a:rPr>
              <a:t>Activity Resource Estimating</a:t>
            </a:r>
            <a:r>
              <a:rPr lang="fa-IR" sz="2000" b="1">
                <a:solidFill>
                  <a:srgbClr val="000000"/>
                </a:solidFill>
                <a:cs typeface="Zar" pitchFamily="2" charset="-78"/>
              </a:rPr>
              <a:t>)</a:t>
            </a:r>
          </a:p>
          <a:p>
            <a:pPr algn="r" rtl="1">
              <a:spcBef>
                <a:spcPct val="50000"/>
              </a:spcBef>
            </a:pPr>
            <a:r>
              <a:rPr lang="fa-IR" sz="2000">
                <a:solidFill>
                  <a:srgbClr val="000000"/>
                </a:solidFill>
                <a:cs typeface="Zar" pitchFamily="2" charset="-78"/>
              </a:rPr>
              <a:t>تعيين </a:t>
            </a:r>
            <a:r>
              <a:rPr lang="fa-IR" sz="2000">
                <a:solidFill>
                  <a:srgbClr val="FF33CC"/>
                </a:solidFill>
                <a:cs typeface="Zar" pitchFamily="2" charset="-78"/>
              </a:rPr>
              <a:t>نوع</a:t>
            </a:r>
            <a:r>
              <a:rPr lang="fa-IR" sz="2000">
                <a:solidFill>
                  <a:srgbClr val="000000"/>
                </a:solidFill>
                <a:cs typeface="Zar" pitchFamily="2" charset="-78"/>
              </a:rPr>
              <a:t> و </a:t>
            </a:r>
            <a:r>
              <a:rPr lang="fa-IR" sz="2000">
                <a:solidFill>
                  <a:srgbClr val="FF33CC"/>
                </a:solidFill>
                <a:cs typeface="Zar" pitchFamily="2" charset="-78"/>
              </a:rPr>
              <a:t>ميزان</a:t>
            </a:r>
            <a:r>
              <a:rPr lang="fa-IR" sz="2000">
                <a:solidFill>
                  <a:srgbClr val="000000"/>
                </a:solidFill>
                <a:cs typeface="Zar" pitchFamily="2" charset="-78"/>
              </a:rPr>
              <a:t> منابع مورد نياز براي انجام هر فعاليت</a:t>
            </a:r>
            <a:endParaRPr lang="en-US" sz="2000">
              <a:solidFill>
                <a:srgbClr val="000000"/>
              </a:solidFill>
              <a:cs typeface="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696200" cy="914400"/>
          </a:xfrm>
        </p:spPr>
        <p:txBody>
          <a:bodyPr/>
          <a:lstStyle/>
          <a:p>
            <a:pPr marL="628650" indent="-628650" algn="ctr"/>
            <a:r>
              <a:rPr lang="fa-IR" sz="2800">
                <a:solidFill>
                  <a:srgbClr val="990099"/>
                </a:solidFill>
              </a:rPr>
              <a:t>گروه هاي فرآيندي مديريت پروژه- برنامه ريزي (</a:t>
            </a:r>
            <a:r>
              <a:rPr lang="en-US" sz="2000" i="1">
                <a:solidFill>
                  <a:srgbClr val="990099"/>
                </a:solidFill>
              </a:rPr>
              <a:t>Planning</a:t>
            </a:r>
            <a:r>
              <a:rPr lang="fa-IR" sz="2800">
                <a:solidFill>
                  <a:srgbClr val="990099"/>
                </a:solidFill>
              </a:rPr>
              <a:t>)</a:t>
            </a:r>
            <a:endParaRPr lang="en-US" sz="2800">
              <a:solidFill>
                <a:srgbClr val="990099"/>
              </a:solidFill>
            </a:endParaRPr>
          </a:p>
        </p:txBody>
      </p:sp>
      <p:graphicFrame>
        <p:nvGraphicFramePr>
          <p:cNvPr id="687107" name="Object 3"/>
          <p:cNvGraphicFramePr>
            <a:graphicFrameLocks noChangeAspect="1"/>
          </p:cNvGraphicFramePr>
          <p:nvPr>
            <p:ph idx="1"/>
          </p:nvPr>
        </p:nvGraphicFramePr>
        <p:xfrm>
          <a:off x="765175" y="1244600"/>
          <a:ext cx="4899025" cy="5029200"/>
        </p:xfrm>
        <a:graphic>
          <a:graphicData uri="http://schemas.openxmlformats.org/presentationml/2006/ole">
            <p:oleObj spid="_x0000_s687107" name="Bitmap Image" r:id="rId3" imgW="5714286" imgH="5866667" progId="Paint.Picture">
              <p:embed/>
            </p:oleObj>
          </a:graphicData>
        </a:graphic>
      </p:graphicFrame>
      <p:sp>
        <p:nvSpPr>
          <p:cNvPr id="687108" name="AutoShape 4"/>
          <p:cNvSpPr>
            <a:spLocks noChangeArrowheads="1"/>
          </p:cNvSpPr>
          <p:nvPr/>
        </p:nvSpPr>
        <p:spPr bwMode="auto">
          <a:xfrm>
            <a:off x="4876800" y="1827213"/>
            <a:ext cx="4267200" cy="3963987"/>
          </a:xfrm>
          <a:prstGeom prst="cloudCallout">
            <a:avLst>
              <a:gd name="adj1" fmla="val -53907"/>
              <a:gd name="adj2" fmla="val -18324"/>
            </a:avLst>
          </a:prstGeom>
          <a:solidFill>
            <a:schemeClr val="bg1">
              <a:alpha val="75999"/>
            </a:schemeClr>
          </a:solidFill>
          <a:ln w="25400" algn="ctr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39600" tIns="21600" rIns="39600" bIns="21600"/>
          <a:lstStyle/>
          <a:p>
            <a:pPr algn="r" rtl="1">
              <a:spcBef>
                <a:spcPct val="50000"/>
              </a:spcBef>
            </a:pPr>
            <a:r>
              <a:rPr lang="fa-IR" sz="2000" b="1">
                <a:solidFill>
                  <a:srgbClr val="000000"/>
                </a:solidFill>
                <a:cs typeface="Zar" pitchFamily="2" charset="-78"/>
              </a:rPr>
              <a:t>تخمين دوره زماني فعاليتها</a:t>
            </a:r>
          </a:p>
          <a:p>
            <a:pPr algn="r" rtl="1">
              <a:spcBef>
                <a:spcPct val="50000"/>
              </a:spcBef>
            </a:pPr>
            <a:r>
              <a:rPr lang="fa-IR" sz="2000" b="1">
                <a:solidFill>
                  <a:srgbClr val="000000"/>
                </a:solidFill>
                <a:cs typeface="Zar" pitchFamily="2" charset="-78"/>
              </a:rPr>
              <a:t>(</a:t>
            </a:r>
            <a:r>
              <a:rPr lang="en-US" sz="2000" b="1">
                <a:solidFill>
                  <a:srgbClr val="000000"/>
                </a:solidFill>
                <a:cs typeface="Zar" pitchFamily="2" charset="-78"/>
              </a:rPr>
              <a:t>Activity Duration Estimating</a:t>
            </a:r>
            <a:r>
              <a:rPr lang="fa-IR" sz="2000" b="1">
                <a:solidFill>
                  <a:srgbClr val="000000"/>
                </a:solidFill>
                <a:cs typeface="Zar" pitchFamily="2" charset="-78"/>
              </a:rPr>
              <a:t>)</a:t>
            </a:r>
          </a:p>
          <a:p>
            <a:pPr algn="r" rtl="1">
              <a:spcBef>
                <a:spcPct val="50000"/>
              </a:spcBef>
            </a:pPr>
            <a:r>
              <a:rPr lang="fa-IR" sz="2000">
                <a:solidFill>
                  <a:srgbClr val="000000"/>
                </a:solidFill>
                <a:cs typeface="Zar" pitchFamily="2" charset="-78"/>
              </a:rPr>
              <a:t>هر فعاليت چقدر طول مي كشد؟ (خوش بينانه، بد بينانه، محتمل)</a:t>
            </a:r>
            <a:endParaRPr lang="en-US" sz="2000">
              <a:solidFill>
                <a:srgbClr val="000000"/>
              </a:solidFill>
              <a:cs typeface="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696200" cy="914400"/>
          </a:xfrm>
        </p:spPr>
        <p:txBody>
          <a:bodyPr/>
          <a:lstStyle/>
          <a:p>
            <a:pPr marL="628650" indent="-628650" algn="ctr"/>
            <a:r>
              <a:rPr lang="fa-IR" sz="2800">
                <a:solidFill>
                  <a:srgbClr val="990099"/>
                </a:solidFill>
              </a:rPr>
              <a:t>گروه هاي فرآيندي مديريت پروژه- برنامه ريزي (</a:t>
            </a:r>
            <a:r>
              <a:rPr lang="en-US" sz="2000" i="1">
                <a:solidFill>
                  <a:srgbClr val="990099"/>
                </a:solidFill>
              </a:rPr>
              <a:t>Planning</a:t>
            </a:r>
            <a:r>
              <a:rPr lang="fa-IR" sz="2800">
                <a:solidFill>
                  <a:srgbClr val="990099"/>
                </a:solidFill>
              </a:rPr>
              <a:t>)</a:t>
            </a:r>
            <a:endParaRPr lang="en-US" sz="2800">
              <a:solidFill>
                <a:srgbClr val="990099"/>
              </a:solidFill>
            </a:endParaRPr>
          </a:p>
        </p:txBody>
      </p:sp>
      <p:graphicFrame>
        <p:nvGraphicFramePr>
          <p:cNvPr id="688131" name="Object 3"/>
          <p:cNvGraphicFramePr>
            <a:graphicFrameLocks noChangeAspect="1"/>
          </p:cNvGraphicFramePr>
          <p:nvPr>
            <p:ph idx="1"/>
          </p:nvPr>
        </p:nvGraphicFramePr>
        <p:xfrm>
          <a:off x="765175" y="1244600"/>
          <a:ext cx="4899025" cy="5029200"/>
        </p:xfrm>
        <a:graphic>
          <a:graphicData uri="http://schemas.openxmlformats.org/presentationml/2006/ole">
            <p:oleObj spid="_x0000_s688131" name="Bitmap Image" r:id="rId3" imgW="5714286" imgH="5866667" progId="Paint.Picture">
              <p:embed/>
            </p:oleObj>
          </a:graphicData>
        </a:graphic>
      </p:graphicFrame>
      <p:sp>
        <p:nvSpPr>
          <p:cNvPr id="688132" name="AutoShape 4"/>
          <p:cNvSpPr>
            <a:spLocks noChangeArrowheads="1"/>
          </p:cNvSpPr>
          <p:nvPr/>
        </p:nvSpPr>
        <p:spPr bwMode="auto">
          <a:xfrm>
            <a:off x="4876800" y="1827213"/>
            <a:ext cx="4267200" cy="3963987"/>
          </a:xfrm>
          <a:prstGeom prst="cloudCallout">
            <a:avLst>
              <a:gd name="adj1" fmla="val -53907"/>
              <a:gd name="adj2" fmla="val 7630"/>
            </a:avLst>
          </a:prstGeom>
          <a:solidFill>
            <a:schemeClr val="bg1">
              <a:alpha val="75999"/>
            </a:schemeClr>
          </a:solidFill>
          <a:ln w="25400" algn="ctr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39600" tIns="21600" rIns="39600" bIns="21600"/>
          <a:lstStyle/>
          <a:p>
            <a:pPr algn="r" rtl="1">
              <a:spcBef>
                <a:spcPct val="50000"/>
              </a:spcBef>
            </a:pPr>
            <a:r>
              <a:rPr lang="fa-IR" sz="2000" b="1">
                <a:solidFill>
                  <a:srgbClr val="000000"/>
                </a:solidFill>
                <a:cs typeface="Zar" pitchFamily="2" charset="-78"/>
              </a:rPr>
              <a:t>توسعه برنامه زماني فعاليتها</a:t>
            </a:r>
          </a:p>
          <a:p>
            <a:pPr algn="r" rtl="1">
              <a:spcBef>
                <a:spcPct val="50000"/>
              </a:spcBef>
            </a:pPr>
            <a:r>
              <a:rPr lang="fa-IR" sz="2000" b="1">
                <a:solidFill>
                  <a:srgbClr val="000000"/>
                </a:solidFill>
                <a:cs typeface="Zar" pitchFamily="2" charset="-78"/>
              </a:rPr>
              <a:t>(</a:t>
            </a:r>
            <a:r>
              <a:rPr lang="en-US" sz="2000" b="1">
                <a:solidFill>
                  <a:srgbClr val="000000"/>
                </a:solidFill>
                <a:cs typeface="Zar" pitchFamily="2" charset="-78"/>
              </a:rPr>
              <a:t>Schedule Development</a:t>
            </a:r>
            <a:r>
              <a:rPr lang="fa-IR" sz="2000" b="1">
                <a:solidFill>
                  <a:srgbClr val="000000"/>
                </a:solidFill>
                <a:cs typeface="Zar" pitchFamily="2" charset="-78"/>
              </a:rPr>
              <a:t>)</a:t>
            </a:r>
          </a:p>
          <a:p>
            <a:pPr algn="r" rtl="1">
              <a:spcBef>
                <a:spcPct val="50000"/>
              </a:spcBef>
            </a:pPr>
            <a:r>
              <a:rPr lang="fa-IR" sz="2000">
                <a:solidFill>
                  <a:srgbClr val="000000"/>
                </a:solidFill>
                <a:cs typeface="Zar" pitchFamily="2" charset="-78"/>
              </a:rPr>
              <a:t>تلفيق </a:t>
            </a:r>
            <a:r>
              <a:rPr lang="fa-IR" sz="2000" b="1">
                <a:solidFill>
                  <a:srgbClr val="000000"/>
                </a:solidFill>
                <a:cs typeface="Zar" pitchFamily="2" charset="-78"/>
              </a:rPr>
              <a:t>توالي</a:t>
            </a:r>
            <a:r>
              <a:rPr lang="fa-IR" sz="2000">
                <a:solidFill>
                  <a:srgbClr val="000000"/>
                </a:solidFill>
                <a:cs typeface="Zar" pitchFamily="2" charset="-78"/>
              </a:rPr>
              <a:t>، </a:t>
            </a:r>
            <a:r>
              <a:rPr lang="fa-IR" sz="2000" b="1">
                <a:solidFill>
                  <a:srgbClr val="000000"/>
                </a:solidFill>
                <a:cs typeface="Zar" pitchFamily="2" charset="-78"/>
              </a:rPr>
              <a:t>مدت زمان</a:t>
            </a:r>
            <a:r>
              <a:rPr lang="fa-IR" sz="2000">
                <a:solidFill>
                  <a:srgbClr val="000000"/>
                </a:solidFill>
                <a:cs typeface="Zar" pitchFamily="2" charset="-78"/>
              </a:rPr>
              <a:t>، </a:t>
            </a:r>
            <a:r>
              <a:rPr lang="fa-IR" sz="2000" b="1">
                <a:solidFill>
                  <a:srgbClr val="000000"/>
                </a:solidFill>
                <a:cs typeface="Zar" pitchFamily="2" charset="-78"/>
              </a:rPr>
              <a:t>منابع</a:t>
            </a:r>
            <a:r>
              <a:rPr lang="fa-IR" sz="2000">
                <a:solidFill>
                  <a:srgbClr val="000000"/>
                </a:solidFill>
                <a:cs typeface="Zar" pitchFamily="2" charset="-78"/>
              </a:rPr>
              <a:t> و </a:t>
            </a:r>
            <a:r>
              <a:rPr lang="fa-IR" sz="2000" b="1">
                <a:solidFill>
                  <a:srgbClr val="000000"/>
                </a:solidFill>
                <a:cs typeface="Zar" pitchFamily="2" charset="-78"/>
              </a:rPr>
              <a:t>محدوديتهاي زماني</a:t>
            </a:r>
            <a:r>
              <a:rPr lang="fa-IR" sz="2000">
                <a:solidFill>
                  <a:srgbClr val="000000"/>
                </a:solidFill>
                <a:cs typeface="Zar" pitchFamily="2" charset="-78"/>
              </a:rPr>
              <a:t> در قالب يك برنامه زماني جامع</a:t>
            </a:r>
            <a:endParaRPr lang="en-US" sz="2000">
              <a:solidFill>
                <a:srgbClr val="000000"/>
              </a:solidFill>
              <a:cs typeface="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696200" cy="914400"/>
          </a:xfrm>
        </p:spPr>
        <p:txBody>
          <a:bodyPr/>
          <a:lstStyle/>
          <a:p>
            <a:pPr marL="628650" indent="-628650" algn="ctr"/>
            <a:r>
              <a:rPr lang="fa-IR" sz="2800">
                <a:solidFill>
                  <a:srgbClr val="990099"/>
                </a:solidFill>
              </a:rPr>
              <a:t>گروه هاي فرآيندي مديريت پروژه- برنامه ريزي (</a:t>
            </a:r>
            <a:r>
              <a:rPr lang="en-US" sz="2000" i="1">
                <a:solidFill>
                  <a:srgbClr val="990099"/>
                </a:solidFill>
              </a:rPr>
              <a:t>Planning</a:t>
            </a:r>
            <a:r>
              <a:rPr lang="fa-IR" sz="2800">
                <a:solidFill>
                  <a:srgbClr val="990099"/>
                </a:solidFill>
              </a:rPr>
              <a:t>)</a:t>
            </a:r>
            <a:endParaRPr lang="en-US" sz="2800">
              <a:solidFill>
                <a:srgbClr val="990099"/>
              </a:solidFill>
            </a:endParaRPr>
          </a:p>
        </p:txBody>
      </p:sp>
      <p:graphicFrame>
        <p:nvGraphicFramePr>
          <p:cNvPr id="689155" name="Object 3"/>
          <p:cNvGraphicFramePr>
            <a:graphicFrameLocks noChangeAspect="1"/>
          </p:cNvGraphicFramePr>
          <p:nvPr>
            <p:ph idx="1"/>
          </p:nvPr>
        </p:nvGraphicFramePr>
        <p:xfrm>
          <a:off x="765175" y="1244600"/>
          <a:ext cx="4899025" cy="5029200"/>
        </p:xfrm>
        <a:graphic>
          <a:graphicData uri="http://schemas.openxmlformats.org/presentationml/2006/ole">
            <p:oleObj spid="_x0000_s689155" name="Bitmap Image" r:id="rId3" imgW="5714286" imgH="5866667" progId="Paint.Picture">
              <p:embed/>
            </p:oleObj>
          </a:graphicData>
        </a:graphic>
      </p:graphicFrame>
      <p:sp>
        <p:nvSpPr>
          <p:cNvPr id="689156" name="AutoShape 4"/>
          <p:cNvSpPr>
            <a:spLocks noChangeArrowheads="1"/>
          </p:cNvSpPr>
          <p:nvPr/>
        </p:nvSpPr>
        <p:spPr bwMode="auto">
          <a:xfrm>
            <a:off x="4876800" y="1827213"/>
            <a:ext cx="4267200" cy="3963987"/>
          </a:xfrm>
          <a:prstGeom prst="cloudCallout">
            <a:avLst>
              <a:gd name="adj1" fmla="val -81583"/>
              <a:gd name="adj2" fmla="val -8389"/>
            </a:avLst>
          </a:prstGeom>
          <a:solidFill>
            <a:schemeClr val="bg1">
              <a:alpha val="75999"/>
            </a:schemeClr>
          </a:solidFill>
          <a:ln w="25400" algn="ctr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39600" tIns="21600" rIns="39600" bIns="21600"/>
          <a:lstStyle/>
          <a:p>
            <a:pPr algn="r" rtl="1">
              <a:spcBef>
                <a:spcPct val="50000"/>
              </a:spcBef>
            </a:pPr>
            <a:r>
              <a:rPr lang="fa-IR" sz="2000" b="1">
                <a:solidFill>
                  <a:srgbClr val="000000"/>
                </a:solidFill>
                <a:cs typeface="Zar" pitchFamily="2" charset="-78"/>
              </a:rPr>
              <a:t>برآورد هزينه</a:t>
            </a:r>
          </a:p>
          <a:p>
            <a:pPr algn="r" rtl="1">
              <a:spcBef>
                <a:spcPct val="50000"/>
              </a:spcBef>
            </a:pPr>
            <a:r>
              <a:rPr lang="fa-IR" sz="2000" b="1">
                <a:solidFill>
                  <a:srgbClr val="000000"/>
                </a:solidFill>
                <a:cs typeface="Zar" pitchFamily="2" charset="-78"/>
              </a:rPr>
              <a:t>(</a:t>
            </a:r>
            <a:r>
              <a:rPr lang="en-US" sz="2000" b="1">
                <a:solidFill>
                  <a:srgbClr val="000000"/>
                </a:solidFill>
                <a:cs typeface="Zar" pitchFamily="2" charset="-78"/>
              </a:rPr>
              <a:t>Cost Estimating</a:t>
            </a:r>
            <a:r>
              <a:rPr lang="fa-IR" sz="2000" b="1">
                <a:solidFill>
                  <a:srgbClr val="000000"/>
                </a:solidFill>
                <a:cs typeface="Zar" pitchFamily="2" charset="-78"/>
              </a:rPr>
              <a:t>)</a:t>
            </a:r>
          </a:p>
          <a:p>
            <a:pPr algn="r" rtl="1">
              <a:spcBef>
                <a:spcPct val="50000"/>
              </a:spcBef>
            </a:pPr>
            <a:r>
              <a:rPr lang="fa-IR" sz="2000">
                <a:solidFill>
                  <a:srgbClr val="000000"/>
                </a:solidFill>
                <a:cs typeface="Zar" pitchFamily="2" charset="-78"/>
              </a:rPr>
              <a:t>تعيين هزينه منابع مورد نياز براي انجام هر فعاليت </a:t>
            </a:r>
            <a:endParaRPr lang="en-US" sz="2000">
              <a:solidFill>
                <a:srgbClr val="000000"/>
              </a:solidFill>
              <a:cs typeface="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696200" cy="914400"/>
          </a:xfrm>
        </p:spPr>
        <p:txBody>
          <a:bodyPr/>
          <a:lstStyle/>
          <a:p>
            <a:pPr marL="628650" indent="-628650" algn="ctr"/>
            <a:r>
              <a:rPr lang="fa-IR" sz="2800">
                <a:solidFill>
                  <a:srgbClr val="990099"/>
                </a:solidFill>
              </a:rPr>
              <a:t>گروه هاي فرآيندي مديريت پروژه- برنامه ريزي (</a:t>
            </a:r>
            <a:r>
              <a:rPr lang="en-US" sz="2000" i="1">
                <a:solidFill>
                  <a:srgbClr val="990099"/>
                </a:solidFill>
              </a:rPr>
              <a:t>Planning</a:t>
            </a:r>
            <a:r>
              <a:rPr lang="fa-IR" sz="2800">
                <a:solidFill>
                  <a:srgbClr val="990099"/>
                </a:solidFill>
              </a:rPr>
              <a:t>)</a:t>
            </a:r>
            <a:endParaRPr lang="en-US" sz="2800">
              <a:solidFill>
                <a:srgbClr val="990099"/>
              </a:solidFill>
            </a:endParaRPr>
          </a:p>
        </p:txBody>
      </p:sp>
      <p:graphicFrame>
        <p:nvGraphicFramePr>
          <p:cNvPr id="690179" name="Object 3"/>
          <p:cNvGraphicFramePr>
            <a:graphicFrameLocks noChangeAspect="1"/>
          </p:cNvGraphicFramePr>
          <p:nvPr>
            <p:ph idx="1"/>
          </p:nvPr>
        </p:nvGraphicFramePr>
        <p:xfrm>
          <a:off x="765175" y="1244600"/>
          <a:ext cx="4899025" cy="5029200"/>
        </p:xfrm>
        <a:graphic>
          <a:graphicData uri="http://schemas.openxmlformats.org/presentationml/2006/ole">
            <p:oleObj spid="_x0000_s690179" name="Bitmap Image" r:id="rId3" imgW="5714286" imgH="5866667" progId="Paint.Picture">
              <p:embed/>
            </p:oleObj>
          </a:graphicData>
        </a:graphic>
      </p:graphicFrame>
      <p:sp>
        <p:nvSpPr>
          <p:cNvPr id="690180" name="AutoShape 4"/>
          <p:cNvSpPr>
            <a:spLocks noChangeArrowheads="1"/>
          </p:cNvSpPr>
          <p:nvPr/>
        </p:nvSpPr>
        <p:spPr bwMode="auto">
          <a:xfrm>
            <a:off x="4343400" y="1827213"/>
            <a:ext cx="4800600" cy="3963987"/>
          </a:xfrm>
          <a:prstGeom prst="cloudCallout">
            <a:avLst>
              <a:gd name="adj1" fmla="val -66699"/>
              <a:gd name="adj2" fmla="val -60"/>
            </a:avLst>
          </a:prstGeom>
          <a:solidFill>
            <a:schemeClr val="bg1">
              <a:alpha val="75999"/>
            </a:schemeClr>
          </a:solidFill>
          <a:ln w="25400" algn="ctr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39600" tIns="21600" rIns="39600" bIns="21600"/>
          <a:lstStyle/>
          <a:p>
            <a:pPr algn="r" rtl="1">
              <a:spcBef>
                <a:spcPct val="50000"/>
              </a:spcBef>
            </a:pPr>
            <a:r>
              <a:rPr lang="fa-IR" sz="2000" b="1">
                <a:solidFill>
                  <a:srgbClr val="000000"/>
                </a:solidFill>
                <a:cs typeface="Zar" pitchFamily="2" charset="-78"/>
              </a:rPr>
              <a:t>بودجه ريزي هزينه</a:t>
            </a:r>
          </a:p>
          <a:p>
            <a:pPr algn="r" rtl="1">
              <a:spcBef>
                <a:spcPct val="50000"/>
              </a:spcBef>
            </a:pPr>
            <a:r>
              <a:rPr lang="fa-IR" sz="2000" b="1">
                <a:solidFill>
                  <a:srgbClr val="000000"/>
                </a:solidFill>
                <a:cs typeface="Zar" pitchFamily="2" charset="-78"/>
              </a:rPr>
              <a:t>(</a:t>
            </a:r>
            <a:r>
              <a:rPr lang="en-US" sz="2000" b="1">
                <a:solidFill>
                  <a:srgbClr val="000000"/>
                </a:solidFill>
                <a:cs typeface="Zar" pitchFamily="2" charset="-78"/>
              </a:rPr>
              <a:t>Cost Budgeting</a:t>
            </a:r>
            <a:r>
              <a:rPr lang="fa-IR" sz="2000" b="1">
                <a:solidFill>
                  <a:srgbClr val="000000"/>
                </a:solidFill>
                <a:cs typeface="Zar" pitchFamily="2" charset="-78"/>
              </a:rPr>
              <a:t>)</a:t>
            </a:r>
          </a:p>
          <a:p>
            <a:pPr algn="r" rtl="1">
              <a:spcBef>
                <a:spcPct val="50000"/>
              </a:spcBef>
            </a:pPr>
            <a:r>
              <a:rPr lang="fa-IR" sz="2000">
                <a:solidFill>
                  <a:srgbClr val="000000"/>
                </a:solidFill>
                <a:cs typeface="Zar" pitchFamily="2" charset="-78"/>
              </a:rPr>
              <a:t>تلفيق هزينه منابع مورد نياز براي انجام فعاليتها براي ارائه يك </a:t>
            </a:r>
            <a:r>
              <a:rPr lang="fa-IR" sz="2000" b="1">
                <a:solidFill>
                  <a:srgbClr val="000000"/>
                </a:solidFill>
                <a:cs typeface="Zar" pitchFamily="2" charset="-78"/>
              </a:rPr>
              <a:t>پايه هزينه (</a:t>
            </a:r>
            <a:r>
              <a:rPr lang="en-US" sz="2000" b="1">
                <a:solidFill>
                  <a:srgbClr val="000000"/>
                </a:solidFill>
                <a:cs typeface="Zar" pitchFamily="2" charset="-78"/>
              </a:rPr>
              <a:t>Cost Baseline</a:t>
            </a:r>
            <a:r>
              <a:rPr lang="fa-IR" sz="2000" b="1">
                <a:solidFill>
                  <a:srgbClr val="000000"/>
                </a:solidFill>
                <a:cs typeface="Zar" pitchFamily="2" charset="-78"/>
              </a:rPr>
              <a:t>)</a:t>
            </a:r>
            <a:endParaRPr lang="en-US" sz="2000">
              <a:solidFill>
                <a:srgbClr val="000000"/>
              </a:solidFill>
              <a:cs typeface="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696200" cy="914400"/>
          </a:xfrm>
        </p:spPr>
        <p:txBody>
          <a:bodyPr/>
          <a:lstStyle/>
          <a:p>
            <a:pPr marL="628650" indent="-628650" algn="ctr"/>
            <a:r>
              <a:rPr lang="fa-IR" sz="2800">
                <a:solidFill>
                  <a:srgbClr val="990099"/>
                </a:solidFill>
              </a:rPr>
              <a:t>گروه هاي فرآيندي مديريت پروژه- برنامه ريزي (</a:t>
            </a:r>
            <a:r>
              <a:rPr lang="en-US" sz="2000" i="1">
                <a:solidFill>
                  <a:srgbClr val="990099"/>
                </a:solidFill>
              </a:rPr>
              <a:t>Planning</a:t>
            </a:r>
            <a:r>
              <a:rPr lang="fa-IR" sz="2800">
                <a:solidFill>
                  <a:srgbClr val="990099"/>
                </a:solidFill>
              </a:rPr>
              <a:t>)</a:t>
            </a:r>
            <a:endParaRPr lang="en-US" sz="2800">
              <a:solidFill>
                <a:srgbClr val="990099"/>
              </a:solidFill>
            </a:endParaRPr>
          </a:p>
        </p:txBody>
      </p:sp>
      <p:graphicFrame>
        <p:nvGraphicFramePr>
          <p:cNvPr id="691203" name="Object 3"/>
          <p:cNvGraphicFramePr>
            <a:graphicFrameLocks noChangeAspect="1"/>
          </p:cNvGraphicFramePr>
          <p:nvPr>
            <p:ph idx="1"/>
          </p:nvPr>
        </p:nvGraphicFramePr>
        <p:xfrm>
          <a:off x="765175" y="1244600"/>
          <a:ext cx="4899025" cy="5029200"/>
        </p:xfrm>
        <a:graphic>
          <a:graphicData uri="http://schemas.openxmlformats.org/presentationml/2006/ole">
            <p:oleObj spid="_x0000_s691203" name="Bitmap Image" r:id="rId3" imgW="5714286" imgH="5866667" progId="Paint.Picture">
              <p:embed/>
            </p:oleObj>
          </a:graphicData>
        </a:graphic>
      </p:graphicFrame>
      <p:sp>
        <p:nvSpPr>
          <p:cNvPr id="691204" name="AutoShape 4"/>
          <p:cNvSpPr>
            <a:spLocks noChangeArrowheads="1"/>
          </p:cNvSpPr>
          <p:nvPr/>
        </p:nvSpPr>
        <p:spPr bwMode="auto">
          <a:xfrm>
            <a:off x="4343400" y="1827213"/>
            <a:ext cx="4800600" cy="3963987"/>
          </a:xfrm>
          <a:prstGeom prst="cloudCallout">
            <a:avLst>
              <a:gd name="adj1" fmla="val -66699"/>
              <a:gd name="adj2" fmla="val 28134"/>
            </a:avLst>
          </a:prstGeom>
          <a:solidFill>
            <a:schemeClr val="bg1">
              <a:alpha val="75999"/>
            </a:schemeClr>
          </a:solidFill>
          <a:ln w="25400" algn="ctr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39600" tIns="21600" rIns="39600" bIns="21600"/>
          <a:lstStyle/>
          <a:p>
            <a:pPr algn="r" rtl="1">
              <a:spcBef>
                <a:spcPct val="50000"/>
              </a:spcBef>
            </a:pPr>
            <a:r>
              <a:rPr lang="fa-IR" sz="2000" b="1">
                <a:solidFill>
                  <a:srgbClr val="000000"/>
                </a:solidFill>
                <a:cs typeface="Zar" pitchFamily="2" charset="-78"/>
              </a:rPr>
              <a:t>برنامه ريزي كيفيت</a:t>
            </a:r>
          </a:p>
          <a:p>
            <a:pPr algn="r" rtl="1">
              <a:spcBef>
                <a:spcPct val="50000"/>
              </a:spcBef>
            </a:pPr>
            <a:r>
              <a:rPr lang="fa-IR" sz="2000" b="1">
                <a:solidFill>
                  <a:srgbClr val="000000"/>
                </a:solidFill>
                <a:cs typeface="Zar" pitchFamily="2" charset="-78"/>
              </a:rPr>
              <a:t>(</a:t>
            </a:r>
            <a:r>
              <a:rPr lang="en-US" sz="2000" b="1">
                <a:solidFill>
                  <a:srgbClr val="000000"/>
                </a:solidFill>
                <a:cs typeface="Zar" pitchFamily="2" charset="-78"/>
              </a:rPr>
              <a:t>Quality Planning</a:t>
            </a:r>
            <a:r>
              <a:rPr lang="fa-IR" sz="2000" b="1">
                <a:solidFill>
                  <a:srgbClr val="000000"/>
                </a:solidFill>
                <a:cs typeface="Zar" pitchFamily="2" charset="-78"/>
              </a:rPr>
              <a:t>)</a:t>
            </a:r>
          </a:p>
          <a:p>
            <a:pPr algn="r" rtl="1">
              <a:spcBef>
                <a:spcPct val="50000"/>
              </a:spcBef>
            </a:pPr>
            <a:r>
              <a:rPr lang="fa-IR" sz="2000">
                <a:solidFill>
                  <a:srgbClr val="000000"/>
                </a:solidFill>
                <a:cs typeface="Zar" pitchFamily="2" charset="-78"/>
              </a:rPr>
              <a:t>چه استانداردهايي را و چگونه بايد رعايت كرد؟</a:t>
            </a:r>
            <a:endParaRPr lang="en-US" sz="2000">
              <a:solidFill>
                <a:srgbClr val="000000"/>
              </a:solidFill>
              <a:cs typeface="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696200" cy="914400"/>
          </a:xfrm>
        </p:spPr>
        <p:txBody>
          <a:bodyPr/>
          <a:lstStyle/>
          <a:p>
            <a:pPr marL="628650" indent="-628650" algn="ctr"/>
            <a:r>
              <a:rPr lang="fa-IR" sz="2800">
                <a:solidFill>
                  <a:srgbClr val="990099"/>
                </a:solidFill>
              </a:rPr>
              <a:t>گروه هاي فرآيندي مديريت پروژه- برنامه ريزي (</a:t>
            </a:r>
            <a:r>
              <a:rPr lang="en-US" sz="2000" i="1">
                <a:solidFill>
                  <a:srgbClr val="990099"/>
                </a:solidFill>
              </a:rPr>
              <a:t>Planning</a:t>
            </a:r>
            <a:r>
              <a:rPr lang="fa-IR" sz="2800">
                <a:solidFill>
                  <a:srgbClr val="990099"/>
                </a:solidFill>
              </a:rPr>
              <a:t>)</a:t>
            </a:r>
            <a:endParaRPr lang="en-US" sz="2800">
              <a:solidFill>
                <a:srgbClr val="990099"/>
              </a:solidFill>
            </a:endParaRPr>
          </a:p>
        </p:txBody>
      </p:sp>
      <p:graphicFrame>
        <p:nvGraphicFramePr>
          <p:cNvPr id="692227" name="Object 3"/>
          <p:cNvGraphicFramePr>
            <a:graphicFrameLocks noChangeAspect="1"/>
          </p:cNvGraphicFramePr>
          <p:nvPr>
            <p:ph idx="1"/>
          </p:nvPr>
        </p:nvGraphicFramePr>
        <p:xfrm>
          <a:off x="765175" y="1244600"/>
          <a:ext cx="4899025" cy="5029200"/>
        </p:xfrm>
        <a:graphic>
          <a:graphicData uri="http://schemas.openxmlformats.org/presentationml/2006/ole">
            <p:oleObj spid="_x0000_s692227" name="Bitmap Image" r:id="rId3" imgW="5714286" imgH="5866667" progId="Paint.Picture">
              <p:embed/>
            </p:oleObj>
          </a:graphicData>
        </a:graphic>
      </p:graphicFrame>
      <p:sp>
        <p:nvSpPr>
          <p:cNvPr id="692228" name="AutoShape 4"/>
          <p:cNvSpPr>
            <a:spLocks noChangeArrowheads="1"/>
          </p:cNvSpPr>
          <p:nvPr/>
        </p:nvSpPr>
        <p:spPr bwMode="auto">
          <a:xfrm>
            <a:off x="4343400" y="1827213"/>
            <a:ext cx="4800600" cy="4344987"/>
          </a:xfrm>
          <a:prstGeom prst="cloudCallout">
            <a:avLst>
              <a:gd name="adj1" fmla="val -66171"/>
              <a:gd name="adj2" fmla="val 5500"/>
            </a:avLst>
          </a:prstGeom>
          <a:solidFill>
            <a:schemeClr val="bg1">
              <a:alpha val="75999"/>
            </a:schemeClr>
          </a:solidFill>
          <a:ln w="25400" algn="ctr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39600" tIns="21600" rIns="39600" bIns="21600"/>
          <a:lstStyle/>
          <a:p>
            <a:pPr algn="r" rtl="1">
              <a:spcBef>
                <a:spcPct val="50000"/>
              </a:spcBef>
            </a:pPr>
            <a:r>
              <a:rPr lang="fa-IR" sz="2000" b="1">
                <a:solidFill>
                  <a:srgbClr val="000000"/>
                </a:solidFill>
                <a:cs typeface="Zar" pitchFamily="2" charset="-78"/>
              </a:rPr>
              <a:t>برنامه ريزي منابع انساني</a:t>
            </a:r>
          </a:p>
          <a:p>
            <a:pPr algn="r" rtl="1">
              <a:spcBef>
                <a:spcPct val="50000"/>
              </a:spcBef>
            </a:pPr>
            <a:r>
              <a:rPr lang="fa-IR" sz="2000" b="1">
                <a:solidFill>
                  <a:srgbClr val="000000"/>
                </a:solidFill>
                <a:cs typeface="Zar" pitchFamily="2" charset="-78"/>
              </a:rPr>
              <a:t>(</a:t>
            </a:r>
            <a:r>
              <a:rPr lang="en-US" sz="2000" b="1">
                <a:solidFill>
                  <a:srgbClr val="000000"/>
                </a:solidFill>
                <a:cs typeface="Zar" pitchFamily="2" charset="-78"/>
              </a:rPr>
              <a:t>Human Resource Planning</a:t>
            </a:r>
            <a:r>
              <a:rPr lang="fa-IR" sz="2000" b="1">
                <a:solidFill>
                  <a:srgbClr val="000000"/>
                </a:solidFill>
                <a:cs typeface="Zar" pitchFamily="2" charset="-78"/>
              </a:rPr>
              <a:t>)</a:t>
            </a:r>
          </a:p>
          <a:p>
            <a:pPr algn="r" rtl="1">
              <a:spcBef>
                <a:spcPct val="50000"/>
              </a:spcBef>
            </a:pPr>
            <a:r>
              <a:rPr lang="fa-IR" sz="2000">
                <a:solidFill>
                  <a:srgbClr val="000000"/>
                </a:solidFill>
                <a:cs typeface="Zar" pitchFamily="2" charset="-78"/>
              </a:rPr>
              <a:t>تعيين نقشها</a:t>
            </a:r>
          </a:p>
          <a:p>
            <a:pPr algn="r" rtl="1">
              <a:spcBef>
                <a:spcPct val="50000"/>
              </a:spcBef>
            </a:pPr>
            <a:r>
              <a:rPr lang="fa-IR" sz="2000">
                <a:solidFill>
                  <a:srgbClr val="000000"/>
                </a:solidFill>
                <a:cs typeface="Zar" pitchFamily="2" charset="-78"/>
              </a:rPr>
              <a:t>تعيين مسووليتها</a:t>
            </a:r>
          </a:p>
          <a:p>
            <a:pPr algn="r" rtl="1">
              <a:spcBef>
                <a:spcPct val="50000"/>
              </a:spcBef>
            </a:pPr>
            <a:r>
              <a:rPr lang="fa-IR" sz="2000">
                <a:solidFill>
                  <a:srgbClr val="000000"/>
                </a:solidFill>
                <a:cs typeface="Zar" pitchFamily="2" charset="-78"/>
              </a:rPr>
              <a:t>تعيين روابط گزارش دهي</a:t>
            </a:r>
          </a:p>
          <a:p>
            <a:pPr algn="r" rtl="1">
              <a:spcBef>
                <a:spcPct val="50000"/>
              </a:spcBef>
            </a:pPr>
            <a:r>
              <a:rPr lang="fa-IR" sz="2000">
                <a:solidFill>
                  <a:srgbClr val="000000"/>
                </a:solidFill>
                <a:cs typeface="Zar" pitchFamily="2" charset="-78"/>
              </a:rPr>
              <a:t>تدوين برنامه مديريت پرسنل</a:t>
            </a:r>
            <a:endParaRPr lang="en-US" sz="2000">
              <a:solidFill>
                <a:srgbClr val="000000"/>
              </a:solidFill>
              <a:cs typeface="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696200" cy="914400"/>
          </a:xfrm>
        </p:spPr>
        <p:txBody>
          <a:bodyPr/>
          <a:lstStyle/>
          <a:p>
            <a:pPr marL="628650" indent="-628650" algn="ctr"/>
            <a:r>
              <a:rPr lang="fa-IR" sz="2800">
                <a:solidFill>
                  <a:srgbClr val="990099"/>
                </a:solidFill>
              </a:rPr>
              <a:t>گروه هاي فرآيندي مديريت پروژه- برنامه ريزي (</a:t>
            </a:r>
            <a:r>
              <a:rPr lang="en-US" sz="2000" i="1">
                <a:solidFill>
                  <a:srgbClr val="990099"/>
                </a:solidFill>
              </a:rPr>
              <a:t>Planning</a:t>
            </a:r>
            <a:r>
              <a:rPr lang="fa-IR" sz="2800">
                <a:solidFill>
                  <a:srgbClr val="990099"/>
                </a:solidFill>
              </a:rPr>
              <a:t>)</a:t>
            </a:r>
            <a:endParaRPr lang="en-US" sz="2800">
              <a:solidFill>
                <a:srgbClr val="990099"/>
              </a:solidFill>
            </a:endParaRPr>
          </a:p>
        </p:txBody>
      </p:sp>
      <p:graphicFrame>
        <p:nvGraphicFramePr>
          <p:cNvPr id="693251" name="Object 3"/>
          <p:cNvGraphicFramePr>
            <a:graphicFrameLocks noChangeAspect="1"/>
          </p:cNvGraphicFramePr>
          <p:nvPr>
            <p:ph idx="1"/>
          </p:nvPr>
        </p:nvGraphicFramePr>
        <p:xfrm>
          <a:off x="765175" y="1244600"/>
          <a:ext cx="4899025" cy="5029200"/>
        </p:xfrm>
        <a:graphic>
          <a:graphicData uri="http://schemas.openxmlformats.org/presentationml/2006/ole">
            <p:oleObj spid="_x0000_s693251" name="Bitmap Image" r:id="rId3" imgW="5714286" imgH="5866667" progId="Paint.Picture">
              <p:embed/>
            </p:oleObj>
          </a:graphicData>
        </a:graphic>
      </p:graphicFrame>
      <p:sp>
        <p:nvSpPr>
          <p:cNvPr id="693252" name="AutoShape 4"/>
          <p:cNvSpPr>
            <a:spLocks noChangeArrowheads="1"/>
          </p:cNvSpPr>
          <p:nvPr/>
        </p:nvSpPr>
        <p:spPr bwMode="auto">
          <a:xfrm>
            <a:off x="4343400" y="1827213"/>
            <a:ext cx="4800600" cy="4344987"/>
          </a:xfrm>
          <a:prstGeom prst="cloudCallout">
            <a:avLst>
              <a:gd name="adj1" fmla="val -66699"/>
              <a:gd name="adj2" fmla="val 25667"/>
            </a:avLst>
          </a:prstGeom>
          <a:solidFill>
            <a:schemeClr val="bg1">
              <a:alpha val="75999"/>
            </a:schemeClr>
          </a:solidFill>
          <a:ln w="25400" algn="ctr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39600" tIns="21600" rIns="39600" bIns="21600"/>
          <a:lstStyle/>
          <a:p>
            <a:pPr algn="r" rtl="1">
              <a:spcBef>
                <a:spcPct val="50000"/>
              </a:spcBef>
            </a:pPr>
            <a:r>
              <a:rPr lang="fa-IR" sz="2000" b="1">
                <a:solidFill>
                  <a:srgbClr val="000000"/>
                </a:solidFill>
                <a:cs typeface="Zar" pitchFamily="2" charset="-78"/>
              </a:rPr>
              <a:t>برنامه ريزي ارتباطات</a:t>
            </a:r>
          </a:p>
          <a:p>
            <a:pPr algn="r" rtl="1">
              <a:spcBef>
                <a:spcPct val="50000"/>
              </a:spcBef>
            </a:pPr>
            <a:r>
              <a:rPr lang="fa-IR" sz="2000" b="1">
                <a:solidFill>
                  <a:srgbClr val="000000"/>
                </a:solidFill>
                <a:cs typeface="Zar" pitchFamily="2" charset="-78"/>
              </a:rPr>
              <a:t>(</a:t>
            </a:r>
            <a:r>
              <a:rPr lang="en-US" sz="2000" b="1">
                <a:solidFill>
                  <a:srgbClr val="000000"/>
                </a:solidFill>
                <a:cs typeface="Zar" pitchFamily="2" charset="-78"/>
              </a:rPr>
              <a:t>Communication Planning</a:t>
            </a:r>
            <a:r>
              <a:rPr lang="fa-IR" sz="2000" b="1">
                <a:solidFill>
                  <a:srgbClr val="000000"/>
                </a:solidFill>
                <a:cs typeface="Zar" pitchFamily="2" charset="-78"/>
              </a:rPr>
              <a:t>)</a:t>
            </a:r>
          </a:p>
          <a:p>
            <a:pPr algn="r" rtl="1">
              <a:spcBef>
                <a:spcPct val="50000"/>
              </a:spcBef>
            </a:pPr>
            <a:r>
              <a:rPr lang="fa-IR" sz="2000">
                <a:solidFill>
                  <a:srgbClr val="000000"/>
                </a:solidFill>
                <a:cs typeface="Zar" pitchFamily="2" charset="-78"/>
              </a:rPr>
              <a:t>تعيين نيازهاي اطلاعاتي و ارتباطي در خصوص ذينفعان پروژه</a:t>
            </a:r>
            <a:endParaRPr lang="en-US" sz="2000">
              <a:solidFill>
                <a:srgbClr val="000000"/>
              </a:solidFill>
              <a:cs typeface="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696200" cy="914400"/>
          </a:xfrm>
        </p:spPr>
        <p:txBody>
          <a:bodyPr/>
          <a:lstStyle/>
          <a:p>
            <a:pPr marL="628650" indent="-628650" algn="ctr"/>
            <a:r>
              <a:rPr lang="fa-IR" sz="2800">
                <a:solidFill>
                  <a:srgbClr val="990099"/>
                </a:solidFill>
              </a:rPr>
              <a:t>گروه هاي فرآيندي مديريت پروژه- برنامه ريزي (</a:t>
            </a:r>
            <a:r>
              <a:rPr lang="en-US" sz="2000" i="1">
                <a:solidFill>
                  <a:srgbClr val="990099"/>
                </a:solidFill>
              </a:rPr>
              <a:t>Planning</a:t>
            </a:r>
            <a:r>
              <a:rPr lang="fa-IR" sz="2800">
                <a:solidFill>
                  <a:srgbClr val="990099"/>
                </a:solidFill>
              </a:rPr>
              <a:t>)</a:t>
            </a:r>
            <a:endParaRPr lang="en-US" sz="2800">
              <a:solidFill>
                <a:srgbClr val="990099"/>
              </a:solidFill>
            </a:endParaRPr>
          </a:p>
        </p:txBody>
      </p:sp>
      <p:graphicFrame>
        <p:nvGraphicFramePr>
          <p:cNvPr id="694275" name="Object 3"/>
          <p:cNvGraphicFramePr>
            <a:graphicFrameLocks noChangeAspect="1"/>
          </p:cNvGraphicFramePr>
          <p:nvPr>
            <p:ph idx="1"/>
          </p:nvPr>
        </p:nvGraphicFramePr>
        <p:xfrm>
          <a:off x="765175" y="1244600"/>
          <a:ext cx="4899025" cy="5029200"/>
        </p:xfrm>
        <a:graphic>
          <a:graphicData uri="http://schemas.openxmlformats.org/presentationml/2006/ole">
            <p:oleObj spid="_x0000_s694275" name="Bitmap Image" r:id="rId3" imgW="5714286" imgH="5866667" progId="Paint.Picture">
              <p:embed/>
            </p:oleObj>
          </a:graphicData>
        </a:graphic>
      </p:graphicFrame>
      <p:sp>
        <p:nvSpPr>
          <p:cNvPr id="694276" name="AutoShape 4"/>
          <p:cNvSpPr>
            <a:spLocks noChangeArrowheads="1"/>
          </p:cNvSpPr>
          <p:nvPr/>
        </p:nvSpPr>
        <p:spPr bwMode="auto">
          <a:xfrm>
            <a:off x="3200400" y="1827213"/>
            <a:ext cx="5943600" cy="4344987"/>
          </a:xfrm>
          <a:prstGeom prst="cloudCallout">
            <a:avLst>
              <a:gd name="adj1" fmla="val -65412"/>
              <a:gd name="adj2" fmla="val -9699"/>
            </a:avLst>
          </a:prstGeom>
          <a:solidFill>
            <a:schemeClr val="bg1">
              <a:alpha val="75999"/>
            </a:schemeClr>
          </a:solidFill>
          <a:ln w="25400" algn="ctr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39600" tIns="21600" rIns="39600" bIns="21600"/>
          <a:lstStyle/>
          <a:p>
            <a:pPr algn="r" rtl="1">
              <a:spcBef>
                <a:spcPct val="50000"/>
              </a:spcBef>
            </a:pPr>
            <a:r>
              <a:rPr lang="fa-IR" sz="2000" b="1">
                <a:solidFill>
                  <a:srgbClr val="000000"/>
                </a:solidFill>
                <a:cs typeface="Zar" pitchFamily="2" charset="-78"/>
              </a:rPr>
              <a:t>برنامه ريزي مديريت ريسك</a:t>
            </a:r>
          </a:p>
          <a:p>
            <a:pPr algn="r" rtl="1">
              <a:spcBef>
                <a:spcPct val="50000"/>
              </a:spcBef>
            </a:pPr>
            <a:r>
              <a:rPr lang="fa-IR" sz="2000" b="1">
                <a:solidFill>
                  <a:srgbClr val="000000"/>
                </a:solidFill>
                <a:cs typeface="Zar" pitchFamily="2" charset="-78"/>
              </a:rPr>
              <a:t>(</a:t>
            </a:r>
            <a:r>
              <a:rPr lang="en-US" sz="2000" b="1">
                <a:solidFill>
                  <a:srgbClr val="000000"/>
                </a:solidFill>
                <a:cs typeface="Zar" pitchFamily="2" charset="-78"/>
              </a:rPr>
              <a:t>Risk Management Planning</a:t>
            </a:r>
            <a:r>
              <a:rPr lang="fa-IR" sz="2000" b="1">
                <a:solidFill>
                  <a:srgbClr val="000000"/>
                </a:solidFill>
                <a:cs typeface="Zar" pitchFamily="2" charset="-78"/>
              </a:rPr>
              <a:t>)</a:t>
            </a:r>
          </a:p>
          <a:p>
            <a:pPr algn="r" rtl="1">
              <a:spcBef>
                <a:spcPct val="50000"/>
              </a:spcBef>
            </a:pPr>
            <a:endParaRPr lang="fa-IR" sz="2400">
              <a:solidFill>
                <a:srgbClr val="000000"/>
              </a:solidFill>
              <a:cs typeface="Zar" pitchFamily="2" charset="-78"/>
            </a:endParaRPr>
          </a:p>
          <a:p>
            <a:pPr algn="r" rtl="1">
              <a:spcBef>
                <a:spcPct val="50000"/>
              </a:spcBef>
            </a:pPr>
            <a:r>
              <a:rPr lang="fa-IR" sz="2400">
                <a:solidFill>
                  <a:srgbClr val="000000"/>
                </a:solidFill>
                <a:cs typeface="Zar" pitchFamily="2" charset="-78"/>
              </a:rPr>
              <a:t>طبق چه برنامه اي با ريسكهاي موجود برخورد كنيم؟</a:t>
            </a:r>
            <a:endParaRPr lang="en-US" sz="2400">
              <a:solidFill>
                <a:srgbClr val="000000"/>
              </a:solidFill>
              <a:cs typeface="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2770" name="Picture 2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447800"/>
            <a:ext cx="8382000" cy="4267200"/>
          </a:xfrm>
          <a:noFill/>
          <a:ln/>
        </p:spPr>
      </p:pic>
      <p:sp>
        <p:nvSpPr>
          <p:cNvPr id="672771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763000" cy="609600"/>
          </a:xfrm>
          <a:noFill/>
          <a:ln/>
        </p:spPr>
        <p:txBody>
          <a:bodyPr/>
          <a:lstStyle/>
          <a:p>
            <a:r>
              <a:rPr lang="fa-IR" sz="3000"/>
              <a:t>مراحل و چرخه عمر يك پروژه- مدل تعقيب سريع (</a:t>
            </a:r>
            <a:r>
              <a:rPr lang="en-US" sz="2600" i="1">
                <a:cs typeface="Arial" pitchFamily="34" charset="0"/>
              </a:rPr>
              <a:t>Fast Track</a:t>
            </a:r>
            <a:r>
              <a:rPr lang="fa-IR" sz="3000"/>
              <a:t>)</a:t>
            </a:r>
            <a:endParaRPr lang="en-US" sz="3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696200" cy="914400"/>
          </a:xfrm>
        </p:spPr>
        <p:txBody>
          <a:bodyPr/>
          <a:lstStyle/>
          <a:p>
            <a:pPr marL="628650" indent="-628650" algn="ctr"/>
            <a:r>
              <a:rPr lang="fa-IR" sz="2800">
                <a:solidFill>
                  <a:srgbClr val="990099"/>
                </a:solidFill>
              </a:rPr>
              <a:t>گروه هاي فرآيندي مديريت پروژه- برنامه ريزي (</a:t>
            </a:r>
            <a:r>
              <a:rPr lang="en-US" sz="2000" i="1">
                <a:solidFill>
                  <a:srgbClr val="990099"/>
                </a:solidFill>
              </a:rPr>
              <a:t>Planning</a:t>
            </a:r>
            <a:r>
              <a:rPr lang="fa-IR" sz="2800">
                <a:solidFill>
                  <a:srgbClr val="990099"/>
                </a:solidFill>
              </a:rPr>
              <a:t>)</a:t>
            </a:r>
            <a:endParaRPr lang="en-US" sz="2800">
              <a:solidFill>
                <a:srgbClr val="990099"/>
              </a:solidFill>
            </a:endParaRPr>
          </a:p>
        </p:txBody>
      </p:sp>
      <p:graphicFrame>
        <p:nvGraphicFramePr>
          <p:cNvPr id="695299" name="Object 3"/>
          <p:cNvGraphicFramePr>
            <a:graphicFrameLocks noChangeAspect="1"/>
          </p:cNvGraphicFramePr>
          <p:nvPr>
            <p:ph idx="1"/>
          </p:nvPr>
        </p:nvGraphicFramePr>
        <p:xfrm>
          <a:off x="765175" y="1244600"/>
          <a:ext cx="4899025" cy="5029200"/>
        </p:xfrm>
        <a:graphic>
          <a:graphicData uri="http://schemas.openxmlformats.org/presentationml/2006/ole">
            <p:oleObj spid="_x0000_s695299" name="Bitmap Image" r:id="rId3" imgW="5714286" imgH="5866667" progId="Paint.Picture">
              <p:embed/>
            </p:oleObj>
          </a:graphicData>
        </a:graphic>
      </p:graphicFrame>
      <p:sp>
        <p:nvSpPr>
          <p:cNvPr id="695300" name="AutoShape 4"/>
          <p:cNvSpPr>
            <a:spLocks noChangeArrowheads="1"/>
          </p:cNvSpPr>
          <p:nvPr/>
        </p:nvSpPr>
        <p:spPr bwMode="auto">
          <a:xfrm>
            <a:off x="3200400" y="1827213"/>
            <a:ext cx="5943600" cy="4344987"/>
          </a:xfrm>
          <a:prstGeom prst="cloudCallout">
            <a:avLst>
              <a:gd name="adj1" fmla="val -65199"/>
              <a:gd name="adj2" fmla="val -347"/>
            </a:avLst>
          </a:prstGeom>
          <a:solidFill>
            <a:schemeClr val="bg1">
              <a:alpha val="75999"/>
            </a:schemeClr>
          </a:solidFill>
          <a:ln w="25400" algn="ctr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39600" tIns="21600" rIns="39600" bIns="21600"/>
          <a:lstStyle/>
          <a:p>
            <a:pPr algn="r" rtl="1">
              <a:spcBef>
                <a:spcPct val="50000"/>
              </a:spcBef>
            </a:pPr>
            <a:r>
              <a:rPr lang="fa-IR" sz="2000" b="1">
                <a:solidFill>
                  <a:srgbClr val="000000"/>
                </a:solidFill>
                <a:cs typeface="Zar" pitchFamily="2" charset="-78"/>
              </a:rPr>
              <a:t>تعيين ريسك</a:t>
            </a:r>
          </a:p>
          <a:p>
            <a:pPr algn="r" rtl="1">
              <a:spcBef>
                <a:spcPct val="50000"/>
              </a:spcBef>
            </a:pPr>
            <a:r>
              <a:rPr lang="fa-IR" sz="2000" b="1">
                <a:solidFill>
                  <a:srgbClr val="000000"/>
                </a:solidFill>
                <a:cs typeface="Zar" pitchFamily="2" charset="-78"/>
              </a:rPr>
              <a:t>(</a:t>
            </a:r>
            <a:r>
              <a:rPr lang="en-US" sz="2000" b="1">
                <a:solidFill>
                  <a:srgbClr val="000000"/>
                </a:solidFill>
                <a:cs typeface="Zar" pitchFamily="2" charset="-78"/>
              </a:rPr>
              <a:t>Risk Identification</a:t>
            </a:r>
            <a:r>
              <a:rPr lang="fa-IR" sz="2000" b="1">
                <a:solidFill>
                  <a:srgbClr val="000000"/>
                </a:solidFill>
                <a:cs typeface="Zar" pitchFamily="2" charset="-78"/>
              </a:rPr>
              <a:t>)</a:t>
            </a:r>
          </a:p>
          <a:p>
            <a:pPr algn="r" rtl="1">
              <a:spcBef>
                <a:spcPct val="50000"/>
              </a:spcBef>
            </a:pPr>
            <a:r>
              <a:rPr lang="fa-IR" sz="2000">
                <a:solidFill>
                  <a:srgbClr val="000000"/>
                </a:solidFill>
                <a:cs typeface="Zar" pitchFamily="2" charset="-78"/>
              </a:rPr>
              <a:t>چه ريسكهايي؟</a:t>
            </a:r>
          </a:p>
          <a:p>
            <a:pPr algn="r" rtl="1">
              <a:spcBef>
                <a:spcPct val="50000"/>
              </a:spcBef>
            </a:pPr>
            <a:r>
              <a:rPr lang="fa-IR" sz="2000">
                <a:solidFill>
                  <a:srgbClr val="000000"/>
                </a:solidFill>
                <a:cs typeface="Zar" pitchFamily="2" charset="-78"/>
              </a:rPr>
              <a:t>با چه احتمالي؟</a:t>
            </a:r>
          </a:p>
          <a:p>
            <a:pPr algn="r" rtl="1">
              <a:spcBef>
                <a:spcPct val="50000"/>
              </a:spcBef>
            </a:pPr>
            <a:r>
              <a:rPr lang="fa-IR" sz="2000">
                <a:solidFill>
                  <a:srgbClr val="000000"/>
                </a:solidFill>
                <a:cs typeface="Zar" pitchFamily="2" charset="-78"/>
              </a:rPr>
              <a:t>چه اثراتي؟</a:t>
            </a:r>
          </a:p>
          <a:p>
            <a:pPr algn="r" rtl="1">
              <a:spcBef>
                <a:spcPct val="50000"/>
              </a:spcBef>
            </a:pPr>
            <a:r>
              <a:rPr lang="fa-IR" sz="2000">
                <a:solidFill>
                  <a:srgbClr val="000000"/>
                </a:solidFill>
                <a:cs typeface="Zar" pitchFamily="2" charset="-78"/>
              </a:rPr>
              <a:t>چه واكنشهايي؟</a:t>
            </a:r>
            <a:endParaRPr lang="en-US" sz="2000">
              <a:solidFill>
                <a:srgbClr val="000000"/>
              </a:solidFill>
              <a:cs typeface="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696200" cy="914400"/>
          </a:xfrm>
        </p:spPr>
        <p:txBody>
          <a:bodyPr/>
          <a:lstStyle/>
          <a:p>
            <a:pPr marL="628650" indent="-628650" algn="ctr"/>
            <a:r>
              <a:rPr lang="fa-IR" sz="2800">
                <a:solidFill>
                  <a:srgbClr val="990099"/>
                </a:solidFill>
              </a:rPr>
              <a:t>گروه هاي فرآيندي مديريت پروژه- برنامه ريزي (</a:t>
            </a:r>
            <a:r>
              <a:rPr lang="en-US" sz="2000" i="1">
                <a:solidFill>
                  <a:srgbClr val="990099"/>
                </a:solidFill>
              </a:rPr>
              <a:t>Planning</a:t>
            </a:r>
            <a:r>
              <a:rPr lang="fa-IR" sz="2800">
                <a:solidFill>
                  <a:srgbClr val="990099"/>
                </a:solidFill>
              </a:rPr>
              <a:t>)</a:t>
            </a:r>
            <a:endParaRPr lang="en-US" sz="2800">
              <a:solidFill>
                <a:srgbClr val="990099"/>
              </a:solidFill>
            </a:endParaRPr>
          </a:p>
        </p:txBody>
      </p:sp>
      <p:graphicFrame>
        <p:nvGraphicFramePr>
          <p:cNvPr id="696323" name="Object 3"/>
          <p:cNvGraphicFramePr>
            <a:graphicFrameLocks noChangeAspect="1"/>
          </p:cNvGraphicFramePr>
          <p:nvPr>
            <p:ph idx="1"/>
          </p:nvPr>
        </p:nvGraphicFramePr>
        <p:xfrm>
          <a:off x="765175" y="1244600"/>
          <a:ext cx="4899025" cy="5029200"/>
        </p:xfrm>
        <a:graphic>
          <a:graphicData uri="http://schemas.openxmlformats.org/presentationml/2006/ole">
            <p:oleObj spid="_x0000_s696323" name="Bitmap Image" r:id="rId3" imgW="5714286" imgH="5866667" progId="Paint.Picture">
              <p:embed/>
            </p:oleObj>
          </a:graphicData>
        </a:graphic>
      </p:graphicFrame>
      <p:sp>
        <p:nvSpPr>
          <p:cNvPr id="696324" name="AutoShape 4"/>
          <p:cNvSpPr>
            <a:spLocks noChangeArrowheads="1"/>
          </p:cNvSpPr>
          <p:nvPr/>
        </p:nvSpPr>
        <p:spPr bwMode="auto">
          <a:xfrm>
            <a:off x="3200400" y="1827213"/>
            <a:ext cx="5943600" cy="4344987"/>
          </a:xfrm>
          <a:prstGeom prst="cloudCallout">
            <a:avLst>
              <a:gd name="adj1" fmla="val -64769"/>
              <a:gd name="adj2" fmla="val 9593"/>
            </a:avLst>
          </a:prstGeom>
          <a:solidFill>
            <a:schemeClr val="bg1">
              <a:alpha val="75999"/>
            </a:schemeClr>
          </a:solidFill>
          <a:ln w="25400" algn="ctr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39600" tIns="21600" rIns="39600" bIns="21600"/>
          <a:lstStyle/>
          <a:p>
            <a:pPr algn="r" rtl="1">
              <a:spcBef>
                <a:spcPct val="50000"/>
              </a:spcBef>
            </a:pPr>
            <a:r>
              <a:rPr lang="fa-IR" sz="2000" b="1">
                <a:solidFill>
                  <a:srgbClr val="000000"/>
                </a:solidFill>
                <a:cs typeface="Zar" pitchFamily="2" charset="-78"/>
              </a:rPr>
              <a:t>تحليل كيفي ريسك</a:t>
            </a:r>
          </a:p>
          <a:p>
            <a:pPr algn="r" rtl="1">
              <a:spcBef>
                <a:spcPct val="50000"/>
              </a:spcBef>
            </a:pPr>
            <a:r>
              <a:rPr lang="fa-IR" sz="2000" b="1">
                <a:solidFill>
                  <a:srgbClr val="000000"/>
                </a:solidFill>
                <a:cs typeface="Zar" pitchFamily="2" charset="-78"/>
              </a:rPr>
              <a:t>(</a:t>
            </a:r>
            <a:r>
              <a:rPr lang="en-US" sz="2000" b="1">
                <a:solidFill>
                  <a:srgbClr val="000000"/>
                </a:solidFill>
                <a:cs typeface="Zar" pitchFamily="2" charset="-78"/>
              </a:rPr>
              <a:t>Qualitative </a:t>
            </a:r>
            <a:r>
              <a:rPr lang="en-US" sz="2000" b="1">
                <a:solidFill>
                  <a:srgbClr val="000000"/>
                </a:solidFill>
              </a:rPr>
              <a:t>Risk</a:t>
            </a:r>
            <a:r>
              <a:rPr lang="en-US"/>
              <a:t>  </a:t>
            </a:r>
            <a:r>
              <a:rPr lang="en-US" sz="2000" b="1">
                <a:solidFill>
                  <a:srgbClr val="000000"/>
                </a:solidFill>
                <a:cs typeface="Zar" pitchFamily="2" charset="-78"/>
              </a:rPr>
              <a:t>Analysis</a:t>
            </a:r>
            <a:r>
              <a:rPr lang="fa-IR" sz="2000" b="1">
                <a:solidFill>
                  <a:srgbClr val="000000"/>
                </a:solidFill>
                <a:cs typeface="Zar" pitchFamily="2" charset="-78"/>
              </a:rPr>
              <a:t>)</a:t>
            </a:r>
          </a:p>
          <a:p>
            <a:pPr algn="r" rtl="1">
              <a:spcBef>
                <a:spcPct val="50000"/>
              </a:spcBef>
            </a:pPr>
            <a:r>
              <a:rPr lang="fa-IR" sz="2000">
                <a:solidFill>
                  <a:srgbClr val="000000"/>
                </a:solidFill>
                <a:cs typeface="Zar" pitchFamily="2" charset="-78"/>
              </a:rPr>
              <a:t>تعيين احتمال هر ريسك</a:t>
            </a:r>
          </a:p>
          <a:p>
            <a:pPr algn="r" rtl="1">
              <a:spcBef>
                <a:spcPct val="50000"/>
              </a:spcBef>
            </a:pPr>
            <a:r>
              <a:rPr lang="fa-IR" sz="2000">
                <a:solidFill>
                  <a:srgbClr val="000000"/>
                </a:solidFill>
                <a:cs typeface="Zar" pitchFamily="2" charset="-78"/>
              </a:rPr>
              <a:t>تعيين اثرات ناشي از هر ريسك</a:t>
            </a:r>
          </a:p>
          <a:p>
            <a:pPr algn="r" rtl="1">
              <a:spcBef>
                <a:spcPct val="50000"/>
              </a:spcBef>
            </a:pPr>
            <a:r>
              <a:rPr lang="fa-IR" sz="2000">
                <a:solidFill>
                  <a:srgbClr val="000000"/>
                </a:solidFill>
                <a:cs typeface="Zar" pitchFamily="2" charset="-78"/>
              </a:rPr>
              <a:t>رتبه بندي آنها</a:t>
            </a:r>
            <a:endParaRPr lang="en-US" sz="2000">
              <a:solidFill>
                <a:srgbClr val="000000"/>
              </a:solidFill>
              <a:cs typeface="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696200" cy="914400"/>
          </a:xfrm>
        </p:spPr>
        <p:txBody>
          <a:bodyPr/>
          <a:lstStyle/>
          <a:p>
            <a:pPr marL="628650" indent="-628650" algn="ctr"/>
            <a:r>
              <a:rPr lang="fa-IR" sz="2800">
                <a:solidFill>
                  <a:srgbClr val="990099"/>
                </a:solidFill>
              </a:rPr>
              <a:t>گروه هاي فرآيندي مديريت پروژه- برنامه ريزي (</a:t>
            </a:r>
            <a:r>
              <a:rPr lang="en-US" sz="2000" i="1">
                <a:solidFill>
                  <a:srgbClr val="990099"/>
                </a:solidFill>
              </a:rPr>
              <a:t>Planning</a:t>
            </a:r>
            <a:r>
              <a:rPr lang="fa-IR" sz="2800">
                <a:solidFill>
                  <a:srgbClr val="990099"/>
                </a:solidFill>
              </a:rPr>
              <a:t>)</a:t>
            </a:r>
            <a:endParaRPr lang="en-US" sz="2800">
              <a:solidFill>
                <a:srgbClr val="990099"/>
              </a:solidFill>
            </a:endParaRPr>
          </a:p>
        </p:txBody>
      </p:sp>
      <p:graphicFrame>
        <p:nvGraphicFramePr>
          <p:cNvPr id="697347" name="Object 3"/>
          <p:cNvGraphicFramePr>
            <a:graphicFrameLocks noChangeAspect="1"/>
          </p:cNvGraphicFramePr>
          <p:nvPr>
            <p:ph idx="1"/>
          </p:nvPr>
        </p:nvGraphicFramePr>
        <p:xfrm>
          <a:off x="765175" y="1244600"/>
          <a:ext cx="4899025" cy="5029200"/>
        </p:xfrm>
        <a:graphic>
          <a:graphicData uri="http://schemas.openxmlformats.org/presentationml/2006/ole">
            <p:oleObj spid="_x0000_s697347" name="Bitmap Image" r:id="rId3" imgW="5714286" imgH="5866667" progId="Paint.Picture">
              <p:embed/>
            </p:oleObj>
          </a:graphicData>
        </a:graphic>
      </p:graphicFrame>
      <p:sp>
        <p:nvSpPr>
          <p:cNvPr id="697348" name="AutoShape 4"/>
          <p:cNvSpPr>
            <a:spLocks noChangeArrowheads="1"/>
          </p:cNvSpPr>
          <p:nvPr/>
        </p:nvSpPr>
        <p:spPr bwMode="auto">
          <a:xfrm>
            <a:off x="3200400" y="1827213"/>
            <a:ext cx="5943600" cy="4344987"/>
          </a:xfrm>
          <a:prstGeom prst="cloudCallout">
            <a:avLst>
              <a:gd name="adj1" fmla="val -64130"/>
              <a:gd name="adj2" fmla="val 22157"/>
            </a:avLst>
          </a:prstGeom>
          <a:solidFill>
            <a:schemeClr val="bg1">
              <a:alpha val="75999"/>
            </a:schemeClr>
          </a:solidFill>
          <a:ln w="25400" algn="ctr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39600" tIns="21600" rIns="39600" bIns="21600"/>
          <a:lstStyle/>
          <a:p>
            <a:pPr algn="r" rtl="1">
              <a:spcBef>
                <a:spcPct val="50000"/>
              </a:spcBef>
            </a:pPr>
            <a:r>
              <a:rPr lang="fa-IR" sz="2000" b="1">
                <a:solidFill>
                  <a:srgbClr val="000000"/>
                </a:solidFill>
                <a:cs typeface="Zar" pitchFamily="2" charset="-78"/>
              </a:rPr>
              <a:t>تحليل كمي ريسك</a:t>
            </a:r>
          </a:p>
          <a:p>
            <a:pPr algn="r" rtl="1">
              <a:spcBef>
                <a:spcPct val="50000"/>
              </a:spcBef>
            </a:pPr>
            <a:r>
              <a:rPr lang="fa-IR" sz="2000" b="1">
                <a:solidFill>
                  <a:srgbClr val="000000"/>
                </a:solidFill>
                <a:cs typeface="Zar" pitchFamily="2" charset="-78"/>
              </a:rPr>
              <a:t>(</a:t>
            </a:r>
            <a:r>
              <a:rPr lang="en-US" sz="2000" b="1">
                <a:solidFill>
                  <a:srgbClr val="000000"/>
                </a:solidFill>
                <a:cs typeface="Zar" pitchFamily="2" charset="-78"/>
              </a:rPr>
              <a:t>Quantitative </a:t>
            </a:r>
            <a:r>
              <a:rPr lang="en-US" sz="2000" b="1">
                <a:solidFill>
                  <a:srgbClr val="000000"/>
                </a:solidFill>
              </a:rPr>
              <a:t>Risk</a:t>
            </a:r>
            <a:r>
              <a:rPr lang="en-US"/>
              <a:t>  </a:t>
            </a:r>
            <a:r>
              <a:rPr lang="en-US" sz="2000" b="1">
                <a:solidFill>
                  <a:srgbClr val="000000"/>
                </a:solidFill>
                <a:cs typeface="Zar" pitchFamily="2" charset="-78"/>
              </a:rPr>
              <a:t>Analysis</a:t>
            </a:r>
            <a:r>
              <a:rPr lang="fa-IR" sz="2000" b="1">
                <a:solidFill>
                  <a:srgbClr val="000000"/>
                </a:solidFill>
                <a:cs typeface="Zar" pitchFamily="2" charset="-78"/>
              </a:rPr>
              <a:t>)</a:t>
            </a:r>
          </a:p>
          <a:p>
            <a:pPr algn="r" rtl="1">
              <a:spcBef>
                <a:spcPct val="50000"/>
              </a:spcBef>
            </a:pPr>
            <a:r>
              <a:rPr lang="fa-IR" sz="2000">
                <a:solidFill>
                  <a:srgbClr val="000000"/>
                </a:solidFill>
                <a:cs typeface="Zar" pitchFamily="2" charset="-78"/>
              </a:rPr>
              <a:t>تعيين كمي ميزان تاثير هر ريسك (در صورت وقوع) بر روي نتايج پروژه (زمان، هزينه، كيفيت، گستره)</a:t>
            </a:r>
            <a:endParaRPr lang="en-US" sz="2000">
              <a:solidFill>
                <a:srgbClr val="000000"/>
              </a:solidFill>
              <a:cs typeface="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696200" cy="914400"/>
          </a:xfrm>
        </p:spPr>
        <p:txBody>
          <a:bodyPr/>
          <a:lstStyle/>
          <a:p>
            <a:pPr marL="628650" indent="-628650" algn="ctr"/>
            <a:r>
              <a:rPr lang="fa-IR" sz="2800">
                <a:solidFill>
                  <a:srgbClr val="990099"/>
                </a:solidFill>
              </a:rPr>
              <a:t>گروه هاي فرآيندي مديريت پروژه- برنامه ريزي (</a:t>
            </a:r>
            <a:r>
              <a:rPr lang="en-US" sz="2000" i="1">
                <a:solidFill>
                  <a:srgbClr val="990099"/>
                </a:solidFill>
              </a:rPr>
              <a:t>Planning</a:t>
            </a:r>
            <a:r>
              <a:rPr lang="fa-IR" sz="2800">
                <a:solidFill>
                  <a:srgbClr val="990099"/>
                </a:solidFill>
              </a:rPr>
              <a:t>)</a:t>
            </a:r>
            <a:endParaRPr lang="en-US" sz="2800">
              <a:solidFill>
                <a:srgbClr val="990099"/>
              </a:solidFill>
            </a:endParaRPr>
          </a:p>
        </p:txBody>
      </p:sp>
      <p:graphicFrame>
        <p:nvGraphicFramePr>
          <p:cNvPr id="698371" name="Object 3"/>
          <p:cNvGraphicFramePr>
            <a:graphicFrameLocks noChangeAspect="1"/>
          </p:cNvGraphicFramePr>
          <p:nvPr>
            <p:ph idx="1"/>
          </p:nvPr>
        </p:nvGraphicFramePr>
        <p:xfrm>
          <a:off x="765175" y="1244600"/>
          <a:ext cx="4899025" cy="5029200"/>
        </p:xfrm>
        <a:graphic>
          <a:graphicData uri="http://schemas.openxmlformats.org/presentationml/2006/ole">
            <p:oleObj spid="_x0000_s698371" name="Bitmap Image" r:id="rId3" imgW="5714286" imgH="5866667" progId="Paint.Picture">
              <p:embed/>
            </p:oleObj>
          </a:graphicData>
        </a:graphic>
      </p:graphicFrame>
      <p:sp>
        <p:nvSpPr>
          <p:cNvPr id="698372" name="AutoShape 4"/>
          <p:cNvSpPr>
            <a:spLocks noChangeArrowheads="1"/>
          </p:cNvSpPr>
          <p:nvPr/>
        </p:nvSpPr>
        <p:spPr bwMode="auto">
          <a:xfrm>
            <a:off x="3200400" y="1827213"/>
            <a:ext cx="5943600" cy="4344987"/>
          </a:xfrm>
          <a:prstGeom prst="cloudCallout">
            <a:avLst>
              <a:gd name="adj1" fmla="val -48745"/>
              <a:gd name="adj2" fmla="val 45250"/>
            </a:avLst>
          </a:prstGeom>
          <a:solidFill>
            <a:schemeClr val="bg1">
              <a:alpha val="75999"/>
            </a:schemeClr>
          </a:solidFill>
          <a:ln w="25400" algn="ctr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39600" tIns="21600" rIns="39600" bIns="21600"/>
          <a:lstStyle/>
          <a:p>
            <a:pPr algn="r" rtl="1">
              <a:spcBef>
                <a:spcPct val="50000"/>
              </a:spcBef>
            </a:pPr>
            <a:r>
              <a:rPr lang="fa-IR" sz="2000" b="1">
                <a:solidFill>
                  <a:srgbClr val="000000"/>
                </a:solidFill>
                <a:cs typeface="Zar" pitchFamily="2" charset="-78"/>
              </a:rPr>
              <a:t>برنامه ريزي پاسخ به ريسك</a:t>
            </a:r>
          </a:p>
          <a:p>
            <a:pPr algn="r" rtl="1">
              <a:spcBef>
                <a:spcPct val="50000"/>
              </a:spcBef>
            </a:pPr>
            <a:r>
              <a:rPr lang="fa-IR" sz="2000" b="1">
                <a:solidFill>
                  <a:srgbClr val="000000"/>
                </a:solidFill>
                <a:cs typeface="Zar" pitchFamily="2" charset="-78"/>
              </a:rPr>
              <a:t>(</a:t>
            </a:r>
            <a:r>
              <a:rPr lang="en-US" sz="2000" b="1">
                <a:solidFill>
                  <a:srgbClr val="000000"/>
                </a:solidFill>
              </a:rPr>
              <a:t>Risk Response Planning</a:t>
            </a:r>
            <a:r>
              <a:rPr lang="fa-IR" sz="2000" b="1">
                <a:solidFill>
                  <a:srgbClr val="000000"/>
                </a:solidFill>
                <a:cs typeface="Zar" pitchFamily="2" charset="-78"/>
              </a:rPr>
              <a:t>)</a:t>
            </a:r>
          </a:p>
          <a:p>
            <a:pPr algn="r" rtl="1">
              <a:spcBef>
                <a:spcPct val="50000"/>
              </a:spcBef>
            </a:pPr>
            <a:r>
              <a:rPr lang="fa-IR" sz="2000">
                <a:solidFill>
                  <a:srgbClr val="000000"/>
                </a:solidFill>
                <a:cs typeface="Zar" pitchFamily="2" charset="-78"/>
              </a:rPr>
              <a:t>در قبال هر ريسك، چه واكنشي بايد انجام داد؟ (براي استفاده حداكثر از فرصتها و كاهش اثر تهديدها)</a:t>
            </a:r>
            <a:endParaRPr lang="en-US" sz="2000">
              <a:solidFill>
                <a:srgbClr val="000000"/>
              </a:solidFill>
              <a:cs typeface="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696200" cy="914400"/>
          </a:xfrm>
        </p:spPr>
        <p:txBody>
          <a:bodyPr/>
          <a:lstStyle/>
          <a:p>
            <a:pPr marL="628650" indent="-628650" algn="ctr"/>
            <a:r>
              <a:rPr lang="fa-IR" sz="2800">
                <a:solidFill>
                  <a:srgbClr val="990099"/>
                </a:solidFill>
              </a:rPr>
              <a:t>گروه هاي فرآيندي مديريت پروژه- برنامه ريزي (</a:t>
            </a:r>
            <a:r>
              <a:rPr lang="en-US" sz="2000" i="1">
                <a:solidFill>
                  <a:srgbClr val="990099"/>
                </a:solidFill>
              </a:rPr>
              <a:t>Planning</a:t>
            </a:r>
            <a:r>
              <a:rPr lang="fa-IR" sz="2800">
                <a:solidFill>
                  <a:srgbClr val="990099"/>
                </a:solidFill>
              </a:rPr>
              <a:t>)</a:t>
            </a:r>
            <a:endParaRPr lang="en-US" sz="2800">
              <a:solidFill>
                <a:srgbClr val="990099"/>
              </a:solidFill>
            </a:endParaRPr>
          </a:p>
        </p:txBody>
      </p:sp>
      <p:graphicFrame>
        <p:nvGraphicFramePr>
          <p:cNvPr id="699395" name="Object 3"/>
          <p:cNvGraphicFramePr>
            <a:graphicFrameLocks noChangeAspect="1"/>
          </p:cNvGraphicFramePr>
          <p:nvPr>
            <p:ph idx="1"/>
          </p:nvPr>
        </p:nvGraphicFramePr>
        <p:xfrm>
          <a:off x="765175" y="1244600"/>
          <a:ext cx="4899025" cy="5029200"/>
        </p:xfrm>
        <a:graphic>
          <a:graphicData uri="http://schemas.openxmlformats.org/presentationml/2006/ole">
            <p:oleObj spid="_x0000_s699395" name="Bitmap Image" r:id="rId3" imgW="5714286" imgH="5866667" progId="Paint.Picture">
              <p:embed/>
            </p:oleObj>
          </a:graphicData>
        </a:graphic>
      </p:graphicFrame>
      <p:sp>
        <p:nvSpPr>
          <p:cNvPr id="699396" name="AutoShape 4"/>
          <p:cNvSpPr>
            <a:spLocks noChangeArrowheads="1"/>
          </p:cNvSpPr>
          <p:nvPr/>
        </p:nvSpPr>
        <p:spPr bwMode="auto">
          <a:xfrm>
            <a:off x="2971800" y="1827213"/>
            <a:ext cx="6172200" cy="4344987"/>
          </a:xfrm>
          <a:prstGeom prst="cloudCallout">
            <a:avLst>
              <a:gd name="adj1" fmla="val -54759"/>
              <a:gd name="adj2" fmla="val 41157"/>
            </a:avLst>
          </a:prstGeom>
          <a:solidFill>
            <a:schemeClr val="bg1">
              <a:alpha val="75999"/>
            </a:schemeClr>
          </a:solidFill>
          <a:ln w="25400" algn="ctr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39600" tIns="21600" rIns="39600" bIns="21600"/>
          <a:lstStyle/>
          <a:p>
            <a:pPr algn="r" rtl="1">
              <a:spcBef>
                <a:spcPct val="50000"/>
              </a:spcBef>
            </a:pPr>
            <a:r>
              <a:rPr lang="fa-IR" sz="2000" b="1">
                <a:solidFill>
                  <a:srgbClr val="000000"/>
                </a:solidFill>
                <a:cs typeface="Zar" pitchFamily="2" charset="-78"/>
              </a:rPr>
              <a:t>برنامه ريزي خريد و تداركات</a:t>
            </a:r>
          </a:p>
          <a:p>
            <a:pPr algn="r" rtl="1">
              <a:spcBef>
                <a:spcPct val="50000"/>
              </a:spcBef>
            </a:pPr>
            <a:r>
              <a:rPr lang="fa-IR" sz="2000" b="1">
                <a:solidFill>
                  <a:srgbClr val="000000"/>
                </a:solidFill>
                <a:cs typeface="Zar" pitchFamily="2" charset="-78"/>
              </a:rPr>
              <a:t>(</a:t>
            </a:r>
            <a:r>
              <a:rPr lang="en-US" sz="2000" b="1">
                <a:solidFill>
                  <a:srgbClr val="000000"/>
                </a:solidFill>
              </a:rPr>
              <a:t>Plan Purchases and Acquisitions</a:t>
            </a:r>
            <a:r>
              <a:rPr lang="fa-IR" sz="2000" b="1">
                <a:solidFill>
                  <a:srgbClr val="000000"/>
                </a:solidFill>
                <a:cs typeface="Zar" pitchFamily="2" charset="-78"/>
              </a:rPr>
              <a:t>)</a:t>
            </a:r>
          </a:p>
          <a:p>
            <a:pPr algn="r" rtl="1">
              <a:spcBef>
                <a:spcPct val="50000"/>
              </a:spcBef>
            </a:pPr>
            <a:r>
              <a:rPr lang="fa-IR" sz="2000">
                <a:solidFill>
                  <a:srgbClr val="000000"/>
                </a:solidFill>
                <a:cs typeface="Zar" pitchFamily="2" charset="-78"/>
              </a:rPr>
              <a:t>چه چيزهايي را </a:t>
            </a:r>
          </a:p>
          <a:p>
            <a:pPr algn="r" rtl="1">
              <a:spcBef>
                <a:spcPct val="50000"/>
              </a:spcBef>
            </a:pPr>
            <a:r>
              <a:rPr lang="fa-IR" sz="2000">
                <a:solidFill>
                  <a:srgbClr val="000000"/>
                </a:solidFill>
                <a:cs typeface="Zar" pitchFamily="2" charset="-78"/>
              </a:rPr>
              <a:t>در چه زماني</a:t>
            </a:r>
          </a:p>
          <a:p>
            <a:pPr algn="r" rtl="1">
              <a:spcBef>
                <a:spcPct val="50000"/>
              </a:spcBef>
            </a:pPr>
            <a:r>
              <a:rPr lang="fa-IR" sz="2000">
                <a:solidFill>
                  <a:srgbClr val="000000"/>
                </a:solidFill>
                <a:cs typeface="Zar" pitchFamily="2" charset="-78"/>
              </a:rPr>
              <a:t>و چگونه بخريم يا تدارك ببينيم؟</a:t>
            </a:r>
            <a:endParaRPr lang="en-US" sz="2000">
              <a:solidFill>
                <a:srgbClr val="000000"/>
              </a:solidFill>
              <a:cs typeface="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696200" cy="914400"/>
          </a:xfrm>
        </p:spPr>
        <p:txBody>
          <a:bodyPr/>
          <a:lstStyle/>
          <a:p>
            <a:pPr marL="628650" indent="-628650" algn="ctr"/>
            <a:r>
              <a:rPr lang="fa-IR" sz="2800">
                <a:solidFill>
                  <a:srgbClr val="990099"/>
                </a:solidFill>
              </a:rPr>
              <a:t>گروه هاي فرآيندي مديريت پروژه- برنامه ريزي (</a:t>
            </a:r>
            <a:r>
              <a:rPr lang="en-US" sz="2000" i="1">
                <a:solidFill>
                  <a:srgbClr val="990099"/>
                </a:solidFill>
              </a:rPr>
              <a:t>Planning</a:t>
            </a:r>
            <a:r>
              <a:rPr lang="fa-IR" sz="2800">
                <a:solidFill>
                  <a:srgbClr val="990099"/>
                </a:solidFill>
              </a:rPr>
              <a:t>)</a:t>
            </a:r>
            <a:endParaRPr lang="en-US" sz="2800">
              <a:solidFill>
                <a:srgbClr val="990099"/>
              </a:solidFill>
            </a:endParaRPr>
          </a:p>
        </p:txBody>
      </p:sp>
      <p:graphicFrame>
        <p:nvGraphicFramePr>
          <p:cNvPr id="700419" name="Object 3"/>
          <p:cNvGraphicFramePr>
            <a:graphicFrameLocks noChangeAspect="1"/>
          </p:cNvGraphicFramePr>
          <p:nvPr>
            <p:ph idx="1"/>
          </p:nvPr>
        </p:nvGraphicFramePr>
        <p:xfrm>
          <a:off x="765175" y="1244600"/>
          <a:ext cx="4899025" cy="5029200"/>
        </p:xfrm>
        <a:graphic>
          <a:graphicData uri="http://schemas.openxmlformats.org/presentationml/2006/ole">
            <p:oleObj spid="_x0000_s700419" name="Bitmap Image" r:id="rId3" imgW="5714286" imgH="5866667" progId="Paint.Picture">
              <p:embed/>
            </p:oleObj>
          </a:graphicData>
        </a:graphic>
      </p:graphicFrame>
      <p:sp>
        <p:nvSpPr>
          <p:cNvPr id="700420" name="AutoShape 4"/>
          <p:cNvSpPr>
            <a:spLocks noChangeArrowheads="1"/>
          </p:cNvSpPr>
          <p:nvPr/>
        </p:nvSpPr>
        <p:spPr bwMode="auto">
          <a:xfrm>
            <a:off x="2971800" y="1827213"/>
            <a:ext cx="6172200" cy="4344987"/>
          </a:xfrm>
          <a:prstGeom prst="cloudCallout">
            <a:avLst>
              <a:gd name="adj1" fmla="val -40356"/>
              <a:gd name="adj2" fmla="val 41741"/>
            </a:avLst>
          </a:prstGeom>
          <a:solidFill>
            <a:schemeClr val="bg1">
              <a:alpha val="75999"/>
            </a:schemeClr>
          </a:solidFill>
          <a:ln w="25400" algn="ctr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39600" tIns="21600" rIns="39600" bIns="21600"/>
          <a:lstStyle/>
          <a:p>
            <a:pPr algn="r" rtl="1">
              <a:spcBef>
                <a:spcPct val="50000"/>
              </a:spcBef>
            </a:pPr>
            <a:r>
              <a:rPr lang="fa-IR" sz="2000" b="1">
                <a:solidFill>
                  <a:srgbClr val="000000"/>
                </a:solidFill>
                <a:cs typeface="Zar" pitchFamily="2" charset="-78"/>
              </a:rPr>
              <a:t>برنامه ريزي قراردادها</a:t>
            </a:r>
          </a:p>
          <a:p>
            <a:pPr algn="r" rtl="1">
              <a:spcBef>
                <a:spcPct val="50000"/>
              </a:spcBef>
            </a:pPr>
            <a:r>
              <a:rPr lang="fa-IR" sz="2000" b="1">
                <a:solidFill>
                  <a:srgbClr val="000000"/>
                </a:solidFill>
                <a:cs typeface="Zar" pitchFamily="2" charset="-78"/>
              </a:rPr>
              <a:t>(</a:t>
            </a:r>
            <a:r>
              <a:rPr lang="en-US" sz="2000" b="1">
                <a:solidFill>
                  <a:srgbClr val="000000"/>
                </a:solidFill>
              </a:rPr>
              <a:t>Plan Contracting</a:t>
            </a:r>
            <a:r>
              <a:rPr lang="fa-IR" sz="2000" b="1">
                <a:solidFill>
                  <a:srgbClr val="000000"/>
                </a:solidFill>
                <a:cs typeface="Zar" pitchFamily="2" charset="-78"/>
              </a:rPr>
              <a:t>)</a:t>
            </a:r>
          </a:p>
          <a:p>
            <a:pPr algn="r" rtl="1">
              <a:spcBef>
                <a:spcPct val="50000"/>
              </a:spcBef>
            </a:pPr>
            <a:r>
              <a:rPr lang="fa-IR" sz="2000">
                <a:solidFill>
                  <a:srgbClr val="000000"/>
                </a:solidFill>
                <a:cs typeface="Zar" pitchFamily="2" charset="-78"/>
              </a:rPr>
              <a:t>تعيين ملزومات</a:t>
            </a:r>
          </a:p>
          <a:p>
            <a:pPr algn="r" rtl="1">
              <a:spcBef>
                <a:spcPct val="50000"/>
              </a:spcBef>
            </a:pPr>
            <a:r>
              <a:rPr lang="fa-IR" sz="2000">
                <a:solidFill>
                  <a:srgbClr val="000000"/>
                </a:solidFill>
                <a:cs typeface="Zar" pitchFamily="2" charset="-78"/>
              </a:rPr>
              <a:t>مستندسازي آنها</a:t>
            </a:r>
          </a:p>
          <a:p>
            <a:pPr algn="r" rtl="1">
              <a:spcBef>
                <a:spcPct val="50000"/>
              </a:spcBef>
            </a:pPr>
            <a:r>
              <a:rPr lang="fa-IR" sz="2000">
                <a:solidFill>
                  <a:srgbClr val="000000"/>
                </a:solidFill>
                <a:cs typeface="Zar" pitchFamily="2" charset="-78"/>
              </a:rPr>
              <a:t>انتخاب فروشندگان مناسب</a:t>
            </a:r>
            <a:endParaRPr lang="en-US" sz="2000">
              <a:solidFill>
                <a:srgbClr val="000000"/>
              </a:solidFill>
              <a:cs typeface="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696200" cy="914400"/>
          </a:xfrm>
        </p:spPr>
        <p:txBody>
          <a:bodyPr/>
          <a:lstStyle/>
          <a:p>
            <a:pPr marL="628650" indent="-628650" algn="ctr"/>
            <a:r>
              <a:rPr lang="fa-IR" sz="2800">
                <a:solidFill>
                  <a:srgbClr val="990099"/>
                </a:solidFill>
              </a:rPr>
              <a:t>گروه هاي فرآيندي مديريت پروژه- اجرا (</a:t>
            </a:r>
            <a:r>
              <a:rPr lang="en-US" sz="2000" i="1">
                <a:solidFill>
                  <a:srgbClr val="990099"/>
                </a:solidFill>
              </a:rPr>
              <a:t>Execution</a:t>
            </a:r>
            <a:r>
              <a:rPr lang="fa-IR" sz="2800">
                <a:solidFill>
                  <a:srgbClr val="990099"/>
                </a:solidFill>
              </a:rPr>
              <a:t>)</a:t>
            </a:r>
            <a:endParaRPr lang="en-US" sz="2800">
              <a:solidFill>
                <a:srgbClr val="990099"/>
              </a:solidFill>
            </a:endParaRPr>
          </a:p>
        </p:txBody>
      </p:sp>
      <p:graphicFrame>
        <p:nvGraphicFramePr>
          <p:cNvPr id="702467" name="Object 3"/>
          <p:cNvGraphicFramePr>
            <a:graphicFrameLocks noChangeAspect="1"/>
          </p:cNvGraphicFramePr>
          <p:nvPr>
            <p:ph idx="1"/>
          </p:nvPr>
        </p:nvGraphicFramePr>
        <p:xfrm>
          <a:off x="304800" y="1295400"/>
          <a:ext cx="5257800" cy="4953000"/>
        </p:xfrm>
        <a:graphic>
          <a:graphicData uri="http://schemas.openxmlformats.org/presentationml/2006/ole">
            <p:oleObj spid="_x0000_s702467" name="Bitmap Image" r:id="rId3" imgW="7144747" imgH="5161905" progId="Paint.Picture">
              <p:embed/>
            </p:oleObj>
          </a:graphicData>
        </a:graphic>
      </p:graphicFrame>
      <p:sp>
        <p:nvSpPr>
          <p:cNvPr id="702468" name="AutoShape 4"/>
          <p:cNvSpPr>
            <a:spLocks noChangeArrowheads="1"/>
          </p:cNvSpPr>
          <p:nvPr/>
        </p:nvSpPr>
        <p:spPr bwMode="auto">
          <a:xfrm>
            <a:off x="2590800" y="1827213"/>
            <a:ext cx="6553200" cy="4344987"/>
          </a:xfrm>
          <a:prstGeom prst="cloudCallout">
            <a:avLst>
              <a:gd name="adj1" fmla="val -56032"/>
              <a:gd name="adj2" fmla="val -4731"/>
            </a:avLst>
          </a:prstGeom>
          <a:solidFill>
            <a:schemeClr val="bg1">
              <a:alpha val="75999"/>
            </a:schemeClr>
          </a:solidFill>
          <a:ln w="25400" algn="ctr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39600" tIns="21600" rIns="39600" bIns="21600"/>
          <a:lstStyle/>
          <a:p>
            <a:pPr algn="r" rtl="1">
              <a:spcBef>
                <a:spcPct val="50000"/>
              </a:spcBef>
            </a:pPr>
            <a:r>
              <a:rPr lang="fa-IR" sz="2000" b="1">
                <a:solidFill>
                  <a:srgbClr val="000000"/>
                </a:solidFill>
                <a:cs typeface="Zar" pitchFamily="2" charset="-78"/>
              </a:rPr>
              <a:t>هدايت و مديريت اجراي پروژه</a:t>
            </a:r>
          </a:p>
          <a:p>
            <a:pPr algn="r" rtl="1">
              <a:spcBef>
                <a:spcPct val="50000"/>
              </a:spcBef>
            </a:pPr>
            <a:r>
              <a:rPr lang="fa-IR" sz="2000" b="1">
                <a:solidFill>
                  <a:srgbClr val="000000"/>
                </a:solidFill>
                <a:cs typeface="Zar" pitchFamily="2" charset="-78"/>
              </a:rPr>
              <a:t>(</a:t>
            </a:r>
            <a:r>
              <a:rPr lang="en-US" sz="2000" b="1">
                <a:solidFill>
                  <a:srgbClr val="000000"/>
                </a:solidFill>
                <a:cs typeface="Zar" pitchFamily="2" charset="-78"/>
              </a:rPr>
              <a:t>Direct and manage Project Execution</a:t>
            </a:r>
            <a:r>
              <a:rPr lang="fa-IR" sz="2000" b="1">
                <a:solidFill>
                  <a:srgbClr val="000000"/>
                </a:solidFill>
                <a:cs typeface="Zar" pitchFamily="2" charset="-78"/>
              </a:rPr>
              <a:t>)</a:t>
            </a:r>
          </a:p>
          <a:p>
            <a:pPr algn="r" rtl="1">
              <a:spcBef>
                <a:spcPct val="50000"/>
              </a:spcBef>
            </a:pPr>
            <a:r>
              <a:rPr lang="fa-IR" sz="2000">
                <a:solidFill>
                  <a:srgbClr val="000000"/>
                </a:solidFill>
                <a:cs typeface="Zar" pitchFamily="2" charset="-78"/>
              </a:rPr>
              <a:t>انجام كار (بر اساس برنامه پروژه)</a:t>
            </a:r>
          </a:p>
          <a:p>
            <a:pPr algn="r" rtl="1">
              <a:spcBef>
                <a:spcPct val="50000"/>
              </a:spcBef>
            </a:pPr>
            <a:r>
              <a:rPr lang="fa-IR" sz="2000">
                <a:solidFill>
                  <a:srgbClr val="000000"/>
                </a:solidFill>
                <a:cs typeface="Zar" pitchFamily="2" charset="-78"/>
              </a:rPr>
              <a:t>استخراج اطلاعات مربوط به پيشرفت كار</a:t>
            </a:r>
          </a:p>
          <a:p>
            <a:pPr algn="r" rtl="1">
              <a:spcBef>
                <a:spcPct val="50000"/>
              </a:spcBef>
            </a:pPr>
            <a:r>
              <a:rPr lang="fa-IR" sz="2000">
                <a:solidFill>
                  <a:srgbClr val="000000"/>
                </a:solidFill>
                <a:cs typeface="Zar" pitchFamily="2" charset="-78"/>
              </a:rPr>
              <a:t>ارائه گزارش عملكرد</a:t>
            </a:r>
            <a:endParaRPr lang="en-US" sz="2000">
              <a:solidFill>
                <a:srgbClr val="000000"/>
              </a:solidFill>
              <a:cs typeface="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696200" cy="914400"/>
          </a:xfrm>
        </p:spPr>
        <p:txBody>
          <a:bodyPr/>
          <a:lstStyle/>
          <a:p>
            <a:pPr marL="628650" indent="-628650" algn="ctr"/>
            <a:r>
              <a:rPr lang="fa-IR" sz="2800">
                <a:solidFill>
                  <a:srgbClr val="990099"/>
                </a:solidFill>
              </a:rPr>
              <a:t>گروه هاي فرآيندي مديريت پروژه- اجرا (</a:t>
            </a:r>
            <a:r>
              <a:rPr lang="en-US" sz="2000" i="1">
                <a:solidFill>
                  <a:srgbClr val="990099"/>
                </a:solidFill>
              </a:rPr>
              <a:t>Execution</a:t>
            </a:r>
            <a:r>
              <a:rPr lang="fa-IR" sz="2800">
                <a:solidFill>
                  <a:srgbClr val="990099"/>
                </a:solidFill>
              </a:rPr>
              <a:t>)</a:t>
            </a:r>
            <a:endParaRPr lang="en-US" sz="2800">
              <a:solidFill>
                <a:srgbClr val="990099"/>
              </a:solidFill>
            </a:endParaRPr>
          </a:p>
        </p:txBody>
      </p:sp>
      <p:graphicFrame>
        <p:nvGraphicFramePr>
          <p:cNvPr id="703491" name="Object 3"/>
          <p:cNvGraphicFramePr>
            <a:graphicFrameLocks noChangeAspect="1"/>
          </p:cNvGraphicFramePr>
          <p:nvPr>
            <p:ph idx="1"/>
          </p:nvPr>
        </p:nvGraphicFramePr>
        <p:xfrm>
          <a:off x="304800" y="1295400"/>
          <a:ext cx="5257800" cy="4953000"/>
        </p:xfrm>
        <a:graphic>
          <a:graphicData uri="http://schemas.openxmlformats.org/presentationml/2006/ole">
            <p:oleObj spid="_x0000_s703491" name="Bitmap Image" r:id="rId3" imgW="7144747" imgH="5161905" progId="Paint.Picture">
              <p:embed/>
            </p:oleObj>
          </a:graphicData>
        </a:graphic>
      </p:graphicFrame>
      <p:sp>
        <p:nvSpPr>
          <p:cNvPr id="703492" name="AutoShape 4"/>
          <p:cNvSpPr>
            <a:spLocks noChangeArrowheads="1"/>
          </p:cNvSpPr>
          <p:nvPr/>
        </p:nvSpPr>
        <p:spPr bwMode="auto">
          <a:xfrm>
            <a:off x="3505200" y="1827213"/>
            <a:ext cx="5638800" cy="4344987"/>
          </a:xfrm>
          <a:prstGeom prst="cloudCallout">
            <a:avLst>
              <a:gd name="adj1" fmla="val -54083"/>
              <a:gd name="adj2" fmla="val -30162"/>
            </a:avLst>
          </a:prstGeom>
          <a:solidFill>
            <a:schemeClr val="bg1">
              <a:alpha val="75999"/>
            </a:schemeClr>
          </a:solidFill>
          <a:ln w="25400" algn="ctr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39600" tIns="21600" rIns="39600" bIns="21600"/>
          <a:lstStyle/>
          <a:p>
            <a:pPr algn="r" rtl="1">
              <a:spcBef>
                <a:spcPct val="50000"/>
              </a:spcBef>
            </a:pPr>
            <a:r>
              <a:rPr lang="fa-IR" sz="2000" b="1">
                <a:solidFill>
                  <a:srgbClr val="000000"/>
                </a:solidFill>
                <a:cs typeface="Zar" pitchFamily="2" charset="-78"/>
              </a:rPr>
              <a:t>تضمين كيفيت </a:t>
            </a:r>
            <a:endParaRPr lang="en-US" sz="2000" b="1">
              <a:solidFill>
                <a:srgbClr val="000000"/>
              </a:solidFill>
              <a:cs typeface="Zar" pitchFamily="2" charset="-78"/>
            </a:endParaRPr>
          </a:p>
          <a:p>
            <a:pPr algn="r" rtl="1">
              <a:spcBef>
                <a:spcPct val="50000"/>
              </a:spcBef>
            </a:pPr>
            <a:r>
              <a:rPr lang="fa-IR" sz="2000" b="1">
                <a:solidFill>
                  <a:srgbClr val="000000"/>
                </a:solidFill>
                <a:cs typeface="Zar" pitchFamily="2" charset="-78"/>
              </a:rPr>
              <a:t>(</a:t>
            </a:r>
            <a:r>
              <a:rPr lang="en-US" sz="2000" b="1">
                <a:solidFill>
                  <a:srgbClr val="000000"/>
                </a:solidFill>
                <a:cs typeface="Zar" pitchFamily="2" charset="-78"/>
              </a:rPr>
              <a:t>Perform Quality Assurance</a:t>
            </a:r>
            <a:r>
              <a:rPr lang="fa-IR" sz="2000" b="1">
                <a:solidFill>
                  <a:srgbClr val="000000"/>
                </a:solidFill>
                <a:cs typeface="Zar" pitchFamily="2" charset="-78"/>
              </a:rPr>
              <a:t>)</a:t>
            </a:r>
          </a:p>
          <a:p>
            <a:pPr algn="r" rtl="1">
              <a:spcBef>
                <a:spcPct val="50000"/>
              </a:spcBef>
            </a:pPr>
            <a:r>
              <a:rPr lang="fa-IR" sz="2000">
                <a:solidFill>
                  <a:srgbClr val="000000"/>
                </a:solidFill>
                <a:cs typeface="Zar" pitchFamily="2" charset="-78"/>
              </a:rPr>
              <a:t>تضمين اينكه همه كارها انجام شود</a:t>
            </a:r>
          </a:p>
          <a:p>
            <a:pPr algn="r" rtl="1">
              <a:spcBef>
                <a:spcPct val="50000"/>
              </a:spcBef>
            </a:pPr>
            <a:r>
              <a:rPr lang="fa-IR" sz="2000">
                <a:solidFill>
                  <a:srgbClr val="000000"/>
                </a:solidFill>
                <a:cs typeface="Zar" pitchFamily="2" charset="-78"/>
              </a:rPr>
              <a:t>تضمين اينكه همه كارها با كيفيت و بر طبق استانداردهاي تعيين شده، انجام شوند. </a:t>
            </a:r>
            <a:endParaRPr lang="en-US" sz="2000">
              <a:solidFill>
                <a:srgbClr val="000000"/>
              </a:solidFill>
              <a:cs typeface="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696200" cy="914400"/>
          </a:xfrm>
        </p:spPr>
        <p:txBody>
          <a:bodyPr/>
          <a:lstStyle/>
          <a:p>
            <a:pPr marL="628650" indent="-628650" algn="ctr"/>
            <a:r>
              <a:rPr lang="fa-IR" sz="2800">
                <a:solidFill>
                  <a:srgbClr val="990099"/>
                </a:solidFill>
              </a:rPr>
              <a:t>گروه هاي فرآيندي مديريت پروژه- اجرا (</a:t>
            </a:r>
            <a:r>
              <a:rPr lang="en-US" sz="2000" i="1">
                <a:solidFill>
                  <a:srgbClr val="990099"/>
                </a:solidFill>
              </a:rPr>
              <a:t>Execution</a:t>
            </a:r>
            <a:r>
              <a:rPr lang="fa-IR" sz="2800">
                <a:solidFill>
                  <a:srgbClr val="990099"/>
                </a:solidFill>
              </a:rPr>
              <a:t>)</a:t>
            </a:r>
            <a:endParaRPr lang="en-US" sz="2800">
              <a:solidFill>
                <a:srgbClr val="990099"/>
              </a:solidFill>
            </a:endParaRPr>
          </a:p>
        </p:txBody>
      </p:sp>
      <p:graphicFrame>
        <p:nvGraphicFramePr>
          <p:cNvPr id="704515" name="Object 3"/>
          <p:cNvGraphicFramePr>
            <a:graphicFrameLocks noChangeAspect="1"/>
          </p:cNvGraphicFramePr>
          <p:nvPr>
            <p:ph idx="1"/>
          </p:nvPr>
        </p:nvGraphicFramePr>
        <p:xfrm>
          <a:off x="304800" y="1295400"/>
          <a:ext cx="5257800" cy="4953000"/>
        </p:xfrm>
        <a:graphic>
          <a:graphicData uri="http://schemas.openxmlformats.org/presentationml/2006/ole">
            <p:oleObj spid="_x0000_s704515" name="Bitmap Image" r:id="rId3" imgW="7144747" imgH="5161905" progId="Paint.Picture">
              <p:embed/>
            </p:oleObj>
          </a:graphicData>
        </a:graphic>
      </p:graphicFrame>
      <p:sp>
        <p:nvSpPr>
          <p:cNvPr id="704516" name="AutoShape 4"/>
          <p:cNvSpPr>
            <a:spLocks noChangeArrowheads="1"/>
          </p:cNvSpPr>
          <p:nvPr/>
        </p:nvSpPr>
        <p:spPr bwMode="auto">
          <a:xfrm>
            <a:off x="3505200" y="1827213"/>
            <a:ext cx="5638800" cy="4344987"/>
          </a:xfrm>
          <a:prstGeom prst="cloudCallout">
            <a:avLst>
              <a:gd name="adj1" fmla="val -54981"/>
              <a:gd name="adj2" fmla="val -17301"/>
            </a:avLst>
          </a:prstGeom>
          <a:solidFill>
            <a:schemeClr val="bg1">
              <a:alpha val="75999"/>
            </a:schemeClr>
          </a:solidFill>
          <a:ln w="25400" algn="ctr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39600" tIns="21600" rIns="39600" bIns="21600"/>
          <a:lstStyle/>
          <a:p>
            <a:pPr algn="r" rtl="1">
              <a:spcBef>
                <a:spcPct val="50000"/>
              </a:spcBef>
            </a:pPr>
            <a:r>
              <a:rPr lang="fa-IR" sz="2000" b="1">
                <a:solidFill>
                  <a:srgbClr val="000000"/>
                </a:solidFill>
                <a:cs typeface="Zar" pitchFamily="2" charset="-78"/>
              </a:rPr>
              <a:t>يافتن اعضاي تيم پروژه</a:t>
            </a:r>
            <a:endParaRPr lang="en-US" sz="2000" b="1">
              <a:solidFill>
                <a:srgbClr val="000000"/>
              </a:solidFill>
              <a:cs typeface="Zar" pitchFamily="2" charset="-78"/>
            </a:endParaRPr>
          </a:p>
          <a:p>
            <a:pPr algn="r" rtl="1">
              <a:spcBef>
                <a:spcPct val="50000"/>
              </a:spcBef>
            </a:pPr>
            <a:r>
              <a:rPr lang="fa-IR" sz="2000" b="1">
                <a:solidFill>
                  <a:srgbClr val="000000"/>
                </a:solidFill>
                <a:cs typeface="Zar" pitchFamily="2" charset="-78"/>
              </a:rPr>
              <a:t>(</a:t>
            </a:r>
            <a:r>
              <a:rPr lang="en-US" sz="2000" b="1">
                <a:solidFill>
                  <a:srgbClr val="000000"/>
                </a:solidFill>
                <a:cs typeface="Zar" pitchFamily="2" charset="-78"/>
              </a:rPr>
              <a:t>Acquire Project Team</a:t>
            </a:r>
            <a:r>
              <a:rPr lang="fa-IR" sz="2000" b="1">
                <a:solidFill>
                  <a:srgbClr val="000000"/>
                </a:solidFill>
                <a:cs typeface="Zar" pitchFamily="2" charset="-78"/>
              </a:rPr>
              <a:t>)</a:t>
            </a:r>
          </a:p>
          <a:p>
            <a:pPr algn="r" rtl="1">
              <a:spcBef>
                <a:spcPct val="50000"/>
              </a:spcBef>
            </a:pPr>
            <a:endParaRPr lang="fa-IR" sz="2000">
              <a:solidFill>
                <a:srgbClr val="000000"/>
              </a:solidFill>
              <a:cs typeface="Zar" pitchFamily="2" charset="-78"/>
            </a:endParaRPr>
          </a:p>
          <a:p>
            <a:pPr algn="r" rtl="1">
              <a:spcBef>
                <a:spcPct val="50000"/>
              </a:spcBef>
            </a:pPr>
            <a:r>
              <a:rPr lang="fa-IR" sz="2000">
                <a:solidFill>
                  <a:srgbClr val="000000"/>
                </a:solidFill>
                <a:cs typeface="Zar" pitchFamily="2" charset="-78"/>
              </a:rPr>
              <a:t>بالاخره پروژه را بايد يك سري افراد انجام دهند!</a:t>
            </a:r>
            <a:endParaRPr lang="en-US" sz="2000">
              <a:solidFill>
                <a:srgbClr val="000000"/>
              </a:solidFill>
              <a:cs typeface="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696200" cy="914400"/>
          </a:xfrm>
        </p:spPr>
        <p:txBody>
          <a:bodyPr/>
          <a:lstStyle/>
          <a:p>
            <a:pPr marL="628650" indent="-628650" algn="ctr"/>
            <a:r>
              <a:rPr lang="fa-IR" sz="2800">
                <a:solidFill>
                  <a:srgbClr val="990099"/>
                </a:solidFill>
              </a:rPr>
              <a:t>گروه هاي فرآيندي مديريت پروژه- اجرا (</a:t>
            </a:r>
            <a:r>
              <a:rPr lang="en-US" sz="2000" i="1">
                <a:solidFill>
                  <a:srgbClr val="990099"/>
                </a:solidFill>
              </a:rPr>
              <a:t>Execution</a:t>
            </a:r>
            <a:r>
              <a:rPr lang="fa-IR" sz="2800">
                <a:solidFill>
                  <a:srgbClr val="990099"/>
                </a:solidFill>
              </a:rPr>
              <a:t>)</a:t>
            </a:r>
            <a:endParaRPr lang="en-US" sz="2800">
              <a:solidFill>
                <a:srgbClr val="990099"/>
              </a:solidFill>
            </a:endParaRPr>
          </a:p>
        </p:txBody>
      </p:sp>
      <p:graphicFrame>
        <p:nvGraphicFramePr>
          <p:cNvPr id="705539" name="Object 3"/>
          <p:cNvGraphicFramePr>
            <a:graphicFrameLocks noChangeAspect="1"/>
          </p:cNvGraphicFramePr>
          <p:nvPr>
            <p:ph idx="1"/>
          </p:nvPr>
        </p:nvGraphicFramePr>
        <p:xfrm>
          <a:off x="304800" y="1295400"/>
          <a:ext cx="5257800" cy="4953000"/>
        </p:xfrm>
        <a:graphic>
          <a:graphicData uri="http://schemas.openxmlformats.org/presentationml/2006/ole">
            <p:oleObj spid="_x0000_s705539" name="Bitmap Image" r:id="rId3" imgW="7144747" imgH="5161905" progId="Paint.Picture">
              <p:embed/>
            </p:oleObj>
          </a:graphicData>
        </a:graphic>
      </p:graphicFrame>
      <p:sp>
        <p:nvSpPr>
          <p:cNvPr id="705540" name="AutoShape 4"/>
          <p:cNvSpPr>
            <a:spLocks noChangeArrowheads="1"/>
          </p:cNvSpPr>
          <p:nvPr/>
        </p:nvSpPr>
        <p:spPr bwMode="auto">
          <a:xfrm>
            <a:off x="3505200" y="1828800"/>
            <a:ext cx="5638800" cy="4344988"/>
          </a:xfrm>
          <a:prstGeom prst="cloudCallout">
            <a:avLst>
              <a:gd name="adj1" fmla="val -54083"/>
              <a:gd name="adj2" fmla="val 1407"/>
            </a:avLst>
          </a:prstGeom>
          <a:solidFill>
            <a:schemeClr val="bg1">
              <a:alpha val="75999"/>
            </a:schemeClr>
          </a:solidFill>
          <a:ln w="25400" algn="ctr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39600" tIns="21600" rIns="39600" bIns="21600"/>
          <a:lstStyle/>
          <a:p>
            <a:pPr algn="r" rtl="1">
              <a:spcBef>
                <a:spcPct val="50000"/>
              </a:spcBef>
            </a:pPr>
            <a:r>
              <a:rPr lang="fa-IR" sz="2000" b="1">
                <a:solidFill>
                  <a:srgbClr val="000000"/>
                </a:solidFill>
                <a:cs typeface="Zar" pitchFamily="2" charset="-78"/>
              </a:rPr>
              <a:t>توسعه تيم پروژه</a:t>
            </a:r>
            <a:endParaRPr lang="en-US" sz="2000" b="1">
              <a:solidFill>
                <a:srgbClr val="000000"/>
              </a:solidFill>
              <a:cs typeface="Zar" pitchFamily="2" charset="-78"/>
            </a:endParaRPr>
          </a:p>
          <a:p>
            <a:pPr algn="r" rtl="1">
              <a:spcBef>
                <a:spcPct val="50000"/>
              </a:spcBef>
            </a:pPr>
            <a:r>
              <a:rPr lang="fa-IR" sz="2000" b="1">
                <a:solidFill>
                  <a:srgbClr val="000000"/>
                </a:solidFill>
                <a:cs typeface="Zar" pitchFamily="2" charset="-78"/>
              </a:rPr>
              <a:t>(</a:t>
            </a:r>
            <a:r>
              <a:rPr lang="en-US" sz="2000" b="1">
                <a:solidFill>
                  <a:srgbClr val="000000"/>
                </a:solidFill>
                <a:cs typeface="Zar" pitchFamily="2" charset="-78"/>
              </a:rPr>
              <a:t>Develop Project Team</a:t>
            </a:r>
            <a:r>
              <a:rPr lang="fa-IR" sz="2000" b="1">
                <a:solidFill>
                  <a:srgbClr val="000000"/>
                </a:solidFill>
                <a:cs typeface="Zar" pitchFamily="2" charset="-78"/>
              </a:rPr>
              <a:t>)</a:t>
            </a:r>
          </a:p>
          <a:p>
            <a:pPr algn="r" rtl="1">
              <a:spcBef>
                <a:spcPct val="50000"/>
              </a:spcBef>
            </a:pPr>
            <a:r>
              <a:rPr lang="fa-IR" sz="2000">
                <a:solidFill>
                  <a:srgbClr val="000000"/>
                </a:solidFill>
                <a:cs typeface="Zar" pitchFamily="2" charset="-78"/>
              </a:rPr>
              <a:t>برقراري ارتباط و هماهنگي بين اعضا</a:t>
            </a:r>
          </a:p>
          <a:p>
            <a:pPr algn="r" rtl="1">
              <a:spcBef>
                <a:spcPct val="50000"/>
              </a:spcBef>
            </a:pPr>
            <a:r>
              <a:rPr lang="fa-IR" sz="2000">
                <a:solidFill>
                  <a:srgbClr val="000000"/>
                </a:solidFill>
                <a:cs typeface="Zar" pitchFamily="2" charset="-78"/>
              </a:rPr>
              <a:t>ارتقاء مهاتها و توانمنديهاي گروهي</a:t>
            </a:r>
          </a:p>
          <a:p>
            <a:pPr algn="r" rtl="1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cs typeface="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854075"/>
          </a:xfrm>
        </p:spPr>
        <p:txBody>
          <a:bodyPr/>
          <a:lstStyle/>
          <a:p>
            <a:pPr marL="628650" indent="-628650" algn="ctr"/>
            <a:r>
              <a:rPr lang="fa-IR" sz="3200">
                <a:solidFill>
                  <a:srgbClr val="990099"/>
                </a:solidFill>
              </a:rPr>
              <a:t>گروه هاي فرآيندي مديريت پروژه- شروع (</a:t>
            </a:r>
            <a:r>
              <a:rPr lang="en-US" sz="3200">
                <a:solidFill>
                  <a:srgbClr val="990099"/>
                </a:solidFill>
              </a:rPr>
              <a:t>Initiation</a:t>
            </a:r>
            <a:r>
              <a:rPr lang="fa-IR" sz="3200">
                <a:solidFill>
                  <a:srgbClr val="990099"/>
                </a:solidFill>
              </a:rPr>
              <a:t>)</a:t>
            </a:r>
            <a:endParaRPr lang="en-US" sz="3200">
              <a:solidFill>
                <a:srgbClr val="990099"/>
              </a:solidFill>
            </a:endParaRPr>
          </a:p>
        </p:txBody>
      </p:sp>
      <p:sp>
        <p:nvSpPr>
          <p:cNvPr id="67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696200" cy="4876800"/>
          </a:xfrm>
          <a:solidFill>
            <a:srgbClr val="CCFF99">
              <a:alpha val="0"/>
            </a:srgbClr>
          </a:solidFill>
        </p:spPr>
        <p:txBody>
          <a:bodyPr/>
          <a:lstStyle/>
          <a:p>
            <a:pPr marL="590550" indent="-590550">
              <a:lnSpc>
                <a:spcPct val="90000"/>
              </a:lnSpc>
              <a:buFont typeface="Wingdings" pitchFamily="2" charset="2"/>
              <a:buNone/>
            </a:pPr>
            <a:r>
              <a:rPr lang="fa-IR" sz="2800" b="1"/>
              <a:t>مجموعه فعاليتهايي كه براي تسهيل روند تاييد رسمي پروژه و آغاز به كار آن، انجام مي شود.</a:t>
            </a:r>
          </a:p>
          <a:p>
            <a:pPr marL="590550" indent="-590550">
              <a:lnSpc>
                <a:spcPct val="90000"/>
              </a:lnSpc>
              <a:buFont typeface="Wingdings" pitchFamily="2" charset="2"/>
              <a:buNone/>
            </a:pPr>
            <a:endParaRPr lang="fa-IR" sz="2800" b="1"/>
          </a:p>
          <a:p>
            <a:pPr marL="590550" indent="-590550">
              <a:lnSpc>
                <a:spcPct val="90000"/>
              </a:lnSpc>
              <a:buFont typeface="Wingdings" pitchFamily="2" charset="2"/>
              <a:buNone/>
            </a:pPr>
            <a:r>
              <a:rPr lang="fa-IR" sz="2800" b="1"/>
              <a:t>كارهايي كه معمولا قبل از مرحله شروع انجام مي شود:</a:t>
            </a:r>
          </a:p>
          <a:p>
            <a:pPr marL="590550" indent="-590550">
              <a:lnSpc>
                <a:spcPct val="90000"/>
              </a:lnSpc>
            </a:pPr>
            <a:r>
              <a:rPr lang="fa-IR" sz="2800"/>
              <a:t>تدوين و مستند سازي نيازهاي سازمان</a:t>
            </a:r>
          </a:p>
          <a:p>
            <a:pPr marL="590550" indent="-590550">
              <a:lnSpc>
                <a:spcPct val="90000"/>
              </a:lnSpc>
            </a:pPr>
            <a:r>
              <a:rPr lang="fa-IR" sz="2800"/>
              <a:t>فرآيند انتخاب يك پروژه از بين گزينه هاي مختلف</a:t>
            </a:r>
          </a:p>
          <a:p>
            <a:pPr marL="590550" indent="-590550">
              <a:lnSpc>
                <a:spcPct val="90000"/>
              </a:lnSpc>
            </a:pPr>
            <a:r>
              <a:rPr lang="fa-IR" sz="2800"/>
              <a:t>امكان سنجي انجام پروژه</a:t>
            </a:r>
          </a:p>
          <a:p>
            <a:pPr marL="590550" indent="-590550">
              <a:lnSpc>
                <a:spcPct val="90000"/>
              </a:lnSpc>
            </a:pPr>
            <a:r>
              <a:rPr lang="fa-IR" sz="2800"/>
              <a:t>تعيين دقيق اهداف پروژه</a:t>
            </a:r>
          </a:p>
          <a:p>
            <a:pPr marL="590550" indent="-590550">
              <a:lnSpc>
                <a:spcPct val="90000"/>
              </a:lnSpc>
            </a:pPr>
            <a:r>
              <a:rPr lang="fa-IR" sz="2800"/>
              <a:t>برآورد اوليه از هزينه و نيروي كار مورد نياز </a:t>
            </a:r>
          </a:p>
          <a:p>
            <a:pPr marL="590550" indent="-590550">
              <a:lnSpc>
                <a:spcPct val="90000"/>
              </a:lnSpc>
            </a:pPr>
            <a:r>
              <a:rPr lang="fa-IR" sz="2800"/>
              <a:t>انتخاب مدير پروژه</a:t>
            </a:r>
            <a:endParaRPr lang="fa-IR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696200" cy="914400"/>
          </a:xfrm>
        </p:spPr>
        <p:txBody>
          <a:bodyPr/>
          <a:lstStyle/>
          <a:p>
            <a:pPr marL="628650" indent="-628650" algn="ctr"/>
            <a:r>
              <a:rPr lang="fa-IR" sz="2800">
                <a:solidFill>
                  <a:srgbClr val="990099"/>
                </a:solidFill>
              </a:rPr>
              <a:t>گروه هاي فرآيندي مديريت پروژه- اجرا (</a:t>
            </a:r>
            <a:r>
              <a:rPr lang="en-US" sz="2000" i="1">
                <a:solidFill>
                  <a:srgbClr val="990099"/>
                </a:solidFill>
              </a:rPr>
              <a:t>Execution</a:t>
            </a:r>
            <a:r>
              <a:rPr lang="fa-IR" sz="2800">
                <a:solidFill>
                  <a:srgbClr val="990099"/>
                </a:solidFill>
              </a:rPr>
              <a:t>)</a:t>
            </a:r>
            <a:endParaRPr lang="en-US" sz="2800">
              <a:solidFill>
                <a:srgbClr val="990099"/>
              </a:solidFill>
            </a:endParaRPr>
          </a:p>
        </p:txBody>
      </p:sp>
      <p:graphicFrame>
        <p:nvGraphicFramePr>
          <p:cNvPr id="706563" name="Object 3"/>
          <p:cNvGraphicFramePr>
            <a:graphicFrameLocks noChangeAspect="1"/>
          </p:cNvGraphicFramePr>
          <p:nvPr>
            <p:ph idx="1"/>
          </p:nvPr>
        </p:nvGraphicFramePr>
        <p:xfrm>
          <a:off x="304800" y="1295400"/>
          <a:ext cx="5257800" cy="4953000"/>
        </p:xfrm>
        <a:graphic>
          <a:graphicData uri="http://schemas.openxmlformats.org/presentationml/2006/ole">
            <p:oleObj spid="_x0000_s706563" name="Bitmap Image" r:id="rId3" imgW="7144747" imgH="5161905" progId="Paint.Picture">
              <p:embed/>
            </p:oleObj>
          </a:graphicData>
        </a:graphic>
      </p:graphicFrame>
      <p:sp>
        <p:nvSpPr>
          <p:cNvPr id="706564" name="AutoShape 4"/>
          <p:cNvSpPr>
            <a:spLocks noChangeArrowheads="1"/>
          </p:cNvSpPr>
          <p:nvPr/>
        </p:nvSpPr>
        <p:spPr bwMode="auto">
          <a:xfrm>
            <a:off x="4572000" y="1828800"/>
            <a:ext cx="4572000" cy="4344988"/>
          </a:xfrm>
          <a:prstGeom prst="cloudCallout">
            <a:avLst>
              <a:gd name="adj1" fmla="val -53093"/>
              <a:gd name="adj2" fmla="val 1991"/>
            </a:avLst>
          </a:prstGeom>
          <a:solidFill>
            <a:schemeClr val="bg1">
              <a:alpha val="75999"/>
            </a:schemeClr>
          </a:solidFill>
          <a:ln w="25400" algn="ctr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39600" tIns="21600" rIns="39600" bIns="21600"/>
          <a:lstStyle/>
          <a:p>
            <a:pPr algn="r" rtl="1">
              <a:spcBef>
                <a:spcPct val="50000"/>
              </a:spcBef>
            </a:pPr>
            <a:r>
              <a:rPr lang="fa-IR" sz="2000" b="1">
                <a:solidFill>
                  <a:srgbClr val="000000"/>
                </a:solidFill>
                <a:cs typeface="Zar" pitchFamily="2" charset="-78"/>
              </a:rPr>
              <a:t>توزيع اطلاعات</a:t>
            </a:r>
            <a:endParaRPr lang="en-US" sz="2000" b="1">
              <a:solidFill>
                <a:srgbClr val="000000"/>
              </a:solidFill>
              <a:cs typeface="Zar" pitchFamily="2" charset="-78"/>
            </a:endParaRPr>
          </a:p>
          <a:p>
            <a:pPr algn="r" rtl="1">
              <a:spcBef>
                <a:spcPct val="50000"/>
              </a:spcBef>
            </a:pPr>
            <a:r>
              <a:rPr lang="fa-IR" sz="2000" b="1">
                <a:solidFill>
                  <a:srgbClr val="000000"/>
                </a:solidFill>
                <a:cs typeface="Zar" pitchFamily="2" charset="-78"/>
              </a:rPr>
              <a:t>(</a:t>
            </a:r>
            <a:r>
              <a:rPr lang="en-US" sz="2000" b="1">
                <a:solidFill>
                  <a:srgbClr val="000000"/>
                </a:solidFill>
                <a:cs typeface="Zar" pitchFamily="2" charset="-78"/>
              </a:rPr>
              <a:t>Information Distribution</a:t>
            </a:r>
            <a:r>
              <a:rPr lang="fa-IR" sz="2000" b="1">
                <a:solidFill>
                  <a:srgbClr val="000000"/>
                </a:solidFill>
                <a:cs typeface="Zar" pitchFamily="2" charset="-78"/>
              </a:rPr>
              <a:t>)</a:t>
            </a:r>
          </a:p>
          <a:p>
            <a:pPr algn="r" rtl="1">
              <a:spcBef>
                <a:spcPct val="50000"/>
              </a:spcBef>
            </a:pPr>
            <a:r>
              <a:rPr lang="fa-IR" sz="2000">
                <a:solidFill>
                  <a:srgbClr val="000000"/>
                </a:solidFill>
                <a:cs typeface="Zar" pitchFamily="2" charset="-78"/>
              </a:rPr>
              <a:t>ااطلاعات مناسب</a:t>
            </a:r>
          </a:p>
          <a:p>
            <a:pPr algn="r" rtl="1">
              <a:spcBef>
                <a:spcPct val="50000"/>
              </a:spcBef>
            </a:pPr>
            <a:r>
              <a:rPr lang="fa-IR" sz="2000">
                <a:solidFill>
                  <a:srgbClr val="000000"/>
                </a:solidFill>
                <a:cs typeface="Zar" pitchFamily="2" charset="-78"/>
              </a:rPr>
              <a:t> براي ذينفعان مناسب</a:t>
            </a:r>
          </a:p>
          <a:p>
            <a:pPr algn="r" rtl="1">
              <a:spcBef>
                <a:spcPct val="50000"/>
              </a:spcBef>
            </a:pPr>
            <a:r>
              <a:rPr lang="fa-IR" sz="2000">
                <a:solidFill>
                  <a:srgbClr val="000000"/>
                </a:solidFill>
                <a:cs typeface="Zar" pitchFamily="2" charset="-78"/>
              </a:rPr>
              <a:t>در زمان مناسب</a:t>
            </a:r>
            <a:endParaRPr lang="en-US" sz="2000">
              <a:solidFill>
                <a:srgbClr val="000000"/>
              </a:solidFill>
              <a:cs typeface="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696200" cy="914400"/>
          </a:xfrm>
        </p:spPr>
        <p:txBody>
          <a:bodyPr/>
          <a:lstStyle/>
          <a:p>
            <a:pPr marL="628650" indent="-628650" algn="ctr"/>
            <a:r>
              <a:rPr lang="fa-IR" sz="2800">
                <a:solidFill>
                  <a:srgbClr val="990099"/>
                </a:solidFill>
              </a:rPr>
              <a:t>گروه هاي فرآيندي مديريت پروژه- اجرا (</a:t>
            </a:r>
            <a:r>
              <a:rPr lang="en-US" sz="2000" i="1">
                <a:solidFill>
                  <a:srgbClr val="990099"/>
                </a:solidFill>
              </a:rPr>
              <a:t>Execution</a:t>
            </a:r>
            <a:r>
              <a:rPr lang="fa-IR" sz="2800">
                <a:solidFill>
                  <a:srgbClr val="990099"/>
                </a:solidFill>
              </a:rPr>
              <a:t>)</a:t>
            </a:r>
            <a:endParaRPr lang="en-US" sz="2800">
              <a:solidFill>
                <a:srgbClr val="990099"/>
              </a:solidFill>
            </a:endParaRPr>
          </a:p>
        </p:txBody>
      </p:sp>
      <p:graphicFrame>
        <p:nvGraphicFramePr>
          <p:cNvPr id="707587" name="Object 3"/>
          <p:cNvGraphicFramePr>
            <a:graphicFrameLocks noChangeAspect="1"/>
          </p:cNvGraphicFramePr>
          <p:nvPr>
            <p:ph idx="1"/>
          </p:nvPr>
        </p:nvGraphicFramePr>
        <p:xfrm>
          <a:off x="304800" y="1295400"/>
          <a:ext cx="5257800" cy="4953000"/>
        </p:xfrm>
        <a:graphic>
          <a:graphicData uri="http://schemas.openxmlformats.org/presentationml/2006/ole">
            <p:oleObj spid="_x0000_s707587" name="Bitmap Image" r:id="rId3" imgW="7144747" imgH="5161905" progId="Paint.Picture">
              <p:embed/>
            </p:oleObj>
          </a:graphicData>
        </a:graphic>
      </p:graphicFrame>
      <p:sp>
        <p:nvSpPr>
          <p:cNvPr id="707588" name="AutoShape 4"/>
          <p:cNvSpPr>
            <a:spLocks noChangeArrowheads="1"/>
          </p:cNvSpPr>
          <p:nvPr/>
        </p:nvSpPr>
        <p:spPr bwMode="auto">
          <a:xfrm>
            <a:off x="4572000" y="1828800"/>
            <a:ext cx="4572000" cy="4344988"/>
          </a:xfrm>
          <a:prstGeom prst="cloudCallout">
            <a:avLst>
              <a:gd name="adj1" fmla="val -53093"/>
              <a:gd name="adj2" fmla="val 1991"/>
            </a:avLst>
          </a:prstGeom>
          <a:solidFill>
            <a:schemeClr val="bg1">
              <a:alpha val="75999"/>
            </a:schemeClr>
          </a:solidFill>
          <a:ln w="25400" algn="ctr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39600" tIns="21600" rIns="39600" bIns="21600"/>
          <a:lstStyle/>
          <a:p>
            <a:pPr algn="r" rtl="1">
              <a:spcBef>
                <a:spcPct val="50000"/>
              </a:spcBef>
            </a:pPr>
            <a:r>
              <a:rPr lang="fa-IR" sz="2000" b="1">
                <a:solidFill>
                  <a:srgbClr val="000000"/>
                </a:solidFill>
                <a:cs typeface="Zar" pitchFamily="2" charset="-78"/>
              </a:rPr>
              <a:t>درخواست / پاسخ به فروشندگان</a:t>
            </a:r>
            <a:endParaRPr lang="en-US" sz="2000" b="1">
              <a:solidFill>
                <a:srgbClr val="000000"/>
              </a:solidFill>
              <a:cs typeface="Zar" pitchFamily="2" charset="-78"/>
            </a:endParaRPr>
          </a:p>
          <a:p>
            <a:pPr algn="r" rtl="1">
              <a:spcBef>
                <a:spcPct val="50000"/>
              </a:spcBef>
            </a:pPr>
            <a:r>
              <a:rPr lang="fa-IR" sz="2000" b="1">
                <a:solidFill>
                  <a:srgbClr val="000000"/>
                </a:solidFill>
                <a:cs typeface="Zar" pitchFamily="2" charset="-78"/>
              </a:rPr>
              <a:t>(</a:t>
            </a:r>
            <a:r>
              <a:rPr lang="en-US" sz="2000" b="1">
                <a:solidFill>
                  <a:srgbClr val="000000"/>
                </a:solidFill>
                <a:cs typeface="Zar" pitchFamily="2" charset="-78"/>
              </a:rPr>
              <a:t>Request Seller Responding</a:t>
            </a:r>
            <a:r>
              <a:rPr lang="fa-IR" sz="2000" b="1">
                <a:solidFill>
                  <a:srgbClr val="000000"/>
                </a:solidFill>
                <a:cs typeface="Zar" pitchFamily="2" charset="-78"/>
              </a:rPr>
              <a:t>)</a:t>
            </a:r>
          </a:p>
          <a:p>
            <a:pPr algn="r" rtl="1">
              <a:spcBef>
                <a:spcPct val="50000"/>
              </a:spcBef>
            </a:pPr>
            <a:r>
              <a:rPr lang="fa-IR" sz="2000">
                <a:solidFill>
                  <a:srgbClr val="000000"/>
                </a:solidFill>
                <a:cs typeface="Zar" pitchFamily="2" charset="-78"/>
              </a:rPr>
              <a:t>براي كسب اطلاعات و مظنه قيمت</a:t>
            </a:r>
          </a:p>
          <a:p>
            <a:pPr algn="r" rtl="1">
              <a:spcBef>
                <a:spcPct val="50000"/>
              </a:spcBef>
            </a:pPr>
            <a:r>
              <a:rPr lang="fa-IR" sz="2000">
                <a:solidFill>
                  <a:srgbClr val="000000"/>
                </a:solidFill>
                <a:cs typeface="Zar" pitchFamily="2" charset="-78"/>
              </a:rPr>
              <a:t>براي دريافت مزايده</a:t>
            </a:r>
          </a:p>
          <a:p>
            <a:pPr algn="r" rtl="1">
              <a:spcBef>
                <a:spcPct val="50000"/>
              </a:spcBef>
            </a:pPr>
            <a:r>
              <a:rPr lang="fa-IR" sz="2000">
                <a:solidFill>
                  <a:srgbClr val="000000"/>
                </a:solidFill>
                <a:cs typeface="Zar" pitchFamily="2" charset="-78"/>
              </a:rPr>
              <a:t>براي دريافت پروپوزال </a:t>
            </a:r>
            <a:endParaRPr lang="en-US" sz="2000">
              <a:solidFill>
                <a:srgbClr val="000000"/>
              </a:solidFill>
              <a:cs typeface="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696200" cy="914400"/>
          </a:xfrm>
        </p:spPr>
        <p:txBody>
          <a:bodyPr/>
          <a:lstStyle/>
          <a:p>
            <a:pPr marL="628650" indent="-628650" algn="ctr"/>
            <a:r>
              <a:rPr lang="fa-IR" sz="2800">
                <a:solidFill>
                  <a:srgbClr val="990099"/>
                </a:solidFill>
              </a:rPr>
              <a:t>گروه هاي فرآيندي مديريت پروژه- اجرا (</a:t>
            </a:r>
            <a:r>
              <a:rPr lang="en-US" sz="2000" i="1">
                <a:solidFill>
                  <a:srgbClr val="990099"/>
                </a:solidFill>
              </a:rPr>
              <a:t>Execution</a:t>
            </a:r>
            <a:r>
              <a:rPr lang="fa-IR" sz="2800">
                <a:solidFill>
                  <a:srgbClr val="990099"/>
                </a:solidFill>
              </a:rPr>
              <a:t>)</a:t>
            </a:r>
            <a:endParaRPr lang="en-US" sz="2800">
              <a:solidFill>
                <a:srgbClr val="990099"/>
              </a:solidFill>
            </a:endParaRPr>
          </a:p>
        </p:txBody>
      </p:sp>
      <p:graphicFrame>
        <p:nvGraphicFramePr>
          <p:cNvPr id="708611" name="Object 3"/>
          <p:cNvGraphicFramePr>
            <a:graphicFrameLocks noChangeAspect="1"/>
          </p:cNvGraphicFramePr>
          <p:nvPr>
            <p:ph idx="1"/>
          </p:nvPr>
        </p:nvGraphicFramePr>
        <p:xfrm>
          <a:off x="304800" y="1295400"/>
          <a:ext cx="5257800" cy="4953000"/>
        </p:xfrm>
        <a:graphic>
          <a:graphicData uri="http://schemas.openxmlformats.org/presentationml/2006/ole">
            <p:oleObj spid="_x0000_s708611" name="Bitmap Image" r:id="rId3" imgW="7144747" imgH="5161905" progId="Paint.Picture">
              <p:embed/>
            </p:oleObj>
          </a:graphicData>
        </a:graphic>
      </p:graphicFrame>
      <p:sp>
        <p:nvSpPr>
          <p:cNvPr id="708612" name="AutoShape 4"/>
          <p:cNvSpPr>
            <a:spLocks noChangeArrowheads="1"/>
          </p:cNvSpPr>
          <p:nvPr/>
        </p:nvSpPr>
        <p:spPr bwMode="auto">
          <a:xfrm>
            <a:off x="4572000" y="1828800"/>
            <a:ext cx="4572000" cy="4344988"/>
          </a:xfrm>
          <a:prstGeom prst="cloudCallout">
            <a:avLst>
              <a:gd name="adj1" fmla="val -56981"/>
              <a:gd name="adj2" fmla="val 16315"/>
            </a:avLst>
          </a:prstGeom>
          <a:solidFill>
            <a:schemeClr val="bg1">
              <a:alpha val="75999"/>
            </a:schemeClr>
          </a:solidFill>
          <a:ln w="25400" algn="ctr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39600" tIns="21600" rIns="39600" bIns="21600"/>
          <a:lstStyle/>
          <a:p>
            <a:pPr algn="r" rtl="1">
              <a:spcBef>
                <a:spcPct val="50000"/>
              </a:spcBef>
            </a:pPr>
            <a:r>
              <a:rPr lang="fa-IR" sz="2000" b="1">
                <a:solidFill>
                  <a:srgbClr val="000000"/>
                </a:solidFill>
                <a:cs typeface="Zar" pitchFamily="2" charset="-78"/>
              </a:rPr>
              <a:t>انتخاب فروشندگان</a:t>
            </a:r>
            <a:endParaRPr lang="en-US" sz="2000" b="1">
              <a:solidFill>
                <a:srgbClr val="000000"/>
              </a:solidFill>
              <a:cs typeface="Zar" pitchFamily="2" charset="-78"/>
            </a:endParaRPr>
          </a:p>
          <a:p>
            <a:pPr algn="r" rtl="1">
              <a:spcBef>
                <a:spcPct val="50000"/>
              </a:spcBef>
            </a:pPr>
            <a:r>
              <a:rPr lang="fa-IR" sz="2000" b="1">
                <a:solidFill>
                  <a:srgbClr val="000000"/>
                </a:solidFill>
                <a:cs typeface="Zar" pitchFamily="2" charset="-78"/>
              </a:rPr>
              <a:t>(</a:t>
            </a:r>
            <a:r>
              <a:rPr lang="en-US" sz="2000" b="1">
                <a:solidFill>
                  <a:srgbClr val="000000"/>
                </a:solidFill>
                <a:cs typeface="Zar" pitchFamily="2" charset="-78"/>
              </a:rPr>
              <a:t>Select Sellers</a:t>
            </a:r>
            <a:r>
              <a:rPr lang="fa-IR" sz="2000" b="1">
                <a:solidFill>
                  <a:srgbClr val="000000"/>
                </a:solidFill>
                <a:cs typeface="Zar" pitchFamily="2" charset="-78"/>
              </a:rPr>
              <a:t>)</a:t>
            </a:r>
          </a:p>
          <a:p>
            <a:pPr algn="r" rtl="1">
              <a:spcBef>
                <a:spcPct val="50000"/>
              </a:spcBef>
            </a:pPr>
            <a:r>
              <a:rPr lang="fa-IR" sz="2000">
                <a:solidFill>
                  <a:srgbClr val="000000"/>
                </a:solidFill>
                <a:cs typeface="Zar" pitchFamily="2" charset="-78"/>
              </a:rPr>
              <a:t>اارزيابي پيشنهادات</a:t>
            </a:r>
          </a:p>
          <a:p>
            <a:pPr algn="r" rtl="1">
              <a:spcBef>
                <a:spcPct val="50000"/>
              </a:spcBef>
            </a:pPr>
            <a:r>
              <a:rPr lang="fa-IR" sz="2000">
                <a:solidFill>
                  <a:srgbClr val="000000"/>
                </a:solidFill>
                <a:cs typeface="Zar" pitchFamily="2" charset="-78"/>
              </a:rPr>
              <a:t>انتخاب از بين فروشندگان بالقوه</a:t>
            </a:r>
          </a:p>
          <a:p>
            <a:pPr algn="r" rtl="1">
              <a:spcBef>
                <a:spcPct val="50000"/>
              </a:spcBef>
            </a:pPr>
            <a:r>
              <a:rPr lang="fa-IR" sz="2000">
                <a:solidFill>
                  <a:srgbClr val="000000"/>
                </a:solidFill>
                <a:cs typeface="Zar" pitchFamily="2" charset="-78"/>
              </a:rPr>
              <a:t>مذاكره و بستن قرارداد </a:t>
            </a:r>
            <a:endParaRPr lang="en-US" sz="2000">
              <a:solidFill>
                <a:srgbClr val="000000"/>
              </a:solidFill>
              <a:cs typeface="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914400"/>
          </a:xfrm>
        </p:spPr>
        <p:txBody>
          <a:bodyPr/>
          <a:lstStyle/>
          <a:p>
            <a:pPr marL="628650" indent="-628650" algn="ctr"/>
            <a:r>
              <a:rPr lang="fa-IR" sz="2800">
                <a:solidFill>
                  <a:srgbClr val="990099"/>
                </a:solidFill>
              </a:rPr>
              <a:t>گروه هاي فرآيندي مديريت پروژه- ارزيابي و كنترل (</a:t>
            </a:r>
            <a:r>
              <a:rPr lang="en-US" sz="2800">
                <a:solidFill>
                  <a:srgbClr val="990099"/>
                </a:solidFill>
              </a:rPr>
              <a:t>Monitoring and Controlling</a:t>
            </a:r>
            <a:r>
              <a:rPr lang="fa-IR" sz="2800">
                <a:solidFill>
                  <a:srgbClr val="990099"/>
                </a:solidFill>
              </a:rPr>
              <a:t>)</a:t>
            </a:r>
            <a:endParaRPr lang="en-US" sz="2800">
              <a:solidFill>
                <a:srgbClr val="990099"/>
              </a:solidFill>
            </a:endParaRPr>
          </a:p>
        </p:txBody>
      </p:sp>
      <p:pic>
        <p:nvPicPr>
          <p:cNvPr id="710659" name="Picture 3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295400"/>
            <a:ext cx="4267200" cy="4953000"/>
          </a:xfrm>
          <a:ln/>
        </p:spPr>
      </p:pic>
      <p:sp>
        <p:nvSpPr>
          <p:cNvPr id="710660" name="AutoShape 4"/>
          <p:cNvSpPr>
            <a:spLocks noChangeArrowheads="1"/>
          </p:cNvSpPr>
          <p:nvPr/>
        </p:nvSpPr>
        <p:spPr bwMode="auto">
          <a:xfrm>
            <a:off x="2667000" y="1600200"/>
            <a:ext cx="6477000" cy="4573588"/>
          </a:xfrm>
          <a:prstGeom prst="cloudCallout">
            <a:avLst>
              <a:gd name="adj1" fmla="val -59046"/>
              <a:gd name="adj2" fmla="val -18935"/>
            </a:avLst>
          </a:prstGeom>
          <a:solidFill>
            <a:schemeClr val="bg1">
              <a:alpha val="75999"/>
            </a:schemeClr>
          </a:solidFill>
          <a:ln w="25400" algn="ctr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39600" tIns="21600" rIns="39600" bIns="21600"/>
          <a:lstStyle/>
          <a:p>
            <a:pPr algn="r" rtl="1">
              <a:spcBef>
                <a:spcPct val="50000"/>
              </a:spcBef>
            </a:pPr>
            <a:r>
              <a:rPr lang="fa-IR" sz="2000" b="1">
                <a:solidFill>
                  <a:srgbClr val="000000"/>
                </a:solidFill>
                <a:cs typeface="Zar" pitchFamily="2" charset="-78"/>
              </a:rPr>
              <a:t>ارزيابي و كنترل كارهاي پروژه</a:t>
            </a:r>
            <a:endParaRPr lang="en-US" sz="2000" b="1">
              <a:solidFill>
                <a:srgbClr val="000000"/>
              </a:solidFill>
              <a:cs typeface="Zar" pitchFamily="2" charset="-78"/>
            </a:endParaRPr>
          </a:p>
          <a:p>
            <a:pPr algn="r" rtl="1">
              <a:spcBef>
                <a:spcPct val="50000"/>
              </a:spcBef>
            </a:pPr>
            <a:r>
              <a:rPr lang="fa-IR" sz="2000" b="1">
                <a:solidFill>
                  <a:srgbClr val="000000"/>
                </a:solidFill>
                <a:cs typeface="Zar" pitchFamily="2" charset="-78"/>
              </a:rPr>
              <a:t>(</a:t>
            </a:r>
            <a:r>
              <a:rPr lang="en-US" sz="2000" b="1">
                <a:solidFill>
                  <a:srgbClr val="000000"/>
                </a:solidFill>
                <a:cs typeface="Zar" pitchFamily="2" charset="-78"/>
              </a:rPr>
              <a:t>Monitoring &amp; Control Prj. Work</a:t>
            </a:r>
            <a:r>
              <a:rPr lang="fa-IR" sz="2000" b="1">
                <a:solidFill>
                  <a:srgbClr val="000000"/>
                </a:solidFill>
                <a:cs typeface="Zar" pitchFamily="2" charset="-78"/>
              </a:rPr>
              <a:t>)</a:t>
            </a:r>
          </a:p>
          <a:p>
            <a:pPr algn="r" rtl="1">
              <a:spcBef>
                <a:spcPct val="50000"/>
              </a:spcBef>
            </a:pPr>
            <a:r>
              <a:rPr lang="fa-IR" sz="2000">
                <a:solidFill>
                  <a:srgbClr val="000000"/>
                </a:solidFill>
                <a:cs typeface="Zar" pitchFamily="2" charset="-78"/>
              </a:rPr>
              <a:t>جمع آوري / اندازه گيري و توزيع اطلاعات عملكرد</a:t>
            </a:r>
          </a:p>
          <a:p>
            <a:pPr algn="r" rtl="1">
              <a:spcBef>
                <a:spcPct val="50000"/>
              </a:spcBef>
            </a:pPr>
            <a:r>
              <a:rPr lang="fa-IR" sz="2000">
                <a:solidFill>
                  <a:srgbClr val="000000"/>
                </a:solidFill>
                <a:cs typeface="Zar" pitchFamily="2" charset="-78"/>
              </a:rPr>
              <a:t>ارزيابي روند پيشرفت و تاثير بر روند كار در جهت بهبود</a:t>
            </a:r>
          </a:p>
          <a:p>
            <a:pPr algn="r" rtl="1">
              <a:spcBef>
                <a:spcPct val="50000"/>
              </a:spcBef>
            </a:pPr>
            <a:r>
              <a:rPr lang="fa-IR" sz="2000">
                <a:solidFill>
                  <a:srgbClr val="000000"/>
                </a:solidFill>
                <a:cs typeface="Zar" pitchFamily="2" charset="-78"/>
              </a:rPr>
              <a:t>ارزيابي و كنترل ريسكهاي مختلف</a:t>
            </a:r>
          </a:p>
          <a:p>
            <a:pPr algn="r" rtl="1">
              <a:spcBef>
                <a:spcPct val="50000"/>
              </a:spcBef>
            </a:pPr>
            <a:r>
              <a:rPr lang="fa-IR" sz="2000">
                <a:solidFill>
                  <a:srgbClr val="000000"/>
                </a:solidFill>
                <a:cs typeface="Zar" pitchFamily="2" charset="-78"/>
              </a:rPr>
              <a:t>پيش بيني وضع آتي</a:t>
            </a:r>
            <a:endParaRPr lang="en-US" sz="2000">
              <a:solidFill>
                <a:srgbClr val="000000"/>
              </a:solidFill>
              <a:cs typeface="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914400"/>
          </a:xfrm>
        </p:spPr>
        <p:txBody>
          <a:bodyPr/>
          <a:lstStyle/>
          <a:p>
            <a:pPr marL="628650" indent="-628650" algn="ctr"/>
            <a:r>
              <a:rPr lang="fa-IR" sz="2800">
                <a:solidFill>
                  <a:srgbClr val="990099"/>
                </a:solidFill>
              </a:rPr>
              <a:t>گروه هاي فرآيندي مديريت پروژه- ارزيابي و كنترل (</a:t>
            </a:r>
            <a:r>
              <a:rPr lang="en-US" sz="2800">
                <a:solidFill>
                  <a:srgbClr val="990099"/>
                </a:solidFill>
              </a:rPr>
              <a:t>Monitoring and Controlling</a:t>
            </a:r>
            <a:r>
              <a:rPr lang="fa-IR" sz="2800">
                <a:solidFill>
                  <a:srgbClr val="990099"/>
                </a:solidFill>
              </a:rPr>
              <a:t>)</a:t>
            </a:r>
            <a:endParaRPr lang="en-US" sz="2800">
              <a:solidFill>
                <a:srgbClr val="990099"/>
              </a:solidFill>
            </a:endParaRPr>
          </a:p>
        </p:txBody>
      </p:sp>
      <p:pic>
        <p:nvPicPr>
          <p:cNvPr id="711683" name="Picture 3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295400"/>
            <a:ext cx="4267200" cy="4953000"/>
          </a:xfrm>
          <a:ln/>
        </p:spPr>
      </p:pic>
      <p:sp>
        <p:nvSpPr>
          <p:cNvPr id="711684" name="AutoShape 4"/>
          <p:cNvSpPr>
            <a:spLocks noChangeArrowheads="1"/>
          </p:cNvSpPr>
          <p:nvPr/>
        </p:nvSpPr>
        <p:spPr bwMode="auto">
          <a:xfrm>
            <a:off x="2667000" y="1676400"/>
            <a:ext cx="6477000" cy="4573588"/>
          </a:xfrm>
          <a:prstGeom prst="cloudCallout">
            <a:avLst>
              <a:gd name="adj1" fmla="val -57477"/>
              <a:gd name="adj2" fmla="val 2727"/>
            </a:avLst>
          </a:prstGeom>
          <a:solidFill>
            <a:schemeClr val="bg1">
              <a:alpha val="75999"/>
            </a:schemeClr>
          </a:solidFill>
          <a:ln w="25400" algn="ctr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39600" tIns="21600" rIns="39600" bIns="21600"/>
          <a:lstStyle/>
          <a:p>
            <a:pPr algn="r" rtl="1">
              <a:spcBef>
                <a:spcPct val="50000"/>
              </a:spcBef>
            </a:pPr>
            <a:r>
              <a:rPr lang="fa-IR" sz="2000" b="1">
                <a:solidFill>
                  <a:srgbClr val="000000"/>
                </a:solidFill>
                <a:cs typeface="Zar" pitchFamily="2" charset="-78"/>
              </a:rPr>
              <a:t>كنترل يكپارچه تغييرات</a:t>
            </a:r>
            <a:endParaRPr lang="en-US" sz="2000" b="1">
              <a:solidFill>
                <a:srgbClr val="000000"/>
              </a:solidFill>
              <a:cs typeface="Zar" pitchFamily="2" charset="-78"/>
            </a:endParaRPr>
          </a:p>
          <a:p>
            <a:pPr algn="r" rtl="1">
              <a:spcBef>
                <a:spcPct val="50000"/>
              </a:spcBef>
            </a:pPr>
            <a:r>
              <a:rPr lang="fa-IR" sz="2000" b="1">
                <a:solidFill>
                  <a:srgbClr val="000000"/>
                </a:solidFill>
                <a:cs typeface="Zar" pitchFamily="2" charset="-78"/>
              </a:rPr>
              <a:t>(</a:t>
            </a:r>
            <a:r>
              <a:rPr lang="en-US" sz="2000" b="1">
                <a:solidFill>
                  <a:srgbClr val="000000"/>
                </a:solidFill>
                <a:cs typeface="Zar" pitchFamily="2" charset="-78"/>
              </a:rPr>
              <a:t>Integrated Change Control</a:t>
            </a:r>
            <a:r>
              <a:rPr lang="fa-IR" sz="2000" b="1">
                <a:solidFill>
                  <a:srgbClr val="000000"/>
                </a:solidFill>
                <a:cs typeface="Zar" pitchFamily="2" charset="-78"/>
              </a:rPr>
              <a:t>)</a:t>
            </a:r>
          </a:p>
          <a:p>
            <a:pPr algn="r" rtl="1">
              <a:spcBef>
                <a:spcPct val="50000"/>
              </a:spcBef>
            </a:pPr>
            <a:r>
              <a:rPr lang="fa-IR" sz="2000">
                <a:solidFill>
                  <a:srgbClr val="000000"/>
                </a:solidFill>
                <a:cs typeface="Zar" pitchFamily="2" charset="-78"/>
              </a:rPr>
              <a:t>تعيين تغييرات مورد نياز</a:t>
            </a:r>
          </a:p>
          <a:p>
            <a:pPr algn="r" rtl="1">
              <a:spcBef>
                <a:spcPct val="50000"/>
              </a:spcBef>
            </a:pPr>
            <a:r>
              <a:rPr lang="fa-IR" sz="2000">
                <a:solidFill>
                  <a:srgbClr val="000000"/>
                </a:solidFill>
                <a:cs typeface="Zar" pitchFamily="2" charset="-78"/>
              </a:rPr>
              <a:t>مديريت و كنترل تغييراتي كه بايستي داده شود</a:t>
            </a:r>
          </a:p>
          <a:p>
            <a:pPr algn="r" rtl="1">
              <a:spcBef>
                <a:spcPct val="50000"/>
              </a:spcBef>
            </a:pPr>
            <a:r>
              <a:rPr lang="fa-IR" sz="2000">
                <a:solidFill>
                  <a:srgbClr val="000000"/>
                </a:solidFill>
                <a:cs typeface="Zar" pitchFamily="2" charset="-78"/>
              </a:rPr>
              <a:t>(اين فرآيند در تمام چرخه عمر پروژه وجود دارد.)</a:t>
            </a:r>
            <a:endParaRPr lang="en-US" sz="2000">
              <a:solidFill>
                <a:srgbClr val="000000"/>
              </a:solidFill>
              <a:cs typeface="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914400"/>
          </a:xfrm>
        </p:spPr>
        <p:txBody>
          <a:bodyPr/>
          <a:lstStyle/>
          <a:p>
            <a:pPr marL="628650" indent="-628650" algn="ctr"/>
            <a:r>
              <a:rPr lang="fa-IR" sz="2800">
                <a:solidFill>
                  <a:srgbClr val="990099"/>
                </a:solidFill>
              </a:rPr>
              <a:t>گروه هاي فرآيندي مديريت پروژه- ارزيابي و كنترل (</a:t>
            </a:r>
            <a:r>
              <a:rPr lang="en-US" sz="2800">
                <a:solidFill>
                  <a:srgbClr val="990099"/>
                </a:solidFill>
              </a:rPr>
              <a:t>Monitoring and Controlling</a:t>
            </a:r>
            <a:r>
              <a:rPr lang="fa-IR" sz="2800">
                <a:solidFill>
                  <a:srgbClr val="990099"/>
                </a:solidFill>
              </a:rPr>
              <a:t>)</a:t>
            </a:r>
            <a:endParaRPr lang="en-US" sz="2800">
              <a:solidFill>
                <a:srgbClr val="990099"/>
              </a:solidFill>
            </a:endParaRPr>
          </a:p>
        </p:txBody>
      </p:sp>
      <p:pic>
        <p:nvPicPr>
          <p:cNvPr id="712707" name="Picture 3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295400"/>
            <a:ext cx="4267200" cy="4953000"/>
          </a:xfrm>
          <a:ln/>
        </p:spPr>
      </p:pic>
      <p:sp>
        <p:nvSpPr>
          <p:cNvPr id="712708" name="AutoShape 4"/>
          <p:cNvSpPr>
            <a:spLocks noChangeArrowheads="1"/>
          </p:cNvSpPr>
          <p:nvPr/>
        </p:nvSpPr>
        <p:spPr bwMode="auto">
          <a:xfrm>
            <a:off x="2667000" y="1676400"/>
            <a:ext cx="6477000" cy="4573588"/>
          </a:xfrm>
          <a:prstGeom prst="cloudCallout">
            <a:avLst>
              <a:gd name="adj1" fmla="val -40222"/>
              <a:gd name="adj2" fmla="val -46704"/>
            </a:avLst>
          </a:prstGeom>
          <a:solidFill>
            <a:schemeClr val="bg1">
              <a:alpha val="75999"/>
            </a:schemeClr>
          </a:solidFill>
          <a:ln w="25400" algn="ctr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39600" tIns="21600" rIns="39600" bIns="21600"/>
          <a:lstStyle/>
          <a:p>
            <a:pPr algn="r" rtl="1">
              <a:spcBef>
                <a:spcPct val="50000"/>
              </a:spcBef>
            </a:pPr>
            <a:r>
              <a:rPr lang="fa-IR" sz="2000" b="1">
                <a:solidFill>
                  <a:srgbClr val="000000"/>
                </a:solidFill>
                <a:cs typeface="Zar" pitchFamily="2" charset="-78"/>
              </a:rPr>
              <a:t>ارزيابي گستره پروژه</a:t>
            </a:r>
            <a:endParaRPr lang="en-US" sz="2000" b="1">
              <a:solidFill>
                <a:srgbClr val="000000"/>
              </a:solidFill>
              <a:cs typeface="Zar" pitchFamily="2" charset="-78"/>
            </a:endParaRPr>
          </a:p>
          <a:p>
            <a:pPr algn="r" rtl="1">
              <a:spcBef>
                <a:spcPct val="50000"/>
              </a:spcBef>
            </a:pPr>
            <a:r>
              <a:rPr lang="fa-IR" sz="2000" b="1">
                <a:solidFill>
                  <a:srgbClr val="000000"/>
                </a:solidFill>
                <a:cs typeface="Zar" pitchFamily="2" charset="-78"/>
              </a:rPr>
              <a:t>(</a:t>
            </a:r>
            <a:r>
              <a:rPr lang="en-US" sz="2000" b="1">
                <a:solidFill>
                  <a:srgbClr val="000000"/>
                </a:solidFill>
                <a:cs typeface="Zar" pitchFamily="2" charset="-78"/>
              </a:rPr>
              <a:t>Scope Verification</a:t>
            </a:r>
            <a:r>
              <a:rPr lang="fa-IR" sz="2000" b="1">
                <a:solidFill>
                  <a:srgbClr val="000000"/>
                </a:solidFill>
                <a:cs typeface="Zar" pitchFamily="2" charset="-78"/>
              </a:rPr>
              <a:t>)</a:t>
            </a:r>
            <a:endParaRPr lang="en-US" sz="2000" b="1">
              <a:solidFill>
                <a:srgbClr val="000000"/>
              </a:solidFill>
              <a:cs typeface="Zar" pitchFamily="2" charset="-78"/>
            </a:endParaRPr>
          </a:p>
          <a:p>
            <a:pPr algn="r" rtl="1">
              <a:spcBef>
                <a:spcPct val="50000"/>
              </a:spcBef>
            </a:pPr>
            <a:r>
              <a:rPr lang="fa-IR" sz="2000">
                <a:solidFill>
                  <a:srgbClr val="000000"/>
                </a:solidFill>
                <a:cs typeface="Zar" pitchFamily="2" charset="-78"/>
              </a:rPr>
              <a:t>براي گرفتن تاييد رسمي در خصوص اتمام بخشي از كار يا كل آن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914400"/>
          </a:xfrm>
        </p:spPr>
        <p:txBody>
          <a:bodyPr/>
          <a:lstStyle/>
          <a:p>
            <a:pPr marL="628650" indent="-628650" algn="ctr"/>
            <a:r>
              <a:rPr lang="fa-IR" sz="2800">
                <a:solidFill>
                  <a:srgbClr val="990099"/>
                </a:solidFill>
              </a:rPr>
              <a:t>گروه هاي فرآيندي مديريت پروژه- ارزيابي و كنترل (</a:t>
            </a:r>
            <a:r>
              <a:rPr lang="en-US" sz="2800">
                <a:solidFill>
                  <a:srgbClr val="990099"/>
                </a:solidFill>
              </a:rPr>
              <a:t>Monitoring and Controlling</a:t>
            </a:r>
            <a:r>
              <a:rPr lang="fa-IR" sz="2800">
                <a:solidFill>
                  <a:srgbClr val="990099"/>
                </a:solidFill>
              </a:rPr>
              <a:t>)</a:t>
            </a:r>
            <a:endParaRPr lang="en-US" sz="2800">
              <a:solidFill>
                <a:srgbClr val="990099"/>
              </a:solidFill>
            </a:endParaRPr>
          </a:p>
        </p:txBody>
      </p:sp>
      <p:pic>
        <p:nvPicPr>
          <p:cNvPr id="713731" name="Picture 3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295400"/>
            <a:ext cx="4267200" cy="4953000"/>
          </a:xfrm>
          <a:ln/>
        </p:spPr>
      </p:pic>
      <p:sp>
        <p:nvSpPr>
          <p:cNvPr id="713732" name="AutoShape 4"/>
          <p:cNvSpPr>
            <a:spLocks noChangeArrowheads="1"/>
          </p:cNvSpPr>
          <p:nvPr/>
        </p:nvSpPr>
        <p:spPr bwMode="auto">
          <a:xfrm>
            <a:off x="3733800" y="1600200"/>
            <a:ext cx="5334000" cy="4573588"/>
          </a:xfrm>
          <a:prstGeom prst="cloudCallout">
            <a:avLst>
              <a:gd name="adj1" fmla="val -59556"/>
              <a:gd name="adj2" fmla="val -35042"/>
            </a:avLst>
          </a:prstGeom>
          <a:solidFill>
            <a:schemeClr val="bg1">
              <a:alpha val="75999"/>
            </a:schemeClr>
          </a:solidFill>
          <a:ln w="25400" algn="ctr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39600" tIns="21600" rIns="39600" bIns="21600"/>
          <a:lstStyle/>
          <a:p>
            <a:pPr algn="r" rtl="1">
              <a:spcBef>
                <a:spcPct val="50000"/>
              </a:spcBef>
            </a:pPr>
            <a:r>
              <a:rPr lang="fa-IR" sz="2400" b="1">
                <a:solidFill>
                  <a:srgbClr val="000000"/>
                </a:solidFill>
                <a:cs typeface="Zar" pitchFamily="2" charset="-78"/>
              </a:rPr>
              <a:t>كنترل گستره پروژه</a:t>
            </a:r>
            <a:endParaRPr lang="en-US" sz="2400" b="1">
              <a:solidFill>
                <a:srgbClr val="000000"/>
              </a:solidFill>
              <a:cs typeface="Zar" pitchFamily="2" charset="-78"/>
            </a:endParaRPr>
          </a:p>
          <a:p>
            <a:pPr algn="r" rtl="1">
              <a:spcBef>
                <a:spcPct val="50000"/>
              </a:spcBef>
            </a:pPr>
            <a:r>
              <a:rPr lang="fa-IR" sz="2400" b="1">
                <a:solidFill>
                  <a:srgbClr val="000000"/>
                </a:solidFill>
                <a:cs typeface="Zar" pitchFamily="2" charset="-78"/>
              </a:rPr>
              <a:t>(</a:t>
            </a:r>
            <a:r>
              <a:rPr lang="en-US" sz="2400" b="1">
                <a:solidFill>
                  <a:srgbClr val="000000"/>
                </a:solidFill>
                <a:cs typeface="Zar" pitchFamily="2" charset="-78"/>
              </a:rPr>
              <a:t>Scope Control</a:t>
            </a:r>
            <a:r>
              <a:rPr lang="fa-IR" sz="2400" b="1">
                <a:solidFill>
                  <a:srgbClr val="000000"/>
                </a:solidFill>
                <a:cs typeface="Zar" pitchFamily="2" charset="-78"/>
              </a:rPr>
              <a:t>)</a:t>
            </a:r>
            <a:endParaRPr lang="en-US" sz="2400" b="1">
              <a:solidFill>
                <a:srgbClr val="000000"/>
              </a:solidFill>
              <a:cs typeface="Zar" pitchFamily="2" charset="-78"/>
            </a:endParaRPr>
          </a:p>
          <a:p>
            <a:pPr algn="r" rtl="1">
              <a:spcBef>
                <a:spcPct val="50000"/>
              </a:spcBef>
            </a:pPr>
            <a:endParaRPr lang="fa-IR" sz="2400">
              <a:solidFill>
                <a:srgbClr val="000000"/>
              </a:solidFill>
              <a:cs typeface="Zar" pitchFamily="2" charset="-78"/>
            </a:endParaRPr>
          </a:p>
          <a:p>
            <a:pPr algn="r" rtl="1">
              <a:spcBef>
                <a:spcPct val="50000"/>
              </a:spcBef>
            </a:pPr>
            <a:r>
              <a:rPr lang="fa-IR" sz="2400">
                <a:solidFill>
                  <a:srgbClr val="000000"/>
                </a:solidFill>
                <a:cs typeface="Zar" pitchFamily="2" charset="-78"/>
              </a:rPr>
              <a:t>كنترل تغييرات در گستره پروژه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914400"/>
          </a:xfrm>
        </p:spPr>
        <p:txBody>
          <a:bodyPr/>
          <a:lstStyle/>
          <a:p>
            <a:pPr marL="628650" indent="-628650" algn="ctr"/>
            <a:r>
              <a:rPr lang="fa-IR" sz="2800">
                <a:solidFill>
                  <a:srgbClr val="990099"/>
                </a:solidFill>
              </a:rPr>
              <a:t>گروه هاي فرآيندي مديريت پروژه- ارزيابي و كنترل (</a:t>
            </a:r>
            <a:r>
              <a:rPr lang="en-US" sz="2800">
                <a:solidFill>
                  <a:srgbClr val="990099"/>
                </a:solidFill>
              </a:rPr>
              <a:t>Monitoring and Controlling</a:t>
            </a:r>
            <a:r>
              <a:rPr lang="fa-IR" sz="2800">
                <a:solidFill>
                  <a:srgbClr val="990099"/>
                </a:solidFill>
              </a:rPr>
              <a:t>)</a:t>
            </a:r>
            <a:endParaRPr lang="en-US" sz="2800">
              <a:solidFill>
                <a:srgbClr val="990099"/>
              </a:solidFill>
            </a:endParaRPr>
          </a:p>
        </p:txBody>
      </p:sp>
      <p:pic>
        <p:nvPicPr>
          <p:cNvPr id="714755" name="Picture 3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295400"/>
            <a:ext cx="4267200" cy="4953000"/>
          </a:xfrm>
          <a:ln/>
        </p:spPr>
      </p:pic>
      <p:sp>
        <p:nvSpPr>
          <p:cNvPr id="714756" name="AutoShape 4"/>
          <p:cNvSpPr>
            <a:spLocks noChangeArrowheads="1"/>
          </p:cNvSpPr>
          <p:nvPr/>
        </p:nvSpPr>
        <p:spPr bwMode="auto">
          <a:xfrm>
            <a:off x="3733800" y="1600200"/>
            <a:ext cx="5334000" cy="4573588"/>
          </a:xfrm>
          <a:prstGeom prst="cloudCallout">
            <a:avLst>
              <a:gd name="adj1" fmla="val -59556"/>
              <a:gd name="adj2" fmla="val -28375"/>
            </a:avLst>
          </a:prstGeom>
          <a:solidFill>
            <a:schemeClr val="bg1">
              <a:alpha val="75999"/>
            </a:schemeClr>
          </a:solidFill>
          <a:ln w="25400" algn="ctr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39600" tIns="21600" rIns="39600" bIns="21600"/>
          <a:lstStyle/>
          <a:p>
            <a:pPr algn="r" rtl="1">
              <a:spcBef>
                <a:spcPct val="50000"/>
              </a:spcBef>
            </a:pPr>
            <a:r>
              <a:rPr lang="fa-IR" sz="2400" b="1">
                <a:solidFill>
                  <a:srgbClr val="000000"/>
                </a:solidFill>
                <a:cs typeface="Zar" pitchFamily="2" charset="-78"/>
              </a:rPr>
              <a:t>كنترل برنامه زماني</a:t>
            </a:r>
            <a:endParaRPr lang="en-US" sz="2400" b="1">
              <a:solidFill>
                <a:srgbClr val="000000"/>
              </a:solidFill>
              <a:cs typeface="Zar" pitchFamily="2" charset="-78"/>
            </a:endParaRPr>
          </a:p>
          <a:p>
            <a:pPr algn="r" rtl="1">
              <a:spcBef>
                <a:spcPct val="50000"/>
              </a:spcBef>
            </a:pPr>
            <a:r>
              <a:rPr lang="fa-IR" sz="2400" b="1">
                <a:solidFill>
                  <a:srgbClr val="000000"/>
                </a:solidFill>
                <a:cs typeface="Zar" pitchFamily="2" charset="-78"/>
              </a:rPr>
              <a:t>(</a:t>
            </a:r>
            <a:r>
              <a:rPr lang="en-US" sz="2400" b="1">
                <a:solidFill>
                  <a:srgbClr val="000000"/>
                </a:solidFill>
                <a:cs typeface="Zar" pitchFamily="2" charset="-78"/>
              </a:rPr>
              <a:t>Schedule Control</a:t>
            </a:r>
            <a:r>
              <a:rPr lang="fa-IR" sz="2400" b="1">
                <a:solidFill>
                  <a:srgbClr val="000000"/>
                </a:solidFill>
                <a:cs typeface="Zar" pitchFamily="2" charset="-78"/>
              </a:rPr>
              <a:t>)</a:t>
            </a:r>
            <a:endParaRPr lang="en-US" sz="2400" b="1">
              <a:solidFill>
                <a:srgbClr val="000000"/>
              </a:solidFill>
              <a:cs typeface="Zar" pitchFamily="2" charset="-78"/>
            </a:endParaRPr>
          </a:p>
          <a:p>
            <a:pPr algn="r" rtl="1">
              <a:spcBef>
                <a:spcPct val="50000"/>
              </a:spcBef>
            </a:pPr>
            <a:endParaRPr lang="fa-IR" sz="2400">
              <a:solidFill>
                <a:srgbClr val="000000"/>
              </a:solidFill>
              <a:cs typeface="Zar" pitchFamily="2" charset="-78"/>
            </a:endParaRPr>
          </a:p>
          <a:p>
            <a:pPr algn="r" rtl="1">
              <a:spcBef>
                <a:spcPct val="50000"/>
              </a:spcBef>
            </a:pPr>
            <a:r>
              <a:rPr lang="fa-IR" sz="2400">
                <a:solidFill>
                  <a:srgbClr val="000000"/>
                </a:solidFill>
                <a:cs typeface="Zar" pitchFamily="2" charset="-78"/>
              </a:rPr>
              <a:t>كنترل تغييرات در برنامه زماني پروژه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914400"/>
          </a:xfrm>
        </p:spPr>
        <p:txBody>
          <a:bodyPr/>
          <a:lstStyle/>
          <a:p>
            <a:pPr marL="628650" indent="-628650" algn="ctr"/>
            <a:r>
              <a:rPr lang="fa-IR" sz="2800">
                <a:solidFill>
                  <a:srgbClr val="990099"/>
                </a:solidFill>
              </a:rPr>
              <a:t>گروه هاي فرآيندي مديريت پروژه- ارزيابي و كنترل (</a:t>
            </a:r>
            <a:r>
              <a:rPr lang="en-US" sz="2800">
                <a:solidFill>
                  <a:srgbClr val="990099"/>
                </a:solidFill>
              </a:rPr>
              <a:t>Monitoring and Controlling</a:t>
            </a:r>
            <a:r>
              <a:rPr lang="fa-IR" sz="2800">
                <a:solidFill>
                  <a:srgbClr val="990099"/>
                </a:solidFill>
              </a:rPr>
              <a:t>)</a:t>
            </a:r>
            <a:endParaRPr lang="en-US" sz="2800">
              <a:solidFill>
                <a:srgbClr val="990099"/>
              </a:solidFill>
            </a:endParaRPr>
          </a:p>
        </p:txBody>
      </p:sp>
      <p:pic>
        <p:nvPicPr>
          <p:cNvPr id="715779" name="Picture 3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295400"/>
            <a:ext cx="4267200" cy="4953000"/>
          </a:xfrm>
          <a:ln/>
        </p:spPr>
      </p:pic>
      <p:sp>
        <p:nvSpPr>
          <p:cNvPr id="715780" name="AutoShape 4"/>
          <p:cNvSpPr>
            <a:spLocks noChangeArrowheads="1"/>
          </p:cNvSpPr>
          <p:nvPr/>
        </p:nvSpPr>
        <p:spPr bwMode="auto">
          <a:xfrm>
            <a:off x="3733800" y="1600200"/>
            <a:ext cx="5334000" cy="4573588"/>
          </a:xfrm>
          <a:prstGeom prst="cloudCallout">
            <a:avLst>
              <a:gd name="adj1" fmla="val -60269"/>
              <a:gd name="adj2" fmla="val -18657"/>
            </a:avLst>
          </a:prstGeom>
          <a:solidFill>
            <a:schemeClr val="bg1">
              <a:alpha val="75999"/>
            </a:schemeClr>
          </a:solidFill>
          <a:ln w="25400" algn="ctr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39600" tIns="21600" rIns="39600" bIns="21600"/>
          <a:lstStyle/>
          <a:p>
            <a:pPr algn="r" rtl="1">
              <a:spcBef>
                <a:spcPct val="50000"/>
              </a:spcBef>
            </a:pPr>
            <a:r>
              <a:rPr lang="fa-IR" sz="2400" b="1">
                <a:solidFill>
                  <a:srgbClr val="000000"/>
                </a:solidFill>
                <a:cs typeface="Zar" pitchFamily="2" charset="-78"/>
              </a:rPr>
              <a:t>كنترل هزينه</a:t>
            </a:r>
            <a:endParaRPr lang="en-US" sz="2400" b="1">
              <a:solidFill>
                <a:srgbClr val="000000"/>
              </a:solidFill>
              <a:cs typeface="Zar" pitchFamily="2" charset="-78"/>
            </a:endParaRPr>
          </a:p>
          <a:p>
            <a:pPr algn="r" rtl="1">
              <a:spcBef>
                <a:spcPct val="50000"/>
              </a:spcBef>
            </a:pPr>
            <a:r>
              <a:rPr lang="fa-IR" sz="2400" b="1">
                <a:solidFill>
                  <a:srgbClr val="000000"/>
                </a:solidFill>
                <a:cs typeface="Zar" pitchFamily="2" charset="-78"/>
              </a:rPr>
              <a:t>(</a:t>
            </a:r>
            <a:r>
              <a:rPr lang="en-US" sz="2400" b="1">
                <a:solidFill>
                  <a:srgbClr val="000000"/>
                </a:solidFill>
                <a:cs typeface="Zar" pitchFamily="2" charset="-78"/>
              </a:rPr>
              <a:t>Cost Control</a:t>
            </a:r>
            <a:r>
              <a:rPr lang="fa-IR" sz="2400" b="1">
                <a:solidFill>
                  <a:srgbClr val="000000"/>
                </a:solidFill>
                <a:cs typeface="Zar" pitchFamily="2" charset="-78"/>
              </a:rPr>
              <a:t>)</a:t>
            </a:r>
            <a:endParaRPr lang="en-US" sz="2400" b="1">
              <a:solidFill>
                <a:srgbClr val="000000"/>
              </a:solidFill>
              <a:cs typeface="Zar" pitchFamily="2" charset="-78"/>
            </a:endParaRPr>
          </a:p>
          <a:p>
            <a:pPr algn="r" rtl="1">
              <a:spcBef>
                <a:spcPct val="50000"/>
              </a:spcBef>
            </a:pPr>
            <a:endParaRPr lang="fa-IR" sz="2400">
              <a:solidFill>
                <a:srgbClr val="000000"/>
              </a:solidFill>
              <a:cs typeface="Zar" pitchFamily="2" charset="-78"/>
            </a:endParaRPr>
          </a:p>
          <a:p>
            <a:pPr algn="r" rtl="1">
              <a:spcBef>
                <a:spcPct val="50000"/>
              </a:spcBef>
            </a:pPr>
            <a:r>
              <a:rPr lang="fa-IR" sz="2400">
                <a:solidFill>
                  <a:srgbClr val="000000"/>
                </a:solidFill>
                <a:cs typeface="Zar" pitchFamily="2" charset="-78"/>
              </a:rPr>
              <a:t>كنترل تغييرات در بودجه پروژه و كنترل متغيرهاي اثرگذار بر آن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914400"/>
          </a:xfrm>
        </p:spPr>
        <p:txBody>
          <a:bodyPr/>
          <a:lstStyle/>
          <a:p>
            <a:pPr marL="628650" indent="-628650" algn="ctr"/>
            <a:r>
              <a:rPr lang="fa-IR" sz="2800">
                <a:solidFill>
                  <a:srgbClr val="990099"/>
                </a:solidFill>
              </a:rPr>
              <a:t>گروه هاي فرآيندي مديريت پروژه- ارزيابي و كنترل (</a:t>
            </a:r>
            <a:r>
              <a:rPr lang="en-US" sz="2800">
                <a:solidFill>
                  <a:srgbClr val="990099"/>
                </a:solidFill>
              </a:rPr>
              <a:t>Monitoring and Controlling</a:t>
            </a:r>
            <a:r>
              <a:rPr lang="fa-IR" sz="2800">
                <a:solidFill>
                  <a:srgbClr val="990099"/>
                </a:solidFill>
              </a:rPr>
              <a:t>)</a:t>
            </a:r>
            <a:endParaRPr lang="en-US" sz="2800">
              <a:solidFill>
                <a:srgbClr val="990099"/>
              </a:solidFill>
            </a:endParaRPr>
          </a:p>
        </p:txBody>
      </p:sp>
      <p:pic>
        <p:nvPicPr>
          <p:cNvPr id="716803" name="Picture 3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295400"/>
            <a:ext cx="4267200" cy="4953000"/>
          </a:xfrm>
          <a:ln/>
        </p:spPr>
      </p:pic>
      <p:sp>
        <p:nvSpPr>
          <p:cNvPr id="716804" name="AutoShape 4"/>
          <p:cNvSpPr>
            <a:spLocks noChangeArrowheads="1"/>
          </p:cNvSpPr>
          <p:nvPr/>
        </p:nvSpPr>
        <p:spPr bwMode="auto">
          <a:xfrm>
            <a:off x="3581400" y="1447800"/>
            <a:ext cx="5486400" cy="4725988"/>
          </a:xfrm>
          <a:prstGeom prst="cloudCallout">
            <a:avLst>
              <a:gd name="adj1" fmla="val -55352"/>
              <a:gd name="adj2" fmla="val -5694"/>
            </a:avLst>
          </a:prstGeom>
          <a:solidFill>
            <a:schemeClr val="bg1">
              <a:alpha val="75999"/>
            </a:schemeClr>
          </a:solidFill>
          <a:ln w="25400" algn="ctr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39600" tIns="21600" rIns="39600" bIns="21600"/>
          <a:lstStyle/>
          <a:p>
            <a:pPr algn="r" rtl="1">
              <a:spcBef>
                <a:spcPct val="50000"/>
              </a:spcBef>
            </a:pPr>
            <a:r>
              <a:rPr lang="fa-IR" sz="2400" b="1">
                <a:solidFill>
                  <a:srgbClr val="000000"/>
                </a:solidFill>
                <a:cs typeface="Zar" pitchFamily="2" charset="-78"/>
              </a:rPr>
              <a:t>اِعمال كنترل كيفيت</a:t>
            </a:r>
            <a:endParaRPr lang="en-US" sz="2400" b="1">
              <a:solidFill>
                <a:srgbClr val="000000"/>
              </a:solidFill>
              <a:cs typeface="Zar" pitchFamily="2" charset="-78"/>
            </a:endParaRPr>
          </a:p>
          <a:p>
            <a:pPr algn="r" rtl="1">
              <a:spcBef>
                <a:spcPct val="50000"/>
              </a:spcBef>
            </a:pPr>
            <a:r>
              <a:rPr lang="fa-IR" sz="2400" b="1">
                <a:solidFill>
                  <a:srgbClr val="000000"/>
                </a:solidFill>
                <a:cs typeface="Zar" pitchFamily="2" charset="-78"/>
              </a:rPr>
              <a:t>(</a:t>
            </a:r>
            <a:r>
              <a:rPr lang="en-US" sz="2400" b="1">
                <a:solidFill>
                  <a:srgbClr val="000000"/>
                </a:solidFill>
                <a:cs typeface="Zar" pitchFamily="2" charset="-78"/>
              </a:rPr>
              <a:t>Perform Quality Control</a:t>
            </a:r>
            <a:r>
              <a:rPr lang="fa-IR" sz="2400" b="1">
                <a:solidFill>
                  <a:srgbClr val="000000"/>
                </a:solidFill>
                <a:cs typeface="Zar" pitchFamily="2" charset="-78"/>
              </a:rPr>
              <a:t>)</a:t>
            </a:r>
            <a:endParaRPr lang="en-US" sz="2400" b="1">
              <a:solidFill>
                <a:srgbClr val="000000"/>
              </a:solidFill>
              <a:cs typeface="Zar" pitchFamily="2" charset="-78"/>
            </a:endParaRPr>
          </a:p>
          <a:p>
            <a:pPr algn="r" rtl="1">
              <a:spcBef>
                <a:spcPct val="50000"/>
              </a:spcBef>
            </a:pPr>
            <a:r>
              <a:rPr lang="fa-IR" sz="2400">
                <a:solidFill>
                  <a:srgbClr val="000000"/>
                </a:solidFill>
                <a:cs typeface="Zar" pitchFamily="2" charset="-78"/>
              </a:rPr>
              <a:t>بررسي خروجي هاي پروژه</a:t>
            </a:r>
          </a:p>
          <a:p>
            <a:pPr algn="r" rtl="1">
              <a:spcBef>
                <a:spcPct val="50000"/>
              </a:spcBef>
            </a:pPr>
            <a:r>
              <a:rPr lang="fa-IR" sz="2400">
                <a:solidFill>
                  <a:srgbClr val="000000"/>
                </a:solidFill>
                <a:cs typeface="Zar" pitchFamily="2" charset="-78"/>
              </a:rPr>
              <a:t>بررسي انطباق خروجي ها با استانداردها</a:t>
            </a:r>
          </a:p>
          <a:p>
            <a:pPr algn="r" rtl="1">
              <a:spcBef>
                <a:spcPct val="50000"/>
              </a:spcBef>
            </a:pPr>
            <a:r>
              <a:rPr lang="fa-IR" sz="2400">
                <a:solidFill>
                  <a:srgbClr val="000000"/>
                </a:solidFill>
                <a:cs typeface="Zar" pitchFamily="2" charset="-78"/>
              </a:rPr>
              <a:t>تعيين و انجام روشهايي براي حذف عدم انطباق ها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153400" cy="854075"/>
          </a:xfrm>
        </p:spPr>
        <p:txBody>
          <a:bodyPr/>
          <a:lstStyle/>
          <a:p>
            <a:pPr marL="628650" indent="-628650" algn="ctr"/>
            <a:r>
              <a:rPr lang="fa-IR" sz="3200">
                <a:solidFill>
                  <a:srgbClr val="990099"/>
                </a:solidFill>
              </a:rPr>
              <a:t>گروه هاي فرآيندي مديريت پروژه- شروع (</a:t>
            </a:r>
            <a:r>
              <a:rPr lang="en-US" sz="3200">
                <a:solidFill>
                  <a:srgbClr val="990099"/>
                </a:solidFill>
              </a:rPr>
              <a:t>Initiation</a:t>
            </a:r>
            <a:r>
              <a:rPr lang="fa-IR" sz="3200">
                <a:solidFill>
                  <a:srgbClr val="990099"/>
                </a:solidFill>
              </a:rPr>
              <a:t>)</a:t>
            </a:r>
            <a:endParaRPr lang="en-US" sz="3200">
              <a:solidFill>
                <a:srgbClr val="990099"/>
              </a:solidFill>
            </a:endParaRPr>
          </a:p>
        </p:txBody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696200" cy="4876800"/>
          </a:xfrm>
          <a:solidFill>
            <a:srgbClr val="CCFF99">
              <a:alpha val="0"/>
            </a:srgbClr>
          </a:solidFill>
        </p:spPr>
        <p:txBody>
          <a:bodyPr/>
          <a:lstStyle/>
          <a:p>
            <a:pPr marL="590550" indent="-590550">
              <a:lnSpc>
                <a:spcPct val="90000"/>
              </a:lnSpc>
              <a:buFont typeface="Wingdings" pitchFamily="2" charset="2"/>
              <a:buNone/>
            </a:pPr>
            <a:r>
              <a:rPr lang="fa-IR" sz="2800" b="1"/>
              <a:t>چند نكته در خصوص فرآيند شروع پروژه:</a:t>
            </a:r>
          </a:p>
          <a:p>
            <a:pPr marL="590550" indent="-590550">
              <a:lnSpc>
                <a:spcPct val="90000"/>
              </a:lnSpc>
              <a:buFont typeface="Wingdings" pitchFamily="2" charset="2"/>
              <a:buNone/>
            </a:pPr>
            <a:r>
              <a:rPr lang="fa-IR" sz="2800"/>
              <a:t>1- هرچه مشاركت كاربران و ساير ذينفعان پروژه در مرحله شروع، بيشتر باشد، امكان موفقيت پروژه بيشتر خواهد بود (به خاطر احساس مالكيت مشترك (</a:t>
            </a:r>
            <a:r>
              <a:rPr lang="en-US" sz="2800"/>
              <a:t>Shared Ownership</a:t>
            </a:r>
            <a:r>
              <a:rPr lang="fa-IR" sz="2800"/>
              <a:t>)، قبول خروجي هاي كار (</a:t>
            </a:r>
            <a:r>
              <a:rPr lang="en-US" sz="2800"/>
              <a:t>Deliverable Acceptance</a:t>
            </a:r>
            <a:r>
              <a:rPr lang="fa-IR" sz="2800"/>
              <a:t>) و رضايت ذينفعان)</a:t>
            </a:r>
            <a:r>
              <a:rPr lang="en-US" sz="2800"/>
              <a:t/>
            </a:r>
            <a:br>
              <a:rPr lang="en-US" sz="2800"/>
            </a:br>
            <a:endParaRPr lang="fa-IR" sz="2800"/>
          </a:p>
          <a:p>
            <a:pPr marL="590550" indent="-590550">
              <a:lnSpc>
                <a:spcPct val="90000"/>
              </a:lnSpc>
              <a:buFont typeface="Wingdings" pitchFamily="2" charset="2"/>
              <a:buNone/>
            </a:pPr>
            <a:r>
              <a:rPr lang="fa-IR" sz="2800"/>
              <a:t>2- شامل اين فرآيندهاست:</a:t>
            </a:r>
          </a:p>
          <a:p>
            <a:pPr marL="952500" lvl="1" indent="-495300">
              <a:lnSpc>
                <a:spcPct val="90000"/>
              </a:lnSpc>
            </a:pPr>
            <a:r>
              <a:rPr lang="fa-IR" sz="2300"/>
              <a:t>تهيه </a:t>
            </a:r>
            <a:r>
              <a:rPr lang="en-US" sz="2300"/>
              <a:t>Project Charter</a:t>
            </a:r>
            <a:endParaRPr lang="fa-IR" sz="2300"/>
          </a:p>
          <a:p>
            <a:pPr marL="952500" lvl="1" indent="-495300">
              <a:lnSpc>
                <a:spcPct val="90000"/>
              </a:lnSpc>
            </a:pPr>
            <a:r>
              <a:rPr lang="fa-IR" sz="2300"/>
              <a:t>تدوين توصيف خام گستره پروژه (</a:t>
            </a:r>
            <a:r>
              <a:rPr lang="en-US" sz="2300"/>
              <a:t>Perliminary Project Scope Statement</a:t>
            </a:r>
            <a:r>
              <a:rPr lang="fa-IR" sz="230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914400"/>
          </a:xfrm>
        </p:spPr>
        <p:txBody>
          <a:bodyPr/>
          <a:lstStyle/>
          <a:p>
            <a:pPr marL="628650" indent="-628650" algn="ctr"/>
            <a:r>
              <a:rPr lang="fa-IR" sz="2800">
                <a:solidFill>
                  <a:srgbClr val="990099"/>
                </a:solidFill>
              </a:rPr>
              <a:t>گروه هاي فرآيندي مديريت پروژه- ارزيابي و كنترل (</a:t>
            </a:r>
            <a:r>
              <a:rPr lang="en-US" sz="2800">
                <a:solidFill>
                  <a:srgbClr val="990099"/>
                </a:solidFill>
              </a:rPr>
              <a:t>Monitoring and Controlling</a:t>
            </a:r>
            <a:r>
              <a:rPr lang="fa-IR" sz="2800">
                <a:solidFill>
                  <a:srgbClr val="990099"/>
                </a:solidFill>
              </a:rPr>
              <a:t>)</a:t>
            </a:r>
            <a:endParaRPr lang="en-US" sz="2800">
              <a:solidFill>
                <a:srgbClr val="990099"/>
              </a:solidFill>
            </a:endParaRPr>
          </a:p>
        </p:txBody>
      </p:sp>
      <p:pic>
        <p:nvPicPr>
          <p:cNvPr id="717827" name="Picture 3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295400"/>
            <a:ext cx="4267200" cy="4953000"/>
          </a:xfrm>
          <a:ln/>
        </p:spPr>
      </p:pic>
      <p:sp>
        <p:nvSpPr>
          <p:cNvPr id="717828" name="AutoShape 4"/>
          <p:cNvSpPr>
            <a:spLocks noChangeArrowheads="1"/>
          </p:cNvSpPr>
          <p:nvPr/>
        </p:nvSpPr>
        <p:spPr bwMode="auto">
          <a:xfrm>
            <a:off x="3581400" y="1447800"/>
            <a:ext cx="5486400" cy="4725988"/>
          </a:xfrm>
          <a:prstGeom prst="cloudCallout">
            <a:avLst>
              <a:gd name="adj1" fmla="val -56509"/>
              <a:gd name="adj2" fmla="val 4250"/>
            </a:avLst>
          </a:prstGeom>
          <a:solidFill>
            <a:schemeClr val="bg1">
              <a:alpha val="75999"/>
            </a:schemeClr>
          </a:solidFill>
          <a:ln w="25400" algn="ctr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39600" tIns="21600" rIns="39600" bIns="21600"/>
          <a:lstStyle/>
          <a:p>
            <a:pPr algn="r" rtl="1">
              <a:spcBef>
                <a:spcPct val="50000"/>
              </a:spcBef>
            </a:pPr>
            <a:r>
              <a:rPr lang="fa-IR" sz="2400" b="1">
                <a:solidFill>
                  <a:srgbClr val="000000"/>
                </a:solidFill>
                <a:cs typeface="Zar" pitchFamily="2" charset="-78"/>
              </a:rPr>
              <a:t>مديريت تيم پروژه</a:t>
            </a:r>
            <a:endParaRPr lang="en-US" sz="2400" b="1">
              <a:solidFill>
                <a:srgbClr val="000000"/>
              </a:solidFill>
              <a:cs typeface="Zar" pitchFamily="2" charset="-78"/>
            </a:endParaRPr>
          </a:p>
          <a:p>
            <a:pPr algn="r" rtl="1">
              <a:spcBef>
                <a:spcPct val="50000"/>
              </a:spcBef>
            </a:pPr>
            <a:r>
              <a:rPr lang="fa-IR" sz="2400" b="1">
                <a:solidFill>
                  <a:srgbClr val="000000"/>
                </a:solidFill>
                <a:cs typeface="Zar" pitchFamily="2" charset="-78"/>
              </a:rPr>
              <a:t>(</a:t>
            </a:r>
            <a:r>
              <a:rPr lang="en-US" sz="2400" b="1">
                <a:solidFill>
                  <a:srgbClr val="000000"/>
                </a:solidFill>
                <a:cs typeface="Zar" pitchFamily="2" charset="-78"/>
              </a:rPr>
              <a:t>Manage Project Team</a:t>
            </a:r>
            <a:r>
              <a:rPr lang="fa-IR" sz="2400" b="1">
                <a:solidFill>
                  <a:srgbClr val="000000"/>
                </a:solidFill>
                <a:cs typeface="Zar" pitchFamily="2" charset="-78"/>
              </a:rPr>
              <a:t>)</a:t>
            </a:r>
            <a:endParaRPr lang="en-US" sz="2400" b="1">
              <a:solidFill>
                <a:srgbClr val="000000"/>
              </a:solidFill>
              <a:cs typeface="Zar" pitchFamily="2" charset="-78"/>
            </a:endParaRPr>
          </a:p>
          <a:p>
            <a:pPr algn="r" rtl="1">
              <a:spcBef>
                <a:spcPct val="50000"/>
              </a:spcBef>
            </a:pPr>
            <a:r>
              <a:rPr lang="fa-IR" sz="2400">
                <a:solidFill>
                  <a:srgbClr val="000000"/>
                </a:solidFill>
                <a:cs typeface="Zar" pitchFamily="2" charset="-78"/>
              </a:rPr>
              <a:t>پيگيري عملكرد افراد</a:t>
            </a:r>
          </a:p>
          <a:p>
            <a:pPr algn="r" rtl="1">
              <a:spcBef>
                <a:spcPct val="50000"/>
              </a:spcBef>
            </a:pPr>
            <a:r>
              <a:rPr lang="fa-IR" sz="2400">
                <a:solidFill>
                  <a:srgbClr val="000000"/>
                </a:solidFill>
                <a:cs typeface="Zar" pitchFamily="2" charset="-78"/>
              </a:rPr>
              <a:t>بازخورد دادن به آنها</a:t>
            </a:r>
          </a:p>
          <a:p>
            <a:pPr algn="r" rtl="1">
              <a:spcBef>
                <a:spcPct val="50000"/>
              </a:spcBef>
            </a:pPr>
            <a:r>
              <a:rPr lang="fa-IR" sz="2400">
                <a:solidFill>
                  <a:srgbClr val="000000"/>
                </a:solidFill>
                <a:cs typeface="Zar" pitchFamily="2" charset="-78"/>
              </a:rPr>
              <a:t>حل مشكلات</a:t>
            </a:r>
          </a:p>
          <a:p>
            <a:pPr algn="r" rtl="1">
              <a:spcBef>
                <a:spcPct val="50000"/>
              </a:spcBef>
            </a:pPr>
            <a:r>
              <a:rPr lang="fa-IR" sz="2400">
                <a:solidFill>
                  <a:srgbClr val="000000"/>
                </a:solidFill>
                <a:cs typeface="Zar" pitchFamily="2" charset="-78"/>
              </a:rPr>
              <a:t>هماهنگي براي افزايش عملكرد تيم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914400"/>
          </a:xfrm>
        </p:spPr>
        <p:txBody>
          <a:bodyPr/>
          <a:lstStyle/>
          <a:p>
            <a:pPr marL="628650" indent="-628650" algn="ctr"/>
            <a:r>
              <a:rPr lang="fa-IR" sz="2800">
                <a:solidFill>
                  <a:srgbClr val="990099"/>
                </a:solidFill>
              </a:rPr>
              <a:t>گروه هاي فرآيندي مديريت پروژه- ارزيابي و كنترل (</a:t>
            </a:r>
            <a:r>
              <a:rPr lang="en-US" sz="2800">
                <a:solidFill>
                  <a:srgbClr val="990099"/>
                </a:solidFill>
              </a:rPr>
              <a:t>Monitoring and Controlling</a:t>
            </a:r>
            <a:r>
              <a:rPr lang="fa-IR" sz="2800">
                <a:solidFill>
                  <a:srgbClr val="990099"/>
                </a:solidFill>
              </a:rPr>
              <a:t>)</a:t>
            </a:r>
            <a:endParaRPr lang="en-US" sz="2800">
              <a:solidFill>
                <a:srgbClr val="990099"/>
              </a:solidFill>
            </a:endParaRPr>
          </a:p>
        </p:txBody>
      </p:sp>
      <p:pic>
        <p:nvPicPr>
          <p:cNvPr id="718851" name="Picture 3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295400"/>
            <a:ext cx="4267200" cy="4953000"/>
          </a:xfrm>
          <a:ln/>
        </p:spPr>
      </p:pic>
      <p:sp>
        <p:nvSpPr>
          <p:cNvPr id="718852" name="AutoShape 4"/>
          <p:cNvSpPr>
            <a:spLocks noChangeArrowheads="1"/>
          </p:cNvSpPr>
          <p:nvPr/>
        </p:nvSpPr>
        <p:spPr bwMode="auto">
          <a:xfrm>
            <a:off x="3581400" y="1447800"/>
            <a:ext cx="5486400" cy="4725988"/>
          </a:xfrm>
          <a:prstGeom prst="cloudCallout">
            <a:avLst>
              <a:gd name="adj1" fmla="val -57435"/>
              <a:gd name="adj2" fmla="val 12310"/>
            </a:avLst>
          </a:prstGeom>
          <a:solidFill>
            <a:schemeClr val="bg1">
              <a:alpha val="75999"/>
            </a:schemeClr>
          </a:solidFill>
          <a:ln w="25400" algn="ctr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39600" tIns="21600" rIns="39600" bIns="21600"/>
          <a:lstStyle/>
          <a:p>
            <a:pPr algn="r" rtl="1">
              <a:spcBef>
                <a:spcPct val="50000"/>
              </a:spcBef>
            </a:pPr>
            <a:r>
              <a:rPr lang="fa-IR" sz="2400" b="1">
                <a:solidFill>
                  <a:srgbClr val="000000"/>
                </a:solidFill>
                <a:cs typeface="Zar" pitchFamily="2" charset="-78"/>
              </a:rPr>
              <a:t>گزارش عملكرد</a:t>
            </a:r>
            <a:endParaRPr lang="en-US" sz="2400" b="1">
              <a:solidFill>
                <a:srgbClr val="000000"/>
              </a:solidFill>
              <a:cs typeface="Zar" pitchFamily="2" charset="-78"/>
            </a:endParaRPr>
          </a:p>
          <a:p>
            <a:pPr algn="r" rtl="1">
              <a:spcBef>
                <a:spcPct val="50000"/>
              </a:spcBef>
            </a:pPr>
            <a:r>
              <a:rPr lang="fa-IR" sz="2400" b="1">
                <a:solidFill>
                  <a:srgbClr val="000000"/>
                </a:solidFill>
                <a:cs typeface="Zar" pitchFamily="2" charset="-78"/>
              </a:rPr>
              <a:t>(</a:t>
            </a:r>
            <a:r>
              <a:rPr lang="en-US" sz="2400" b="1">
                <a:solidFill>
                  <a:srgbClr val="000000"/>
                </a:solidFill>
                <a:cs typeface="Zar" pitchFamily="2" charset="-78"/>
              </a:rPr>
              <a:t>performance Reporting</a:t>
            </a:r>
            <a:r>
              <a:rPr lang="fa-IR" sz="2400" b="1">
                <a:solidFill>
                  <a:srgbClr val="000000"/>
                </a:solidFill>
                <a:cs typeface="Zar" pitchFamily="2" charset="-78"/>
              </a:rPr>
              <a:t>)</a:t>
            </a:r>
            <a:endParaRPr lang="en-US" sz="2400" b="1">
              <a:solidFill>
                <a:srgbClr val="000000"/>
              </a:solidFill>
              <a:cs typeface="Zar" pitchFamily="2" charset="-78"/>
            </a:endParaRPr>
          </a:p>
          <a:p>
            <a:pPr algn="r" rtl="1">
              <a:spcBef>
                <a:spcPct val="50000"/>
              </a:spcBef>
            </a:pPr>
            <a:r>
              <a:rPr lang="fa-IR" sz="2400">
                <a:solidFill>
                  <a:srgbClr val="000000"/>
                </a:solidFill>
                <a:cs typeface="Zar" pitchFamily="2" charset="-78"/>
              </a:rPr>
              <a:t>تعيين وضع موجود</a:t>
            </a:r>
          </a:p>
          <a:p>
            <a:pPr algn="r" rtl="1">
              <a:spcBef>
                <a:spcPct val="50000"/>
              </a:spcBef>
            </a:pPr>
            <a:r>
              <a:rPr lang="fa-IR" sz="2400">
                <a:solidFill>
                  <a:srgbClr val="000000"/>
                </a:solidFill>
                <a:cs typeface="Zar" pitchFamily="2" charset="-78"/>
              </a:rPr>
              <a:t>تعيين روند پيشرفت</a:t>
            </a:r>
          </a:p>
          <a:p>
            <a:pPr algn="r" rtl="1">
              <a:spcBef>
                <a:spcPct val="50000"/>
              </a:spcBef>
            </a:pPr>
            <a:r>
              <a:rPr lang="fa-IR" sz="2400">
                <a:solidFill>
                  <a:srgbClr val="000000"/>
                </a:solidFill>
                <a:cs typeface="Zar" pitchFamily="2" charset="-78"/>
              </a:rPr>
              <a:t>پيش بيني آينده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914400"/>
          </a:xfrm>
        </p:spPr>
        <p:txBody>
          <a:bodyPr/>
          <a:lstStyle/>
          <a:p>
            <a:pPr marL="628650" indent="-628650" algn="ctr"/>
            <a:r>
              <a:rPr lang="fa-IR" sz="2800">
                <a:solidFill>
                  <a:srgbClr val="990099"/>
                </a:solidFill>
              </a:rPr>
              <a:t>گروه هاي فرآيندي مديريت پروژه- ارزيابي و كنترل (</a:t>
            </a:r>
            <a:r>
              <a:rPr lang="en-US" sz="2800">
                <a:solidFill>
                  <a:srgbClr val="990099"/>
                </a:solidFill>
              </a:rPr>
              <a:t>Monitoring and Controlling</a:t>
            </a:r>
            <a:r>
              <a:rPr lang="fa-IR" sz="2800">
                <a:solidFill>
                  <a:srgbClr val="990099"/>
                </a:solidFill>
              </a:rPr>
              <a:t>)</a:t>
            </a:r>
            <a:endParaRPr lang="en-US" sz="2800">
              <a:solidFill>
                <a:srgbClr val="990099"/>
              </a:solidFill>
            </a:endParaRPr>
          </a:p>
        </p:txBody>
      </p:sp>
      <p:pic>
        <p:nvPicPr>
          <p:cNvPr id="719875" name="Picture 3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295400"/>
            <a:ext cx="4267200" cy="4953000"/>
          </a:xfrm>
          <a:ln/>
        </p:spPr>
      </p:pic>
      <p:sp>
        <p:nvSpPr>
          <p:cNvPr id="719876" name="AutoShape 4"/>
          <p:cNvSpPr>
            <a:spLocks noChangeArrowheads="1"/>
          </p:cNvSpPr>
          <p:nvPr/>
        </p:nvSpPr>
        <p:spPr bwMode="auto">
          <a:xfrm>
            <a:off x="3581400" y="1447800"/>
            <a:ext cx="5486400" cy="4725988"/>
          </a:xfrm>
          <a:prstGeom prst="cloudCallout">
            <a:avLst>
              <a:gd name="adj1" fmla="val -55815"/>
              <a:gd name="adj2" fmla="val 20912"/>
            </a:avLst>
          </a:prstGeom>
          <a:solidFill>
            <a:schemeClr val="bg1">
              <a:alpha val="75999"/>
            </a:schemeClr>
          </a:solidFill>
          <a:ln w="25400" algn="ctr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39600" tIns="21600" rIns="39600" bIns="21600"/>
          <a:lstStyle/>
          <a:p>
            <a:pPr algn="r" rtl="1">
              <a:spcBef>
                <a:spcPct val="50000"/>
              </a:spcBef>
            </a:pPr>
            <a:r>
              <a:rPr lang="fa-IR" sz="2400" b="1">
                <a:solidFill>
                  <a:srgbClr val="000000"/>
                </a:solidFill>
                <a:cs typeface="Zar" pitchFamily="2" charset="-78"/>
              </a:rPr>
              <a:t>مديريت ذينفعان</a:t>
            </a:r>
            <a:endParaRPr lang="en-US" sz="2400" b="1">
              <a:solidFill>
                <a:srgbClr val="000000"/>
              </a:solidFill>
              <a:cs typeface="Zar" pitchFamily="2" charset="-78"/>
            </a:endParaRPr>
          </a:p>
          <a:p>
            <a:pPr algn="r" rtl="1">
              <a:spcBef>
                <a:spcPct val="50000"/>
              </a:spcBef>
            </a:pPr>
            <a:r>
              <a:rPr lang="fa-IR" sz="2400" b="1">
                <a:solidFill>
                  <a:srgbClr val="000000"/>
                </a:solidFill>
                <a:cs typeface="Zar" pitchFamily="2" charset="-78"/>
              </a:rPr>
              <a:t>(</a:t>
            </a:r>
            <a:r>
              <a:rPr lang="en-US" sz="2400" b="1">
                <a:solidFill>
                  <a:srgbClr val="000000"/>
                </a:solidFill>
                <a:cs typeface="Zar" pitchFamily="2" charset="-78"/>
              </a:rPr>
              <a:t>Manage Stakeholders</a:t>
            </a:r>
            <a:r>
              <a:rPr lang="fa-IR" sz="2400" b="1">
                <a:solidFill>
                  <a:srgbClr val="000000"/>
                </a:solidFill>
                <a:cs typeface="Zar" pitchFamily="2" charset="-78"/>
              </a:rPr>
              <a:t>)</a:t>
            </a:r>
            <a:endParaRPr lang="en-US" sz="2400" b="1">
              <a:solidFill>
                <a:srgbClr val="000000"/>
              </a:solidFill>
              <a:cs typeface="Zar" pitchFamily="2" charset="-78"/>
            </a:endParaRPr>
          </a:p>
          <a:p>
            <a:pPr algn="r" rtl="1">
              <a:spcBef>
                <a:spcPct val="50000"/>
              </a:spcBef>
            </a:pPr>
            <a:r>
              <a:rPr lang="fa-IR" sz="2400">
                <a:solidFill>
                  <a:srgbClr val="000000"/>
                </a:solidFill>
                <a:cs typeface="Zar" pitchFamily="2" charset="-78"/>
              </a:rPr>
              <a:t>اطلاع رساني به ذينفعان</a:t>
            </a:r>
          </a:p>
          <a:p>
            <a:pPr algn="r" rtl="1">
              <a:spcBef>
                <a:spcPct val="50000"/>
              </a:spcBef>
            </a:pPr>
            <a:r>
              <a:rPr lang="fa-IR" sz="2400">
                <a:solidFill>
                  <a:srgbClr val="000000"/>
                </a:solidFill>
                <a:cs typeface="Zar" pitchFamily="2" charset="-78"/>
              </a:rPr>
              <a:t>حل مشكلات آنها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914400"/>
          </a:xfrm>
        </p:spPr>
        <p:txBody>
          <a:bodyPr/>
          <a:lstStyle/>
          <a:p>
            <a:pPr marL="628650" indent="-628650" algn="ctr"/>
            <a:r>
              <a:rPr lang="fa-IR" sz="2800">
                <a:solidFill>
                  <a:srgbClr val="990099"/>
                </a:solidFill>
              </a:rPr>
              <a:t>گروه هاي فرآيندي مديريت پروژه- ارزيابي و كنترل (</a:t>
            </a:r>
            <a:r>
              <a:rPr lang="en-US" sz="2800">
                <a:solidFill>
                  <a:srgbClr val="990099"/>
                </a:solidFill>
              </a:rPr>
              <a:t>Monitoring and Controlling</a:t>
            </a:r>
            <a:r>
              <a:rPr lang="fa-IR" sz="2800">
                <a:solidFill>
                  <a:srgbClr val="990099"/>
                </a:solidFill>
              </a:rPr>
              <a:t>)</a:t>
            </a:r>
            <a:endParaRPr lang="en-US" sz="2800">
              <a:solidFill>
                <a:srgbClr val="990099"/>
              </a:solidFill>
            </a:endParaRPr>
          </a:p>
        </p:txBody>
      </p:sp>
      <p:pic>
        <p:nvPicPr>
          <p:cNvPr id="720899" name="Picture 3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295400"/>
            <a:ext cx="4267200" cy="4953000"/>
          </a:xfrm>
          <a:ln/>
        </p:spPr>
      </p:pic>
      <p:sp>
        <p:nvSpPr>
          <p:cNvPr id="720900" name="AutoShape 4"/>
          <p:cNvSpPr>
            <a:spLocks noChangeArrowheads="1"/>
          </p:cNvSpPr>
          <p:nvPr/>
        </p:nvSpPr>
        <p:spPr bwMode="auto">
          <a:xfrm>
            <a:off x="3581400" y="1447800"/>
            <a:ext cx="5486400" cy="5105400"/>
          </a:xfrm>
          <a:prstGeom prst="cloudCallout">
            <a:avLst>
              <a:gd name="adj1" fmla="val -55815"/>
              <a:gd name="adj2" fmla="val 23602"/>
            </a:avLst>
          </a:prstGeom>
          <a:solidFill>
            <a:schemeClr val="bg1">
              <a:alpha val="75999"/>
            </a:schemeClr>
          </a:solidFill>
          <a:ln w="25400" algn="ctr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39600" tIns="21600" rIns="39600" bIns="21600"/>
          <a:lstStyle/>
          <a:p>
            <a:pPr algn="r" rtl="1">
              <a:spcBef>
                <a:spcPct val="50000"/>
              </a:spcBef>
            </a:pPr>
            <a:r>
              <a:rPr lang="fa-IR" sz="2400" b="1">
                <a:solidFill>
                  <a:srgbClr val="000000"/>
                </a:solidFill>
                <a:cs typeface="Zar" pitchFamily="2" charset="-78"/>
              </a:rPr>
              <a:t>ارزيابي و كنترل ريسك</a:t>
            </a:r>
            <a:endParaRPr lang="en-US" sz="2400" b="1">
              <a:solidFill>
                <a:srgbClr val="000000"/>
              </a:solidFill>
              <a:cs typeface="Zar" pitchFamily="2" charset="-78"/>
            </a:endParaRPr>
          </a:p>
          <a:p>
            <a:pPr algn="r" rtl="1">
              <a:spcBef>
                <a:spcPct val="50000"/>
              </a:spcBef>
            </a:pPr>
            <a:r>
              <a:rPr lang="fa-IR" sz="2400" b="1">
                <a:solidFill>
                  <a:srgbClr val="000000"/>
                </a:solidFill>
                <a:cs typeface="Zar" pitchFamily="2" charset="-78"/>
              </a:rPr>
              <a:t>(</a:t>
            </a:r>
            <a:r>
              <a:rPr lang="en-US" sz="2400" b="1">
                <a:solidFill>
                  <a:srgbClr val="000000"/>
                </a:solidFill>
                <a:cs typeface="Zar" pitchFamily="2" charset="-78"/>
              </a:rPr>
              <a:t>Risk Mng. and Control</a:t>
            </a:r>
            <a:r>
              <a:rPr lang="fa-IR" sz="2400" b="1">
                <a:solidFill>
                  <a:srgbClr val="000000"/>
                </a:solidFill>
                <a:cs typeface="Zar" pitchFamily="2" charset="-78"/>
              </a:rPr>
              <a:t>)</a:t>
            </a:r>
            <a:endParaRPr lang="en-US" sz="2400" b="1">
              <a:solidFill>
                <a:srgbClr val="000000"/>
              </a:solidFill>
              <a:cs typeface="Zar" pitchFamily="2" charset="-78"/>
            </a:endParaRPr>
          </a:p>
          <a:p>
            <a:pPr algn="r" rtl="1">
              <a:spcBef>
                <a:spcPct val="50000"/>
              </a:spcBef>
            </a:pPr>
            <a:r>
              <a:rPr lang="fa-IR" sz="2400">
                <a:solidFill>
                  <a:srgbClr val="000000"/>
                </a:solidFill>
                <a:cs typeface="Zar" pitchFamily="2" charset="-78"/>
              </a:rPr>
              <a:t>پيگيري و تعقيب ريسكهاي تعيين شده</a:t>
            </a:r>
          </a:p>
          <a:p>
            <a:pPr algn="r" rtl="1">
              <a:spcBef>
                <a:spcPct val="50000"/>
              </a:spcBef>
            </a:pPr>
            <a:r>
              <a:rPr lang="fa-IR" sz="2400">
                <a:solidFill>
                  <a:srgbClr val="000000"/>
                </a:solidFill>
                <a:cs typeface="Zar" pitchFamily="2" charset="-78"/>
              </a:rPr>
              <a:t>ارزيابي ريسكهاي باقيمانده</a:t>
            </a:r>
          </a:p>
          <a:p>
            <a:pPr algn="r" rtl="1">
              <a:spcBef>
                <a:spcPct val="50000"/>
              </a:spcBef>
            </a:pPr>
            <a:r>
              <a:rPr lang="fa-IR" sz="2400">
                <a:solidFill>
                  <a:srgbClr val="000000"/>
                </a:solidFill>
                <a:cs typeface="Zar" pitchFamily="2" charset="-78"/>
              </a:rPr>
              <a:t>تعيين ريسكهاي جديد</a:t>
            </a:r>
          </a:p>
          <a:p>
            <a:pPr algn="r" rtl="1">
              <a:spcBef>
                <a:spcPct val="50000"/>
              </a:spcBef>
            </a:pPr>
            <a:r>
              <a:rPr lang="fa-IR" sz="2400">
                <a:solidFill>
                  <a:srgbClr val="000000"/>
                </a:solidFill>
                <a:cs typeface="Zar" pitchFamily="2" charset="-78"/>
              </a:rPr>
              <a:t>اجراي برنامه پاسخ دهي به ريسك</a:t>
            </a:r>
          </a:p>
          <a:p>
            <a:pPr algn="r" rtl="1">
              <a:spcBef>
                <a:spcPct val="50000"/>
              </a:spcBef>
            </a:pPr>
            <a:r>
              <a:rPr lang="fa-IR" sz="2400">
                <a:solidFill>
                  <a:srgbClr val="000000"/>
                </a:solidFill>
                <a:cs typeface="Zar" pitchFamily="2" charset="-78"/>
              </a:rPr>
              <a:t>ارزيابي ميزان اثربخشي انواع پاسخ ها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914400"/>
          </a:xfrm>
        </p:spPr>
        <p:txBody>
          <a:bodyPr/>
          <a:lstStyle/>
          <a:p>
            <a:pPr marL="628650" indent="-628650" algn="ctr"/>
            <a:r>
              <a:rPr lang="fa-IR" sz="2800">
                <a:solidFill>
                  <a:srgbClr val="990099"/>
                </a:solidFill>
              </a:rPr>
              <a:t>گروه هاي فرآيندي مديريت پروژه- ارزيابي و كنترل (</a:t>
            </a:r>
            <a:r>
              <a:rPr lang="en-US" sz="2800">
                <a:solidFill>
                  <a:srgbClr val="990099"/>
                </a:solidFill>
              </a:rPr>
              <a:t>Monitoring and Controlling</a:t>
            </a:r>
            <a:r>
              <a:rPr lang="fa-IR" sz="2800">
                <a:solidFill>
                  <a:srgbClr val="990099"/>
                </a:solidFill>
              </a:rPr>
              <a:t>)</a:t>
            </a:r>
            <a:endParaRPr lang="en-US" sz="2800">
              <a:solidFill>
                <a:srgbClr val="990099"/>
              </a:solidFill>
            </a:endParaRPr>
          </a:p>
        </p:txBody>
      </p:sp>
      <p:pic>
        <p:nvPicPr>
          <p:cNvPr id="721923" name="Picture 3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295400"/>
            <a:ext cx="4267200" cy="4953000"/>
          </a:xfrm>
          <a:ln/>
        </p:spPr>
      </p:pic>
      <p:sp>
        <p:nvSpPr>
          <p:cNvPr id="721924" name="AutoShape 4"/>
          <p:cNvSpPr>
            <a:spLocks noChangeArrowheads="1"/>
          </p:cNvSpPr>
          <p:nvPr/>
        </p:nvSpPr>
        <p:spPr bwMode="auto">
          <a:xfrm>
            <a:off x="3581400" y="1447800"/>
            <a:ext cx="5486400" cy="5105400"/>
          </a:xfrm>
          <a:prstGeom prst="cloudCallout">
            <a:avLst>
              <a:gd name="adj1" fmla="val -56509"/>
              <a:gd name="adj2" fmla="val 33551"/>
            </a:avLst>
          </a:prstGeom>
          <a:solidFill>
            <a:schemeClr val="bg1">
              <a:alpha val="75999"/>
            </a:schemeClr>
          </a:solidFill>
          <a:ln w="25400" algn="ctr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39600" tIns="21600" rIns="39600" bIns="21600"/>
          <a:lstStyle/>
          <a:p>
            <a:pPr algn="r" rtl="1">
              <a:spcBef>
                <a:spcPct val="50000"/>
              </a:spcBef>
            </a:pPr>
            <a:r>
              <a:rPr lang="fa-IR" sz="2400" b="1">
                <a:solidFill>
                  <a:srgbClr val="000000"/>
                </a:solidFill>
                <a:cs typeface="Zar" pitchFamily="2" charset="-78"/>
              </a:rPr>
              <a:t>مديريت قرارداد</a:t>
            </a:r>
            <a:endParaRPr lang="en-US" sz="2400" b="1">
              <a:solidFill>
                <a:srgbClr val="000000"/>
              </a:solidFill>
              <a:cs typeface="Zar" pitchFamily="2" charset="-78"/>
            </a:endParaRPr>
          </a:p>
          <a:p>
            <a:pPr algn="r" rtl="1">
              <a:spcBef>
                <a:spcPct val="50000"/>
              </a:spcBef>
            </a:pPr>
            <a:r>
              <a:rPr lang="fa-IR" sz="2400" b="1">
                <a:solidFill>
                  <a:srgbClr val="000000"/>
                </a:solidFill>
                <a:cs typeface="Zar" pitchFamily="2" charset="-78"/>
              </a:rPr>
              <a:t>(</a:t>
            </a:r>
            <a:r>
              <a:rPr lang="en-US" sz="2400" b="1">
                <a:solidFill>
                  <a:srgbClr val="000000"/>
                </a:solidFill>
                <a:cs typeface="Zar" pitchFamily="2" charset="-78"/>
              </a:rPr>
              <a:t>Contract Administration</a:t>
            </a:r>
            <a:r>
              <a:rPr lang="fa-IR" sz="2400" b="1">
                <a:solidFill>
                  <a:srgbClr val="000000"/>
                </a:solidFill>
                <a:cs typeface="Zar" pitchFamily="2" charset="-78"/>
              </a:rPr>
              <a:t>)</a:t>
            </a:r>
            <a:endParaRPr lang="en-US" sz="2400" b="1">
              <a:solidFill>
                <a:srgbClr val="000000"/>
              </a:solidFill>
              <a:cs typeface="Zar" pitchFamily="2" charset="-78"/>
            </a:endParaRPr>
          </a:p>
          <a:p>
            <a:pPr algn="r" rtl="1">
              <a:spcBef>
                <a:spcPct val="50000"/>
              </a:spcBef>
            </a:pPr>
            <a:r>
              <a:rPr lang="fa-IR" sz="2400">
                <a:solidFill>
                  <a:srgbClr val="000000"/>
                </a:solidFill>
                <a:cs typeface="Zar" pitchFamily="2" charset="-78"/>
              </a:rPr>
              <a:t>مديريت روابط بين خريدار و فروشنده</a:t>
            </a:r>
          </a:p>
          <a:p>
            <a:pPr algn="r" rtl="1">
              <a:spcBef>
                <a:spcPct val="50000"/>
              </a:spcBef>
            </a:pPr>
            <a:r>
              <a:rPr lang="fa-IR" sz="2400">
                <a:solidFill>
                  <a:srgbClr val="000000"/>
                </a:solidFill>
                <a:cs typeface="Zar" pitchFamily="2" charset="-78"/>
              </a:rPr>
              <a:t>مرور و مستندسازي عملكرد هر كدام از فروشندگان</a:t>
            </a:r>
          </a:p>
          <a:p>
            <a:pPr algn="r" rtl="1">
              <a:spcBef>
                <a:spcPct val="50000"/>
              </a:spcBef>
            </a:pPr>
            <a:r>
              <a:rPr lang="fa-IR" sz="2400">
                <a:solidFill>
                  <a:srgbClr val="000000"/>
                </a:solidFill>
                <a:cs typeface="Zar" pitchFamily="2" charset="-78"/>
              </a:rPr>
              <a:t>مديريت قراردادهاي بسته شده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696200" cy="914400"/>
          </a:xfrm>
        </p:spPr>
        <p:txBody>
          <a:bodyPr/>
          <a:lstStyle/>
          <a:p>
            <a:pPr marL="628650" indent="-628650" algn="ctr"/>
            <a:r>
              <a:rPr lang="fa-IR" sz="2800">
                <a:solidFill>
                  <a:srgbClr val="990099"/>
                </a:solidFill>
              </a:rPr>
              <a:t>گروه هاي فرآيندي مديريت پروژه- بستن (</a:t>
            </a:r>
            <a:r>
              <a:rPr lang="en-US" sz="2800">
                <a:solidFill>
                  <a:srgbClr val="990099"/>
                </a:solidFill>
              </a:rPr>
              <a:t>Closing</a:t>
            </a:r>
            <a:r>
              <a:rPr lang="fa-IR" sz="2800">
                <a:solidFill>
                  <a:srgbClr val="990099"/>
                </a:solidFill>
              </a:rPr>
              <a:t>)</a:t>
            </a:r>
            <a:endParaRPr lang="en-US" sz="2800">
              <a:solidFill>
                <a:srgbClr val="990099"/>
              </a:solidFill>
            </a:endParaRPr>
          </a:p>
        </p:txBody>
      </p:sp>
      <p:graphicFrame>
        <p:nvGraphicFramePr>
          <p:cNvPr id="722947" name="Object 3"/>
          <p:cNvGraphicFramePr>
            <a:graphicFrameLocks noChangeAspect="1"/>
          </p:cNvGraphicFramePr>
          <p:nvPr>
            <p:ph idx="1"/>
          </p:nvPr>
        </p:nvGraphicFramePr>
        <p:xfrm>
          <a:off x="1066800" y="1295400"/>
          <a:ext cx="7010400" cy="4975225"/>
        </p:xfrm>
        <a:graphic>
          <a:graphicData uri="http://schemas.openxmlformats.org/presentationml/2006/ole">
            <p:oleObj spid="_x0000_s722947" name="Bitmap Image" r:id="rId3" imgW="7373379" imgH="5533333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اهميت هر كدام از فرآيندهاي مديريت پروژه</a:t>
            </a:r>
            <a:endParaRPr lang="en-US"/>
          </a:p>
        </p:txBody>
      </p:sp>
      <p:pic>
        <p:nvPicPr>
          <p:cNvPr id="802820" name="Picture 4"/>
          <p:cNvPicPr>
            <a:picLocks noChangeAspect="1" noChangeArrowheads="1"/>
          </p:cNvPicPr>
          <p:nvPr/>
        </p:nvPicPr>
        <p:blipFill>
          <a:blip r:embed="rId2"/>
          <a:srcRect t="14273" b="3615"/>
          <a:stretch>
            <a:fillRect/>
          </a:stretch>
        </p:blipFill>
        <p:spPr bwMode="auto">
          <a:xfrm>
            <a:off x="-304800" y="1905000"/>
            <a:ext cx="9372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696200" cy="914400"/>
          </a:xfrm>
        </p:spPr>
        <p:txBody>
          <a:bodyPr/>
          <a:lstStyle/>
          <a:p>
            <a:pPr marL="628650" indent="-628650" algn="ctr"/>
            <a:r>
              <a:rPr lang="fa-IR" sz="2800">
                <a:solidFill>
                  <a:srgbClr val="990099"/>
                </a:solidFill>
              </a:rPr>
              <a:t>رابطه بين فرآيندهاي مديريت پروژه و گروه هاي پروژه</a:t>
            </a:r>
            <a:endParaRPr lang="en-US" sz="2800">
              <a:solidFill>
                <a:srgbClr val="990099"/>
              </a:solidFill>
            </a:endParaRPr>
          </a:p>
        </p:txBody>
      </p:sp>
      <p:graphicFrame>
        <p:nvGraphicFramePr>
          <p:cNvPr id="723971" name="Object 3"/>
          <p:cNvGraphicFramePr>
            <a:graphicFrameLocks noChangeAspect="1"/>
          </p:cNvGraphicFramePr>
          <p:nvPr>
            <p:ph idx="1"/>
          </p:nvPr>
        </p:nvGraphicFramePr>
        <p:xfrm>
          <a:off x="1524000" y="1219200"/>
          <a:ext cx="6172200" cy="5038725"/>
        </p:xfrm>
        <a:graphic>
          <a:graphicData uri="http://schemas.openxmlformats.org/presentationml/2006/ole">
            <p:oleObj spid="_x0000_s723971" name="Bitmap Image" r:id="rId3" imgW="7152381" imgH="5838095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696200" cy="914400"/>
          </a:xfrm>
        </p:spPr>
        <p:txBody>
          <a:bodyPr/>
          <a:lstStyle/>
          <a:p>
            <a:pPr marL="628650" indent="-628650" algn="ctr"/>
            <a:r>
              <a:rPr lang="fa-IR" sz="2800">
                <a:solidFill>
                  <a:srgbClr val="990099"/>
                </a:solidFill>
              </a:rPr>
              <a:t>رابطه بين فرآيندهاي مديريت پروژه و گروه هاي پروژه</a:t>
            </a:r>
            <a:endParaRPr lang="en-US" sz="2800">
              <a:solidFill>
                <a:srgbClr val="990099"/>
              </a:solidFill>
            </a:endParaRPr>
          </a:p>
        </p:txBody>
      </p:sp>
      <p:graphicFrame>
        <p:nvGraphicFramePr>
          <p:cNvPr id="724995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1905000" y="1828800"/>
          <a:ext cx="5486400" cy="4398963"/>
        </p:xfrm>
        <a:graphic>
          <a:graphicData uri="http://schemas.openxmlformats.org/presentationml/2006/ole">
            <p:oleObj spid="_x0000_s724995" name="Bitmap Image" r:id="rId3" imgW="7152381" imgH="5733333" progId="Paint.Picture">
              <p:embed/>
            </p:oleObj>
          </a:graphicData>
        </a:graphic>
      </p:graphicFrame>
      <p:graphicFrame>
        <p:nvGraphicFramePr>
          <p:cNvPr id="72499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1905000" y="1219200"/>
          <a:ext cx="5486400" cy="620713"/>
        </p:xfrm>
        <a:graphic>
          <a:graphicData uri="http://schemas.openxmlformats.org/presentationml/2006/ole">
            <p:oleObj spid="_x0000_s724996" name="Bitmap Image" r:id="rId4" imgW="7144747" imgH="809738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AutoShape 2"/>
          <p:cNvSpPr>
            <a:spLocks noChangeArrowheads="1"/>
          </p:cNvSpPr>
          <p:nvPr/>
        </p:nvSpPr>
        <p:spPr bwMode="auto">
          <a:xfrm rot="5400000" flipH="1" flipV="1">
            <a:off x="4323556" y="4552157"/>
            <a:ext cx="909637" cy="1263650"/>
          </a:xfrm>
          <a:prstGeom prst="wedgeRoundRectCallout">
            <a:avLst>
              <a:gd name="adj1" fmla="val 115616"/>
              <a:gd name="adj2" fmla="val 71356"/>
              <a:gd name="adj3" fmla="val 16667"/>
            </a:avLst>
          </a:prstGeom>
          <a:solidFill>
            <a:srgbClr val="FFFFFF"/>
          </a:solidFill>
          <a:ln w="9525" algn="ctr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vert="eaVert">
            <a:flatTx/>
          </a:bodyPr>
          <a:lstStyle/>
          <a:p>
            <a:pPr algn="ctr" eaLnBrk="1" hangingPunct="1"/>
            <a:r>
              <a:rPr lang="fa-IR" altLang="ko-KR" sz="1500">
                <a:solidFill>
                  <a:srgbClr val="8A008A"/>
                </a:solidFill>
                <a:latin typeface="Times New Roman" pitchFamily="18" charset="0"/>
                <a:ea typeface="Batang" pitchFamily="18" charset="-127"/>
                <a:cs typeface="Titr" pitchFamily="2" charset="-78"/>
              </a:rPr>
              <a:t>مديريت تامين و تدارک</a:t>
            </a:r>
            <a:endParaRPr lang="en-US" sz="1500">
              <a:solidFill>
                <a:srgbClr val="8A008A"/>
              </a:solidFill>
              <a:latin typeface="Times New Roman" pitchFamily="18" charset="0"/>
              <a:ea typeface="Batang" pitchFamily="18" charset="-127"/>
              <a:cs typeface="Titr" pitchFamily="2" charset="-78"/>
            </a:endParaRPr>
          </a:p>
        </p:txBody>
      </p:sp>
      <p:sp>
        <p:nvSpPr>
          <p:cNvPr id="803843" name="AutoShape 3"/>
          <p:cNvSpPr>
            <a:spLocks noChangeArrowheads="1"/>
          </p:cNvSpPr>
          <p:nvPr/>
        </p:nvSpPr>
        <p:spPr bwMode="auto">
          <a:xfrm rot="5400000" flipH="1" flipV="1">
            <a:off x="3226595" y="4707731"/>
            <a:ext cx="874712" cy="1082675"/>
          </a:xfrm>
          <a:prstGeom prst="wedgeRoundRectCallout">
            <a:avLst>
              <a:gd name="adj1" fmla="val 129125"/>
              <a:gd name="adj2" fmla="val 82255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eaVert"/>
          <a:lstStyle/>
          <a:p>
            <a:pPr algn="ctr" eaLnBrk="1" hangingPunct="1"/>
            <a:r>
              <a:rPr lang="fa-IR" altLang="ko-KR" sz="1500">
                <a:solidFill>
                  <a:srgbClr val="8A008A"/>
                </a:solidFill>
                <a:latin typeface="Times New Roman" pitchFamily="18" charset="0"/>
                <a:ea typeface="Batang" pitchFamily="18" charset="-127"/>
                <a:cs typeface="Titr" pitchFamily="2" charset="-78"/>
              </a:rPr>
              <a:t>مديريت ريسک</a:t>
            </a:r>
            <a:endParaRPr lang="en-US" sz="1500">
              <a:solidFill>
                <a:srgbClr val="8A008A"/>
              </a:solidFill>
              <a:latin typeface="Times New Roman" pitchFamily="18" charset="0"/>
              <a:ea typeface="Batang" pitchFamily="18" charset="-127"/>
              <a:cs typeface="Titr" pitchFamily="2" charset="-78"/>
            </a:endParaRPr>
          </a:p>
        </p:txBody>
      </p:sp>
      <p:sp>
        <p:nvSpPr>
          <p:cNvPr id="803844" name="Oval 4"/>
          <p:cNvSpPr>
            <a:spLocks noChangeArrowheads="1"/>
          </p:cNvSpPr>
          <p:nvPr/>
        </p:nvSpPr>
        <p:spPr bwMode="auto">
          <a:xfrm rot="16200000">
            <a:off x="461963" y="3175000"/>
            <a:ext cx="782637" cy="124936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vert="eaVert"/>
          <a:lstStyle/>
          <a:p>
            <a:pPr algn="ctr" eaLnBrk="1" hangingPunct="1"/>
            <a:r>
              <a:rPr lang="fa-IR" altLang="ko-KR" sz="1600">
                <a:solidFill>
                  <a:srgbClr val="8A008A"/>
                </a:solidFill>
                <a:latin typeface="Times New Roman" pitchFamily="18" charset="0"/>
                <a:ea typeface="Batang" pitchFamily="18" charset="-127"/>
                <a:cs typeface="Titr" pitchFamily="2" charset="-78"/>
              </a:rPr>
              <a:t>ذينفعان</a:t>
            </a:r>
            <a:endParaRPr lang="en-US" sz="4800">
              <a:solidFill>
                <a:srgbClr val="8A008A"/>
              </a:solidFill>
              <a:latin typeface="Times New Roman" pitchFamily="18" charset="0"/>
              <a:ea typeface="Batang" pitchFamily="18" charset="-127"/>
              <a:cs typeface="Titr" pitchFamily="2" charset="-78"/>
            </a:endParaRPr>
          </a:p>
        </p:txBody>
      </p:sp>
      <p:sp>
        <p:nvSpPr>
          <p:cNvPr id="803845" name="Rectangle 5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7010400" cy="914400"/>
          </a:xfrm>
        </p:spPr>
        <p:txBody>
          <a:bodyPr/>
          <a:lstStyle/>
          <a:p>
            <a:r>
              <a:rPr lang="fa-IR"/>
              <a:t>مدل كلي مديريت پروژه</a:t>
            </a:r>
            <a:endParaRPr lang="en-US"/>
          </a:p>
        </p:txBody>
      </p:sp>
      <p:sp>
        <p:nvSpPr>
          <p:cNvPr id="803847" name="AutoShape 7"/>
          <p:cNvSpPr>
            <a:spLocks noChangeArrowheads="1"/>
          </p:cNvSpPr>
          <p:nvPr/>
        </p:nvSpPr>
        <p:spPr bwMode="auto">
          <a:xfrm>
            <a:off x="1477963" y="2976563"/>
            <a:ext cx="6265862" cy="1514475"/>
          </a:xfrm>
          <a:prstGeom prst="rightArrow">
            <a:avLst>
              <a:gd name="adj1" fmla="val 50000"/>
              <a:gd name="adj2" fmla="val 1034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fa-IR" altLang="ko-KR" sz="200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tr" pitchFamily="2" charset="-78"/>
              </a:rPr>
              <a:t>مديريت يکپارچگي پروژه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Batang" pitchFamily="18" charset="-127"/>
              <a:cs typeface="Titr" pitchFamily="2" charset="-78"/>
            </a:endParaRPr>
          </a:p>
        </p:txBody>
      </p:sp>
      <p:sp>
        <p:nvSpPr>
          <p:cNvPr id="803848" name="Oval 8"/>
          <p:cNvSpPr>
            <a:spLocks noChangeArrowheads="1"/>
          </p:cNvSpPr>
          <p:nvPr/>
        </p:nvSpPr>
        <p:spPr bwMode="auto">
          <a:xfrm rot="16200000">
            <a:off x="7686675" y="3267075"/>
            <a:ext cx="828675" cy="10191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vert="eaVert"/>
          <a:lstStyle/>
          <a:p>
            <a:pPr algn="ctr" eaLnBrk="1" hangingPunct="1"/>
            <a:r>
              <a:rPr lang="fa-IR" altLang="ko-KR" sz="1700">
                <a:solidFill>
                  <a:srgbClr val="8A008A"/>
                </a:solidFill>
                <a:latin typeface="Times New Roman" pitchFamily="18" charset="0"/>
                <a:ea typeface="Batang" pitchFamily="18" charset="-127"/>
                <a:cs typeface="Titr" pitchFamily="2" charset="-78"/>
              </a:rPr>
              <a:t>نتايج</a:t>
            </a:r>
            <a:endParaRPr lang="en-US" sz="3600">
              <a:solidFill>
                <a:srgbClr val="8A008A"/>
              </a:solidFill>
              <a:latin typeface="Times New Roman" pitchFamily="18" charset="0"/>
              <a:ea typeface="Batang" pitchFamily="18" charset="-127"/>
              <a:cs typeface="Titr" pitchFamily="2" charset="-78"/>
            </a:endParaRPr>
          </a:p>
        </p:txBody>
      </p:sp>
      <p:sp>
        <p:nvSpPr>
          <p:cNvPr id="803849" name="AutoShape 9"/>
          <p:cNvSpPr>
            <a:spLocks noChangeArrowheads="1"/>
          </p:cNvSpPr>
          <p:nvPr/>
        </p:nvSpPr>
        <p:spPr bwMode="auto">
          <a:xfrm flipH="1">
            <a:off x="1331913" y="1676400"/>
            <a:ext cx="874712" cy="1082675"/>
          </a:xfrm>
          <a:prstGeom prst="wedgeRoundRectCallout">
            <a:avLst>
              <a:gd name="adj1" fmla="val -52870"/>
              <a:gd name="adj2" fmla="val 97444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fa-IR" altLang="ko-KR" sz="1500" b="1">
                <a:solidFill>
                  <a:srgbClr val="8A008A"/>
                </a:solidFill>
                <a:latin typeface="Times New Roman" pitchFamily="18" charset="0"/>
                <a:ea typeface="Batang" pitchFamily="18" charset="-127"/>
                <a:cs typeface="Titr" pitchFamily="2" charset="-78"/>
              </a:rPr>
              <a:t>مديريت دامنه</a:t>
            </a:r>
            <a:endParaRPr lang="en-US" sz="3200" b="1">
              <a:solidFill>
                <a:srgbClr val="000000"/>
              </a:solidFill>
              <a:latin typeface="Times New Roman" pitchFamily="18" charset="0"/>
              <a:ea typeface="Batang" pitchFamily="18" charset="-127"/>
              <a:cs typeface="Titr" pitchFamily="2" charset="-78"/>
            </a:endParaRPr>
          </a:p>
        </p:txBody>
      </p:sp>
      <p:sp>
        <p:nvSpPr>
          <p:cNvPr id="803850" name="AutoShape 10"/>
          <p:cNvSpPr>
            <a:spLocks noChangeArrowheads="1"/>
          </p:cNvSpPr>
          <p:nvPr/>
        </p:nvSpPr>
        <p:spPr bwMode="auto">
          <a:xfrm flipH="1">
            <a:off x="2351088" y="1676400"/>
            <a:ext cx="874712" cy="1082675"/>
          </a:xfrm>
          <a:prstGeom prst="wedgeRoundRectCallout">
            <a:avLst>
              <a:gd name="adj1" fmla="val -52315"/>
              <a:gd name="adj2" fmla="val 104667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fa-IR" altLang="ko-KR" sz="1500" b="1">
                <a:solidFill>
                  <a:srgbClr val="8A008A"/>
                </a:solidFill>
                <a:latin typeface="Times New Roman" pitchFamily="18" charset="0"/>
                <a:ea typeface="Batang" pitchFamily="18" charset="-127"/>
                <a:cs typeface="Titr" pitchFamily="2" charset="-78"/>
              </a:rPr>
              <a:t>مديريت زمان</a:t>
            </a:r>
            <a:endParaRPr lang="en-US" sz="3200" b="1">
              <a:solidFill>
                <a:srgbClr val="000000"/>
              </a:solidFill>
              <a:latin typeface="Times New Roman" pitchFamily="18" charset="0"/>
              <a:ea typeface="Batang" pitchFamily="18" charset="-127"/>
              <a:cs typeface="Titr" pitchFamily="2" charset="-78"/>
            </a:endParaRPr>
          </a:p>
        </p:txBody>
      </p:sp>
      <p:sp>
        <p:nvSpPr>
          <p:cNvPr id="803851" name="AutoShape 11"/>
          <p:cNvSpPr>
            <a:spLocks noChangeArrowheads="1"/>
          </p:cNvSpPr>
          <p:nvPr/>
        </p:nvSpPr>
        <p:spPr bwMode="auto">
          <a:xfrm flipH="1">
            <a:off x="3371850" y="1676400"/>
            <a:ext cx="874713" cy="1082675"/>
          </a:xfrm>
          <a:prstGeom prst="wedgeRoundRectCallout">
            <a:avLst>
              <a:gd name="adj1" fmla="val -63889"/>
              <a:gd name="adj2" fmla="val 103333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fa-IR" altLang="ko-KR" sz="1500">
                <a:solidFill>
                  <a:srgbClr val="8A008A"/>
                </a:solidFill>
                <a:latin typeface="Times New Roman" pitchFamily="18" charset="0"/>
                <a:ea typeface="Batang" pitchFamily="18" charset="-127"/>
                <a:cs typeface="Titr" pitchFamily="2" charset="-78"/>
              </a:rPr>
              <a:t>مديريت هزينه</a:t>
            </a:r>
            <a:endParaRPr lang="en-US" sz="3200">
              <a:solidFill>
                <a:srgbClr val="000000"/>
              </a:solidFill>
              <a:latin typeface="Times New Roman" pitchFamily="18" charset="0"/>
              <a:ea typeface="Batang" pitchFamily="18" charset="-127"/>
              <a:cs typeface="Titr" pitchFamily="2" charset="-78"/>
            </a:endParaRPr>
          </a:p>
        </p:txBody>
      </p:sp>
      <p:sp>
        <p:nvSpPr>
          <p:cNvPr id="803852" name="AutoShape 12"/>
          <p:cNvSpPr>
            <a:spLocks noChangeArrowheads="1"/>
          </p:cNvSpPr>
          <p:nvPr/>
        </p:nvSpPr>
        <p:spPr bwMode="auto">
          <a:xfrm flipH="1">
            <a:off x="4392613" y="1676400"/>
            <a:ext cx="873125" cy="1082675"/>
          </a:xfrm>
          <a:prstGeom prst="wedgeRoundRectCallout">
            <a:avLst>
              <a:gd name="adj1" fmla="val -63889"/>
              <a:gd name="adj2" fmla="val 103333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fa-IR" altLang="ko-KR" sz="1500">
                <a:solidFill>
                  <a:srgbClr val="8A008A"/>
                </a:solidFill>
                <a:latin typeface="Times New Roman" pitchFamily="18" charset="0"/>
                <a:ea typeface="Batang" pitchFamily="18" charset="-127"/>
                <a:cs typeface="Titr" pitchFamily="2" charset="-78"/>
              </a:rPr>
              <a:t>مديريت  کيفيت</a:t>
            </a:r>
            <a:endParaRPr lang="en-US" sz="3200">
              <a:solidFill>
                <a:srgbClr val="000000"/>
              </a:solidFill>
              <a:latin typeface="Times New Roman" pitchFamily="18" charset="0"/>
              <a:ea typeface="Batang" pitchFamily="18" charset="-127"/>
              <a:cs typeface="Titr" pitchFamily="2" charset="-78"/>
            </a:endParaRPr>
          </a:p>
        </p:txBody>
      </p:sp>
      <p:sp>
        <p:nvSpPr>
          <p:cNvPr id="803853" name="AutoShape 13"/>
          <p:cNvSpPr>
            <a:spLocks noChangeArrowheads="1"/>
          </p:cNvSpPr>
          <p:nvPr/>
        </p:nvSpPr>
        <p:spPr bwMode="auto">
          <a:xfrm rot="5400000" flipH="1" flipV="1">
            <a:off x="1186657" y="4707731"/>
            <a:ext cx="874712" cy="1082675"/>
          </a:xfrm>
          <a:prstGeom prst="wedgeRoundRectCallout">
            <a:avLst>
              <a:gd name="adj1" fmla="val 126222"/>
              <a:gd name="adj2" fmla="val 56449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pPr algn="ctr" eaLnBrk="1" hangingPunct="1"/>
            <a:r>
              <a:rPr lang="fa-IR" altLang="ko-KR" sz="1500">
                <a:solidFill>
                  <a:srgbClr val="8A008A"/>
                </a:solidFill>
                <a:latin typeface="Times New Roman" pitchFamily="18" charset="0"/>
                <a:ea typeface="Batang" pitchFamily="18" charset="-127"/>
                <a:cs typeface="Titr" pitchFamily="2" charset="-78"/>
              </a:rPr>
              <a:t>مديريت منابع انساني</a:t>
            </a:r>
            <a:endParaRPr lang="en-US" sz="3200">
              <a:solidFill>
                <a:srgbClr val="000000"/>
              </a:solidFill>
              <a:latin typeface="Times New Roman" pitchFamily="18" charset="0"/>
              <a:ea typeface="Batang" pitchFamily="18" charset="-127"/>
              <a:cs typeface="Titr" pitchFamily="2" charset="-78"/>
            </a:endParaRPr>
          </a:p>
        </p:txBody>
      </p:sp>
      <p:sp>
        <p:nvSpPr>
          <p:cNvPr id="803854" name="AutoShape 14"/>
          <p:cNvSpPr>
            <a:spLocks noChangeArrowheads="1"/>
          </p:cNvSpPr>
          <p:nvPr/>
        </p:nvSpPr>
        <p:spPr bwMode="auto">
          <a:xfrm rot="5400000" flipH="1" flipV="1">
            <a:off x="2206625" y="4708525"/>
            <a:ext cx="873125" cy="1082675"/>
          </a:xfrm>
          <a:prstGeom prst="wedgeRoundRectCallout">
            <a:avLst>
              <a:gd name="adj1" fmla="val 129634"/>
              <a:gd name="adj2" fmla="val 68032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eaVert"/>
          <a:lstStyle/>
          <a:p>
            <a:pPr algn="ctr" eaLnBrk="1" hangingPunct="1"/>
            <a:r>
              <a:rPr lang="fa-IR" altLang="ko-KR" sz="1500">
                <a:solidFill>
                  <a:srgbClr val="8A008A"/>
                </a:solidFill>
                <a:latin typeface="Times New Roman" pitchFamily="18" charset="0"/>
                <a:ea typeface="Batang" pitchFamily="18" charset="-127"/>
                <a:cs typeface="Titr" pitchFamily="2" charset="-78"/>
              </a:rPr>
              <a:t>مديريت ارتباطات</a:t>
            </a:r>
            <a:endParaRPr lang="en-US" sz="1500">
              <a:solidFill>
                <a:srgbClr val="8A008A"/>
              </a:solidFill>
              <a:latin typeface="Times New Roman" pitchFamily="18" charset="0"/>
              <a:ea typeface="Batang" pitchFamily="18" charset="-127"/>
              <a:cs typeface="Titr" pitchFamily="2" charset="-78"/>
            </a:endParaRPr>
          </a:p>
        </p:txBody>
      </p:sp>
      <p:sp>
        <p:nvSpPr>
          <p:cNvPr id="803855" name="Rectangle 15"/>
          <p:cNvSpPr>
            <a:spLocks noChangeArrowheads="1"/>
          </p:cNvSpPr>
          <p:nvPr/>
        </p:nvSpPr>
        <p:spPr bwMode="auto">
          <a:xfrm>
            <a:off x="6432550" y="1676400"/>
            <a:ext cx="1063625" cy="411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pPr algn="ctr" eaLnBrk="1" hangingPunct="1"/>
            <a:r>
              <a:rPr lang="fa-IR" altLang="ko-KR" sz="190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tr" pitchFamily="2" charset="-78"/>
              </a:rPr>
              <a:t>ابزارها</a:t>
            </a:r>
          </a:p>
          <a:p>
            <a:pPr algn="ctr" eaLnBrk="1" hangingPunct="1"/>
            <a:r>
              <a:rPr lang="fa-IR" altLang="ko-KR" sz="190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tr" pitchFamily="2" charset="-78"/>
              </a:rPr>
              <a:t>و </a:t>
            </a:r>
          </a:p>
          <a:p>
            <a:pPr algn="ctr" eaLnBrk="1" hangingPunct="1"/>
            <a:r>
              <a:rPr lang="fa-IR" altLang="ko-KR" sz="190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tr" pitchFamily="2" charset="-78"/>
              </a:rPr>
              <a:t>روش‌ها</a:t>
            </a:r>
            <a:endParaRPr lang="en-US" sz="3200">
              <a:solidFill>
                <a:srgbClr val="000000"/>
              </a:solidFill>
              <a:latin typeface="Times New Roman" pitchFamily="18" charset="0"/>
              <a:ea typeface="Batang" pitchFamily="18" charset="-127"/>
              <a:cs typeface="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914400"/>
          </a:xfrm>
        </p:spPr>
        <p:txBody>
          <a:bodyPr/>
          <a:lstStyle/>
          <a:p>
            <a:pPr marL="628650" indent="-628650" algn="ctr"/>
            <a:r>
              <a:rPr lang="fa-IR" sz="2800">
                <a:solidFill>
                  <a:srgbClr val="990099"/>
                </a:solidFill>
              </a:rPr>
              <a:t>گروه هاي فرآيندي مديريت پروژه- برنامه ريزي (</a:t>
            </a:r>
            <a:r>
              <a:rPr lang="en-US" sz="2800">
                <a:solidFill>
                  <a:srgbClr val="990099"/>
                </a:solidFill>
              </a:rPr>
              <a:t>Planning</a:t>
            </a:r>
            <a:r>
              <a:rPr lang="fa-IR" sz="2800">
                <a:solidFill>
                  <a:srgbClr val="990099"/>
                </a:solidFill>
              </a:rPr>
              <a:t>)</a:t>
            </a:r>
            <a:endParaRPr lang="en-US" sz="2800">
              <a:solidFill>
                <a:srgbClr val="990099"/>
              </a:solidFill>
            </a:endParaRPr>
          </a:p>
        </p:txBody>
      </p:sp>
      <p:graphicFrame>
        <p:nvGraphicFramePr>
          <p:cNvPr id="679939" name="Object 3"/>
          <p:cNvGraphicFramePr>
            <a:graphicFrameLocks noChangeAspect="1"/>
          </p:cNvGraphicFramePr>
          <p:nvPr>
            <p:ph idx="1"/>
          </p:nvPr>
        </p:nvGraphicFramePr>
        <p:xfrm>
          <a:off x="765175" y="1244600"/>
          <a:ext cx="4899025" cy="5029200"/>
        </p:xfrm>
        <a:graphic>
          <a:graphicData uri="http://schemas.openxmlformats.org/presentationml/2006/ole">
            <p:oleObj spid="_x0000_s679939" name="Bitmap Image" r:id="rId3" imgW="5714286" imgH="5866667" progId="Paint.Picture">
              <p:embed/>
            </p:oleObj>
          </a:graphicData>
        </a:graphic>
      </p:graphicFrame>
      <p:sp>
        <p:nvSpPr>
          <p:cNvPr id="679940" name="AutoShape 4"/>
          <p:cNvSpPr>
            <a:spLocks noChangeArrowheads="1"/>
          </p:cNvSpPr>
          <p:nvPr/>
        </p:nvSpPr>
        <p:spPr bwMode="auto">
          <a:xfrm>
            <a:off x="3124200" y="1827213"/>
            <a:ext cx="5562600" cy="3963987"/>
          </a:xfrm>
          <a:prstGeom prst="cloudCallout">
            <a:avLst>
              <a:gd name="adj1" fmla="val -69208"/>
              <a:gd name="adj2" fmla="val -31458"/>
            </a:avLst>
          </a:prstGeom>
          <a:solidFill>
            <a:schemeClr val="bg1">
              <a:alpha val="75999"/>
            </a:schemeClr>
          </a:solidFill>
          <a:ln w="25400" algn="ctr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39600" tIns="21600" rIns="39600" bIns="21600"/>
          <a:lstStyle/>
          <a:p>
            <a:pPr algn="r" rtl="1">
              <a:spcBef>
                <a:spcPct val="50000"/>
              </a:spcBef>
            </a:pPr>
            <a:r>
              <a:rPr lang="fa-IR" sz="2000" b="1">
                <a:solidFill>
                  <a:srgbClr val="000000"/>
                </a:solidFill>
                <a:cs typeface="Zar" pitchFamily="2" charset="-78"/>
              </a:rPr>
              <a:t>توسعه برنامه مديريت پروژه</a:t>
            </a:r>
          </a:p>
          <a:p>
            <a:pPr algn="r" rtl="1">
              <a:spcBef>
                <a:spcPct val="50000"/>
              </a:spcBef>
            </a:pPr>
            <a:r>
              <a:rPr lang="fa-IR" sz="2000" b="1">
                <a:solidFill>
                  <a:srgbClr val="000000"/>
                </a:solidFill>
                <a:cs typeface="Zar" pitchFamily="2" charset="-78"/>
              </a:rPr>
              <a:t>(</a:t>
            </a:r>
            <a:r>
              <a:rPr lang="en-US" sz="2000" b="1">
                <a:solidFill>
                  <a:srgbClr val="000000"/>
                </a:solidFill>
                <a:cs typeface="Zar" pitchFamily="2" charset="-78"/>
              </a:rPr>
              <a:t>Project Scope Planning</a:t>
            </a:r>
            <a:r>
              <a:rPr lang="fa-IR" sz="2000" b="1">
                <a:solidFill>
                  <a:srgbClr val="000000"/>
                </a:solidFill>
                <a:cs typeface="Zar" pitchFamily="2" charset="-78"/>
              </a:rPr>
              <a:t>)</a:t>
            </a:r>
          </a:p>
          <a:p>
            <a:pPr algn="r" rtl="1">
              <a:spcBef>
                <a:spcPct val="50000"/>
              </a:spcBef>
            </a:pPr>
            <a:r>
              <a:rPr lang="fa-IR" sz="2000" b="1">
                <a:solidFill>
                  <a:srgbClr val="000000"/>
                </a:solidFill>
                <a:cs typeface="Zar" pitchFamily="2" charset="-78"/>
              </a:rPr>
              <a:t>مبنايي براي تمامي فعاليتهاي برنامه ريزي بعدي </a:t>
            </a:r>
            <a:endParaRPr lang="en-US" sz="2000" b="1">
              <a:solidFill>
                <a:srgbClr val="000000"/>
              </a:solidFill>
              <a:cs typeface="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696200" cy="914400"/>
          </a:xfrm>
        </p:spPr>
        <p:txBody>
          <a:bodyPr/>
          <a:lstStyle/>
          <a:p>
            <a:r>
              <a:rPr lang="fa-IR" sz="3700" b="1"/>
              <a:t>اهميت مديريت يکپارچگي پروژه</a:t>
            </a:r>
            <a:endParaRPr lang="en-US" sz="3700"/>
          </a:p>
        </p:txBody>
      </p:sp>
      <p:sp>
        <p:nvSpPr>
          <p:cNvPr id="592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24400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fa-IR"/>
              <a:t>چرا مديريت يكپارچگي پروژه مهم است؟</a:t>
            </a:r>
            <a:endParaRPr lang="fa-IR" b="1"/>
          </a:p>
          <a:p>
            <a:pPr lvl="1">
              <a:lnSpc>
                <a:spcPct val="125000"/>
              </a:lnSpc>
            </a:pPr>
            <a:r>
              <a:rPr lang="fa-IR" b="1"/>
              <a:t>شكستن يك فيل به سه قسمت، سه فيل كوچكتر  به شما نمي دهد.</a:t>
            </a:r>
          </a:p>
          <a:p>
            <a:pPr lvl="1">
              <a:lnSpc>
                <a:spcPct val="125000"/>
              </a:lnSpc>
            </a:pPr>
            <a:endParaRPr lang="fa-IR" b="1"/>
          </a:p>
          <a:p>
            <a:pPr lvl="1">
              <a:lnSpc>
                <a:spcPct val="125000"/>
              </a:lnSpc>
            </a:pPr>
            <a:r>
              <a:rPr lang="fa-IR" b="1"/>
              <a:t>بسياري از مشكلات مديريت پروژه، وقتي بروز مي كند كه همه فرآيندها را در كنار هم ببينيم.</a:t>
            </a:r>
          </a:p>
          <a:p>
            <a:pPr lvl="1">
              <a:lnSpc>
                <a:spcPct val="125000"/>
              </a:lnSpc>
            </a:pPr>
            <a:endParaRPr lang="fa-IR" b="1"/>
          </a:p>
          <a:p>
            <a:pPr lvl="1">
              <a:lnSpc>
                <a:spcPct val="125000"/>
              </a:lnSpc>
            </a:pPr>
            <a:r>
              <a:rPr lang="fa-IR" b="1"/>
              <a:t>در عمل اين فرآيند است كه واقعا اتفاق مي افتد.</a:t>
            </a:r>
          </a:p>
          <a:p>
            <a:pPr lvl="1">
              <a:lnSpc>
                <a:spcPct val="125000"/>
              </a:lnSpc>
            </a:pPr>
            <a:endParaRPr lang="fa-IR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696200" cy="914400"/>
          </a:xfrm>
        </p:spPr>
        <p:txBody>
          <a:bodyPr/>
          <a:lstStyle/>
          <a:p>
            <a:r>
              <a:rPr lang="fa-IR" sz="3700" b="1"/>
              <a:t>نكات پاياني</a:t>
            </a:r>
            <a:endParaRPr lang="en-US" sz="3700"/>
          </a:p>
        </p:txBody>
      </p:sp>
      <p:sp>
        <p:nvSpPr>
          <p:cNvPr id="6533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6962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a-IR" sz="2700"/>
              <a:t>پروژه، يك فرآيند است، يك محصول  نيست.</a:t>
            </a:r>
          </a:p>
          <a:p>
            <a:pPr>
              <a:lnSpc>
                <a:spcPct val="80000"/>
              </a:lnSpc>
            </a:pPr>
            <a:r>
              <a:rPr lang="fa-IR" sz="2700"/>
              <a:t>پروژه موقتي ست.</a:t>
            </a:r>
          </a:p>
          <a:p>
            <a:pPr>
              <a:lnSpc>
                <a:spcPct val="80000"/>
              </a:lnSpc>
            </a:pPr>
            <a:r>
              <a:rPr lang="fa-IR" sz="2700"/>
              <a:t>هر پروژه اي تعدادي ذينفع دارد. </a:t>
            </a:r>
          </a:p>
          <a:p>
            <a:pPr>
              <a:lnSpc>
                <a:spcPct val="80000"/>
              </a:lnSpc>
            </a:pPr>
            <a:r>
              <a:rPr lang="fa-IR" sz="2700"/>
              <a:t>هر  پروژه اي با ريسك همراه است.</a:t>
            </a:r>
          </a:p>
          <a:p>
            <a:pPr>
              <a:lnSpc>
                <a:spcPct val="80000"/>
              </a:lnSpc>
            </a:pPr>
            <a:r>
              <a:rPr lang="fa-IR" sz="2700"/>
              <a:t>محدوديتهاي سه گانه هر پروژه از ابتدا تا انتها</a:t>
            </a:r>
          </a:p>
          <a:p>
            <a:pPr lvl="1">
              <a:lnSpc>
                <a:spcPct val="80000"/>
              </a:lnSpc>
            </a:pPr>
            <a:r>
              <a:rPr lang="fa-IR" sz="2200"/>
              <a:t>هزينه</a:t>
            </a:r>
          </a:p>
          <a:p>
            <a:pPr lvl="1">
              <a:lnSpc>
                <a:spcPct val="80000"/>
              </a:lnSpc>
            </a:pPr>
            <a:r>
              <a:rPr lang="fa-IR" sz="2200"/>
              <a:t>زمان</a:t>
            </a:r>
          </a:p>
          <a:p>
            <a:pPr lvl="1">
              <a:lnSpc>
                <a:spcPct val="80000"/>
              </a:lnSpc>
            </a:pPr>
            <a:r>
              <a:rPr lang="fa-IR" sz="2200"/>
              <a:t>كيفيت و گستره</a:t>
            </a:r>
          </a:p>
          <a:p>
            <a:pPr>
              <a:lnSpc>
                <a:spcPct val="80000"/>
              </a:lnSpc>
            </a:pPr>
            <a:r>
              <a:rPr lang="fa-IR" sz="2700"/>
              <a:t>مديريت پروژه تلفيقي ست از</a:t>
            </a:r>
          </a:p>
          <a:p>
            <a:pPr lvl="1">
              <a:lnSpc>
                <a:spcPct val="80000"/>
              </a:lnSpc>
            </a:pPr>
            <a:r>
              <a:rPr lang="fa-IR" sz="2200"/>
              <a:t>دانش</a:t>
            </a:r>
          </a:p>
          <a:p>
            <a:pPr lvl="1">
              <a:lnSpc>
                <a:spcPct val="80000"/>
              </a:lnSpc>
            </a:pPr>
            <a:r>
              <a:rPr lang="fa-IR" sz="2200"/>
              <a:t>مهارت</a:t>
            </a:r>
          </a:p>
          <a:p>
            <a:pPr lvl="1">
              <a:lnSpc>
                <a:spcPct val="80000"/>
              </a:lnSpc>
            </a:pPr>
            <a:r>
              <a:rPr lang="fa-IR" sz="2200"/>
              <a:t>ابزارها</a:t>
            </a:r>
          </a:p>
          <a:p>
            <a:pPr lvl="1">
              <a:lnSpc>
                <a:spcPct val="80000"/>
              </a:lnSpc>
            </a:pPr>
            <a:r>
              <a:rPr lang="fa-IR" sz="2200"/>
              <a:t>روشها</a:t>
            </a:r>
            <a:endParaRPr lang="en-US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696200" cy="914400"/>
          </a:xfrm>
        </p:spPr>
        <p:txBody>
          <a:bodyPr/>
          <a:lstStyle/>
          <a:p>
            <a:r>
              <a:rPr lang="fa-IR" sz="3700" b="1"/>
              <a:t>نكات پاياني</a:t>
            </a:r>
            <a:endParaRPr lang="en-US" sz="3700"/>
          </a:p>
        </p:txBody>
      </p:sp>
      <p:sp>
        <p:nvSpPr>
          <p:cNvPr id="65536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a-IR"/>
              <a:t>در هر پروژه اي اين فرآيندها بايد درنظر گرفته شوند</a:t>
            </a:r>
          </a:p>
          <a:p>
            <a:pPr lvl="1"/>
            <a:r>
              <a:rPr lang="fa-IR"/>
              <a:t>مديريت گستره</a:t>
            </a:r>
          </a:p>
          <a:p>
            <a:pPr lvl="1"/>
            <a:r>
              <a:rPr lang="fa-IR"/>
              <a:t>مديريت زمان</a:t>
            </a:r>
          </a:p>
          <a:p>
            <a:pPr lvl="1"/>
            <a:r>
              <a:rPr lang="fa-IR"/>
              <a:t>مديريت هزينه</a:t>
            </a:r>
          </a:p>
          <a:p>
            <a:pPr lvl="1"/>
            <a:r>
              <a:rPr lang="fa-IR"/>
              <a:t>مديريت كيفيت</a:t>
            </a:r>
          </a:p>
          <a:p>
            <a:pPr lvl="1"/>
            <a:r>
              <a:rPr lang="fa-IR"/>
              <a:t>مديريت منابع انساني</a:t>
            </a:r>
          </a:p>
          <a:p>
            <a:pPr lvl="1"/>
            <a:r>
              <a:rPr lang="fa-IR"/>
              <a:t>مديريت ريسك</a:t>
            </a:r>
          </a:p>
          <a:p>
            <a:pPr lvl="1"/>
            <a:r>
              <a:rPr lang="fa-IR"/>
              <a:t>مديريت تامين و تدارك</a:t>
            </a:r>
          </a:p>
          <a:p>
            <a:pPr lvl="1"/>
            <a:r>
              <a:rPr lang="fa-IR"/>
              <a:t>مديريت يكپارچگي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696200" cy="914400"/>
          </a:xfrm>
        </p:spPr>
        <p:txBody>
          <a:bodyPr/>
          <a:lstStyle/>
          <a:p>
            <a:r>
              <a:rPr lang="fa-IR" sz="3700" b="1"/>
              <a:t>نكات پاياني</a:t>
            </a:r>
            <a:endParaRPr lang="en-US" sz="3700"/>
          </a:p>
        </p:txBody>
      </p:sp>
      <p:sp>
        <p:nvSpPr>
          <p:cNvPr id="6574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7696200" cy="4724400"/>
          </a:xfrm>
        </p:spPr>
        <p:txBody>
          <a:bodyPr/>
          <a:lstStyle/>
          <a:p>
            <a:r>
              <a:rPr lang="fa-IR" sz="2700"/>
              <a:t>مراحل انجام پروژه:</a:t>
            </a:r>
          </a:p>
          <a:p>
            <a:pPr lvl="1"/>
            <a:r>
              <a:rPr lang="fa-IR" sz="2200"/>
              <a:t>آغاز</a:t>
            </a:r>
          </a:p>
          <a:p>
            <a:pPr lvl="1"/>
            <a:r>
              <a:rPr lang="fa-IR" sz="2200"/>
              <a:t>برنامه ريزي</a:t>
            </a:r>
          </a:p>
          <a:p>
            <a:pPr lvl="1"/>
            <a:r>
              <a:rPr lang="fa-IR" sz="2200"/>
              <a:t>اجرا</a:t>
            </a:r>
          </a:p>
          <a:p>
            <a:pPr lvl="1"/>
            <a:r>
              <a:rPr lang="fa-IR" sz="2200"/>
              <a:t>كنترل</a:t>
            </a:r>
          </a:p>
          <a:p>
            <a:pPr lvl="1"/>
            <a:r>
              <a:rPr lang="fa-IR" sz="2200"/>
              <a:t>بستن</a:t>
            </a:r>
          </a:p>
          <a:p>
            <a:r>
              <a:rPr lang="fa-IR" sz="2700"/>
              <a:t>توجه به مسايل سازماني كه پروژه در آن اجرا مي شود.</a:t>
            </a:r>
          </a:p>
          <a:p>
            <a:r>
              <a:rPr lang="fa-IR" sz="2700"/>
              <a:t>در مديريت گستره مواظب </a:t>
            </a:r>
            <a:r>
              <a:rPr lang="en-US" sz="2700"/>
              <a:t>Scope Creeping</a:t>
            </a:r>
            <a:r>
              <a:rPr lang="fa-IR" sz="2700"/>
              <a:t> باشيد.</a:t>
            </a:r>
          </a:p>
          <a:p>
            <a:r>
              <a:rPr lang="fa-IR" sz="2700"/>
              <a:t>مديريت انتظارات را فراموش نكنيد.</a:t>
            </a:r>
          </a:p>
          <a:p>
            <a:r>
              <a:rPr lang="fa-IR" sz="2700"/>
              <a:t>ارتباطات شفاف، بهترين راه حل بسياري از مشكلات</a:t>
            </a:r>
            <a:endParaRPr lang="en-US" sz="27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696200" cy="914400"/>
          </a:xfrm>
        </p:spPr>
        <p:txBody>
          <a:bodyPr/>
          <a:lstStyle/>
          <a:p>
            <a:r>
              <a:rPr lang="fa-IR" sz="3700" b="1"/>
              <a:t>نكات پاياني</a:t>
            </a:r>
            <a:endParaRPr lang="en-US" sz="3700"/>
          </a:p>
        </p:txBody>
      </p:sp>
      <p:sp>
        <p:nvSpPr>
          <p:cNvPr id="6594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76962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a-IR" sz="2700"/>
              <a:t>بدترين كار براي حل مشكلات زمانبندي، تمديد مدت زمان انجام پروژه است.</a:t>
            </a:r>
          </a:p>
          <a:p>
            <a:pPr>
              <a:lnSpc>
                <a:spcPct val="90000"/>
              </a:lnSpc>
            </a:pPr>
            <a:r>
              <a:rPr lang="fa-IR" sz="2700"/>
              <a:t>هر كاري آنقدر طول مي كشد تا تمام زمان اختصاص داده شده به آنرا پر كند.</a:t>
            </a:r>
          </a:p>
          <a:p>
            <a:pPr>
              <a:lnSpc>
                <a:spcPct val="90000"/>
              </a:lnSpc>
            </a:pPr>
            <a:r>
              <a:rPr lang="fa-IR" sz="2700"/>
              <a:t>قانون 20 </a:t>
            </a:r>
            <a:r>
              <a:rPr lang="ar-SA" sz="2700"/>
              <a:t>–</a:t>
            </a:r>
            <a:r>
              <a:rPr lang="fa-IR" sz="2700"/>
              <a:t> 80 پاروتو را فراموش نكنيد. (در مديريت كيفيت)</a:t>
            </a:r>
          </a:p>
          <a:p>
            <a:pPr>
              <a:lnSpc>
                <a:spcPct val="90000"/>
              </a:lnSpc>
            </a:pPr>
            <a:r>
              <a:rPr lang="fa-IR" sz="2700"/>
              <a:t>منابع انساني مهمترين عوامل موفقيت و يا شكست پروژه هاي شما هستند.</a:t>
            </a:r>
          </a:p>
          <a:p>
            <a:pPr>
              <a:lnSpc>
                <a:spcPct val="90000"/>
              </a:lnSpc>
            </a:pPr>
            <a:r>
              <a:rPr lang="fa-IR" sz="2700"/>
              <a:t>رهبري بر قلبها، لزوما با رهبري بر جسمها يكي نيست. انگيزش صرفا جنبه پولي ندارد.</a:t>
            </a:r>
          </a:p>
          <a:p>
            <a:pPr>
              <a:lnSpc>
                <a:spcPct val="90000"/>
              </a:lnSpc>
            </a:pPr>
            <a:r>
              <a:rPr lang="fa-IR" sz="2700"/>
              <a:t>اطلاعات خوني ست كه در رگهاي سازمان و پروژه شما مي دمد، مواظب دستگاه گردش خون خود باشيد.</a:t>
            </a:r>
            <a:endParaRPr lang="en-US" sz="27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696200" cy="914400"/>
          </a:xfrm>
        </p:spPr>
        <p:txBody>
          <a:bodyPr/>
          <a:lstStyle/>
          <a:p>
            <a:r>
              <a:rPr lang="fa-IR" sz="3700" b="1"/>
              <a:t>نكات پاياني</a:t>
            </a:r>
            <a:endParaRPr lang="en-US" sz="3700"/>
          </a:p>
        </p:txBody>
      </p:sp>
      <p:sp>
        <p:nvSpPr>
          <p:cNvPr id="6615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696200" cy="4724400"/>
          </a:xfrm>
        </p:spPr>
        <p:txBody>
          <a:bodyPr/>
          <a:lstStyle/>
          <a:p>
            <a:r>
              <a:rPr lang="fa-IR" sz="2700"/>
              <a:t>ريسكها را فراموش نكنيد.</a:t>
            </a:r>
          </a:p>
          <a:p>
            <a:pPr lvl="1"/>
            <a:r>
              <a:rPr lang="fa-IR" sz="2200"/>
              <a:t>اندازه ريسك</a:t>
            </a:r>
          </a:p>
          <a:p>
            <a:pPr lvl="1"/>
            <a:r>
              <a:rPr lang="fa-IR" sz="2200"/>
              <a:t>تاثير ريسك</a:t>
            </a:r>
          </a:p>
          <a:p>
            <a:r>
              <a:rPr lang="fa-IR" sz="2700"/>
              <a:t>روشهاي مختلفي براي پاسخ داده به ريسك وجود دارد، البته اگر از قبل هوشيار باشيد.</a:t>
            </a:r>
          </a:p>
          <a:p>
            <a:r>
              <a:rPr lang="fa-IR" sz="2700"/>
              <a:t>ريسكهاي باقي مانده و ثانويه را دست كم نگيريد.</a:t>
            </a:r>
          </a:p>
          <a:p>
            <a:r>
              <a:rPr lang="fa-IR" sz="2700"/>
              <a:t>هنر اين است كه با حداقل تجهيزات جنگي، بر قوي ترين دشمن پيروز شويد. </a:t>
            </a:r>
          </a:p>
          <a:p>
            <a:r>
              <a:rPr lang="fa-IR" sz="2700"/>
              <a:t>در نهايت همه چيز بايد با همه چيز هماهنگ باشد (</a:t>
            </a:r>
            <a:r>
              <a:rPr lang="en-US" sz="2700"/>
              <a:t>Integration</a:t>
            </a:r>
            <a:r>
              <a:rPr lang="fa-IR" sz="2700"/>
              <a:t>)</a:t>
            </a:r>
            <a:endParaRPr lang="en-US" sz="27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153400" cy="914400"/>
          </a:xfrm>
        </p:spPr>
        <p:txBody>
          <a:bodyPr/>
          <a:lstStyle/>
          <a:p>
            <a:pPr marL="628650" indent="-628650" algn="ctr"/>
            <a:r>
              <a:rPr lang="fa-IR" sz="2800">
                <a:solidFill>
                  <a:srgbClr val="990099"/>
                </a:solidFill>
              </a:rPr>
              <a:t>گروه هاي فرآيندي مديريت پروژه- برنامه ريزي (</a:t>
            </a:r>
            <a:r>
              <a:rPr lang="en-US" sz="2800">
                <a:solidFill>
                  <a:srgbClr val="990099"/>
                </a:solidFill>
              </a:rPr>
              <a:t>Planning</a:t>
            </a:r>
            <a:r>
              <a:rPr lang="fa-IR" sz="2800">
                <a:solidFill>
                  <a:srgbClr val="990099"/>
                </a:solidFill>
              </a:rPr>
              <a:t>)</a:t>
            </a:r>
            <a:endParaRPr lang="en-US" sz="2800">
              <a:solidFill>
                <a:srgbClr val="990099"/>
              </a:solidFill>
            </a:endParaRPr>
          </a:p>
        </p:txBody>
      </p:sp>
      <p:graphicFrame>
        <p:nvGraphicFramePr>
          <p:cNvPr id="680963" name="Object 3"/>
          <p:cNvGraphicFramePr>
            <a:graphicFrameLocks noChangeAspect="1"/>
          </p:cNvGraphicFramePr>
          <p:nvPr>
            <p:ph idx="1"/>
          </p:nvPr>
        </p:nvGraphicFramePr>
        <p:xfrm>
          <a:off x="765175" y="1244600"/>
          <a:ext cx="4899025" cy="5029200"/>
        </p:xfrm>
        <a:graphic>
          <a:graphicData uri="http://schemas.openxmlformats.org/presentationml/2006/ole">
            <p:oleObj spid="_x0000_s680963" name="Bitmap Image" r:id="rId3" imgW="5714286" imgH="5866667" progId="Paint.Picture">
              <p:embed/>
            </p:oleObj>
          </a:graphicData>
        </a:graphic>
      </p:graphicFrame>
      <p:sp>
        <p:nvSpPr>
          <p:cNvPr id="680964" name="AutoShape 4"/>
          <p:cNvSpPr>
            <a:spLocks noChangeArrowheads="1"/>
          </p:cNvSpPr>
          <p:nvPr/>
        </p:nvSpPr>
        <p:spPr bwMode="auto">
          <a:xfrm>
            <a:off x="3124200" y="1827213"/>
            <a:ext cx="5562600" cy="3963987"/>
          </a:xfrm>
          <a:prstGeom prst="cloudCallout">
            <a:avLst>
              <a:gd name="adj1" fmla="val -54593"/>
              <a:gd name="adj2" fmla="val -39468"/>
            </a:avLst>
          </a:prstGeom>
          <a:solidFill>
            <a:schemeClr val="bg1">
              <a:alpha val="75999"/>
            </a:schemeClr>
          </a:solidFill>
          <a:ln w="25400" algn="ctr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39600" tIns="21600" rIns="39600" bIns="21600"/>
          <a:lstStyle/>
          <a:p>
            <a:pPr algn="r" rtl="1">
              <a:spcBef>
                <a:spcPct val="50000"/>
              </a:spcBef>
            </a:pPr>
            <a:r>
              <a:rPr lang="fa-IR" sz="2000" b="1">
                <a:solidFill>
                  <a:srgbClr val="000000"/>
                </a:solidFill>
                <a:cs typeface="Zar" pitchFamily="2" charset="-78"/>
              </a:rPr>
              <a:t>برنامه ريزي گستره پروژه</a:t>
            </a:r>
          </a:p>
          <a:p>
            <a:pPr algn="r" rtl="1">
              <a:spcBef>
                <a:spcPct val="50000"/>
              </a:spcBef>
            </a:pPr>
            <a:r>
              <a:rPr lang="fa-IR" sz="2000" b="1">
                <a:solidFill>
                  <a:srgbClr val="000000"/>
                </a:solidFill>
                <a:cs typeface="Zar" pitchFamily="2" charset="-78"/>
              </a:rPr>
              <a:t>(</a:t>
            </a:r>
            <a:r>
              <a:rPr lang="en-US" sz="2000" b="1">
                <a:solidFill>
                  <a:srgbClr val="000000"/>
                </a:solidFill>
                <a:cs typeface="Zar" pitchFamily="2" charset="-78"/>
              </a:rPr>
              <a:t>Scope Planning</a:t>
            </a:r>
            <a:r>
              <a:rPr lang="fa-IR" sz="2000" b="1">
                <a:solidFill>
                  <a:srgbClr val="000000"/>
                </a:solidFill>
                <a:cs typeface="Zar" pitchFamily="2" charset="-78"/>
              </a:rPr>
              <a:t>)</a:t>
            </a:r>
          </a:p>
          <a:p>
            <a:pPr algn="r" rtl="1">
              <a:spcBef>
                <a:spcPct val="50000"/>
              </a:spcBef>
            </a:pPr>
            <a:r>
              <a:rPr lang="fa-IR" sz="2000">
                <a:solidFill>
                  <a:srgbClr val="000000"/>
                </a:solidFill>
                <a:cs typeface="Zar" pitchFamily="2" charset="-78"/>
              </a:rPr>
              <a:t>مبنايي براي تعيين، مديريت و ارزيابي گستره پروژه</a:t>
            </a:r>
          </a:p>
          <a:p>
            <a:pPr algn="r" rtl="1">
              <a:spcBef>
                <a:spcPct val="50000"/>
              </a:spcBef>
            </a:pPr>
            <a:r>
              <a:rPr lang="fa-IR" sz="2000">
                <a:solidFill>
                  <a:srgbClr val="000000"/>
                </a:solidFill>
                <a:cs typeface="Zar" pitchFamily="2" charset="-78"/>
              </a:rPr>
              <a:t>مبنايي براي تهيه </a:t>
            </a:r>
            <a:r>
              <a:rPr lang="en-US" sz="2000">
                <a:solidFill>
                  <a:srgbClr val="000000"/>
                </a:solidFill>
                <a:cs typeface="Zar" pitchFamily="2" charset="-78"/>
              </a:rPr>
              <a:t>WBS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696200" cy="914400"/>
          </a:xfrm>
        </p:spPr>
        <p:txBody>
          <a:bodyPr/>
          <a:lstStyle/>
          <a:p>
            <a:pPr marL="628650" indent="-628650" algn="ctr"/>
            <a:r>
              <a:rPr lang="fa-IR" sz="2800">
                <a:solidFill>
                  <a:srgbClr val="990099"/>
                </a:solidFill>
              </a:rPr>
              <a:t>گروه هاي فرآيندي مديريت پروژه- برنامه ريزي (</a:t>
            </a:r>
            <a:r>
              <a:rPr lang="en-US" sz="2000" i="1">
                <a:solidFill>
                  <a:srgbClr val="990099"/>
                </a:solidFill>
              </a:rPr>
              <a:t>Planning</a:t>
            </a:r>
            <a:r>
              <a:rPr lang="fa-IR" sz="2800">
                <a:solidFill>
                  <a:srgbClr val="990099"/>
                </a:solidFill>
              </a:rPr>
              <a:t>)</a:t>
            </a:r>
            <a:endParaRPr lang="en-US" sz="2800">
              <a:solidFill>
                <a:srgbClr val="990099"/>
              </a:solidFill>
            </a:endParaRPr>
          </a:p>
        </p:txBody>
      </p:sp>
      <p:graphicFrame>
        <p:nvGraphicFramePr>
          <p:cNvPr id="681987" name="Object 3"/>
          <p:cNvGraphicFramePr>
            <a:graphicFrameLocks noChangeAspect="1"/>
          </p:cNvGraphicFramePr>
          <p:nvPr>
            <p:ph idx="1"/>
          </p:nvPr>
        </p:nvGraphicFramePr>
        <p:xfrm>
          <a:off x="765175" y="1244600"/>
          <a:ext cx="4899025" cy="5029200"/>
        </p:xfrm>
        <a:graphic>
          <a:graphicData uri="http://schemas.openxmlformats.org/presentationml/2006/ole">
            <p:oleObj spid="_x0000_s681987" name="Bitmap Image" r:id="rId3" imgW="5714286" imgH="5866667" progId="Paint.Picture">
              <p:embed/>
            </p:oleObj>
          </a:graphicData>
        </a:graphic>
      </p:graphicFrame>
      <p:sp>
        <p:nvSpPr>
          <p:cNvPr id="681988" name="AutoShape 4"/>
          <p:cNvSpPr>
            <a:spLocks noChangeArrowheads="1"/>
          </p:cNvSpPr>
          <p:nvPr/>
        </p:nvSpPr>
        <p:spPr bwMode="auto">
          <a:xfrm>
            <a:off x="3886200" y="1905000"/>
            <a:ext cx="4876800" cy="3963988"/>
          </a:xfrm>
          <a:prstGeom prst="cloudCallout">
            <a:avLst>
              <a:gd name="adj1" fmla="val -55241"/>
              <a:gd name="adj2" fmla="val -39468"/>
            </a:avLst>
          </a:prstGeom>
          <a:solidFill>
            <a:schemeClr val="bg1">
              <a:alpha val="75999"/>
            </a:schemeClr>
          </a:solidFill>
          <a:ln w="25400" algn="ctr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39600" tIns="21600" rIns="39600" bIns="21600"/>
          <a:lstStyle/>
          <a:p>
            <a:pPr algn="r" rtl="1">
              <a:spcBef>
                <a:spcPct val="50000"/>
              </a:spcBef>
            </a:pPr>
            <a:r>
              <a:rPr lang="fa-IR" sz="2000" b="1">
                <a:solidFill>
                  <a:srgbClr val="000000"/>
                </a:solidFill>
                <a:cs typeface="Zar" pitchFamily="2" charset="-78"/>
              </a:rPr>
              <a:t>تعريف گستره پروژه</a:t>
            </a:r>
          </a:p>
          <a:p>
            <a:pPr algn="r" rtl="1">
              <a:spcBef>
                <a:spcPct val="50000"/>
              </a:spcBef>
            </a:pPr>
            <a:r>
              <a:rPr lang="fa-IR" sz="2000" b="1">
                <a:solidFill>
                  <a:srgbClr val="000000"/>
                </a:solidFill>
                <a:cs typeface="Zar" pitchFamily="2" charset="-78"/>
              </a:rPr>
              <a:t>(</a:t>
            </a:r>
            <a:r>
              <a:rPr lang="en-US" sz="2000" b="1">
                <a:solidFill>
                  <a:srgbClr val="000000"/>
                </a:solidFill>
                <a:cs typeface="Zar" pitchFamily="2" charset="-78"/>
              </a:rPr>
              <a:t>Scope Definition</a:t>
            </a:r>
            <a:r>
              <a:rPr lang="fa-IR" sz="2000" b="1">
                <a:solidFill>
                  <a:srgbClr val="000000"/>
                </a:solidFill>
                <a:cs typeface="Zar" pitchFamily="2" charset="-78"/>
              </a:rPr>
              <a:t>)</a:t>
            </a:r>
          </a:p>
          <a:p>
            <a:pPr algn="r" rtl="1">
              <a:spcBef>
                <a:spcPct val="50000"/>
              </a:spcBef>
            </a:pPr>
            <a:r>
              <a:rPr lang="fa-IR" sz="2000">
                <a:solidFill>
                  <a:srgbClr val="000000"/>
                </a:solidFill>
                <a:cs typeface="Zar" pitchFamily="2" charset="-78"/>
              </a:rPr>
              <a:t>تدوين دقيقتر گستره پروژه </a:t>
            </a:r>
            <a:endParaRPr lang="en-US" sz="2000">
              <a:solidFill>
                <a:srgbClr val="000000"/>
              </a:solidFill>
              <a:cs typeface="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696200" cy="914400"/>
          </a:xfrm>
        </p:spPr>
        <p:txBody>
          <a:bodyPr/>
          <a:lstStyle/>
          <a:p>
            <a:pPr marL="628650" indent="-628650" algn="ctr"/>
            <a:r>
              <a:rPr lang="fa-IR" sz="2800">
                <a:solidFill>
                  <a:srgbClr val="990099"/>
                </a:solidFill>
              </a:rPr>
              <a:t>گروه هاي فرآيندي مديريت پروژه- برنامه ريزي (</a:t>
            </a:r>
            <a:r>
              <a:rPr lang="en-US" sz="2000" i="1">
                <a:solidFill>
                  <a:srgbClr val="990099"/>
                </a:solidFill>
              </a:rPr>
              <a:t>Planning</a:t>
            </a:r>
            <a:r>
              <a:rPr lang="fa-IR" sz="2800">
                <a:solidFill>
                  <a:srgbClr val="990099"/>
                </a:solidFill>
              </a:rPr>
              <a:t>)</a:t>
            </a:r>
            <a:endParaRPr lang="en-US" sz="2800">
              <a:solidFill>
                <a:srgbClr val="990099"/>
              </a:solidFill>
            </a:endParaRPr>
          </a:p>
        </p:txBody>
      </p:sp>
      <p:graphicFrame>
        <p:nvGraphicFramePr>
          <p:cNvPr id="683011" name="Object 3"/>
          <p:cNvGraphicFramePr>
            <a:graphicFrameLocks noChangeAspect="1"/>
          </p:cNvGraphicFramePr>
          <p:nvPr>
            <p:ph idx="1"/>
          </p:nvPr>
        </p:nvGraphicFramePr>
        <p:xfrm>
          <a:off x="765175" y="1244600"/>
          <a:ext cx="4899025" cy="5029200"/>
        </p:xfrm>
        <a:graphic>
          <a:graphicData uri="http://schemas.openxmlformats.org/presentationml/2006/ole">
            <p:oleObj spid="_x0000_s683011" name="Bitmap Image" r:id="rId3" imgW="5714286" imgH="5866667" progId="Paint.Picture">
              <p:embed/>
            </p:oleObj>
          </a:graphicData>
        </a:graphic>
      </p:graphicFrame>
      <p:sp>
        <p:nvSpPr>
          <p:cNvPr id="683012" name="AutoShape 4"/>
          <p:cNvSpPr>
            <a:spLocks noChangeArrowheads="1"/>
          </p:cNvSpPr>
          <p:nvPr/>
        </p:nvSpPr>
        <p:spPr bwMode="auto">
          <a:xfrm>
            <a:off x="3124200" y="1827213"/>
            <a:ext cx="5562600" cy="3963987"/>
          </a:xfrm>
          <a:prstGeom prst="cloudCallout">
            <a:avLst>
              <a:gd name="adj1" fmla="val -58019"/>
              <a:gd name="adj2" fmla="val -17681"/>
            </a:avLst>
          </a:prstGeom>
          <a:solidFill>
            <a:schemeClr val="bg1">
              <a:alpha val="75999"/>
            </a:schemeClr>
          </a:solidFill>
          <a:ln w="25400" algn="ctr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39600" tIns="21600" rIns="39600" bIns="21600"/>
          <a:lstStyle/>
          <a:p>
            <a:pPr algn="r" rtl="1">
              <a:spcBef>
                <a:spcPct val="50000"/>
              </a:spcBef>
            </a:pPr>
            <a:r>
              <a:rPr lang="fa-IR" sz="2000" b="1">
                <a:solidFill>
                  <a:srgbClr val="000000"/>
                </a:solidFill>
                <a:cs typeface="Zar" pitchFamily="2" charset="-78"/>
              </a:rPr>
              <a:t>تهيه ساختار شكستن كار</a:t>
            </a:r>
          </a:p>
          <a:p>
            <a:pPr algn="r" rtl="1">
              <a:spcBef>
                <a:spcPct val="50000"/>
              </a:spcBef>
            </a:pPr>
            <a:r>
              <a:rPr lang="fa-IR" sz="2000" b="1">
                <a:solidFill>
                  <a:srgbClr val="000000"/>
                </a:solidFill>
                <a:cs typeface="Zar" pitchFamily="2" charset="-78"/>
              </a:rPr>
              <a:t>(</a:t>
            </a:r>
            <a:r>
              <a:rPr lang="en-US" sz="2000" b="1">
                <a:solidFill>
                  <a:srgbClr val="000000"/>
                </a:solidFill>
                <a:cs typeface="Zar" pitchFamily="2" charset="-78"/>
              </a:rPr>
              <a:t>Create WBS</a:t>
            </a:r>
            <a:r>
              <a:rPr lang="fa-IR" sz="2000" b="1">
                <a:solidFill>
                  <a:srgbClr val="000000"/>
                </a:solidFill>
                <a:cs typeface="Zar" pitchFamily="2" charset="-78"/>
              </a:rPr>
              <a:t>)</a:t>
            </a:r>
          </a:p>
          <a:p>
            <a:pPr algn="r" rtl="1">
              <a:spcBef>
                <a:spcPct val="50000"/>
              </a:spcBef>
            </a:pPr>
            <a:r>
              <a:rPr lang="fa-IR" sz="2000">
                <a:solidFill>
                  <a:srgbClr val="000000"/>
                </a:solidFill>
                <a:cs typeface="Zar" pitchFamily="2" charset="-78"/>
              </a:rPr>
              <a:t>چه كارهايي بايد انجام شود</a:t>
            </a:r>
          </a:p>
          <a:p>
            <a:pPr algn="r" rtl="1">
              <a:spcBef>
                <a:spcPct val="50000"/>
              </a:spcBef>
            </a:pPr>
            <a:r>
              <a:rPr lang="fa-IR" sz="2000">
                <a:solidFill>
                  <a:srgbClr val="000000"/>
                </a:solidFill>
                <a:cs typeface="Zar" pitchFamily="2" charset="-78"/>
              </a:rPr>
              <a:t>با چه ساختار درختي اي</a:t>
            </a:r>
          </a:p>
          <a:p>
            <a:pPr algn="r" rtl="1">
              <a:spcBef>
                <a:spcPct val="50000"/>
              </a:spcBef>
            </a:pPr>
            <a:r>
              <a:rPr lang="fa-IR" sz="2000">
                <a:solidFill>
                  <a:srgbClr val="000000"/>
                </a:solidFill>
                <a:cs typeface="Zar" pitchFamily="2" charset="-78"/>
              </a:rPr>
              <a:t>(تا حدي كه قابل مديريت باشد)</a:t>
            </a:r>
            <a:endParaRPr lang="en-US" sz="2000">
              <a:solidFill>
                <a:srgbClr val="000000"/>
              </a:solidFill>
              <a:cs typeface="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696200" cy="914400"/>
          </a:xfrm>
        </p:spPr>
        <p:txBody>
          <a:bodyPr/>
          <a:lstStyle/>
          <a:p>
            <a:pPr marL="628650" indent="-628650" algn="ctr"/>
            <a:r>
              <a:rPr lang="fa-IR" sz="2800">
                <a:solidFill>
                  <a:srgbClr val="990099"/>
                </a:solidFill>
              </a:rPr>
              <a:t>گروه هاي فرآيندي مديريت پروژه- برنامه ريزي (</a:t>
            </a:r>
            <a:r>
              <a:rPr lang="en-US" sz="2000" i="1">
                <a:solidFill>
                  <a:srgbClr val="990099"/>
                </a:solidFill>
              </a:rPr>
              <a:t>Planning</a:t>
            </a:r>
            <a:r>
              <a:rPr lang="fa-IR" sz="2800">
                <a:solidFill>
                  <a:srgbClr val="990099"/>
                </a:solidFill>
              </a:rPr>
              <a:t>)</a:t>
            </a:r>
            <a:endParaRPr lang="en-US" sz="2800">
              <a:solidFill>
                <a:srgbClr val="990099"/>
              </a:solidFill>
            </a:endParaRPr>
          </a:p>
        </p:txBody>
      </p:sp>
      <p:graphicFrame>
        <p:nvGraphicFramePr>
          <p:cNvPr id="684035" name="Object 3"/>
          <p:cNvGraphicFramePr>
            <a:graphicFrameLocks noChangeAspect="1"/>
          </p:cNvGraphicFramePr>
          <p:nvPr>
            <p:ph idx="1"/>
          </p:nvPr>
        </p:nvGraphicFramePr>
        <p:xfrm>
          <a:off x="765175" y="1244600"/>
          <a:ext cx="4899025" cy="5029200"/>
        </p:xfrm>
        <a:graphic>
          <a:graphicData uri="http://schemas.openxmlformats.org/presentationml/2006/ole">
            <p:oleObj spid="_x0000_s684035" name="Bitmap Image" r:id="rId3" imgW="5714286" imgH="5866667" progId="Paint.Picture">
              <p:embed/>
            </p:oleObj>
          </a:graphicData>
        </a:graphic>
      </p:graphicFrame>
      <p:sp>
        <p:nvSpPr>
          <p:cNvPr id="684036" name="AutoShape 4"/>
          <p:cNvSpPr>
            <a:spLocks noChangeArrowheads="1"/>
          </p:cNvSpPr>
          <p:nvPr/>
        </p:nvSpPr>
        <p:spPr bwMode="auto">
          <a:xfrm>
            <a:off x="5029200" y="1827213"/>
            <a:ext cx="3657600" cy="3963987"/>
          </a:xfrm>
          <a:prstGeom prst="cloudCallout">
            <a:avLst>
              <a:gd name="adj1" fmla="val -64278"/>
              <a:gd name="adj2" fmla="val -33380"/>
            </a:avLst>
          </a:prstGeom>
          <a:solidFill>
            <a:schemeClr val="bg1">
              <a:alpha val="75999"/>
            </a:schemeClr>
          </a:solidFill>
          <a:ln w="25400" algn="ctr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39600" tIns="21600" rIns="39600" bIns="21600"/>
          <a:lstStyle/>
          <a:p>
            <a:pPr algn="r" rtl="1">
              <a:spcBef>
                <a:spcPct val="50000"/>
              </a:spcBef>
            </a:pPr>
            <a:r>
              <a:rPr lang="fa-IR" sz="2000" b="1">
                <a:solidFill>
                  <a:srgbClr val="000000"/>
                </a:solidFill>
                <a:cs typeface="Zar" pitchFamily="2" charset="-78"/>
              </a:rPr>
              <a:t>تهيه ليست فعاليتها</a:t>
            </a:r>
          </a:p>
          <a:p>
            <a:pPr algn="r" rtl="1">
              <a:spcBef>
                <a:spcPct val="50000"/>
              </a:spcBef>
            </a:pPr>
            <a:r>
              <a:rPr lang="fa-IR" sz="2000" b="1">
                <a:solidFill>
                  <a:srgbClr val="000000"/>
                </a:solidFill>
                <a:cs typeface="Zar" pitchFamily="2" charset="-78"/>
              </a:rPr>
              <a:t>(</a:t>
            </a:r>
            <a:r>
              <a:rPr lang="en-US" sz="2000" b="1">
                <a:solidFill>
                  <a:srgbClr val="000000"/>
                </a:solidFill>
                <a:cs typeface="Zar" pitchFamily="2" charset="-78"/>
              </a:rPr>
              <a:t>Activity Definition</a:t>
            </a:r>
            <a:r>
              <a:rPr lang="fa-IR" sz="2000" b="1">
                <a:solidFill>
                  <a:srgbClr val="000000"/>
                </a:solidFill>
                <a:cs typeface="Zar" pitchFamily="2" charset="-78"/>
              </a:rPr>
              <a:t>)</a:t>
            </a:r>
          </a:p>
          <a:p>
            <a:pPr algn="r" rtl="1">
              <a:spcBef>
                <a:spcPct val="50000"/>
              </a:spcBef>
            </a:pPr>
            <a:r>
              <a:rPr lang="fa-IR" sz="2000">
                <a:solidFill>
                  <a:srgbClr val="000000"/>
                </a:solidFill>
                <a:cs typeface="Zar" pitchFamily="2" charset="-78"/>
              </a:rPr>
              <a:t>ليست كامل و دقيقي از تمامي فعاليتهايي كه بايد انجام شود.</a:t>
            </a:r>
            <a:endParaRPr lang="en-US" sz="2000">
              <a:solidFill>
                <a:srgbClr val="000000"/>
              </a:solidFill>
              <a:cs typeface="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udio">
  <a:themeElements>
    <a:clrScheme name="Studio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Studio">
      <a:majorFont>
        <a:latin typeface="Arial"/>
        <a:ea typeface=""/>
        <a:cs typeface="Titr"/>
      </a:majorFont>
      <a:minorFont>
        <a:latin typeface="Arial"/>
        <a:ea typeface=""/>
        <a:cs typeface="Nazani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0800" cap="flat" cmpd="sng" algn="ctr">
          <a:solidFill>
            <a:srgbClr val="000000"/>
          </a:solidFill>
          <a:prstDash val="solid"/>
          <a:round/>
          <a:headEnd type="none" w="med" len="med"/>
          <a:tailEnd type="arrow" w="med" len="med"/>
        </a:ln>
        <a:effectLst/>
      </a:spPr>
      <a:bodyPr vert="horz" wrap="square" lIns="39600" tIns="21600" rIns="39600" bIns="216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a-I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Homa" pitchFamily="2" charset="-7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0800" cap="flat" cmpd="sng" algn="ctr">
          <a:solidFill>
            <a:srgbClr val="000000"/>
          </a:solidFill>
          <a:prstDash val="solid"/>
          <a:round/>
          <a:headEnd type="none" w="med" len="med"/>
          <a:tailEnd type="arrow" w="med" len="med"/>
        </a:ln>
        <a:effectLst/>
      </a:spPr>
      <a:bodyPr vert="horz" wrap="square" lIns="39600" tIns="21600" rIns="39600" bIns="216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a-I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Homa" pitchFamily="2" charset="-78"/>
          </a:defRPr>
        </a:defPPr>
      </a:lstStyle>
    </a:lnDef>
  </a:objectDefaults>
  <a:extraClrSchemeLst>
    <a:extraClrScheme>
      <a:clrScheme name="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1">
        <a:dk1>
          <a:srgbClr val="666633"/>
        </a:dk1>
        <a:lt1>
          <a:srgbClr val="FFFFFF"/>
        </a:lt1>
        <a:dk2>
          <a:srgbClr val="99FF33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CAFFAD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2">
        <a:dk1>
          <a:srgbClr val="FFFFFF"/>
        </a:dk1>
        <a:lt1>
          <a:srgbClr val="FFFFFF"/>
        </a:lt1>
        <a:dk2>
          <a:srgbClr val="CC3300"/>
        </a:dk2>
        <a:lt2>
          <a:srgbClr val="666633"/>
        </a:lt2>
        <a:accent1>
          <a:srgbClr val="808000"/>
        </a:accent1>
        <a:accent2>
          <a:srgbClr val="FF9900"/>
        </a:accent2>
        <a:accent3>
          <a:srgbClr val="FFFFFF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13">
        <a:dk1>
          <a:srgbClr val="666633"/>
        </a:dk1>
        <a:lt1>
          <a:srgbClr val="FFFFFF"/>
        </a:lt1>
        <a:dk2>
          <a:srgbClr val="CCFF99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E2FFC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4">
        <a:dk1>
          <a:srgbClr val="666633"/>
        </a:dk1>
        <a:lt1>
          <a:srgbClr val="FFFFFF"/>
        </a:lt1>
        <a:dk2>
          <a:srgbClr val="D5FFAB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E7FFD2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6598</TotalTime>
  <Words>1904</Words>
  <Application>Microsoft PowerPoint</Application>
  <PresentationFormat>On-screen Show (4:3)</PresentationFormat>
  <Paragraphs>317</Paragraphs>
  <Slides>55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5" baseType="lpstr">
      <vt:lpstr>Arial</vt:lpstr>
      <vt:lpstr>Titr</vt:lpstr>
      <vt:lpstr>Times New Roman</vt:lpstr>
      <vt:lpstr>Nazanin</vt:lpstr>
      <vt:lpstr>Wingdings</vt:lpstr>
      <vt:lpstr>Zar</vt:lpstr>
      <vt:lpstr>Homa</vt:lpstr>
      <vt:lpstr>Batang</vt:lpstr>
      <vt:lpstr>Studio</vt:lpstr>
      <vt:lpstr>Bitmap Image</vt:lpstr>
      <vt:lpstr>مديريت پروژه</vt:lpstr>
      <vt:lpstr>مراحل و چرخه عمر يك پروژه- مدل تعقيب سريع (Fast Track)</vt:lpstr>
      <vt:lpstr>گروه هاي فرآيندي مديريت پروژه- شروع (Initiation)</vt:lpstr>
      <vt:lpstr>گروه هاي فرآيندي مديريت پروژه- شروع (Initiation)</vt:lpstr>
      <vt:lpstr>گروه هاي فرآيندي مديريت پروژه- برنامه ريزي (Planning)</vt:lpstr>
      <vt:lpstr>گروه هاي فرآيندي مديريت پروژه- برنامه ريزي (Planning)</vt:lpstr>
      <vt:lpstr>گروه هاي فرآيندي مديريت پروژه- برنامه ريزي (Planning)</vt:lpstr>
      <vt:lpstr>گروه هاي فرآيندي مديريت پروژه- برنامه ريزي (Planning)</vt:lpstr>
      <vt:lpstr>گروه هاي فرآيندي مديريت پروژه- برنامه ريزي (Planning)</vt:lpstr>
      <vt:lpstr>گروه هاي فرآيندي مديريت پروژه- برنامه ريزي (Planning)</vt:lpstr>
      <vt:lpstr>گروه هاي فرآيندي مديريت پروژه- برنامه ريزي (Planning)</vt:lpstr>
      <vt:lpstr>گروه هاي فرآيندي مديريت پروژه- برنامه ريزي (Planning)</vt:lpstr>
      <vt:lpstr>گروه هاي فرآيندي مديريت پروژه- برنامه ريزي (Planning)</vt:lpstr>
      <vt:lpstr>گروه هاي فرآيندي مديريت پروژه- برنامه ريزي (Planning)</vt:lpstr>
      <vt:lpstr>گروه هاي فرآيندي مديريت پروژه- برنامه ريزي (Planning)</vt:lpstr>
      <vt:lpstr>گروه هاي فرآيندي مديريت پروژه- برنامه ريزي (Planning)</vt:lpstr>
      <vt:lpstr>گروه هاي فرآيندي مديريت پروژه- برنامه ريزي (Planning)</vt:lpstr>
      <vt:lpstr>گروه هاي فرآيندي مديريت پروژه- برنامه ريزي (Planning)</vt:lpstr>
      <vt:lpstr>گروه هاي فرآيندي مديريت پروژه- برنامه ريزي (Planning)</vt:lpstr>
      <vt:lpstr>گروه هاي فرآيندي مديريت پروژه- برنامه ريزي (Planning)</vt:lpstr>
      <vt:lpstr>گروه هاي فرآيندي مديريت پروژه- برنامه ريزي (Planning)</vt:lpstr>
      <vt:lpstr>گروه هاي فرآيندي مديريت پروژه- برنامه ريزي (Planning)</vt:lpstr>
      <vt:lpstr>گروه هاي فرآيندي مديريت پروژه- برنامه ريزي (Planning)</vt:lpstr>
      <vt:lpstr>گروه هاي فرآيندي مديريت پروژه- برنامه ريزي (Planning)</vt:lpstr>
      <vt:lpstr>گروه هاي فرآيندي مديريت پروژه- برنامه ريزي (Planning)</vt:lpstr>
      <vt:lpstr>گروه هاي فرآيندي مديريت پروژه- اجرا (Execution)</vt:lpstr>
      <vt:lpstr>گروه هاي فرآيندي مديريت پروژه- اجرا (Execution)</vt:lpstr>
      <vt:lpstr>گروه هاي فرآيندي مديريت پروژه- اجرا (Execution)</vt:lpstr>
      <vt:lpstr>گروه هاي فرآيندي مديريت پروژه- اجرا (Execution)</vt:lpstr>
      <vt:lpstr>گروه هاي فرآيندي مديريت پروژه- اجرا (Execution)</vt:lpstr>
      <vt:lpstr>گروه هاي فرآيندي مديريت پروژه- اجرا (Execution)</vt:lpstr>
      <vt:lpstr>گروه هاي فرآيندي مديريت پروژه- اجرا (Execution)</vt:lpstr>
      <vt:lpstr>گروه هاي فرآيندي مديريت پروژه- ارزيابي و كنترل (Monitoring and Controlling)</vt:lpstr>
      <vt:lpstr>گروه هاي فرآيندي مديريت پروژه- ارزيابي و كنترل (Monitoring and Controlling)</vt:lpstr>
      <vt:lpstr>گروه هاي فرآيندي مديريت پروژه- ارزيابي و كنترل (Monitoring and Controlling)</vt:lpstr>
      <vt:lpstr>گروه هاي فرآيندي مديريت پروژه- ارزيابي و كنترل (Monitoring and Controlling)</vt:lpstr>
      <vt:lpstr>گروه هاي فرآيندي مديريت پروژه- ارزيابي و كنترل (Monitoring and Controlling)</vt:lpstr>
      <vt:lpstr>گروه هاي فرآيندي مديريت پروژه- ارزيابي و كنترل (Monitoring and Controlling)</vt:lpstr>
      <vt:lpstr>گروه هاي فرآيندي مديريت پروژه- ارزيابي و كنترل (Monitoring and Controlling)</vt:lpstr>
      <vt:lpstr>گروه هاي فرآيندي مديريت پروژه- ارزيابي و كنترل (Monitoring and Controlling)</vt:lpstr>
      <vt:lpstr>گروه هاي فرآيندي مديريت پروژه- ارزيابي و كنترل (Monitoring and Controlling)</vt:lpstr>
      <vt:lpstr>گروه هاي فرآيندي مديريت پروژه- ارزيابي و كنترل (Monitoring and Controlling)</vt:lpstr>
      <vt:lpstr>گروه هاي فرآيندي مديريت پروژه- ارزيابي و كنترل (Monitoring and Controlling)</vt:lpstr>
      <vt:lpstr>گروه هاي فرآيندي مديريت پروژه- ارزيابي و كنترل (Monitoring and Controlling)</vt:lpstr>
      <vt:lpstr>گروه هاي فرآيندي مديريت پروژه- بستن (Closing)</vt:lpstr>
      <vt:lpstr>اهميت هر كدام از فرآيندهاي مديريت پروژه</vt:lpstr>
      <vt:lpstr>رابطه بين فرآيندهاي مديريت پروژه و گروه هاي پروژه</vt:lpstr>
      <vt:lpstr>رابطه بين فرآيندهاي مديريت پروژه و گروه هاي پروژه</vt:lpstr>
      <vt:lpstr>مدل كلي مديريت پروژه</vt:lpstr>
      <vt:lpstr>اهميت مديريت يکپارچگي پروژه</vt:lpstr>
      <vt:lpstr>نكات پاياني</vt:lpstr>
      <vt:lpstr>نكات پاياني</vt:lpstr>
      <vt:lpstr>نكات پاياني</vt:lpstr>
      <vt:lpstr>نكات پاياني</vt:lpstr>
      <vt:lpstr>نكات پاياني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name of Allah</dc:title>
  <dc:creator>masoud</dc:creator>
  <cp:lastModifiedBy>abtahi</cp:lastModifiedBy>
  <cp:revision>1999</cp:revision>
  <dcterms:created xsi:type="dcterms:W3CDTF">2002-08-28T13:19:49Z</dcterms:created>
  <dcterms:modified xsi:type="dcterms:W3CDTF">2011-11-18T00:58:43Z</dcterms:modified>
</cp:coreProperties>
</file>