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5"/>
    <p:sldMasterId id="2147483686" r:id="rId6"/>
    <p:sldMasterId id="2147483687" r:id="rId7"/>
  </p:sldMasterIdLst>
  <p:notesMasterIdLst>
    <p:notesMasterId r:id="rId56"/>
  </p:notesMasterIdLst>
  <p:handoutMasterIdLst>
    <p:handoutMasterId r:id="rId57"/>
  </p:handoutMasterIdLst>
  <p:sldIdLst>
    <p:sldId id="369" r:id="rId8"/>
    <p:sldId id="354" r:id="rId9"/>
    <p:sldId id="345" r:id="rId10"/>
    <p:sldId id="323" r:id="rId11"/>
    <p:sldId id="262" r:id="rId12"/>
    <p:sldId id="265" r:id="rId13"/>
    <p:sldId id="266" r:id="rId14"/>
    <p:sldId id="291" r:id="rId15"/>
    <p:sldId id="268" r:id="rId16"/>
    <p:sldId id="348" r:id="rId17"/>
    <p:sldId id="278" r:id="rId18"/>
    <p:sldId id="289" r:id="rId19"/>
    <p:sldId id="270" r:id="rId20"/>
    <p:sldId id="279" r:id="rId21"/>
    <p:sldId id="343" r:id="rId22"/>
    <p:sldId id="285" r:id="rId23"/>
    <p:sldId id="332" r:id="rId24"/>
    <p:sldId id="286" r:id="rId25"/>
    <p:sldId id="317" r:id="rId26"/>
    <p:sldId id="322" r:id="rId27"/>
    <p:sldId id="320" r:id="rId28"/>
    <p:sldId id="319" r:id="rId29"/>
    <p:sldId id="321" r:id="rId30"/>
    <p:sldId id="344" r:id="rId31"/>
    <p:sldId id="318" r:id="rId32"/>
    <p:sldId id="327" r:id="rId33"/>
    <p:sldId id="329" r:id="rId34"/>
    <p:sldId id="328" r:id="rId35"/>
    <p:sldId id="292" r:id="rId36"/>
    <p:sldId id="324" r:id="rId37"/>
    <p:sldId id="326" r:id="rId38"/>
    <p:sldId id="333" r:id="rId39"/>
    <p:sldId id="334" r:id="rId40"/>
    <p:sldId id="335" r:id="rId41"/>
    <p:sldId id="336" r:id="rId42"/>
    <p:sldId id="337" r:id="rId43"/>
    <p:sldId id="339" r:id="rId44"/>
    <p:sldId id="349" r:id="rId45"/>
    <p:sldId id="338" r:id="rId46"/>
    <p:sldId id="340" r:id="rId47"/>
    <p:sldId id="347" r:id="rId48"/>
    <p:sldId id="350" r:id="rId49"/>
    <p:sldId id="355" r:id="rId50"/>
    <p:sldId id="356" r:id="rId51"/>
    <p:sldId id="361" r:id="rId52"/>
    <p:sldId id="364" r:id="rId53"/>
    <p:sldId id="367" r:id="rId54"/>
    <p:sldId id="368" r:id="rId55"/>
  </p:sldIdLst>
  <p:sldSz cx="9906000" cy="6858000" type="A4"/>
  <p:notesSz cx="9867900" cy="14095413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2500"/>
    <a:srgbClr val="663300"/>
    <a:srgbClr val="080808"/>
    <a:srgbClr val="0000FF"/>
    <a:srgbClr val="000066"/>
    <a:srgbClr val="000000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3" autoAdjust="0"/>
    <p:restoredTop sz="96226" autoAdjust="0"/>
  </p:normalViewPr>
  <p:slideViewPr>
    <p:cSldViewPr>
      <p:cViewPr>
        <p:scale>
          <a:sx n="71" d="100"/>
          <a:sy n="71" d="100"/>
        </p:scale>
        <p:origin x="-137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61" Type="http://schemas.openxmlformats.org/officeDocument/2006/relationships/tableStyles" Target="tableStyles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viewProps" Target="viewProp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EF7EA7-2FEA-4ECA-A1EF-3658152BA0D3}" type="doc">
      <dgm:prSet loTypeId="urn:microsoft.com/office/officeart/2005/8/layout/b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54C827-ABA5-4357-878F-980DC4F88CAC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13 </a:t>
          </a:r>
          <a:r>
            <a:rPr lang="en-US" sz="1400" b="1" dirty="0" smtClean="0">
              <a:cs typeface="B Koodak" pitchFamily="2" charset="-78"/>
            </a:rPr>
            <a:t>-APO</a:t>
          </a:r>
          <a:endParaRPr lang="en-US" sz="1400" b="1" dirty="0"/>
        </a:p>
      </dgm:t>
    </dgm:pt>
    <dgm:pt modelId="{A20D9407-11F3-4FD0-9AF0-C1092C7DA537}" type="parTrans" cxnId="{3DCA1BDB-C9F8-4757-91CB-AB9E3CD6A029}">
      <dgm:prSet/>
      <dgm:spPr/>
      <dgm:t>
        <a:bodyPr/>
        <a:lstStyle/>
        <a:p>
          <a:endParaRPr lang="en-US" sz="2400" b="1"/>
        </a:p>
      </dgm:t>
    </dgm:pt>
    <dgm:pt modelId="{7E5BF4E5-7375-45A9-9028-97D6E4128C88}" type="sibTrans" cxnId="{3DCA1BDB-C9F8-4757-91CB-AB9E3CD6A029}">
      <dgm:prSet/>
      <dgm:spPr/>
      <dgm:t>
        <a:bodyPr/>
        <a:lstStyle/>
        <a:p>
          <a:endParaRPr lang="en-US" sz="2400" b="1"/>
        </a:p>
      </dgm:t>
    </dgm:pt>
    <dgm:pt modelId="{2A110827-2284-402D-B7C0-D7C030CD9733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3- پيرس ورابينسون</a:t>
          </a:r>
          <a:endParaRPr lang="en-US" sz="1400" b="1" dirty="0"/>
        </a:p>
      </dgm:t>
    </dgm:pt>
    <dgm:pt modelId="{F4FC51BE-79CD-493A-B263-E185F5C96F33}" type="parTrans" cxnId="{7D0A88DA-B19F-4D75-B0E2-145FA5E8DE63}">
      <dgm:prSet/>
      <dgm:spPr/>
      <dgm:t>
        <a:bodyPr/>
        <a:lstStyle/>
        <a:p>
          <a:endParaRPr lang="en-US" sz="2400" b="1"/>
        </a:p>
      </dgm:t>
    </dgm:pt>
    <dgm:pt modelId="{B56E9374-1151-4E33-8438-8E1367927D1E}" type="sibTrans" cxnId="{7D0A88DA-B19F-4D75-B0E2-145FA5E8DE63}">
      <dgm:prSet/>
      <dgm:spPr/>
      <dgm:t>
        <a:bodyPr/>
        <a:lstStyle/>
        <a:p>
          <a:endParaRPr lang="en-US" sz="2400" b="1"/>
        </a:p>
      </dgm:t>
    </dgm:pt>
    <dgm:pt modelId="{66F821ED-2F42-4766-A8B4-DB049F47154C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2- هاکس</a:t>
          </a:r>
          <a:endParaRPr lang="en-US" sz="1400" b="1" dirty="0"/>
        </a:p>
      </dgm:t>
    </dgm:pt>
    <dgm:pt modelId="{376F1DDC-962F-4517-9D0C-D483D1B96D6F}" type="parTrans" cxnId="{4F2A2EEC-9655-44E3-816A-186AA88CD16E}">
      <dgm:prSet/>
      <dgm:spPr/>
      <dgm:t>
        <a:bodyPr/>
        <a:lstStyle/>
        <a:p>
          <a:endParaRPr lang="en-US" sz="2400" b="1"/>
        </a:p>
      </dgm:t>
    </dgm:pt>
    <dgm:pt modelId="{E18E66B2-16D1-464C-81D7-086AC55AF525}" type="sibTrans" cxnId="{4F2A2EEC-9655-44E3-816A-186AA88CD16E}">
      <dgm:prSet/>
      <dgm:spPr/>
      <dgm:t>
        <a:bodyPr/>
        <a:lstStyle/>
        <a:p>
          <a:endParaRPr lang="en-US" sz="2400" b="1"/>
        </a:p>
      </dgm:t>
    </dgm:pt>
    <dgm:pt modelId="{7C4D1ACF-44D3-4D94-843A-320FED6718F0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1- ج ارجنتي </a:t>
          </a:r>
          <a:endParaRPr lang="en-US" sz="1400" b="1" dirty="0"/>
        </a:p>
      </dgm:t>
    </dgm:pt>
    <dgm:pt modelId="{E94B85C2-7227-4115-93D7-73C64913658C}" type="parTrans" cxnId="{74145A66-EDC4-4937-B285-31DF226CD85D}">
      <dgm:prSet/>
      <dgm:spPr/>
      <dgm:t>
        <a:bodyPr/>
        <a:lstStyle/>
        <a:p>
          <a:endParaRPr lang="en-US" sz="2400" b="1"/>
        </a:p>
      </dgm:t>
    </dgm:pt>
    <dgm:pt modelId="{C1734242-0B87-419B-9800-F3745BD472D8}" type="sibTrans" cxnId="{74145A66-EDC4-4937-B285-31DF226CD85D}">
      <dgm:prSet/>
      <dgm:spPr/>
      <dgm:t>
        <a:bodyPr/>
        <a:lstStyle/>
        <a:p>
          <a:endParaRPr lang="en-US" sz="2400" b="1"/>
        </a:p>
      </dgm:t>
    </dgm:pt>
    <dgm:pt modelId="{CC121680-B76B-493C-9F61-349FD5F46C3D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4- دفت</a:t>
          </a:r>
          <a:endParaRPr lang="en-US" sz="1400" b="1" dirty="0"/>
        </a:p>
      </dgm:t>
    </dgm:pt>
    <dgm:pt modelId="{B1530802-07F5-4B96-905D-D811D0119F19}" type="parTrans" cxnId="{D238035B-44BB-4D35-A236-821A782A8083}">
      <dgm:prSet/>
      <dgm:spPr/>
      <dgm:t>
        <a:bodyPr/>
        <a:lstStyle/>
        <a:p>
          <a:endParaRPr lang="en-US" sz="2400" b="1"/>
        </a:p>
      </dgm:t>
    </dgm:pt>
    <dgm:pt modelId="{AB114B26-7E68-49C2-86B7-3F334D5403B1}" type="sibTrans" cxnId="{D238035B-44BB-4D35-A236-821A782A8083}">
      <dgm:prSet/>
      <dgm:spPr/>
      <dgm:t>
        <a:bodyPr/>
        <a:lstStyle/>
        <a:p>
          <a:endParaRPr lang="en-US" sz="2400" b="1"/>
        </a:p>
      </dgm:t>
    </dgm:pt>
    <dgm:pt modelId="{4F5289EE-83E5-4981-A433-086330E024E1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12- مدلي از اينترنت</a:t>
          </a:r>
          <a:endParaRPr lang="en-US" sz="1400" b="1" dirty="0"/>
        </a:p>
      </dgm:t>
    </dgm:pt>
    <dgm:pt modelId="{5B149902-638E-4720-9DF7-F83F93922C3C}" type="parTrans" cxnId="{60866A1E-8B62-4E75-BB0A-0DE2518F7BFC}">
      <dgm:prSet/>
      <dgm:spPr/>
      <dgm:t>
        <a:bodyPr/>
        <a:lstStyle/>
        <a:p>
          <a:endParaRPr lang="en-US" sz="2400" b="1"/>
        </a:p>
      </dgm:t>
    </dgm:pt>
    <dgm:pt modelId="{89CFC4E4-84EB-4D08-BDF0-80D402EDD319}" type="sibTrans" cxnId="{60866A1E-8B62-4E75-BB0A-0DE2518F7BFC}">
      <dgm:prSet/>
      <dgm:spPr/>
      <dgm:t>
        <a:bodyPr/>
        <a:lstStyle/>
        <a:p>
          <a:endParaRPr lang="en-US" sz="2400" b="1"/>
        </a:p>
      </dgm:t>
    </dgm:pt>
    <dgm:pt modelId="{1065C29D-CADC-4702-B5A7-A1D40CA38421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10- احمد وند </a:t>
          </a:r>
          <a:endParaRPr lang="en-US" sz="1400" b="1" dirty="0"/>
        </a:p>
      </dgm:t>
    </dgm:pt>
    <dgm:pt modelId="{697DB739-60C3-4DBF-8BDF-7F9D168A0AB2}" type="parTrans" cxnId="{95D63184-51A4-49B4-A4A1-249D512F62CF}">
      <dgm:prSet/>
      <dgm:spPr/>
      <dgm:t>
        <a:bodyPr/>
        <a:lstStyle/>
        <a:p>
          <a:endParaRPr lang="en-US" sz="2400" b="1"/>
        </a:p>
      </dgm:t>
    </dgm:pt>
    <dgm:pt modelId="{A3AF07CB-0618-459E-85B4-1E636D098C07}" type="sibTrans" cxnId="{95D63184-51A4-49B4-A4A1-249D512F62CF}">
      <dgm:prSet/>
      <dgm:spPr/>
      <dgm:t>
        <a:bodyPr/>
        <a:lstStyle/>
        <a:p>
          <a:endParaRPr lang="en-US" sz="2400" b="1"/>
        </a:p>
      </dgm:t>
    </dgm:pt>
    <dgm:pt modelId="{BF064A34-62FF-467C-9699-926FE6957153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9- علي احمدي</a:t>
          </a:r>
          <a:endParaRPr lang="en-US" sz="1400" b="1" dirty="0"/>
        </a:p>
      </dgm:t>
    </dgm:pt>
    <dgm:pt modelId="{1F1D0D84-5127-492A-A6B5-1F214D157CBB}" type="parTrans" cxnId="{AF4AA764-2ABE-4525-892F-3335248B3E2C}">
      <dgm:prSet/>
      <dgm:spPr/>
      <dgm:t>
        <a:bodyPr/>
        <a:lstStyle/>
        <a:p>
          <a:endParaRPr lang="en-US" sz="2400" b="1"/>
        </a:p>
      </dgm:t>
    </dgm:pt>
    <dgm:pt modelId="{3CCDCEF5-779F-47A3-B914-70B1A4354D0E}" type="sibTrans" cxnId="{AF4AA764-2ABE-4525-892F-3335248B3E2C}">
      <dgm:prSet/>
      <dgm:spPr/>
      <dgm:t>
        <a:bodyPr/>
        <a:lstStyle/>
        <a:p>
          <a:endParaRPr lang="en-US" sz="2400" b="1"/>
        </a:p>
      </dgm:t>
    </dgm:pt>
    <dgm:pt modelId="{B7764197-C87B-4FE3-AC99-79E0765FACDB}">
      <dgm:prSet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5- ديويد</a:t>
          </a:r>
        </a:p>
      </dgm:t>
    </dgm:pt>
    <dgm:pt modelId="{64A26934-9841-4A13-9CB1-60E081D5F5EE}" type="parTrans" cxnId="{5528F26D-223B-45A2-98D9-3AB3D1DB0615}">
      <dgm:prSet/>
      <dgm:spPr/>
      <dgm:t>
        <a:bodyPr/>
        <a:lstStyle/>
        <a:p>
          <a:endParaRPr lang="en-US" sz="2400" b="1"/>
        </a:p>
      </dgm:t>
    </dgm:pt>
    <dgm:pt modelId="{862C7F4C-B750-4A50-AF68-3FD043694E2E}" type="sibTrans" cxnId="{5528F26D-223B-45A2-98D9-3AB3D1DB0615}">
      <dgm:prSet/>
      <dgm:spPr/>
      <dgm:t>
        <a:bodyPr/>
        <a:lstStyle/>
        <a:p>
          <a:endParaRPr lang="en-US" sz="2400" b="1"/>
        </a:p>
      </dgm:t>
    </dgm:pt>
    <dgm:pt modelId="{D80A8CAA-B781-4B95-9951-C2179875092C}">
      <dgm:prSet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6- هنري مينتز برگ</a:t>
          </a:r>
        </a:p>
      </dgm:t>
    </dgm:pt>
    <dgm:pt modelId="{A4CECC14-D5C0-4A6E-81E8-C10545404EE6}" type="parTrans" cxnId="{2D479023-E11B-4D4F-9767-814202804D08}">
      <dgm:prSet/>
      <dgm:spPr/>
      <dgm:t>
        <a:bodyPr/>
        <a:lstStyle/>
        <a:p>
          <a:endParaRPr lang="en-US" sz="2400" b="1"/>
        </a:p>
      </dgm:t>
    </dgm:pt>
    <dgm:pt modelId="{98DA653A-9F22-4454-AC38-8D5A42510D62}" type="sibTrans" cxnId="{2D479023-E11B-4D4F-9767-814202804D08}">
      <dgm:prSet/>
      <dgm:spPr/>
      <dgm:t>
        <a:bodyPr/>
        <a:lstStyle/>
        <a:p>
          <a:endParaRPr lang="en-US" sz="2400" b="1"/>
        </a:p>
      </dgm:t>
    </dgm:pt>
    <dgm:pt modelId="{09773E57-A6E6-4E39-8CAB-229756B3A883}">
      <dgm:prSet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7-  فرايند عمومي</a:t>
          </a:r>
        </a:p>
      </dgm:t>
    </dgm:pt>
    <dgm:pt modelId="{2FA7705C-ACBA-4DEA-94F1-2F4C203E2A0B}" type="parTrans" cxnId="{2CCF03AA-3CFA-4094-86CA-4BBF781B3645}">
      <dgm:prSet/>
      <dgm:spPr/>
      <dgm:t>
        <a:bodyPr/>
        <a:lstStyle/>
        <a:p>
          <a:endParaRPr lang="en-US" sz="2400" b="1"/>
        </a:p>
      </dgm:t>
    </dgm:pt>
    <dgm:pt modelId="{96107E66-A497-4DC8-88C9-737B41D56F29}" type="sibTrans" cxnId="{2CCF03AA-3CFA-4094-86CA-4BBF781B3645}">
      <dgm:prSet/>
      <dgm:spPr/>
      <dgm:t>
        <a:bodyPr/>
        <a:lstStyle/>
        <a:p>
          <a:endParaRPr lang="en-US" sz="2400" b="1"/>
        </a:p>
      </dgm:t>
    </dgm:pt>
    <dgm:pt modelId="{A59047C6-5F81-460C-AECF-8A14913779AD}">
      <dgm:prSet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8- فرايند برنامه ريزي استراتژيک</a:t>
          </a:r>
        </a:p>
      </dgm:t>
    </dgm:pt>
    <dgm:pt modelId="{881C8B95-EF6F-4FE2-A8A2-61BD2527C3A3}" type="parTrans" cxnId="{69597432-ADBA-4E87-8D82-7C20917B272B}">
      <dgm:prSet/>
      <dgm:spPr/>
      <dgm:t>
        <a:bodyPr/>
        <a:lstStyle/>
        <a:p>
          <a:endParaRPr lang="en-US" sz="2400" b="1"/>
        </a:p>
      </dgm:t>
    </dgm:pt>
    <dgm:pt modelId="{905589C2-5A40-4297-AAA1-D499CFCFAC56}" type="sibTrans" cxnId="{69597432-ADBA-4E87-8D82-7C20917B272B}">
      <dgm:prSet/>
      <dgm:spPr/>
      <dgm:t>
        <a:bodyPr/>
        <a:lstStyle/>
        <a:p>
          <a:endParaRPr lang="en-US" sz="2400" b="1"/>
        </a:p>
      </dgm:t>
    </dgm:pt>
    <dgm:pt modelId="{44C26318-9828-4C65-810C-174E59252A9A}">
      <dgm:prSet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11- دکتر يزدان پناه</a:t>
          </a:r>
        </a:p>
      </dgm:t>
    </dgm:pt>
    <dgm:pt modelId="{1C41C717-466B-4CA2-9B5A-F465BD36064F}" type="parTrans" cxnId="{33EF9650-2602-4030-A5A1-84222CC2BC20}">
      <dgm:prSet/>
      <dgm:spPr/>
      <dgm:t>
        <a:bodyPr/>
        <a:lstStyle/>
        <a:p>
          <a:endParaRPr lang="en-US" sz="2400" b="1"/>
        </a:p>
      </dgm:t>
    </dgm:pt>
    <dgm:pt modelId="{E75C6450-CA1D-4130-B93B-911C02C54735}" type="sibTrans" cxnId="{33EF9650-2602-4030-A5A1-84222CC2BC20}">
      <dgm:prSet/>
      <dgm:spPr/>
      <dgm:t>
        <a:bodyPr/>
        <a:lstStyle/>
        <a:p>
          <a:endParaRPr lang="en-US" sz="2400" b="1"/>
        </a:p>
      </dgm:t>
    </dgm:pt>
    <dgm:pt modelId="{A08B19B8-F683-4BBD-89DB-0787110558EE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14</a:t>
          </a:r>
          <a:r>
            <a:rPr lang="en-US" sz="1400" b="1" dirty="0" smtClean="0">
              <a:cs typeface="B Koodak" pitchFamily="2" charset="-78"/>
            </a:rPr>
            <a:t>-MIM</a:t>
          </a:r>
          <a:endParaRPr lang="en-US" sz="1400" b="1" dirty="0"/>
        </a:p>
      </dgm:t>
    </dgm:pt>
    <dgm:pt modelId="{D73A1E38-FC5C-402D-9B57-8E6FE52E7E63}" type="parTrans" cxnId="{81D47B2A-6188-453A-A50B-035F94C7EDCD}">
      <dgm:prSet/>
      <dgm:spPr/>
      <dgm:t>
        <a:bodyPr/>
        <a:lstStyle/>
        <a:p>
          <a:endParaRPr lang="en-US" sz="2400" b="1"/>
        </a:p>
      </dgm:t>
    </dgm:pt>
    <dgm:pt modelId="{2E433357-F778-4013-9D0D-2A426FBF145C}" type="sibTrans" cxnId="{81D47B2A-6188-453A-A50B-035F94C7EDCD}">
      <dgm:prSet/>
      <dgm:spPr/>
      <dgm:t>
        <a:bodyPr/>
        <a:lstStyle/>
        <a:p>
          <a:endParaRPr lang="en-US" sz="2400" b="1"/>
        </a:p>
      </dgm:t>
    </dgm:pt>
    <dgm:pt modelId="{1D4C0BC8-CFBF-4A56-B588-1709483D26FE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18- جان تامسون </a:t>
          </a:r>
          <a:endParaRPr lang="en-US" sz="1400" b="1" dirty="0"/>
        </a:p>
      </dgm:t>
    </dgm:pt>
    <dgm:pt modelId="{EB525587-1EF9-4E16-8360-D2590EC9CBCA}" type="parTrans" cxnId="{339F5290-1EC1-4B29-BBD0-F043D284F14E}">
      <dgm:prSet/>
      <dgm:spPr/>
      <dgm:t>
        <a:bodyPr/>
        <a:lstStyle/>
        <a:p>
          <a:endParaRPr lang="en-US" sz="2400" b="1"/>
        </a:p>
      </dgm:t>
    </dgm:pt>
    <dgm:pt modelId="{9BE0BCA7-C035-4373-B5DE-E686A54424D6}" type="sibTrans" cxnId="{339F5290-1EC1-4B29-BBD0-F043D284F14E}">
      <dgm:prSet/>
      <dgm:spPr/>
      <dgm:t>
        <a:bodyPr/>
        <a:lstStyle/>
        <a:p>
          <a:endParaRPr lang="en-US" sz="2400" b="1"/>
        </a:p>
      </dgm:t>
    </dgm:pt>
    <dgm:pt modelId="{56BA35B4-E00F-4BF6-AAAB-DD1D6AF2479D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17- ديسون وبراين </a:t>
          </a:r>
          <a:r>
            <a:rPr lang="ar-SA" sz="1400" b="1" dirty="0" smtClean="0">
              <a:cs typeface="B Koodak" pitchFamily="2" charset="-78"/>
            </a:rPr>
            <a:t>–</a:t>
          </a:r>
          <a:r>
            <a:rPr lang="fa-IR" sz="1400" b="1" dirty="0" smtClean="0">
              <a:cs typeface="B Koodak" pitchFamily="2" charset="-78"/>
            </a:rPr>
            <a:t> موسسه آموزشي امام</a:t>
          </a:r>
          <a:endParaRPr lang="en-US" sz="1400" b="1" dirty="0"/>
        </a:p>
      </dgm:t>
    </dgm:pt>
    <dgm:pt modelId="{D3ABEB3D-79C5-4FA2-9236-562B022164C2}" type="parTrans" cxnId="{616C81D5-F191-4297-A95A-F00BD942B2B7}">
      <dgm:prSet/>
      <dgm:spPr/>
      <dgm:t>
        <a:bodyPr/>
        <a:lstStyle/>
        <a:p>
          <a:endParaRPr lang="en-US" sz="2400" b="1"/>
        </a:p>
      </dgm:t>
    </dgm:pt>
    <dgm:pt modelId="{6E3A5CC3-179C-4047-AB65-62FC52CDF894}" type="sibTrans" cxnId="{616C81D5-F191-4297-A95A-F00BD942B2B7}">
      <dgm:prSet/>
      <dgm:spPr/>
      <dgm:t>
        <a:bodyPr/>
        <a:lstStyle/>
        <a:p>
          <a:endParaRPr lang="en-US" sz="2400" b="1"/>
        </a:p>
      </dgm:t>
    </dgm:pt>
    <dgm:pt modelId="{39BC3F29-356F-445C-9FDA-D886D15C4538}">
      <dgm:prSet phldrT="[Text]" custT="1"/>
      <dgm:spPr/>
      <dgm:t>
        <a:bodyPr/>
        <a:lstStyle/>
        <a:p>
          <a:r>
            <a:rPr lang="fa-IR" sz="1400" b="1" dirty="0" smtClean="0">
              <a:cs typeface="B Koodak" pitchFamily="2" charset="-78"/>
            </a:rPr>
            <a:t>15- گلوئيک</a:t>
          </a:r>
          <a:endParaRPr lang="en-US" sz="1400" b="1" dirty="0"/>
        </a:p>
      </dgm:t>
    </dgm:pt>
    <dgm:pt modelId="{71D0D055-5909-4B79-864D-044DD85148EF}" type="parTrans" cxnId="{B7222E7B-BFE4-4DC5-8BB5-5BFD6DD3595B}">
      <dgm:prSet/>
      <dgm:spPr/>
      <dgm:t>
        <a:bodyPr/>
        <a:lstStyle/>
        <a:p>
          <a:endParaRPr lang="en-US" sz="2400" b="1"/>
        </a:p>
      </dgm:t>
    </dgm:pt>
    <dgm:pt modelId="{403E1283-C599-4D57-8281-86DBD480B4D1}" type="sibTrans" cxnId="{B7222E7B-BFE4-4DC5-8BB5-5BFD6DD3595B}">
      <dgm:prSet/>
      <dgm:spPr/>
      <dgm:t>
        <a:bodyPr/>
        <a:lstStyle/>
        <a:p>
          <a:endParaRPr lang="en-US" sz="2400" b="1"/>
        </a:p>
      </dgm:t>
    </dgm:pt>
    <dgm:pt modelId="{A0BBF85B-B31C-460F-B76B-D16F429C41DB}">
      <dgm:prSet custT="1"/>
      <dgm:spPr/>
      <dgm:t>
        <a:bodyPr/>
        <a:lstStyle/>
        <a:p>
          <a:r>
            <a:rPr lang="fa-IR" sz="1400" b="1" smtClean="0">
              <a:cs typeface="B Koodak" pitchFamily="2" charset="-78"/>
            </a:rPr>
            <a:t>16- جان ام برايسون</a:t>
          </a:r>
          <a:endParaRPr lang="fa-IR" sz="1400" b="1" dirty="0" smtClean="0">
            <a:cs typeface="B Koodak" pitchFamily="2" charset="-78"/>
          </a:endParaRPr>
        </a:p>
      </dgm:t>
    </dgm:pt>
    <dgm:pt modelId="{C11A9936-AF16-4C7E-AC11-0AF548F8BE0D}" type="parTrans" cxnId="{3431AB46-D8DF-4FE9-95DE-E25A6843D081}">
      <dgm:prSet/>
      <dgm:spPr/>
      <dgm:t>
        <a:bodyPr/>
        <a:lstStyle/>
        <a:p>
          <a:endParaRPr lang="en-US" sz="2400" b="1"/>
        </a:p>
      </dgm:t>
    </dgm:pt>
    <dgm:pt modelId="{02F31529-69A4-446E-929A-6066DF002114}" type="sibTrans" cxnId="{3431AB46-D8DF-4FE9-95DE-E25A6843D081}">
      <dgm:prSet/>
      <dgm:spPr/>
      <dgm:t>
        <a:bodyPr/>
        <a:lstStyle/>
        <a:p>
          <a:endParaRPr lang="en-US" sz="2400" b="1"/>
        </a:p>
      </dgm:t>
    </dgm:pt>
    <dgm:pt modelId="{51443FC3-BCDD-410A-A917-3BAC3CDA5A9E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19- لويد ال بيراس</a:t>
          </a:r>
          <a:endParaRPr lang="fa-IR" sz="1400" b="1" dirty="0" smtClean="0">
            <a:latin typeface="Arial" charset="0"/>
            <a:cs typeface="B Koodak" pitchFamily="2" charset="-78"/>
          </a:endParaRPr>
        </a:p>
      </dgm:t>
    </dgm:pt>
    <dgm:pt modelId="{2E07433A-7FF6-484D-AA65-54A5A985CD00}" type="parTrans" cxnId="{9EF9C044-A6DA-4E4A-803F-BD8A885D1DDE}">
      <dgm:prSet/>
      <dgm:spPr/>
      <dgm:t>
        <a:bodyPr/>
        <a:lstStyle/>
        <a:p>
          <a:endParaRPr lang="en-US" sz="2400" b="1"/>
        </a:p>
      </dgm:t>
    </dgm:pt>
    <dgm:pt modelId="{E65B4B44-B197-433C-8F5A-78AE76929D63}" type="sibTrans" cxnId="{9EF9C044-A6DA-4E4A-803F-BD8A885D1DDE}">
      <dgm:prSet/>
      <dgm:spPr/>
      <dgm:t>
        <a:bodyPr/>
        <a:lstStyle/>
        <a:p>
          <a:endParaRPr lang="en-US" sz="2400" b="1"/>
        </a:p>
      </dgm:t>
    </dgm:pt>
    <dgm:pt modelId="{F6C85168-3D1E-4486-9F69-012D4C0B8B6A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20- نيروي دريايي آمريکا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EA445929-8D6A-4D98-9794-730DD4E104A2}" type="parTrans" cxnId="{02A5C745-917A-4756-A671-CA62E5760A10}">
      <dgm:prSet/>
      <dgm:spPr/>
      <dgm:t>
        <a:bodyPr/>
        <a:lstStyle/>
        <a:p>
          <a:endParaRPr lang="en-US" sz="2400" b="1"/>
        </a:p>
      </dgm:t>
    </dgm:pt>
    <dgm:pt modelId="{A8D85847-863D-4463-BC76-4F1872477A21}" type="sibTrans" cxnId="{02A5C745-917A-4756-A671-CA62E5760A10}">
      <dgm:prSet/>
      <dgm:spPr/>
      <dgm:t>
        <a:bodyPr/>
        <a:lstStyle/>
        <a:p>
          <a:endParaRPr lang="en-US" sz="2400" b="1"/>
        </a:p>
      </dgm:t>
    </dgm:pt>
    <dgm:pt modelId="{93F6155A-3BCF-405A-BCC0-169F24256EE2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21- اينديانا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D6BB8793-3FE5-411E-A248-C89770C343C1}" type="parTrans" cxnId="{E64D0A10-5444-48CE-8610-206CB2D7ED53}">
      <dgm:prSet/>
      <dgm:spPr/>
      <dgm:t>
        <a:bodyPr/>
        <a:lstStyle/>
        <a:p>
          <a:endParaRPr lang="en-US" sz="2400" b="1"/>
        </a:p>
      </dgm:t>
    </dgm:pt>
    <dgm:pt modelId="{726BDB26-F2AD-4EB9-AB06-47AC8BB90D3E}" type="sibTrans" cxnId="{E64D0A10-5444-48CE-8610-206CB2D7ED53}">
      <dgm:prSet/>
      <dgm:spPr/>
      <dgm:t>
        <a:bodyPr/>
        <a:lstStyle/>
        <a:p>
          <a:endParaRPr lang="en-US" sz="2400" b="1"/>
        </a:p>
      </dgm:t>
    </dgm:pt>
    <dgm:pt modelId="{656129EA-5582-460A-904B-B5E14F7165FB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22- ايکور انسوف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2C9DAD74-0E0F-496A-95C9-7A63412295B4}" type="parTrans" cxnId="{8FFF9769-E071-41C0-90D1-B9341A11F684}">
      <dgm:prSet/>
      <dgm:spPr/>
      <dgm:t>
        <a:bodyPr/>
        <a:lstStyle/>
        <a:p>
          <a:endParaRPr lang="en-US" sz="2400" b="1"/>
        </a:p>
      </dgm:t>
    </dgm:pt>
    <dgm:pt modelId="{0282D5A8-D8CB-4553-87F9-9FA69004BBD0}" type="sibTrans" cxnId="{8FFF9769-E071-41C0-90D1-B9341A11F684}">
      <dgm:prSet/>
      <dgm:spPr/>
      <dgm:t>
        <a:bodyPr/>
        <a:lstStyle/>
        <a:p>
          <a:endParaRPr lang="en-US" sz="2400" b="1"/>
        </a:p>
      </dgm:t>
    </dgm:pt>
    <dgm:pt modelId="{9BC8CCAB-70DB-4E09-8D2A-51B556E9966A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23- ساموئل سيرتو و پائول پيتر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62BE82D8-CBC4-4EBF-BED6-F1149677857F}" type="parTrans" cxnId="{3416E880-28C9-41D2-96C2-ABE4D1F4D301}">
      <dgm:prSet/>
      <dgm:spPr/>
      <dgm:t>
        <a:bodyPr/>
        <a:lstStyle/>
        <a:p>
          <a:endParaRPr lang="en-US" sz="2400" b="1"/>
        </a:p>
      </dgm:t>
    </dgm:pt>
    <dgm:pt modelId="{32DB2455-6C06-4810-91F1-65BCBEC308BB}" type="sibTrans" cxnId="{3416E880-28C9-41D2-96C2-ABE4D1F4D301}">
      <dgm:prSet/>
      <dgm:spPr/>
      <dgm:t>
        <a:bodyPr/>
        <a:lstStyle/>
        <a:p>
          <a:endParaRPr lang="en-US" sz="2400" b="1"/>
        </a:p>
      </dgm:t>
    </dgm:pt>
    <dgm:pt modelId="{06DE65C2-F23C-4BB2-A255-1196A5A47DCF}">
      <dgm:prSet custT="1"/>
      <dgm:spPr/>
      <dgm:t>
        <a:bodyPr/>
        <a:lstStyle/>
        <a:p>
          <a:r>
            <a:rPr lang="fa-IR" sz="1400" b="1" dirty="0" smtClean="0">
              <a:latin typeface="Arial" charset="0"/>
              <a:cs typeface="B Koodak" pitchFamily="2" charset="-78"/>
            </a:rPr>
            <a:t>24- مدل فرضيه اي براي سازمانهاي جديد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787D87B6-E95A-47C2-87A1-B2FBADF2EAC0}" type="parTrans" cxnId="{D8736F3C-553E-4321-BF22-425CF0A70A1A}">
      <dgm:prSet/>
      <dgm:spPr/>
      <dgm:t>
        <a:bodyPr/>
        <a:lstStyle/>
        <a:p>
          <a:endParaRPr lang="en-US" sz="2400" b="1"/>
        </a:p>
      </dgm:t>
    </dgm:pt>
    <dgm:pt modelId="{3A5D7067-0FAA-4E1E-93DA-B1D0ECEBC27D}" type="sibTrans" cxnId="{D8736F3C-553E-4321-BF22-425CF0A70A1A}">
      <dgm:prSet/>
      <dgm:spPr/>
      <dgm:t>
        <a:bodyPr/>
        <a:lstStyle/>
        <a:p>
          <a:endParaRPr lang="en-US" sz="2400" b="1"/>
        </a:p>
      </dgm:t>
    </dgm:pt>
    <dgm:pt modelId="{401BFF2A-6199-4AAD-A276-7DE6A5F8C719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25- مدل هيلد جونز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C3666B20-FB9F-4556-A88D-9BB2BC9B60B9}" type="parTrans" cxnId="{2DE3AC41-5A35-4AF0-B08A-913D826DD65F}">
      <dgm:prSet/>
      <dgm:spPr/>
      <dgm:t>
        <a:bodyPr/>
        <a:lstStyle/>
        <a:p>
          <a:endParaRPr lang="en-US" sz="2400" b="1"/>
        </a:p>
      </dgm:t>
    </dgm:pt>
    <dgm:pt modelId="{70E587CA-F351-4901-B78D-0E1D46C046A2}" type="sibTrans" cxnId="{2DE3AC41-5A35-4AF0-B08A-913D826DD65F}">
      <dgm:prSet/>
      <dgm:spPr/>
      <dgm:t>
        <a:bodyPr/>
        <a:lstStyle/>
        <a:p>
          <a:endParaRPr lang="en-US" sz="2400" b="1"/>
        </a:p>
      </dgm:t>
    </dgm:pt>
    <dgm:pt modelId="{5FF95D86-ECAE-40F6-8EF2-1CC483F82846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26- مدل چاک راوارثي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4312F431-E265-4CE9-B5EE-607D82D55368}" type="parTrans" cxnId="{30117A2A-FE50-4EA8-AF7A-1C4547C23B6B}">
      <dgm:prSet/>
      <dgm:spPr/>
      <dgm:t>
        <a:bodyPr/>
        <a:lstStyle/>
        <a:p>
          <a:endParaRPr lang="en-US" sz="2400" b="1"/>
        </a:p>
      </dgm:t>
    </dgm:pt>
    <dgm:pt modelId="{E4F2A14E-9FB7-4D05-B70B-202716F4C8AE}" type="sibTrans" cxnId="{30117A2A-FE50-4EA8-AF7A-1C4547C23B6B}">
      <dgm:prSet/>
      <dgm:spPr/>
      <dgm:t>
        <a:bodyPr/>
        <a:lstStyle/>
        <a:p>
          <a:endParaRPr lang="en-US" sz="2400" b="1"/>
        </a:p>
      </dgm:t>
    </dgm:pt>
    <dgm:pt modelId="{D78C79F6-28B8-4459-9A2F-733486ECE57B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27- مدل آرنو جادسون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01623918-5EF3-478A-9AFC-5F2584463CF7}" type="parTrans" cxnId="{500DA79E-FF85-40F6-8DA1-5F1E2E3BCECC}">
      <dgm:prSet/>
      <dgm:spPr/>
      <dgm:t>
        <a:bodyPr/>
        <a:lstStyle/>
        <a:p>
          <a:endParaRPr lang="en-US" sz="2400" b="1"/>
        </a:p>
      </dgm:t>
    </dgm:pt>
    <dgm:pt modelId="{B7FC4132-1CAF-4431-A8DE-3F5F6A14CF32}" type="sibTrans" cxnId="{500DA79E-FF85-40F6-8DA1-5F1E2E3BCECC}">
      <dgm:prSet/>
      <dgm:spPr/>
      <dgm:t>
        <a:bodyPr/>
        <a:lstStyle/>
        <a:p>
          <a:endParaRPr lang="en-US" sz="2400" b="1"/>
        </a:p>
      </dgm:t>
    </dgm:pt>
    <dgm:pt modelId="{269EA9ED-5566-40F8-BA50-8DC94A21EDC6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28- هرينگتون برايس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E0979E61-8D48-4DA4-AC35-9716AD64A8AE}" type="parTrans" cxnId="{A7B10FC3-96F4-4730-9B27-28F6F8F94B8D}">
      <dgm:prSet/>
      <dgm:spPr/>
      <dgm:t>
        <a:bodyPr/>
        <a:lstStyle/>
        <a:p>
          <a:endParaRPr lang="en-US" sz="2400" b="1"/>
        </a:p>
      </dgm:t>
    </dgm:pt>
    <dgm:pt modelId="{E65BBD8A-AD85-4540-AC98-323FA1495A54}" type="sibTrans" cxnId="{A7B10FC3-96F4-4730-9B27-28F6F8F94B8D}">
      <dgm:prSet/>
      <dgm:spPr/>
      <dgm:t>
        <a:bodyPr/>
        <a:lstStyle/>
        <a:p>
          <a:endParaRPr lang="en-US" sz="2400" b="1"/>
        </a:p>
      </dgm:t>
    </dgm:pt>
    <dgm:pt modelId="{CCA5CF2B-776B-4780-95CB-65A39F49164D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29- کلنيف هومن وديويد آش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AEC1DEF2-6FAE-4EE9-B945-A3A0EBE19296}" type="parTrans" cxnId="{E8B34713-5531-4FAF-8F22-ED1524FCCE68}">
      <dgm:prSet/>
      <dgm:spPr/>
      <dgm:t>
        <a:bodyPr/>
        <a:lstStyle/>
        <a:p>
          <a:endParaRPr lang="en-US" sz="2400" b="1"/>
        </a:p>
      </dgm:t>
    </dgm:pt>
    <dgm:pt modelId="{3A9BC211-9205-4005-9907-ED09BEEB3969}" type="sibTrans" cxnId="{E8B34713-5531-4FAF-8F22-ED1524FCCE68}">
      <dgm:prSet/>
      <dgm:spPr/>
      <dgm:t>
        <a:bodyPr/>
        <a:lstStyle/>
        <a:p>
          <a:endParaRPr lang="en-US" sz="2400" b="1"/>
        </a:p>
      </dgm:t>
    </dgm:pt>
    <dgm:pt modelId="{E9C9E060-8FAA-4776-96A2-ED211BC976CC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30- ديويد هانگر</a:t>
          </a:r>
          <a:endParaRPr lang="en-US" sz="1400" b="1" dirty="0">
            <a:latin typeface="Arial" charset="0"/>
            <a:cs typeface="B Koodak" pitchFamily="2" charset="-78"/>
          </a:endParaRPr>
        </a:p>
      </dgm:t>
    </dgm:pt>
    <dgm:pt modelId="{8EB4D896-29B9-4790-B5DF-618E25816DCA}" type="parTrans" cxnId="{A26F1871-67CB-48E4-8A6B-C656CBDEBB03}">
      <dgm:prSet/>
      <dgm:spPr/>
      <dgm:t>
        <a:bodyPr/>
        <a:lstStyle/>
        <a:p>
          <a:endParaRPr lang="en-US" sz="2400" b="1"/>
        </a:p>
      </dgm:t>
    </dgm:pt>
    <dgm:pt modelId="{F1CC65CA-2441-427B-BB24-A191AB4EE13B}" type="sibTrans" cxnId="{A26F1871-67CB-48E4-8A6B-C656CBDEBB03}">
      <dgm:prSet/>
      <dgm:spPr/>
      <dgm:t>
        <a:bodyPr/>
        <a:lstStyle/>
        <a:p>
          <a:endParaRPr lang="en-US" sz="2400" b="1"/>
        </a:p>
      </dgm:t>
    </dgm:pt>
    <dgm:pt modelId="{264B2BC0-7A66-4708-9454-D63EE8F1E101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31- مدل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9E805979-EAD8-4A8F-A7E3-B8A4FC5FD2B2}" type="parTrans" cxnId="{0BAF162C-53BC-4BFD-AF3E-B6DE86270AA6}">
      <dgm:prSet/>
      <dgm:spPr/>
      <dgm:t>
        <a:bodyPr/>
        <a:lstStyle/>
        <a:p>
          <a:endParaRPr lang="en-US" sz="2400" b="1"/>
        </a:p>
      </dgm:t>
    </dgm:pt>
    <dgm:pt modelId="{67271671-90EF-41D2-8502-258B71AF65B6}" type="sibTrans" cxnId="{0BAF162C-53BC-4BFD-AF3E-B6DE86270AA6}">
      <dgm:prSet/>
      <dgm:spPr/>
      <dgm:t>
        <a:bodyPr/>
        <a:lstStyle/>
        <a:p>
          <a:endParaRPr lang="en-US" sz="2400" b="1"/>
        </a:p>
      </dgm:t>
    </dgm:pt>
    <dgm:pt modelId="{692EF177-7E01-412F-AE34-7E2F1FD955EA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32- مدل آندروز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05CC84E6-FBC8-45F3-8485-C8F083FA1E9E}" type="parTrans" cxnId="{D3319ED8-C6EF-4A61-8F22-19118481EC54}">
      <dgm:prSet/>
      <dgm:spPr/>
      <dgm:t>
        <a:bodyPr/>
        <a:lstStyle/>
        <a:p>
          <a:endParaRPr lang="en-US" sz="2400" b="1"/>
        </a:p>
      </dgm:t>
    </dgm:pt>
    <dgm:pt modelId="{0AF5E85D-92BE-402D-A21D-E4BE32336B10}" type="sibTrans" cxnId="{D3319ED8-C6EF-4A61-8F22-19118481EC54}">
      <dgm:prSet/>
      <dgm:spPr/>
      <dgm:t>
        <a:bodyPr/>
        <a:lstStyle/>
        <a:p>
          <a:endParaRPr lang="en-US" sz="2400" b="1"/>
        </a:p>
      </dgm:t>
    </dgm:pt>
    <dgm:pt modelId="{FA35F582-6592-4C8A-AADC-B9099604765F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33- مدل رايت 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AED396F8-7726-4115-8802-2A6C7F4B1FCA}" type="parTrans" cxnId="{97EC9792-0E29-4CF5-B3A6-64D7D9CA42A4}">
      <dgm:prSet/>
      <dgm:spPr/>
      <dgm:t>
        <a:bodyPr/>
        <a:lstStyle/>
        <a:p>
          <a:endParaRPr lang="en-US" sz="2400" b="1"/>
        </a:p>
      </dgm:t>
    </dgm:pt>
    <dgm:pt modelId="{37B82828-2133-4321-980C-5F6165748B79}" type="sibTrans" cxnId="{97EC9792-0E29-4CF5-B3A6-64D7D9CA42A4}">
      <dgm:prSet/>
      <dgm:spPr/>
      <dgm:t>
        <a:bodyPr/>
        <a:lstStyle/>
        <a:p>
          <a:endParaRPr lang="en-US" sz="2400" b="1"/>
        </a:p>
      </dgm:t>
    </dgm:pt>
    <dgm:pt modelId="{3BDC1C78-0915-4C34-BA03-838DE47AD5E4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34- مدل هيل 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6EA75D3C-3E1B-42FF-89D3-B0A6F7009E05}" type="parTrans" cxnId="{16075AD2-6358-425F-BC59-7310D9EA354D}">
      <dgm:prSet/>
      <dgm:spPr/>
      <dgm:t>
        <a:bodyPr/>
        <a:lstStyle/>
        <a:p>
          <a:endParaRPr lang="en-US" sz="2400" b="1"/>
        </a:p>
      </dgm:t>
    </dgm:pt>
    <dgm:pt modelId="{972594F6-497D-4F76-987A-C0D2D08001A3}" type="sibTrans" cxnId="{16075AD2-6358-425F-BC59-7310D9EA354D}">
      <dgm:prSet/>
      <dgm:spPr/>
      <dgm:t>
        <a:bodyPr/>
        <a:lstStyle/>
        <a:p>
          <a:endParaRPr lang="en-US" sz="2400" b="1"/>
        </a:p>
      </dgm:t>
    </dgm:pt>
    <dgm:pt modelId="{CDFDD209-69FC-4CE4-B214-98CB799FCBF9}">
      <dgm:prSet custT="1"/>
      <dgm:spPr/>
      <dgm:t>
        <a:bodyPr/>
        <a:lstStyle/>
        <a:p>
          <a:r>
            <a:rPr lang="fa-IR" sz="1400" b="1" smtClean="0">
              <a:latin typeface="Arial" charset="0"/>
              <a:cs typeface="B Koodak" pitchFamily="2" charset="-78"/>
            </a:rPr>
            <a:t>35- هريسون وجان </a:t>
          </a:r>
          <a:endParaRPr lang="fa-IR" sz="1400" b="1" dirty="0">
            <a:latin typeface="Arial" charset="0"/>
            <a:cs typeface="B Koodak" pitchFamily="2" charset="-78"/>
          </a:endParaRPr>
        </a:p>
      </dgm:t>
    </dgm:pt>
    <dgm:pt modelId="{6F6ADE2B-1F42-4F24-BE22-93CC1004D1F4}" type="parTrans" cxnId="{08204B9F-70E7-42A6-B4A6-1E3278366203}">
      <dgm:prSet/>
      <dgm:spPr/>
      <dgm:t>
        <a:bodyPr/>
        <a:lstStyle/>
        <a:p>
          <a:endParaRPr lang="en-US" sz="2400" b="1"/>
        </a:p>
      </dgm:t>
    </dgm:pt>
    <dgm:pt modelId="{ADCCA1DD-084D-4318-897F-E90950B555A5}" type="sibTrans" cxnId="{08204B9F-70E7-42A6-B4A6-1E3278366203}">
      <dgm:prSet/>
      <dgm:spPr/>
      <dgm:t>
        <a:bodyPr/>
        <a:lstStyle/>
        <a:p>
          <a:endParaRPr lang="en-US" sz="2400" b="1"/>
        </a:p>
      </dgm:t>
    </dgm:pt>
    <dgm:pt modelId="{61B25917-D000-4417-84BC-7835C515022D}" type="pres">
      <dgm:prSet presAssocID="{10EF7EA7-2FEA-4ECA-A1EF-3658152BA0D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29E28BE-FFC9-4192-862F-503B47AAF1ED}" type="pres">
      <dgm:prSet presAssocID="{CDFDD209-69FC-4CE4-B214-98CB799FCBF9}" presName="compNode" presStyleCnt="0"/>
      <dgm:spPr/>
    </dgm:pt>
    <dgm:pt modelId="{672F79E4-D450-44F7-B0B0-BBC55A20FF26}" type="pres">
      <dgm:prSet presAssocID="{CDFDD209-69FC-4CE4-B214-98CB799FCBF9}" presName="dummyConnPt" presStyleCnt="0"/>
      <dgm:spPr/>
    </dgm:pt>
    <dgm:pt modelId="{AAD64EE9-9716-4672-8332-FDA1D3912EB5}" type="pres">
      <dgm:prSet presAssocID="{CDFDD209-69FC-4CE4-B214-98CB799FCBF9}" presName="node" presStyleLbl="node1" presStyleIdx="0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785CE-0704-45C4-8023-A5A10046D245}" type="pres">
      <dgm:prSet presAssocID="{ADCCA1DD-084D-4318-897F-E90950B555A5}" presName="sibTrans" presStyleLbl="bgSibTrans2D1" presStyleIdx="0" presStyleCnt="34"/>
      <dgm:spPr/>
      <dgm:t>
        <a:bodyPr/>
        <a:lstStyle/>
        <a:p>
          <a:endParaRPr lang="en-US"/>
        </a:p>
      </dgm:t>
    </dgm:pt>
    <dgm:pt modelId="{1C580DB8-52B7-4831-9483-E8C60002642E}" type="pres">
      <dgm:prSet presAssocID="{3BDC1C78-0915-4C34-BA03-838DE47AD5E4}" presName="compNode" presStyleCnt="0"/>
      <dgm:spPr/>
    </dgm:pt>
    <dgm:pt modelId="{47640A16-FE21-4AF5-AAB9-FC803B19BB33}" type="pres">
      <dgm:prSet presAssocID="{3BDC1C78-0915-4C34-BA03-838DE47AD5E4}" presName="dummyConnPt" presStyleCnt="0"/>
      <dgm:spPr/>
    </dgm:pt>
    <dgm:pt modelId="{28B7A206-0850-4BDD-8234-19A7F9478A69}" type="pres">
      <dgm:prSet presAssocID="{3BDC1C78-0915-4C34-BA03-838DE47AD5E4}" presName="node" presStyleLbl="node1" presStyleIdx="1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BDBA0-F849-49DF-A3A8-C9F60C700604}" type="pres">
      <dgm:prSet presAssocID="{972594F6-497D-4F76-987A-C0D2D08001A3}" presName="sibTrans" presStyleLbl="bgSibTrans2D1" presStyleIdx="1" presStyleCnt="34"/>
      <dgm:spPr/>
      <dgm:t>
        <a:bodyPr/>
        <a:lstStyle/>
        <a:p>
          <a:endParaRPr lang="en-US"/>
        </a:p>
      </dgm:t>
    </dgm:pt>
    <dgm:pt modelId="{5F62EAE6-6521-4803-8C1C-C2BBB5542481}" type="pres">
      <dgm:prSet presAssocID="{FA35F582-6592-4C8A-AADC-B9099604765F}" presName="compNode" presStyleCnt="0"/>
      <dgm:spPr/>
    </dgm:pt>
    <dgm:pt modelId="{D2D001BF-412E-4EB0-9401-B861BB7B28BE}" type="pres">
      <dgm:prSet presAssocID="{FA35F582-6592-4C8A-AADC-B9099604765F}" presName="dummyConnPt" presStyleCnt="0"/>
      <dgm:spPr/>
    </dgm:pt>
    <dgm:pt modelId="{9C44E63D-8FC6-4538-B876-EC3C55FD0C56}" type="pres">
      <dgm:prSet presAssocID="{FA35F582-6592-4C8A-AADC-B9099604765F}" presName="node" presStyleLbl="node1" presStyleIdx="2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F6C1A-D958-4CCC-A360-623CFD365867}" type="pres">
      <dgm:prSet presAssocID="{37B82828-2133-4321-980C-5F6165748B79}" presName="sibTrans" presStyleLbl="bgSibTrans2D1" presStyleIdx="2" presStyleCnt="34"/>
      <dgm:spPr/>
      <dgm:t>
        <a:bodyPr/>
        <a:lstStyle/>
        <a:p>
          <a:endParaRPr lang="en-US"/>
        </a:p>
      </dgm:t>
    </dgm:pt>
    <dgm:pt modelId="{A463C6B1-4F26-40BF-AB6B-777EF25DF00F}" type="pres">
      <dgm:prSet presAssocID="{692EF177-7E01-412F-AE34-7E2F1FD955EA}" presName="compNode" presStyleCnt="0"/>
      <dgm:spPr/>
    </dgm:pt>
    <dgm:pt modelId="{A32FCCB7-9047-4A19-8018-C65B59D6B45A}" type="pres">
      <dgm:prSet presAssocID="{692EF177-7E01-412F-AE34-7E2F1FD955EA}" presName="dummyConnPt" presStyleCnt="0"/>
      <dgm:spPr/>
    </dgm:pt>
    <dgm:pt modelId="{650136E1-F187-44CB-828B-CDC5F1BB5FF0}" type="pres">
      <dgm:prSet presAssocID="{692EF177-7E01-412F-AE34-7E2F1FD955EA}" presName="node" presStyleLbl="node1" presStyleIdx="3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3F0D7-7569-4C47-A4FC-C0AF54E6C11F}" type="pres">
      <dgm:prSet presAssocID="{0AF5E85D-92BE-402D-A21D-E4BE32336B10}" presName="sibTrans" presStyleLbl="bgSibTrans2D1" presStyleIdx="3" presStyleCnt="34"/>
      <dgm:spPr/>
      <dgm:t>
        <a:bodyPr/>
        <a:lstStyle/>
        <a:p>
          <a:endParaRPr lang="en-US"/>
        </a:p>
      </dgm:t>
    </dgm:pt>
    <dgm:pt modelId="{A055E3D9-5B8C-4AD9-A5C2-327EBD45DF2D}" type="pres">
      <dgm:prSet presAssocID="{264B2BC0-7A66-4708-9454-D63EE8F1E101}" presName="compNode" presStyleCnt="0"/>
      <dgm:spPr/>
    </dgm:pt>
    <dgm:pt modelId="{EC19EBB1-5C7D-498C-B5A6-F27D06FC28BB}" type="pres">
      <dgm:prSet presAssocID="{264B2BC0-7A66-4708-9454-D63EE8F1E101}" presName="dummyConnPt" presStyleCnt="0"/>
      <dgm:spPr/>
    </dgm:pt>
    <dgm:pt modelId="{4C4149A8-2C04-4EDE-9C49-091DF20BFBEF}" type="pres">
      <dgm:prSet presAssocID="{264B2BC0-7A66-4708-9454-D63EE8F1E101}" presName="node" presStyleLbl="node1" presStyleIdx="4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3C430-FC2D-4981-A38E-08999C95EA08}" type="pres">
      <dgm:prSet presAssocID="{67271671-90EF-41D2-8502-258B71AF65B6}" presName="sibTrans" presStyleLbl="bgSibTrans2D1" presStyleIdx="4" presStyleCnt="34"/>
      <dgm:spPr/>
      <dgm:t>
        <a:bodyPr/>
        <a:lstStyle/>
        <a:p>
          <a:endParaRPr lang="en-US"/>
        </a:p>
      </dgm:t>
    </dgm:pt>
    <dgm:pt modelId="{5D38C1EC-8C59-4939-B644-7B3C05303592}" type="pres">
      <dgm:prSet presAssocID="{E9C9E060-8FAA-4776-96A2-ED211BC976CC}" presName="compNode" presStyleCnt="0"/>
      <dgm:spPr/>
    </dgm:pt>
    <dgm:pt modelId="{688C9285-E51C-4A8A-956D-2B8FA8EB97EE}" type="pres">
      <dgm:prSet presAssocID="{E9C9E060-8FAA-4776-96A2-ED211BC976CC}" presName="dummyConnPt" presStyleCnt="0"/>
      <dgm:spPr/>
    </dgm:pt>
    <dgm:pt modelId="{1B330401-BBE9-4033-AB40-96DB8B69BA68}" type="pres">
      <dgm:prSet presAssocID="{E9C9E060-8FAA-4776-96A2-ED211BC976CC}" presName="node" presStyleLbl="node1" presStyleIdx="5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4983B-0701-4EB0-82BE-79EBF956EE67}" type="pres">
      <dgm:prSet presAssocID="{F1CC65CA-2441-427B-BB24-A191AB4EE13B}" presName="sibTrans" presStyleLbl="bgSibTrans2D1" presStyleIdx="5" presStyleCnt="34"/>
      <dgm:spPr/>
      <dgm:t>
        <a:bodyPr/>
        <a:lstStyle/>
        <a:p>
          <a:endParaRPr lang="en-US"/>
        </a:p>
      </dgm:t>
    </dgm:pt>
    <dgm:pt modelId="{C5D71E40-CE5B-491C-9C54-FD0DE77206D3}" type="pres">
      <dgm:prSet presAssocID="{CCA5CF2B-776B-4780-95CB-65A39F49164D}" presName="compNode" presStyleCnt="0"/>
      <dgm:spPr/>
    </dgm:pt>
    <dgm:pt modelId="{AAB2864E-424F-4CA4-8390-9FB99087DF8E}" type="pres">
      <dgm:prSet presAssocID="{CCA5CF2B-776B-4780-95CB-65A39F49164D}" presName="dummyConnPt" presStyleCnt="0"/>
      <dgm:spPr/>
    </dgm:pt>
    <dgm:pt modelId="{CACABA64-D527-4448-A743-005B2884AB20}" type="pres">
      <dgm:prSet presAssocID="{CCA5CF2B-776B-4780-95CB-65A39F49164D}" presName="node" presStyleLbl="node1" presStyleIdx="6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B793C-E8BF-4AAC-8E99-88128C102BEA}" type="pres">
      <dgm:prSet presAssocID="{3A9BC211-9205-4005-9907-ED09BEEB3969}" presName="sibTrans" presStyleLbl="bgSibTrans2D1" presStyleIdx="6" presStyleCnt="34"/>
      <dgm:spPr/>
      <dgm:t>
        <a:bodyPr/>
        <a:lstStyle/>
        <a:p>
          <a:endParaRPr lang="en-US"/>
        </a:p>
      </dgm:t>
    </dgm:pt>
    <dgm:pt modelId="{C132353A-B5D8-4FA6-BDBF-7DE05C06E8C4}" type="pres">
      <dgm:prSet presAssocID="{269EA9ED-5566-40F8-BA50-8DC94A21EDC6}" presName="compNode" presStyleCnt="0"/>
      <dgm:spPr/>
    </dgm:pt>
    <dgm:pt modelId="{B8EDD185-4C67-4826-87D5-46787F5D822C}" type="pres">
      <dgm:prSet presAssocID="{269EA9ED-5566-40F8-BA50-8DC94A21EDC6}" presName="dummyConnPt" presStyleCnt="0"/>
      <dgm:spPr/>
    </dgm:pt>
    <dgm:pt modelId="{5C2FD419-1F40-4775-84C9-B078C9BB053D}" type="pres">
      <dgm:prSet presAssocID="{269EA9ED-5566-40F8-BA50-8DC94A21EDC6}" presName="node" presStyleLbl="node1" presStyleIdx="7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F0B5B-8117-47B3-ADF2-97F1024B49C3}" type="pres">
      <dgm:prSet presAssocID="{E65BBD8A-AD85-4540-AC98-323FA1495A54}" presName="sibTrans" presStyleLbl="bgSibTrans2D1" presStyleIdx="7" presStyleCnt="34"/>
      <dgm:spPr/>
      <dgm:t>
        <a:bodyPr/>
        <a:lstStyle/>
        <a:p>
          <a:endParaRPr lang="en-US"/>
        </a:p>
      </dgm:t>
    </dgm:pt>
    <dgm:pt modelId="{C4A234F4-56F4-4D0C-91F3-586CF84175A5}" type="pres">
      <dgm:prSet presAssocID="{D78C79F6-28B8-4459-9A2F-733486ECE57B}" presName="compNode" presStyleCnt="0"/>
      <dgm:spPr/>
    </dgm:pt>
    <dgm:pt modelId="{045B2DA9-A3F8-4AA5-AB72-CAA474766340}" type="pres">
      <dgm:prSet presAssocID="{D78C79F6-28B8-4459-9A2F-733486ECE57B}" presName="dummyConnPt" presStyleCnt="0"/>
      <dgm:spPr/>
    </dgm:pt>
    <dgm:pt modelId="{5F3EFF6D-02B8-4968-ABD8-8C74C9A40E41}" type="pres">
      <dgm:prSet presAssocID="{D78C79F6-28B8-4459-9A2F-733486ECE57B}" presName="node" presStyleLbl="node1" presStyleIdx="8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A5DD1-B970-4216-B373-1127242AEADB}" type="pres">
      <dgm:prSet presAssocID="{B7FC4132-1CAF-4431-A8DE-3F5F6A14CF32}" presName="sibTrans" presStyleLbl="bgSibTrans2D1" presStyleIdx="8" presStyleCnt="34"/>
      <dgm:spPr/>
      <dgm:t>
        <a:bodyPr/>
        <a:lstStyle/>
        <a:p>
          <a:endParaRPr lang="en-US"/>
        </a:p>
      </dgm:t>
    </dgm:pt>
    <dgm:pt modelId="{19C8DC5D-DA32-4F20-BF4C-E7511E0423BC}" type="pres">
      <dgm:prSet presAssocID="{5FF95D86-ECAE-40F6-8EF2-1CC483F82846}" presName="compNode" presStyleCnt="0"/>
      <dgm:spPr/>
    </dgm:pt>
    <dgm:pt modelId="{71144328-903B-41B4-B1C6-6009028114D3}" type="pres">
      <dgm:prSet presAssocID="{5FF95D86-ECAE-40F6-8EF2-1CC483F82846}" presName="dummyConnPt" presStyleCnt="0"/>
      <dgm:spPr/>
    </dgm:pt>
    <dgm:pt modelId="{603814E8-39AF-4E5A-8D7D-65772EB569FB}" type="pres">
      <dgm:prSet presAssocID="{5FF95D86-ECAE-40F6-8EF2-1CC483F82846}" presName="node" presStyleLbl="node1" presStyleIdx="9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83F26-B507-47E0-ACB0-0C8DFA07D3D1}" type="pres">
      <dgm:prSet presAssocID="{E4F2A14E-9FB7-4D05-B70B-202716F4C8AE}" presName="sibTrans" presStyleLbl="bgSibTrans2D1" presStyleIdx="9" presStyleCnt="34"/>
      <dgm:spPr/>
      <dgm:t>
        <a:bodyPr/>
        <a:lstStyle/>
        <a:p>
          <a:endParaRPr lang="en-US"/>
        </a:p>
      </dgm:t>
    </dgm:pt>
    <dgm:pt modelId="{8550DF2C-19A0-406B-94C1-CDED2B348904}" type="pres">
      <dgm:prSet presAssocID="{401BFF2A-6199-4AAD-A276-7DE6A5F8C719}" presName="compNode" presStyleCnt="0"/>
      <dgm:spPr/>
    </dgm:pt>
    <dgm:pt modelId="{77C6FD36-393F-4B57-9DDA-F6404A1DBC30}" type="pres">
      <dgm:prSet presAssocID="{401BFF2A-6199-4AAD-A276-7DE6A5F8C719}" presName="dummyConnPt" presStyleCnt="0"/>
      <dgm:spPr/>
    </dgm:pt>
    <dgm:pt modelId="{8AFD11D1-8EE8-44A3-A6C1-88D1D97A3193}" type="pres">
      <dgm:prSet presAssocID="{401BFF2A-6199-4AAD-A276-7DE6A5F8C719}" presName="node" presStyleLbl="node1" presStyleIdx="10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B4D8D-D838-4CA8-A9EC-6C1CDCEABAB2}" type="pres">
      <dgm:prSet presAssocID="{70E587CA-F351-4901-B78D-0E1D46C046A2}" presName="sibTrans" presStyleLbl="bgSibTrans2D1" presStyleIdx="10" presStyleCnt="34"/>
      <dgm:spPr/>
      <dgm:t>
        <a:bodyPr/>
        <a:lstStyle/>
        <a:p>
          <a:endParaRPr lang="en-US"/>
        </a:p>
      </dgm:t>
    </dgm:pt>
    <dgm:pt modelId="{33A41145-0872-40C2-B644-D9F3929E2563}" type="pres">
      <dgm:prSet presAssocID="{06DE65C2-F23C-4BB2-A255-1196A5A47DCF}" presName="compNode" presStyleCnt="0"/>
      <dgm:spPr/>
    </dgm:pt>
    <dgm:pt modelId="{4774236A-E646-48B5-B4E3-F2E6D0968044}" type="pres">
      <dgm:prSet presAssocID="{06DE65C2-F23C-4BB2-A255-1196A5A47DCF}" presName="dummyConnPt" presStyleCnt="0"/>
      <dgm:spPr/>
    </dgm:pt>
    <dgm:pt modelId="{3B9211C7-058A-4C17-BB8C-EC6D072F571A}" type="pres">
      <dgm:prSet presAssocID="{06DE65C2-F23C-4BB2-A255-1196A5A47DCF}" presName="node" presStyleLbl="node1" presStyleIdx="11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FA3DD-1B7D-477F-B751-DE58BBC3DB1D}" type="pres">
      <dgm:prSet presAssocID="{3A5D7067-0FAA-4E1E-93DA-B1D0ECEBC27D}" presName="sibTrans" presStyleLbl="bgSibTrans2D1" presStyleIdx="11" presStyleCnt="34"/>
      <dgm:spPr/>
      <dgm:t>
        <a:bodyPr/>
        <a:lstStyle/>
        <a:p>
          <a:endParaRPr lang="en-US"/>
        </a:p>
      </dgm:t>
    </dgm:pt>
    <dgm:pt modelId="{6286ED4D-A8A3-4225-9F36-21B1373AD911}" type="pres">
      <dgm:prSet presAssocID="{9BC8CCAB-70DB-4E09-8D2A-51B556E9966A}" presName="compNode" presStyleCnt="0"/>
      <dgm:spPr/>
    </dgm:pt>
    <dgm:pt modelId="{BCF50475-F85B-4FFB-A0AB-058F6D59F73E}" type="pres">
      <dgm:prSet presAssocID="{9BC8CCAB-70DB-4E09-8D2A-51B556E9966A}" presName="dummyConnPt" presStyleCnt="0"/>
      <dgm:spPr/>
    </dgm:pt>
    <dgm:pt modelId="{F161DB2F-4BBC-4C85-A721-B5872442F279}" type="pres">
      <dgm:prSet presAssocID="{9BC8CCAB-70DB-4E09-8D2A-51B556E9966A}" presName="node" presStyleLbl="node1" presStyleIdx="12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8AE40-64FB-47C7-B5F2-CB340D9E51BB}" type="pres">
      <dgm:prSet presAssocID="{32DB2455-6C06-4810-91F1-65BCBEC308BB}" presName="sibTrans" presStyleLbl="bgSibTrans2D1" presStyleIdx="12" presStyleCnt="34"/>
      <dgm:spPr/>
      <dgm:t>
        <a:bodyPr/>
        <a:lstStyle/>
        <a:p>
          <a:endParaRPr lang="en-US"/>
        </a:p>
      </dgm:t>
    </dgm:pt>
    <dgm:pt modelId="{F3ED1E85-24FE-49AF-9EEE-A9B4C457D413}" type="pres">
      <dgm:prSet presAssocID="{656129EA-5582-460A-904B-B5E14F7165FB}" presName="compNode" presStyleCnt="0"/>
      <dgm:spPr/>
    </dgm:pt>
    <dgm:pt modelId="{B4EE3721-1169-4D65-BA14-6DC997553270}" type="pres">
      <dgm:prSet presAssocID="{656129EA-5582-460A-904B-B5E14F7165FB}" presName="dummyConnPt" presStyleCnt="0"/>
      <dgm:spPr/>
    </dgm:pt>
    <dgm:pt modelId="{A86BCEB7-6862-4A3B-844C-671A5043C6B7}" type="pres">
      <dgm:prSet presAssocID="{656129EA-5582-460A-904B-B5E14F7165FB}" presName="node" presStyleLbl="node1" presStyleIdx="13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23C16-7131-4369-A15D-5103C2EDBCE3}" type="pres">
      <dgm:prSet presAssocID="{0282D5A8-D8CB-4553-87F9-9FA69004BBD0}" presName="sibTrans" presStyleLbl="bgSibTrans2D1" presStyleIdx="13" presStyleCnt="34"/>
      <dgm:spPr/>
      <dgm:t>
        <a:bodyPr/>
        <a:lstStyle/>
        <a:p>
          <a:endParaRPr lang="en-US"/>
        </a:p>
      </dgm:t>
    </dgm:pt>
    <dgm:pt modelId="{072BD2D0-7A15-4266-8A77-055A7521C213}" type="pres">
      <dgm:prSet presAssocID="{93F6155A-3BCF-405A-BCC0-169F24256EE2}" presName="compNode" presStyleCnt="0"/>
      <dgm:spPr/>
    </dgm:pt>
    <dgm:pt modelId="{ECC4E529-639B-4EDF-B48D-594C3F317DB3}" type="pres">
      <dgm:prSet presAssocID="{93F6155A-3BCF-405A-BCC0-169F24256EE2}" presName="dummyConnPt" presStyleCnt="0"/>
      <dgm:spPr/>
    </dgm:pt>
    <dgm:pt modelId="{5E365A1A-017A-422F-BD72-5E99F5CC8D02}" type="pres">
      <dgm:prSet presAssocID="{93F6155A-3BCF-405A-BCC0-169F24256EE2}" presName="node" presStyleLbl="node1" presStyleIdx="14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0227F-AD2E-4C59-978F-DC663AEDDE6B}" type="pres">
      <dgm:prSet presAssocID="{726BDB26-F2AD-4EB9-AB06-47AC8BB90D3E}" presName="sibTrans" presStyleLbl="bgSibTrans2D1" presStyleIdx="14" presStyleCnt="34"/>
      <dgm:spPr/>
      <dgm:t>
        <a:bodyPr/>
        <a:lstStyle/>
        <a:p>
          <a:endParaRPr lang="en-US"/>
        </a:p>
      </dgm:t>
    </dgm:pt>
    <dgm:pt modelId="{2F50BD86-9E93-4004-BDBB-865B6BA475DA}" type="pres">
      <dgm:prSet presAssocID="{F6C85168-3D1E-4486-9F69-012D4C0B8B6A}" presName="compNode" presStyleCnt="0"/>
      <dgm:spPr/>
    </dgm:pt>
    <dgm:pt modelId="{FB988011-D3FD-4A46-9942-16AEE2760D32}" type="pres">
      <dgm:prSet presAssocID="{F6C85168-3D1E-4486-9F69-012D4C0B8B6A}" presName="dummyConnPt" presStyleCnt="0"/>
      <dgm:spPr/>
    </dgm:pt>
    <dgm:pt modelId="{674C922D-6C16-4DF6-BA0B-494B0C1CBD4E}" type="pres">
      <dgm:prSet presAssocID="{F6C85168-3D1E-4486-9F69-012D4C0B8B6A}" presName="node" presStyleLbl="node1" presStyleIdx="15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22577-C3E9-45F2-8212-3BA87C603690}" type="pres">
      <dgm:prSet presAssocID="{A8D85847-863D-4463-BC76-4F1872477A21}" presName="sibTrans" presStyleLbl="bgSibTrans2D1" presStyleIdx="15" presStyleCnt="34"/>
      <dgm:spPr/>
      <dgm:t>
        <a:bodyPr/>
        <a:lstStyle/>
        <a:p>
          <a:endParaRPr lang="en-US"/>
        </a:p>
      </dgm:t>
    </dgm:pt>
    <dgm:pt modelId="{5CF89F4C-24AF-4552-9C69-EA67219D92F0}" type="pres">
      <dgm:prSet presAssocID="{51443FC3-BCDD-410A-A917-3BAC3CDA5A9E}" presName="compNode" presStyleCnt="0"/>
      <dgm:spPr/>
    </dgm:pt>
    <dgm:pt modelId="{F936D0A2-E900-452E-B1F3-172579E2BA43}" type="pres">
      <dgm:prSet presAssocID="{51443FC3-BCDD-410A-A917-3BAC3CDA5A9E}" presName="dummyConnPt" presStyleCnt="0"/>
      <dgm:spPr/>
    </dgm:pt>
    <dgm:pt modelId="{AD65B6C7-C05D-4062-8830-D214F87A857E}" type="pres">
      <dgm:prSet presAssocID="{51443FC3-BCDD-410A-A917-3BAC3CDA5A9E}" presName="node" presStyleLbl="node1" presStyleIdx="16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57FDF-AA6E-4949-B88F-39276DDDE099}" type="pres">
      <dgm:prSet presAssocID="{E65B4B44-B197-433C-8F5A-78AE76929D63}" presName="sibTrans" presStyleLbl="bgSibTrans2D1" presStyleIdx="16" presStyleCnt="34"/>
      <dgm:spPr/>
      <dgm:t>
        <a:bodyPr/>
        <a:lstStyle/>
        <a:p>
          <a:endParaRPr lang="en-US"/>
        </a:p>
      </dgm:t>
    </dgm:pt>
    <dgm:pt modelId="{4577F9E2-D105-49E5-8D83-DD3B6C1DE9A7}" type="pres">
      <dgm:prSet presAssocID="{1D4C0BC8-CFBF-4A56-B588-1709483D26FE}" presName="compNode" presStyleCnt="0"/>
      <dgm:spPr/>
    </dgm:pt>
    <dgm:pt modelId="{1A370821-417A-47AD-B319-39274D139C44}" type="pres">
      <dgm:prSet presAssocID="{1D4C0BC8-CFBF-4A56-B588-1709483D26FE}" presName="dummyConnPt" presStyleCnt="0"/>
      <dgm:spPr/>
    </dgm:pt>
    <dgm:pt modelId="{FF90FECF-C5F4-4903-A70E-80A7EB3CC532}" type="pres">
      <dgm:prSet presAssocID="{1D4C0BC8-CFBF-4A56-B588-1709483D26FE}" presName="node" presStyleLbl="node1" presStyleIdx="17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BD16D-D2F7-4228-AFA7-5514D64E2E41}" type="pres">
      <dgm:prSet presAssocID="{9BE0BCA7-C035-4373-B5DE-E686A54424D6}" presName="sibTrans" presStyleLbl="bgSibTrans2D1" presStyleIdx="17" presStyleCnt="34"/>
      <dgm:spPr/>
      <dgm:t>
        <a:bodyPr/>
        <a:lstStyle/>
        <a:p>
          <a:endParaRPr lang="en-US"/>
        </a:p>
      </dgm:t>
    </dgm:pt>
    <dgm:pt modelId="{DB97908C-8FB9-4B0E-A051-362663235E07}" type="pres">
      <dgm:prSet presAssocID="{56BA35B4-E00F-4BF6-AAAB-DD1D6AF2479D}" presName="compNode" presStyleCnt="0"/>
      <dgm:spPr/>
    </dgm:pt>
    <dgm:pt modelId="{85EBB191-344B-4A50-9AED-7FC6A07A73A8}" type="pres">
      <dgm:prSet presAssocID="{56BA35B4-E00F-4BF6-AAAB-DD1D6AF2479D}" presName="dummyConnPt" presStyleCnt="0"/>
      <dgm:spPr/>
    </dgm:pt>
    <dgm:pt modelId="{DAD828C8-08E8-4B89-B20E-448EA206F643}" type="pres">
      <dgm:prSet presAssocID="{56BA35B4-E00F-4BF6-AAAB-DD1D6AF2479D}" presName="node" presStyleLbl="node1" presStyleIdx="18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8246-67B4-4EAE-AB12-9D3FC2DA035E}" type="pres">
      <dgm:prSet presAssocID="{6E3A5CC3-179C-4047-AB65-62FC52CDF894}" presName="sibTrans" presStyleLbl="bgSibTrans2D1" presStyleIdx="18" presStyleCnt="34"/>
      <dgm:spPr/>
      <dgm:t>
        <a:bodyPr/>
        <a:lstStyle/>
        <a:p>
          <a:endParaRPr lang="en-US"/>
        </a:p>
      </dgm:t>
    </dgm:pt>
    <dgm:pt modelId="{5D4168E3-76B7-4C27-9933-F97AFECCE87B}" type="pres">
      <dgm:prSet presAssocID="{A0BBF85B-B31C-460F-B76B-D16F429C41DB}" presName="compNode" presStyleCnt="0"/>
      <dgm:spPr/>
    </dgm:pt>
    <dgm:pt modelId="{67010407-C0CC-4F2B-B018-397E9383BD37}" type="pres">
      <dgm:prSet presAssocID="{A0BBF85B-B31C-460F-B76B-D16F429C41DB}" presName="dummyConnPt" presStyleCnt="0"/>
      <dgm:spPr/>
    </dgm:pt>
    <dgm:pt modelId="{33EC825A-B4D0-4B07-9295-F657629C6E91}" type="pres">
      <dgm:prSet presAssocID="{A0BBF85B-B31C-460F-B76B-D16F429C41DB}" presName="node" presStyleLbl="node1" presStyleIdx="19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A180B-12F5-49D4-9879-ACC3DCAFC00B}" type="pres">
      <dgm:prSet presAssocID="{02F31529-69A4-446E-929A-6066DF002114}" presName="sibTrans" presStyleLbl="bgSibTrans2D1" presStyleIdx="19" presStyleCnt="34"/>
      <dgm:spPr/>
      <dgm:t>
        <a:bodyPr/>
        <a:lstStyle/>
        <a:p>
          <a:endParaRPr lang="en-US"/>
        </a:p>
      </dgm:t>
    </dgm:pt>
    <dgm:pt modelId="{25F77C4D-1421-48C0-B982-9E3D791C6B53}" type="pres">
      <dgm:prSet presAssocID="{39BC3F29-356F-445C-9FDA-D886D15C4538}" presName="compNode" presStyleCnt="0"/>
      <dgm:spPr/>
    </dgm:pt>
    <dgm:pt modelId="{63B7F70D-5C4E-4AB6-8D95-FC4385EF6F79}" type="pres">
      <dgm:prSet presAssocID="{39BC3F29-356F-445C-9FDA-D886D15C4538}" presName="dummyConnPt" presStyleCnt="0"/>
      <dgm:spPr/>
    </dgm:pt>
    <dgm:pt modelId="{AD4C48AB-DE1D-4922-986B-0BFBDA5E53CA}" type="pres">
      <dgm:prSet presAssocID="{39BC3F29-356F-445C-9FDA-D886D15C4538}" presName="node" presStyleLbl="node1" presStyleIdx="20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6F1C8-67C0-43A9-B881-8DD3C319C3E9}" type="pres">
      <dgm:prSet presAssocID="{403E1283-C599-4D57-8281-86DBD480B4D1}" presName="sibTrans" presStyleLbl="bgSibTrans2D1" presStyleIdx="20" presStyleCnt="34"/>
      <dgm:spPr/>
      <dgm:t>
        <a:bodyPr/>
        <a:lstStyle/>
        <a:p>
          <a:endParaRPr lang="en-US"/>
        </a:p>
      </dgm:t>
    </dgm:pt>
    <dgm:pt modelId="{2F985060-0C26-4101-A770-F8F440AE4EC9}" type="pres">
      <dgm:prSet presAssocID="{A08B19B8-F683-4BBD-89DB-0787110558EE}" presName="compNode" presStyleCnt="0"/>
      <dgm:spPr/>
    </dgm:pt>
    <dgm:pt modelId="{F734482D-11EA-401A-A64C-CCE6585A7A3D}" type="pres">
      <dgm:prSet presAssocID="{A08B19B8-F683-4BBD-89DB-0787110558EE}" presName="dummyConnPt" presStyleCnt="0"/>
      <dgm:spPr/>
    </dgm:pt>
    <dgm:pt modelId="{6DCD90C5-A01D-4C7B-A68E-F81F4D25DE47}" type="pres">
      <dgm:prSet presAssocID="{A08B19B8-F683-4BBD-89DB-0787110558EE}" presName="node" presStyleLbl="node1" presStyleIdx="21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38A82-110B-45C8-B2D8-C96D532E38AA}" type="pres">
      <dgm:prSet presAssocID="{2E433357-F778-4013-9D0D-2A426FBF145C}" presName="sibTrans" presStyleLbl="bgSibTrans2D1" presStyleIdx="21" presStyleCnt="34"/>
      <dgm:spPr/>
      <dgm:t>
        <a:bodyPr/>
        <a:lstStyle/>
        <a:p>
          <a:endParaRPr lang="en-US"/>
        </a:p>
      </dgm:t>
    </dgm:pt>
    <dgm:pt modelId="{8DDA8C79-DF79-4A79-8936-A868BBD0B206}" type="pres">
      <dgm:prSet presAssocID="{1C54C827-ABA5-4357-878F-980DC4F88CAC}" presName="compNode" presStyleCnt="0"/>
      <dgm:spPr/>
    </dgm:pt>
    <dgm:pt modelId="{696E7107-8F7B-4571-9B51-4ABFF2B4C6B1}" type="pres">
      <dgm:prSet presAssocID="{1C54C827-ABA5-4357-878F-980DC4F88CAC}" presName="dummyConnPt" presStyleCnt="0"/>
      <dgm:spPr/>
    </dgm:pt>
    <dgm:pt modelId="{EDA61E06-5D1A-4CBF-8055-5F8720747EEE}" type="pres">
      <dgm:prSet presAssocID="{1C54C827-ABA5-4357-878F-980DC4F88CAC}" presName="node" presStyleLbl="node1" presStyleIdx="22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D3FAC-84DD-464C-93FC-8AC78240AAFE}" type="pres">
      <dgm:prSet presAssocID="{7E5BF4E5-7375-45A9-9028-97D6E4128C88}" presName="sibTrans" presStyleLbl="bgSibTrans2D1" presStyleIdx="22" presStyleCnt="34"/>
      <dgm:spPr/>
      <dgm:t>
        <a:bodyPr/>
        <a:lstStyle/>
        <a:p>
          <a:endParaRPr lang="en-US"/>
        </a:p>
      </dgm:t>
    </dgm:pt>
    <dgm:pt modelId="{445AF184-8692-4EE5-96A2-992190710FAD}" type="pres">
      <dgm:prSet presAssocID="{4F5289EE-83E5-4981-A433-086330E024E1}" presName="compNode" presStyleCnt="0"/>
      <dgm:spPr/>
    </dgm:pt>
    <dgm:pt modelId="{FC60532F-BF2D-4945-9E8C-EDA54D77D666}" type="pres">
      <dgm:prSet presAssocID="{4F5289EE-83E5-4981-A433-086330E024E1}" presName="dummyConnPt" presStyleCnt="0"/>
      <dgm:spPr/>
    </dgm:pt>
    <dgm:pt modelId="{AC241F68-3BFE-458B-9881-5A91B61C9BB2}" type="pres">
      <dgm:prSet presAssocID="{4F5289EE-83E5-4981-A433-086330E024E1}" presName="node" presStyleLbl="node1" presStyleIdx="23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CC453-91D7-477E-88F0-38516EBE53A5}" type="pres">
      <dgm:prSet presAssocID="{89CFC4E4-84EB-4D08-BDF0-80D402EDD319}" presName="sibTrans" presStyleLbl="bgSibTrans2D1" presStyleIdx="23" presStyleCnt="34"/>
      <dgm:spPr/>
      <dgm:t>
        <a:bodyPr/>
        <a:lstStyle/>
        <a:p>
          <a:endParaRPr lang="en-US"/>
        </a:p>
      </dgm:t>
    </dgm:pt>
    <dgm:pt modelId="{E54DB50C-9106-4FDE-9F8E-FFB10B3E307E}" type="pres">
      <dgm:prSet presAssocID="{44C26318-9828-4C65-810C-174E59252A9A}" presName="compNode" presStyleCnt="0"/>
      <dgm:spPr/>
    </dgm:pt>
    <dgm:pt modelId="{D3436FBC-3C38-4CFC-A3C5-5AD40A4AC179}" type="pres">
      <dgm:prSet presAssocID="{44C26318-9828-4C65-810C-174E59252A9A}" presName="dummyConnPt" presStyleCnt="0"/>
      <dgm:spPr/>
    </dgm:pt>
    <dgm:pt modelId="{DD5496BD-DB34-4780-B991-4805FE613A46}" type="pres">
      <dgm:prSet presAssocID="{44C26318-9828-4C65-810C-174E59252A9A}" presName="node" presStyleLbl="node1" presStyleIdx="24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C0506-D419-4945-8126-BDF46F2D5326}" type="pres">
      <dgm:prSet presAssocID="{E75C6450-CA1D-4130-B93B-911C02C54735}" presName="sibTrans" presStyleLbl="bgSibTrans2D1" presStyleIdx="24" presStyleCnt="34"/>
      <dgm:spPr/>
      <dgm:t>
        <a:bodyPr/>
        <a:lstStyle/>
        <a:p>
          <a:endParaRPr lang="en-US"/>
        </a:p>
      </dgm:t>
    </dgm:pt>
    <dgm:pt modelId="{BAFA6226-D54F-4294-BE99-1D1BCD8C82A0}" type="pres">
      <dgm:prSet presAssocID="{1065C29D-CADC-4702-B5A7-A1D40CA38421}" presName="compNode" presStyleCnt="0"/>
      <dgm:spPr/>
    </dgm:pt>
    <dgm:pt modelId="{1604554B-C9FC-4414-81BF-4B2B95A63930}" type="pres">
      <dgm:prSet presAssocID="{1065C29D-CADC-4702-B5A7-A1D40CA38421}" presName="dummyConnPt" presStyleCnt="0"/>
      <dgm:spPr/>
    </dgm:pt>
    <dgm:pt modelId="{CE8D2B3A-80C8-4067-97B9-E05453D76ACD}" type="pres">
      <dgm:prSet presAssocID="{1065C29D-CADC-4702-B5A7-A1D40CA38421}" presName="node" presStyleLbl="node1" presStyleIdx="25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E986E-3388-4739-B281-9FF2A66A5513}" type="pres">
      <dgm:prSet presAssocID="{A3AF07CB-0618-459E-85B4-1E636D098C07}" presName="sibTrans" presStyleLbl="bgSibTrans2D1" presStyleIdx="25" presStyleCnt="34"/>
      <dgm:spPr/>
      <dgm:t>
        <a:bodyPr/>
        <a:lstStyle/>
        <a:p>
          <a:endParaRPr lang="en-US"/>
        </a:p>
      </dgm:t>
    </dgm:pt>
    <dgm:pt modelId="{473FACC8-709C-4E1C-A104-9EE8A1967AD0}" type="pres">
      <dgm:prSet presAssocID="{BF064A34-62FF-467C-9699-926FE6957153}" presName="compNode" presStyleCnt="0"/>
      <dgm:spPr/>
    </dgm:pt>
    <dgm:pt modelId="{59C70DDE-40BC-4038-8E6E-2A50BE968C91}" type="pres">
      <dgm:prSet presAssocID="{BF064A34-62FF-467C-9699-926FE6957153}" presName="dummyConnPt" presStyleCnt="0"/>
      <dgm:spPr/>
    </dgm:pt>
    <dgm:pt modelId="{702FD1BA-AD1C-413D-B959-A426C40D80C6}" type="pres">
      <dgm:prSet presAssocID="{BF064A34-62FF-467C-9699-926FE6957153}" presName="node" presStyleLbl="node1" presStyleIdx="26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3F8AF-9CAB-4BD1-8E34-A766A33789D5}" type="pres">
      <dgm:prSet presAssocID="{3CCDCEF5-779F-47A3-B914-70B1A4354D0E}" presName="sibTrans" presStyleLbl="bgSibTrans2D1" presStyleIdx="26" presStyleCnt="34"/>
      <dgm:spPr/>
      <dgm:t>
        <a:bodyPr/>
        <a:lstStyle/>
        <a:p>
          <a:endParaRPr lang="en-US"/>
        </a:p>
      </dgm:t>
    </dgm:pt>
    <dgm:pt modelId="{BF78A437-7E06-4EF9-A6A7-88E5003DD509}" type="pres">
      <dgm:prSet presAssocID="{A59047C6-5F81-460C-AECF-8A14913779AD}" presName="compNode" presStyleCnt="0"/>
      <dgm:spPr/>
    </dgm:pt>
    <dgm:pt modelId="{5F868795-F5DC-4F68-A1FF-DF1EA721B5BA}" type="pres">
      <dgm:prSet presAssocID="{A59047C6-5F81-460C-AECF-8A14913779AD}" presName="dummyConnPt" presStyleCnt="0"/>
      <dgm:spPr/>
    </dgm:pt>
    <dgm:pt modelId="{E158B8C6-0D4B-41EC-A9BB-3E7F674D8FF7}" type="pres">
      <dgm:prSet presAssocID="{A59047C6-5F81-460C-AECF-8A14913779AD}" presName="node" presStyleLbl="node1" presStyleIdx="27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F84BD-9594-4C6C-8A26-F1E3DA5B6D1B}" type="pres">
      <dgm:prSet presAssocID="{905589C2-5A40-4297-AAA1-D499CFCFAC56}" presName="sibTrans" presStyleLbl="bgSibTrans2D1" presStyleIdx="27" presStyleCnt="34"/>
      <dgm:spPr/>
      <dgm:t>
        <a:bodyPr/>
        <a:lstStyle/>
        <a:p>
          <a:endParaRPr lang="en-US"/>
        </a:p>
      </dgm:t>
    </dgm:pt>
    <dgm:pt modelId="{EFC6645C-88C8-4639-B2D3-E689E5137EBD}" type="pres">
      <dgm:prSet presAssocID="{09773E57-A6E6-4E39-8CAB-229756B3A883}" presName="compNode" presStyleCnt="0"/>
      <dgm:spPr/>
    </dgm:pt>
    <dgm:pt modelId="{F8EE9AA4-242F-4A34-A25C-97F981149713}" type="pres">
      <dgm:prSet presAssocID="{09773E57-A6E6-4E39-8CAB-229756B3A883}" presName="dummyConnPt" presStyleCnt="0"/>
      <dgm:spPr/>
    </dgm:pt>
    <dgm:pt modelId="{731F7FDC-7320-4A62-928F-D88191518536}" type="pres">
      <dgm:prSet presAssocID="{09773E57-A6E6-4E39-8CAB-229756B3A883}" presName="node" presStyleLbl="node1" presStyleIdx="28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59509-9A83-4336-BC5E-607F459635F2}" type="pres">
      <dgm:prSet presAssocID="{96107E66-A497-4DC8-88C9-737B41D56F29}" presName="sibTrans" presStyleLbl="bgSibTrans2D1" presStyleIdx="28" presStyleCnt="34"/>
      <dgm:spPr/>
      <dgm:t>
        <a:bodyPr/>
        <a:lstStyle/>
        <a:p>
          <a:endParaRPr lang="en-US"/>
        </a:p>
      </dgm:t>
    </dgm:pt>
    <dgm:pt modelId="{E6158472-ED03-4825-A760-5A310E965760}" type="pres">
      <dgm:prSet presAssocID="{D80A8CAA-B781-4B95-9951-C2179875092C}" presName="compNode" presStyleCnt="0"/>
      <dgm:spPr/>
    </dgm:pt>
    <dgm:pt modelId="{ABF8A1B5-D145-4BC0-8BAF-CF09FCAD587E}" type="pres">
      <dgm:prSet presAssocID="{D80A8CAA-B781-4B95-9951-C2179875092C}" presName="dummyConnPt" presStyleCnt="0"/>
      <dgm:spPr/>
    </dgm:pt>
    <dgm:pt modelId="{39ED5A07-1818-4914-9A16-43A5DEA529DC}" type="pres">
      <dgm:prSet presAssocID="{D80A8CAA-B781-4B95-9951-C2179875092C}" presName="node" presStyleLbl="node1" presStyleIdx="29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5B7B3-1D42-437B-83A8-3AF83858BC75}" type="pres">
      <dgm:prSet presAssocID="{98DA653A-9F22-4454-AC38-8D5A42510D62}" presName="sibTrans" presStyleLbl="bgSibTrans2D1" presStyleIdx="29" presStyleCnt="34"/>
      <dgm:spPr/>
      <dgm:t>
        <a:bodyPr/>
        <a:lstStyle/>
        <a:p>
          <a:endParaRPr lang="en-US"/>
        </a:p>
      </dgm:t>
    </dgm:pt>
    <dgm:pt modelId="{F8B3208D-47A6-43B0-88AB-073C08CFB716}" type="pres">
      <dgm:prSet presAssocID="{B7764197-C87B-4FE3-AC99-79E0765FACDB}" presName="compNode" presStyleCnt="0"/>
      <dgm:spPr/>
    </dgm:pt>
    <dgm:pt modelId="{F7F4D273-D83D-46F3-85B8-E55FF8C1D9C8}" type="pres">
      <dgm:prSet presAssocID="{B7764197-C87B-4FE3-AC99-79E0765FACDB}" presName="dummyConnPt" presStyleCnt="0"/>
      <dgm:spPr/>
    </dgm:pt>
    <dgm:pt modelId="{99CA6BB1-F6D2-4F9D-BC01-27A5C08BE3E0}" type="pres">
      <dgm:prSet presAssocID="{B7764197-C87B-4FE3-AC99-79E0765FACDB}" presName="node" presStyleLbl="node1" presStyleIdx="30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628AC-53D4-4097-931E-4D3CE8CD1360}" type="pres">
      <dgm:prSet presAssocID="{862C7F4C-B750-4A50-AF68-3FD043694E2E}" presName="sibTrans" presStyleLbl="bgSibTrans2D1" presStyleIdx="30" presStyleCnt="34"/>
      <dgm:spPr/>
      <dgm:t>
        <a:bodyPr/>
        <a:lstStyle/>
        <a:p>
          <a:endParaRPr lang="en-US"/>
        </a:p>
      </dgm:t>
    </dgm:pt>
    <dgm:pt modelId="{C26A89D7-E9BF-4B6E-B861-284653DBEEC0}" type="pres">
      <dgm:prSet presAssocID="{CC121680-B76B-493C-9F61-349FD5F46C3D}" presName="compNode" presStyleCnt="0"/>
      <dgm:spPr/>
    </dgm:pt>
    <dgm:pt modelId="{55BCD198-A160-495F-9C9B-5BA32B2A4B7B}" type="pres">
      <dgm:prSet presAssocID="{CC121680-B76B-493C-9F61-349FD5F46C3D}" presName="dummyConnPt" presStyleCnt="0"/>
      <dgm:spPr/>
    </dgm:pt>
    <dgm:pt modelId="{377CC54E-F0F1-4B07-A668-AAC95C4BD804}" type="pres">
      <dgm:prSet presAssocID="{CC121680-B76B-493C-9F61-349FD5F46C3D}" presName="node" presStyleLbl="node1" presStyleIdx="31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5189B-0899-48C7-908A-5AAC65AB851E}" type="pres">
      <dgm:prSet presAssocID="{AB114B26-7E68-49C2-86B7-3F334D5403B1}" presName="sibTrans" presStyleLbl="bgSibTrans2D1" presStyleIdx="31" presStyleCnt="34"/>
      <dgm:spPr/>
      <dgm:t>
        <a:bodyPr/>
        <a:lstStyle/>
        <a:p>
          <a:endParaRPr lang="en-US"/>
        </a:p>
      </dgm:t>
    </dgm:pt>
    <dgm:pt modelId="{2C772C44-F04A-49AA-A217-D01215DEF15C}" type="pres">
      <dgm:prSet presAssocID="{2A110827-2284-402D-B7C0-D7C030CD9733}" presName="compNode" presStyleCnt="0"/>
      <dgm:spPr/>
    </dgm:pt>
    <dgm:pt modelId="{34C90ED2-A272-4F89-9C76-18CBF88B12C7}" type="pres">
      <dgm:prSet presAssocID="{2A110827-2284-402D-B7C0-D7C030CD9733}" presName="dummyConnPt" presStyleCnt="0"/>
      <dgm:spPr/>
    </dgm:pt>
    <dgm:pt modelId="{EF7A3971-B4EE-419E-90CC-FECF352CE243}" type="pres">
      <dgm:prSet presAssocID="{2A110827-2284-402D-B7C0-D7C030CD9733}" presName="node" presStyleLbl="node1" presStyleIdx="32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1E50C-CF74-4530-9B47-82C30F9E1FDA}" type="pres">
      <dgm:prSet presAssocID="{B56E9374-1151-4E33-8438-8E1367927D1E}" presName="sibTrans" presStyleLbl="bgSibTrans2D1" presStyleIdx="32" presStyleCnt="34"/>
      <dgm:spPr/>
      <dgm:t>
        <a:bodyPr/>
        <a:lstStyle/>
        <a:p>
          <a:endParaRPr lang="en-US"/>
        </a:p>
      </dgm:t>
    </dgm:pt>
    <dgm:pt modelId="{1B08AD9E-18B0-4340-BD50-CC846BD46929}" type="pres">
      <dgm:prSet presAssocID="{66F821ED-2F42-4766-A8B4-DB049F47154C}" presName="compNode" presStyleCnt="0"/>
      <dgm:spPr/>
    </dgm:pt>
    <dgm:pt modelId="{9CD8670A-E9EA-4C21-8C0C-F17BD0041467}" type="pres">
      <dgm:prSet presAssocID="{66F821ED-2F42-4766-A8B4-DB049F47154C}" presName="dummyConnPt" presStyleCnt="0"/>
      <dgm:spPr/>
    </dgm:pt>
    <dgm:pt modelId="{442B5C54-EF23-4E3A-A915-C61733DB6797}" type="pres">
      <dgm:prSet presAssocID="{66F821ED-2F42-4766-A8B4-DB049F47154C}" presName="node" presStyleLbl="node1" presStyleIdx="33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02569-2EA8-49F5-BC6A-653AB840614A}" type="pres">
      <dgm:prSet presAssocID="{E18E66B2-16D1-464C-81D7-086AC55AF525}" presName="sibTrans" presStyleLbl="bgSibTrans2D1" presStyleIdx="33" presStyleCnt="34"/>
      <dgm:spPr/>
      <dgm:t>
        <a:bodyPr/>
        <a:lstStyle/>
        <a:p>
          <a:endParaRPr lang="en-US"/>
        </a:p>
      </dgm:t>
    </dgm:pt>
    <dgm:pt modelId="{805839E9-5E7B-4013-B63D-C9900869C5FB}" type="pres">
      <dgm:prSet presAssocID="{7C4D1ACF-44D3-4D94-843A-320FED6718F0}" presName="compNode" presStyleCnt="0"/>
      <dgm:spPr/>
    </dgm:pt>
    <dgm:pt modelId="{91D3A97A-566A-4D8D-AB60-9044AD1E0A99}" type="pres">
      <dgm:prSet presAssocID="{7C4D1ACF-44D3-4D94-843A-320FED6718F0}" presName="dummyConnPt" presStyleCnt="0"/>
      <dgm:spPr/>
    </dgm:pt>
    <dgm:pt modelId="{54BB7AC6-7FA8-4B46-8603-56A67006B5B1}" type="pres">
      <dgm:prSet presAssocID="{7C4D1ACF-44D3-4D94-843A-320FED6718F0}" presName="node" presStyleLbl="node1" presStyleIdx="34" presStyleCnt="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2A2EEC-9655-44E3-816A-186AA88CD16E}" srcId="{10EF7EA7-2FEA-4ECA-A1EF-3658152BA0D3}" destId="{66F821ED-2F42-4766-A8B4-DB049F47154C}" srcOrd="33" destOrd="0" parTransId="{376F1DDC-962F-4517-9D0C-D483D1B96D6F}" sibTransId="{E18E66B2-16D1-464C-81D7-086AC55AF525}"/>
    <dgm:cxn modelId="{9345D849-42CC-441E-ABB0-D2C32E4070D1}" type="presOf" srcId="{1065C29D-CADC-4702-B5A7-A1D40CA38421}" destId="{CE8D2B3A-80C8-4067-97B9-E05453D76ACD}" srcOrd="0" destOrd="0" presId="urn:microsoft.com/office/officeart/2005/8/layout/bProcess4"/>
    <dgm:cxn modelId="{9EF9C044-A6DA-4E4A-803F-BD8A885D1DDE}" srcId="{10EF7EA7-2FEA-4ECA-A1EF-3658152BA0D3}" destId="{51443FC3-BCDD-410A-A917-3BAC3CDA5A9E}" srcOrd="16" destOrd="0" parTransId="{2E07433A-7FF6-484D-AA65-54A5A985CD00}" sibTransId="{E65B4B44-B197-433C-8F5A-78AE76929D63}"/>
    <dgm:cxn modelId="{D3319ED8-C6EF-4A61-8F22-19118481EC54}" srcId="{10EF7EA7-2FEA-4ECA-A1EF-3658152BA0D3}" destId="{692EF177-7E01-412F-AE34-7E2F1FD955EA}" srcOrd="3" destOrd="0" parTransId="{05CC84E6-FBC8-45F3-8485-C8F083FA1E9E}" sibTransId="{0AF5E85D-92BE-402D-A21D-E4BE32336B10}"/>
    <dgm:cxn modelId="{74BA9B30-DDFF-4933-9797-B9AC7B51AF6A}" type="presOf" srcId="{BF064A34-62FF-467C-9699-926FE6957153}" destId="{702FD1BA-AD1C-413D-B959-A426C40D80C6}" srcOrd="0" destOrd="0" presId="urn:microsoft.com/office/officeart/2005/8/layout/bProcess4"/>
    <dgm:cxn modelId="{A7B10FC3-96F4-4730-9B27-28F6F8F94B8D}" srcId="{10EF7EA7-2FEA-4ECA-A1EF-3658152BA0D3}" destId="{269EA9ED-5566-40F8-BA50-8DC94A21EDC6}" srcOrd="7" destOrd="0" parTransId="{E0979E61-8D48-4DA4-AC35-9716AD64A8AE}" sibTransId="{E65BBD8A-AD85-4540-AC98-323FA1495A54}"/>
    <dgm:cxn modelId="{A0CFFC44-4B0C-4CAD-B817-F343B215A40F}" type="presOf" srcId="{ADCCA1DD-084D-4318-897F-E90950B555A5}" destId="{4FA785CE-0704-45C4-8023-A5A10046D245}" srcOrd="0" destOrd="0" presId="urn:microsoft.com/office/officeart/2005/8/layout/bProcess4"/>
    <dgm:cxn modelId="{A6204FD1-4499-479F-B374-2792EFDED64A}" type="presOf" srcId="{269EA9ED-5566-40F8-BA50-8DC94A21EDC6}" destId="{5C2FD419-1F40-4775-84C9-B078C9BB053D}" srcOrd="0" destOrd="0" presId="urn:microsoft.com/office/officeart/2005/8/layout/bProcess4"/>
    <dgm:cxn modelId="{D8736F3C-553E-4321-BF22-425CF0A70A1A}" srcId="{10EF7EA7-2FEA-4ECA-A1EF-3658152BA0D3}" destId="{06DE65C2-F23C-4BB2-A255-1196A5A47DCF}" srcOrd="11" destOrd="0" parTransId="{787D87B6-E95A-47C2-87A1-B2FBADF2EAC0}" sibTransId="{3A5D7067-0FAA-4E1E-93DA-B1D0ECEBC27D}"/>
    <dgm:cxn modelId="{4C681B2D-8D25-4FC3-9BBA-B9F88290C692}" type="presOf" srcId="{5FF95D86-ECAE-40F6-8EF2-1CC483F82846}" destId="{603814E8-39AF-4E5A-8D7D-65772EB569FB}" srcOrd="0" destOrd="0" presId="urn:microsoft.com/office/officeart/2005/8/layout/bProcess4"/>
    <dgm:cxn modelId="{16075AD2-6358-425F-BC59-7310D9EA354D}" srcId="{10EF7EA7-2FEA-4ECA-A1EF-3658152BA0D3}" destId="{3BDC1C78-0915-4C34-BA03-838DE47AD5E4}" srcOrd="1" destOrd="0" parTransId="{6EA75D3C-3E1B-42FF-89D3-B0A6F7009E05}" sibTransId="{972594F6-497D-4F76-987A-C0D2D08001A3}"/>
    <dgm:cxn modelId="{8FFF9769-E071-41C0-90D1-B9341A11F684}" srcId="{10EF7EA7-2FEA-4ECA-A1EF-3658152BA0D3}" destId="{656129EA-5582-460A-904B-B5E14F7165FB}" srcOrd="13" destOrd="0" parTransId="{2C9DAD74-0E0F-496A-95C9-7A63412295B4}" sibTransId="{0282D5A8-D8CB-4553-87F9-9FA69004BBD0}"/>
    <dgm:cxn modelId="{B5F12CA4-5C90-4C3B-9DB2-9753DBD962FA}" type="presOf" srcId="{B7764197-C87B-4FE3-AC99-79E0765FACDB}" destId="{99CA6BB1-F6D2-4F9D-BC01-27A5C08BE3E0}" srcOrd="0" destOrd="0" presId="urn:microsoft.com/office/officeart/2005/8/layout/bProcess4"/>
    <dgm:cxn modelId="{878E04BA-48BD-4547-AD6E-D1E222785B8E}" type="presOf" srcId="{3CCDCEF5-779F-47A3-B914-70B1A4354D0E}" destId="{C543F8AF-9CAB-4BD1-8E34-A766A33789D5}" srcOrd="0" destOrd="0" presId="urn:microsoft.com/office/officeart/2005/8/layout/bProcess4"/>
    <dgm:cxn modelId="{AF4AA764-2ABE-4525-892F-3335248B3E2C}" srcId="{10EF7EA7-2FEA-4ECA-A1EF-3658152BA0D3}" destId="{BF064A34-62FF-467C-9699-926FE6957153}" srcOrd="26" destOrd="0" parTransId="{1F1D0D84-5127-492A-A6B5-1F214D157CBB}" sibTransId="{3CCDCEF5-779F-47A3-B914-70B1A4354D0E}"/>
    <dgm:cxn modelId="{DCA6F25A-B9F4-4F36-AE75-97DDB848EE67}" type="presOf" srcId="{905589C2-5A40-4297-AAA1-D499CFCFAC56}" destId="{CADF84BD-9594-4C6C-8A26-F1E3DA5B6D1B}" srcOrd="0" destOrd="0" presId="urn:microsoft.com/office/officeart/2005/8/layout/bProcess4"/>
    <dgm:cxn modelId="{25DD7929-F76D-4A3E-946C-206EA1B7A85D}" type="presOf" srcId="{32DB2455-6C06-4810-91F1-65BCBEC308BB}" destId="{09B8AE40-64FB-47C7-B5F2-CB340D9E51BB}" srcOrd="0" destOrd="0" presId="urn:microsoft.com/office/officeart/2005/8/layout/bProcess4"/>
    <dgm:cxn modelId="{13DB6A04-005D-4960-894D-443D602EB3AE}" type="presOf" srcId="{401BFF2A-6199-4AAD-A276-7DE6A5F8C719}" destId="{8AFD11D1-8EE8-44A3-A6C1-88D1D97A3193}" srcOrd="0" destOrd="0" presId="urn:microsoft.com/office/officeart/2005/8/layout/bProcess4"/>
    <dgm:cxn modelId="{EE19C8A0-48A3-4576-88A9-BB9567EBB39C}" type="presOf" srcId="{93F6155A-3BCF-405A-BCC0-169F24256EE2}" destId="{5E365A1A-017A-422F-BD72-5E99F5CC8D02}" srcOrd="0" destOrd="0" presId="urn:microsoft.com/office/officeart/2005/8/layout/bProcess4"/>
    <dgm:cxn modelId="{0BAF162C-53BC-4BFD-AF3E-B6DE86270AA6}" srcId="{10EF7EA7-2FEA-4ECA-A1EF-3658152BA0D3}" destId="{264B2BC0-7A66-4708-9454-D63EE8F1E101}" srcOrd="4" destOrd="0" parTransId="{9E805979-EAD8-4A8F-A7E3-B8A4FC5FD2B2}" sibTransId="{67271671-90EF-41D2-8502-258B71AF65B6}"/>
    <dgm:cxn modelId="{FBBC4282-7282-4A20-A237-E215B978CB36}" type="presOf" srcId="{E18E66B2-16D1-464C-81D7-086AC55AF525}" destId="{20D02569-2EA8-49F5-BC6A-653AB840614A}" srcOrd="0" destOrd="0" presId="urn:microsoft.com/office/officeart/2005/8/layout/bProcess4"/>
    <dgm:cxn modelId="{C8EE68C6-94A3-4912-8836-0F52DC2076D6}" type="presOf" srcId="{656129EA-5582-460A-904B-B5E14F7165FB}" destId="{A86BCEB7-6862-4A3B-844C-671A5043C6B7}" srcOrd="0" destOrd="0" presId="urn:microsoft.com/office/officeart/2005/8/layout/bProcess4"/>
    <dgm:cxn modelId="{4378DABF-85BA-4D3B-AD2B-486B4B47448E}" type="presOf" srcId="{9BE0BCA7-C035-4373-B5DE-E686A54424D6}" destId="{26EBD16D-D2F7-4228-AFA7-5514D64E2E41}" srcOrd="0" destOrd="0" presId="urn:microsoft.com/office/officeart/2005/8/layout/bProcess4"/>
    <dgm:cxn modelId="{E6480B4A-4E77-4FD2-887F-8EAAE6DA547B}" type="presOf" srcId="{37B82828-2133-4321-980C-5F6165748B79}" destId="{DB0F6C1A-D958-4CCC-A360-623CFD365867}" srcOrd="0" destOrd="0" presId="urn:microsoft.com/office/officeart/2005/8/layout/bProcess4"/>
    <dgm:cxn modelId="{08C776A0-902D-4EE3-97AD-F2C9A3A253B0}" type="presOf" srcId="{39BC3F29-356F-445C-9FDA-D886D15C4538}" destId="{AD4C48AB-DE1D-4922-986B-0BFBDA5E53CA}" srcOrd="0" destOrd="0" presId="urn:microsoft.com/office/officeart/2005/8/layout/bProcess4"/>
    <dgm:cxn modelId="{0D885B48-BAB4-4E46-B435-3B30BB9272CE}" type="presOf" srcId="{44C26318-9828-4C65-810C-174E59252A9A}" destId="{DD5496BD-DB34-4780-B991-4805FE613A46}" srcOrd="0" destOrd="0" presId="urn:microsoft.com/office/officeart/2005/8/layout/bProcess4"/>
    <dgm:cxn modelId="{40CD22CF-0F70-42BE-B653-6DB892C1775F}" type="presOf" srcId="{89CFC4E4-84EB-4D08-BDF0-80D402EDD319}" destId="{A16CC453-91D7-477E-88F0-38516EBE53A5}" srcOrd="0" destOrd="0" presId="urn:microsoft.com/office/officeart/2005/8/layout/bProcess4"/>
    <dgm:cxn modelId="{88A9100F-4334-45AB-A058-4B079863F655}" type="presOf" srcId="{B56E9374-1151-4E33-8438-8E1367927D1E}" destId="{AC41E50C-CF74-4530-9B47-82C30F9E1FDA}" srcOrd="0" destOrd="0" presId="urn:microsoft.com/office/officeart/2005/8/layout/bProcess4"/>
    <dgm:cxn modelId="{95D63184-51A4-49B4-A4A1-249D512F62CF}" srcId="{10EF7EA7-2FEA-4ECA-A1EF-3658152BA0D3}" destId="{1065C29D-CADC-4702-B5A7-A1D40CA38421}" srcOrd="25" destOrd="0" parTransId="{697DB739-60C3-4DBF-8BDF-7F9D168A0AB2}" sibTransId="{A3AF07CB-0618-459E-85B4-1E636D098C07}"/>
    <dgm:cxn modelId="{3DCA1BDB-C9F8-4757-91CB-AB9E3CD6A029}" srcId="{10EF7EA7-2FEA-4ECA-A1EF-3658152BA0D3}" destId="{1C54C827-ABA5-4357-878F-980DC4F88CAC}" srcOrd="22" destOrd="0" parTransId="{A20D9407-11F3-4FD0-9AF0-C1092C7DA537}" sibTransId="{7E5BF4E5-7375-45A9-9028-97D6E4128C88}"/>
    <dgm:cxn modelId="{3754F52C-8CB8-4371-9BDE-5BEC3E5BABF9}" type="presOf" srcId="{A8D85847-863D-4463-BC76-4F1872477A21}" destId="{26422577-C3E9-45F2-8212-3BA87C603690}" srcOrd="0" destOrd="0" presId="urn:microsoft.com/office/officeart/2005/8/layout/bProcess4"/>
    <dgm:cxn modelId="{E0F0A774-3CEA-400C-9601-D112C9B96AE4}" type="presOf" srcId="{403E1283-C599-4D57-8281-86DBD480B4D1}" destId="{7686F1C8-67C0-43A9-B881-8DD3C319C3E9}" srcOrd="0" destOrd="0" presId="urn:microsoft.com/office/officeart/2005/8/layout/bProcess4"/>
    <dgm:cxn modelId="{DDC1D290-58C3-4A47-AA06-B81840CB8CCB}" type="presOf" srcId="{D78C79F6-28B8-4459-9A2F-733486ECE57B}" destId="{5F3EFF6D-02B8-4968-ABD8-8C74C9A40E41}" srcOrd="0" destOrd="0" presId="urn:microsoft.com/office/officeart/2005/8/layout/bProcess4"/>
    <dgm:cxn modelId="{CC6B1B3F-96C3-4739-8572-B520F255C865}" type="presOf" srcId="{D80A8CAA-B781-4B95-9951-C2179875092C}" destId="{39ED5A07-1818-4914-9A16-43A5DEA529DC}" srcOrd="0" destOrd="0" presId="urn:microsoft.com/office/officeart/2005/8/layout/bProcess4"/>
    <dgm:cxn modelId="{7B0E4164-D4A1-473D-B091-87D4C54A5DD3}" type="presOf" srcId="{AB114B26-7E68-49C2-86B7-3F334D5403B1}" destId="{3785189B-0899-48C7-908A-5AAC65AB851E}" srcOrd="0" destOrd="0" presId="urn:microsoft.com/office/officeart/2005/8/layout/bProcess4"/>
    <dgm:cxn modelId="{4412BAD7-AB18-45BF-861D-96043655EDAA}" type="presOf" srcId="{70E587CA-F351-4901-B78D-0E1D46C046A2}" destId="{969B4D8D-D838-4CA8-A9EC-6C1CDCEABAB2}" srcOrd="0" destOrd="0" presId="urn:microsoft.com/office/officeart/2005/8/layout/bProcess4"/>
    <dgm:cxn modelId="{6EDAF4AF-C895-42B5-B259-733065288916}" type="presOf" srcId="{1C54C827-ABA5-4357-878F-980DC4F88CAC}" destId="{EDA61E06-5D1A-4CBF-8055-5F8720747EEE}" srcOrd="0" destOrd="0" presId="urn:microsoft.com/office/officeart/2005/8/layout/bProcess4"/>
    <dgm:cxn modelId="{60866A1E-8B62-4E75-BB0A-0DE2518F7BFC}" srcId="{10EF7EA7-2FEA-4ECA-A1EF-3658152BA0D3}" destId="{4F5289EE-83E5-4981-A433-086330E024E1}" srcOrd="23" destOrd="0" parTransId="{5B149902-638E-4720-9DF7-F83F93922C3C}" sibTransId="{89CFC4E4-84EB-4D08-BDF0-80D402EDD319}"/>
    <dgm:cxn modelId="{DB60590E-8213-4802-9169-B3746C4B3459}" type="presOf" srcId="{67271671-90EF-41D2-8502-258B71AF65B6}" destId="{B213C430-FC2D-4981-A38E-08999C95EA08}" srcOrd="0" destOrd="0" presId="urn:microsoft.com/office/officeart/2005/8/layout/bProcess4"/>
    <dgm:cxn modelId="{12CEDEAA-983B-4FD8-929A-FE9B5C35C3E1}" type="presOf" srcId="{3BDC1C78-0915-4C34-BA03-838DE47AD5E4}" destId="{28B7A206-0850-4BDD-8234-19A7F9478A69}" srcOrd="0" destOrd="0" presId="urn:microsoft.com/office/officeart/2005/8/layout/bProcess4"/>
    <dgm:cxn modelId="{DD540760-BA8A-4FC6-8DE8-8BEDCCF5723C}" type="presOf" srcId="{3A5D7067-0FAA-4E1E-93DA-B1D0ECEBC27D}" destId="{DA5FA3DD-1B7D-477F-B751-DE58BBC3DB1D}" srcOrd="0" destOrd="0" presId="urn:microsoft.com/office/officeart/2005/8/layout/bProcess4"/>
    <dgm:cxn modelId="{3431AB46-D8DF-4FE9-95DE-E25A6843D081}" srcId="{10EF7EA7-2FEA-4ECA-A1EF-3658152BA0D3}" destId="{A0BBF85B-B31C-460F-B76B-D16F429C41DB}" srcOrd="19" destOrd="0" parTransId="{C11A9936-AF16-4C7E-AC11-0AF548F8BE0D}" sibTransId="{02F31529-69A4-446E-929A-6066DF002114}"/>
    <dgm:cxn modelId="{02B07142-5840-4554-9490-1C4116DB7058}" type="presOf" srcId="{66F821ED-2F42-4766-A8B4-DB049F47154C}" destId="{442B5C54-EF23-4E3A-A915-C61733DB6797}" srcOrd="0" destOrd="0" presId="urn:microsoft.com/office/officeart/2005/8/layout/bProcess4"/>
    <dgm:cxn modelId="{E8B34713-5531-4FAF-8F22-ED1524FCCE68}" srcId="{10EF7EA7-2FEA-4ECA-A1EF-3658152BA0D3}" destId="{CCA5CF2B-776B-4780-95CB-65A39F49164D}" srcOrd="6" destOrd="0" parTransId="{AEC1DEF2-6FAE-4EE9-B945-A3A0EBE19296}" sibTransId="{3A9BC211-9205-4005-9907-ED09BEEB3969}"/>
    <dgm:cxn modelId="{5685B41B-D8B9-4BFE-A27D-1005CC1EE215}" type="presOf" srcId="{A08B19B8-F683-4BBD-89DB-0787110558EE}" destId="{6DCD90C5-A01D-4C7B-A68E-F81F4D25DE47}" srcOrd="0" destOrd="0" presId="urn:microsoft.com/office/officeart/2005/8/layout/bProcess4"/>
    <dgm:cxn modelId="{CB3AE9BD-B48B-4DD7-9B7B-1096273382AF}" type="presOf" srcId="{A0BBF85B-B31C-460F-B76B-D16F429C41DB}" destId="{33EC825A-B4D0-4B07-9295-F657629C6E91}" srcOrd="0" destOrd="0" presId="urn:microsoft.com/office/officeart/2005/8/layout/bProcess4"/>
    <dgm:cxn modelId="{339F5290-1EC1-4B29-BBD0-F043D284F14E}" srcId="{10EF7EA7-2FEA-4ECA-A1EF-3658152BA0D3}" destId="{1D4C0BC8-CFBF-4A56-B588-1709483D26FE}" srcOrd="17" destOrd="0" parTransId="{EB525587-1EF9-4E16-8360-D2590EC9CBCA}" sibTransId="{9BE0BCA7-C035-4373-B5DE-E686A54424D6}"/>
    <dgm:cxn modelId="{08204B9F-70E7-42A6-B4A6-1E3278366203}" srcId="{10EF7EA7-2FEA-4ECA-A1EF-3658152BA0D3}" destId="{CDFDD209-69FC-4CE4-B214-98CB799FCBF9}" srcOrd="0" destOrd="0" parTransId="{6F6ADE2B-1F42-4F24-BE22-93CC1004D1F4}" sibTransId="{ADCCA1DD-084D-4318-897F-E90950B555A5}"/>
    <dgm:cxn modelId="{81D47B2A-6188-453A-A50B-035F94C7EDCD}" srcId="{10EF7EA7-2FEA-4ECA-A1EF-3658152BA0D3}" destId="{A08B19B8-F683-4BBD-89DB-0787110558EE}" srcOrd="21" destOrd="0" parTransId="{D73A1E38-FC5C-402D-9B57-8E6FE52E7E63}" sibTransId="{2E433357-F778-4013-9D0D-2A426FBF145C}"/>
    <dgm:cxn modelId="{56F043FF-12BA-474B-A00D-89E56EDA0380}" type="presOf" srcId="{96107E66-A497-4DC8-88C9-737B41D56F29}" destId="{A4C59509-9A83-4336-BC5E-607F459635F2}" srcOrd="0" destOrd="0" presId="urn:microsoft.com/office/officeart/2005/8/layout/bProcess4"/>
    <dgm:cxn modelId="{572A1730-4627-4CE8-B28B-670631B1E2A4}" type="presOf" srcId="{3A9BC211-9205-4005-9907-ED09BEEB3969}" destId="{DA2B793C-E8BF-4AAC-8E99-88128C102BEA}" srcOrd="0" destOrd="0" presId="urn:microsoft.com/office/officeart/2005/8/layout/bProcess4"/>
    <dgm:cxn modelId="{E64D0A10-5444-48CE-8610-206CB2D7ED53}" srcId="{10EF7EA7-2FEA-4ECA-A1EF-3658152BA0D3}" destId="{93F6155A-3BCF-405A-BCC0-169F24256EE2}" srcOrd="14" destOrd="0" parTransId="{D6BB8793-3FE5-411E-A248-C89770C343C1}" sibTransId="{726BDB26-F2AD-4EB9-AB06-47AC8BB90D3E}"/>
    <dgm:cxn modelId="{9235AE4E-ACAD-4EEB-98C9-3B735515BFA7}" type="presOf" srcId="{9BC8CCAB-70DB-4E09-8D2A-51B556E9966A}" destId="{F161DB2F-4BBC-4C85-A721-B5872442F279}" srcOrd="0" destOrd="0" presId="urn:microsoft.com/office/officeart/2005/8/layout/bProcess4"/>
    <dgm:cxn modelId="{0E6D44B5-D715-41ED-A808-04CFE29EAE3B}" type="presOf" srcId="{10EF7EA7-2FEA-4ECA-A1EF-3658152BA0D3}" destId="{61B25917-D000-4417-84BC-7835C515022D}" srcOrd="0" destOrd="0" presId="urn:microsoft.com/office/officeart/2005/8/layout/bProcess4"/>
    <dgm:cxn modelId="{DA74E62B-428D-49BE-AE4F-6F6B51826FC3}" type="presOf" srcId="{FA35F582-6592-4C8A-AADC-B9099604765F}" destId="{9C44E63D-8FC6-4538-B876-EC3C55FD0C56}" srcOrd="0" destOrd="0" presId="urn:microsoft.com/office/officeart/2005/8/layout/bProcess4"/>
    <dgm:cxn modelId="{A26F1871-67CB-48E4-8A6B-C656CBDEBB03}" srcId="{10EF7EA7-2FEA-4ECA-A1EF-3658152BA0D3}" destId="{E9C9E060-8FAA-4776-96A2-ED211BC976CC}" srcOrd="5" destOrd="0" parTransId="{8EB4D896-29B9-4790-B5DF-618E25816DCA}" sibTransId="{F1CC65CA-2441-427B-BB24-A191AB4EE13B}"/>
    <dgm:cxn modelId="{5528F26D-223B-45A2-98D9-3AB3D1DB0615}" srcId="{10EF7EA7-2FEA-4ECA-A1EF-3658152BA0D3}" destId="{B7764197-C87B-4FE3-AC99-79E0765FACDB}" srcOrd="30" destOrd="0" parTransId="{64A26934-9841-4A13-9CB1-60E081D5F5EE}" sibTransId="{862C7F4C-B750-4A50-AF68-3FD043694E2E}"/>
    <dgm:cxn modelId="{97EC9792-0E29-4CF5-B3A6-64D7D9CA42A4}" srcId="{10EF7EA7-2FEA-4ECA-A1EF-3658152BA0D3}" destId="{FA35F582-6592-4C8A-AADC-B9099604765F}" srcOrd="2" destOrd="0" parTransId="{AED396F8-7726-4115-8802-2A6C7F4B1FCA}" sibTransId="{37B82828-2133-4321-980C-5F6165748B79}"/>
    <dgm:cxn modelId="{44ED30B6-A6AE-43F7-92BD-E21A66D5AE5E}" type="presOf" srcId="{0AF5E85D-92BE-402D-A21D-E4BE32336B10}" destId="{A183F0D7-7569-4C47-A4FC-C0AF54E6C11F}" srcOrd="0" destOrd="0" presId="urn:microsoft.com/office/officeart/2005/8/layout/bProcess4"/>
    <dgm:cxn modelId="{17DD449F-AA42-4328-8223-30BB6781C456}" type="presOf" srcId="{2E433357-F778-4013-9D0D-2A426FBF145C}" destId="{34738A82-110B-45C8-B2D8-C96D532E38AA}" srcOrd="0" destOrd="0" presId="urn:microsoft.com/office/officeart/2005/8/layout/bProcess4"/>
    <dgm:cxn modelId="{E491721D-C9F0-42B5-BC84-8622CE414ABF}" type="presOf" srcId="{E9C9E060-8FAA-4776-96A2-ED211BC976CC}" destId="{1B330401-BBE9-4033-AB40-96DB8B69BA68}" srcOrd="0" destOrd="0" presId="urn:microsoft.com/office/officeart/2005/8/layout/bProcess4"/>
    <dgm:cxn modelId="{1A81FBC8-D4C8-474A-933B-ACABD9CDDF1E}" type="presOf" srcId="{F6C85168-3D1E-4486-9F69-012D4C0B8B6A}" destId="{674C922D-6C16-4DF6-BA0B-494B0C1CBD4E}" srcOrd="0" destOrd="0" presId="urn:microsoft.com/office/officeart/2005/8/layout/bProcess4"/>
    <dgm:cxn modelId="{E774BC73-6CEC-4344-BC76-B0ED1531931C}" type="presOf" srcId="{E65B4B44-B197-433C-8F5A-78AE76929D63}" destId="{35A57FDF-AA6E-4949-B88F-39276DDDE099}" srcOrd="0" destOrd="0" presId="urn:microsoft.com/office/officeart/2005/8/layout/bProcess4"/>
    <dgm:cxn modelId="{DD744E47-5FB1-4AC8-A99D-EAD355E46056}" type="presOf" srcId="{A59047C6-5F81-460C-AECF-8A14913779AD}" destId="{E158B8C6-0D4B-41EC-A9BB-3E7F674D8FF7}" srcOrd="0" destOrd="0" presId="urn:microsoft.com/office/officeart/2005/8/layout/bProcess4"/>
    <dgm:cxn modelId="{74145A66-EDC4-4937-B285-31DF226CD85D}" srcId="{10EF7EA7-2FEA-4ECA-A1EF-3658152BA0D3}" destId="{7C4D1ACF-44D3-4D94-843A-320FED6718F0}" srcOrd="34" destOrd="0" parTransId="{E94B85C2-7227-4115-93D7-73C64913658C}" sibTransId="{C1734242-0B87-419B-9800-F3745BD472D8}"/>
    <dgm:cxn modelId="{B1DEF176-8C47-4DD4-86D5-6630CE194F32}" type="presOf" srcId="{1D4C0BC8-CFBF-4A56-B588-1709483D26FE}" destId="{FF90FECF-C5F4-4903-A70E-80A7EB3CC532}" srcOrd="0" destOrd="0" presId="urn:microsoft.com/office/officeart/2005/8/layout/bProcess4"/>
    <dgm:cxn modelId="{97506FAF-900C-437C-A3DA-7209876C7A8D}" type="presOf" srcId="{CDFDD209-69FC-4CE4-B214-98CB799FCBF9}" destId="{AAD64EE9-9716-4672-8332-FDA1D3912EB5}" srcOrd="0" destOrd="0" presId="urn:microsoft.com/office/officeart/2005/8/layout/bProcess4"/>
    <dgm:cxn modelId="{68E5644A-EDA5-4AF5-B72D-E2FA84DE97DF}" type="presOf" srcId="{7C4D1ACF-44D3-4D94-843A-320FED6718F0}" destId="{54BB7AC6-7FA8-4B46-8603-56A67006B5B1}" srcOrd="0" destOrd="0" presId="urn:microsoft.com/office/officeart/2005/8/layout/bProcess4"/>
    <dgm:cxn modelId="{2943AD6C-D3E0-47B6-B2FB-9F3F231809A9}" type="presOf" srcId="{02F31529-69A4-446E-929A-6066DF002114}" destId="{40AA180B-12F5-49D4-9879-ACC3DCAFC00B}" srcOrd="0" destOrd="0" presId="urn:microsoft.com/office/officeart/2005/8/layout/bProcess4"/>
    <dgm:cxn modelId="{9C45C6D0-7745-4C14-A6E8-49AE8439F904}" type="presOf" srcId="{06DE65C2-F23C-4BB2-A255-1196A5A47DCF}" destId="{3B9211C7-058A-4C17-BB8C-EC6D072F571A}" srcOrd="0" destOrd="0" presId="urn:microsoft.com/office/officeart/2005/8/layout/bProcess4"/>
    <dgm:cxn modelId="{30117A2A-FE50-4EA8-AF7A-1C4547C23B6B}" srcId="{10EF7EA7-2FEA-4ECA-A1EF-3658152BA0D3}" destId="{5FF95D86-ECAE-40F6-8EF2-1CC483F82846}" srcOrd="9" destOrd="0" parTransId="{4312F431-E265-4CE9-B5EE-607D82D55368}" sibTransId="{E4F2A14E-9FB7-4D05-B70B-202716F4C8AE}"/>
    <dgm:cxn modelId="{150EBFC8-AFA0-49C1-A7E8-91CEF008B89B}" type="presOf" srcId="{972594F6-497D-4F76-987A-C0D2D08001A3}" destId="{AD0BDBA0-F849-49DF-A3A8-C9F60C700604}" srcOrd="0" destOrd="0" presId="urn:microsoft.com/office/officeart/2005/8/layout/bProcess4"/>
    <dgm:cxn modelId="{69597432-ADBA-4E87-8D82-7C20917B272B}" srcId="{10EF7EA7-2FEA-4ECA-A1EF-3658152BA0D3}" destId="{A59047C6-5F81-460C-AECF-8A14913779AD}" srcOrd="27" destOrd="0" parTransId="{881C8B95-EF6F-4FE2-A8A2-61BD2527C3A3}" sibTransId="{905589C2-5A40-4297-AAA1-D499CFCFAC56}"/>
    <dgm:cxn modelId="{3416E880-28C9-41D2-96C2-ABE4D1F4D301}" srcId="{10EF7EA7-2FEA-4ECA-A1EF-3658152BA0D3}" destId="{9BC8CCAB-70DB-4E09-8D2A-51B556E9966A}" srcOrd="12" destOrd="0" parTransId="{62BE82D8-CBC4-4EBF-BED6-F1149677857F}" sibTransId="{32DB2455-6C06-4810-91F1-65BCBEC308BB}"/>
    <dgm:cxn modelId="{248EC46F-8836-49F2-8B23-D1F3CE77B1D5}" type="presOf" srcId="{CCA5CF2B-776B-4780-95CB-65A39F49164D}" destId="{CACABA64-D527-4448-A743-005B2884AB20}" srcOrd="0" destOrd="0" presId="urn:microsoft.com/office/officeart/2005/8/layout/bProcess4"/>
    <dgm:cxn modelId="{B7222E7B-BFE4-4DC5-8BB5-5BFD6DD3595B}" srcId="{10EF7EA7-2FEA-4ECA-A1EF-3658152BA0D3}" destId="{39BC3F29-356F-445C-9FDA-D886D15C4538}" srcOrd="20" destOrd="0" parTransId="{71D0D055-5909-4B79-864D-044DD85148EF}" sibTransId="{403E1283-C599-4D57-8281-86DBD480B4D1}"/>
    <dgm:cxn modelId="{33EF9650-2602-4030-A5A1-84222CC2BC20}" srcId="{10EF7EA7-2FEA-4ECA-A1EF-3658152BA0D3}" destId="{44C26318-9828-4C65-810C-174E59252A9A}" srcOrd="24" destOrd="0" parTransId="{1C41C717-466B-4CA2-9B5A-F465BD36064F}" sibTransId="{E75C6450-CA1D-4130-B93B-911C02C54735}"/>
    <dgm:cxn modelId="{616C81D5-F191-4297-A95A-F00BD942B2B7}" srcId="{10EF7EA7-2FEA-4ECA-A1EF-3658152BA0D3}" destId="{56BA35B4-E00F-4BF6-AAAB-DD1D6AF2479D}" srcOrd="18" destOrd="0" parTransId="{D3ABEB3D-79C5-4FA2-9236-562B022164C2}" sibTransId="{6E3A5CC3-179C-4047-AB65-62FC52CDF894}"/>
    <dgm:cxn modelId="{5BC0E789-1CAD-4187-9245-0CCBD4ADDC7C}" type="presOf" srcId="{51443FC3-BCDD-410A-A917-3BAC3CDA5A9E}" destId="{AD65B6C7-C05D-4062-8830-D214F87A857E}" srcOrd="0" destOrd="0" presId="urn:microsoft.com/office/officeart/2005/8/layout/bProcess4"/>
    <dgm:cxn modelId="{5EC27002-D649-43D9-AD5E-28E79BA4B195}" type="presOf" srcId="{09773E57-A6E6-4E39-8CAB-229756B3A883}" destId="{731F7FDC-7320-4A62-928F-D88191518536}" srcOrd="0" destOrd="0" presId="urn:microsoft.com/office/officeart/2005/8/layout/bProcess4"/>
    <dgm:cxn modelId="{2D479023-E11B-4D4F-9767-814202804D08}" srcId="{10EF7EA7-2FEA-4ECA-A1EF-3658152BA0D3}" destId="{D80A8CAA-B781-4B95-9951-C2179875092C}" srcOrd="29" destOrd="0" parTransId="{A4CECC14-D5C0-4A6E-81E8-C10545404EE6}" sibTransId="{98DA653A-9F22-4454-AC38-8D5A42510D62}"/>
    <dgm:cxn modelId="{B0B7A1AF-A8C8-45CA-A00B-3831A80974C9}" type="presOf" srcId="{264B2BC0-7A66-4708-9454-D63EE8F1E101}" destId="{4C4149A8-2C04-4EDE-9C49-091DF20BFBEF}" srcOrd="0" destOrd="0" presId="urn:microsoft.com/office/officeart/2005/8/layout/bProcess4"/>
    <dgm:cxn modelId="{D238035B-44BB-4D35-A236-821A782A8083}" srcId="{10EF7EA7-2FEA-4ECA-A1EF-3658152BA0D3}" destId="{CC121680-B76B-493C-9F61-349FD5F46C3D}" srcOrd="31" destOrd="0" parTransId="{B1530802-07F5-4B96-905D-D811D0119F19}" sibTransId="{AB114B26-7E68-49C2-86B7-3F334D5403B1}"/>
    <dgm:cxn modelId="{E991381C-D98F-41AC-AC10-847780B42EF2}" type="presOf" srcId="{7E5BF4E5-7375-45A9-9028-97D6E4128C88}" destId="{C57D3FAC-84DD-464C-93FC-8AC78240AAFE}" srcOrd="0" destOrd="0" presId="urn:microsoft.com/office/officeart/2005/8/layout/bProcess4"/>
    <dgm:cxn modelId="{C958037F-F908-4DC0-A5C9-1E7B45190850}" type="presOf" srcId="{692EF177-7E01-412F-AE34-7E2F1FD955EA}" destId="{650136E1-F187-44CB-828B-CDC5F1BB5FF0}" srcOrd="0" destOrd="0" presId="urn:microsoft.com/office/officeart/2005/8/layout/bProcess4"/>
    <dgm:cxn modelId="{47A87190-C98A-4B0E-BFBD-F05D7C21A267}" type="presOf" srcId="{98DA653A-9F22-4454-AC38-8D5A42510D62}" destId="{24E5B7B3-1D42-437B-83A8-3AF83858BC75}" srcOrd="0" destOrd="0" presId="urn:microsoft.com/office/officeart/2005/8/layout/bProcess4"/>
    <dgm:cxn modelId="{01E24CEE-CB4E-4200-BD95-0794E6F338E6}" type="presOf" srcId="{862C7F4C-B750-4A50-AF68-3FD043694E2E}" destId="{8A8628AC-53D4-4097-931E-4D3CE8CD1360}" srcOrd="0" destOrd="0" presId="urn:microsoft.com/office/officeart/2005/8/layout/bProcess4"/>
    <dgm:cxn modelId="{C246B742-C1C8-4B84-861B-86B00230FD5D}" type="presOf" srcId="{CC121680-B76B-493C-9F61-349FD5F46C3D}" destId="{377CC54E-F0F1-4B07-A668-AAC95C4BD804}" srcOrd="0" destOrd="0" presId="urn:microsoft.com/office/officeart/2005/8/layout/bProcess4"/>
    <dgm:cxn modelId="{7D0A88DA-B19F-4D75-B0E2-145FA5E8DE63}" srcId="{10EF7EA7-2FEA-4ECA-A1EF-3658152BA0D3}" destId="{2A110827-2284-402D-B7C0-D7C030CD9733}" srcOrd="32" destOrd="0" parTransId="{F4FC51BE-79CD-493A-B263-E185F5C96F33}" sibTransId="{B56E9374-1151-4E33-8438-8E1367927D1E}"/>
    <dgm:cxn modelId="{6EFA97A4-EEB9-495C-A9DE-E84F576F9EA8}" type="presOf" srcId="{0282D5A8-D8CB-4553-87F9-9FA69004BBD0}" destId="{E8323C16-7131-4369-A15D-5103C2EDBCE3}" srcOrd="0" destOrd="0" presId="urn:microsoft.com/office/officeart/2005/8/layout/bProcess4"/>
    <dgm:cxn modelId="{500DA79E-FF85-40F6-8DA1-5F1E2E3BCECC}" srcId="{10EF7EA7-2FEA-4ECA-A1EF-3658152BA0D3}" destId="{D78C79F6-28B8-4459-9A2F-733486ECE57B}" srcOrd="8" destOrd="0" parTransId="{01623918-5EF3-478A-9AFC-5F2584463CF7}" sibTransId="{B7FC4132-1CAF-4431-A8DE-3F5F6A14CF32}"/>
    <dgm:cxn modelId="{D56BD6C0-F9E5-4D9E-9C0D-E92A277FAD4B}" type="presOf" srcId="{56BA35B4-E00F-4BF6-AAAB-DD1D6AF2479D}" destId="{DAD828C8-08E8-4B89-B20E-448EA206F643}" srcOrd="0" destOrd="0" presId="urn:microsoft.com/office/officeart/2005/8/layout/bProcess4"/>
    <dgm:cxn modelId="{0D3365DE-DE40-45B9-9A5E-E177B5467AE5}" type="presOf" srcId="{6E3A5CC3-179C-4047-AB65-62FC52CDF894}" destId="{F94B8246-67B4-4EAE-AB12-9D3FC2DA035E}" srcOrd="0" destOrd="0" presId="urn:microsoft.com/office/officeart/2005/8/layout/bProcess4"/>
    <dgm:cxn modelId="{2DE3AC41-5A35-4AF0-B08A-913D826DD65F}" srcId="{10EF7EA7-2FEA-4ECA-A1EF-3658152BA0D3}" destId="{401BFF2A-6199-4AAD-A276-7DE6A5F8C719}" srcOrd="10" destOrd="0" parTransId="{C3666B20-FB9F-4556-A88D-9BB2BC9B60B9}" sibTransId="{70E587CA-F351-4901-B78D-0E1D46C046A2}"/>
    <dgm:cxn modelId="{6986BAE5-D1EF-4D13-BEAB-C00F7715108F}" type="presOf" srcId="{E4F2A14E-9FB7-4D05-B70B-202716F4C8AE}" destId="{B6A83F26-B507-47E0-ACB0-0C8DFA07D3D1}" srcOrd="0" destOrd="0" presId="urn:microsoft.com/office/officeart/2005/8/layout/bProcess4"/>
    <dgm:cxn modelId="{F20A92DD-8FD5-4B4D-8693-DA3C820DB954}" type="presOf" srcId="{2A110827-2284-402D-B7C0-D7C030CD9733}" destId="{EF7A3971-B4EE-419E-90CC-FECF352CE243}" srcOrd="0" destOrd="0" presId="urn:microsoft.com/office/officeart/2005/8/layout/bProcess4"/>
    <dgm:cxn modelId="{84619925-5CAA-4A25-BB9F-44270361AACB}" type="presOf" srcId="{F1CC65CA-2441-427B-BB24-A191AB4EE13B}" destId="{59E4983B-0701-4EB0-82BE-79EBF956EE67}" srcOrd="0" destOrd="0" presId="urn:microsoft.com/office/officeart/2005/8/layout/bProcess4"/>
    <dgm:cxn modelId="{44F92587-0BAF-4F7F-83D9-31179C6A66A1}" type="presOf" srcId="{E65BBD8A-AD85-4540-AC98-323FA1495A54}" destId="{510F0B5B-8117-47B3-ADF2-97F1024B49C3}" srcOrd="0" destOrd="0" presId="urn:microsoft.com/office/officeart/2005/8/layout/bProcess4"/>
    <dgm:cxn modelId="{02A5C745-917A-4756-A671-CA62E5760A10}" srcId="{10EF7EA7-2FEA-4ECA-A1EF-3658152BA0D3}" destId="{F6C85168-3D1E-4486-9F69-012D4C0B8B6A}" srcOrd="15" destOrd="0" parTransId="{EA445929-8D6A-4D98-9794-730DD4E104A2}" sibTransId="{A8D85847-863D-4463-BC76-4F1872477A21}"/>
    <dgm:cxn modelId="{E73C04B5-092A-4CF4-9D71-01E85F9C698C}" type="presOf" srcId="{4F5289EE-83E5-4981-A433-086330E024E1}" destId="{AC241F68-3BFE-458B-9881-5A91B61C9BB2}" srcOrd="0" destOrd="0" presId="urn:microsoft.com/office/officeart/2005/8/layout/bProcess4"/>
    <dgm:cxn modelId="{44651F73-C33F-49A1-94DF-5198DBBF79DB}" type="presOf" srcId="{E75C6450-CA1D-4130-B93B-911C02C54735}" destId="{02FC0506-D419-4945-8126-BDF46F2D5326}" srcOrd="0" destOrd="0" presId="urn:microsoft.com/office/officeart/2005/8/layout/bProcess4"/>
    <dgm:cxn modelId="{F997FB46-85F8-434D-AD43-8E402BEC1C20}" type="presOf" srcId="{726BDB26-F2AD-4EB9-AB06-47AC8BB90D3E}" destId="{E970227F-AD2E-4C59-978F-DC663AEDDE6B}" srcOrd="0" destOrd="0" presId="urn:microsoft.com/office/officeart/2005/8/layout/bProcess4"/>
    <dgm:cxn modelId="{2CCF03AA-3CFA-4094-86CA-4BBF781B3645}" srcId="{10EF7EA7-2FEA-4ECA-A1EF-3658152BA0D3}" destId="{09773E57-A6E6-4E39-8CAB-229756B3A883}" srcOrd="28" destOrd="0" parTransId="{2FA7705C-ACBA-4DEA-94F1-2F4C203E2A0B}" sibTransId="{96107E66-A497-4DC8-88C9-737B41D56F29}"/>
    <dgm:cxn modelId="{65B4DEDB-A2F5-47E1-A4D2-A406EFD8DA07}" type="presOf" srcId="{A3AF07CB-0618-459E-85B4-1E636D098C07}" destId="{80BE986E-3388-4739-B281-9FF2A66A5513}" srcOrd="0" destOrd="0" presId="urn:microsoft.com/office/officeart/2005/8/layout/bProcess4"/>
    <dgm:cxn modelId="{A0C6FB48-567A-4276-B3F2-5886BBC1B443}" type="presOf" srcId="{B7FC4132-1CAF-4431-A8DE-3F5F6A14CF32}" destId="{C35A5DD1-B970-4216-B373-1127242AEADB}" srcOrd="0" destOrd="0" presId="urn:microsoft.com/office/officeart/2005/8/layout/bProcess4"/>
    <dgm:cxn modelId="{56A198A2-FA75-4BEB-9460-80A72A8191A2}" type="presParOf" srcId="{61B25917-D000-4417-84BC-7835C515022D}" destId="{329E28BE-FFC9-4192-862F-503B47AAF1ED}" srcOrd="0" destOrd="0" presId="urn:microsoft.com/office/officeart/2005/8/layout/bProcess4"/>
    <dgm:cxn modelId="{9F381CF3-1628-45F6-9B10-737DD2C3FF74}" type="presParOf" srcId="{329E28BE-FFC9-4192-862F-503B47AAF1ED}" destId="{672F79E4-D450-44F7-B0B0-BBC55A20FF26}" srcOrd="0" destOrd="0" presId="urn:microsoft.com/office/officeart/2005/8/layout/bProcess4"/>
    <dgm:cxn modelId="{13EA7E33-C61D-4125-A6D9-7D096531D4F3}" type="presParOf" srcId="{329E28BE-FFC9-4192-862F-503B47AAF1ED}" destId="{AAD64EE9-9716-4672-8332-FDA1D3912EB5}" srcOrd="1" destOrd="0" presId="urn:microsoft.com/office/officeart/2005/8/layout/bProcess4"/>
    <dgm:cxn modelId="{A2D529AC-7524-4713-BABA-2B5F11E538D8}" type="presParOf" srcId="{61B25917-D000-4417-84BC-7835C515022D}" destId="{4FA785CE-0704-45C4-8023-A5A10046D245}" srcOrd="1" destOrd="0" presId="urn:microsoft.com/office/officeart/2005/8/layout/bProcess4"/>
    <dgm:cxn modelId="{65D5C9A7-B527-495E-B946-659BA3B862FE}" type="presParOf" srcId="{61B25917-D000-4417-84BC-7835C515022D}" destId="{1C580DB8-52B7-4831-9483-E8C60002642E}" srcOrd="2" destOrd="0" presId="urn:microsoft.com/office/officeart/2005/8/layout/bProcess4"/>
    <dgm:cxn modelId="{4B1F9969-BD09-4B43-8839-DD7E78C250B0}" type="presParOf" srcId="{1C580DB8-52B7-4831-9483-E8C60002642E}" destId="{47640A16-FE21-4AF5-AAB9-FC803B19BB33}" srcOrd="0" destOrd="0" presId="urn:microsoft.com/office/officeart/2005/8/layout/bProcess4"/>
    <dgm:cxn modelId="{24A22213-2CB5-4D33-9B4E-6DD6F4B78ECC}" type="presParOf" srcId="{1C580DB8-52B7-4831-9483-E8C60002642E}" destId="{28B7A206-0850-4BDD-8234-19A7F9478A69}" srcOrd="1" destOrd="0" presId="urn:microsoft.com/office/officeart/2005/8/layout/bProcess4"/>
    <dgm:cxn modelId="{097230CA-D72A-47B6-9205-29F35CB36C72}" type="presParOf" srcId="{61B25917-D000-4417-84BC-7835C515022D}" destId="{AD0BDBA0-F849-49DF-A3A8-C9F60C700604}" srcOrd="3" destOrd="0" presId="urn:microsoft.com/office/officeart/2005/8/layout/bProcess4"/>
    <dgm:cxn modelId="{38F4C49E-92D8-4B11-9DE4-AAAEB9B91CD7}" type="presParOf" srcId="{61B25917-D000-4417-84BC-7835C515022D}" destId="{5F62EAE6-6521-4803-8C1C-C2BBB5542481}" srcOrd="4" destOrd="0" presId="urn:microsoft.com/office/officeart/2005/8/layout/bProcess4"/>
    <dgm:cxn modelId="{B63BE2D5-B986-4008-AAAB-29997EBDAE68}" type="presParOf" srcId="{5F62EAE6-6521-4803-8C1C-C2BBB5542481}" destId="{D2D001BF-412E-4EB0-9401-B861BB7B28BE}" srcOrd="0" destOrd="0" presId="urn:microsoft.com/office/officeart/2005/8/layout/bProcess4"/>
    <dgm:cxn modelId="{3736DF86-7D14-4B81-A5B7-F450D73E6CD2}" type="presParOf" srcId="{5F62EAE6-6521-4803-8C1C-C2BBB5542481}" destId="{9C44E63D-8FC6-4538-B876-EC3C55FD0C56}" srcOrd="1" destOrd="0" presId="urn:microsoft.com/office/officeart/2005/8/layout/bProcess4"/>
    <dgm:cxn modelId="{2947D1C5-68FF-4F0C-B6FD-6A9E4306D8C4}" type="presParOf" srcId="{61B25917-D000-4417-84BC-7835C515022D}" destId="{DB0F6C1A-D958-4CCC-A360-623CFD365867}" srcOrd="5" destOrd="0" presId="urn:microsoft.com/office/officeart/2005/8/layout/bProcess4"/>
    <dgm:cxn modelId="{46E9D761-20E4-4190-89D1-110BABC9FFF3}" type="presParOf" srcId="{61B25917-D000-4417-84BC-7835C515022D}" destId="{A463C6B1-4F26-40BF-AB6B-777EF25DF00F}" srcOrd="6" destOrd="0" presId="urn:microsoft.com/office/officeart/2005/8/layout/bProcess4"/>
    <dgm:cxn modelId="{218AFA45-E2D0-4D1F-BA9F-DB1845A1D0BE}" type="presParOf" srcId="{A463C6B1-4F26-40BF-AB6B-777EF25DF00F}" destId="{A32FCCB7-9047-4A19-8018-C65B59D6B45A}" srcOrd="0" destOrd="0" presId="urn:microsoft.com/office/officeart/2005/8/layout/bProcess4"/>
    <dgm:cxn modelId="{AF849E52-FB59-46B4-8E45-4F4983100A2D}" type="presParOf" srcId="{A463C6B1-4F26-40BF-AB6B-777EF25DF00F}" destId="{650136E1-F187-44CB-828B-CDC5F1BB5FF0}" srcOrd="1" destOrd="0" presId="urn:microsoft.com/office/officeart/2005/8/layout/bProcess4"/>
    <dgm:cxn modelId="{035A3C2E-30F3-402E-AB62-2CC3047E26D8}" type="presParOf" srcId="{61B25917-D000-4417-84BC-7835C515022D}" destId="{A183F0D7-7569-4C47-A4FC-C0AF54E6C11F}" srcOrd="7" destOrd="0" presId="urn:microsoft.com/office/officeart/2005/8/layout/bProcess4"/>
    <dgm:cxn modelId="{24579B96-E5E2-4946-80F2-C261D77C9CC7}" type="presParOf" srcId="{61B25917-D000-4417-84BC-7835C515022D}" destId="{A055E3D9-5B8C-4AD9-A5C2-327EBD45DF2D}" srcOrd="8" destOrd="0" presId="urn:microsoft.com/office/officeart/2005/8/layout/bProcess4"/>
    <dgm:cxn modelId="{BF686548-673E-4A92-AA7C-972890DAF4A8}" type="presParOf" srcId="{A055E3D9-5B8C-4AD9-A5C2-327EBD45DF2D}" destId="{EC19EBB1-5C7D-498C-B5A6-F27D06FC28BB}" srcOrd="0" destOrd="0" presId="urn:microsoft.com/office/officeart/2005/8/layout/bProcess4"/>
    <dgm:cxn modelId="{3D795E61-55D1-4565-AB5F-0074EF15EA80}" type="presParOf" srcId="{A055E3D9-5B8C-4AD9-A5C2-327EBD45DF2D}" destId="{4C4149A8-2C04-4EDE-9C49-091DF20BFBEF}" srcOrd="1" destOrd="0" presId="urn:microsoft.com/office/officeart/2005/8/layout/bProcess4"/>
    <dgm:cxn modelId="{3A314812-51B1-4C98-91FD-B8EFDDE3F434}" type="presParOf" srcId="{61B25917-D000-4417-84BC-7835C515022D}" destId="{B213C430-FC2D-4981-A38E-08999C95EA08}" srcOrd="9" destOrd="0" presId="urn:microsoft.com/office/officeart/2005/8/layout/bProcess4"/>
    <dgm:cxn modelId="{8565662A-5D43-41BA-AFD0-0CCE6D47C3CA}" type="presParOf" srcId="{61B25917-D000-4417-84BC-7835C515022D}" destId="{5D38C1EC-8C59-4939-B644-7B3C05303592}" srcOrd="10" destOrd="0" presId="urn:microsoft.com/office/officeart/2005/8/layout/bProcess4"/>
    <dgm:cxn modelId="{0719B26B-9060-42E8-9456-82EC2AC59EEE}" type="presParOf" srcId="{5D38C1EC-8C59-4939-B644-7B3C05303592}" destId="{688C9285-E51C-4A8A-956D-2B8FA8EB97EE}" srcOrd="0" destOrd="0" presId="urn:microsoft.com/office/officeart/2005/8/layout/bProcess4"/>
    <dgm:cxn modelId="{C2D74668-594C-42AC-B3B1-6FD04CE6133E}" type="presParOf" srcId="{5D38C1EC-8C59-4939-B644-7B3C05303592}" destId="{1B330401-BBE9-4033-AB40-96DB8B69BA68}" srcOrd="1" destOrd="0" presId="urn:microsoft.com/office/officeart/2005/8/layout/bProcess4"/>
    <dgm:cxn modelId="{D43184E5-11A1-4BA5-AF30-3F5C1958EB8E}" type="presParOf" srcId="{61B25917-D000-4417-84BC-7835C515022D}" destId="{59E4983B-0701-4EB0-82BE-79EBF956EE67}" srcOrd="11" destOrd="0" presId="urn:microsoft.com/office/officeart/2005/8/layout/bProcess4"/>
    <dgm:cxn modelId="{736E130F-168A-4461-95B6-B6F358116C1C}" type="presParOf" srcId="{61B25917-D000-4417-84BC-7835C515022D}" destId="{C5D71E40-CE5B-491C-9C54-FD0DE77206D3}" srcOrd="12" destOrd="0" presId="urn:microsoft.com/office/officeart/2005/8/layout/bProcess4"/>
    <dgm:cxn modelId="{D090EFD2-63A3-4999-9100-18A963F8A824}" type="presParOf" srcId="{C5D71E40-CE5B-491C-9C54-FD0DE77206D3}" destId="{AAB2864E-424F-4CA4-8390-9FB99087DF8E}" srcOrd="0" destOrd="0" presId="urn:microsoft.com/office/officeart/2005/8/layout/bProcess4"/>
    <dgm:cxn modelId="{E8CAFD5E-4CE7-4888-9A85-EE507D7DBDC5}" type="presParOf" srcId="{C5D71E40-CE5B-491C-9C54-FD0DE77206D3}" destId="{CACABA64-D527-4448-A743-005B2884AB20}" srcOrd="1" destOrd="0" presId="urn:microsoft.com/office/officeart/2005/8/layout/bProcess4"/>
    <dgm:cxn modelId="{E15690AD-1D91-433E-814C-1C552B9244C8}" type="presParOf" srcId="{61B25917-D000-4417-84BC-7835C515022D}" destId="{DA2B793C-E8BF-4AAC-8E99-88128C102BEA}" srcOrd="13" destOrd="0" presId="urn:microsoft.com/office/officeart/2005/8/layout/bProcess4"/>
    <dgm:cxn modelId="{EC8F094C-AAB7-49EE-BC87-93975DB4066E}" type="presParOf" srcId="{61B25917-D000-4417-84BC-7835C515022D}" destId="{C132353A-B5D8-4FA6-BDBF-7DE05C06E8C4}" srcOrd="14" destOrd="0" presId="urn:microsoft.com/office/officeart/2005/8/layout/bProcess4"/>
    <dgm:cxn modelId="{B10FCF97-F5CA-4211-859E-21692CEAE97A}" type="presParOf" srcId="{C132353A-B5D8-4FA6-BDBF-7DE05C06E8C4}" destId="{B8EDD185-4C67-4826-87D5-46787F5D822C}" srcOrd="0" destOrd="0" presId="urn:microsoft.com/office/officeart/2005/8/layout/bProcess4"/>
    <dgm:cxn modelId="{D539389E-8DB6-43AD-923A-770947260135}" type="presParOf" srcId="{C132353A-B5D8-4FA6-BDBF-7DE05C06E8C4}" destId="{5C2FD419-1F40-4775-84C9-B078C9BB053D}" srcOrd="1" destOrd="0" presId="urn:microsoft.com/office/officeart/2005/8/layout/bProcess4"/>
    <dgm:cxn modelId="{CC113EC7-E7A7-401E-92E3-9A4948B365F3}" type="presParOf" srcId="{61B25917-D000-4417-84BC-7835C515022D}" destId="{510F0B5B-8117-47B3-ADF2-97F1024B49C3}" srcOrd="15" destOrd="0" presId="urn:microsoft.com/office/officeart/2005/8/layout/bProcess4"/>
    <dgm:cxn modelId="{7BC510C8-D9A3-4F82-8987-279A061BDFAD}" type="presParOf" srcId="{61B25917-D000-4417-84BC-7835C515022D}" destId="{C4A234F4-56F4-4D0C-91F3-586CF84175A5}" srcOrd="16" destOrd="0" presId="urn:microsoft.com/office/officeart/2005/8/layout/bProcess4"/>
    <dgm:cxn modelId="{2EC9AA0B-316D-4774-BEE0-7FC846BE333D}" type="presParOf" srcId="{C4A234F4-56F4-4D0C-91F3-586CF84175A5}" destId="{045B2DA9-A3F8-4AA5-AB72-CAA474766340}" srcOrd="0" destOrd="0" presId="urn:microsoft.com/office/officeart/2005/8/layout/bProcess4"/>
    <dgm:cxn modelId="{8141C457-881E-40CD-B7E9-B5356D44F411}" type="presParOf" srcId="{C4A234F4-56F4-4D0C-91F3-586CF84175A5}" destId="{5F3EFF6D-02B8-4968-ABD8-8C74C9A40E41}" srcOrd="1" destOrd="0" presId="urn:microsoft.com/office/officeart/2005/8/layout/bProcess4"/>
    <dgm:cxn modelId="{16AF1580-61CC-471E-B2D5-B5D7BC65F5A2}" type="presParOf" srcId="{61B25917-D000-4417-84BC-7835C515022D}" destId="{C35A5DD1-B970-4216-B373-1127242AEADB}" srcOrd="17" destOrd="0" presId="urn:microsoft.com/office/officeart/2005/8/layout/bProcess4"/>
    <dgm:cxn modelId="{7AB147BE-129A-42E3-9F75-7767A25B9E87}" type="presParOf" srcId="{61B25917-D000-4417-84BC-7835C515022D}" destId="{19C8DC5D-DA32-4F20-BF4C-E7511E0423BC}" srcOrd="18" destOrd="0" presId="urn:microsoft.com/office/officeart/2005/8/layout/bProcess4"/>
    <dgm:cxn modelId="{2B5B76D4-7836-4339-AFE2-D6872711A25B}" type="presParOf" srcId="{19C8DC5D-DA32-4F20-BF4C-E7511E0423BC}" destId="{71144328-903B-41B4-B1C6-6009028114D3}" srcOrd="0" destOrd="0" presId="urn:microsoft.com/office/officeart/2005/8/layout/bProcess4"/>
    <dgm:cxn modelId="{F23D0F35-3EE7-4CA9-93B4-9534AD8D99CD}" type="presParOf" srcId="{19C8DC5D-DA32-4F20-BF4C-E7511E0423BC}" destId="{603814E8-39AF-4E5A-8D7D-65772EB569FB}" srcOrd="1" destOrd="0" presId="urn:microsoft.com/office/officeart/2005/8/layout/bProcess4"/>
    <dgm:cxn modelId="{83B6169B-224C-4E9B-8782-AD532F36D854}" type="presParOf" srcId="{61B25917-D000-4417-84BC-7835C515022D}" destId="{B6A83F26-B507-47E0-ACB0-0C8DFA07D3D1}" srcOrd="19" destOrd="0" presId="urn:microsoft.com/office/officeart/2005/8/layout/bProcess4"/>
    <dgm:cxn modelId="{BBA71295-874C-4206-A520-69FE0EFFF1F6}" type="presParOf" srcId="{61B25917-D000-4417-84BC-7835C515022D}" destId="{8550DF2C-19A0-406B-94C1-CDED2B348904}" srcOrd="20" destOrd="0" presId="urn:microsoft.com/office/officeart/2005/8/layout/bProcess4"/>
    <dgm:cxn modelId="{9758E0EB-1CB6-49FB-A0DF-4EE875B1C5B9}" type="presParOf" srcId="{8550DF2C-19A0-406B-94C1-CDED2B348904}" destId="{77C6FD36-393F-4B57-9DDA-F6404A1DBC30}" srcOrd="0" destOrd="0" presId="urn:microsoft.com/office/officeart/2005/8/layout/bProcess4"/>
    <dgm:cxn modelId="{EF498EBA-C5C1-41F9-B5FC-F76E8E295E06}" type="presParOf" srcId="{8550DF2C-19A0-406B-94C1-CDED2B348904}" destId="{8AFD11D1-8EE8-44A3-A6C1-88D1D97A3193}" srcOrd="1" destOrd="0" presId="urn:microsoft.com/office/officeart/2005/8/layout/bProcess4"/>
    <dgm:cxn modelId="{DA3FA26B-B628-4B6C-9674-FDA13BF0BAA1}" type="presParOf" srcId="{61B25917-D000-4417-84BC-7835C515022D}" destId="{969B4D8D-D838-4CA8-A9EC-6C1CDCEABAB2}" srcOrd="21" destOrd="0" presId="urn:microsoft.com/office/officeart/2005/8/layout/bProcess4"/>
    <dgm:cxn modelId="{02BC3C5D-E58B-4057-9797-CB43DF23416D}" type="presParOf" srcId="{61B25917-D000-4417-84BC-7835C515022D}" destId="{33A41145-0872-40C2-B644-D9F3929E2563}" srcOrd="22" destOrd="0" presId="urn:microsoft.com/office/officeart/2005/8/layout/bProcess4"/>
    <dgm:cxn modelId="{A993F5F8-37EF-4D3B-9C54-CB26C00A2F87}" type="presParOf" srcId="{33A41145-0872-40C2-B644-D9F3929E2563}" destId="{4774236A-E646-48B5-B4E3-F2E6D0968044}" srcOrd="0" destOrd="0" presId="urn:microsoft.com/office/officeart/2005/8/layout/bProcess4"/>
    <dgm:cxn modelId="{7A3DB423-EB28-43DB-BF6E-BBD54A7FF34A}" type="presParOf" srcId="{33A41145-0872-40C2-B644-D9F3929E2563}" destId="{3B9211C7-058A-4C17-BB8C-EC6D072F571A}" srcOrd="1" destOrd="0" presId="urn:microsoft.com/office/officeart/2005/8/layout/bProcess4"/>
    <dgm:cxn modelId="{230B4D76-E2DC-4E4E-AD26-771525837E32}" type="presParOf" srcId="{61B25917-D000-4417-84BC-7835C515022D}" destId="{DA5FA3DD-1B7D-477F-B751-DE58BBC3DB1D}" srcOrd="23" destOrd="0" presId="urn:microsoft.com/office/officeart/2005/8/layout/bProcess4"/>
    <dgm:cxn modelId="{F727C09D-47B1-47B1-8BBC-BBC968B8A2BB}" type="presParOf" srcId="{61B25917-D000-4417-84BC-7835C515022D}" destId="{6286ED4D-A8A3-4225-9F36-21B1373AD911}" srcOrd="24" destOrd="0" presId="urn:microsoft.com/office/officeart/2005/8/layout/bProcess4"/>
    <dgm:cxn modelId="{D999222D-A0B7-4094-A110-077AE79A85BA}" type="presParOf" srcId="{6286ED4D-A8A3-4225-9F36-21B1373AD911}" destId="{BCF50475-F85B-4FFB-A0AB-058F6D59F73E}" srcOrd="0" destOrd="0" presId="urn:microsoft.com/office/officeart/2005/8/layout/bProcess4"/>
    <dgm:cxn modelId="{DC61FE42-5367-4D0D-9B8A-10444CD89D55}" type="presParOf" srcId="{6286ED4D-A8A3-4225-9F36-21B1373AD911}" destId="{F161DB2F-4BBC-4C85-A721-B5872442F279}" srcOrd="1" destOrd="0" presId="urn:microsoft.com/office/officeart/2005/8/layout/bProcess4"/>
    <dgm:cxn modelId="{23E37079-E071-4440-8D56-0FAB2CEC9F6C}" type="presParOf" srcId="{61B25917-D000-4417-84BC-7835C515022D}" destId="{09B8AE40-64FB-47C7-B5F2-CB340D9E51BB}" srcOrd="25" destOrd="0" presId="urn:microsoft.com/office/officeart/2005/8/layout/bProcess4"/>
    <dgm:cxn modelId="{0C90295F-9DB2-4139-BD5D-293341DB5835}" type="presParOf" srcId="{61B25917-D000-4417-84BC-7835C515022D}" destId="{F3ED1E85-24FE-49AF-9EEE-A9B4C457D413}" srcOrd="26" destOrd="0" presId="urn:microsoft.com/office/officeart/2005/8/layout/bProcess4"/>
    <dgm:cxn modelId="{55DB8A3C-2A4D-4574-A50D-D77F09D08033}" type="presParOf" srcId="{F3ED1E85-24FE-49AF-9EEE-A9B4C457D413}" destId="{B4EE3721-1169-4D65-BA14-6DC997553270}" srcOrd="0" destOrd="0" presId="urn:microsoft.com/office/officeart/2005/8/layout/bProcess4"/>
    <dgm:cxn modelId="{177496C1-71A7-48B2-B75D-A3C67D07FE46}" type="presParOf" srcId="{F3ED1E85-24FE-49AF-9EEE-A9B4C457D413}" destId="{A86BCEB7-6862-4A3B-844C-671A5043C6B7}" srcOrd="1" destOrd="0" presId="urn:microsoft.com/office/officeart/2005/8/layout/bProcess4"/>
    <dgm:cxn modelId="{1073D045-9A88-4BAA-86C0-86F155D6C925}" type="presParOf" srcId="{61B25917-D000-4417-84BC-7835C515022D}" destId="{E8323C16-7131-4369-A15D-5103C2EDBCE3}" srcOrd="27" destOrd="0" presId="urn:microsoft.com/office/officeart/2005/8/layout/bProcess4"/>
    <dgm:cxn modelId="{88521BC9-4C61-4C74-B459-5D7362CCB7FB}" type="presParOf" srcId="{61B25917-D000-4417-84BC-7835C515022D}" destId="{072BD2D0-7A15-4266-8A77-055A7521C213}" srcOrd="28" destOrd="0" presId="urn:microsoft.com/office/officeart/2005/8/layout/bProcess4"/>
    <dgm:cxn modelId="{926A758E-206C-4BA1-B1A5-26D32132D208}" type="presParOf" srcId="{072BD2D0-7A15-4266-8A77-055A7521C213}" destId="{ECC4E529-639B-4EDF-B48D-594C3F317DB3}" srcOrd="0" destOrd="0" presId="urn:microsoft.com/office/officeart/2005/8/layout/bProcess4"/>
    <dgm:cxn modelId="{F6E40C14-011E-4E23-8AF9-FD65AB8A4995}" type="presParOf" srcId="{072BD2D0-7A15-4266-8A77-055A7521C213}" destId="{5E365A1A-017A-422F-BD72-5E99F5CC8D02}" srcOrd="1" destOrd="0" presId="urn:microsoft.com/office/officeart/2005/8/layout/bProcess4"/>
    <dgm:cxn modelId="{EE226416-C40F-4ABF-8DF2-0B3E4271221B}" type="presParOf" srcId="{61B25917-D000-4417-84BC-7835C515022D}" destId="{E970227F-AD2E-4C59-978F-DC663AEDDE6B}" srcOrd="29" destOrd="0" presId="urn:microsoft.com/office/officeart/2005/8/layout/bProcess4"/>
    <dgm:cxn modelId="{D5647AE1-A462-4811-B3DA-9FFC87BC2204}" type="presParOf" srcId="{61B25917-D000-4417-84BC-7835C515022D}" destId="{2F50BD86-9E93-4004-BDBB-865B6BA475DA}" srcOrd="30" destOrd="0" presId="urn:microsoft.com/office/officeart/2005/8/layout/bProcess4"/>
    <dgm:cxn modelId="{58B4F887-BF8E-4A3E-A090-8A06C2186671}" type="presParOf" srcId="{2F50BD86-9E93-4004-BDBB-865B6BA475DA}" destId="{FB988011-D3FD-4A46-9942-16AEE2760D32}" srcOrd="0" destOrd="0" presId="urn:microsoft.com/office/officeart/2005/8/layout/bProcess4"/>
    <dgm:cxn modelId="{53D02F5A-A1C6-4784-A85F-36135BAA67B8}" type="presParOf" srcId="{2F50BD86-9E93-4004-BDBB-865B6BA475DA}" destId="{674C922D-6C16-4DF6-BA0B-494B0C1CBD4E}" srcOrd="1" destOrd="0" presId="urn:microsoft.com/office/officeart/2005/8/layout/bProcess4"/>
    <dgm:cxn modelId="{F3882299-47CF-4D65-81C6-7E0BC7F5A09C}" type="presParOf" srcId="{61B25917-D000-4417-84BC-7835C515022D}" destId="{26422577-C3E9-45F2-8212-3BA87C603690}" srcOrd="31" destOrd="0" presId="urn:microsoft.com/office/officeart/2005/8/layout/bProcess4"/>
    <dgm:cxn modelId="{21E32B8C-7437-4746-85C8-20A30F5B17C5}" type="presParOf" srcId="{61B25917-D000-4417-84BC-7835C515022D}" destId="{5CF89F4C-24AF-4552-9C69-EA67219D92F0}" srcOrd="32" destOrd="0" presId="urn:microsoft.com/office/officeart/2005/8/layout/bProcess4"/>
    <dgm:cxn modelId="{FF3026BB-12CD-486A-BFD9-026D4E1864F0}" type="presParOf" srcId="{5CF89F4C-24AF-4552-9C69-EA67219D92F0}" destId="{F936D0A2-E900-452E-B1F3-172579E2BA43}" srcOrd="0" destOrd="0" presId="urn:microsoft.com/office/officeart/2005/8/layout/bProcess4"/>
    <dgm:cxn modelId="{FACFB18E-5170-4CCF-AACD-EE9B0249A1D6}" type="presParOf" srcId="{5CF89F4C-24AF-4552-9C69-EA67219D92F0}" destId="{AD65B6C7-C05D-4062-8830-D214F87A857E}" srcOrd="1" destOrd="0" presId="urn:microsoft.com/office/officeart/2005/8/layout/bProcess4"/>
    <dgm:cxn modelId="{52704055-A7AD-4D06-B08A-05E1D0AAB9FE}" type="presParOf" srcId="{61B25917-D000-4417-84BC-7835C515022D}" destId="{35A57FDF-AA6E-4949-B88F-39276DDDE099}" srcOrd="33" destOrd="0" presId="urn:microsoft.com/office/officeart/2005/8/layout/bProcess4"/>
    <dgm:cxn modelId="{BE269283-9205-41B5-87C6-8332BC81EE01}" type="presParOf" srcId="{61B25917-D000-4417-84BC-7835C515022D}" destId="{4577F9E2-D105-49E5-8D83-DD3B6C1DE9A7}" srcOrd="34" destOrd="0" presId="urn:microsoft.com/office/officeart/2005/8/layout/bProcess4"/>
    <dgm:cxn modelId="{C2DE27DA-CFE5-4578-A33D-854C16F80223}" type="presParOf" srcId="{4577F9E2-D105-49E5-8D83-DD3B6C1DE9A7}" destId="{1A370821-417A-47AD-B319-39274D139C44}" srcOrd="0" destOrd="0" presId="urn:microsoft.com/office/officeart/2005/8/layout/bProcess4"/>
    <dgm:cxn modelId="{56DAE462-1A71-40C5-ABE9-6152A2F1C0F2}" type="presParOf" srcId="{4577F9E2-D105-49E5-8D83-DD3B6C1DE9A7}" destId="{FF90FECF-C5F4-4903-A70E-80A7EB3CC532}" srcOrd="1" destOrd="0" presId="urn:microsoft.com/office/officeart/2005/8/layout/bProcess4"/>
    <dgm:cxn modelId="{A3A2A76B-7E5A-46D2-A394-863ED3DE4ABF}" type="presParOf" srcId="{61B25917-D000-4417-84BC-7835C515022D}" destId="{26EBD16D-D2F7-4228-AFA7-5514D64E2E41}" srcOrd="35" destOrd="0" presId="urn:microsoft.com/office/officeart/2005/8/layout/bProcess4"/>
    <dgm:cxn modelId="{543B49E5-81B7-4ED4-8453-702728EDA46D}" type="presParOf" srcId="{61B25917-D000-4417-84BC-7835C515022D}" destId="{DB97908C-8FB9-4B0E-A051-362663235E07}" srcOrd="36" destOrd="0" presId="urn:microsoft.com/office/officeart/2005/8/layout/bProcess4"/>
    <dgm:cxn modelId="{7BBA0F1D-E328-44E5-AEAB-AA8CB5D6B1D9}" type="presParOf" srcId="{DB97908C-8FB9-4B0E-A051-362663235E07}" destId="{85EBB191-344B-4A50-9AED-7FC6A07A73A8}" srcOrd="0" destOrd="0" presId="urn:microsoft.com/office/officeart/2005/8/layout/bProcess4"/>
    <dgm:cxn modelId="{884C248F-479E-4F1A-9BF5-2942F0B4FBD0}" type="presParOf" srcId="{DB97908C-8FB9-4B0E-A051-362663235E07}" destId="{DAD828C8-08E8-4B89-B20E-448EA206F643}" srcOrd="1" destOrd="0" presId="urn:microsoft.com/office/officeart/2005/8/layout/bProcess4"/>
    <dgm:cxn modelId="{DF27548F-C192-4A1A-9D98-3006469A0059}" type="presParOf" srcId="{61B25917-D000-4417-84BC-7835C515022D}" destId="{F94B8246-67B4-4EAE-AB12-9D3FC2DA035E}" srcOrd="37" destOrd="0" presId="urn:microsoft.com/office/officeart/2005/8/layout/bProcess4"/>
    <dgm:cxn modelId="{76935ACB-D73D-48AE-9AC1-6313FABA72FB}" type="presParOf" srcId="{61B25917-D000-4417-84BC-7835C515022D}" destId="{5D4168E3-76B7-4C27-9933-F97AFECCE87B}" srcOrd="38" destOrd="0" presId="urn:microsoft.com/office/officeart/2005/8/layout/bProcess4"/>
    <dgm:cxn modelId="{E7C4889C-9BA7-4AFA-92BB-4FB7D6441504}" type="presParOf" srcId="{5D4168E3-76B7-4C27-9933-F97AFECCE87B}" destId="{67010407-C0CC-4F2B-B018-397E9383BD37}" srcOrd="0" destOrd="0" presId="urn:microsoft.com/office/officeart/2005/8/layout/bProcess4"/>
    <dgm:cxn modelId="{55DBC9B1-75E7-409C-96CE-138EFACC27ED}" type="presParOf" srcId="{5D4168E3-76B7-4C27-9933-F97AFECCE87B}" destId="{33EC825A-B4D0-4B07-9295-F657629C6E91}" srcOrd="1" destOrd="0" presId="urn:microsoft.com/office/officeart/2005/8/layout/bProcess4"/>
    <dgm:cxn modelId="{9AAFB703-001A-4F56-A525-A5DCEBE6784B}" type="presParOf" srcId="{61B25917-D000-4417-84BC-7835C515022D}" destId="{40AA180B-12F5-49D4-9879-ACC3DCAFC00B}" srcOrd="39" destOrd="0" presId="urn:microsoft.com/office/officeart/2005/8/layout/bProcess4"/>
    <dgm:cxn modelId="{1909DD61-3930-485C-87B7-B5E471D63E21}" type="presParOf" srcId="{61B25917-D000-4417-84BC-7835C515022D}" destId="{25F77C4D-1421-48C0-B982-9E3D791C6B53}" srcOrd="40" destOrd="0" presId="urn:microsoft.com/office/officeart/2005/8/layout/bProcess4"/>
    <dgm:cxn modelId="{1A337505-413E-484C-B7FF-AA1FCF5D247B}" type="presParOf" srcId="{25F77C4D-1421-48C0-B982-9E3D791C6B53}" destId="{63B7F70D-5C4E-4AB6-8D95-FC4385EF6F79}" srcOrd="0" destOrd="0" presId="urn:microsoft.com/office/officeart/2005/8/layout/bProcess4"/>
    <dgm:cxn modelId="{C6D2C10D-E317-4915-A9C6-20799640FEEF}" type="presParOf" srcId="{25F77C4D-1421-48C0-B982-9E3D791C6B53}" destId="{AD4C48AB-DE1D-4922-986B-0BFBDA5E53CA}" srcOrd="1" destOrd="0" presId="urn:microsoft.com/office/officeart/2005/8/layout/bProcess4"/>
    <dgm:cxn modelId="{B3854449-C227-4BBD-959B-81A4661BB343}" type="presParOf" srcId="{61B25917-D000-4417-84BC-7835C515022D}" destId="{7686F1C8-67C0-43A9-B881-8DD3C319C3E9}" srcOrd="41" destOrd="0" presId="urn:microsoft.com/office/officeart/2005/8/layout/bProcess4"/>
    <dgm:cxn modelId="{9374D299-E2D9-4352-A28D-1C386E593207}" type="presParOf" srcId="{61B25917-D000-4417-84BC-7835C515022D}" destId="{2F985060-0C26-4101-A770-F8F440AE4EC9}" srcOrd="42" destOrd="0" presId="urn:microsoft.com/office/officeart/2005/8/layout/bProcess4"/>
    <dgm:cxn modelId="{AC0E1EB7-55CB-4D42-B4DC-41F6108EDA3A}" type="presParOf" srcId="{2F985060-0C26-4101-A770-F8F440AE4EC9}" destId="{F734482D-11EA-401A-A64C-CCE6585A7A3D}" srcOrd="0" destOrd="0" presId="urn:microsoft.com/office/officeart/2005/8/layout/bProcess4"/>
    <dgm:cxn modelId="{396E9FCA-2B95-4B4E-B475-942460B260B4}" type="presParOf" srcId="{2F985060-0C26-4101-A770-F8F440AE4EC9}" destId="{6DCD90C5-A01D-4C7B-A68E-F81F4D25DE47}" srcOrd="1" destOrd="0" presId="urn:microsoft.com/office/officeart/2005/8/layout/bProcess4"/>
    <dgm:cxn modelId="{A7C625E5-9045-4003-8409-38AFB23F01FC}" type="presParOf" srcId="{61B25917-D000-4417-84BC-7835C515022D}" destId="{34738A82-110B-45C8-B2D8-C96D532E38AA}" srcOrd="43" destOrd="0" presId="urn:microsoft.com/office/officeart/2005/8/layout/bProcess4"/>
    <dgm:cxn modelId="{9DE100E0-40A2-4BDF-83BA-A674C6655EA2}" type="presParOf" srcId="{61B25917-D000-4417-84BC-7835C515022D}" destId="{8DDA8C79-DF79-4A79-8936-A868BBD0B206}" srcOrd="44" destOrd="0" presId="urn:microsoft.com/office/officeart/2005/8/layout/bProcess4"/>
    <dgm:cxn modelId="{7BAF584A-7888-48AF-9D61-3389845CB4A7}" type="presParOf" srcId="{8DDA8C79-DF79-4A79-8936-A868BBD0B206}" destId="{696E7107-8F7B-4571-9B51-4ABFF2B4C6B1}" srcOrd="0" destOrd="0" presId="urn:microsoft.com/office/officeart/2005/8/layout/bProcess4"/>
    <dgm:cxn modelId="{152EDABF-EF0E-440A-BBA5-4DC5FF5440AC}" type="presParOf" srcId="{8DDA8C79-DF79-4A79-8936-A868BBD0B206}" destId="{EDA61E06-5D1A-4CBF-8055-5F8720747EEE}" srcOrd="1" destOrd="0" presId="urn:microsoft.com/office/officeart/2005/8/layout/bProcess4"/>
    <dgm:cxn modelId="{3B597DF3-0D37-4ECA-B592-06F0921B8DCE}" type="presParOf" srcId="{61B25917-D000-4417-84BC-7835C515022D}" destId="{C57D3FAC-84DD-464C-93FC-8AC78240AAFE}" srcOrd="45" destOrd="0" presId="urn:microsoft.com/office/officeart/2005/8/layout/bProcess4"/>
    <dgm:cxn modelId="{6C309496-664A-418D-BF6C-1A3B40FBCCAB}" type="presParOf" srcId="{61B25917-D000-4417-84BC-7835C515022D}" destId="{445AF184-8692-4EE5-96A2-992190710FAD}" srcOrd="46" destOrd="0" presId="urn:microsoft.com/office/officeart/2005/8/layout/bProcess4"/>
    <dgm:cxn modelId="{037C0DC8-8077-483B-95D7-969F320201EC}" type="presParOf" srcId="{445AF184-8692-4EE5-96A2-992190710FAD}" destId="{FC60532F-BF2D-4945-9E8C-EDA54D77D666}" srcOrd="0" destOrd="0" presId="urn:microsoft.com/office/officeart/2005/8/layout/bProcess4"/>
    <dgm:cxn modelId="{D8AB645F-22C5-4B75-8D41-991C3DFB0BEB}" type="presParOf" srcId="{445AF184-8692-4EE5-96A2-992190710FAD}" destId="{AC241F68-3BFE-458B-9881-5A91B61C9BB2}" srcOrd="1" destOrd="0" presId="urn:microsoft.com/office/officeart/2005/8/layout/bProcess4"/>
    <dgm:cxn modelId="{BCF56D5A-F79F-499E-90C9-453B6E804C81}" type="presParOf" srcId="{61B25917-D000-4417-84BC-7835C515022D}" destId="{A16CC453-91D7-477E-88F0-38516EBE53A5}" srcOrd="47" destOrd="0" presId="urn:microsoft.com/office/officeart/2005/8/layout/bProcess4"/>
    <dgm:cxn modelId="{36E7641E-66AA-4CD1-9D04-1BAF42CC2F6E}" type="presParOf" srcId="{61B25917-D000-4417-84BC-7835C515022D}" destId="{E54DB50C-9106-4FDE-9F8E-FFB10B3E307E}" srcOrd="48" destOrd="0" presId="urn:microsoft.com/office/officeart/2005/8/layout/bProcess4"/>
    <dgm:cxn modelId="{F6BC2154-23D7-4BF6-A898-E0A4C3830A70}" type="presParOf" srcId="{E54DB50C-9106-4FDE-9F8E-FFB10B3E307E}" destId="{D3436FBC-3C38-4CFC-A3C5-5AD40A4AC179}" srcOrd="0" destOrd="0" presId="urn:microsoft.com/office/officeart/2005/8/layout/bProcess4"/>
    <dgm:cxn modelId="{141536E8-A21E-49B7-8929-BBC52D724C44}" type="presParOf" srcId="{E54DB50C-9106-4FDE-9F8E-FFB10B3E307E}" destId="{DD5496BD-DB34-4780-B991-4805FE613A46}" srcOrd="1" destOrd="0" presId="urn:microsoft.com/office/officeart/2005/8/layout/bProcess4"/>
    <dgm:cxn modelId="{C2372D40-6C6D-46DF-90B6-33D172727D5E}" type="presParOf" srcId="{61B25917-D000-4417-84BC-7835C515022D}" destId="{02FC0506-D419-4945-8126-BDF46F2D5326}" srcOrd="49" destOrd="0" presId="urn:microsoft.com/office/officeart/2005/8/layout/bProcess4"/>
    <dgm:cxn modelId="{589681F4-4E86-4C3E-A12B-E546B63BA621}" type="presParOf" srcId="{61B25917-D000-4417-84BC-7835C515022D}" destId="{BAFA6226-D54F-4294-BE99-1D1BCD8C82A0}" srcOrd="50" destOrd="0" presId="urn:microsoft.com/office/officeart/2005/8/layout/bProcess4"/>
    <dgm:cxn modelId="{BE7EDB77-DE91-4ECF-86F9-3DFD4ECF6050}" type="presParOf" srcId="{BAFA6226-D54F-4294-BE99-1D1BCD8C82A0}" destId="{1604554B-C9FC-4414-81BF-4B2B95A63930}" srcOrd="0" destOrd="0" presId="urn:microsoft.com/office/officeart/2005/8/layout/bProcess4"/>
    <dgm:cxn modelId="{23A060D0-2E2F-4469-A60A-A281602988A5}" type="presParOf" srcId="{BAFA6226-D54F-4294-BE99-1D1BCD8C82A0}" destId="{CE8D2B3A-80C8-4067-97B9-E05453D76ACD}" srcOrd="1" destOrd="0" presId="urn:microsoft.com/office/officeart/2005/8/layout/bProcess4"/>
    <dgm:cxn modelId="{B08C8E54-B1C6-43AA-9C4D-2CF5DF23EED9}" type="presParOf" srcId="{61B25917-D000-4417-84BC-7835C515022D}" destId="{80BE986E-3388-4739-B281-9FF2A66A5513}" srcOrd="51" destOrd="0" presId="urn:microsoft.com/office/officeart/2005/8/layout/bProcess4"/>
    <dgm:cxn modelId="{D282509C-6158-4998-B67E-A526E0B4A7DC}" type="presParOf" srcId="{61B25917-D000-4417-84BC-7835C515022D}" destId="{473FACC8-709C-4E1C-A104-9EE8A1967AD0}" srcOrd="52" destOrd="0" presId="urn:microsoft.com/office/officeart/2005/8/layout/bProcess4"/>
    <dgm:cxn modelId="{5FCFE5D2-D4E6-4150-BAF1-F30BA0DBF4D2}" type="presParOf" srcId="{473FACC8-709C-4E1C-A104-9EE8A1967AD0}" destId="{59C70DDE-40BC-4038-8E6E-2A50BE968C91}" srcOrd="0" destOrd="0" presId="urn:microsoft.com/office/officeart/2005/8/layout/bProcess4"/>
    <dgm:cxn modelId="{17D7F5C8-E874-4608-8435-AD1815224747}" type="presParOf" srcId="{473FACC8-709C-4E1C-A104-9EE8A1967AD0}" destId="{702FD1BA-AD1C-413D-B959-A426C40D80C6}" srcOrd="1" destOrd="0" presId="urn:microsoft.com/office/officeart/2005/8/layout/bProcess4"/>
    <dgm:cxn modelId="{72957847-9776-4175-8F34-EC3D585F70AC}" type="presParOf" srcId="{61B25917-D000-4417-84BC-7835C515022D}" destId="{C543F8AF-9CAB-4BD1-8E34-A766A33789D5}" srcOrd="53" destOrd="0" presId="urn:microsoft.com/office/officeart/2005/8/layout/bProcess4"/>
    <dgm:cxn modelId="{C7221841-2471-4C91-8A25-47B90A7EDAF6}" type="presParOf" srcId="{61B25917-D000-4417-84BC-7835C515022D}" destId="{BF78A437-7E06-4EF9-A6A7-88E5003DD509}" srcOrd="54" destOrd="0" presId="urn:microsoft.com/office/officeart/2005/8/layout/bProcess4"/>
    <dgm:cxn modelId="{6DC72174-1775-47C1-83E8-7DBEEDF41C53}" type="presParOf" srcId="{BF78A437-7E06-4EF9-A6A7-88E5003DD509}" destId="{5F868795-F5DC-4F68-A1FF-DF1EA721B5BA}" srcOrd="0" destOrd="0" presId="urn:microsoft.com/office/officeart/2005/8/layout/bProcess4"/>
    <dgm:cxn modelId="{4AA05DB2-2DEE-41B6-9706-4AF1A78F7BFE}" type="presParOf" srcId="{BF78A437-7E06-4EF9-A6A7-88E5003DD509}" destId="{E158B8C6-0D4B-41EC-A9BB-3E7F674D8FF7}" srcOrd="1" destOrd="0" presId="urn:microsoft.com/office/officeart/2005/8/layout/bProcess4"/>
    <dgm:cxn modelId="{42164071-F045-4317-8D41-46934FA5442E}" type="presParOf" srcId="{61B25917-D000-4417-84BC-7835C515022D}" destId="{CADF84BD-9594-4C6C-8A26-F1E3DA5B6D1B}" srcOrd="55" destOrd="0" presId="urn:microsoft.com/office/officeart/2005/8/layout/bProcess4"/>
    <dgm:cxn modelId="{4D84F05B-1416-4DC4-8FAF-7B790EBCBD35}" type="presParOf" srcId="{61B25917-D000-4417-84BC-7835C515022D}" destId="{EFC6645C-88C8-4639-B2D3-E689E5137EBD}" srcOrd="56" destOrd="0" presId="urn:microsoft.com/office/officeart/2005/8/layout/bProcess4"/>
    <dgm:cxn modelId="{B1F2B86D-4A3E-4FEB-8D40-40CC97D27B25}" type="presParOf" srcId="{EFC6645C-88C8-4639-B2D3-E689E5137EBD}" destId="{F8EE9AA4-242F-4A34-A25C-97F981149713}" srcOrd="0" destOrd="0" presId="urn:microsoft.com/office/officeart/2005/8/layout/bProcess4"/>
    <dgm:cxn modelId="{1B94B67B-1DD0-443B-972D-679BDF3F039A}" type="presParOf" srcId="{EFC6645C-88C8-4639-B2D3-E689E5137EBD}" destId="{731F7FDC-7320-4A62-928F-D88191518536}" srcOrd="1" destOrd="0" presId="urn:microsoft.com/office/officeart/2005/8/layout/bProcess4"/>
    <dgm:cxn modelId="{3C1DE201-3794-4CB4-B47C-5248D931EDBF}" type="presParOf" srcId="{61B25917-D000-4417-84BC-7835C515022D}" destId="{A4C59509-9A83-4336-BC5E-607F459635F2}" srcOrd="57" destOrd="0" presId="urn:microsoft.com/office/officeart/2005/8/layout/bProcess4"/>
    <dgm:cxn modelId="{E5A6FE44-6571-4360-8248-54F6EE461597}" type="presParOf" srcId="{61B25917-D000-4417-84BC-7835C515022D}" destId="{E6158472-ED03-4825-A760-5A310E965760}" srcOrd="58" destOrd="0" presId="urn:microsoft.com/office/officeart/2005/8/layout/bProcess4"/>
    <dgm:cxn modelId="{09AAC0C4-D507-42CE-A244-6E1C1B4A97EC}" type="presParOf" srcId="{E6158472-ED03-4825-A760-5A310E965760}" destId="{ABF8A1B5-D145-4BC0-8BAF-CF09FCAD587E}" srcOrd="0" destOrd="0" presId="urn:microsoft.com/office/officeart/2005/8/layout/bProcess4"/>
    <dgm:cxn modelId="{F52CF7A8-8BAC-47EA-871B-DEE513852935}" type="presParOf" srcId="{E6158472-ED03-4825-A760-5A310E965760}" destId="{39ED5A07-1818-4914-9A16-43A5DEA529DC}" srcOrd="1" destOrd="0" presId="urn:microsoft.com/office/officeart/2005/8/layout/bProcess4"/>
    <dgm:cxn modelId="{699E2352-C8DA-4365-AE86-BB8270EA72DC}" type="presParOf" srcId="{61B25917-D000-4417-84BC-7835C515022D}" destId="{24E5B7B3-1D42-437B-83A8-3AF83858BC75}" srcOrd="59" destOrd="0" presId="urn:microsoft.com/office/officeart/2005/8/layout/bProcess4"/>
    <dgm:cxn modelId="{409158E8-658A-4EA9-AE0C-A24E64D071A1}" type="presParOf" srcId="{61B25917-D000-4417-84BC-7835C515022D}" destId="{F8B3208D-47A6-43B0-88AB-073C08CFB716}" srcOrd="60" destOrd="0" presId="urn:microsoft.com/office/officeart/2005/8/layout/bProcess4"/>
    <dgm:cxn modelId="{2F11E286-7EEA-42FA-A8CD-CDA42D08224E}" type="presParOf" srcId="{F8B3208D-47A6-43B0-88AB-073C08CFB716}" destId="{F7F4D273-D83D-46F3-85B8-E55FF8C1D9C8}" srcOrd="0" destOrd="0" presId="urn:microsoft.com/office/officeart/2005/8/layout/bProcess4"/>
    <dgm:cxn modelId="{818171A5-5F29-4D74-85A9-693DF41B8D00}" type="presParOf" srcId="{F8B3208D-47A6-43B0-88AB-073C08CFB716}" destId="{99CA6BB1-F6D2-4F9D-BC01-27A5C08BE3E0}" srcOrd="1" destOrd="0" presId="urn:microsoft.com/office/officeart/2005/8/layout/bProcess4"/>
    <dgm:cxn modelId="{8DF1D2DF-DE62-435C-B261-0A67A35E14E7}" type="presParOf" srcId="{61B25917-D000-4417-84BC-7835C515022D}" destId="{8A8628AC-53D4-4097-931E-4D3CE8CD1360}" srcOrd="61" destOrd="0" presId="urn:microsoft.com/office/officeart/2005/8/layout/bProcess4"/>
    <dgm:cxn modelId="{5F6C818F-5406-4709-BC68-65B8B4E6049F}" type="presParOf" srcId="{61B25917-D000-4417-84BC-7835C515022D}" destId="{C26A89D7-E9BF-4B6E-B861-284653DBEEC0}" srcOrd="62" destOrd="0" presId="urn:microsoft.com/office/officeart/2005/8/layout/bProcess4"/>
    <dgm:cxn modelId="{1BF356E7-AA49-45C1-8A45-9B5A8574F4C5}" type="presParOf" srcId="{C26A89D7-E9BF-4B6E-B861-284653DBEEC0}" destId="{55BCD198-A160-495F-9C9B-5BA32B2A4B7B}" srcOrd="0" destOrd="0" presId="urn:microsoft.com/office/officeart/2005/8/layout/bProcess4"/>
    <dgm:cxn modelId="{D6052C89-333B-432A-9550-4E98C9330FE5}" type="presParOf" srcId="{C26A89D7-E9BF-4B6E-B861-284653DBEEC0}" destId="{377CC54E-F0F1-4B07-A668-AAC95C4BD804}" srcOrd="1" destOrd="0" presId="urn:microsoft.com/office/officeart/2005/8/layout/bProcess4"/>
    <dgm:cxn modelId="{B99C322E-1453-405A-8431-517FE1995CD2}" type="presParOf" srcId="{61B25917-D000-4417-84BC-7835C515022D}" destId="{3785189B-0899-48C7-908A-5AAC65AB851E}" srcOrd="63" destOrd="0" presId="urn:microsoft.com/office/officeart/2005/8/layout/bProcess4"/>
    <dgm:cxn modelId="{51187971-61AE-450E-BD00-7BA79C991838}" type="presParOf" srcId="{61B25917-D000-4417-84BC-7835C515022D}" destId="{2C772C44-F04A-49AA-A217-D01215DEF15C}" srcOrd="64" destOrd="0" presId="urn:microsoft.com/office/officeart/2005/8/layout/bProcess4"/>
    <dgm:cxn modelId="{78EFA16A-8976-4029-B695-36A225D2BFCC}" type="presParOf" srcId="{2C772C44-F04A-49AA-A217-D01215DEF15C}" destId="{34C90ED2-A272-4F89-9C76-18CBF88B12C7}" srcOrd="0" destOrd="0" presId="urn:microsoft.com/office/officeart/2005/8/layout/bProcess4"/>
    <dgm:cxn modelId="{439B5A1B-E5F1-4EB3-9339-5F3CD01CBDE1}" type="presParOf" srcId="{2C772C44-F04A-49AA-A217-D01215DEF15C}" destId="{EF7A3971-B4EE-419E-90CC-FECF352CE243}" srcOrd="1" destOrd="0" presId="urn:microsoft.com/office/officeart/2005/8/layout/bProcess4"/>
    <dgm:cxn modelId="{25C49FC6-FB49-467E-8B72-3DB5A3CD2803}" type="presParOf" srcId="{61B25917-D000-4417-84BC-7835C515022D}" destId="{AC41E50C-CF74-4530-9B47-82C30F9E1FDA}" srcOrd="65" destOrd="0" presId="urn:microsoft.com/office/officeart/2005/8/layout/bProcess4"/>
    <dgm:cxn modelId="{D590B2B6-0E0F-4AC2-9164-90456F4D053E}" type="presParOf" srcId="{61B25917-D000-4417-84BC-7835C515022D}" destId="{1B08AD9E-18B0-4340-BD50-CC846BD46929}" srcOrd="66" destOrd="0" presId="urn:microsoft.com/office/officeart/2005/8/layout/bProcess4"/>
    <dgm:cxn modelId="{1B4CED9A-BA28-46B4-903E-95CCAD8EDE0F}" type="presParOf" srcId="{1B08AD9E-18B0-4340-BD50-CC846BD46929}" destId="{9CD8670A-E9EA-4C21-8C0C-F17BD0041467}" srcOrd="0" destOrd="0" presId="urn:microsoft.com/office/officeart/2005/8/layout/bProcess4"/>
    <dgm:cxn modelId="{4B69C143-2464-41EA-8546-58EE61EFEFEB}" type="presParOf" srcId="{1B08AD9E-18B0-4340-BD50-CC846BD46929}" destId="{442B5C54-EF23-4E3A-A915-C61733DB6797}" srcOrd="1" destOrd="0" presId="urn:microsoft.com/office/officeart/2005/8/layout/bProcess4"/>
    <dgm:cxn modelId="{E676A26F-12E3-4F5A-A490-693955F5E79F}" type="presParOf" srcId="{61B25917-D000-4417-84BC-7835C515022D}" destId="{20D02569-2EA8-49F5-BC6A-653AB840614A}" srcOrd="67" destOrd="0" presId="urn:microsoft.com/office/officeart/2005/8/layout/bProcess4"/>
    <dgm:cxn modelId="{2E24D8AE-1E4F-47FD-A6BA-1C9CD8EA489F}" type="presParOf" srcId="{61B25917-D000-4417-84BC-7835C515022D}" destId="{805839E9-5E7B-4013-B63D-C9900869C5FB}" srcOrd="68" destOrd="0" presId="urn:microsoft.com/office/officeart/2005/8/layout/bProcess4"/>
    <dgm:cxn modelId="{4779F52D-4674-4206-914D-4C94264C9FB3}" type="presParOf" srcId="{805839E9-5E7B-4013-B63D-C9900869C5FB}" destId="{91D3A97A-566A-4D8D-AB60-9044AD1E0A99}" srcOrd="0" destOrd="0" presId="urn:microsoft.com/office/officeart/2005/8/layout/bProcess4"/>
    <dgm:cxn modelId="{C5CC3BFC-BC5F-4579-8E88-E9E7458359EA}" type="presParOf" srcId="{805839E9-5E7B-4013-B63D-C9900869C5FB}" destId="{54BB7AC6-7FA8-4B46-8603-56A67006B5B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785CE-0704-45C4-8023-A5A10046D245}">
      <dsp:nvSpPr>
        <dsp:cNvPr id="0" name=""/>
        <dsp:cNvSpPr/>
      </dsp:nvSpPr>
      <dsp:spPr>
        <a:xfrm rot="5400000">
          <a:off x="-208441" y="1216233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D64EE9-9716-4672-8332-FDA1D3912EB5}">
      <dsp:nvSpPr>
        <dsp:cNvPr id="0" name=""/>
        <dsp:cNvSpPr/>
      </dsp:nvSpPr>
      <dsp:spPr>
        <a:xfrm>
          <a:off x="3764" y="625132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35- هريسون وجان 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25546" y="646914"/>
        <a:ext cx="1195909" cy="700120"/>
      </dsp:txXfrm>
    </dsp:sp>
    <dsp:sp modelId="{AD0BDBA0-F849-49DF-A3A8-C9F60C700604}">
      <dsp:nvSpPr>
        <dsp:cNvPr id="0" name=""/>
        <dsp:cNvSpPr/>
      </dsp:nvSpPr>
      <dsp:spPr>
        <a:xfrm rot="5400000">
          <a:off x="-208441" y="2145838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301027"/>
                <a:satOff val="1206"/>
                <a:lumOff val="261"/>
                <a:alphaOff val="0"/>
                <a:tint val="50000"/>
                <a:satMod val="300000"/>
              </a:schemeClr>
            </a:gs>
            <a:gs pos="35000">
              <a:schemeClr val="accent5">
                <a:hueOff val="-301027"/>
                <a:satOff val="1206"/>
                <a:lumOff val="261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27"/>
                <a:satOff val="1206"/>
                <a:lumOff val="2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B7A206-0850-4BDD-8234-19A7F9478A69}">
      <dsp:nvSpPr>
        <dsp:cNvPr id="0" name=""/>
        <dsp:cNvSpPr/>
      </dsp:nvSpPr>
      <dsp:spPr>
        <a:xfrm>
          <a:off x="3764" y="1554737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92173"/>
                <a:satOff val="1171"/>
                <a:lumOff val="254"/>
                <a:alphaOff val="0"/>
                <a:tint val="50000"/>
                <a:satMod val="300000"/>
              </a:schemeClr>
            </a:gs>
            <a:gs pos="35000">
              <a:schemeClr val="accent5">
                <a:hueOff val="-292173"/>
                <a:satOff val="1171"/>
                <a:lumOff val="254"/>
                <a:alphaOff val="0"/>
                <a:tint val="37000"/>
                <a:satMod val="300000"/>
              </a:schemeClr>
            </a:gs>
            <a:gs pos="100000">
              <a:schemeClr val="accent5">
                <a:hueOff val="-292173"/>
                <a:satOff val="1171"/>
                <a:lumOff val="2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34- مدل هيل 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25546" y="1576519"/>
        <a:ext cx="1195909" cy="700120"/>
      </dsp:txXfrm>
    </dsp:sp>
    <dsp:sp modelId="{DB0F6C1A-D958-4CCC-A360-623CFD365867}">
      <dsp:nvSpPr>
        <dsp:cNvPr id="0" name=""/>
        <dsp:cNvSpPr/>
      </dsp:nvSpPr>
      <dsp:spPr>
        <a:xfrm rot="5400000">
          <a:off x="-208441" y="3075444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602053"/>
                <a:satOff val="2413"/>
                <a:lumOff val="523"/>
                <a:alphaOff val="0"/>
                <a:tint val="50000"/>
                <a:satMod val="300000"/>
              </a:schemeClr>
            </a:gs>
            <a:gs pos="35000">
              <a:schemeClr val="accent5">
                <a:hueOff val="-602053"/>
                <a:satOff val="2413"/>
                <a:lumOff val="523"/>
                <a:alphaOff val="0"/>
                <a:tint val="37000"/>
                <a:satMod val="300000"/>
              </a:schemeClr>
            </a:gs>
            <a:gs pos="100000">
              <a:schemeClr val="accent5">
                <a:hueOff val="-602053"/>
                <a:satOff val="2413"/>
                <a:lumOff val="52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44E63D-8FC6-4538-B876-EC3C55FD0C56}">
      <dsp:nvSpPr>
        <dsp:cNvPr id="0" name=""/>
        <dsp:cNvSpPr/>
      </dsp:nvSpPr>
      <dsp:spPr>
        <a:xfrm>
          <a:off x="3764" y="248434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84346"/>
                <a:satOff val="2342"/>
                <a:lumOff val="508"/>
                <a:alphaOff val="0"/>
                <a:tint val="50000"/>
                <a:satMod val="300000"/>
              </a:schemeClr>
            </a:gs>
            <a:gs pos="35000">
              <a:schemeClr val="accent5">
                <a:hueOff val="-584346"/>
                <a:satOff val="2342"/>
                <a:lumOff val="508"/>
                <a:alphaOff val="0"/>
                <a:tint val="37000"/>
                <a:satMod val="300000"/>
              </a:schemeClr>
            </a:gs>
            <a:gs pos="100000">
              <a:schemeClr val="accent5">
                <a:hueOff val="-584346"/>
                <a:satOff val="2342"/>
                <a:lumOff val="5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33- مدل رايت 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25546" y="2506125"/>
        <a:ext cx="1195909" cy="700120"/>
      </dsp:txXfrm>
    </dsp:sp>
    <dsp:sp modelId="{A183F0D7-7569-4C47-A4FC-C0AF54E6C11F}">
      <dsp:nvSpPr>
        <dsp:cNvPr id="0" name=""/>
        <dsp:cNvSpPr/>
      </dsp:nvSpPr>
      <dsp:spPr>
        <a:xfrm rot="5400000">
          <a:off x="-208441" y="4005049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903080"/>
                <a:satOff val="3619"/>
                <a:lumOff val="784"/>
                <a:alphaOff val="0"/>
                <a:tint val="50000"/>
                <a:satMod val="300000"/>
              </a:schemeClr>
            </a:gs>
            <a:gs pos="35000">
              <a:schemeClr val="accent5">
                <a:hueOff val="-903080"/>
                <a:satOff val="3619"/>
                <a:lumOff val="784"/>
                <a:alphaOff val="0"/>
                <a:tint val="37000"/>
                <a:satMod val="300000"/>
              </a:schemeClr>
            </a:gs>
            <a:gs pos="100000">
              <a:schemeClr val="accent5">
                <a:hueOff val="-903080"/>
                <a:satOff val="3619"/>
                <a:lumOff val="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0136E1-F187-44CB-828B-CDC5F1BB5FF0}">
      <dsp:nvSpPr>
        <dsp:cNvPr id="0" name=""/>
        <dsp:cNvSpPr/>
      </dsp:nvSpPr>
      <dsp:spPr>
        <a:xfrm>
          <a:off x="3764" y="3413948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76518"/>
                <a:satOff val="3513"/>
                <a:lumOff val="761"/>
                <a:alphaOff val="0"/>
                <a:tint val="50000"/>
                <a:satMod val="300000"/>
              </a:schemeClr>
            </a:gs>
            <a:gs pos="35000">
              <a:schemeClr val="accent5">
                <a:hueOff val="-876518"/>
                <a:satOff val="3513"/>
                <a:lumOff val="761"/>
                <a:alphaOff val="0"/>
                <a:tint val="37000"/>
                <a:satMod val="300000"/>
              </a:schemeClr>
            </a:gs>
            <a:gs pos="100000">
              <a:schemeClr val="accent5">
                <a:hueOff val="-876518"/>
                <a:satOff val="3513"/>
                <a:lumOff val="7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32- مدل آندروز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25546" y="3435730"/>
        <a:ext cx="1195909" cy="700120"/>
      </dsp:txXfrm>
    </dsp:sp>
    <dsp:sp modelId="{B213C430-FC2D-4981-A38E-08999C95EA08}">
      <dsp:nvSpPr>
        <dsp:cNvPr id="0" name=""/>
        <dsp:cNvSpPr/>
      </dsp:nvSpPr>
      <dsp:spPr>
        <a:xfrm rot="5400000">
          <a:off x="-208441" y="4934655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1204106"/>
                <a:satOff val="4826"/>
                <a:lumOff val="1046"/>
                <a:alphaOff val="0"/>
                <a:tint val="50000"/>
                <a:satMod val="300000"/>
              </a:schemeClr>
            </a:gs>
            <a:gs pos="35000">
              <a:schemeClr val="accent5">
                <a:hueOff val="-1204106"/>
                <a:satOff val="4826"/>
                <a:lumOff val="1046"/>
                <a:alphaOff val="0"/>
                <a:tint val="37000"/>
                <a:satMod val="300000"/>
              </a:schemeClr>
            </a:gs>
            <a:gs pos="100000">
              <a:schemeClr val="accent5">
                <a:hueOff val="-1204106"/>
                <a:satOff val="4826"/>
                <a:lumOff val="104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4149A8-2C04-4EDE-9C49-091DF20BFBEF}">
      <dsp:nvSpPr>
        <dsp:cNvPr id="0" name=""/>
        <dsp:cNvSpPr/>
      </dsp:nvSpPr>
      <dsp:spPr>
        <a:xfrm>
          <a:off x="3764" y="434355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168691"/>
                <a:satOff val="4684"/>
                <a:lumOff val="1015"/>
                <a:alphaOff val="0"/>
                <a:tint val="50000"/>
                <a:satMod val="300000"/>
              </a:schemeClr>
            </a:gs>
            <a:gs pos="35000">
              <a:schemeClr val="accent5">
                <a:hueOff val="-1168691"/>
                <a:satOff val="4684"/>
                <a:lumOff val="1015"/>
                <a:alphaOff val="0"/>
                <a:tint val="37000"/>
                <a:satMod val="300000"/>
              </a:schemeClr>
            </a:gs>
            <a:gs pos="100000">
              <a:schemeClr val="accent5">
                <a:hueOff val="-1168691"/>
                <a:satOff val="4684"/>
                <a:lumOff val="10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31- مدل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25546" y="4365335"/>
        <a:ext cx="1195909" cy="700120"/>
      </dsp:txXfrm>
    </dsp:sp>
    <dsp:sp modelId="{59E4983B-0701-4EB0-82BE-79EBF956EE67}">
      <dsp:nvSpPr>
        <dsp:cNvPr id="0" name=""/>
        <dsp:cNvSpPr/>
      </dsp:nvSpPr>
      <dsp:spPr>
        <a:xfrm>
          <a:off x="256361" y="5399457"/>
          <a:ext cx="1643797" cy="111552"/>
        </a:xfrm>
        <a:prstGeom prst="rect">
          <a:avLst/>
        </a:prstGeom>
        <a:gradFill rotWithShape="0">
          <a:gsLst>
            <a:gs pos="0">
              <a:schemeClr val="accent5">
                <a:hueOff val="-1505133"/>
                <a:satOff val="6032"/>
                <a:lumOff val="1307"/>
                <a:alphaOff val="0"/>
                <a:tint val="50000"/>
                <a:satMod val="300000"/>
              </a:schemeClr>
            </a:gs>
            <a:gs pos="35000">
              <a:schemeClr val="accent5">
                <a:hueOff val="-1505133"/>
                <a:satOff val="6032"/>
                <a:lumOff val="1307"/>
                <a:alphaOff val="0"/>
                <a:tint val="37000"/>
                <a:satMod val="300000"/>
              </a:schemeClr>
            </a:gs>
            <a:gs pos="100000">
              <a:schemeClr val="accent5">
                <a:hueOff val="-1505133"/>
                <a:satOff val="6032"/>
                <a:lumOff val="13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330401-BBE9-4033-AB40-96DB8B69BA68}">
      <dsp:nvSpPr>
        <dsp:cNvPr id="0" name=""/>
        <dsp:cNvSpPr/>
      </dsp:nvSpPr>
      <dsp:spPr>
        <a:xfrm>
          <a:off x="3764" y="5273159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460864"/>
                <a:satOff val="5855"/>
                <a:lumOff val="1269"/>
                <a:alphaOff val="0"/>
                <a:tint val="50000"/>
                <a:satMod val="300000"/>
              </a:schemeClr>
            </a:gs>
            <a:gs pos="35000">
              <a:schemeClr val="accent5">
                <a:hueOff val="-1460864"/>
                <a:satOff val="5855"/>
                <a:lumOff val="1269"/>
                <a:alphaOff val="0"/>
                <a:tint val="37000"/>
                <a:satMod val="300000"/>
              </a:schemeClr>
            </a:gs>
            <a:gs pos="100000">
              <a:schemeClr val="accent5">
                <a:hueOff val="-1460864"/>
                <a:satOff val="5855"/>
                <a:lumOff val="12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30- ديويد هانگر</a:t>
          </a:r>
          <a:endParaRPr lang="en-US" sz="1400" b="1" kern="1200" dirty="0">
            <a:latin typeface="Arial" charset="0"/>
            <a:cs typeface="B Koodak" pitchFamily="2" charset="-78"/>
          </a:endParaRPr>
        </a:p>
      </dsp:txBody>
      <dsp:txXfrm>
        <a:off x="25546" y="5294941"/>
        <a:ext cx="1195909" cy="700120"/>
      </dsp:txXfrm>
    </dsp:sp>
    <dsp:sp modelId="{DA2B793C-E8BF-4AAC-8E99-88128C102BEA}">
      <dsp:nvSpPr>
        <dsp:cNvPr id="0" name=""/>
        <dsp:cNvSpPr/>
      </dsp:nvSpPr>
      <dsp:spPr>
        <a:xfrm rot="16200000">
          <a:off x="1440059" y="4934655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1806159"/>
                <a:satOff val="7238"/>
                <a:lumOff val="1569"/>
                <a:alphaOff val="0"/>
                <a:tint val="50000"/>
                <a:satMod val="300000"/>
              </a:schemeClr>
            </a:gs>
            <a:gs pos="35000">
              <a:schemeClr val="accent5">
                <a:hueOff val="-1806159"/>
                <a:satOff val="7238"/>
                <a:lumOff val="1569"/>
                <a:alphaOff val="0"/>
                <a:tint val="37000"/>
                <a:satMod val="300000"/>
              </a:schemeClr>
            </a:gs>
            <a:gs pos="100000">
              <a:schemeClr val="accent5">
                <a:hueOff val="-1806159"/>
                <a:satOff val="7238"/>
                <a:lumOff val="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CABA64-D527-4448-A743-005B2884AB20}">
      <dsp:nvSpPr>
        <dsp:cNvPr id="0" name=""/>
        <dsp:cNvSpPr/>
      </dsp:nvSpPr>
      <dsp:spPr>
        <a:xfrm>
          <a:off x="1652264" y="5273159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753037"/>
                <a:satOff val="7025"/>
                <a:lumOff val="1523"/>
                <a:alphaOff val="0"/>
                <a:tint val="50000"/>
                <a:satMod val="300000"/>
              </a:schemeClr>
            </a:gs>
            <a:gs pos="35000">
              <a:schemeClr val="accent5">
                <a:hueOff val="-1753037"/>
                <a:satOff val="7025"/>
                <a:lumOff val="1523"/>
                <a:alphaOff val="0"/>
                <a:tint val="37000"/>
                <a:satMod val="300000"/>
              </a:schemeClr>
            </a:gs>
            <a:gs pos="100000">
              <a:schemeClr val="accent5">
                <a:hueOff val="-1753037"/>
                <a:satOff val="7025"/>
                <a:lumOff val="152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29- کلنيف هومن وديويد آش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1674046" y="5294941"/>
        <a:ext cx="1195909" cy="700120"/>
      </dsp:txXfrm>
    </dsp:sp>
    <dsp:sp modelId="{510F0B5B-8117-47B3-ADF2-97F1024B49C3}">
      <dsp:nvSpPr>
        <dsp:cNvPr id="0" name=""/>
        <dsp:cNvSpPr/>
      </dsp:nvSpPr>
      <dsp:spPr>
        <a:xfrm rot="16200000">
          <a:off x="1440059" y="4005049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2107186"/>
                <a:satOff val="8445"/>
                <a:lumOff val="1830"/>
                <a:alphaOff val="0"/>
                <a:tint val="50000"/>
                <a:satMod val="300000"/>
              </a:schemeClr>
            </a:gs>
            <a:gs pos="35000">
              <a:schemeClr val="accent5">
                <a:hueOff val="-2107186"/>
                <a:satOff val="8445"/>
                <a:lumOff val="1830"/>
                <a:alphaOff val="0"/>
                <a:tint val="37000"/>
                <a:satMod val="300000"/>
              </a:schemeClr>
            </a:gs>
            <a:gs pos="100000">
              <a:schemeClr val="accent5">
                <a:hueOff val="-2107186"/>
                <a:satOff val="8445"/>
                <a:lumOff val="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2FD419-1F40-4775-84C9-B078C9BB053D}">
      <dsp:nvSpPr>
        <dsp:cNvPr id="0" name=""/>
        <dsp:cNvSpPr/>
      </dsp:nvSpPr>
      <dsp:spPr>
        <a:xfrm>
          <a:off x="1652264" y="434355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045210"/>
                <a:satOff val="8196"/>
                <a:lumOff val="1776"/>
                <a:alphaOff val="0"/>
                <a:tint val="50000"/>
                <a:satMod val="300000"/>
              </a:schemeClr>
            </a:gs>
            <a:gs pos="35000">
              <a:schemeClr val="accent5">
                <a:hueOff val="-2045210"/>
                <a:satOff val="8196"/>
                <a:lumOff val="1776"/>
                <a:alphaOff val="0"/>
                <a:tint val="37000"/>
                <a:satMod val="300000"/>
              </a:schemeClr>
            </a:gs>
            <a:gs pos="100000">
              <a:schemeClr val="accent5">
                <a:hueOff val="-2045210"/>
                <a:satOff val="8196"/>
                <a:lumOff val="17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28- هرينگتون برايس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1674046" y="4365335"/>
        <a:ext cx="1195909" cy="700120"/>
      </dsp:txXfrm>
    </dsp:sp>
    <dsp:sp modelId="{C35A5DD1-B970-4216-B373-1127242AEADB}">
      <dsp:nvSpPr>
        <dsp:cNvPr id="0" name=""/>
        <dsp:cNvSpPr/>
      </dsp:nvSpPr>
      <dsp:spPr>
        <a:xfrm rot="16200000">
          <a:off x="1440059" y="3075444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2408213"/>
                <a:satOff val="9651"/>
                <a:lumOff val="2092"/>
                <a:alphaOff val="0"/>
                <a:tint val="50000"/>
                <a:satMod val="300000"/>
              </a:schemeClr>
            </a:gs>
            <a:gs pos="35000">
              <a:schemeClr val="accent5">
                <a:hueOff val="-2408213"/>
                <a:satOff val="9651"/>
                <a:lumOff val="2092"/>
                <a:alphaOff val="0"/>
                <a:tint val="37000"/>
                <a:satMod val="300000"/>
              </a:schemeClr>
            </a:gs>
            <a:gs pos="100000">
              <a:schemeClr val="accent5">
                <a:hueOff val="-2408213"/>
                <a:satOff val="9651"/>
                <a:lumOff val="20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3EFF6D-02B8-4968-ABD8-8C74C9A40E41}">
      <dsp:nvSpPr>
        <dsp:cNvPr id="0" name=""/>
        <dsp:cNvSpPr/>
      </dsp:nvSpPr>
      <dsp:spPr>
        <a:xfrm>
          <a:off x="1652264" y="3413948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337383"/>
                <a:satOff val="9367"/>
                <a:lumOff val="2030"/>
                <a:alphaOff val="0"/>
                <a:tint val="50000"/>
                <a:satMod val="300000"/>
              </a:schemeClr>
            </a:gs>
            <a:gs pos="35000">
              <a:schemeClr val="accent5">
                <a:hueOff val="-2337383"/>
                <a:satOff val="9367"/>
                <a:lumOff val="2030"/>
                <a:alphaOff val="0"/>
                <a:tint val="37000"/>
                <a:satMod val="300000"/>
              </a:schemeClr>
            </a:gs>
            <a:gs pos="100000">
              <a:schemeClr val="accent5">
                <a:hueOff val="-2337383"/>
                <a:satOff val="9367"/>
                <a:lumOff val="2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27- مدل آرنو جادسون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1674046" y="3435730"/>
        <a:ext cx="1195909" cy="700120"/>
      </dsp:txXfrm>
    </dsp:sp>
    <dsp:sp modelId="{B6A83F26-B507-47E0-ACB0-0C8DFA07D3D1}">
      <dsp:nvSpPr>
        <dsp:cNvPr id="0" name=""/>
        <dsp:cNvSpPr/>
      </dsp:nvSpPr>
      <dsp:spPr>
        <a:xfrm rot="16200000">
          <a:off x="1440059" y="2145838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2709239"/>
                <a:satOff val="10858"/>
                <a:lumOff val="2353"/>
                <a:alphaOff val="0"/>
                <a:tint val="50000"/>
                <a:satMod val="300000"/>
              </a:schemeClr>
            </a:gs>
            <a:gs pos="35000">
              <a:schemeClr val="accent5">
                <a:hueOff val="-2709239"/>
                <a:satOff val="10858"/>
                <a:lumOff val="2353"/>
                <a:alphaOff val="0"/>
                <a:tint val="37000"/>
                <a:satMod val="300000"/>
              </a:schemeClr>
            </a:gs>
            <a:gs pos="100000">
              <a:schemeClr val="accent5">
                <a:hueOff val="-2709239"/>
                <a:satOff val="10858"/>
                <a:lumOff val="23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3814E8-39AF-4E5A-8D7D-65772EB569FB}">
      <dsp:nvSpPr>
        <dsp:cNvPr id="0" name=""/>
        <dsp:cNvSpPr/>
      </dsp:nvSpPr>
      <dsp:spPr>
        <a:xfrm>
          <a:off x="1652264" y="248434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629556"/>
                <a:satOff val="10538"/>
                <a:lumOff val="2284"/>
                <a:alphaOff val="0"/>
                <a:tint val="50000"/>
                <a:satMod val="300000"/>
              </a:schemeClr>
            </a:gs>
            <a:gs pos="35000">
              <a:schemeClr val="accent5">
                <a:hueOff val="-2629556"/>
                <a:satOff val="10538"/>
                <a:lumOff val="2284"/>
                <a:alphaOff val="0"/>
                <a:tint val="37000"/>
                <a:satMod val="300000"/>
              </a:schemeClr>
            </a:gs>
            <a:gs pos="100000">
              <a:schemeClr val="accent5">
                <a:hueOff val="-2629556"/>
                <a:satOff val="10538"/>
                <a:lumOff val="22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26- مدل چاک راوارثي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1674046" y="2506125"/>
        <a:ext cx="1195909" cy="700120"/>
      </dsp:txXfrm>
    </dsp:sp>
    <dsp:sp modelId="{969B4D8D-D838-4CA8-A9EC-6C1CDCEABAB2}">
      <dsp:nvSpPr>
        <dsp:cNvPr id="0" name=""/>
        <dsp:cNvSpPr/>
      </dsp:nvSpPr>
      <dsp:spPr>
        <a:xfrm rot="16200000">
          <a:off x="1440059" y="1216233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3010266"/>
                <a:satOff val="12064"/>
                <a:lumOff val="2615"/>
                <a:alphaOff val="0"/>
                <a:tint val="50000"/>
                <a:satMod val="300000"/>
              </a:schemeClr>
            </a:gs>
            <a:gs pos="35000">
              <a:schemeClr val="accent5">
                <a:hueOff val="-3010266"/>
                <a:satOff val="12064"/>
                <a:lumOff val="2615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266"/>
                <a:satOff val="12064"/>
                <a:lumOff val="26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FD11D1-8EE8-44A3-A6C1-88D1D97A3193}">
      <dsp:nvSpPr>
        <dsp:cNvPr id="0" name=""/>
        <dsp:cNvSpPr/>
      </dsp:nvSpPr>
      <dsp:spPr>
        <a:xfrm>
          <a:off x="1652264" y="1554737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921728"/>
                <a:satOff val="11709"/>
                <a:lumOff val="2538"/>
                <a:alphaOff val="0"/>
                <a:tint val="50000"/>
                <a:satMod val="300000"/>
              </a:schemeClr>
            </a:gs>
            <a:gs pos="35000">
              <a:schemeClr val="accent5">
                <a:hueOff val="-2921728"/>
                <a:satOff val="11709"/>
                <a:lumOff val="2538"/>
                <a:alphaOff val="0"/>
                <a:tint val="37000"/>
                <a:satMod val="300000"/>
              </a:schemeClr>
            </a:gs>
            <a:gs pos="100000">
              <a:schemeClr val="accent5">
                <a:hueOff val="-2921728"/>
                <a:satOff val="11709"/>
                <a:lumOff val="25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25- مدل هيلد جونز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1674046" y="1576519"/>
        <a:ext cx="1195909" cy="700120"/>
      </dsp:txXfrm>
    </dsp:sp>
    <dsp:sp modelId="{DA5FA3DD-1B7D-477F-B751-DE58BBC3DB1D}">
      <dsp:nvSpPr>
        <dsp:cNvPr id="0" name=""/>
        <dsp:cNvSpPr/>
      </dsp:nvSpPr>
      <dsp:spPr>
        <a:xfrm>
          <a:off x="1904861" y="751430"/>
          <a:ext cx="1643797" cy="111552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9211C7-058A-4C17-BB8C-EC6D072F571A}">
      <dsp:nvSpPr>
        <dsp:cNvPr id="0" name=""/>
        <dsp:cNvSpPr/>
      </dsp:nvSpPr>
      <dsp:spPr>
        <a:xfrm>
          <a:off x="1652264" y="625132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213901"/>
                <a:satOff val="12880"/>
                <a:lumOff val="2791"/>
                <a:alphaOff val="0"/>
                <a:tint val="50000"/>
                <a:satMod val="300000"/>
              </a:schemeClr>
            </a:gs>
            <a:gs pos="35000">
              <a:schemeClr val="accent5">
                <a:hueOff val="-3213901"/>
                <a:satOff val="12880"/>
                <a:lumOff val="2791"/>
                <a:alphaOff val="0"/>
                <a:tint val="37000"/>
                <a:satMod val="300000"/>
              </a:schemeClr>
            </a:gs>
            <a:gs pos="100000">
              <a:schemeClr val="accent5">
                <a:hueOff val="-3213901"/>
                <a:satOff val="12880"/>
                <a:lumOff val="27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latin typeface="Arial" charset="0"/>
              <a:cs typeface="B Koodak" pitchFamily="2" charset="-78"/>
            </a:rPr>
            <a:t>24- مدل فرضيه اي براي سازمانهاي جديد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1674046" y="646914"/>
        <a:ext cx="1195909" cy="700120"/>
      </dsp:txXfrm>
    </dsp:sp>
    <dsp:sp modelId="{09B8AE40-64FB-47C7-B5F2-CB340D9E51BB}">
      <dsp:nvSpPr>
        <dsp:cNvPr id="0" name=""/>
        <dsp:cNvSpPr/>
      </dsp:nvSpPr>
      <dsp:spPr>
        <a:xfrm rot="5400000">
          <a:off x="3088559" y="1216233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3612319"/>
                <a:satOff val="14477"/>
                <a:lumOff val="3137"/>
                <a:alphaOff val="0"/>
                <a:tint val="50000"/>
                <a:satMod val="300000"/>
              </a:schemeClr>
            </a:gs>
            <a:gs pos="35000">
              <a:schemeClr val="accent5">
                <a:hueOff val="-3612319"/>
                <a:satOff val="14477"/>
                <a:lumOff val="3137"/>
                <a:alphaOff val="0"/>
                <a:tint val="37000"/>
                <a:satMod val="300000"/>
              </a:schemeClr>
            </a:gs>
            <a:gs pos="100000">
              <a:schemeClr val="accent5">
                <a:hueOff val="-3612319"/>
                <a:satOff val="14477"/>
                <a:lumOff val="31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61DB2F-4BBC-4C85-A721-B5872442F279}">
      <dsp:nvSpPr>
        <dsp:cNvPr id="0" name=""/>
        <dsp:cNvSpPr/>
      </dsp:nvSpPr>
      <dsp:spPr>
        <a:xfrm>
          <a:off x="3300765" y="625132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506074"/>
                <a:satOff val="14051"/>
                <a:lumOff val="3045"/>
                <a:alphaOff val="0"/>
                <a:tint val="50000"/>
                <a:satMod val="300000"/>
              </a:schemeClr>
            </a:gs>
            <a:gs pos="35000">
              <a:schemeClr val="accent5">
                <a:hueOff val="-3506074"/>
                <a:satOff val="14051"/>
                <a:lumOff val="3045"/>
                <a:alphaOff val="0"/>
                <a:tint val="37000"/>
                <a:satMod val="300000"/>
              </a:schemeClr>
            </a:gs>
            <a:gs pos="100000">
              <a:schemeClr val="accent5">
                <a:hueOff val="-3506074"/>
                <a:satOff val="14051"/>
                <a:lumOff val="30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23- ساموئل سيرتو و پائول پيتر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3322547" y="646914"/>
        <a:ext cx="1195909" cy="700120"/>
      </dsp:txXfrm>
    </dsp:sp>
    <dsp:sp modelId="{E8323C16-7131-4369-A15D-5103C2EDBCE3}">
      <dsp:nvSpPr>
        <dsp:cNvPr id="0" name=""/>
        <dsp:cNvSpPr/>
      </dsp:nvSpPr>
      <dsp:spPr>
        <a:xfrm rot="5400000">
          <a:off x="3088559" y="2145838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3913345"/>
                <a:satOff val="15683"/>
                <a:lumOff val="3399"/>
                <a:alphaOff val="0"/>
                <a:tint val="50000"/>
                <a:satMod val="300000"/>
              </a:schemeClr>
            </a:gs>
            <a:gs pos="35000">
              <a:schemeClr val="accent5">
                <a:hueOff val="-3913345"/>
                <a:satOff val="15683"/>
                <a:lumOff val="3399"/>
                <a:alphaOff val="0"/>
                <a:tint val="37000"/>
                <a:satMod val="300000"/>
              </a:schemeClr>
            </a:gs>
            <a:gs pos="100000">
              <a:schemeClr val="accent5">
                <a:hueOff val="-3913345"/>
                <a:satOff val="15683"/>
                <a:lumOff val="33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6BCEB7-6862-4A3B-844C-671A5043C6B7}">
      <dsp:nvSpPr>
        <dsp:cNvPr id="0" name=""/>
        <dsp:cNvSpPr/>
      </dsp:nvSpPr>
      <dsp:spPr>
        <a:xfrm>
          <a:off x="3300765" y="1554737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798247"/>
                <a:satOff val="15222"/>
                <a:lumOff val="3299"/>
                <a:alphaOff val="0"/>
                <a:tint val="50000"/>
                <a:satMod val="300000"/>
              </a:schemeClr>
            </a:gs>
            <a:gs pos="35000">
              <a:schemeClr val="accent5">
                <a:hueOff val="-3798247"/>
                <a:satOff val="15222"/>
                <a:lumOff val="3299"/>
                <a:alphaOff val="0"/>
                <a:tint val="37000"/>
                <a:satMod val="300000"/>
              </a:schemeClr>
            </a:gs>
            <a:gs pos="100000">
              <a:schemeClr val="accent5">
                <a:hueOff val="-3798247"/>
                <a:satOff val="15222"/>
                <a:lumOff val="32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22- ايکور انسوف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3322547" y="1576519"/>
        <a:ext cx="1195909" cy="700120"/>
      </dsp:txXfrm>
    </dsp:sp>
    <dsp:sp modelId="{E970227F-AD2E-4C59-978F-DC663AEDDE6B}">
      <dsp:nvSpPr>
        <dsp:cNvPr id="0" name=""/>
        <dsp:cNvSpPr/>
      </dsp:nvSpPr>
      <dsp:spPr>
        <a:xfrm rot="5400000">
          <a:off x="3088559" y="3075444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4214372"/>
                <a:satOff val="16890"/>
                <a:lumOff val="3660"/>
                <a:alphaOff val="0"/>
                <a:tint val="50000"/>
                <a:satMod val="300000"/>
              </a:schemeClr>
            </a:gs>
            <a:gs pos="35000">
              <a:schemeClr val="accent5">
                <a:hueOff val="-4214372"/>
                <a:satOff val="16890"/>
                <a:lumOff val="3660"/>
                <a:alphaOff val="0"/>
                <a:tint val="37000"/>
                <a:satMod val="300000"/>
              </a:schemeClr>
            </a:gs>
            <a:gs pos="100000">
              <a:schemeClr val="accent5">
                <a:hueOff val="-4214372"/>
                <a:satOff val="16890"/>
                <a:lumOff val="36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365A1A-017A-422F-BD72-5E99F5CC8D02}">
      <dsp:nvSpPr>
        <dsp:cNvPr id="0" name=""/>
        <dsp:cNvSpPr/>
      </dsp:nvSpPr>
      <dsp:spPr>
        <a:xfrm>
          <a:off x="3300765" y="248434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090420"/>
                <a:satOff val="16393"/>
                <a:lumOff val="3553"/>
                <a:alphaOff val="0"/>
                <a:tint val="50000"/>
                <a:satMod val="300000"/>
              </a:schemeClr>
            </a:gs>
            <a:gs pos="35000">
              <a:schemeClr val="accent5">
                <a:hueOff val="-4090420"/>
                <a:satOff val="16393"/>
                <a:lumOff val="3553"/>
                <a:alphaOff val="0"/>
                <a:tint val="37000"/>
                <a:satMod val="300000"/>
              </a:schemeClr>
            </a:gs>
            <a:gs pos="100000">
              <a:schemeClr val="accent5">
                <a:hueOff val="-4090420"/>
                <a:satOff val="16393"/>
                <a:lumOff val="35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21- اينديانا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3322547" y="2506125"/>
        <a:ext cx="1195909" cy="700120"/>
      </dsp:txXfrm>
    </dsp:sp>
    <dsp:sp modelId="{26422577-C3E9-45F2-8212-3BA87C603690}">
      <dsp:nvSpPr>
        <dsp:cNvPr id="0" name=""/>
        <dsp:cNvSpPr/>
      </dsp:nvSpPr>
      <dsp:spPr>
        <a:xfrm rot="5400000">
          <a:off x="3088559" y="4005049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4515398"/>
                <a:satOff val="18096"/>
                <a:lumOff val="3922"/>
                <a:alphaOff val="0"/>
                <a:tint val="50000"/>
                <a:satMod val="300000"/>
              </a:schemeClr>
            </a:gs>
            <a:gs pos="35000">
              <a:schemeClr val="accent5">
                <a:hueOff val="-4515398"/>
                <a:satOff val="18096"/>
                <a:lumOff val="3922"/>
                <a:alphaOff val="0"/>
                <a:tint val="37000"/>
                <a:satMod val="300000"/>
              </a:schemeClr>
            </a:gs>
            <a:gs pos="100000">
              <a:schemeClr val="accent5">
                <a:hueOff val="-4515398"/>
                <a:satOff val="18096"/>
                <a:lumOff val="39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4C922D-6C16-4DF6-BA0B-494B0C1CBD4E}">
      <dsp:nvSpPr>
        <dsp:cNvPr id="0" name=""/>
        <dsp:cNvSpPr/>
      </dsp:nvSpPr>
      <dsp:spPr>
        <a:xfrm>
          <a:off x="3300765" y="3413948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382592"/>
                <a:satOff val="17564"/>
                <a:lumOff val="3806"/>
                <a:alphaOff val="0"/>
                <a:tint val="50000"/>
                <a:satMod val="300000"/>
              </a:schemeClr>
            </a:gs>
            <a:gs pos="35000">
              <a:schemeClr val="accent5">
                <a:hueOff val="-4382592"/>
                <a:satOff val="17564"/>
                <a:lumOff val="3806"/>
                <a:alphaOff val="0"/>
                <a:tint val="37000"/>
                <a:satMod val="300000"/>
              </a:schemeClr>
            </a:gs>
            <a:gs pos="100000">
              <a:schemeClr val="accent5">
                <a:hueOff val="-4382592"/>
                <a:satOff val="17564"/>
                <a:lumOff val="380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20- نيروي دريايي آمريکا</a:t>
          </a:r>
          <a:endParaRPr lang="fa-IR" sz="1400" b="1" kern="1200" dirty="0">
            <a:latin typeface="Arial" charset="0"/>
            <a:cs typeface="B Koodak" pitchFamily="2" charset="-78"/>
          </a:endParaRPr>
        </a:p>
      </dsp:txBody>
      <dsp:txXfrm>
        <a:off x="3322547" y="3435730"/>
        <a:ext cx="1195909" cy="700120"/>
      </dsp:txXfrm>
    </dsp:sp>
    <dsp:sp modelId="{35A57FDF-AA6E-4949-B88F-39276DDDE099}">
      <dsp:nvSpPr>
        <dsp:cNvPr id="0" name=""/>
        <dsp:cNvSpPr/>
      </dsp:nvSpPr>
      <dsp:spPr>
        <a:xfrm rot="5400000">
          <a:off x="3088559" y="4934655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4816425"/>
                <a:satOff val="19302"/>
                <a:lumOff val="4183"/>
                <a:alphaOff val="0"/>
                <a:tint val="50000"/>
                <a:satMod val="300000"/>
              </a:schemeClr>
            </a:gs>
            <a:gs pos="35000">
              <a:schemeClr val="accent5">
                <a:hueOff val="-4816425"/>
                <a:satOff val="19302"/>
                <a:lumOff val="4183"/>
                <a:alphaOff val="0"/>
                <a:tint val="37000"/>
                <a:satMod val="300000"/>
              </a:schemeClr>
            </a:gs>
            <a:gs pos="100000">
              <a:schemeClr val="accent5">
                <a:hueOff val="-4816425"/>
                <a:satOff val="19302"/>
                <a:lumOff val="41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65B6C7-C05D-4062-8830-D214F87A857E}">
      <dsp:nvSpPr>
        <dsp:cNvPr id="0" name=""/>
        <dsp:cNvSpPr/>
      </dsp:nvSpPr>
      <dsp:spPr>
        <a:xfrm>
          <a:off x="3300765" y="434355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674765"/>
                <a:satOff val="18735"/>
                <a:lumOff val="4060"/>
                <a:alphaOff val="0"/>
                <a:tint val="50000"/>
                <a:satMod val="300000"/>
              </a:schemeClr>
            </a:gs>
            <a:gs pos="35000">
              <a:schemeClr val="accent5">
                <a:hueOff val="-4674765"/>
                <a:satOff val="18735"/>
                <a:lumOff val="4060"/>
                <a:alphaOff val="0"/>
                <a:tint val="37000"/>
                <a:satMod val="300000"/>
              </a:schemeClr>
            </a:gs>
            <a:gs pos="100000">
              <a:schemeClr val="accent5">
                <a:hueOff val="-4674765"/>
                <a:satOff val="18735"/>
                <a:lumOff val="40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charset="0"/>
              <a:cs typeface="B Koodak" pitchFamily="2" charset="-78"/>
            </a:rPr>
            <a:t>19- لويد ال بيراس</a:t>
          </a:r>
          <a:endParaRPr lang="fa-IR" sz="1400" b="1" kern="1200" dirty="0" smtClean="0">
            <a:latin typeface="Arial" charset="0"/>
            <a:cs typeface="B Koodak" pitchFamily="2" charset="-78"/>
          </a:endParaRPr>
        </a:p>
      </dsp:txBody>
      <dsp:txXfrm>
        <a:off x="3322547" y="4365335"/>
        <a:ext cx="1195909" cy="700120"/>
      </dsp:txXfrm>
    </dsp:sp>
    <dsp:sp modelId="{26EBD16D-D2F7-4228-AFA7-5514D64E2E41}">
      <dsp:nvSpPr>
        <dsp:cNvPr id="0" name=""/>
        <dsp:cNvSpPr/>
      </dsp:nvSpPr>
      <dsp:spPr>
        <a:xfrm>
          <a:off x="3553361" y="5399457"/>
          <a:ext cx="1643797" cy="111552"/>
        </a:xfrm>
        <a:prstGeom prst="rect">
          <a:avLst/>
        </a:prstGeom>
        <a:gradFill rotWithShape="0">
          <a:gsLst>
            <a:gs pos="0">
              <a:schemeClr val="accent5">
                <a:hueOff val="-5117451"/>
                <a:satOff val="20509"/>
                <a:lumOff val="4445"/>
                <a:alphaOff val="0"/>
                <a:tint val="50000"/>
                <a:satMod val="300000"/>
              </a:schemeClr>
            </a:gs>
            <a:gs pos="35000">
              <a:schemeClr val="accent5">
                <a:hueOff val="-5117451"/>
                <a:satOff val="20509"/>
                <a:lumOff val="4445"/>
                <a:alphaOff val="0"/>
                <a:tint val="37000"/>
                <a:satMod val="300000"/>
              </a:schemeClr>
            </a:gs>
            <a:gs pos="100000">
              <a:schemeClr val="accent5">
                <a:hueOff val="-5117451"/>
                <a:satOff val="20509"/>
                <a:lumOff val="44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90FECF-C5F4-4903-A70E-80A7EB3CC532}">
      <dsp:nvSpPr>
        <dsp:cNvPr id="0" name=""/>
        <dsp:cNvSpPr/>
      </dsp:nvSpPr>
      <dsp:spPr>
        <a:xfrm>
          <a:off x="3300765" y="5273159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18- جان تامسون </a:t>
          </a:r>
          <a:endParaRPr lang="en-US" sz="1400" b="1" kern="1200" dirty="0"/>
        </a:p>
      </dsp:txBody>
      <dsp:txXfrm>
        <a:off x="3322547" y="5294941"/>
        <a:ext cx="1195909" cy="700120"/>
      </dsp:txXfrm>
    </dsp:sp>
    <dsp:sp modelId="{F94B8246-67B4-4EAE-AB12-9D3FC2DA035E}">
      <dsp:nvSpPr>
        <dsp:cNvPr id="0" name=""/>
        <dsp:cNvSpPr/>
      </dsp:nvSpPr>
      <dsp:spPr>
        <a:xfrm rot="16200000">
          <a:off x="4737059" y="4934655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5418478"/>
                <a:satOff val="21715"/>
                <a:lumOff val="4706"/>
                <a:alphaOff val="0"/>
                <a:tint val="50000"/>
                <a:satMod val="300000"/>
              </a:schemeClr>
            </a:gs>
            <a:gs pos="35000">
              <a:schemeClr val="accent5">
                <a:hueOff val="-5418478"/>
                <a:satOff val="21715"/>
                <a:lumOff val="4706"/>
                <a:alphaOff val="0"/>
                <a:tint val="37000"/>
                <a:satMod val="300000"/>
              </a:schemeClr>
            </a:gs>
            <a:gs pos="100000">
              <a:schemeClr val="accent5">
                <a:hueOff val="-5418478"/>
                <a:satOff val="21715"/>
                <a:lumOff val="470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D828C8-08E8-4B89-B20E-448EA206F643}">
      <dsp:nvSpPr>
        <dsp:cNvPr id="0" name=""/>
        <dsp:cNvSpPr/>
      </dsp:nvSpPr>
      <dsp:spPr>
        <a:xfrm>
          <a:off x="4949265" y="5273159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259111"/>
                <a:satOff val="21076"/>
                <a:lumOff val="4568"/>
                <a:alphaOff val="0"/>
                <a:tint val="50000"/>
                <a:satMod val="300000"/>
              </a:schemeClr>
            </a:gs>
            <a:gs pos="35000">
              <a:schemeClr val="accent5">
                <a:hueOff val="-5259111"/>
                <a:satOff val="21076"/>
                <a:lumOff val="4568"/>
                <a:alphaOff val="0"/>
                <a:tint val="37000"/>
                <a:satMod val="300000"/>
              </a:schemeClr>
            </a:gs>
            <a:gs pos="100000">
              <a:schemeClr val="accent5">
                <a:hueOff val="-5259111"/>
                <a:satOff val="21076"/>
                <a:lumOff val="45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17- ديسون وبراين </a:t>
          </a:r>
          <a:r>
            <a:rPr lang="ar-SA" sz="1400" b="1" kern="1200" dirty="0" smtClean="0">
              <a:cs typeface="B Koodak" pitchFamily="2" charset="-78"/>
            </a:rPr>
            <a:t>–</a:t>
          </a:r>
          <a:r>
            <a:rPr lang="fa-IR" sz="1400" b="1" kern="1200" dirty="0" smtClean="0">
              <a:cs typeface="B Koodak" pitchFamily="2" charset="-78"/>
            </a:rPr>
            <a:t> موسسه آموزشي امام</a:t>
          </a:r>
          <a:endParaRPr lang="en-US" sz="1400" b="1" kern="1200" dirty="0"/>
        </a:p>
      </dsp:txBody>
      <dsp:txXfrm>
        <a:off x="4971047" y="5294941"/>
        <a:ext cx="1195909" cy="700120"/>
      </dsp:txXfrm>
    </dsp:sp>
    <dsp:sp modelId="{40AA180B-12F5-49D4-9879-ACC3DCAFC00B}">
      <dsp:nvSpPr>
        <dsp:cNvPr id="0" name=""/>
        <dsp:cNvSpPr/>
      </dsp:nvSpPr>
      <dsp:spPr>
        <a:xfrm rot="16200000">
          <a:off x="4737059" y="4005049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5719504"/>
                <a:satOff val="22921"/>
                <a:lumOff val="4968"/>
                <a:alphaOff val="0"/>
                <a:tint val="50000"/>
                <a:satMod val="300000"/>
              </a:schemeClr>
            </a:gs>
            <a:gs pos="35000">
              <a:schemeClr val="accent5">
                <a:hueOff val="-5719504"/>
                <a:satOff val="22921"/>
                <a:lumOff val="4968"/>
                <a:alphaOff val="0"/>
                <a:tint val="37000"/>
                <a:satMod val="300000"/>
              </a:schemeClr>
            </a:gs>
            <a:gs pos="100000">
              <a:schemeClr val="accent5">
                <a:hueOff val="-5719504"/>
                <a:satOff val="22921"/>
                <a:lumOff val="49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EC825A-B4D0-4B07-9295-F657629C6E91}">
      <dsp:nvSpPr>
        <dsp:cNvPr id="0" name=""/>
        <dsp:cNvSpPr/>
      </dsp:nvSpPr>
      <dsp:spPr>
        <a:xfrm>
          <a:off x="4949265" y="434355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551284"/>
                <a:satOff val="22247"/>
                <a:lumOff val="4822"/>
                <a:alphaOff val="0"/>
                <a:tint val="50000"/>
                <a:satMod val="300000"/>
              </a:schemeClr>
            </a:gs>
            <a:gs pos="35000">
              <a:schemeClr val="accent5">
                <a:hueOff val="-5551284"/>
                <a:satOff val="22247"/>
                <a:lumOff val="4822"/>
                <a:alphaOff val="0"/>
                <a:tint val="37000"/>
                <a:satMod val="300000"/>
              </a:schemeClr>
            </a:gs>
            <a:gs pos="100000">
              <a:schemeClr val="accent5">
                <a:hueOff val="-5551284"/>
                <a:satOff val="22247"/>
                <a:lumOff val="48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cs typeface="B Koodak" pitchFamily="2" charset="-78"/>
            </a:rPr>
            <a:t>16- جان ام برايسون</a:t>
          </a:r>
          <a:endParaRPr lang="fa-IR" sz="1400" b="1" kern="1200" dirty="0" smtClean="0">
            <a:cs typeface="B Koodak" pitchFamily="2" charset="-78"/>
          </a:endParaRPr>
        </a:p>
      </dsp:txBody>
      <dsp:txXfrm>
        <a:off x="4971047" y="4365335"/>
        <a:ext cx="1195909" cy="700120"/>
      </dsp:txXfrm>
    </dsp:sp>
    <dsp:sp modelId="{7686F1C8-67C0-43A9-B881-8DD3C319C3E9}">
      <dsp:nvSpPr>
        <dsp:cNvPr id="0" name=""/>
        <dsp:cNvSpPr/>
      </dsp:nvSpPr>
      <dsp:spPr>
        <a:xfrm rot="16200000">
          <a:off x="4737059" y="3075444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6020531"/>
                <a:satOff val="24128"/>
                <a:lumOff val="5229"/>
                <a:alphaOff val="0"/>
                <a:tint val="50000"/>
                <a:satMod val="300000"/>
              </a:schemeClr>
            </a:gs>
            <a:gs pos="35000">
              <a:schemeClr val="accent5">
                <a:hueOff val="-6020531"/>
                <a:satOff val="24128"/>
                <a:lumOff val="5229"/>
                <a:alphaOff val="0"/>
                <a:tint val="37000"/>
                <a:satMod val="300000"/>
              </a:schemeClr>
            </a:gs>
            <a:gs pos="100000">
              <a:schemeClr val="accent5">
                <a:hueOff val="-6020531"/>
                <a:satOff val="24128"/>
                <a:lumOff val="522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4C48AB-DE1D-4922-986B-0BFBDA5E53CA}">
      <dsp:nvSpPr>
        <dsp:cNvPr id="0" name=""/>
        <dsp:cNvSpPr/>
      </dsp:nvSpPr>
      <dsp:spPr>
        <a:xfrm>
          <a:off x="4949265" y="3413948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843457"/>
                <a:satOff val="23418"/>
                <a:lumOff val="5075"/>
                <a:alphaOff val="0"/>
                <a:tint val="50000"/>
                <a:satMod val="300000"/>
              </a:schemeClr>
            </a:gs>
            <a:gs pos="35000">
              <a:schemeClr val="accent5">
                <a:hueOff val="-5843457"/>
                <a:satOff val="23418"/>
                <a:lumOff val="5075"/>
                <a:alphaOff val="0"/>
                <a:tint val="37000"/>
                <a:satMod val="300000"/>
              </a:schemeClr>
            </a:gs>
            <a:gs pos="100000">
              <a:schemeClr val="accent5">
                <a:hueOff val="-5843457"/>
                <a:satOff val="23418"/>
                <a:lumOff val="50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15- گلوئيک</a:t>
          </a:r>
          <a:endParaRPr lang="en-US" sz="1400" b="1" kern="1200" dirty="0"/>
        </a:p>
      </dsp:txBody>
      <dsp:txXfrm>
        <a:off x="4971047" y="3435730"/>
        <a:ext cx="1195909" cy="700120"/>
      </dsp:txXfrm>
    </dsp:sp>
    <dsp:sp modelId="{34738A82-110B-45C8-B2D8-C96D532E38AA}">
      <dsp:nvSpPr>
        <dsp:cNvPr id="0" name=""/>
        <dsp:cNvSpPr/>
      </dsp:nvSpPr>
      <dsp:spPr>
        <a:xfrm rot="16200000">
          <a:off x="4737059" y="2145838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6321557"/>
                <a:satOff val="25334"/>
                <a:lumOff val="5491"/>
                <a:alphaOff val="0"/>
                <a:tint val="50000"/>
                <a:satMod val="300000"/>
              </a:schemeClr>
            </a:gs>
            <a:gs pos="35000">
              <a:schemeClr val="accent5">
                <a:hueOff val="-6321557"/>
                <a:satOff val="25334"/>
                <a:lumOff val="5491"/>
                <a:alphaOff val="0"/>
                <a:tint val="37000"/>
                <a:satMod val="300000"/>
              </a:schemeClr>
            </a:gs>
            <a:gs pos="100000">
              <a:schemeClr val="accent5">
                <a:hueOff val="-6321557"/>
                <a:satOff val="25334"/>
                <a:lumOff val="54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CD90C5-A01D-4C7B-A68E-F81F4D25DE47}">
      <dsp:nvSpPr>
        <dsp:cNvPr id="0" name=""/>
        <dsp:cNvSpPr/>
      </dsp:nvSpPr>
      <dsp:spPr>
        <a:xfrm>
          <a:off x="4949265" y="248434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135629"/>
                <a:satOff val="24589"/>
                <a:lumOff val="5329"/>
                <a:alphaOff val="0"/>
                <a:tint val="50000"/>
                <a:satMod val="300000"/>
              </a:schemeClr>
            </a:gs>
            <a:gs pos="35000">
              <a:schemeClr val="accent5">
                <a:hueOff val="-6135629"/>
                <a:satOff val="24589"/>
                <a:lumOff val="5329"/>
                <a:alphaOff val="0"/>
                <a:tint val="37000"/>
                <a:satMod val="300000"/>
              </a:schemeClr>
            </a:gs>
            <a:gs pos="100000">
              <a:schemeClr val="accent5">
                <a:hueOff val="-6135629"/>
                <a:satOff val="24589"/>
                <a:lumOff val="532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14</a:t>
          </a:r>
          <a:r>
            <a:rPr lang="en-US" sz="1400" b="1" kern="1200" dirty="0" smtClean="0">
              <a:cs typeface="B Koodak" pitchFamily="2" charset="-78"/>
            </a:rPr>
            <a:t>-MIM</a:t>
          </a:r>
          <a:endParaRPr lang="en-US" sz="1400" b="1" kern="1200" dirty="0"/>
        </a:p>
      </dsp:txBody>
      <dsp:txXfrm>
        <a:off x="4971047" y="2506125"/>
        <a:ext cx="1195909" cy="700120"/>
      </dsp:txXfrm>
    </dsp:sp>
    <dsp:sp modelId="{C57D3FAC-84DD-464C-93FC-8AC78240AAFE}">
      <dsp:nvSpPr>
        <dsp:cNvPr id="0" name=""/>
        <dsp:cNvSpPr/>
      </dsp:nvSpPr>
      <dsp:spPr>
        <a:xfrm rot="16200000">
          <a:off x="4737059" y="1216233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DA61E06-5D1A-4CBF-8055-5F8720747EEE}">
      <dsp:nvSpPr>
        <dsp:cNvPr id="0" name=""/>
        <dsp:cNvSpPr/>
      </dsp:nvSpPr>
      <dsp:spPr>
        <a:xfrm>
          <a:off x="4949265" y="1554737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427803"/>
                <a:satOff val="25760"/>
                <a:lumOff val="5583"/>
                <a:alphaOff val="0"/>
                <a:tint val="50000"/>
                <a:satMod val="300000"/>
              </a:schemeClr>
            </a:gs>
            <a:gs pos="35000">
              <a:schemeClr val="accent5">
                <a:hueOff val="-6427803"/>
                <a:satOff val="25760"/>
                <a:lumOff val="5583"/>
                <a:alphaOff val="0"/>
                <a:tint val="37000"/>
                <a:satMod val="300000"/>
              </a:schemeClr>
            </a:gs>
            <a:gs pos="100000">
              <a:schemeClr val="accent5">
                <a:hueOff val="-6427803"/>
                <a:satOff val="25760"/>
                <a:lumOff val="55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13 </a:t>
          </a:r>
          <a:r>
            <a:rPr lang="en-US" sz="1400" b="1" kern="1200" dirty="0" smtClean="0">
              <a:cs typeface="B Koodak" pitchFamily="2" charset="-78"/>
            </a:rPr>
            <a:t>-APO</a:t>
          </a:r>
          <a:endParaRPr lang="en-US" sz="1400" b="1" kern="1200" dirty="0"/>
        </a:p>
      </dsp:txBody>
      <dsp:txXfrm>
        <a:off x="4971047" y="1576519"/>
        <a:ext cx="1195909" cy="700120"/>
      </dsp:txXfrm>
    </dsp:sp>
    <dsp:sp modelId="{A16CC453-91D7-477E-88F0-38516EBE53A5}">
      <dsp:nvSpPr>
        <dsp:cNvPr id="0" name=""/>
        <dsp:cNvSpPr/>
      </dsp:nvSpPr>
      <dsp:spPr>
        <a:xfrm>
          <a:off x="5201862" y="751430"/>
          <a:ext cx="1643797" cy="111552"/>
        </a:xfrm>
        <a:prstGeom prst="rect">
          <a:avLst/>
        </a:prstGeom>
        <a:gradFill rotWithShape="0">
          <a:gsLst>
            <a:gs pos="0">
              <a:schemeClr val="accent5">
                <a:hueOff val="-6923611"/>
                <a:satOff val="27747"/>
                <a:lumOff val="6013"/>
                <a:alphaOff val="0"/>
                <a:tint val="50000"/>
                <a:satMod val="300000"/>
              </a:schemeClr>
            </a:gs>
            <a:gs pos="35000">
              <a:schemeClr val="accent5">
                <a:hueOff val="-6923611"/>
                <a:satOff val="27747"/>
                <a:lumOff val="6013"/>
                <a:alphaOff val="0"/>
                <a:tint val="37000"/>
                <a:satMod val="300000"/>
              </a:schemeClr>
            </a:gs>
            <a:gs pos="100000">
              <a:schemeClr val="accent5">
                <a:hueOff val="-6923611"/>
                <a:satOff val="27747"/>
                <a:lumOff val="60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241F68-3BFE-458B-9881-5A91B61C9BB2}">
      <dsp:nvSpPr>
        <dsp:cNvPr id="0" name=""/>
        <dsp:cNvSpPr/>
      </dsp:nvSpPr>
      <dsp:spPr>
        <a:xfrm>
          <a:off x="4949265" y="625132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19975"/>
                <a:satOff val="26931"/>
                <a:lumOff val="5837"/>
                <a:alphaOff val="0"/>
                <a:tint val="50000"/>
                <a:satMod val="300000"/>
              </a:schemeClr>
            </a:gs>
            <a:gs pos="35000">
              <a:schemeClr val="accent5">
                <a:hueOff val="-6719975"/>
                <a:satOff val="26931"/>
                <a:lumOff val="5837"/>
                <a:alphaOff val="0"/>
                <a:tint val="37000"/>
                <a:satMod val="300000"/>
              </a:schemeClr>
            </a:gs>
            <a:gs pos="100000">
              <a:schemeClr val="accent5">
                <a:hueOff val="-6719975"/>
                <a:satOff val="26931"/>
                <a:lumOff val="58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12- مدلي از اينترنت</a:t>
          </a:r>
          <a:endParaRPr lang="en-US" sz="1400" b="1" kern="1200" dirty="0"/>
        </a:p>
      </dsp:txBody>
      <dsp:txXfrm>
        <a:off x="4971047" y="646914"/>
        <a:ext cx="1195909" cy="700120"/>
      </dsp:txXfrm>
    </dsp:sp>
    <dsp:sp modelId="{02FC0506-D419-4945-8126-BDF46F2D5326}">
      <dsp:nvSpPr>
        <dsp:cNvPr id="0" name=""/>
        <dsp:cNvSpPr/>
      </dsp:nvSpPr>
      <dsp:spPr>
        <a:xfrm rot="5400000">
          <a:off x="6385559" y="1216233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7224638"/>
                <a:satOff val="28953"/>
                <a:lumOff val="6275"/>
                <a:alphaOff val="0"/>
                <a:tint val="50000"/>
                <a:satMod val="300000"/>
              </a:schemeClr>
            </a:gs>
            <a:gs pos="35000">
              <a:schemeClr val="accent5">
                <a:hueOff val="-7224638"/>
                <a:satOff val="28953"/>
                <a:lumOff val="6275"/>
                <a:alphaOff val="0"/>
                <a:tint val="37000"/>
                <a:satMod val="300000"/>
              </a:schemeClr>
            </a:gs>
            <a:gs pos="100000">
              <a:schemeClr val="accent5">
                <a:hueOff val="-7224638"/>
                <a:satOff val="28953"/>
                <a:lumOff val="6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5496BD-DB34-4780-B991-4805FE613A46}">
      <dsp:nvSpPr>
        <dsp:cNvPr id="0" name=""/>
        <dsp:cNvSpPr/>
      </dsp:nvSpPr>
      <dsp:spPr>
        <a:xfrm>
          <a:off x="6597765" y="625132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012148"/>
                <a:satOff val="28102"/>
                <a:lumOff val="6090"/>
                <a:alphaOff val="0"/>
                <a:tint val="50000"/>
                <a:satMod val="300000"/>
              </a:schemeClr>
            </a:gs>
            <a:gs pos="35000">
              <a:schemeClr val="accent5">
                <a:hueOff val="-7012148"/>
                <a:satOff val="28102"/>
                <a:lumOff val="6090"/>
                <a:alphaOff val="0"/>
                <a:tint val="37000"/>
                <a:satMod val="300000"/>
              </a:schemeClr>
            </a:gs>
            <a:gs pos="100000">
              <a:schemeClr val="accent5">
                <a:hueOff val="-7012148"/>
                <a:satOff val="28102"/>
                <a:lumOff val="60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11- دکتر يزدان پناه</a:t>
          </a:r>
        </a:p>
      </dsp:txBody>
      <dsp:txXfrm>
        <a:off x="6619547" y="646914"/>
        <a:ext cx="1195909" cy="700120"/>
      </dsp:txXfrm>
    </dsp:sp>
    <dsp:sp modelId="{80BE986E-3388-4739-B281-9FF2A66A5513}">
      <dsp:nvSpPr>
        <dsp:cNvPr id="0" name=""/>
        <dsp:cNvSpPr/>
      </dsp:nvSpPr>
      <dsp:spPr>
        <a:xfrm rot="5400000">
          <a:off x="6385559" y="2145838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7525664"/>
                <a:satOff val="30160"/>
                <a:lumOff val="6536"/>
                <a:alphaOff val="0"/>
                <a:tint val="50000"/>
                <a:satMod val="300000"/>
              </a:schemeClr>
            </a:gs>
            <a:gs pos="35000">
              <a:schemeClr val="accent5">
                <a:hueOff val="-7525664"/>
                <a:satOff val="30160"/>
                <a:lumOff val="6536"/>
                <a:alphaOff val="0"/>
                <a:tint val="37000"/>
                <a:satMod val="300000"/>
              </a:schemeClr>
            </a:gs>
            <a:gs pos="100000">
              <a:schemeClr val="accent5">
                <a:hueOff val="-7525664"/>
                <a:satOff val="30160"/>
                <a:lumOff val="6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8D2B3A-80C8-4067-97B9-E05453D76ACD}">
      <dsp:nvSpPr>
        <dsp:cNvPr id="0" name=""/>
        <dsp:cNvSpPr/>
      </dsp:nvSpPr>
      <dsp:spPr>
        <a:xfrm>
          <a:off x="6597765" y="1554737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04321"/>
                <a:satOff val="29273"/>
                <a:lumOff val="6344"/>
                <a:alphaOff val="0"/>
                <a:tint val="50000"/>
                <a:satMod val="300000"/>
              </a:schemeClr>
            </a:gs>
            <a:gs pos="35000">
              <a:schemeClr val="accent5">
                <a:hueOff val="-7304321"/>
                <a:satOff val="29273"/>
                <a:lumOff val="6344"/>
                <a:alphaOff val="0"/>
                <a:tint val="37000"/>
                <a:satMod val="300000"/>
              </a:schemeClr>
            </a:gs>
            <a:gs pos="100000">
              <a:schemeClr val="accent5">
                <a:hueOff val="-7304321"/>
                <a:satOff val="29273"/>
                <a:lumOff val="63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10- احمد وند </a:t>
          </a:r>
          <a:endParaRPr lang="en-US" sz="1400" b="1" kern="1200" dirty="0"/>
        </a:p>
      </dsp:txBody>
      <dsp:txXfrm>
        <a:off x="6619547" y="1576519"/>
        <a:ext cx="1195909" cy="700120"/>
      </dsp:txXfrm>
    </dsp:sp>
    <dsp:sp modelId="{C543F8AF-9CAB-4BD1-8E34-A766A33789D5}">
      <dsp:nvSpPr>
        <dsp:cNvPr id="0" name=""/>
        <dsp:cNvSpPr/>
      </dsp:nvSpPr>
      <dsp:spPr>
        <a:xfrm rot="5400000">
          <a:off x="6385559" y="3075444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7826690"/>
                <a:satOff val="31366"/>
                <a:lumOff val="6798"/>
                <a:alphaOff val="0"/>
                <a:tint val="50000"/>
                <a:satMod val="300000"/>
              </a:schemeClr>
            </a:gs>
            <a:gs pos="35000">
              <a:schemeClr val="accent5">
                <a:hueOff val="-7826690"/>
                <a:satOff val="31366"/>
                <a:lumOff val="6798"/>
                <a:alphaOff val="0"/>
                <a:tint val="37000"/>
                <a:satMod val="300000"/>
              </a:schemeClr>
            </a:gs>
            <a:gs pos="100000">
              <a:schemeClr val="accent5">
                <a:hueOff val="-7826690"/>
                <a:satOff val="31366"/>
                <a:lumOff val="67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FD1BA-AD1C-413D-B959-A426C40D80C6}">
      <dsp:nvSpPr>
        <dsp:cNvPr id="0" name=""/>
        <dsp:cNvSpPr/>
      </dsp:nvSpPr>
      <dsp:spPr>
        <a:xfrm>
          <a:off x="6597765" y="248434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596494"/>
                <a:satOff val="30444"/>
                <a:lumOff val="6598"/>
                <a:alphaOff val="0"/>
                <a:tint val="50000"/>
                <a:satMod val="300000"/>
              </a:schemeClr>
            </a:gs>
            <a:gs pos="35000">
              <a:schemeClr val="accent5">
                <a:hueOff val="-7596494"/>
                <a:satOff val="30444"/>
                <a:lumOff val="6598"/>
                <a:alphaOff val="0"/>
                <a:tint val="37000"/>
                <a:satMod val="300000"/>
              </a:schemeClr>
            </a:gs>
            <a:gs pos="100000">
              <a:schemeClr val="accent5">
                <a:hueOff val="-7596494"/>
                <a:satOff val="30444"/>
                <a:lumOff val="65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9- علي احمدي</a:t>
          </a:r>
          <a:endParaRPr lang="en-US" sz="1400" b="1" kern="1200" dirty="0"/>
        </a:p>
      </dsp:txBody>
      <dsp:txXfrm>
        <a:off x="6619547" y="2506125"/>
        <a:ext cx="1195909" cy="700120"/>
      </dsp:txXfrm>
    </dsp:sp>
    <dsp:sp modelId="{CADF84BD-9594-4C6C-8A26-F1E3DA5B6D1B}">
      <dsp:nvSpPr>
        <dsp:cNvPr id="0" name=""/>
        <dsp:cNvSpPr/>
      </dsp:nvSpPr>
      <dsp:spPr>
        <a:xfrm rot="5400000">
          <a:off x="6385559" y="4005049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8127717"/>
                <a:satOff val="32573"/>
                <a:lumOff val="7059"/>
                <a:alphaOff val="0"/>
                <a:tint val="50000"/>
                <a:satMod val="300000"/>
              </a:schemeClr>
            </a:gs>
            <a:gs pos="35000">
              <a:schemeClr val="accent5">
                <a:hueOff val="-8127717"/>
                <a:satOff val="32573"/>
                <a:lumOff val="7059"/>
                <a:alphaOff val="0"/>
                <a:tint val="37000"/>
                <a:satMod val="300000"/>
              </a:schemeClr>
            </a:gs>
            <a:gs pos="100000">
              <a:schemeClr val="accent5">
                <a:hueOff val="-8127717"/>
                <a:satOff val="32573"/>
                <a:lumOff val="7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58B8C6-0D4B-41EC-A9BB-3E7F674D8FF7}">
      <dsp:nvSpPr>
        <dsp:cNvPr id="0" name=""/>
        <dsp:cNvSpPr/>
      </dsp:nvSpPr>
      <dsp:spPr>
        <a:xfrm>
          <a:off x="6597765" y="3413948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888666"/>
                <a:satOff val="31615"/>
                <a:lumOff val="6852"/>
                <a:alphaOff val="0"/>
                <a:tint val="50000"/>
                <a:satMod val="300000"/>
              </a:schemeClr>
            </a:gs>
            <a:gs pos="35000">
              <a:schemeClr val="accent5">
                <a:hueOff val="-7888666"/>
                <a:satOff val="31615"/>
                <a:lumOff val="6852"/>
                <a:alphaOff val="0"/>
                <a:tint val="37000"/>
                <a:satMod val="300000"/>
              </a:schemeClr>
            </a:gs>
            <a:gs pos="100000">
              <a:schemeClr val="accent5">
                <a:hueOff val="-7888666"/>
                <a:satOff val="31615"/>
                <a:lumOff val="68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8- فرايند برنامه ريزي استراتژيک</a:t>
          </a:r>
        </a:p>
      </dsp:txBody>
      <dsp:txXfrm>
        <a:off x="6619547" y="3435730"/>
        <a:ext cx="1195909" cy="700120"/>
      </dsp:txXfrm>
    </dsp:sp>
    <dsp:sp modelId="{A4C59509-9A83-4336-BC5E-607F459635F2}">
      <dsp:nvSpPr>
        <dsp:cNvPr id="0" name=""/>
        <dsp:cNvSpPr/>
      </dsp:nvSpPr>
      <dsp:spPr>
        <a:xfrm rot="5400000">
          <a:off x="6385559" y="4934655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8428744"/>
                <a:satOff val="33779"/>
                <a:lumOff val="7321"/>
                <a:alphaOff val="0"/>
                <a:tint val="50000"/>
                <a:satMod val="300000"/>
              </a:schemeClr>
            </a:gs>
            <a:gs pos="35000">
              <a:schemeClr val="accent5">
                <a:hueOff val="-8428744"/>
                <a:satOff val="33779"/>
                <a:lumOff val="7321"/>
                <a:alphaOff val="0"/>
                <a:tint val="37000"/>
                <a:satMod val="300000"/>
              </a:schemeClr>
            </a:gs>
            <a:gs pos="100000">
              <a:schemeClr val="accent5">
                <a:hueOff val="-8428744"/>
                <a:satOff val="33779"/>
                <a:lumOff val="73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1F7FDC-7320-4A62-928F-D88191518536}">
      <dsp:nvSpPr>
        <dsp:cNvPr id="0" name=""/>
        <dsp:cNvSpPr/>
      </dsp:nvSpPr>
      <dsp:spPr>
        <a:xfrm>
          <a:off x="6597765" y="434355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180839"/>
                <a:satOff val="32786"/>
                <a:lumOff val="7105"/>
                <a:alphaOff val="0"/>
                <a:tint val="50000"/>
                <a:satMod val="300000"/>
              </a:schemeClr>
            </a:gs>
            <a:gs pos="35000">
              <a:schemeClr val="accent5">
                <a:hueOff val="-8180839"/>
                <a:satOff val="32786"/>
                <a:lumOff val="7105"/>
                <a:alphaOff val="0"/>
                <a:tint val="37000"/>
                <a:satMod val="300000"/>
              </a:schemeClr>
            </a:gs>
            <a:gs pos="100000">
              <a:schemeClr val="accent5">
                <a:hueOff val="-8180839"/>
                <a:satOff val="32786"/>
                <a:lumOff val="71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7-  فرايند عمومي</a:t>
          </a:r>
        </a:p>
      </dsp:txBody>
      <dsp:txXfrm>
        <a:off x="6619547" y="4365335"/>
        <a:ext cx="1195909" cy="700120"/>
      </dsp:txXfrm>
    </dsp:sp>
    <dsp:sp modelId="{24E5B7B3-1D42-437B-83A8-3AF83858BC75}">
      <dsp:nvSpPr>
        <dsp:cNvPr id="0" name=""/>
        <dsp:cNvSpPr/>
      </dsp:nvSpPr>
      <dsp:spPr>
        <a:xfrm>
          <a:off x="6850362" y="5399457"/>
          <a:ext cx="1643797" cy="111552"/>
        </a:xfrm>
        <a:prstGeom prst="rect">
          <a:avLst/>
        </a:prstGeom>
        <a:gradFill rotWithShape="0">
          <a:gsLst>
            <a:gs pos="0">
              <a:schemeClr val="accent5">
                <a:hueOff val="-8729770"/>
                <a:satOff val="34985"/>
                <a:lumOff val="7582"/>
                <a:alphaOff val="0"/>
                <a:tint val="50000"/>
                <a:satMod val="300000"/>
              </a:schemeClr>
            </a:gs>
            <a:gs pos="35000">
              <a:schemeClr val="accent5">
                <a:hueOff val="-8729770"/>
                <a:satOff val="34985"/>
                <a:lumOff val="7582"/>
                <a:alphaOff val="0"/>
                <a:tint val="37000"/>
                <a:satMod val="300000"/>
              </a:schemeClr>
            </a:gs>
            <a:gs pos="100000">
              <a:schemeClr val="accent5">
                <a:hueOff val="-8729770"/>
                <a:satOff val="34985"/>
                <a:lumOff val="75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D5A07-1818-4914-9A16-43A5DEA529DC}">
      <dsp:nvSpPr>
        <dsp:cNvPr id="0" name=""/>
        <dsp:cNvSpPr/>
      </dsp:nvSpPr>
      <dsp:spPr>
        <a:xfrm>
          <a:off x="6597765" y="5273159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473012"/>
                <a:satOff val="33956"/>
                <a:lumOff val="7359"/>
                <a:alphaOff val="0"/>
                <a:tint val="50000"/>
                <a:satMod val="300000"/>
              </a:schemeClr>
            </a:gs>
            <a:gs pos="35000">
              <a:schemeClr val="accent5">
                <a:hueOff val="-8473012"/>
                <a:satOff val="33956"/>
                <a:lumOff val="7359"/>
                <a:alphaOff val="0"/>
                <a:tint val="37000"/>
                <a:satMod val="300000"/>
              </a:schemeClr>
            </a:gs>
            <a:gs pos="100000">
              <a:schemeClr val="accent5">
                <a:hueOff val="-8473012"/>
                <a:satOff val="33956"/>
                <a:lumOff val="73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6- هنري مينتز برگ</a:t>
          </a:r>
        </a:p>
      </dsp:txBody>
      <dsp:txXfrm>
        <a:off x="6619547" y="5294941"/>
        <a:ext cx="1195909" cy="700120"/>
      </dsp:txXfrm>
    </dsp:sp>
    <dsp:sp modelId="{8A8628AC-53D4-4097-931E-4D3CE8CD1360}">
      <dsp:nvSpPr>
        <dsp:cNvPr id="0" name=""/>
        <dsp:cNvSpPr/>
      </dsp:nvSpPr>
      <dsp:spPr>
        <a:xfrm rot="16200000">
          <a:off x="8034059" y="4934655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9030797"/>
                <a:satOff val="36192"/>
                <a:lumOff val="7844"/>
                <a:alphaOff val="0"/>
                <a:tint val="50000"/>
                <a:satMod val="300000"/>
              </a:schemeClr>
            </a:gs>
            <a:gs pos="35000">
              <a:schemeClr val="accent5">
                <a:hueOff val="-9030797"/>
                <a:satOff val="36192"/>
                <a:lumOff val="7844"/>
                <a:alphaOff val="0"/>
                <a:tint val="37000"/>
                <a:satMod val="300000"/>
              </a:schemeClr>
            </a:gs>
            <a:gs pos="100000">
              <a:schemeClr val="accent5">
                <a:hueOff val="-9030797"/>
                <a:satOff val="36192"/>
                <a:lumOff val="78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CA6BB1-F6D2-4F9D-BC01-27A5C08BE3E0}">
      <dsp:nvSpPr>
        <dsp:cNvPr id="0" name=""/>
        <dsp:cNvSpPr/>
      </dsp:nvSpPr>
      <dsp:spPr>
        <a:xfrm>
          <a:off x="8246265" y="5273159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765185"/>
                <a:satOff val="35127"/>
                <a:lumOff val="7613"/>
                <a:alphaOff val="0"/>
                <a:tint val="50000"/>
                <a:satMod val="300000"/>
              </a:schemeClr>
            </a:gs>
            <a:gs pos="35000">
              <a:schemeClr val="accent5">
                <a:hueOff val="-8765185"/>
                <a:satOff val="35127"/>
                <a:lumOff val="7613"/>
                <a:alphaOff val="0"/>
                <a:tint val="37000"/>
                <a:satMod val="300000"/>
              </a:schemeClr>
            </a:gs>
            <a:gs pos="100000">
              <a:schemeClr val="accent5">
                <a:hueOff val="-8765185"/>
                <a:satOff val="35127"/>
                <a:lumOff val="76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5- ديويد</a:t>
          </a:r>
        </a:p>
      </dsp:txBody>
      <dsp:txXfrm>
        <a:off x="8268047" y="5294941"/>
        <a:ext cx="1195909" cy="700120"/>
      </dsp:txXfrm>
    </dsp:sp>
    <dsp:sp modelId="{3785189B-0899-48C7-908A-5AAC65AB851E}">
      <dsp:nvSpPr>
        <dsp:cNvPr id="0" name=""/>
        <dsp:cNvSpPr/>
      </dsp:nvSpPr>
      <dsp:spPr>
        <a:xfrm rot="16200000">
          <a:off x="8034059" y="4005049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9331823"/>
                <a:satOff val="37398"/>
                <a:lumOff val="8105"/>
                <a:alphaOff val="0"/>
                <a:tint val="50000"/>
                <a:satMod val="300000"/>
              </a:schemeClr>
            </a:gs>
            <a:gs pos="35000">
              <a:schemeClr val="accent5">
                <a:hueOff val="-9331823"/>
                <a:satOff val="37398"/>
                <a:lumOff val="8105"/>
                <a:alphaOff val="0"/>
                <a:tint val="37000"/>
                <a:satMod val="300000"/>
              </a:schemeClr>
            </a:gs>
            <a:gs pos="100000">
              <a:schemeClr val="accent5">
                <a:hueOff val="-9331823"/>
                <a:satOff val="37398"/>
                <a:lumOff val="81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7CC54E-F0F1-4B07-A668-AAC95C4BD804}">
      <dsp:nvSpPr>
        <dsp:cNvPr id="0" name=""/>
        <dsp:cNvSpPr/>
      </dsp:nvSpPr>
      <dsp:spPr>
        <a:xfrm>
          <a:off x="8246265" y="434355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057358"/>
                <a:satOff val="36298"/>
                <a:lumOff val="7867"/>
                <a:alphaOff val="0"/>
                <a:tint val="50000"/>
                <a:satMod val="300000"/>
              </a:schemeClr>
            </a:gs>
            <a:gs pos="35000">
              <a:schemeClr val="accent5">
                <a:hueOff val="-9057358"/>
                <a:satOff val="36298"/>
                <a:lumOff val="7867"/>
                <a:alphaOff val="0"/>
                <a:tint val="37000"/>
                <a:satMod val="300000"/>
              </a:schemeClr>
            </a:gs>
            <a:gs pos="100000">
              <a:schemeClr val="accent5">
                <a:hueOff val="-9057358"/>
                <a:satOff val="36298"/>
                <a:lumOff val="786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4- دفت</a:t>
          </a:r>
          <a:endParaRPr lang="en-US" sz="1400" b="1" kern="1200" dirty="0"/>
        </a:p>
      </dsp:txBody>
      <dsp:txXfrm>
        <a:off x="8268047" y="4365335"/>
        <a:ext cx="1195909" cy="700120"/>
      </dsp:txXfrm>
    </dsp:sp>
    <dsp:sp modelId="{AC41E50C-CF74-4530-9B47-82C30F9E1FDA}">
      <dsp:nvSpPr>
        <dsp:cNvPr id="0" name=""/>
        <dsp:cNvSpPr/>
      </dsp:nvSpPr>
      <dsp:spPr>
        <a:xfrm rot="16200000">
          <a:off x="8034059" y="3075444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9632850"/>
                <a:satOff val="38605"/>
                <a:lumOff val="8367"/>
                <a:alphaOff val="0"/>
                <a:tint val="50000"/>
                <a:satMod val="300000"/>
              </a:schemeClr>
            </a:gs>
            <a:gs pos="35000">
              <a:schemeClr val="accent5">
                <a:hueOff val="-9632850"/>
                <a:satOff val="38605"/>
                <a:lumOff val="8367"/>
                <a:alphaOff val="0"/>
                <a:tint val="37000"/>
                <a:satMod val="300000"/>
              </a:schemeClr>
            </a:gs>
            <a:gs pos="100000">
              <a:schemeClr val="accent5">
                <a:hueOff val="-9632850"/>
                <a:satOff val="38605"/>
                <a:lumOff val="836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7A3971-B4EE-419E-90CC-FECF352CE243}">
      <dsp:nvSpPr>
        <dsp:cNvPr id="0" name=""/>
        <dsp:cNvSpPr/>
      </dsp:nvSpPr>
      <dsp:spPr>
        <a:xfrm>
          <a:off x="8246265" y="3413948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349531"/>
                <a:satOff val="37469"/>
                <a:lumOff val="8120"/>
                <a:alphaOff val="0"/>
                <a:tint val="50000"/>
                <a:satMod val="300000"/>
              </a:schemeClr>
            </a:gs>
            <a:gs pos="35000">
              <a:schemeClr val="accent5">
                <a:hueOff val="-9349531"/>
                <a:satOff val="37469"/>
                <a:lumOff val="8120"/>
                <a:alphaOff val="0"/>
                <a:tint val="37000"/>
                <a:satMod val="300000"/>
              </a:schemeClr>
            </a:gs>
            <a:gs pos="100000">
              <a:schemeClr val="accent5">
                <a:hueOff val="-9349531"/>
                <a:satOff val="37469"/>
                <a:lumOff val="81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3- پيرس ورابينسون</a:t>
          </a:r>
          <a:endParaRPr lang="en-US" sz="1400" b="1" kern="1200" dirty="0"/>
        </a:p>
      </dsp:txBody>
      <dsp:txXfrm>
        <a:off x="8268047" y="3435730"/>
        <a:ext cx="1195909" cy="700120"/>
      </dsp:txXfrm>
    </dsp:sp>
    <dsp:sp modelId="{20D02569-2EA8-49F5-BC6A-653AB840614A}">
      <dsp:nvSpPr>
        <dsp:cNvPr id="0" name=""/>
        <dsp:cNvSpPr/>
      </dsp:nvSpPr>
      <dsp:spPr>
        <a:xfrm rot="16200000">
          <a:off x="8034059" y="2145838"/>
          <a:ext cx="924903" cy="111552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2B5C54-EF23-4E3A-A915-C61733DB6797}">
      <dsp:nvSpPr>
        <dsp:cNvPr id="0" name=""/>
        <dsp:cNvSpPr/>
      </dsp:nvSpPr>
      <dsp:spPr>
        <a:xfrm>
          <a:off x="8246265" y="2484343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641703"/>
                <a:satOff val="38640"/>
                <a:lumOff val="8374"/>
                <a:alphaOff val="0"/>
                <a:tint val="50000"/>
                <a:satMod val="300000"/>
              </a:schemeClr>
            </a:gs>
            <a:gs pos="35000">
              <a:schemeClr val="accent5">
                <a:hueOff val="-9641703"/>
                <a:satOff val="38640"/>
                <a:lumOff val="8374"/>
                <a:alphaOff val="0"/>
                <a:tint val="37000"/>
                <a:satMod val="300000"/>
              </a:schemeClr>
            </a:gs>
            <a:gs pos="100000">
              <a:schemeClr val="accent5">
                <a:hueOff val="-9641703"/>
                <a:satOff val="38640"/>
                <a:lumOff val="837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2- هاکس</a:t>
          </a:r>
          <a:endParaRPr lang="en-US" sz="1400" b="1" kern="1200" dirty="0"/>
        </a:p>
      </dsp:txBody>
      <dsp:txXfrm>
        <a:off x="8268047" y="2506125"/>
        <a:ext cx="1195909" cy="700120"/>
      </dsp:txXfrm>
    </dsp:sp>
    <dsp:sp modelId="{54BB7AC6-7FA8-4B46-8603-56A67006B5B1}">
      <dsp:nvSpPr>
        <dsp:cNvPr id="0" name=""/>
        <dsp:cNvSpPr/>
      </dsp:nvSpPr>
      <dsp:spPr>
        <a:xfrm>
          <a:off x="8246265" y="1554737"/>
          <a:ext cx="1239473" cy="743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Koodak" pitchFamily="2" charset="-78"/>
            </a:rPr>
            <a:t>1- ج ارجنتي </a:t>
          </a:r>
          <a:endParaRPr lang="en-US" sz="1400" b="1" kern="1200" dirty="0"/>
        </a:p>
      </dsp:txBody>
      <dsp:txXfrm>
        <a:off x="8268047" y="1576519"/>
        <a:ext cx="1195909" cy="70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388975"/>
            <a:ext cx="42767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13388975"/>
            <a:ext cx="42767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E823CBF-9870-451F-A89F-7E7935BC09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015" tIns="65508" rIns="131015" bIns="65508" numCol="1" anchor="t" anchorCtr="0" compatLnSpc="1">
            <a:prstTxWarp prst="textNoShape">
              <a:avLst/>
            </a:prstTxWarp>
          </a:bodyPr>
          <a:lstStyle>
            <a:lvl1pPr algn="l" defTabSz="1309688" rtl="0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0" y="0"/>
            <a:ext cx="42783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015" tIns="65508" rIns="131015" bIns="65508" numCol="1" anchor="t" anchorCtr="0" compatLnSpc="1">
            <a:prstTxWarp prst="textNoShape">
              <a:avLst/>
            </a:prstTxWarp>
          </a:bodyPr>
          <a:lstStyle>
            <a:lvl1pPr defTabSz="1309688" rtl="0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1057275"/>
            <a:ext cx="7635875" cy="528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6694488"/>
            <a:ext cx="7896225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015" tIns="65508" rIns="131015" bIns="6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387388"/>
            <a:ext cx="42767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015" tIns="65508" rIns="131015" bIns="65508" numCol="1" anchor="b" anchorCtr="0" compatLnSpc="1">
            <a:prstTxWarp prst="textNoShape">
              <a:avLst/>
            </a:prstTxWarp>
          </a:bodyPr>
          <a:lstStyle>
            <a:lvl1pPr algn="l" defTabSz="1309688" rtl="0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0" y="13387388"/>
            <a:ext cx="427831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015" tIns="65508" rIns="131015" bIns="65508" numCol="1" anchor="b" anchorCtr="0" compatLnSpc="1">
            <a:prstTxWarp prst="textNoShape">
              <a:avLst/>
            </a:prstTxWarp>
          </a:bodyPr>
          <a:lstStyle>
            <a:lvl1pPr defTabSz="1309688" rtl="0">
              <a:defRPr sz="1700">
                <a:latin typeface="Arial" charset="0"/>
              </a:defRPr>
            </a:lvl1pPr>
          </a:lstStyle>
          <a:p>
            <a:pPr>
              <a:defRPr/>
            </a:pPr>
            <a:fld id="{8C45E02A-8516-4C2A-9F10-D1AE3742FD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5BEF4-F29E-40D1-84B8-E1339DF3D0FB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6696075"/>
            <a:ext cx="7893050" cy="6342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0A90C-B160-43D2-9DED-FA3A2202607F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1057275"/>
            <a:ext cx="7637463" cy="528796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6692900"/>
            <a:ext cx="7896225" cy="63452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0A1B6-7D7E-47F1-A803-B9A4AFC534BA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68" r:id="rId1"/>
    <p:sldLayoutId id="2147484769" r:id="rId2"/>
    <p:sldLayoutId id="2147484770" r:id="rId3"/>
    <p:sldLayoutId id="2147484771" r:id="rId4"/>
    <p:sldLayoutId id="2147484772" r:id="rId5"/>
    <p:sldLayoutId id="2147484773" r:id="rId6"/>
    <p:sldLayoutId id="2147484774" r:id="rId7"/>
    <p:sldLayoutId id="2147484775" r:id="rId8"/>
    <p:sldLayoutId id="2147484776" r:id="rId9"/>
    <p:sldLayoutId id="2147484777" r:id="rId10"/>
    <p:sldLayoutId id="2147484778" r:id="rId11"/>
  </p:sldLayoutIdLst>
  <p:txStyles>
    <p:titleStyle>
      <a:lvl1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00038" indent="-300038" algn="r" defTabSz="801688" rtl="1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50825" algn="r" defTabSz="801688" rtl="1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001713" indent="-200025" algn="r" defTabSz="801688" rtl="1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cs typeface="+mn-cs"/>
        </a:defRPr>
      </a:lvl3pPr>
      <a:lvl4pPr marL="1403350" indent="-201613" algn="r" defTabSz="801688" rtl="1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803400" indent="-200025" algn="r" defTabSz="801688" rtl="1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2606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7178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1750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6322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timing>
    <p:tnLst>
      <p:par>
        <p:cTn id="1" dur="indefinite" restart="never" nodeType="tmRoot"/>
      </p:par>
    </p:tnLst>
  </p:timing>
  <p:txStyles>
    <p:titleStyle>
      <a:lvl1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00038" indent="-300038" algn="r" defTabSz="801688" rtl="1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50825" algn="r" defTabSz="801688" rtl="1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001713" indent="-200025" algn="r" defTabSz="801688" rtl="1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cs typeface="+mn-cs"/>
        </a:defRPr>
      </a:lvl3pPr>
      <a:lvl4pPr marL="1403350" indent="-201613" algn="r" defTabSz="801688" rtl="1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803400" indent="-200025" algn="r" defTabSz="801688" rtl="1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2606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7178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1750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6322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3" r:id="rId4"/>
    <p:sldLayoutId id="2147484794" r:id="rId5"/>
    <p:sldLayoutId id="2147484795" r:id="rId6"/>
    <p:sldLayoutId id="2147484796" r:id="rId7"/>
    <p:sldLayoutId id="2147484797" r:id="rId8"/>
    <p:sldLayoutId id="2147484798" r:id="rId9"/>
    <p:sldLayoutId id="2147484799" r:id="rId10"/>
    <p:sldLayoutId id="2147484800" r:id="rId11"/>
    <p:sldLayoutId id="2147484801" r:id="rId12"/>
    <p:sldLayoutId id="2147484802" r:id="rId13"/>
    <p:sldLayoutId id="2147484803" r:id="rId14"/>
  </p:sldLayoutIdLst>
  <p:txStyles>
    <p:titleStyle>
      <a:lvl1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  <a:cs typeface="B Titr" pitchFamily="2" charset="-78"/>
        </a:defRPr>
      </a:lvl2pPr>
      <a:lvl3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  <a:cs typeface="B Titr" pitchFamily="2" charset="-78"/>
        </a:defRPr>
      </a:lvl3pPr>
      <a:lvl4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  <a:cs typeface="B Titr" pitchFamily="2" charset="-78"/>
        </a:defRPr>
      </a:lvl4pPr>
      <a:lvl5pPr algn="ctr" defTabSz="801688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  <a:cs typeface="B Titr" pitchFamily="2" charset="-78"/>
        </a:defRPr>
      </a:lvl5pPr>
      <a:lvl6pPr marL="4572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801688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00038" indent="-300038" algn="r" defTabSz="801688" rtl="1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50825" algn="r" defTabSz="801688" rtl="1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001713" indent="-200025" algn="r" defTabSz="801688" rtl="1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cs typeface="+mn-cs"/>
        </a:defRPr>
      </a:lvl3pPr>
      <a:lvl4pPr marL="1403350" indent="-201613" algn="r" defTabSz="801688" rtl="1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803400" indent="-200025" algn="r" defTabSz="801688" rtl="1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2606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7178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1750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632200" indent="-200025" algn="r" defTabSz="801688" rtl="1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84515" y="1340768"/>
            <a:ext cx="8658962" cy="2072842"/>
          </a:xfrm>
          <a:prstGeom prst="roundRect">
            <a:avLst>
              <a:gd name="adj" fmla="val 8813"/>
            </a:avLst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4515" y="1423606"/>
            <a:ext cx="8658962" cy="1357322"/>
          </a:xfrm>
          <a:prstGeom prst="rect">
            <a:avLst/>
          </a:prstGeom>
          <a:ln>
            <a:noFill/>
          </a:ln>
          <a:effectLst/>
        </p:spPr>
        <p:txBody>
          <a:bodyPr anchor="ctr"/>
          <a:lstStyle/>
          <a:p>
            <a:pPr algn="ctr" rt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+mj-lt"/>
                <a:ea typeface="+mj-ea"/>
                <a:cs typeface="B Titr" pitchFamily="2" charset="-78"/>
              </a:rPr>
              <a:t>برنامه ریزی استراتژیک </a:t>
            </a:r>
            <a:r>
              <a:rPr lang="fa-I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+mj-lt"/>
                <a:ea typeface="+mj-ea"/>
                <a:cs typeface="B Titr" pitchFamily="2" charset="-78"/>
              </a:rPr>
              <a:t>پیشرفته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800" b="1" cap="all" dirty="0">
                <a:ln w="9000" cmpd="sng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(فرایند ها و مدل ها)</a:t>
            </a:r>
            <a:endParaRPr lang="fa-IR" sz="2000" b="1" cap="all" dirty="0" smtClean="0">
              <a:ln w="9000" cmpd="sng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7527651" y="5102225"/>
            <a:ext cx="1568753" cy="357188"/>
          </a:xfrm>
          <a:prstGeom prst="round2SameRect">
            <a:avLst>
              <a:gd name="adj1" fmla="val 27334"/>
              <a:gd name="adj2" fmla="val 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003E0C"/>
                </a:solidFill>
              </a:rPr>
              <a:t>استاد :</a:t>
            </a:r>
            <a:endParaRPr lang="en-US" sz="2400" b="1" dirty="0">
              <a:solidFill>
                <a:srgbClr val="003E0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53001" y="5452064"/>
            <a:ext cx="4290477" cy="857256"/>
          </a:xfrm>
          <a:prstGeom prst="roundRect">
            <a:avLst/>
          </a:prstGeom>
          <a:solidFill>
            <a:schemeClr val="bg1">
              <a:alpha val="2353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752168" y="5084764"/>
            <a:ext cx="1486188" cy="357187"/>
          </a:xfrm>
          <a:prstGeom prst="round2SameRect">
            <a:avLst>
              <a:gd name="adj1" fmla="val 31333"/>
              <a:gd name="adj2" fmla="val 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b="1" dirty="0" smtClean="0">
                <a:solidFill>
                  <a:srgbClr val="003E0C"/>
                </a:solidFill>
              </a:rPr>
              <a:t>تهیه و تدوین:</a:t>
            </a:r>
            <a:endParaRPr lang="en-US" sz="2000" b="1" dirty="0">
              <a:solidFill>
                <a:srgbClr val="003E0C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515" y="5452064"/>
            <a:ext cx="4212468" cy="857256"/>
          </a:xfrm>
          <a:prstGeom prst="roundRect">
            <a:avLst/>
          </a:prstGeom>
          <a:solidFill>
            <a:schemeClr val="bg1">
              <a:alpha val="2353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62524" y="3717032"/>
            <a:ext cx="3198355" cy="576064"/>
          </a:xfrm>
          <a:prstGeom prst="flowChartTerminator">
            <a:avLst/>
          </a:prstGeom>
          <a:solidFill>
            <a:srgbClr val="FFFEE5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prstClr val="black"/>
                </a:solidFill>
                <a:cs typeface="B Titr"/>
              </a:rPr>
              <a:t>دوره ی  </a:t>
            </a: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fa-IR" sz="2800" b="1" dirty="0">
                <a:solidFill>
                  <a:schemeClr val="tx1"/>
                </a:solidFill>
              </a:rPr>
              <a:t>.</a:t>
            </a:r>
            <a:r>
              <a:rPr lang="en-US" sz="2800" b="1" dirty="0">
                <a:solidFill>
                  <a:schemeClr val="tx1"/>
                </a:solidFill>
              </a:rPr>
              <a:t>B</a:t>
            </a:r>
            <a:r>
              <a:rPr lang="fa-IR" sz="2800" b="1" dirty="0">
                <a:solidFill>
                  <a:schemeClr val="tx1"/>
                </a:solidFill>
              </a:rPr>
              <a:t>.</a:t>
            </a: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en-US" sz="28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819240" y="411163"/>
            <a:ext cx="8189648" cy="7286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E0E0E0"/>
              </a:gs>
              <a:gs pos="50000">
                <a:schemeClr val="bg1"/>
              </a:gs>
              <a:gs pos="100000">
                <a:srgbClr val="E0E0E0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90000" rIns="90000" bIns="46800" anchor="ctr"/>
          <a:lstStyle/>
          <a:p>
            <a:pPr algn="ctr" rtl="1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a-IR" sz="3600" b="1" dirty="0">
                <a:solidFill>
                  <a:srgbClr val="A80000"/>
                </a:solidFill>
                <a:cs typeface="+mn-cs"/>
              </a:rPr>
              <a:t>دانشگاه صنایع و معادن ایران</a:t>
            </a:r>
          </a:p>
        </p:txBody>
      </p:sp>
      <p:pic>
        <p:nvPicPr>
          <p:cNvPr id="10" name="Picture 8" descr="logo sit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821" y="476251"/>
            <a:ext cx="694796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صنایع و معادن ایران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021" y="476250"/>
            <a:ext cx="546894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Hexagon 11"/>
          <p:cNvSpPr/>
          <p:nvPr/>
        </p:nvSpPr>
        <p:spPr>
          <a:xfrm>
            <a:off x="2201610" y="4581128"/>
            <a:ext cx="5304589" cy="648072"/>
          </a:xfrm>
          <a:prstGeom prst="hexagon">
            <a:avLst>
              <a:gd name="adj" fmla="val 41167"/>
              <a:gd name="vf" fmla="val 115470"/>
            </a:avLst>
          </a:prstGeom>
          <a:solidFill>
            <a:srgbClr val="FFF7FE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..........  </a:t>
            </a:r>
            <a:r>
              <a:rPr lang="fa-IR" sz="2800" b="1" dirty="0" smtClean="0">
                <a:solidFill>
                  <a:schemeClr val="tx1"/>
                </a:solidFill>
              </a:rPr>
              <a:t> </a:t>
            </a:r>
            <a:r>
              <a:rPr lang="fa-IR" sz="2800" b="1" dirty="0" smtClean="0">
                <a:solidFill>
                  <a:schemeClr val="tx1"/>
                </a:solidFill>
              </a:rPr>
              <a:t>13   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..........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584515" y="2996952"/>
            <a:ext cx="8658962" cy="369332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800" b="1" cap="all" dirty="0">
                <a:ln w="0">
                  <a:noFill/>
                </a:ln>
                <a:solidFill>
                  <a:srgbClr val="4A2500"/>
                </a:solidFill>
                <a:effectLst>
                  <a:reflection blurRad="12700" stA="50000" endPos="50000" dist="5000" dir="5400000" sy="-100000" rotWithShape="0"/>
                </a:effectLst>
              </a:rPr>
              <a:t>Advanced Strategic Planning</a:t>
            </a:r>
          </a:p>
        </p:txBody>
      </p:sp>
      <p:sp>
        <p:nvSpPr>
          <p:cNvPr id="14" name="Flowchart: Terminator 13"/>
          <p:cNvSpPr/>
          <p:nvPr/>
        </p:nvSpPr>
        <p:spPr>
          <a:xfrm>
            <a:off x="5967113" y="3717032"/>
            <a:ext cx="3198355" cy="576064"/>
          </a:xfrm>
          <a:prstGeom prst="flowChartTerminator">
            <a:avLst/>
          </a:prstGeom>
          <a:solidFill>
            <a:srgbClr val="FFFEE5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chemeClr val="tx1"/>
                </a:solidFill>
                <a:cs typeface="+mj-cs"/>
              </a:rPr>
              <a:t>مقطع دکتری</a:t>
            </a:r>
            <a:endParaRPr lang="en-US" sz="28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5805488"/>
            <a:ext cx="8915400" cy="504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a-IR" sz="2400" b="1" smtClean="0">
                <a:solidFill>
                  <a:schemeClr val="tx1"/>
                </a:solidFill>
              </a:rPr>
              <a:t>6- فرآيند مديريت استراتژيک مدل  دوم دفت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 rot="10800000" flipV="1">
            <a:off x="201613" y="1844675"/>
            <a:ext cx="1398587" cy="1160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ارزيابي وضعيت فعلي :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چشم انداز 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ماموريت 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اهداف </a:t>
            </a:r>
          </a:p>
          <a:p>
            <a:pPr algn="ctr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استراتژيها</a:t>
            </a:r>
          </a:p>
          <a:p>
            <a:pPr algn="ctr" rtl="0">
              <a:defRPr/>
            </a:pPr>
            <a:endParaRPr lang="en-US" sz="1200" b="1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 rot="10800000" flipV="1">
            <a:off x="1209675" y="215900"/>
            <a:ext cx="1227138" cy="1125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بيروني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محيط دور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محيط صنعت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محيط عملياتي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 rot="10800000" flipV="1">
            <a:off x="1281113" y="3573463"/>
            <a:ext cx="1727200" cy="903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  داخلي :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منابع انساني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سيستم ها وساختار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منابع مالي 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 rot="10800000" flipV="1">
            <a:off x="3152775" y="3644900"/>
            <a:ext cx="1657350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عوامل استراتژيک 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قوتها 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ضعفها</a:t>
            </a:r>
          </a:p>
          <a:p>
            <a:pPr algn="ctr" rtl="0">
              <a:defRPr/>
            </a:pP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 rot="10800000" flipV="1">
            <a:off x="4294188" y="1657350"/>
            <a:ext cx="158273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اصلاح وتعريف جديد: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چشم انداز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ماموريت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اهداف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استراتژيها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 rot="10800000" flipV="1">
            <a:off x="2649538" y="404813"/>
            <a:ext cx="1655762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عوامل استرا تژيک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فرصتها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تهديدها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 rot="10800000" flipV="1">
            <a:off x="6110288" y="1773238"/>
            <a:ext cx="990600" cy="1131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تدوين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استراتژيهاي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سازمان و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واحدهاي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عملياتي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 rot="10800000" flipV="1">
            <a:off x="7356475" y="1484313"/>
            <a:ext cx="1470025" cy="171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اجراي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 از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طريق تغييردر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رهبري فرهنگ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منابع انساني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ساختار اطلاعات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اطلاغات کنترل و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سيستم هاي کنترل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 rot="10800000" flipV="1">
            <a:off x="9043988" y="1916113"/>
            <a:ext cx="661987" cy="830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کنترل </a:t>
            </a:r>
          </a:p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استراتژيک</a:t>
            </a:r>
            <a:endParaRPr lang="en-US" sz="1200" b="1">
              <a:latin typeface="Verdana" pitchFamily="34" charset="0"/>
              <a:cs typeface="B Titr" pitchFamily="2" charset="-78"/>
            </a:endParaRPr>
          </a:p>
        </p:txBody>
      </p:sp>
      <p:graphicFrame>
        <p:nvGraphicFramePr>
          <p:cNvPr id="137269" name="Group 53"/>
          <p:cNvGraphicFramePr>
            <a:graphicFrameLocks noGrp="1"/>
          </p:cNvGraphicFramePr>
          <p:nvPr>
            <p:ph idx="1"/>
          </p:nvPr>
        </p:nvGraphicFramePr>
        <p:xfrm>
          <a:off x="436563" y="4652963"/>
          <a:ext cx="9197975" cy="1027113"/>
        </p:xfrm>
        <a:graphic>
          <a:graphicData uri="http://schemas.openxmlformats.org/drawingml/2006/table">
            <a:tbl>
              <a:tblPr/>
              <a:tblGrid>
                <a:gridCol w="1246188"/>
                <a:gridCol w="2767012"/>
                <a:gridCol w="2808288"/>
                <a:gridCol w="1370012"/>
                <a:gridCol w="1006475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7252" name="Oval 36"/>
          <p:cNvSpPr>
            <a:spLocks noChangeArrowheads="1"/>
          </p:cNvSpPr>
          <p:nvPr/>
        </p:nvSpPr>
        <p:spPr bwMode="auto">
          <a:xfrm>
            <a:off x="2505075" y="2276475"/>
            <a:ext cx="792163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en-US" b="1" dirty="0">
                <a:latin typeface="Arial" charset="0"/>
              </a:rPr>
              <a:t>SWOT</a:t>
            </a:r>
          </a:p>
        </p:txBody>
      </p:sp>
      <p:cxnSp>
        <p:nvCxnSpPr>
          <p:cNvPr id="13344" name="AutoShape 37"/>
          <p:cNvCxnSpPr>
            <a:cxnSpLocks noChangeShapeType="1"/>
            <a:stCxn id="137221" idx="0"/>
            <a:endCxn id="137252" idx="3"/>
          </p:cNvCxnSpPr>
          <p:nvPr/>
        </p:nvCxnSpPr>
        <p:spPr bwMode="auto">
          <a:xfrm flipV="1">
            <a:off x="2144713" y="2768600"/>
            <a:ext cx="476250" cy="804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5" name="AutoShape 38"/>
          <p:cNvCxnSpPr>
            <a:cxnSpLocks noChangeShapeType="1"/>
            <a:stCxn id="137222" idx="0"/>
            <a:endCxn id="137252" idx="5"/>
          </p:cNvCxnSpPr>
          <p:nvPr/>
        </p:nvCxnSpPr>
        <p:spPr bwMode="auto">
          <a:xfrm flipH="1" flipV="1">
            <a:off x="3181350" y="2768600"/>
            <a:ext cx="800100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6" name="AutoShape 39"/>
          <p:cNvCxnSpPr>
            <a:cxnSpLocks noChangeShapeType="1"/>
            <a:stCxn id="137220" idx="2"/>
            <a:endCxn id="137252" idx="1"/>
          </p:cNvCxnSpPr>
          <p:nvPr/>
        </p:nvCxnSpPr>
        <p:spPr bwMode="auto">
          <a:xfrm>
            <a:off x="1822450" y="1341438"/>
            <a:ext cx="798513" cy="1019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7" name="AutoShape 40"/>
          <p:cNvCxnSpPr>
            <a:cxnSpLocks noChangeShapeType="1"/>
            <a:stCxn id="137224" idx="2"/>
            <a:endCxn id="137252" idx="7"/>
          </p:cNvCxnSpPr>
          <p:nvPr/>
        </p:nvCxnSpPr>
        <p:spPr bwMode="auto">
          <a:xfrm flipH="1">
            <a:off x="3181350" y="1233488"/>
            <a:ext cx="295275" cy="1127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8" name="AutoShape 41"/>
          <p:cNvCxnSpPr>
            <a:cxnSpLocks noChangeShapeType="1"/>
            <a:stCxn id="137219" idx="0"/>
            <a:endCxn id="137220" idx="3"/>
          </p:cNvCxnSpPr>
          <p:nvPr/>
        </p:nvCxnSpPr>
        <p:spPr bwMode="auto">
          <a:xfrm rot="5400000" flipH="1" flipV="1">
            <a:off x="521494" y="1156494"/>
            <a:ext cx="1066800" cy="3095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49" name="AutoShape 42"/>
          <p:cNvCxnSpPr>
            <a:cxnSpLocks noChangeShapeType="1"/>
            <a:stCxn id="137219" idx="2"/>
            <a:endCxn id="137221" idx="3"/>
          </p:cNvCxnSpPr>
          <p:nvPr/>
        </p:nvCxnSpPr>
        <p:spPr bwMode="auto">
          <a:xfrm rot="16200000" flipH="1">
            <a:off x="581819" y="3325019"/>
            <a:ext cx="1019175" cy="3794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50" name="AutoShape 43"/>
          <p:cNvCxnSpPr>
            <a:cxnSpLocks noChangeShapeType="1"/>
            <a:stCxn id="137222" idx="1"/>
            <a:endCxn id="137223" idx="2"/>
          </p:cNvCxnSpPr>
          <p:nvPr/>
        </p:nvCxnSpPr>
        <p:spPr bwMode="auto">
          <a:xfrm flipV="1">
            <a:off x="4810125" y="3025775"/>
            <a:ext cx="276225" cy="10334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51" name="AutoShape 44"/>
          <p:cNvCxnSpPr>
            <a:cxnSpLocks noChangeShapeType="1"/>
            <a:stCxn id="137224" idx="1"/>
            <a:endCxn id="137223" idx="0"/>
          </p:cNvCxnSpPr>
          <p:nvPr/>
        </p:nvCxnSpPr>
        <p:spPr bwMode="auto">
          <a:xfrm>
            <a:off x="4305300" y="819150"/>
            <a:ext cx="779463" cy="838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52" name="AutoShape 45"/>
          <p:cNvCxnSpPr>
            <a:cxnSpLocks noChangeShapeType="1"/>
            <a:stCxn id="137223" idx="1"/>
            <a:endCxn id="137225" idx="3"/>
          </p:cNvCxnSpPr>
          <p:nvPr/>
        </p:nvCxnSpPr>
        <p:spPr bwMode="auto">
          <a:xfrm flipV="1">
            <a:off x="5878513" y="2338388"/>
            <a:ext cx="2317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53" name="AutoShape 46"/>
          <p:cNvCxnSpPr>
            <a:cxnSpLocks noChangeShapeType="1"/>
            <a:stCxn id="137225" idx="1"/>
            <a:endCxn id="137226" idx="3"/>
          </p:cNvCxnSpPr>
          <p:nvPr/>
        </p:nvCxnSpPr>
        <p:spPr bwMode="auto">
          <a:xfrm>
            <a:off x="7100888" y="2339975"/>
            <a:ext cx="2555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54" name="AutoShape 47"/>
          <p:cNvCxnSpPr>
            <a:cxnSpLocks noChangeShapeType="1"/>
            <a:stCxn id="137227" idx="0"/>
            <a:endCxn id="13355" idx="0"/>
          </p:cNvCxnSpPr>
          <p:nvPr/>
        </p:nvCxnSpPr>
        <p:spPr bwMode="auto">
          <a:xfrm rot="5400000" flipH="1">
            <a:off x="5005388" y="-2454275"/>
            <a:ext cx="71438" cy="8669337"/>
          </a:xfrm>
          <a:prstGeom prst="bentConnector3">
            <a:avLst>
              <a:gd name="adj1" fmla="val 679708"/>
            </a:avLst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13355" name="Rectangle 48"/>
          <p:cNvSpPr>
            <a:spLocks noChangeArrowheads="1"/>
          </p:cNvSpPr>
          <p:nvPr/>
        </p:nvSpPr>
        <p:spPr bwMode="auto">
          <a:xfrm>
            <a:off x="633413" y="1844675"/>
            <a:ext cx="144462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Text Box 49"/>
          <p:cNvSpPr txBox="1">
            <a:spLocks noChangeArrowheads="1"/>
          </p:cNvSpPr>
          <p:nvPr/>
        </p:nvSpPr>
        <p:spPr bwMode="auto">
          <a:xfrm>
            <a:off x="6148388" y="3429000"/>
            <a:ext cx="3263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fa-IR" b="1">
                <a:latin typeface="Arial" charset="0"/>
                <a:cs typeface="B Nazanin" pitchFamily="2" charset="-78"/>
              </a:rPr>
              <a:t>پارادايم : بر مبناي اجرايي ،عملا ترکيبي</a:t>
            </a:r>
          </a:p>
          <a:p>
            <a:pPr rtl="0"/>
            <a:r>
              <a:rPr lang="fa-IR" b="1">
                <a:latin typeface="Arial" charset="0"/>
                <a:cs typeface="B Nazanin" pitchFamily="2" charset="-78"/>
              </a:rPr>
              <a:t>مکتب : طراحي </a:t>
            </a:r>
          </a:p>
          <a:p>
            <a:pPr rtl="0"/>
            <a:r>
              <a:rPr lang="fa-IR" b="1">
                <a:latin typeface="Arial" charset="0"/>
                <a:cs typeface="B Nazanin" pitchFamily="2" charset="-78"/>
              </a:rPr>
              <a:t>در تدوين از قوه ادراک </a:t>
            </a:r>
          </a:p>
          <a:p>
            <a:pPr rtl="0"/>
            <a:r>
              <a:rPr lang="fa-IR" b="1">
                <a:latin typeface="Arial" charset="0"/>
                <a:cs typeface="B Nazanin" pitchFamily="2" charset="-78"/>
              </a:rPr>
              <a:t>و قضاوت هاي شهودي استفاده مي گردد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cxnSp>
        <p:nvCxnSpPr>
          <p:cNvPr id="13357" name="AutoShape 50"/>
          <p:cNvCxnSpPr>
            <a:cxnSpLocks noChangeShapeType="1"/>
            <a:stCxn id="137226" idx="1"/>
            <a:endCxn id="137227" idx="3"/>
          </p:cNvCxnSpPr>
          <p:nvPr/>
        </p:nvCxnSpPr>
        <p:spPr bwMode="auto">
          <a:xfrm flipV="1">
            <a:off x="8826500" y="2332038"/>
            <a:ext cx="217488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8537575" y="1720850"/>
            <a:ext cx="1022350" cy="700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lnSpc>
                <a:spcPct val="120000"/>
              </a:lnSpc>
              <a:defRPr/>
            </a:pPr>
            <a:r>
              <a:rPr lang="fa-IR" sz="1400" b="1" dirty="0">
                <a:latin typeface="Arial" charset="0"/>
                <a:cs typeface="B Titr" pitchFamily="2" charset="-78"/>
              </a:rPr>
              <a:t>تعيين </a:t>
            </a:r>
          </a:p>
          <a:p>
            <a:pPr algn="ctr" rtl="0">
              <a:lnSpc>
                <a:spcPct val="120000"/>
              </a:lnSpc>
              <a:defRPr/>
            </a:pPr>
            <a:r>
              <a:rPr lang="fa-IR" sz="1400" b="1" dirty="0">
                <a:latin typeface="Arial" charset="0"/>
                <a:cs typeface="B Titr" pitchFamily="2" charset="-78"/>
              </a:rPr>
              <a:t>ماموريت </a:t>
            </a:r>
            <a:endParaRPr lang="en-US" sz="1400" b="1" dirty="0">
              <a:latin typeface="Arial" charset="0"/>
              <a:cs typeface="B Titr" pitchFamily="2" charset="-78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6651625" y="1720850"/>
            <a:ext cx="1870075" cy="700088"/>
            <a:chOff x="3887" y="1654"/>
            <a:chExt cx="1161" cy="635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3887" y="1654"/>
              <a:ext cx="635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تعيين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هدفهاي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بلند مدت 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 flipH="1" flipV="1">
              <a:off x="4525" y="1979"/>
              <a:ext cx="523" cy="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0" name="Group 6"/>
          <p:cNvGrpSpPr>
            <a:grpSpLocks/>
          </p:cNvGrpSpPr>
          <p:nvPr/>
        </p:nvGrpSpPr>
        <p:grpSpPr bwMode="auto">
          <a:xfrm>
            <a:off x="423863" y="1720850"/>
            <a:ext cx="1439862" cy="700088"/>
            <a:chOff x="22" y="1654"/>
            <a:chExt cx="894" cy="635"/>
          </a:xfrm>
        </p:grpSpPr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2" y="1654"/>
              <a:ext cx="635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محاسبه و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ارزيابي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عملکرد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H="1">
              <a:off x="640" y="1982"/>
              <a:ext cx="276" cy="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1" name="Group 9"/>
          <p:cNvGrpSpPr>
            <a:grpSpLocks/>
          </p:cNvGrpSpPr>
          <p:nvPr/>
        </p:nvGrpSpPr>
        <p:grpSpPr bwMode="auto">
          <a:xfrm>
            <a:off x="1889125" y="1720850"/>
            <a:ext cx="1385888" cy="700088"/>
            <a:chOff x="931" y="1654"/>
            <a:chExt cx="860" cy="635"/>
          </a:xfrm>
        </p:grpSpPr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931" y="1654"/>
              <a:ext cx="635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تخصيص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منابع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1551" y="1975"/>
              <a:ext cx="240" cy="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2" name="Group 12"/>
          <p:cNvGrpSpPr>
            <a:grpSpLocks/>
          </p:cNvGrpSpPr>
          <p:nvPr/>
        </p:nvGrpSpPr>
        <p:grpSpPr bwMode="auto">
          <a:xfrm>
            <a:off x="3275013" y="1720850"/>
            <a:ext cx="1608137" cy="700088"/>
            <a:chOff x="1791" y="1654"/>
            <a:chExt cx="998" cy="635"/>
          </a:xfrm>
        </p:grpSpPr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1791" y="1654"/>
              <a:ext cx="771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تعيين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هدفهاي سالانه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و سياستها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 flipV="1">
              <a:off x="2558" y="1964"/>
              <a:ext cx="231" cy="1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3" name="Group 15"/>
          <p:cNvGrpSpPr>
            <a:grpSpLocks/>
          </p:cNvGrpSpPr>
          <p:nvPr/>
        </p:nvGrpSpPr>
        <p:grpSpPr bwMode="auto">
          <a:xfrm>
            <a:off x="4883150" y="1720850"/>
            <a:ext cx="1768475" cy="700088"/>
            <a:chOff x="2789" y="1654"/>
            <a:chExt cx="1098" cy="635"/>
          </a:xfrm>
        </p:grpSpPr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2789" y="1654"/>
              <a:ext cx="813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تدوين، ارزيابي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و انتخاب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استراتژي ها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H="1" flipV="1">
              <a:off x="3592" y="1974"/>
              <a:ext cx="295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4" name="Group 18"/>
          <p:cNvGrpSpPr>
            <a:grpSpLocks/>
          </p:cNvGrpSpPr>
          <p:nvPr/>
        </p:nvGrpSpPr>
        <p:grpSpPr bwMode="auto">
          <a:xfrm>
            <a:off x="7526338" y="673100"/>
            <a:ext cx="1258887" cy="2897188"/>
            <a:chOff x="4430" y="702"/>
            <a:chExt cx="781" cy="2631"/>
          </a:xfrm>
        </p:grpSpPr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4440" y="702"/>
              <a:ext cx="771" cy="63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بررسي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>
                  <a:latin typeface="Arial" charset="0"/>
                  <a:cs typeface="B Titr" pitchFamily="2" charset="-78"/>
                </a:rPr>
                <a:t>عوامل خارجي </a:t>
              </a:r>
              <a:endParaRPr lang="en-US" sz="14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4430" y="2699"/>
              <a:ext cx="771" cy="63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lnSpc>
                  <a:spcPct val="120000"/>
                </a:lnSpc>
                <a:defRPr/>
              </a:pPr>
              <a:r>
                <a:rPr lang="fa-IR" sz="1400" b="1" dirty="0">
                  <a:latin typeface="Arial" charset="0"/>
                  <a:cs typeface="B Titr" pitchFamily="2" charset="-78"/>
                </a:rPr>
                <a:t>بررسي </a:t>
              </a:r>
            </a:p>
            <a:p>
              <a:pPr algn="ctr" rtl="0">
                <a:lnSpc>
                  <a:spcPct val="120000"/>
                </a:lnSpc>
                <a:defRPr/>
              </a:pPr>
              <a:r>
                <a:rPr lang="fa-IR" sz="1400" b="1" dirty="0">
                  <a:latin typeface="Arial" charset="0"/>
                  <a:cs typeface="B Titr" pitchFamily="2" charset="-78"/>
                </a:rPr>
                <a:t>عوامل داخلي </a:t>
              </a:r>
              <a:endParaRPr lang="en-US" sz="1400" b="1" dirty="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400" name="Line 21"/>
            <p:cNvSpPr>
              <a:spLocks noChangeShapeType="1"/>
            </p:cNvSpPr>
            <p:nvPr/>
          </p:nvSpPr>
          <p:spPr bwMode="auto">
            <a:xfrm flipV="1">
              <a:off x="4830" y="1324"/>
              <a:ext cx="10" cy="1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" name="Group 22"/>
          <p:cNvGrpSpPr>
            <a:grpSpLocks/>
          </p:cNvGrpSpPr>
          <p:nvPr/>
        </p:nvGrpSpPr>
        <p:grpSpPr bwMode="auto">
          <a:xfrm>
            <a:off x="877888" y="404813"/>
            <a:ext cx="8243887" cy="3371850"/>
            <a:chOff x="304" y="458"/>
            <a:chExt cx="5116" cy="3063"/>
          </a:xfrm>
        </p:grpSpPr>
        <p:sp>
          <p:nvSpPr>
            <p:cNvPr id="14378" name="Line 23"/>
            <p:cNvSpPr>
              <a:spLocks noChangeShapeType="1"/>
            </p:cNvSpPr>
            <p:nvPr/>
          </p:nvSpPr>
          <p:spPr bwMode="auto">
            <a:xfrm flipV="1">
              <a:off x="5393" y="487"/>
              <a:ext cx="10" cy="11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24"/>
            <p:cNvSpPr>
              <a:spLocks noChangeShapeType="1"/>
            </p:cNvSpPr>
            <p:nvPr/>
          </p:nvSpPr>
          <p:spPr bwMode="auto">
            <a:xfrm flipV="1">
              <a:off x="5402" y="2291"/>
              <a:ext cx="0" cy="1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25"/>
            <p:cNvSpPr>
              <a:spLocks noChangeShapeType="1"/>
            </p:cNvSpPr>
            <p:nvPr/>
          </p:nvSpPr>
          <p:spPr bwMode="auto">
            <a:xfrm flipV="1">
              <a:off x="304" y="476"/>
              <a:ext cx="10" cy="11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26"/>
            <p:cNvSpPr>
              <a:spLocks noChangeShapeType="1"/>
            </p:cNvSpPr>
            <p:nvPr/>
          </p:nvSpPr>
          <p:spPr bwMode="auto">
            <a:xfrm flipV="1">
              <a:off x="313" y="2280"/>
              <a:ext cx="0" cy="1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27"/>
            <p:cNvSpPr>
              <a:spLocks noChangeShapeType="1"/>
            </p:cNvSpPr>
            <p:nvPr/>
          </p:nvSpPr>
          <p:spPr bwMode="auto">
            <a:xfrm>
              <a:off x="323" y="467"/>
              <a:ext cx="507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28"/>
            <p:cNvSpPr>
              <a:spLocks noChangeShapeType="1"/>
            </p:cNvSpPr>
            <p:nvPr/>
          </p:nvSpPr>
          <p:spPr bwMode="auto">
            <a:xfrm>
              <a:off x="317" y="3509"/>
              <a:ext cx="5103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Line 29"/>
            <p:cNvSpPr>
              <a:spLocks noChangeShapeType="1"/>
            </p:cNvSpPr>
            <p:nvPr/>
          </p:nvSpPr>
          <p:spPr bwMode="auto">
            <a:xfrm>
              <a:off x="1247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5" name="Line 30"/>
            <p:cNvSpPr>
              <a:spLocks noChangeShapeType="1"/>
            </p:cNvSpPr>
            <p:nvPr/>
          </p:nvSpPr>
          <p:spPr bwMode="auto">
            <a:xfrm>
              <a:off x="2191" y="458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Line 31"/>
            <p:cNvSpPr>
              <a:spLocks noChangeShapeType="1"/>
            </p:cNvSpPr>
            <p:nvPr/>
          </p:nvSpPr>
          <p:spPr bwMode="auto">
            <a:xfrm>
              <a:off x="3198" y="467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Line 32"/>
            <p:cNvSpPr>
              <a:spLocks noChangeShapeType="1"/>
            </p:cNvSpPr>
            <p:nvPr/>
          </p:nvSpPr>
          <p:spPr bwMode="auto">
            <a:xfrm>
              <a:off x="4214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Line 33"/>
            <p:cNvSpPr>
              <a:spLocks noChangeShapeType="1"/>
            </p:cNvSpPr>
            <p:nvPr/>
          </p:nvSpPr>
          <p:spPr bwMode="auto">
            <a:xfrm>
              <a:off x="4830" y="476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Line 34"/>
            <p:cNvSpPr>
              <a:spLocks noChangeShapeType="1"/>
            </p:cNvSpPr>
            <p:nvPr/>
          </p:nvSpPr>
          <p:spPr bwMode="auto">
            <a:xfrm flipV="1">
              <a:off x="1247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35"/>
            <p:cNvSpPr>
              <a:spLocks noChangeShapeType="1"/>
            </p:cNvSpPr>
            <p:nvPr/>
          </p:nvSpPr>
          <p:spPr bwMode="auto">
            <a:xfrm flipV="1">
              <a:off x="2218" y="3330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36"/>
            <p:cNvSpPr>
              <a:spLocks noChangeShapeType="1"/>
            </p:cNvSpPr>
            <p:nvPr/>
          </p:nvSpPr>
          <p:spPr bwMode="auto">
            <a:xfrm flipV="1">
              <a:off x="3198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Line 37"/>
            <p:cNvSpPr>
              <a:spLocks noChangeShapeType="1"/>
            </p:cNvSpPr>
            <p:nvPr/>
          </p:nvSpPr>
          <p:spPr bwMode="auto">
            <a:xfrm flipV="1">
              <a:off x="4195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38"/>
            <p:cNvSpPr>
              <a:spLocks noChangeShapeType="1"/>
            </p:cNvSpPr>
            <p:nvPr/>
          </p:nvSpPr>
          <p:spPr bwMode="auto">
            <a:xfrm flipV="1">
              <a:off x="4830" y="3339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Line 39"/>
            <p:cNvSpPr>
              <a:spLocks noChangeShapeType="1"/>
            </p:cNvSpPr>
            <p:nvPr/>
          </p:nvSpPr>
          <p:spPr bwMode="auto">
            <a:xfrm>
              <a:off x="313" y="2296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Line 40"/>
            <p:cNvSpPr>
              <a:spLocks noChangeShapeType="1"/>
            </p:cNvSpPr>
            <p:nvPr/>
          </p:nvSpPr>
          <p:spPr bwMode="auto">
            <a:xfrm rot="10800000">
              <a:off x="304" y="1298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Line 41"/>
            <p:cNvSpPr>
              <a:spLocks noChangeShapeType="1"/>
            </p:cNvSpPr>
            <p:nvPr/>
          </p:nvSpPr>
          <p:spPr bwMode="auto">
            <a:xfrm>
              <a:off x="5393" y="1299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Line 42"/>
            <p:cNvSpPr>
              <a:spLocks noChangeShapeType="1"/>
            </p:cNvSpPr>
            <p:nvPr/>
          </p:nvSpPr>
          <p:spPr bwMode="auto">
            <a:xfrm rot="10800000">
              <a:off x="5402" y="2305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6" name="Group 43"/>
          <p:cNvGrpSpPr>
            <a:grpSpLocks/>
          </p:cNvGrpSpPr>
          <p:nvPr/>
        </p:nvGrpSpPr>
        <p:grpSpPr bwMode="auto">
          <a:xfrm>
            <a:off x="350838" y="3895725"/>
            <a:ext cx="1608137" cy="249238"/>
            <a:chOff x="-23" y="3629"/>
            <a:chExt cx="998" cy="227"/>
          </a:xfrm>
        </p:grpSpPr>
        <p:sp>
          <p:nvSpPr>
            <p:cNvPr id="32812" name="Rectangle 44"/>
            <p:cNvSpPr>
              <a:spLocks noChangeArrowheads="1"/>
            </p:cNvSpPr>
            <p:nvPr/>
          </p:nvSpPr>
          <p:spPr bwMode="auto">
            <a:xfrm>
              <a:off x="-23" y="3629"/>
              <a:ext cx="907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>
                <a:defRPr/>
              </a:pPr>
              <a:r>
                <a:rPr lang="fa-IR" sz="1400">
                  <a:latin typeface="Arial" charset="0"/>
                  <a:cs typeface="B Traffic" pitchFamily="2" charset="-78"/>
                </a:rPr>
                <a:t>ارزيابي استراتژي </a:t>
              </a:r>
              <a:endParaRPr lang="en-US" sz="1400">
                <a:latin typeface="Arial" charset="0"/>
                <a:cs typeface="B Traffic" pitchFamily="2" charset="-78"/>
              </a:endParaRPr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>
              <a:off x="975" y="3630"/>
              <a:ext cx="0" cy="2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7" name="Group 46"/>
          <p:cNvGrpSpPr>
            <a:grpSpLocks/>
          </p:cNvGrpSpPr>
          <p:nvPr/>
        </p:nvGrpSpPr>
        <p:grpSpPr bwMode="auto">
          <a:xfrm>
            <a:off x="1958975" y="3937000"/>
            <a:ext cx="2792413" cy="249238"/>
            <a:chOff x="975" y="3666"/>
            <a:chExt cx="1733" cy="227"/>
          </a:xfrm>
        </p:grpSpPr>
        <p:sp>
          <p:nvSpPr>
            <p:cNvPr id="32815" name="Rectangle 47"/>
            <p:cNvSpPr>
              <a:spLocks noChangeArrowheads="1"/>
            </p:cNvSpPr>
            <p:nvPr/>
          </p:nvSpPr>
          <p:spPr bwMode="auto">
            <a:xfrm>
              <a:off x="1301" y="3666"/>
              <a:ext cx="900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defRPr/>
              </a:pPr>
              <a:r>
                <a:rPr lang="fa-IR" sz="1400">
                  <a:latin typeface="Arial" charset="0"/>
                  <a:cs typeface="B Traffic" pitchFamily="2" charset="-78"/>
                </a:rPr>
                <a:t>اجراي استراتژي </a:t>
              </a:r>
              <a:endParaRPr lang="en-US" sz="1400">
                <a:latin typeface="Arial" charset="0"/>
                <a:cs typeface="B Traffic" pitchFamily="2" charset="-78"/>
              </a:endParaRPr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254" y="3792"/>
              <a:ext cx="454" cy="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 flipH="1">
              <a:off x="975" y="3748"/>
              <a:ext cx="326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348" name="Group 50"/>
          <p:cNvGrpSpPr>
            <a:grpSpLocks/>
          </p:cNvGrpSpPr>
          <p:nvPr/>
        </p:nvGrpSpPr>
        <p:grpSpPr bwMode="auto">
          <a:xfrm>
            <a:off x="4737100" y="3925888"/>
            <a:ext cx="4897438" cy="250825"/>
            <a:chOff x="2699" y="3657"/>
            <a:chExt cx="3039" cy="227"/>
          </a:xfrm>
        </p:grpSpPr>
        <p:sp>
          <p:nvSpPr>
            <p:cNvPr id="32819" name="Rectangle 51"/>
            <p:cNvSpPr>
              <a:spLocks noChangeArrowheads="1"/>
            </p:cNvSpPr>
            <p:nvPr/>
          </p:nvSpPr>
          <p:spPr bwMode="auto">
            <a:xfrm>
              <a:off x="3969" y="3657"/>
              <a:ext cx="907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91434" tIns="45717" rIns="91434" bIns="45717" anchor="ctr"/>
            <a:lstStyle/>
            <a:p>
              <a:pPr algn="ctr" rtl="0">
                <a:defRPr/>
              </a:pPr>
              <a:r>
                <a:rPr lang="fa-IR" sz="1400">
                  <a:latin typeface="Arial" charset="0"/>
                  <a:cs typeface="B Traffic" pitchFamily="2" charset="-78"/>
                </a:rPr>
                <a:t>تدوين استراتژي </a:t>
              </a:r>
              <a:endParaRPr lang="en-US" sz="1400">
                <a:latin typeface="Arial" charset="0"/>
                <a:cs typeface="B Traffic" pitchFamily="2" charset="-78"/>
              </a:endParaRPr>
            </a:p>
          </p:txBody>
        </p:sp>
        <p:sp>
          <p:nvSpPr>
            <p:cNvPr id="32820" name="Line 52"/>
            <p:cNvSpPr>
              <a:spLocks noChangeShapeType="1"/>
            </p:cNvSpPr>
            <p:nvPr/>
          </p:nvSpPr>
          <p:spPr bwMode="auto">
            <a:xfrm>
              <a:off x="2699" y="3658"/>
              <a:ext cx="0" cy="2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21" name="Line 53"/>
            <p:cNvSpPr>
              <a:spLocks noChangeShapeType="1"/>
            </p:cNvSpPr>
            <p:nvPr/>
          </p:nvSpPr>
          <p:spPr bwMode="auto">
            <a:xfrm>
              <a:off x="4916" y="3775"/>
              <a:ext cx="82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 flipH="1">
              <a:off x="2699" y="3793"/>
              <a:ext cx="122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560388" y="5734050"/>
            <a:ext cx="9072562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2400" dirty="0">
                <a:latin typeface="Arial" charset="0"/>
                <a:cs typeface="B Titr" pitchFamily="2" charset="-78"/>
              </a:rPr>
              <a:t>7- الگوي جامع مديريت استراتژيک مدل ديويد </a:t>
            </a:r>
            <a:endParaRPr lang="en-US" sz="2400" dirty="0">
              <a:latin typeface="Arial" charset="0"/>
              <a:cs typeface="B Titr" pitchFamily="2" charset="-78"/>
            </a:endParaRPr>
          </a:p>
        </p:txBody>
      </p:sp>
      <p:graphicFrame>
        <p:nvGraphicFramePr>
          <p:cNvPr id="32913" name="Group 145"/>
          <p:cNvGraphicFramePr>
            <a:graphicFrameLocks noGrp="1"/>
          </p:cNvGraphicFramePr>
          <p:nvPr/>
        </p:nvGraphicFramePr>
        <p:xfrm>
          <a:off x="508000" y="4437063"/>
          <a:ext cx="9126538" cy="1027113"/>
        </p:xfrm>
        <a:graphic>
          <a:graphicData uri="http://schemas.openxmlformats.org/drawingml/2006/table">
            <a:tbl>
              <a:tblPr/>
              <a:tblGrid>
                <a:gridCol w="1246188"/>
                <a:gridCol w="3041650"/>
                <a:gridCol w="2732087"/>
                <a:gridCol w="1014413"/>
                <a:gridCol w="109220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714750" y="1563688"/>
            <a:ext cx="1862138" cy="2881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 شركت :</a:t>
            </a:r>
          </a:p>
          <a:p>
            <a:pPr algn="ctr" defTabSz="792163" rtl="0">
              <a:defRPr/>
            </a:pPr>
            <a:endParaRPr lang="ar-SA" sz="14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الگوي مقاصد وسياستهايي</a:t>
            </a: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كه براي</a:t>
            </a: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سطح سازمان </a:t>
            </a: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و </a:t>
            </a: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كسب وكار ها </a:t>
            </a: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endParaRPr lang="ar-SA" sz="1200" b="1">
              <a:latin typeface="Times New Roman" pitchFamily="18" charset="0"/>
              <a:cs typeface="B Titr" pitchFamily="2" charset="-78"/>
            </a:endParaRP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تعيين مي شود</a:t>
            </a:r>
          </a:p>
          <a:p>
            <a:pPr algn="ctr" defTabSz="792163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 </a:t>
            </a:r>
            <a:endParaRPr lang="en-US" sz="1200" b="1"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 flipV="1">
            <a:off x="5654675" y="2279650"/>
            <a:ext cx="1211263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5695950" y="2835275"/>
            <a:ext cx="11557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5695950" y="3362325"/>
            <a:ext cx="11557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521450" y="476250"/>
            <a:ext cx="22288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600" dirty="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اجرا وپياده سازي</a:t>
            </a:r>
            <a:endParaRPr lang="ar-SA" dirty="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defTabSz="792163" rtl="0">
              <a:defRPr/>
            </a:pPr>
            <a:r>
              <a:rPr lang="ar-SA" sz="1600" dirty="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(نتايجي كه بدست مي آيد)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5283200" y="1238250"/>
            <a:ext cx="1155700" cy="2873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155700" y="476250"/>
            <a:ext cx="2228850" cy="495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600" dirty="0">
                <a:solidFill>
                  <a:srgbClr val="080808"/>
                </a:solidFill>
                <a:latin typeface="Times New Roman" pitchFamily="18" charset="0"/>
                <a:cs typeface="B Titr" pitchFamily="2" charset="-78"/>
              </a:rPr>
              <a:t>فرموله كردن  </a:t>
            </a:r>
          </a:p>
          <a:p>
            <a:pPr algn="ctr" defTabSz="792163" rtl="0">
              <a:defRPr/>
            </a:pPr>
            <a:r>
              <a:rPr lang="ar-SA" sz="1500" dirty="0">
                <a:solidFill>
                  <a:srgbClr val="080808"/>
                </a:solidFill>
                <a:latin typeface="Times New Roman" pitchFamily="18" charset="0"/>
                <a:cs typeface="B Titr" pitchFamily="2" charset="-78"/>
              </a:rPr>
              <a:t>(تصميماتي كه انجام مي دهيم )</a:t>
            </a:r>
            <a:endParaRPr lang="en-US" sz="1500" dirty="0">
              <a:solidFill>
                <a:srgbClr val="080808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9634538" y="781050"/>
            <a:ext cx="23812" cy="28717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8750300" y="781050"/>
            <a:ext cx="90805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>
            <a:off x="9493250" y="2644775"/>
            <a:ext cx="1651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H="1">
            <a:off x="9493250" y="1635125"/>
            <a:ext cx="1651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9477375" y="3651250"/>
            <a:ext cx="1651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3384550" y="628650"/>
            <a:ext cx="31369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 flipH="1">
            <a:off x="3384550" y="857250"/>
            <a:ext cx="313690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3384550" y="1162050"/>
            <a:ext cx="660400" cy="3206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247650" y="781050"/>
            <a:ext cx="23813" cy="30146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247650" y="781050"/>
            <a:ext cx="908050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247650" y="3773488"/>
            <a:ext cx="41275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42950" y="3702050"/>
            <a:ext cx="21463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پذي</a:t>
            </a:r>
            <a:r>
              <a:rPr lang="fa-IR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</a:t>
            </a: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ش مسئوليتهاي غير اقتصادي براي جامعه </a:t>
            </a:r>
            <a:endParaRPr lang="en-US" sz="1200" b="1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668338" y="3052763"/>
            <a:ext cx="2724150" cy="271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ارزشهاي كاركنان و آرزوهاي مديران عالي  </a:t>
            </a:r>
            <a:endParaRPr lang="en-US" sz="1200" b="1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584200" y="1614488"/>
            <a:ext cx="2971800" cy="271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marL="457200" indent="-457200" defTabSz="792163" rtl="0">
              <a:spcBef>
                <a:spcPct val="50000"/>
              </a:spcBef>
              <a:defRPr/>
            </a:pPr>
            <a:r>
              <a:rPr lang="ar-SA" sz="1200" b="1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مشخص كردن فرصتها و مخاطرات</a:t>
            </a:r>
            <a:endParaRPr lang="en-US" sz="1200" b="1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>
            <a:off x="1733550" y="2071688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 flipV="1">
            <a:off x="1898650" y="1995488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1733550" y="2913063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6" name="Line 27"/>
          <p:cNvSpPr>
            <a:spLocks noChangeShapeType="1"/>
          </p:cNvSpPr>
          <p:nvPr/>
        </p:nvSpPr>
        <p:spPr bwMode="auto">
          <a:xfrm flipV="1">
            <a:off x="1898650" y="2836863"/>
            <a:ext cx="1588" cy="1603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7" name="Line 28"/>
          <p:cNvSpPr>
            <a:spLocks noChangeShapeType="1"/>
          </p:cNvSpPr>
          <p:nvPr/>
        </p:nvSpPr>
        <p:spPr bwMode="auto">
          <a:xfrm flipV="1">
            <a:off x="1898650" y="3413125"/>
            <a:ext cx="1588" cy="1603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8" name="Line 29"/>
          <p:cNvSpPr>
            <a:spLocks noChangeShapeType="1"/>
          </p:cNvSpPr>
          <p:nvPr/>
        </p:nvSpPr>
        <p:spPr bwMode="auto">
          <a:xfrm>
            <a:off x="1733550" y="3489325"/>
            <a:ext cx="1588" cy="1603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9" name="Line 30"/>
          <p:cNvSpPr>
            <a:spLocks noChangeShapeType="1"/>
          </p:cNvSpPr>
          <p:nvPr/>
        </p:nvSpPr>
        <p:spPr bwMode="auto">
          <a:xfrm>
            <a:off x="247650" y="1766888"/>
            <a:ext cx="3302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90" name="Line 31"/>
          <p:cNvSpPr>
            <a:spLocks noChangeShapeType="1"/>
          </p:cNvSpPr>
          <p:nvPr/>
        </p:nvSpPr>
        <p:spPr bwMode="auto">
          <a:xfrm>
            <a:off x="247650" y="2405063"/>
            <a:ext cx="3302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>
            <a:off x="247650" y="3125788"/>
            <a:ext cx="3302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61988" y="2333625"/>
            <a:ext cx="248602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تعيين مناب</a:t>
            </a:r>
            <a:r>
              <a:rPr lang="fa-IR" sz="1200" b="1">
                <a:latin typeface="Times New Roman" pitchFamily="18" charset="0"/>
                <a:cs typeface="B Titr" pitchFamily="2" charset="-78"/>
              </a:rPr>
              <a:t>ع</a:t>
            </a:r>
            <a:r>
              <a:rPr lang="ar-SA" sz="1200" b="1">
                <a:latin typeface="Times New Roman" pitchFamily="18" charset="0"/>
                <a:cs typeface="B Titr" pitchFamily="2" charset="-78"/>
              </a:rPr>
              <a:t> مديريتي, مالي, فني, ومواد اوليه شرگت</a:t>
            </a:r>
            <a:endParaRPr lang="en-US" sz="1200" b="1">
              <a:latin typeface="Times New Roman" pitchFamily="18" charset="0"/>
              <a:cs typeface="B Titr" pitchFamily="2" charset="-78"/>
            </a:endParaRPr>
          </a:p>
        </p:txBody>
      </p:sp>
      <p:graphicFrame>
        <p:nvGraphicFramePr>
          <p:cNvPr id="52344" name="Group 120"/>
          <p:cNvGraphicFramePr>
            <a:graphicFrameLocks noGrp="1"/>
          </p:cNvGraphicFramePr>
          <p:nvPr>
            <p:ph sz="half" idx="2"/>
          </p:nvPr>
        </p:nvGraphicFramePr>
        <p:xfrm>
          <a:off x="350838" y="4508500"/>
          <a:ext cx="9361487" cy="970782"/>
        </p:xfrm>
        <a:graphic>
          <a:graphicData uri="http://schemas.openxmlformats.org/drawingml/2006/table">
            <a:tbl>
              <a:tblPr/>
              <a:tblGrid>
                <a:gridCol w="1812925"/>
                <a:gridCol w="1463675"/>
                <a:gridCol w="2027237"/>
                <a:gridCol w="3121025"/>
                <a:gridCol w="936625"/>
              </a:tblGrid>
              <a:tr h="342900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6897688" y="1412875"/>
            <a:ext cx="2592387" cy="2879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marL="533400" indent="-533400" defTabSz="792163">
              <a:lnSpc>
                <a:spcPct val="80000"/>
              </a:lnSpc>
              <a:defRPr/>
            </a:pPr>
            <a:r>
              <a:rPr lang="fa-IR" sz="1200" b="1" dirty="0">
                <a:cs typeface="B Titr" pitchFamily="2" charset="-78"/>
              </a:rPr>
              <a:t>1- </a:t>
            </a:r>
            <a:r>
              <a:rPr lang="ar-SA" sz="1200" b="1" dirty="0">
                <a:cs typeface="B Titr" pitchFamily="2" charset="-78"/>
              </a:rPr>
              <a:t>ساختار شركت  وروابط آن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تقسيم كار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هماهنگي در مسئوليت هاي واگذار شده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سيستمهاي اطلاعاتي </a:t>
            </a: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ar-SA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b="1" dirty="0">
                <a:cs typeface="B Titr" pitchFamily="2" charset="-78"/>
              </a:rPr>
              <a:t>2-فرآيندهاي ورفتار سازمان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معيارهاي سنجش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سيستم هاي تشويق وانگيزش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نيازمندي مديران </a:t>
            </a: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en-US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endParaRPr lang="ar-SA" sz="1200" dirty="0">
              <a:cs typeface="B Titr" pitchFamily="2" charset="-78"/>
            </a:endParaRP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b="1" dirty="0">
                <a:cs typeface="B Titr" pitchFamily="2" charset="-78"/>
              </a:rPr>
              <a:t>3- رهبري سطوح بالايي سازمان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سطح استراتژيك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سطح سازماني</a:t>
            </a:r>
          </a:p>
          <a:p>
            <a:pPr marL="533400" indent="-533400" defTabSz="792163">
              <a:lnSpc>
                <a:spcPct val="80000"/>
              </a:lnSpc>
              <a:defRPr/>
            </a:pPr>
            <a:r>
              <a:rPr lang="ar-SA" sz="1200" dirty="0">
                <a:cs typeface="B Titr" pitchFamily="2" charset="-78"/>
              </a:rPr>
              <a:t>سطح كاركنان </a:t>
            </a:r>
          </a:p>
          <a:p>
            <a:pPr marL="533400" indent="-533400" defTabSz="792163">
              <a:lnSpc>
                <a:spcPct val="80000"/>
              </a:lnSpc>
              <a:defRPr/>
            </a:pPr>
            <a:endParaRPr lang="ar-SA" sz="1200" dirty="0">
              <a:cs typeface="B Titr" pitchFamily="2" charset="-78"/>
            </a:endParaRPr>
          </a:p>
        </p:txBody>
      </p:sp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344488" y="5589588"/>
            <a:ext cx="9361487" cy="5032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2400" b="1" dirty="0">
                <a:cs typeface="B Titr" pitchFamily="2" charset="-78"/>
              </a:rPr>
              <a:t>8- </a:t>
            </a:r>
            <a:r>
              <a:rPr lang="ar-SA" sz="2400" b="1" dirty="0">
                <a:cs typeface="B Titr" pitchFamily="2" charset="-78"/>
              </a:rPr>
              <a:t>فرآيند برنامه ريزي استراتژيك (مدل هنري مينتزبرگ)</a:t>
            </a:r>
            <a:endParaRPr lang="en-US" sz="2400" dirty="0"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ransition advClick="0">
    <p:random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392988" y="2189163"/>
            <a:ext cx="477837" cy="344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400" b="1" dirty="0">
                <a:latin typeface="Arial" charset="0"/>
                <a:cs typeface="B Titr" pitchFamily="2" charset="-78"/>
              </a:rPr>
              <a:t>اجرا</a:t>
            </a:r>
            <a:endParaRPr lang="en-US" sz="1400" b="1" dirty="0">
              <a:latin typeface="Arial" charset="0"/>
              <a:cs typeface="B Titr" pitchFamily="2" charset="-78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5775" y="2157413"/>
            <a:ext cx="769938" cy="41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چشم انداز</a:t>
            </a:r>
            <a:endParaRPr lang="en-US" sz="1200" b="1" dirty="0">
              <a:latin typeface="Arial" charset="0"/>
              <a:cs typeface="B Titr" pitchFamily="2" charset="-78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51025" y="1420813"/>
            <a:ext cx="1049338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بررسي عوامل </a:t>
            </a:r>
          </a:p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محيطي</a:t>
            </a:r>
          </a:p>
          <a:p>
            <a:pPr algn="ctr" rtl="0" eaLnBrk="0" hangingPunct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(فرصت،تهديد)</a:t>
            </a:r>
            <a:endParaRPr lang="en-US" sz="1200" b="1" dirty="0">
              <a:latin typeface="Arial" charset="0"/>
              <a:cs typeface="B Titr" pitchFamily="2" charset="-78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851025" y="2681288"/>
            <a:ext cx="1049338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بررسي عوامل 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داخلي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(قوت،ضعف)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779838" y="2051050"/>
            <a:ext cx="1049337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تعيين گزينه ها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و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راهكارها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545138" y="2051050"/>
            <a:ext cx="1147762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انتخاب گزينه ها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و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راهكارهاي بهينه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631238" y="2157413"/>
            <a:ext cx="769937" cy="41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كنترل و</a:t>
            </a:r>
          </a:p>
          <a:p>
            <a:pPr algn="ctr" rtl="0" eaLnBrk="0" hangingPunct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 ارزيابي</a:t>
            </a:r>
            <a:endParaRPr lang="en-US" sz="1200" b="1">
              <a:latin typeface="Arial" charset="0"/>
              <a:cs typeface="B Titr" pitchFamily="2" charset="-78"/>
            </a:endParaRPr>
          </a:p>
        </p:txBody>
      </p:sp>
      <p:grpSp>
        <p:nvGrpSpPr>
          <p:cNvPr id="16393" name="Group 10"/>
          <p:cNvGrpSpPr>
            <a:grpSpLocks/>
          </p:cNvGrpSpPr>
          <p:nvPr/>
        </p:nvGrpSpPr>
        <p:grpSpPr bwMode="auto">
          <a:xfrm>
            <a:off x="1289050" y="1736725"/>
            <a:ext cx="561975" cy="1312863"/>
            <a:chOff x="672" y="1728"/>
            <a:chExt cx="336" cy="1200"/>
          </a:xfrm>
        </p:grpSpPr>
        <p:sp>
          <p:nvSpPr>
            <p:cNvPr id="16460" name="Line 11"/>
            <p:cNvSpPr>
              <a:spLocks noChangeShapeType="1"/>
            </p:cNvSpPr>
            <p:nvPr/>
          </p:nvSpPr>
          <p:spPr bwMode="auto">
            <a:xfrm flipV="1">
              <a:off x="672" y="1728"/>
              <a:ext cx="336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Line 12"/>
            <p:cNvSpPr>
              <a:spLocks noChangeShapeType="1"/>
            </p:cNvSpPr>
            <p:nvPr/>
          </p:nvSpPr>
          <p:spPr bwMode="auto">
            <a:xfrm>
              <a:off x="672" y="2304"/>
              <a:ext cx="33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2895600" y="1736725"/>
            <a:ext cx="884238" cy="1260475"/>
            <a:chOff x="1632" y="1728"/>
            <a:chExt cx="528" cy="1152"/>
          </a:xfrm>
        </p:grpSpPr>
        <p:sp>
          <p:nvSpPr>
            <p:cNvPr id="16458" name="Line 14"/>
            <p:cNvSpPr>
              <a:spLocks noChangeShapeType="1"/>
            </p:cNvSpPr>
            <p:nvPr/>
          </p:nvSpPr>
          <p:spPr bwMode="auto">
            <a:xfrm>
              <a:off x="1632" y="1728"/>
              <a:ext cx="5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Line 15"/>
            <p:cNvSpPr>
              <a:spLocks noChangeShapeType="1"/>
            </p:cNvSpPr>
            <p:nvPr/>
          </p:nvSpPr>
          <p:spPr bwMode="auto">
            <a:xfrm flipV="1">
              <a:off x="1632" y="2352"/>
              <a:ext cx="52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822825" y="2366963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6699250" y="2366963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>
            <a:off x="7874000" y="2366963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6398" name="Group 19"/>
          <p:cNvGrpSpPr>
            <a:grpSpLocks/>
          </p:cNvGrpSpPr>
          <p:nvPr/>
        </p:nvGrpSpPr>
        <p:grpSpPr bwMode="auto">
          <a:xfrm>
            <a:off x="2895600" y="2576513"/>
            <a:ext cx="6184900" cy="577850"/>
            <a:chOff x="1632" y="2496"/>
            <a:chExt cx="3696" cy="528"/>
          </a:xfrm>
        </p:grpSpPr>
        <p:sp>
          <p:nvSpPr>
            <p:cNvPr id="16456" name="Line 20"/>
            <p:cNvSpPr>
              <a:spLocks noChangeShapeType="1"/>
            </p:cNvSpPr>
            <p:nvPr/>
          </p:nvSpPr>
          <p:spPr bwMode="auto">
            <a:xfrm>
              <a:off x="5328" y="2496"/>
              <a:ext cx="0" cy="52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Line 21"/>
            <p:cNvSpPr>
              <a:spLocks noChangeShapeType="1"/>
            </p:cNvSpPr>
            <p:nvPr/>
          </p:nvSpPr>
          <p:spPr bwMode="auto">
            <a:xfrm flipH="1">
              <a:off x="1632" y="3024"/>
              <a:ext cx="36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9" name="Group 22"/>
          <p:cNvGrpSpPr>
            <a:grpSpLocks/>
          </p:cNvGrpSpPr>
          <p:nvPr/>
        </p:nvGrpSpPr>
        <p:grpSpPr bwMode="auto">
          <a:xfrm>
            <a:off x="2895600" y="1631950"/>
            <a:ext cx="6184900" cy="525463"/>
            <a:chOff x="1632" y="1632"/>
            <a:chExt cx="3696" cy="480"/>
          </a:xfrm>
        </p:grpSpPr>
        <p:sp>
          <p:nvSpPr>
            <p:cNvPr id="16454" name="Line 23"/>
            <p:cNvSpPr>
              <a:spLocks noChangeShapeType="1"/>
            </p:cNvSpPr>
            <p:nvPr/>
          </p:nvSpPr>
          <p:spPr bwMode="auto">
            <a:xfrm flipV="1">
              <a:off x="5328" y="1632"/>
              <a:ext cx="0" cy="48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24"/>
            <p:cNvSpPr>
              <a:spLocks noChangeShapeType="1"/>
            </p:cNvSpPr>
            <p:nvPr/>
          </p:nvSpPr>
          <p:spPr bwMode="auto">
            <a:xfrm flipH="1">
              <a:off x="1632" y="1632"/>
              <a:ext cx="36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0" name="Group 25"/>
          <p:cNvGrpSpPr>
            <a:grpSpLocks/>
          </p:cNvGrpSpPr>
          <p:nvPr/>
        </p:nvGrpSpPr>
        <p:grpSpPr bwMode="auto">
          <a:xfrm>
            <a:off x="966788" y="1211263"/>
            <a:ext cx="8594725" cy="1155700"/>
            <a:chOff x="480" y="1248"/>
            <a:chExt cx="5136" cy="1056"/>
          </a:xfrm>
        </p:grpSpPr>
        <p:sp>
          <p:nvSpPr>
            <p:cNvPr id="16450" name="Line 26"/>
            <p:cNvSpPr>
              <a:spLocks noChangeShapeType="1"/>
            </p:cNvSpPr>
            <p:nvPr/>
          </p:nvSpPr>
          <p:spPr bwMode="auto">
            <a:xfrm>
              <a:off x="5520" y="2304"/>
              <a:ext cx="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Line 27"/>
            <p:cNvSpPr>
              <a:spLocks noChangeShapeType="1"/>
            </p:cNvSpPr>
            <p:nvPr/>
          </p:nvSpPr>
          <p:spPr bwMode="auto">
            <a:xfrm flipV="1">
              <a:off x="5616" y="1248"/>
              <a:ext cx="0" cy="10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Line 28"/>
            <p:cNvSpPr>
              <a:spLocks noChangeShapeType="1"/>
            </p:cNvSpPr>
            <p:nvPr/>
          </p:nvSpPr>
          <p:spPr bwMode="auto">
            <a:xfrm flipH="1">
              <a:off x="480" y="1248"/>
              <a:ext cx="51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Line 29"/>
            <p:cNvSpPr>
              <a:spLocks noChangeShapeType="1"/>
            </p:cNvSpPr>
            <p:nvPr/>
          </p:nvSpPr>
          <p:spPr bwMode="auto">
            <a:xfrm>
              <a:off x="480" y="1248"/>
              <a:ext cx="0" cy="86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1" name="Line 30"/>
          <p:cNvSpPr>
            <a:spLocks noChangeShapeType="1"/>
          </p:cNvSpPr>
          <p:nvPr/>
        </p:nvSpPr>
        <p:spPr bwMode="auto">
          <a:xfrm>
            <a:off x="6991350" y="949325"/>
            <a:ext cx="0" cy="2625725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402" name="Group 31"/>
          <p:cNvGrpSpPr>
            <a:grpSpLocks/>
          </p:cNvGrpSpPr>
          <p:nvPr/>
        </p:nvGrpSpPr>
        <p:grpSpPr bwMode="auto">
          <a:xfrm>
            <a:off x="244475" y="2576513"/>
            <a:ext cx="963613" cy="1363662"/>
            <a:chOff x="48" y="2496"/>
            <a:chExt cx="576" cy="1246"/>
          </a:xfrm>
        </p:grpSpPr>
        <p:sp>
          <p:nvSpPr>
            <p:cNvPr id="16445" name="Text Box 32"/>
            <p:cNvSpPr txBox="1">
              <a:spLocks noChangeArrowheads="1"/>
            </p:cNvSpPr>
            <p:nvPr/>
          </p:nvSpPr>
          <p:spPr bwMode="auto">
            <a:xfrm>
              <a:off x="48" y="2880"/>
              <a:ext cx="528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ماموريت</a:t>
              </a: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آرمان</a:t>
              </a: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ارزش</a:t>
              </a:r>
              <a:endParaRPr lang="en-US" sz="1400" b="1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16446" name="Line 33"/>
            <p:cNvSpPr>
              <a:spLocks noChangeShapeType="1"/>
            </p:cNvSpPr>
            <p:nvPr/>
          </p:nvSpPr>
          <p:spPr bwMode="auto">
            <a:xfrm>
              <a:off x="624" y="249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Line 34"/>
            <p:cNvSpPr>
              <a:spLocks noChangeShapeType="1"/>
            </p:cNvSpPr>
            <p:nvPr/>
          </p:nvSpPr>
          <p:spPr bwMode="auto">
            <a:xfrm flipH="1">
              <a:off x="5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Line 35"/>
            <p:cNvSpPr>
              <a:spLocks noChangeShapeType="1"/>
            </p:cNvSpPr>
            <p:nvPr/>
          </p:nvSpPr>
          <p:spPr bwMode="auto">
            <a:xfrm flipH="1">
              <a:off x="528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Line 36"/>
            <p:cNvSpPr>
              <a:spLocks noChangeShapeType="1"/>
            </p:cNvSpPr>
            <p:nvPr/>
          </p:nvSpPr>
          <p:spPr bwMode="auto">
            <a:xfrm flipH="1">
              <a:off x="528" y="34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3" name="Group 37"/>
          <p:cNvGrpSpPr>
            <a:grpSpLocks/>
          </p:cNvGrpSpPr>
          <p:nvPr/>
        </p:nvGrpSpPr>
        <p:grpSpPr bwMode="auto">
          <a:xfrm>
            <a:off x="485775" y="3279775"/>
            <a:ext cx="2249488" cy="1343025"/>
            <a:chOff x="192" y="3138"/>
            <a:chExt cx="1344" cy="1228"/>
          </a:xfrm>
        </p:grpSpPr>
        <p:sp>
          <p:nvSpPr>
            <p:cNvPr id="16441" name="Text Box 38"/>
            <p:cNvSpPr txBox="1">
              <a:spLocks noChangeArrowheads="1"/>
            </p:cNvSpPr>
            <p:nvPr/>
          </p:nvSpPr>
          <p:spPr bwMode="auto">
            <a:xfrm>
              <a:off x="192" y="3504"/>
              <a:ext cx="1296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ar-SA" sz="1400" b="1">
                <a:latin typeface="Times New Roman" pitchFamily="18" charset="0"/>
                <a:cs typeface="B Titr" pitchFamily="2" charset="-78"/>
              </a:endParaRP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الگو زنجيره ارزش داراييها</a:t>
              </a: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ماتريس</a:t>
              </a:r>
              <a:r>
                <a:rPr lang="en-US" sz="1400" b="1">
                  <a:latin typeface="Times New Roman" pitchFamily="18" charset="0"/>
                  <a:cs typeface="B Titr" pitchFamily="2" charset="-78"/>
                </a:rPr>
                <a:t>IFE</a:t>
              </a:r>
            </a:p>
          </p:txBody>
        </p:sp>
        <p:sp>
          <p:nvSpPr>
            <p:cNvPr id="16442" name="Line 39"/>
            <p:cNvSpPr>
              <a:spLocks noChangeShapeType="1"/>
            </p:cNvSpPr>
            <p:nvPr/>
          </p:nvSpPr>
          <p:spPr bwMode="auto">
            <a:xfrm>
              <a:off x="1536" y="313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40"/>
            <p:cNvSpPr>
              <a:spLocks noChangeShapeType="1"/>
            </p:cNvSpPr>
            <p:nvPr/>
          </p:nvSpPr>
          <p:spPr bwMode="auto">
            <a:xfrm flipH="1">
              <a:off x="1440" y="37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41"/>
            <p:cNvSpPr>
              <a:spLocks noChangeShapeType="1"/>
            </p:cNvSpPr>
            <p:nvPr/>
          </p:nvSpPr>
          <p:spPr bwMode="auto">
            <a:xfrm flipH="1">
              <a:off x="1440" y="40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4" name="Text Box 42"/>
          <p:cNvSpPr txBox="1">
            <a:spLocks noChangeArrowheads="1"/>
          </p:cNvSpPr>
          <p:nvPr/>
        </p:nvSpPr>
        <p:spPr bwMode="auto">
          <a:xfrm>
            <a:off x="1931988" y="2159000"/>
            <a:ext cx="96361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ماتريس 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CPM</a:t>
            </a:r>
          </a:p>
        </p:txBody>
      </p:sp>
      <p:grpSp>
        <p:nvGrpSpPr>
          <p:cNvPr id="16405" name="Group 43"/>
          <p:cNvGrpSpPr>
            <a:grpSpLocks/>
          </p:cNvGrpSpPr>
          <p:nvPr/>
        </p:nvGrpSpPr>
        <p:grpSpPr bwMode="auto">
          <a:xfrm>
            <a:off x="1193800" y="476250"/>
            <a:ext cx="2744788" cy="944563"/>
            <a:chOff x="615" y="576"/>
            <a:chExt cx="1641" cy="864"/>
          </a:xfrm>
        </p:grpSpPr>
        <p:sp>
          <p:nvSpPr>
            <p:cNvPr id="16434" name="Line 44"/>
            <p:cNvSpPr>
              <a:spLocks noChangeShapeType="1"/>
            </p:cNvSpPr>
            <p:nvPr/>
          </p:nvSpPr>
          <p:spPr bwMode="auto">
            <a:xfrm flipV="1">
              <a:off x="1488" y="72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45"/>
            <p:cNvSpPr>
              <a:spLocks noChangeShapeType="1"/>
            </p:cNvSpPr>
            <p:nvPr/>
          </p:nvSpPr>
          <p:spPr bwMode="auto">
            <a:xfrm flipH="1">
              <a:off x="1392" y="7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Text Box 46"/>
            <p:cNvSpPr txBox="1">
              <a:spLocks noChangeArrowheads="1"/>
            </p:cNvSpPr>
            <p:nvPr/>
          </p:nvSpPr>
          <p:spPr bwMode="auto">
            <a:xfrm>
              <a:off x="815" y="576"/>
              <a:ext cx="57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en-US" sz="2000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16437" name="Text Box 47"/>
            <p:cNvSpPr txBox="1">
              <a:spLocks noChangeArrowheads="1"/>
            </p:cNvSpPr>
            <p:nvPr/>
          </p:nvSpPr>
          <p:spPr bwMode="auto">
            <a:xfrm>
              <a:off x="615" y="652"/>
              <a:ext cx="816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الگو </a:t>
              </a:r>
              <a:r>
                <a:rPr lang="en-US" sz="1400" b="1">
                  <a:latin typeface="Times New Roman" pitchFamily="18" charset="0"/>
                  <a:cs typeface="B Titr" pitchFamily="2" charset="-78"/>
                </a:rPr>
                <a:t>PEST</a:t>
              </a:r>
              <a:endParaRPr lang="ar-SA" sz="1400" b="1">
                <a:latin typeface="Times New Roman" pitchFamily="18" charset="0"/>
                <a:cs typeface="B Titr" pitchFamily="2" charset="-78"/>
              </a:endParaRPr>
            </a:p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الگو پورتر</a:t>
              </a:r>
              <a:endParaRPr lang="en-US" sz="1400" b="1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16438" name="Line 48"/>
            <p:cNvSpPr>
              <a:spLocks noChangeShapeType="1"/>
            </p:cNvSpPr>
            <p:nvPr/>
          </p:nvSpPr>
          <p:spPr bwMode="auto">
            <a:xfrm flipH="1">
              <a:off x="1392" y="9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49"/>
            <p:cNvSpPr>
              <a:spLocks noChangeShapeType="1"/>
            </p:cNvSpPr>
            <p:nvPr/>
          </p:nvSpPr>
          <p:spPr bwMode="auto">
            <a:xfrm>
              <a:off x="1488" y="8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Text Box 50"/>
            <p:cNvSpPr txBox="1">
              <a:spLocks noChangeArrowheads="1"/>
            </p:cNvSpPr>
            <p:nvPr/>
          </p:nvSpPr>
          <p:spPr bwMode="auto">
            <a:xfrm>
              <a:off x="1440" y="747"/>
              <a:ext cx="81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ماتريس </a:t>
              </a:r>
              <a:r>
                <a:rPr lang="en-US" sz="1400" b="1">
                  <a:latin typeface="Times New Roman" pitchFamily="18" charset="0"/>
                  <a:cs typeface="B Titr" pitchFamily="2" charset="-78"/>
                </a:rPr>
                <a:t>EFE</a:t>
              </a:r>
            </a:p>
          </p:txBody>
        </p:sp>
      </p:grpSp>
      <p:grpSp>
        <p:nvGrpSpPr>
          <p:cNvPr id="16406" name="Group 51"/>
          <p:cNvGrpSpPr>
            <a:grpSpLocks/>
          </p:cNvGrpSpPr>
          <p:nvPr/>
        </p:nvGrpSpPr>
        <p:grpSpPr bwMode="auto">
          <a:xfrm>
            <a:off x="3743325" y="2649538"/>
            <a:ext cx="1204913" cy="1031875"/>
            <a:chOff x="2139" y="2592"/>
            <a:chExt cx="720" cy="943"/>
          </a:xfrm>
        </p:grpSpPr>
        <p:sp>
          <p:nvSpPr>
            <p:cNvPr id="16431" name="Line 52"/>
            <p:cNvSpPr>
              <a:spLocks noChangeShapeType="1"/>
            </p:cNvSpPr>
            <p:nvPr/>
          </p:nvSpPr>
          <p:spPr bwMode="auto">
            <a:xfrm>
              <a:off x="2496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AutoShape 53"/>
            <p:cNvSpPr>
              <a:spLocks/>
            </p:cNvSpPr>
            <p:nvPr/>
          </p:nvSpPr>
          <p:spPr bwMode="auto">
            <a:xfrm rot="5409886">
              <a:off x="2451" y="2897"/>
              <a:ext cx="96" cy="720"/>
            </a:xfrm>
            <a:prstGeom prst="leftBracket">
              <a:avLst>
                <a:gd name="adj" fmla="val 4375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Text Box 54"/>
            <p:cNvSpPr txBox="1">
              <a:spLocks noChangeArrowheads="1"/>
            </p:cNvSpPr>
            <p:nvPr/>
          </p:nvSpPr>
          <p:spPr bwMode="auto">
            <a:xfrm>
              <a:off x="2160" y="3172"/>
              <a:ext cx="67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B Titr" pitchFamily="2" charset="-78"/>
                </a:rPr>
                <a:t>SWOT</a:t>
              </a:r>
            </a:p>
          </p:txBody>
        </p:sp>
      </p:grpSp>
      <p:grpSp>
        <p:nvGrpSpPr>
          <p:cNvPr id="16407" name="Group 55"/>
          <p:cNvGrpSpPr>
            <a:grpSpLocks/>
          </p:cNvGrpSpPr>
          <p:nvPr/>
        </p:nvGrpSpPr>
        <p:grpSpPr bwMode="auto">
          <a:xfrm>
            <a:off x="5545138" y="2652713"/>
            <a:ext cx="1206500" cy="1027112"/>
            <a:chOff x="2139" y="2592"/>
            <a:chExt cx="720" cy="938"/>
          </a:xfrm>
        </p:grpSpPr>
        <p:sp>
          <p:nvSpPr>
            <p:cNvPr id="16428" name="Line 56"/>
            <p:cNvSpPr>
              <a:spLocks noChangeShapeType="1"/>
            </p:cNvSpPr>
            <p:nvPr/>
          </p:nvSpPr>
          <p:spPr bwMode="auto">
            <a:xfrm>
              <a:off x="2496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AutoShape 57"/>
            <p:cNvSpPr>
              <a:spLocks/>
            </p:cNvSpPr>
            <p:nvPr/>
          </p:nvSpPr>
          <p:spPr bwMode="auto">
            <a:xfrm rot="5409886">
              <a:off x="2451" y="2897"/>
              <a:ext cx="96" cy="720"/>
            </a:xfrm>
            <a:prstGeom prst="leftBracket">
              <a:avLst>
                <a:gd name="adj" fmla="val 4375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Text Box 58"/>
            <p:cNvSpPr txBox="1">
              <a:spLocks noChangeArrowheads="1"/>
            </p:cNvSpPr>
            <p:nvPr/>
          </p:nvSpPr>
          <p:spPr bwMode="auto">
            <a:xfrm>
              <a:off x="2160" y="3168"/>
              <a:ext cx="672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  <a:cs typeface="B Titr" pitchFamily="2" charset="-78"/>
                </a:rPr>
                <a:t>QSPM</a:t>
              </a:r>
            </a:p>
          </p:txBody>
        </p:sp>
      </p:grpSp>
      <p:graphicFrame>
        <p:nvGraphicFramePr>
          <p:cNvPr id="19636" name="Group 180"/>
          <p:cNvGraphicFramePr>
            <a:graphicFrameLocks noGrp="1"/>
          </p:cNvGraphicFramePr>
          <p:nvPr>
            <p:ph idx="1"/>
          </p:nvPr>
        </p:nvGraphicFramePr>
        <p:xfrm>
          <a:off x="355600" y="4797425"/>
          <a:ext cx="9205913" cy="792163"/>
        </p:xfrm>
        <a:graphic>
          <a:graphicData uri="http://schemas.openxmlformats.org/drawingml/2006/table">
            <a:tbl>
              <a:tblPr/>
              <a:tblGrid>
                <a:gridCol w="1325563"/>
                <a:gridCol w="1951037"/>
                <a:gridCol w="3121025"/>
                <a:gridCol w="1641475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4" name="Rectangle 55"/>
          <p:cNvSpPr>
            <a:spLocks noChangeArrowheads="1"/>
          </p:cNvSpPr>
          <p:nvPr/>
        </p:nvSpPr>
        <p:spPr bwMode="auto">
          <a:xfrm>
            <a:off x="342900" y="5805488"/>
            <a:ext cx="92170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2000" b="1" dirty="0">
                <a:cs typeface="B Titr" pitchFamily="2" charset="-78"/>
              </a:rPr>
              <a:t>9- </a:t>
            </a:r>
            <a:r>
              <a:rPr lang="ar-SA" sz="2000" b="1" dirty="0">
                <a:cs typeface="B Titr" pitchFamily="2" charset="-78"/>
              </a:rPr>
              <a:t>فرآيندعمومي برنامه ريزي استراتژيك</a:t>
            </a:r>
            <a:endParaRPr lang="en-US" sz="2000" dirty="0"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416175" y="3335338"/>
            <a:ext cx="6921500" cy="2381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489200" y="744538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تجزيه و تحليل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محيطي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256088" y="744538"/>
            <a:ext cx="1250950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پيش‏بيني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محيطي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6022975" y="744538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تجزيه و تحليل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بازار و مشتري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7791450" y="744538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200" b="1">
                <a:solidFill>
                  <a:srgbClr val="000000"/>
                </a:solidFill>
                <a:latin typeface="Times New Roman" pitchFamily="18" charset="0"/>
              </a:rPr>
              <a:t>مفروضات</a:t>
            </a:r>
          </a:p>
          <a:p>
            <a:pPr algn="ctr" rtl="0">
              <a:defRPr/>
            </a:pPr>
            <a:r>
              <a:rPr lang="ar-SA" sz="1200" b="1">
                <a:solidFill>
                  <a:srgbClr val="000000"/>
                </a:solidFill>
                <a:latin typeface="Times New Roman" pitchFamily="18" charset="0"/>
              </a:rPr>
              <a:t>برنامه‏ريزي</a:t>
            </a:r>
          </a:p>
          <a:p>
            <a:pPr algn="ctr" rtl="0">
              <a:defRPr/>
            </a:pPr>
            <a:r>
              <a:rPr lang="ar-SA" sz="1200" b="1">
                <a:solidFill>
                  <a:srgbClr val="000000"/>
                </a:solidFill>
                <a:latin typeface="Times New Roman" pitchFamily="18" charset="0"/>
              </a:rPr>
              <a:t>استراتژيك</a:t>
            </a:r>
            <a:endParaRPr 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7415" name="AutoShape 7"/>
          <p:cNvCxnSpPr>
            <a:cxnSpLocks noChangeShapeType="1"/>
            <a:stCxn id="34819" idx="3"/>
            <a:endCxn id="34820" idx="1"/>
          </p:cNvCxnSpPr>
          <p:nvPr/>
        </p:nvCxnSpPr>
        <p:spPr bwMode="auto">
          <a:xfrm>
            <a:off x="3741738" y="1095375"/>
            <a:ext cx="514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6" name="AutoShape 8"/>
          <p:cNvCxnSpPr>
            <a:cxnSpLocks noChangeShapeType="1"/>
            <a:stCxn id="34820" idx="3"/>
            <a:endCxn id="34821" idx="1"/>
          </p:cNvCxnSpPr>
          <p:nvPr/>
        </p:nvCxnSpPr>
        <p:spPr bwMode="auto">
          <a:xfrm>
            <a:off x="5507038" y="1095375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7" name="AutoShape 9"/>
          <p:cNvCxnSpPr>
            <a:cxnSpLocks noChangeShapeType="1"/>
            <a:stCxn id="34821" idx="3"/>
            <a:endCxn id="34822" idx="1"/>
          </p:cNvCxnSpPr>
          <p:nvPr/>
        </p:nvCxnSpPr>
        <p:spPr bwMode="auto">
          <a:xfrm>
            <a:off x="7275513" y="1095375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2489200" y="2005013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تشخيص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محيط داخلي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4256088" y="2005013"/>
            <a:ext cx="1250950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تدوين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مأموريتها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6022975" y="2005013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طراحي عملياتي</a:t>
            </a:r>
          </a:p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استراتژيك</a:t>
            </a:r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7791450" y="2005013"/>
            <a:ext cx="1252538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اقدام به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اجراي برنامه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7422" name="AutoShape 14"/>
          <p:cNvCxnSpPr>
            <a:cxnSpLocks noChangeShapeType="1"/>
            <a:stCxn id="34826" idx="3"/>
            <a:endCxn id="34827" idx="1"/>
          </p:cNvCxnSpPr>
          <p:nvPr/>
        </p:nvCxnSpPr>
        <p:spPr bwMode="auto">
          <a:xfrm>
            <a:off x="3741738" y="2355850"/>
            <a:ext cx="514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5"/>
          <p:cNvCxnSpPr>
            <a:cxnSpLocks noChangeShapeType="1"/>
            <a:stCxn id="34827" idx="3"/>
            <a:endCxn id="34828" idx="1"/>
          </p:cNvCxnSpPr>
          <p:nvPr/>
        </p:nvCxnSpPr>
        <p:spPr bwMode="auto">
          <a:xfrm>
            <a:off x="5507038" y="2355850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4" name="AutoShape 16"/>
          <p:cNvCxnSpPr>
            <a:cxnSpLocks noChangeShapeType="1"/>
            <a:stCxn id="34828" idx="3"/>
            <a:endCxn id="34829" idx="1"/>
          </p:cNvCxnSpPr>
          <p:nvPr/>
        </p:nvCxnSpPr>
        <p:spPr bwMode="auto">
          <a:xfrm>
            <a:off x="7275513" y="2355850"/>
            <a:ext cx="515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5" name="AutoShape 17"/>
          <p:cNvCxnSpPr>
            <a:cxnSpLocks noChangeShapeType="1"/>
            <a:stCxn id="34822" idx="3"/>
            <a:endCxn id="34826" idx="0"/>
          </p:cNvCxnSpPr>
          <p:nvPr/>
        </p:nvCxnSpPr>
        <p:spPr bwMode="auto">
          <a:xfrm flipH="1">
            <a:off x="3116263" y="1095375"/>
            <a:ext cx="5927725" cy="909638"/>
          </a:xfrm>
          <a:prstGeom prst="bentConnector4">
            <a:avLst>
              <a:gd name="adj1" fmla="val -3829"/>
              <a:gd name="adj2" fmla="val 691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2709863" y="3546475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تعيين اهداف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عملياتي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4994275" y="3546475"/>
            <a:ext cx="1544638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مكتوب كردن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اقدامات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7275513" y="3546475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زمان‏بندي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اقدامات عملي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7429" name="AutoShape 21"/>
          <p:cNvCxnSpPr>
            <a:cxnSpLocks noChangeShapeType="1"/>
            <a:stCxn id="34834" idx="3"/>
            <a:endCxn id="34835" idx="1"/>
          </p:cNvCxnSpPr>
          <p:nvPr/>
        </p:nvCxnSpPr>
        <p:spPr bwMode="auto">
          <a:xfrm>
            <a:off x="4256088" y="3862388"/>
            <a:ext cx="738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0" name="AutoShape 22"/>
          <p:cNvCxnSpPr>
            <a:cxnSpLocks noChangeShapeType="1"/>
            <a:stCxn id="34835" idx="3"/>
            <a:endCxn id="34836" idx="1"/>
          </p:cNvCxnSpPr>
          <p:nvPr/>
        </p:nvCxnSpPr>
        <p:spPr bwMode="auto">
          <a:xfrm>
            <a:off x="6538913" y="3862388"/>
            <a:ext cx="73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2709863" y="4737100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بودجه‏بندي اهداف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و اقدامات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4994275" y="4597400"/>
            <a:ext cx="1544638" cy="9096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ايجاد استانداردها</a:t>
            </a:r>
          </a:p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در خصوص سيستمهاي</a:t>
            </a:r>
          </a:p>
          <a:p>
            <a:pPr algn="ctr" rtl="0">
              <a:defRPr/>
            </a:pPr>
            <a:r>
              <a:rPr lang="ar-SA" sz="1400" b="1">
                <a:solidFill>
                  <a:srgbClr val="000000"/>
                </a:solidFill>
                <a:latin typeface="Times New Roman" pitchFamily="18" charset="0"/>
              </a:rPr>
              <a:t>اطلاعاتي مديريت</a:t>
            </a:r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41" name="AutoShape 25"/>
          <p:cNvSpPr>
            <a:spLocks noChangeArrowheads="1"/>
          </p:cNvSpPr>
          <p:nvPr/>
        </p:nvSpPr>
        <p:spPr bwMode="auto">
          <a:xfrm>
            <a:off x="7275513" y="4737100"/>
            <a:ext cx="1546225" cy="63023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انجام اقدامات</a:t>
            </a:r>
          </a:p>
          <a:p>
            <a:pPr algn="ctr" rtl="0">
              <a:defRPr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</a:rPr>
              <a:t>اصلاحي</a:t>
            </a:r>
            <a:endParaRPr lang="en-US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7434" name="AutoShape 26"/>
          <p:cNvCxnSpPr>
            <a:cxnSpLocks noChangeShapeType="1"/>
            <a:stCxn id="34839" idx="3"/>
            <a:endCxn id="34840" idx="1"/>
          </p:cNvCxnSpPr>
          <p:nvPr/>
        </p:nvCxnSpPr>
        <p:spPr bwMode="auto">
          <a:xfrm>
            <a:off x="4256088" y="5053013"/>
            <a:ext cx="738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27"/>
          <p:cNvCxnSpPr>
            <a:cxnSpLocks noChangeShapeType="1"/>
            <a:stCxn id="34840" idx="3"/>
            <a:endCxn id="34841" idx="1"/>
          </p:cNvCxnSpPr>
          <p:nvPr/>
        </p:nvCxnSpPr>
        <p:spPr bwMode="auto">
          <a:xfrm>
            <a:off x="6538913" y="5053013"/>
            <a:ext cx="73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28"/>
          <p:cNvCxnSpPr>
            <a:cxnSpLocks noChangeShapeType="1"/>
            <a:stCxn id="34836" idx="3"/>
            <a:endCxn id="34839" idx="0"/>
          </p:cNvCxnSpPr>
          <p:nvPr/>
        </p:nvCxnSpPr>
        <p:spPr bwMode="auto">
          <a:xfrm flipH="1">
            <a:off x="3482975" y="3862388"/>
            <a:ext cx="5338763" cy="874712"/>
          </a:xfrm>
          <a:prstGeom prst="bentConnector4">
            <a:avLst>
              <a:gd name="adj1" fmla="val -4282"/>
              <a:gd name="adj2" fmla="val 678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37" name="AutoShape 29"/>
          <p:cNvCxnSpPr>
            <a:cxnSpLocks noChangeShapeType="1"/>
            <a:stCxn id="34829" idx="3"/>
            <a:endCxn id="17410" idx="0"/>
          </p:cNvCxnSpPr>
          <p:nvPr/>
        </p:nvCxnSpPr>
        <p:spPr bwMode="auto">
          <a:xfrm flipH="1">
            <a:off x="5876925" y="2355850"/>
            <a:ext cx="3167063" cy="979488"/>
          </a:xfrm>
          <a:prstGeom prst="bentConnector4">
            <a:avLst>
              <a:gd name="adj1" fmla="val -7167"/>
              <a:gd name="adj2" fmla="val 6774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704850" y="5848350"/>
            <a:ext cx="8640763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2400" b="1">
                <a:latin typeface="Times New Roman" pitchFamily="18" charset="0"/>
                <a:cs typeface="B Titr" pitchFamily="2" charset="-78"/>
              </a:rPr>
              <a:t>10- </a:t>
            </a:r>
            <a:r>
              <a:rPr lang="ar-SA" sz="2400" b="1">
                <a:latin typeface="Times New Roman" pitchFamily="18" charset="0"/>
                <a:cs typeface="B Titr" pitchFamily="2" charset="-78"/>
              </a:rPr>
              <a:t>فرآيند برنامه‏ريزي استراتژيك</a:t>
            </a:r>
            <a:endParaRPr lang="en-US" sz="2400" b="1">
              <a:latin typeface="Times New Roman" pitchFamily="18" charset="0"/>
              <a:cs typeface="B Titr" pitchFamily="2" charset="-78"/>
            </a:endParaRPr>
          </a:p>
        </p:txBody>
      </p:sp>
      <p:graphicFrame>
        <p:nvGraphicFramePr>
          <p:cNvPr id="34929" name="Group 113"/>
          <p:cNvGraphicFramePr>
            <a:graphicFrameLocks noGrp="1"/>
          </p:cNvGraphicFramePr>
          <p:nvPr/>
        </p:nvGraphicFramePr>
        <p:xfrm>
          <a:off x="698500" y="660400"/>
          <a:ext cx="1590973" cy="5072375"/>
        </p:xfrm>
        <a:graphic>
          <a:graphicData uri="http://schemas.openxmlformats.org/drawingml/2006/table">
            <a:tbl>
              <a:tblPr/>
              <a:tblGrid>
                <a:gridCol w="1310879"/>
                <a:gridCol w="280094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64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9" name="Picture 3" descr="~AUT0001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5" y="620713"/>
            <a:ext cx="9163050" cy="472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27039" name="Group 63"/>
          <p:cNvGraphicFramePr>
            <a:graphicFrameLocks noGrp="1"/>
          </p:cNvGraphicFramePr>
          <p:nvPr/>
        </p:nvGraphicFramePr>
        <p:xfrm>
          <a:off x="415925" y="5011738"/>
          <a:ext cx="8712969" cy="865620"/>
        </p:xfrm>
        <a:graphic>
          <a:graphicData uri="http://schemas.openxmlformats.org/drawingml/2006/table">
            <a:tbl>
              <a:tblPr/>
              <a:tblGrid>
                <a:gridCol w="1314723"/>
                <a:gridCol w="6001561"/>
                <a:gridCol w="1396685"/>
              </a:tblGrid>
              <a:tr h="17748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57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040" name="Group 64"/>
          <p:cNvGraphicFramePr>
            <a:graphicFrameLocks noGrp="1"/>
          </p:cNvGraphicFramePr>
          <p:nvPr/>
        </p:nvGraphicFramePr>
        <p:xfrm>
          <a:off x="765175" y="333375"/>
          <a:ext cx="8269288" cy="717550"/>
        </p:xfrm>
        <a:graphic>
          <a:graphicData uri="http://schemas.openxmlformats.org/drawingml/2006/table">
            <a:tbl>
              <a:tblPr/>
              <a:tblGrid>
                <a:gridCol w="1638300"/>
                <a:gridCol w="1558925"/>
                <a:gridCol w="507206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415925" y="5949950"/>
            <a:ext cx="8713788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11-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فرايند برنامه ريزي ومديريت استراتژيك </a:t>
            </a: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- </a:t>
            </a:r>
            <a:r>
              <a:rPr lang="fa-IR" sz="2400" b="1" dirty="0">
                <a:latin typeface="Arial" charset="0"/>
                <a:cs typeface="B Titr" pitchFamily="2" charset="-78"/>
              </a:rPr>
              <a:t>علي احمدي</a:t>
            </a:r>
            <a:endParaRPr lang="en-US" sz="2400" b="1" dirty="0"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5"/>
          <p:cNvSpPr>
            <a:spLocks noChangeShapeType="1"/>
          </p:cNvSpPr>
          <p:nvPr/>
        </p:nvSpPr>
        <p:spPr bwMode="auto">
          <a:xfrm flipH="1">
            <a:off x="4251325" y="3429000"/>
            <a:ext cx="15557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59" name="Text Box 25"/>
          <p:cNvSpPr txBox="1">
            <a:spLocks noChangeArrowheads="1"/>
          </p:cNvSpPr>
          <p:nvPr/>
        </p:nvSpPr>
        <p:spPr bwMode="auto">
          <a:xfrm>
            <a:off x="7683500" y="180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endParaRPr lang="en-US" b="1">
              <a:cs typeface="Nazanin" pitchFamily="2" charset="-78"/>
            </a:endParaRP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055813" y="5876925"/>
            <a:ext cx="6056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r>
              <a:rPr lang="fa-IR" sz="2800" b="1">
                <a:latin typeface="Arial" charset="0"/>
                <a:cs typeface="B Nazanin" pitchFamily="2" charset="-78"/>
              </a:rPr>
              <a:t>12- </a:t>
            </a:r>
            <a:r>
              <a:rPr lang="ar-SA" sz="2800" b="1">
                <a:latin typeface="Arial" charset="0"/>
                <a:cs typeface="B Nazanin" pitchFamily="2" charset="-78"/>
              </a:rPr>
              <a:t>الگوي جامع مديريت استراتژيك</a:t>
            </a:r>
            <a:r>
              <a:rPr lang="fa-IR" sz="2800" b="1">
                <a:latin typeface="Arial" charset="0"/>
                <a:cs typeface="B Nazanin" pitchFamily="2" charset="-78"/>
              </a:rPr>
              <a:t> -</a:t>
            </a:r>
            <a:r>
              <a:rPr lang="ar-SA" sz="2800" b="1">
                <a:latin typeface="Arial" charset="0"/>
                <a:cs typeface="B Nazanin" pitchFamily="2" charset="-78"/>
              </a:rPr>
              <a:t> </a:t>
            </a:r>
            <a:r>
              <a:rPr lang="fa-IR" b="1">
                <a:latin typeface="Arial" charset="0"/>
                <a:cs typeface="B Nazanin" pitchFamily="2" charset="-78"/>
              </a:rPr>
              <a:t>دکتر احمد وند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19461" name="Line 2"/>
          <p:cNvSpPr>
            <a:spLocks noChangeShapeType="1"/>
          </p:cNvSpPr>
          <p:nvPr/>
        </p:nvSpPr>
        <p:spPr bwMode="auto">
          <a:xfrm flipH="1">
            <a:off x="4841875" y="2114550"/>
            <a:ext cx="590550" cy="0"/>
          </a:xfrm>
          <a:prstGeom prst="line">
            <a:avLst/>
          </a:prstGeom>
          <a:noFill/>
          <a:ln w="28575">
            <a:solidFill>
              <a:srgbClr val="00FF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3"/>
          <p:cNvSpPr>
            <a:spLocks noChangeShapeType="1"/>
          </p:cNvSpPr>
          <p:nvPr/>
        </p:nvSpPr>
        <p:spPr bwMode="auto">
          <a:xfrm flipH="1">
            <a:off x="8037513" y="2133600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4"/>
          <p:cNvSpPr>
            <a:spLocks noChangeShapeType="1"/>
          </p:cNvSpPr>
          <p:nvPr/>
        </p:nvSpPr>
        <p:spPr bwMode="auto">
          <a:xfrm flipH="1">
            <a:off x="6021388" y="1084263"/>
            <a:ext cx="665162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 flipH="1" flipV="1">
            <a:off x="6096000" y="2608263"/>
            <a:ext cx="515938" cy="439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 flipV="1">
            <a:off x="1001713" y="333375"/>
            <a:ext cx="0" cy="137477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7"/>
          <p:cNvSpPr>
            <a:spLocks noChangeShapeType="1"/>
          </p:cNvSpPr>
          <p:nvPr/>
        </p:nvSpPr>
        <p:spPr bwMode="auto">
          <a:xfrm>
            <a:off x="1001713" y="333375"/>
            <a:ext cx="8120062" cy="0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9121775" y="333375"/>
            <a:ext cx="0" cy="142557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1001713" y="2249488"/>
            <a:ext cx="0" cy="162242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001713" y="3871913"/>
            <a:ext cx="8120062" cy="0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 flipV="1">
            <a:off x="9121775" y="2200275"/>
            <a:ext cx="0" cy="1671638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6169025" y="655638"/>
            <a:ext cx="1731963" cy="517525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ar-SA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برسي عوامل</a:t>
            </a: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 داخلي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8316913" y="1874838"/>
            <a:ext cx="1395412" cy="430212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1600" b="1" dirty="0">
                <a:solidFill>
                  <a:srgbClr val="000000"/>
                </a:solidFill>
                <a:latin typeface="Arial" charset="0"/>
                <a:cs typeface="B Titr" pitchFamily="2" charset="-78"/>
              </a:rPr>
              <a:t>چشم انداز</a:t>
            </a:r>
            <a:endParaRPr lang="en-US" sz="1600" b="1" dirty="0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6243638" y="2962275"/>
            <a:ext cx="1844675" cy="517525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ar-SA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برسي عوامل خارجي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grpSp>
        <p:nvGrpSpPr>
          <p:cNvPr id="19474" name="Group 16"/>
          <p:cNvGrpSpPr>
            <a:grpSpLocks/>
          </p:cNvGrpSpPr>
          <p:nvPr/>
        </p:nvGrpSpPr>
        <p:grpSpPr bwMode="auto">
          <a:xfrm>
            <a:off x="6332538" y="3932238"/>
            <a:ext cx="2392362" cy="366712"/>
            <a:chOff x="4027" y="4050"/>
            <a:chExt cx="1166" cy="338"/>
          </a:xfrm>
        </p:grpSpPr>
        <p:sp>
          <p:nvSpPr>
            <p:cNvPr id="19533" name="Oval 17"/>
            <p:cNvSpPr>
              <a:spLocks noChangeArrowheads="1"/>
            </p:cNvSpPr>
            <p:nvPr/>
          </p:nvSpPr>
          <p:spPr bwMode="auto">
            <a:xfrm>
              <a:off x="4967" y="4065"/>
              <a:ext cx="226" cy="136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534" name="Text Box 18"/>
            <p:cNvSpPr txBox="1">
              <a:spLocks noChangeArrowheads="1"/>
            </p:cNvSpPr>
            <p:nvPr/>
          </p:nvSpPr>
          <p:spPr bwMode="auto">
            <a:xfrm>
              <a:off x="4027" y="4050"/>
              <a:ext cx="819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34" tIns="45717" rIns="91434" bIns="45717">
              <a:spAutoFit/>
            </a:bodyPr>
            <a:lstStyle/>
            <a:p>
              <a:pPr algn="ctr"/>
              <a:r>
                <a:rPr lang="ar-SA" b="1">
                  <a:latin typeface="Arial" charset="0"/>
                  <a:cs typeface="B Titr" pitchFamily="2" charset="-78"/>
                </a:rPr>
                <a:t>تدوين استراتژي ها</a:t>
              </a:r>
              <a:endParaRPr lang="en-US" b="1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2767013" y="3962400"/>
            <a:ext cx="2295525" cy="366713"/>
            <a:chOff x="2243" y="4045"/>
            <a:chExt cx="1091" cy="338"/>
          </a:xfrm>
        </p:grpSpPr>
        <p:sp>
          <p:nvSpPr>
            <p:cNvPr id="19531" name="Oval 20"/>
            <p:cNvSpPr>
              <a:spLocks noChangeArrowheads="1"/>
            </p:cNvSpPr>
            <p:nvPr/>
          </p:nvSpPr>
          <p:spPr bwMode="auto">
            <a:xfrm>
              <a:off x="3108" y="4065"/>
              <a:ext cx="226" cy="136"/>
            </a:xfrm>
            <a:prstGeom prst="ellipse">
              <a:avLst/>
            </a:prstGeom>
            <a:solidFill>
              <a:srgbClr val="CCFFCC"/>
            </a:solidFill>
            <a:ln w="9525" algn="ctr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532" name="Text Box 21"/>
            <p:cNvSpPr txBox="1">
              <a:spLocks noChangeArrowheads="1"/>
            </p:cNvSpPr>
            <p:nvPr/>
          </p:nvSpPr>
          <p:spPr bwMode="auto">
            <a:xfrm>
              <a:off x="2243" y="4045"/>
              <a:ext cx="813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34" tIns="45717" rIns="91434" bIns="45717">
              <a:spAutoFit/>
            </a:bodyPr>
            <a:lstStyle/>
            <a:p>
              <a:pPr algn="ctr"/>
              <a:r>
                <a:rPr lang="ar-SA" b="1">
                  <a:latin typeface="Arial" charset="0"/>
                  <a:cs typeface="B Titr" pitchFamily="2" charset="-78"/>
                </a:rPr>
                <a:t>اجراي استراتژي ها</a:t>
              </a:r>
              <a:endParaRPr lang="en-US" b="1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19476" name="Group 22"/>
          <p:cNvGrpSpPr>
            <a:grpSpLocks/>
          </p:cNvGrpSpPr>
          <p:nvPr/>
        </p:nvGrpSpPr>
        <p:grpSpPr bwMode="auto">
          <a:xfrm>
            <a:off x="60325" y="3875088"/>
            <a:ext cx="2638425" cy="366712"/>
            <a:chOff x="282" y="3984"/>
            <a:chExt cx="1373" cy="338"/>
          </a:xfrm>
        </p:grpSpPr>
        <p:sp>
          <p:nvSpPr>
            <p:cNvPr id="19529" name="Oval 23"/>
            <p:cNvSpPr>
              <a:spLocks noChangeArrowheads="1"/>
            </p:cNvSpPr>
            <p:nvPr/>
          </p:nvSpPr>
          <p:spPr bwMode="auto">
            <a:xfrm>
              <a:off x="1429" y="4065"/>
              <a:ext cx="226" cy="136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530" name="Text Box 24"/>
            <p:cNvSpPr txBox="1">
              <a:spLocks noChangeArrowheads="1"/>
            </p:cNvSpPr>
            <p:nvPr/>
          </p:nvSpPr>
          <p:spPr bwMode="auto">
            <a:xfrm>
              <a:off x="282" y="3984"/>
              <a:ext cx="1250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34" tIns="45717" rIns="91434" bIns="45717">
              <a:spAutoFit/>
            </a:bodyPr>
            <a:lstStyle/>
            <a:p>
              <a:pPr algn="ctr"/>
              <a:r>
                <a:rPr lang="ar-SA" b="1">
                  <a:latin typeface="Arial" charset="0"/>
                  <a:cs typeface="B Titr" pitchFamily="2" charset="-78"/>
                </a:rPr>
                <a:t>ارزيابي استراتژي ها</a:t>
              </a:r>
              <a:endParaRPr lang="en-US" b="1">
                <a:latin typeface="Arial" charset="0"/>
                <a:cs typeface="B Titr" pitchFamily="2" charset="-78"/>
              </a:endParaRPr>
            </a:p>
          </p:txBody>
        </p:sp>
      </p:grp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5097463" y="1770063"/>
            <a:ext cx="1698625" cy="64770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2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تعيين مسايل استراتژيک و هدفهاي بلند مدت</a:t>
            </a:r>
            <a:endParaRPr lang="en-US" sz="12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2741613" y="757238"/>
            <a:ext cx="1730375" cy="303212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تخصيص منابع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63" name="AutoShape 31"/>
          <p:cNvSpPr>
            <a:spLocks noChangeArrowheads="1"/>
          </p:cNvSpPr>
          <p:nvPr/>
        </p:nvSpPr>
        <p:spPr bwMode="auto">
          <a:xfrm>
            <a:off x="2478088" y="2959100"/>
            <a:ext cx="2138362" cy="515938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تعيين هدف ها و سياست هاي اجرايي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64" name="AutoShape 32"/>
          <p:cNvSpPr>
            <a:spLocks noChangeArrowheads="1"/>
          </p:cNvSpPr>
          <p:nvPr/>
        </p:nvSpPr>
        <p:spPr bwMode="auto">
          <a:xfrm>
            <a:off x="1893888" y="1844675"/>
            <a:ext cx="1393825" cy="43180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1600" b="1" dirty="0">
                <a:solidFill>
                  <a:srgbClr val="000000"/>
                </a:solidFill>
                <a:latin typeface="Arial" charset="0"/>
                <a:cs typeface="B Titr" pitchFamily="2" charset="-78"/>
              </a:rPr>
              <a:t>عمليات</a:t>
            </a:r>
          </a:p>
        </p:txBody>
      </p:sp>
      <p:sp>
        <p:nvSpPr>
          <p:cNvPr id="44065" name="AutoShape 33"/>
          <p:cNvSpPr>
            <a:spLocks noChangeArrowheads="1"/>
          </p:cNvSpPr>
          <p:nvPr/>
        </p:nvSpPr>
        <p:spPr bwMode="auto">
          <a:xfrm>
            <a:off x="344488" y="1754188"/>
            <a:ext cx="1393825" cy="522287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 rtl="0">
              <a:defRPr/>
            </a:pPr>
            <a:r>
              <a:rPr lang="fa-IR" sz="1400" b="1" dirty="0">
                <a:solidFill>
                  <a:srgbClr val="000000"/>
                </a:solidFill>
                <a:latin typeface="Arial" charset="0"/>
                <a:cs typeface="B Titr" pitchFamily="2" charset="-78"/>
              </a:rPr>
              <a:t>ارزيابي عملکرد</a:t>
            </a:r>
            <a:endParaRPr lang="en-US" sz="1400" b="1" dirty="0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19482" name="Line 34"/>
          <p:cNvSpPr>
            <a:spLocks noChangeShapeType="1"/>
          </p:cNvSpPr>
          <p:nvPr/>
        </p:nvSpPr>
        <p:spPr bwMode="auto">
          <a:xfrm flipH="1">
            <a:off x="6538913" y="2066925"/>
            <a:ext cx="442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9483" name="AutoShape 35"/>
          <p:cNvCxnSpPr>
            <a:cxnSpLocks noChangeShapeType="1"/>
          </p:cNvCxnSpPr>
          <p:nvPr/>
        </p:nvCxnSpPr>
        <p:spPr bwMode="auto">
          <a:xfrm flipH="1" flipV="1">
            <a:off x="6824663" y="1268413"/>
            <a:ext cx="0" cy="1655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84" name="Line 36"/>
          <p:cNvSpPr>
            <a:spLocks noChangeShapeType="1"/>
          </p:cNvSpPr>
          <p:nvPr/>
        </p:nvSpPr>
        <p:spPr bwMode="auto">
          <a:xfrm flipH="1" flipV="1">
            <a:off x="3586163" y="1133475"/>
            <a:ext cx="1079500" cy="566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37"/>
          <p:cNvSpPr>
            <a:spLocks noChangeShapeType="1"/>
          </p:cNvSpPr>
          <p:nvPr/>
        </p:nvSpPr>
        <p:spPr bwMode="auto">
          <a:xfrm flipH="1">
            <a:off x="3881438" y="2492375"/>
            <a:ext cx="784225" cy="409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8"/>
          <p:cNvSpPr>
            <a:spLocks noChangeShapeType="1"/>
          </p:cNvSpPr>
          <p:nvPr/>
        </p:nvSpPr>
        <p:spPr bwMode="auto">
          <a:xfrm flipH="1">
            <a:off x="3068638" y="211455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9"/>
          <p:cNvSpPr>
            <a:spLocks noChangeShapeType="1"/>
          </p:cNvSpPr>
          <p:nvPr/>
        </p:nvSpPr>
        <p:spPr bwMode="auto">
          <a:xfrm flipH="1">
            <a:off x="2406650" y="1133475"/>
            <a:ext cx="809625" cy="73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Line 40"/>
          <p:cNvSpPr>
            <a:spLocks noChangeShapeType="1"/>
          </p:cNvSpPr>
          <p:nvPr/>
        </p:nvSpPr>
        <p:spPr bwMode="auto">
          <a:xfrm flipH="1" flipV="1">
            <a:off x="2255838" y="2312988"/>
            <a:ext cx="125571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41"/>
          <p:cNvSpPr>
            <a:spLocks noChangeShapeType="1"/>
          </p:cNvSpPr>
          <p:nvPr/>
        </p:nvSpPr>
        <p:spPr bwMode="auto">
          <a:xfrm flipH="1">
            <a:off x="1517650" y="2066925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42"/>
          <p:cNvSpPr>
            <a:spLocks noChangeShapeType="1"/>
          </p:cNvSpPr>
          <p:nvPr/>
        </p:nvSpPr>
        <p:spPr bwMode="auto">
          <a:xfrm flipV="1">
            <a:off x="1001713" y="1168400"/>
            <a:ext cx="0" cy="539750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43"/>
          <p:cNvSpPr>
            <a:spLocks noChangeShapeType="1"/>
          </p:cNvSpPr>
          <p:nvPr/>
        </p:nvSpPr>
        <p:spPr bwMode="auto">
          <a:xfrm>
            <a:off x="1001713" y="2298700"/>
            <a:ext cx="0" cy="44291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44"/>
          <p:cNvSpPr>
            <a:spLocks noChangeShapeType="1"/>
          </p:cNvSpPr>
          <p:nvPr/>
        </p:nvSpPr>
        <p:spPr bwMode="auto">
          <a:xfrm>
            <a:off x="1739900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45"/>
          <p:cNvSpPr>
            <a:spLocks noChangeShapeType="1"/>
          </p:cNvSpPr>
          <p:nvPr/>
        </p:nvSpPr>
        <p:spPr bwMode="auto">
          <a:xfrm>
            <a:off x="3586163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>
            <a:off x="4619625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Line 47"/>
          <p:cNvSpPr>
            <a:spLocks noChangeShapeType="1"/>
          </p:cNvSpPr>
          <p:nvPr/>
        </p:nvSpPr>
        <p:spPr bwMode="auto">
          <a:xfrm>
            <a:off x="6096000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Line 48"/>
          <p:cNvSpPr>
            <a:spLocks noChangeShapeType="1"/>
          </p:cNvSpPr>
          <p:nvPr/>
        </p:nvSpPr>
        <p:spPr bwMode="auto">
          <a:xfrm>
            <a:off x="7131050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Line 49"/>
          <p:cNvSpPr>
            <a:spLocks noChangeShapeType="1"/>
          </p:cNvSpPr>
          <p:nvPr/>
        </p:nvSpPr>
        <p:spPr bwMode="auto">
          <a:xfrm>
            <a:off x="8753475" y="333375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Line 50"/>
          <p:cNvSpPr>
            <a:spLocks noChangeShapeType="1"/>
          </p:cNvSpPr>
          <p:nvPr/>
        </p:nvSpPr>
        <p:spPr bwMode="auto">
          <a:xfrm>
            <a:off x="9121775" y="1084263"/>
            <a:ext cx="0" cy="785812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Line 51"/>
          <p:cNvSpPr>
            <a:spLocks noChangeShapeType="1"/>
          </p:cNvSpPr>
          <p:nvPr/>
        </p:nvSpPr>
        <p:spPr bwMode="auto">
          <a:xfrm flipV="1">
            <a:off x="9121775" y="2362200"/>
            <a:ext cx="0" cy="835025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Line 52"/>
          <p:cNvSpPr>
            <a:spLocks noChangeShapeType="1"/>
          </p:cNvSpPr>
          <p:nvPr/>
        </p:nvSpPr>
        <p:spPr bwMode="auto">
          <a:xfrm flipV="1">
            <a:off x="8828088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1" name="Line 53"/>
          <p:cNvSpPr>
            <a:spLocks noChangeShapeType="1"/>
          </p:cNvSpPr>
          <p:nvPr/>
        </p:nvSpPr>
        <p:spPr bwMode="auto">
          <a:xfrm flipV="1">
            <a:off x="7202488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Line 54"/>
          <p:cNvSpPr>
            <a:spLocks noChangeShapeType="1"/>
          </p:cNvSpPr>
          <p:nvPr/>
        </p:nvSpPr>
        <p:spPr bwMode="auto">
          <a:xfrm flipV="1">
            <a:off x="5875338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Line 55"/>
          <p:cNvSpPr>
            <a:spLocks noChangeShapeType="1"/>
          </p:cNvSpPr>
          <p:nvPr/>
        </p:nvSpPr>
        <p:spPr bwMode="auto">
          <a:xfrm flipV="1">
            <a:off x="3954463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Line 56"/>
          <p:cNvSpPr>
            <a:spLocks noChangeShapeType="1"/>
          </p:cNvSpPr>
          <p:nvPr/>
        </p:nvSpPr>
        <p:spPr bwMode="auto">
          <a:xfrm flipV="1">
            <a:off x="1444625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4619625" y="3573463"/>
            <a:ext cx="887413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بازخورد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90" name="Text Box 58"/>
          <p:cNvSpPr txBox="1">
            <a:spLocks noChangeArrowheads="1"/>
          </p:cNvSpPr>
          <p:nvPr/>
        </p:nvSpPr>
        <p:spPr bwMode="auto">
          <a:xfrm>
            <a:off x="4765675" y="411163"/>
            <a:ext cx="887413" cy="303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بازخورد</a:t>
            </a: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19507" name="Line 59"/>
          <p:cNvSpPr>
            <a:spLocks noChangeShapeType="1"/>
          </p:cNvSpPr>
          <p:nvPr/>
        </p:nvSpPr>
        <p:spPr bwMode="auto">
          <a:xfrm flipV="1">
            <a:off x="2552700" y="3625850"/>
            <a:ext cx="0" cy="246063"/>
          </a:xfrm>
          <a:prstGeom prst="line">
            <a:avLst/>
          </a:prstGeom>
          <a:noFill/>
          <a:ln w="28575">
            <a:solidFill>
              <a:srgbClr val="FC122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4183" name="Group 151"/>
          <p:cNvGraphicFramePr>
            <a:graphicFrameLocks noGrp="1"/>
          </p:cNvGraphicFramePr>
          <p:nvPr>
            <p:ph/>
          </p:nvPr>
        </p:nvGraphicFramePr>
        <p:xfrm>
          <a:off x="495300" y="4508500"/>
          <a:ext cx="8915400" cy="1212851"/>
        </p:xfrm>
        <a:graphic>
          <a:graphicData uri="http://schemas.openxmlformats.org/drawingml/2006/table">
            <a:tbl>
              <a:tblPr/>
              <a:tblGrid>
                <a:gridCol w="1217613"/>
                <a:gridCol w="2225675"/>
                <a:gridCol w="2576512"/>
                <a:gridCol w="1014413"/>
                <a:gridCol w="1881187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059" name="AutoShape 27"/>
          <p:cNvSpPr>
            <a:spLocks noChangeArrowheads="1"/>
          </p:cNvSpPr>
          <p:nvPr/>
        </p:nvSpPr>
        <p:spPr bwMode="auto">
          <a:xfrm>
            <a:off x="6834188" y="1727200"/>
            <a:ext cx="1473200" cy="73025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endParaRPr lang="fa-IR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  <a:p>
            <a:pPr algn="ctr">
              <a:defRPr/>
            </a:pPr>
            <a:r>
              <a:rPr lang="fa-IR" sz="14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رسالت</a:t>
            </a:r>
          </a:p>
          <a:p>
            <a:pPr algn="ctr">
              <a:defRPr/>
            </a:pPr>
            <a:endParaRPr lang="en-US" sz="14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>
            <a:off x="3587750" y="1765300"/>
            <a:ext cx="1468438" cy="647700"/>
          </a:xfrm>
          <a:prstGeom prst="flowChartOnlineStorag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1200" b="1">
                <a:solidFill>
                  <a:srgbClr val="000000"/>
                </a:solidFill>
                <a:latin typeface="Arial" charset="0"/>
                <a:cs typeface="B Titr" pitchFamily="2" charset="-78"/>
              </a:rPr>
              <a:t>تعيين ارزيابي و انتخاب استراتژي ها</a:t>
            </a:r>
            <a:endParaRPr lang="en-US" sz="1200" b="1">
              <a:solidFill>
                <a:srgbClr val="000000"/>
              </a:solidFill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5"/>
          <p:cNvSpPr>
            <a:spLocks noChangeAspect="1" noChangeArrowheads="1"/>
          </p:cNvSpPr>
          <p:nvPr/>
        </p:nvSpPr>
        <p:spPr bwMode="auto">
          <a:xfrm>
            <a:off x="428625" y="620713"/>
            <a:ext cx="9056688" cy="38163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483" name="Group 7"/>
          <p:cNvGrpSpPr>
            <a:grpSpLocks/>
          </p:cNvGrpSpPr>
          <p:nvPr/>
        </p:nvGrpSpPr>
        <p:grpSpPr bwMode="auto">
          <a:xfrm>
            <a:off x="428625" y="1008063"/>
            <a:ext cx="2438400" cy="1570037"/>
            <a:chOff x="137" y="1389"/>
            <a:chExt cx="1496" cy="1043"/>
          </a:xfrm>
        </p:grpSpPr>
        <p:sp>
          <p:nvSpPr>
            <p:cNvPr id="106504" name="AutoShape 8"/>
            <p:cNvSpPr>
              <a:spLocks noChangeArrowheads="1"/>
            </p:cNvSpPr>
            <p:nvPr/>
          </p:nvSpPr>
          <p:spPr bwMode="auto">
            <a:xfrm>
              <a:off x="137" y="1389"/>
              <a:ext cx="1496" cy="104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6862" tIns="43431" rIns="86862" bIns="43431" anchor="ctr"/>
            <a:lstStyle/>
            <a:p>
              <a:pPr algn="ctr" rtl="0">
                <a:defRPr/>
              </a:pPr>
              <a:endParaRPr lang="en-US" sz="9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757" y="1490"/>
              <a:ext cx="281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ارزشها</a:t>
              </a:r>
              <a:endParaRPr lang="en-US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1316" y="1853"/>
              <a:ext cx="265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80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استراتژي</a:t>
              </a:r>
              <a:endParaRPr lang="en-US" sz="1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714" y="1853"/>
              <a:ext cx="375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اهداف</a:t>
              </a:r>
              <a:endParaRPr lang="en-US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6508" name="Text Box 12"/>
            <p:cNvSpPr txBox="1">
              <a:spLocks noChangeArrowheads="1"/>
            </p:cNvSpPr>
            <p:nvPr/>
          </p:nvSpPr>
          <p:spPr bwMode="auto">
            <a:xfrm>
              <a:off x="182" y="1853"/>
              <a:ext cx="318" cy="120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 dirty="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چشم </a:t>
              </a:r>
              <a:r>
                <a:rPr lang="ar-SA" sz="900" dirty="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انداز</a:t>
              </a:r>
              <a:endParaRPr lang="en-US" sz="1600" dirty="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6509" name="Text Box 13"/>
            <p:cNvSpPr txBox="1">
              <a:spLocks noChangeArrowheads="1"/>
            </p:cNvSpPr>
            <p:nvPr/>
          </p:nvSpPr>
          <p:spPr bwMode="auto">
            <a:xfrm>
              <a:off x="733" y="2208"/>
              <a:ext cx="340" cy="117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098" tIns="10259" rIns="17098" bIns="10259"/>
            <a:lstStyle/>
            <a:p>
              <a:pPr algn="ctr" rtl="0">
                <a:defRPr/>
              </a:pPr>
              <a:r>
                <a:rPr lang="ar-SA" sz="1000" dirty="0">
                  <a:solidFill>
                    <a:srgbClr val="000000"/>
                  </a:solidFill>
                  <a:latin typeface="Times New Roman" pitchFamily="18" charset="0"/>
                  <a:cs typeface="B Titr" pitchFamily="2" charset="-78"/>
                </a:rPr>
                <a:t>ماموريت</a:t>
              </a:r>
              <a:endParaRPr lang="en-US" dirty="0"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20545" name="AutoShape 14"/>
            <p:cNvCxnSpPr>
              <a:cxnSpLocks noChangeShapeType="1"/>
              <a:stCxn id="106505" idx="2"/>
              <a:endCxn id="106507" idx="0"/>
            </p:cNvCxnSpPr>
            <p:nvPr/>
          </p:nvCxnSpPr>
          <p:spPr bwMode="auto">
            <a:xfrm>
              <a:off x="901" y="1610"/>
              <a:ext cx="1" cy="2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46" name="AutoShape 15"/>
            <p:cNvCxnSpPr>
              <a:cxnSpLocks noChangeShapeType="1"/>
              <a:stCxn id="106505" idx="1"/>
              <a:endCxn id="106508" idx="0"/>
            </p:cNvCxnSpPr>
            <p:nvPr/>
          </p:nvCxnSpPr>
          <p:spPr bwMode="auto">
            <a:xfrm flipH="1">
              <a:off x="341" y="1550"/>
              <a:ext cx="416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47" name="AutoShape 16"/>
            <p:cNvCxnSpPr>
              <a:cxnSpLocks noChangeShapeType="1"/>
              <a:stCxn id="106507" idx="1"/>
              <a:endCxn id="106508" idx="3"/>
            </p:cNvCxnSpPr>
            <p:nvPr/>
          </p:nvCxnSpPr>
          <p:spPr bwMode="auto">
            <a:xfrm flipH="1">
              <a:off x="499" y="1913"/>
              <a:ext cx="2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48" name="AutoShape 17"/>
            <p:cNvCxnSpPr>
              <a:cxnSpLocks noChangeShapeType="1"/>
              <a:stCxn id="106507" idx="2"/>
              <a:endCxn id="106509" idx="0"/>
            </p:cNvCxnSpPr>
            <p:nvPr/>
          </p:nvCxnSpPr>
          <p:spPr bwMode="auto">
            <a:xfrm>
              <a:off x="902" y="1973"/>
              <a:ext cx="1" cy="2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49" name="AutoShape 18"/>
            <p:cNvCxnSpPr>
              <a:cxnSpLocks noChangeShapeType="1"/>
              <a:stCxn id="106507" idx="3"/>
              <a:endCxn id="106506" idx="1"/>
            </p:cNvCxnSpPr>
            <p:nvPr/>
          </p:nvCxnSpPr>
          <p:spPr bwMode="auto">
            <a:xfrm>
              <a:off x="1089" y="1913"/>
              <a:ext cx="2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50" name="AutoShape 19"/>
            <p:cNvCxnSpPr>
              <a:cxnSpLocks noChangeShapeType="1"/>
              <a:stCxn id="106505" idx="3"/>
              <a:endCxn id="106506" idx="0"/>
            </p:cNvCxnSpPr>
            <p:nvPr/>
          </p:nvCxnSpPr>
          <p:spPr bwMode="auto">
            <a:xfrm>
              <a:off x="1044" y="1550"/>
              <a:ext cx="405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51" name="AutoShape 20"/>
            <p:cNvCxnSpPr>
              <a:cxnSpLocks noChangeShapeType="1"/>
              <a:stCxn id="106506" idx="2"/>
              <a:endCxn id="106509" idx="3"/>
            </p:cNvCxnSpPr>
            <p:nvPr/>
          </p:nvCxnSpPr>
          <p:spPr bwMode="auto">
            <a:xfrm flipH="1">
              <a:off x="1073" y="1973"/>
              <a:ext cx="376" cy="2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552" name="AutoShape 21"/>
            <p:cNvCxnSpPr>
              <a:cxnSpLocks noChangeShapeType="1"/>
              <a:stCxn id="106508" idx="2"/>
              <a:endCxn id="106509" idx="1"/>
            </p:cNvCxnSpPr>
            <p:nvPr/>
          </p:nvCxnSpPr>
          <p:spPr bwMode="auto">
            <a:xfrm>
              <a:off x="341" y="1973"/>
              <a:ext cx="392" cy="2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06519" name="AutoShape 23"/>
          <p:cNvSpPr>
            <a:spLocks noChangeArrowheads="1"/>
          </p:cNvSpPr>
          <p:nvPr/>
        </p:nvSpPr>
        <p:spPr bwMode="auto">
          <a:xfrm>
            <a:off x="3005138" y="1008063"/>
            <a:ext cx="3105150" cy="15700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2" tIns="43431" rIns="86862" bIns="43431" anchor="ctr"/>
          <a:lstStyle/>
          <a:p>
            <a:pPr algn="ctr" rtl="0">
              <a:defRPr/>
            </a:pP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85" name="Rectangle 24"/>
          <p:cNvSpPr>
            <a:spLocks noChangeArrowheads="1"/>
          </p:cNvSpPr>
          <p:nvPr/>
        </p:nvSpPr>
        <p:spPr bwMode="auto">
          <a:xfrm>
            <a:off x="3225800" y="1139825"/>
            <a:ext cx="814388" cy="4778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بيروني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ar-SA" sz="9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فرصت و تهديد</a:t>
            </a:r>
            <a:r>
              <a:rPr lang="en-US" sz="9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86" name="Rectangle 25"/>
          <p:cNvSpPr>
            <a:spLocks noChangeArrowheads="1"/>
          </p:cNvSpPr>
          <p:nvPr/>
        </p:nvSpPr>
        <p:spPr bwMode="auto">
          <a:xfrm>
            <a:off x="3225800" y="1960563"/>
            <a:ext cx="814388" cy="4778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دروني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ar-SA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قوت وضعف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87" name="Rectangle 26"/>
          <p:cNvSpPr>
            <a:spLocks noChangeArrowheads="1"/>
          </p:cNvSpPr>
          <p:nvPr/>
        </p:nvSpPr>
        <p:spPr bwMode="auto">
          <a:xfrm>
            <a:off x="4187825" y="1139825"/>
            <a:ext cx="812800" cy="4794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بيروني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88" name="Rectangle 27"/>
          <p:cNvSpPr>
            <a:spLocks noChangeArrowheads="1"/>
          </p:cNvSpPr>
          <p:nvPr/>
        </p:nvSpPr>
        <p:spPr bwMode="auto">
          <a:xfrm>
            <a:off x="4187825" y="1960563"/>
            <a:ext cx="812800" cy="4778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1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عوامل دروني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89" name="Rectangle 28"/>
          <p:cNvSpPr>
            <a:spLocks noChangeArrowheads="1"/>
          </p:cNvSpPr>
          <p:nvPr/>
        </p:nvSpPr>
        <p:spPr bwMode="auto">
          <a:xfrm>
            <a:off x="5151438" y="1517650"/>
            <a:ext cx="887412" cy="5461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1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 تحليل عوامل بيروني ودروني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20490" name="AutoShape 29"/>
          <p:cNvCxnSpPr>
            <a:cxnSpLocks noChangeShapeType="1"/>
            <a:stCxn id="20485" idx="3"/>
            <a:endCxn id="20487" idx="1"/>
          </p:cNvCxnSpPr>
          <p:nvPr/>
        </p:nvCxnSpPr>
        <p:spPr bwMode="auto">
          <a:xfrm>
            <a:off x="4040188" y="1379538"/>
            <a:ext cx="147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91" name="AutoShape 30"/>
          <p:cNvCxnSpPr>
            <a:cxnSpLocks noChangeShapeType="1"/>
            <a:stCxn id="20486" idx="3"/>
            <a:endCxn id="20488" idx="1"/>
          </p:cNvCxnSpPr>
          <p:nvPr/>
        </p:nvCxnSpPr>
        <p:spPr bwMode="auto">
          <a:xfrm>
            <a:off x="4040188" y="2200275"/>
            <a:ext cx="1476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92" name="AutoShape 31"/>
          <p:cNvCxnSpPr>
            <a:cxnSpLocks noChangeShapeType="1"/>
            <a:stCxn id="20487" idx="3"/>
            <a:endCxn id="20489" idx="0"/>
          </p:cNvCxnSpPr>
          <p:nvPr/>
        </p:nvCxnSpPr>
        <p:spPr bwMode="auto">
          <a:xfrm>
            <a:off x="5000625" y="1379538"/>
            <a:ext cx="595313" cy="138112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493" name="AutoShape 32"/>
          <p:cNvCxnSpPr>
            <a:cxnSpLocks noChangeShapeType="1"/>
            <a:stCxn id="20488" idx="3"/>
            <a:endCxn id="20489" idx="2"/>
          </p:cNvCxnSpPr>
          <p:nvPr/>
        </p:nvCxnSpPr>
        <p:spPr bwMode="auto">
          <a:xfrm flipV="1">
            <a:off x="5000625" y="2063750"/>
            <a:ext cx="595313" cy="13652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494" name="AutoShape 33"/>
          <p:cNvCxnSpPr>
            <a:cxnSpLocks noChangeShapeType="1"/>
            <a:stCxn id="106504" idx="3"/>
            <a:endCxn id="106519" idx="1"/>
          </p:cNvCxnSpPr>
          <p:nvPr/>
        </p:nvCxnSpPr>
        <p:spPr bwMode="auto">
          <a:xfrm>
            <a:off x="2867025" y="1793875"/>
            <a:ext cx="138113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495" name="AutoShape 34"/>
          <p:cNvCxnSpPr>
            <a:cxnSpLocks noChangeShapeType="1"/>
            <a:endCxn id="106531" idx="1"/>
          </p:cNvCxnSpPr>
          <p:nvPr/>
        </p:nvCxnSpPr>
        <p:spPr bwMode="auto">
          <a:xfrm>
            <a:off x="6129338" y="1773238"/>
            <a:ext cx="228600" cy="158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6531" name="AutoShape 35"/>
          <p:cNvSpPr>
            <a:spLocks noChangeArrowheads="1"/>
          </p:cNvSpPr>
          <p:nvPr/>
        </p:nvSpPr>
        <p:spPr bwMode="auto">
          <a:xfrm>
            <a:off x="6357938" y="1127125"/>
            <a:ext cx="1924050" cy="1295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862" tIns="43431" rIns="86862" bIns="43431" anchor="ctr"/>
          <a:lstStyle/>
          <a:p>
            <a:pPr algn="ctr" rtl="0">
              <a:defRPr/>
            </a:pP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97" name="Rectangle 36"/>
          <p:cNvSpPr>
            <a:spLocks noChangeArrowheads="1"/>
          </p:cNvSpPr>
          <p:nvPr/>
        </p:nvSpPr>
        <p:spPr bwMode="auto">
          <a:xfrm>
            <a:off x="6605588" y="1279525"/>
            <a:ext cx="7429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8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جدول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/>
            <a:r>
              <a:rPr lang="en-US" sz="7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SWOT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98" name="Rectangle 37"/>
          <p:cNvSpPr>
            <a:spLocks noChangeArrowheads="1"/>
          </p:cNvSpPr>
          <p:nvPr/>
        </p:nvSpPr>
        <p:spPr bwMode="auto">
          <a:xfrm>
            <a:off x="6605588" y="1851025"/>
            <a:ext cx="7429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8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تنظيم ماتريس</a:t>
            </a:r>
            <a:r>
              <a:rPr lang="en-US" sz="11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en-US" sz="700" b="1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SPACE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499" name="Rectangle 38"/>
          <p:cNvSpPr>
            <a:spLocks noChangeArrowheads="1"/>
          </p:cNvSpPr>
          <p:nvPr/>
        </p:nvSpPr>
        <p:spPr bwMode="auto">
          <a:xfrm>
            <a:off x="7720013" y="1393825"/>
            <a:ext cx="4953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7098" tIns="10259" rIns="17098" bIns="10259" anchor="ctr"/>
          <a:lstStyle/>
          <a:p>
            <a:pPr algn="ctr" rtl="0"/>
            <a:r>
              <a:rPr lang="ar-SA" sz="1100" b="1">
                <a:latin typeface="Times New Roman" pitchFamily="18" charset="0"/>
                <a:cs typeface="B Titr" pitchFamily="2" charset="-78"/>
              </a:rPr>
              <a:t>تنظيم ماتريس</a:t>
            </a:r>
            <a:r>
              <a:rPr lang="en-US" sz="1100" b="1">
                <a:latin typeface="Times New Roman" pitchFamily="18" charset="0"/>
                <a:cs typeface="B Titr" pitchFamily="2" charset="-78"/>
              </a:rPr>
              <a:t/>
            </a:r>
            <a:br>
              <a:rPr lang="en-US" sz="1100" b="1">
                <a:latin typeface="Times New Roman" pitchFamily="18" charset="0"/>
                <a:cs typeface="B Titr" pitchFamily="2" charset="-78"/>
              </a:rPr>
            </a:br>
            <a:r>
              <a:rPr lang="en-US" sz="900" b="1">
                <a:latin typeface="Times New Roman" pitchFamily="18" charset="0"/>
                <a:cs typeface="B Titr" pitchFamily="2" charset="-78"/>
              </a:rPr>
              <a:t/>
            </a:r>
            <a:br>
              <a:rPr lang="en-US" sz="900" b="1">
                <a:latin typeface="Times New Roman" pitchFamily="18" charset="0"/>
                <a:cs typeface="B Titr" pitchFamily="2" charset="-78"/>
              </a:rPr>
            </a:br>
            <a:r>
              <a:rPr lang="en-US" sz="900" b="1">
                <a:latin typeface="Times New Roman" pitchFamily="18" charset="0"/>
                <a:ea typeface="Arial" charset="0"/>
                <a:cs typeface="B Titr" pitchFamily="2" charset="-78"/>
              </a:rPr>
              <a:t>QSPM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20500" name="AutoShape 39"/>
          <p:cNvCxnSpPr>
            <a:cxnSpLocks noChangeShapeType="1"/>
            <a:stCxn id="20498" idx="3"/>
            <a:endCxn id="20499" idx="1"/>
          </p:cNvCxnSpPr>
          <p:nvPr/>
        </p:nvCxnSpPr>
        <p:spPr bwMode="auto">
          <a:xfrm flipV="1">
            <a:off x="7348538" y="1825625"/>
            <a:ext cx="371475" cy="25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01" name="Text Box 40"/>
          <p:cNvSpPr txBox="1">
            <a:spLocks noChangeArrowheads="1"/>
          </p:cNvSpPr>
          <p:nvPr/>
        </p:nvSpPr>
        <p:spPr bwMode="auto">
          <a:xfrm>
            <a:off x="685800" y="2841625"/>
            <a:ext cx="17097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کنکاش مفهومي</a:t>
            </a:r>
            <a:endParaRPr lang="en-US" sz="10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1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جمع آوري اطلاعات و استخراج مدلهاي ذهني مديران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502" name="Text Box 41"/>
          <p:cNvSpPr txBox="1">
            <a:spLocks noChangeArrowheads="1"/>
          </p:cNvSpPr>
          <p:nvPr/>
        </p:nvSpPr>
        <p:spPr bwMode="auto">
          <a:xfrm>
            <a:off x="3716338" y="2841625"/>
            <a:ext cx="17033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503" name="Text Box 42"/>
          <p:cNvSpPr txBox="1">
            <a:spLocks noChangeArrowheads="1"/>
          </p:cNvSpPr>
          <p:nvPr/>
        </p:nvSpPr>
        <p:spPr bwMode="auto">
          <a:xfrm>
            <a:off x="6729413" y="2879725"/>
            <a:ext cx="12144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طراحي و تدوين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20504" name="AutoShape 43"/>
          <p:cNvCxnSpPr>
            <a:cxnSpLocks noChangeShapeType="1"/>
          </p:cNvCxnSpPr>
          <p:nvPr/>
        </p:nvCxnSpPr>
        <p:spPr bwMode="auto">
          <a:xfrm>
            <a:off x="427038" y="3327400"/>
            <a:ext cx="0" cy="9572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505" name="AutoShape 44"/>
          <p:cNvCxnSpPr>
            <a:cxnSpLocks noChangeShapeType="1"/>
          </p:cNvCxnSpPr>
          <p:nvPr/>
        </p:nvCxnSpPr>
        <p:spPr bwMode="auto">
          <a:xfrm flipH="1">
            <a:off x="8326438" y="620713"/>
            <a:ext cx="11112" cy="42116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506" name="AutoShape 45"/>
          <p:cNvCxnSpPr>
            <a:cxnSpLocks noChangeShapeType="1"/>
          </p:cNvCxnSpPr>
          <p:nvPr/>
        </p:nvCxnSpPr>
        <p:spPr bwMode="auto">
          <a:xfrm>
            <a:off x="8840788" y="620713"/>
            <a:ext cx="30162" cy="42084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507" name="AutoShape 46"/>
          <p:cNvCxnSpPr>
            <a:cxnSpLocks noChangeShapeType="1"/>
          </p:cNvCxnSpPr>
          <p:nvPr/>
        </p:nvCxnSpPr>
        <p:spPr bwMode="auto">
          <a:xfrm flipH="1">
            <a:off x="9417050" y="620713"/>
            <a:ext cx="0" cy="4222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508" name="AutoShape 47"/>
          <p:cNvCxnSpPr>
            <a:cxnSpLocks noChangeShapeType="1"/>
          </p:cNvCxnSpPr>
          <p:nvPr/>
        </p:nvCxnSpPr>
        <p:spPr bwMode="auto">
          <a:xfrm>
            <a:off x="427038" y="3806825"/>
            <a:ext cx="78390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509" name="Text Box 48"/>
          <p:cNvSpPr txBox="1">
            <a:spLocks noChangeArrowheads="1"/>
          </p:cNvSpPr>
          <p:nvPr/>
        </p:nvSpPr>
        <p:spPr bwMode="auto">
          <a:xfrm>
            <a:off x="3716338" y="4000500"/>
            <a:ext cx="170338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98" tIns="10259" rIns="17098" bIns="10259"/>
          <a:lstStyle/>
          <a:p>
            <a:pPr algn="ctr" rtl="0"/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فرآيند تدوين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cxnSp>
        <p:nvCxnSpPr>
          <p:cNvPr id="20510" name="AutoShape 49"/>
          <p:cNvCxnSpPr>
            <a:cxnSpLocks noChangeShapeType="1"/>
          </p:cNvCxnSpPr>
          <p:nvPr/>
        </p:nvCxnSpPr>
        <p:spPr bwMode="auto">
          <a:xfrm>
            <a:off x="8312150" y="3806825"/>
            <a:ext cx="544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511" name="AutoShape 50"/>
          <p:cNvCxnSpPr>
            <a:cxnSpLocks noChangeShapeType="1"/>
          </p:cNvCxnSpPr>
          <p:nvPr/>
        </p:nvCxnSpPr>
        <p:spPr bwMode="auto">
          <a:xfrm>
            <a:off x="8858250" y="3806825"/>
            <a:ext cx="544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6547" name="Text Box 51"/>
          <p:cNvSpPr txBox="1">
            <a:spLocks noChangeArrowheads="1"/>
          </p:cNvSpPr>
          <p:nvPr/>
        </p:nvSpPr>
        <p:spPr bwMode="auto">
          <a:xfrm>
            <a:off x="8337550" y="3860800"/>
            <a:ext cx="503238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7098" tIns="10259" rIns="17098" bIns="10259"/>
          <a:lstStyle/>
          <a:p>
            <a:pPr algn="ctr" rtl="0">
              <a:lnSpc>
                <a:spcPct val="150000"/>
              </a:lnSpc>
              <a:defRPr/>
            </a:pPr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اجراي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106548" name="Text Box 52"/>
          <p:cNvSpPr txBox="1">
            <a:spLocks noChangeArrowheads="1"/>
          </p:cNvSpPr>
          <p:nvPr/>
        </p:nvSpPr>
        <p:spPr bwMode="auto">
          <a:xfrm>
            <a:off x="8897938" y="3860800"/>
            <a:ext cx="519112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7098" tIns="10259" rIns="17098" bIns="10259"/>
          <a:lstStyle/>
          <a:p>
            <a:pPr algn="ctr" rtl="0">
              <a:lnSpc>
                <a:spcPct val="150000"/>
              </a:lnSpc>
              <a:defRPr/>
            </a:pPr>
            <a:r>
              <a:rPr lang="ar-SA" sz="10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ارزيابي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20514" name="Line 53"/>
          <p:cNvSpPr>
            <a:spLocks noChangeShapeType="1"/>
          </p:cNvSpPr>
          <p:nvPr/>
        </p:nvSpPr>
        <p:spPr bwMode="auto">
          <a:xfrm>
            <a:off x="7348538" y="1508125"/>
            <a:ext cx="371475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15" name="AutoShape 54"/>
          <p:cNvCxnSpPr>
            <a:cxnSpLocks noChangeShapeType="1"/>
            <a:stCxn id="106531" idx="1"/>
            <a:endCxn id="20498" idx="1"/>
          </p:cNvCxnSpPr>
          <p:nvPr/>
        </p:nvCxnSpPr>
        <p:spPr bwMode="auto">
          <a:xfrm>
            <a:off x="6357938" y="1774825"/>
            <a:ext cx="247650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16" name="AutoShape 55"/>
          <p:cNvCxnSpPr>
            <a:cxnSpLocks noChangeShapeType="1"/>
            <a:stCxn id="106531" idx="1"/>
          </p:cNvCxnSpPr>
          <p:nvPr/>
        </p:nvCxnSpPr>
        <p:spPr bwMode="auto">
          <a:xfrm flipV="1">
            <a:off x="6357938" y="1489075"/>
            <a:ext cx="241300" cy="2857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17" name="AutoShape 56"/>
          <p:cNvCxnSpPr>
            <a:cxnSpLocks noChangeShapeType="1"/>
            <a:stCxn id="106519" idx="1"/>
            <a:endCxn id="20485" idx="1"/>
          </p:cNvCxnSpPr>
          <p:nvPr/>
        </p:nvCxnSpPr>
        <p:spPr bwMode="auto">
          <a:xfrm flipV="1">
            <a:off x="3005138" y="1379538"/>
            <a:ext cx="220662" cy="4143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18" name="AutoShape 57"/>
          <p:cNvCxnSpPr>
            <a:cxnSpLocks noChangeShapeType="1"/>
            <a:stCxn id="106519" idx="1"/>
            <a:endCxn id="20486" idx="1"/>
          </p:cNvCxnSpPr>
          <p:nvPr/>
        </p:nvCxnSpPr>
        <p:spPr bwMode="auto">
          <a:xfrm>
            <a:off x="3005138" y="1793875"/>
            <a:ext cx="220662" cy="4064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106591" name="Group 95"/>
          <p:cNvGraphicFramePr>
            <a:graphicFrameLocks noGrp="1"/>
          </p:cNvGraphicFramePr>
          <p:nvPr>
            <p:ph/>
          </p:nvPr>
        </p:nvGraphicFramePr>
        <p:xfrm>
          <a:off x="495300" y="4868863"/>
          <a:ext cx="8915400" cy="969963"/>
        </p:xfrm>
        <a:graphic>
          <a:graphicData uri="http://schemas.openxmlformats.org/drawingml/2006/table">
            <a:tbl>
              <a:tblPr/>
              <a:tblGrid>
                <a:gridCol w="2379663"/>
                <a:gridCol w="3341687"/>
                <a:gridCol w="2120900"/>
                <a:gridCol w="554038"/>
                <a:gridCol w="51911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6579" name="Rectangle 83"/>
          <p:cNvSpPr>
            <a:spLocks noChangeArrowheads="1"/>
          </p:cNvSpPr>
          <p:nvPr/>
        </p:nvSpPr>
        <p:spPr bwMode="auto">
          <a:xfrm>
            <a:off x="488950" y="5949950"/>
            <a:ext cx="89281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fa-IR" b="1" dirty="0">
                <a:solidFill>
                  <a:schemeClr val="tx1"/>
                </a:solidFill>
                <a:latin typeface="Arial" charset="0"/>
                <a:cs typeface="B Titr" pitchFamily="2" charset="-78"/>
              </a:rPr>
              <a:t>13- </a:t>
            </a:r>
            <a:r>
              <a:rPr lang="ar-SA" b="1" dirty="0">
                <a:solidFill>
                  <a:schemeClr val="tx1"/>
                </a:solidFill>
                <a:latin typeface="Arial" charset="0"/>
                <a:cs typeface="B Titr" pitchFamily="2" charset="-78"/>
              </a:rPr>
              <a:t>مدل  جامع برنامه ريزي استراتژيك  - دكتر يزدان پناه</a:t>
            </a:r>
            <a:endParaRPr lang="ar-SA" sz="1600" dirty="0">
              <a:solidFill>
                <a:schemeClr val="tx1"/>
              </a:solidFill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8"/>
          <p:cNvSpPr txBox="1">
            <a:spLocks noChangeArrowheads="1"/>
          </p:cNvSpPr>
          <p:nvPr/>
        </p:nvSpPr>
        <p:spPr bwMode="auto">
          <a:xfrm>
            <a:off x="1281113" y="5661025"/>
            <a:ext cx="76327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r>
              <a:rPr lang="fa-IR" sz="2400" b="1">
                <a:latin typeface="Arial" charset="0"/>
                <a:cs typeface="B Titr" pitchFamily="2" charset="-78"/>
              </a:rPr>
              <a:t>14- مدل از</a:t>
            </a:r>
            <a:r>
              <a:rPr lang="en-US" sz="2400" b="1">
                <a:latin typeface="Arial" charset="0"/>
                <a:cs typeface="B Titr" pitchFamily="2" charset="-78"/>
              </a:rPr>
              <a:t> </a:t>
            </a:r>
            <a:r>
              <a:rPr lang="fa-IR" sz="2400" b="1">
                <a:latin typeface="Arial" charset="0"/>
                <a:cs typeface="B Titr" pitchFamily="2" charset="-78"/>
              </a:rPr>
              <a:t>اينترنت</a:t>
            </a:r>
            <a:endParaRPr lang="en-US" sz="2400" b="1">
              <a:latin typeface="Arial" charset="0"/>
              <a:cs typeface="B Titr" pitchFamily="2" charset="-78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711325" y="835025"/>
            <a:ext cx="1839913" cy="919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استانداردها و ارزشها</a:t>
            </a:r>
            <a:endParaRPr lang="en-US" altLang="en-US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600" b="1">
                <a:solidFill>
                  <a:srgbClr val="000000"/>
                </a:solidFill>
                <a:cs typeface="Nazanin" pitchFamily="2" charset="-78"/>
              </a:rPr>
              <a:t>Standards &amp; Values</a:t>
            </a:r>
            <a:endParaRPr lang="en-US" altLang="ar-SA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295775" y="1009650"/>
            <a:ext cx="1471613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چشم انداز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Vision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298950" y="2016125"/>
            <a:ext cx="1430338" cy="620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ماموريت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Mission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019550" y="2809875"/>
            <a:ext cx="197485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اهداف بلند مدت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Long Term</a:t>
            </a: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 Objectives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095750" y="3767138"/>
            <a:ext cx="1836738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4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استراتژي ها</a:t>
            </a:r>
            <a:endParaRPr lang="en-US" altLang="en-US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Strategies</a:t>
            </a:r>
            <a:endParaRPr lang="en-US" altLang="ar-SA" sz="14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511925" y="2909888"/>
            <a:ext cx="2349500" cy="5635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6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پارادايم استراتژيك</a:t>
            </a:r>
            <a:endParaRPr lang="en-US" altLang="en-US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Strategic Paradigm</a:t>
            </a:r>
            <a:endParaRPr lang="en-US" altLang="ar-SA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339850" y="2819400"/>
            <a:ext cx="1771650" cy="73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 eaLnBrk="0" hangingPunct="0">
              <a:defRPr/>
            </a:pPr>
            <a:r>
              <a:rPr lang="ar-SA" altLang="en-US" sz="1600" b="1">
                <a:solidFill>
                  <a:srgbClr val="000000"/>
                </a:solidFill>
                <a:latin typeface="B Nazanin" pitchFamily="2" charset="-78"/>
                <a:cs typeface="Nazanin" pitchFamily="2" charset="-78"/>
              </a:rPr>
              <a:t>خط مشي كيفيت</a:t>
            </a:r>
            <a:endParaRPr lang="en-US" altLang="en-US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endParaRPr lang="en-US" altLang="en-US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  <a:p>
            <a:pPr algn="ctr" rtl="0" eaLnBrk="0" hangingPunct="0">
              <a:defRPr/>
            </a:pPr>
            <a:r>
              <a:rPr lang="en-US" altLang="ar-SA" sz="1400" b="1">
                <a:solidFill>
                  <a:srgbClr val="000000"/>
                </a:solidFill>
                <a:cs typeface="Nazanin" pitchFamily="2" charset="-78"/>
              </a:rPr>
              <a:t>Quality Policy</a:t>
            </a:r>
            <a:endParaRPr lang="en-US" altLang="ar-SA" sz="1600" b="1">
              <a:solidFill>
                <a:srgbClr val="000000"/>
              </a:solidFill>
              <a:latin typeface="B Nazanin" pitchFamily="2" charset="-78"/>
              <a:cs typeface="Nazanin" pitchFamily="2" charset="-78"/>
            </a:endParaRPr>
          </a:p>
        </p:txBody>
      </p:sp>
      <p:cxnSp>
        <p:nvCxnSpPr>
          <p:cNvPr id="21514" name="AutoShape 9"/>
          <p:cNvCxnSpPr>
            <a:cxnSpLocks noChangeShapeType="1"/>
            <a:stCxn id="45064" idx="3"/>
            <a:endCxn id="45061" idx="1"/>
          </p:cNvCxnSpPr>
          <p:nvPr/>
        </p:nvCxnSpPr>
        <p:spPr bwMode="auto">
          <a:xfrm>
            <a:off x="3124200" y="3187700"/>
            <a:ext cx="88265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15" name="AutoShape 10"/>
          <p:cNvCxnSpPr>
            <a:cxnSpLocks noChangeShapeType="1"/>
            <a:stCxn id="45064" idx="3"/>
            <a:endCxn id="45062" idx="1"/>
          </p:cNvCxnSpPr>
          <p:nvPr/>
        </p:nvCxnSpPr>
        <p:spPr bwMode="auto">
          <a:xfrm>
            <a:off x="3124200" y="3187700"/>
            <a:ext cx="958850" cy="850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16" name="AutoShape 11"/>
          <p:cNvCxnSpPr>
            <a:cxnSpLocks noChangeShapeType="1"/>
            <a:stCxn id="45063" idx="2"/>
            <a:endCxn id="45062" idx="3"/>
          </p:cNvCxnSpPr>
          <p:nvPr/>
        </p:nvCxnSpPr>
        <p:spPr bwMode="auto">
          <a:xfrm rot="5400000">
            <a:off x="6539707" y="2891631"/>
            <a:ext cx="552450" cy="1741487"/>
          </a:xfrm>
          <a:prstGeom prst="bentConnector2">
            <a:avLst/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17" name="AutoShape 12"/>
          <p:cNvCxnSpPr>
            <a:cxnSpLocks noChangeShapeType="1"/>
            <a:stCxn id="45063" idx="1"/>
            <a:endCxn id="45061" idx="3"/>
          </p:cNvCxnSpPr>
          <p:nvPr/>
        </p:nvCxnSpPr>
        <p:spPr bwMode="auto">
          <a:xfrm rot="10800000">
            <a:off x="6007100" y="3190875"/>
            <a:ext cx="4921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18" name="AutoShape 13"/>
          <p:cNvCxnSpPr>
            <a:cxnSpLocks noChangeShapeType="1"/>
            <a:stCxn id="45063" idx="0"/>
            <a:endCxn id="45060" idx="3"/>
          </p:cNvCxnSpPr>
          <p:nvPr/>
        </p:nvCxnSpPr>
        <p:spPr bwMode="auto">
          <a:xfrm rot="5400000" flipH="1">
            <a:off x="6429375" y="1639888"/>
            <a:ext cx="569913" cy="1944687"/>
          </a:xfrm>
          <a:prstGeom prst="bentConnector2">
            <a:avLst/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19" name="AutoShape 14"/>
          <p:cNvCxnSpPr>
            <a:cxnSpLocks noChangeShapeType="1"/>
            <a:stCxn id="45058" idx="3"/>
            <a:endCxn id="45059" idx="1"/>
          </p:cNvCxnSpPr>
          <p:nvPr/>
        </p:nvCxnSpPr>
        <p:spPr bwMode="auto">
          <a:xfrm flipV="1">
            <a:off x="3563938" y="1293813"/>
            <a:ext cx="719137" cy="1587"/>
          </a:xfrm>
          <a:prstGeom prst="bentConnector3">
            <a:avLst>
              <a:gd name="adj1" fmla="val 49889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20" name="AutoShape 15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817269" y="1788319"/>
            <a:ext cx="412750" cy="174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21" name="AutoShape 16"/>
          <p:cNvCxnSpPr>
            <a:cxnSpLocks noChangeShapeType="1"/>
            <a:stCxn id="45060" idx="2"/>
            <a:endCxn id="45061" idx="0"/>
          </p:cNvCxnSpPr>
          <p:nvPr/>
        </p:nvCxnSpPr>
        <p:spPr bwMode="auto">
          <a:xfrm rot="5400000">
            <a:off x="4937125" y="2719388"/>
            <a:ext cx="147637" cy="7938"/>
          </a:xfrm>
          <a:prstGeom prst="bentConnector3">
            <a:avLst>
              <a:gd name="adj1" fmla="val 49463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cxnSp>
        <p:nvCxnSpPr>
          <p:cNvPr id="21522" name="AutoShape 17"/>
          <p:cNvCxnSpPr>
            <a:cxnSpLocks noChangeShapeType="1"/>
            <a:stCxn id="45061" idx="2"/>
            <a:endCxn id="45062" idx="0"/>
          </p:cNvCxnSpPr>
          <p:nvPr/>
        </p:nvCxnSpPr>
        <p:spPr bwMode="auto">
          <a:xfrm rot="16200000" flipH="1">
            <a:off x="4926012" y="3665538"/>
            <a:ext cx="169863" cy="7938"/>
          </a:xfrm>
          <a:prstGeom prst="bentConnector3">
            <a:avLst>
              <a:gd name="adj1" fmla="val 49532"/>
            </a:avLst>
          </a:prstGeom>
          <a:noFill/>
          <a:ln w="28575">
            <a:solidFill>
              <a:srgbClr val="3333FF"/>
            </a:solidFill>
            <a:miter lim="800000"/>
            <a:headEnd/>
            <a:tailEnd type="triangle" w="med" len="med"/>
          </a:ln>
        </p:spPr>
      </p:cxnSp>
      <p:graphicFrame>
        <p:nvGraphicFramePr>
          <p:cNvPr id="45194" name="Group 138"/>
          <p:cNvGraphicFramePr>
            <a:graphicFrameLocks noGrp="1"/>
          </p:cNvGraphicFramePr>
          <p:nvPr/>
        </p:nvGraphicFramePr>
        <p:xfrm>
          <a:off x="1281113" y="4651375"/>
          <a:ext cx="7580313" cy="577850"/>
        </p:xfrm>
        <a:graphic>
          <a:graphicData uri="http://schemas.openxmlformats.org/drawingml/2006/table">
            <a:tbl>
              <a:tblPr/>
              <a:tblGrid>
                <a:gridCol w="2508250"/>
                <a:gridCol w="2652713"/>
                <a:gridCol w="241935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822950" y="2419350"/>
            <a:ext cx="3378200" cy="717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35998" bIns="0" anchor="ctr"/>
          <a:lstStyle/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                 3.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وتحليل نقاط قوت و ضعف سازمان      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-مديريت </a:t>
            </a: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-منابع </a:t>
            </a: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-نظامها و سازمان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2478088" y="2681288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2501900" y="2963863"/>
            <a:ext cx="323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922463" y="2392363"/>
            <a:ext cx="1612900" cy="284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6-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 تحليل زماني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536825" y="547688"/>
            <a:ext cx="2201863" cy="738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35998" bIns="0" anchor="ctr"/>
          <a:lstStyle/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 dirty="0">
                <a:latin typeface="Times New Roman" pitchFamily="18" charset="0"/>
                <a:cs typeface="B Titr" pitchFamily="2" charset="-78"/>
              </a:rPr>
              <a:t>4-   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تعيين رسالتها و اهداف جديد سازمان</a:t>
            </a:r>
          </a:p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-رسالت</a:t>
            </a:r>
            <a:endParaRPr lang="en-US" sz="1000" b="1" dirty="0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-اهداف كمي</a:t>
            </a: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 dirty="0">
                <a:latin typeface="Times New Roman" pitchFamily="18" charset="0"/>
                <a:cs typeface="B Titr" pitchFamily="2" charset="-78"/>
              </a:rPr>
              <a:t>-اهداف كيفي</a:t>
            </a: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245100" y="331788"/>
            <a:ext cx="3956050" cy="779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1" algn="ctr" eaLnBrk="0" hangingPunct="0">
              <a:buSzPts val="800"/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1-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بررسي و تحليل سازمان</a:t>
            </a:r>
          </a:p>
          <a:p>
            <a:pPr lvl="1"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سازگاري فعاليتهاي گذشته و حال سازمان با رسالت آن </a:t>
            </a:r>
          </a:p>
          <a:p>
            <a:pPr lvl="1"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رشد بالقوه و عملكرد گذشته مثل سوددهي، بهره‌وري و مانند آن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191125" y="1377950"/>
            <a:ext cx="4010025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35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                                                                                 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2-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وتحليل محيط  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-تمايلات و شاخصها اجتماعي               - دوره عمر صنعت</a:t>
            </a:r>
          </a:p>
          <a:p>
            <a:pPr lvl="1"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-شرايط رقابتي 	      - فرصتها و تهديدهاي محيط</a:t>
            </a:r>
          </a:p>
          <a:p>
            <a:pPr algn="ctr" rtl="0" eaLnBrk="0" hangingPunct="0">
              <a:defRPr/>
            </a:pP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770313" y="2392363"/>
            <a:ext cx="1760537" cy="284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تنظيم خط مشي‌هاي كلي</a:t>
            </a:r>
            <a:r>
              <a:rPr lang="en-US" sz="1000" b="1" dirty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 dirty="0">
                <a:latin typeface="Times New Roman" pitchFamily="18" charset="0"/>
                <a:cs typeface="B Titr" pitchFamily="2" charset="-78"/>
              </a:rPr>
              <a:t>5-  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825750" y="2844800"/>
            <a:ext cx="2054225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 7-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 تحليل مقتضيات محيطي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811713" y="3336925"/>
            <a:ext cx="2346325" cy="282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8-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تجزيه و تحليل فاصله با اهداف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064000" y="3787775"/>
            <a:ext cx="3960813" cy="476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)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9-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تنظيم استراتژي سازمان (گروه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-دامنه فعاليتهاي شركت                     - تركيب محصول و بازار</a:t>
            </a:r>
          </a:p>
          <a:p>
            <a:pPr lvl="1"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-رقابت، توسعه، منابع، عمليات        - تخصيص منابع و مانند آن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5083175" y="4425950"/>
            <a:ext cx="1908175" cy="187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10   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تنظيم پروژه‌هاي استراتژي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.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 flipH="1">
            <a:off x="7575550" y="1177925"/>
            <a:ext cx="4763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H="1">
            <a:off x="7732713" y="2230438"/>
            <a:ext cx="0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3624263" y="1266825"/>
            <a:ext cx="14287" cy="84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3624263" y="2109788"/>
            <a:ext cx="102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4649788" y="2109788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5238750" y="2674938"/>
            <a:ext cx="0" cy="661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770313" y="3154363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3770313" y="3435350"/>
            <a:ext cx="1027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 flipH="1">
            <a:off x="7146925" y="3441700"/>
            <a:ext cx="1071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5943600" y="3627438"/>
            <a:ext cx="0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>
            <a:off x="5913438" y="4260850"/>
            <a:ext cx="0" cy="166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>
            <a:off x="5927725" y="4630738"/>
            <a:ext cx="0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 flipH="1" flipV="1">
            <a:off x="8218488" y="313690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5368925" y="5327650"/>
            <a:ext cx="1320800" cy="19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مالي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.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14   - 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4865688" y="5759450"/>
            <a:ext cx="2493962" cy="188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  15  -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سازماندهي و فعال كردن استراتژيها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7275513" y="5138738"/>
            <a:ext cx="1906587" cy="188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12  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بازاريابي و توزيع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3462338" y="5138738"/>
            <a:ext cx="1319212" cy="188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13  -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توليد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5075238" y="4811713"/>
            <a:ext cx="1906587" cy="188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1000" b="1">
                <a:latin typeface="Times New Roman" pitchFamily="18" charset="0"/>
                <a:cs typeface="B Titr" pitchFamily="2" charset="-78"/>
              </a:rPr>
              <a:t>11 -  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استراتژيهاي محصول و بازار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2560" name="Line 33"/>
          <p:cNvSpPr>
            <a:spLocks noChangeShapeType="1"/>
          </p:cNvSpPr>
          <p:nvPr/>
        </p:nvSpPr>
        <p:spPr bwMode="auto">
          <a:xfrm flipH="1">
            <a:off x="4194175" y="4851400"/>
            <a:ext cx="881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1" name="Line 34"/>
          <p:cNvSpPr>
            <a:spLocks noChangeShapeType="1"/>
          </p:cNvSpPr>
          <p:nvPr/>
        </p:nvSpPr>
        <p:spPr bwMode="auto">
          <a:xfrm>
            <a:off x="6981825" y="4851400"/>
            <a:ext cx="102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2" name="Line 35"/>
          <p:cNvSpPr>
            <a:spLocks noChangeShapeType="1"/>
          </p:cNvSpPr>
          <p:nvPr/>
        </p:nvSpPr>
        <p:spPr bwMode="auto">
          <a:xfrm>
            <a:off x="8008938" y="4851400"/>
            <a:ext cx="0" cy="298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4194175" y="4851400"/>
            <a:ext cx="0" cy="298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4" name="Line 37"/>
          <p:cNvSpPr>
            <a:spLocks noChangeShapeType="1"/>
          </p:cNvSpPr>
          <p:nvPr/>
        </p:nvSpPr>
        <p:spPr bwMode="auto">
          <a:xfrm>
            <a:off x="4194175" y="5337175"/>
            <a:ext cx="0" cy="93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5" name="Line 38"/>
          <p:cNvSpPr>
            <a:spLocks noChangeShapeType="1"/>
          </p:cNvSpPr>
          <p:nvPr/>
        </p:nvSpPr>
        <p:spPr bwMode="auto">
          <a:xfrm>
            <a:off x="4194175" y="5437188"/>
            <a:ext cx="1174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6" name="Line 39"/>
          <p:cNvSpPr>
            <a:spLocks noChangeShapeType="1"/>
          </p:cNvSpPr>
          <p:nvPr/>
        </p:nvSpPr>
        <p:spPr bwMode="auto">
          <a:xfrm>
            <a:off x="8008938" y="5327650"/>
            <a:ext cx="0" cy="95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7" name="Line 40"/>
          <p:cNvSpPr>
            <a:spLocks noChangeShapeType="1"/>
          </p:cNvSpPr>
          <p:nvPr/>
        </p:nvSpPr>
        <p:spPr bwMode="auto">
          <a:xfrm flipH="1">
            <a:off x="6689725" y="5418138"/>
            <a:ext cx="13192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8" name="Line 41"/>
          <p:cNvSpPr>
            <a:spLocks noChangeShapeType="1"/>
          </p:cNvSpPr>
          <p:nvPr/>
        </p:nvSpPr>
        <p:spPr bwMode="auto">
          <a:xfrm>
            <a:off x="5919788" y="5002213"/>
            <a:ext cx="0" cy="325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9" name="Line 42"/>
          <p:cNvSpPr>
            <a:spLocks noChangeShapeType="1"/>
          </p:cNvSpPr>
          <p:nvPr/>
        </p:nvSpPr>
        <p:spPr bwMode="auto">
          <a:xfrm>
            <a:off x="6021388" y="5532438"/>
            <a:ext cx="0" cy="236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85109" name="Group 117"/>
          <p:cNvGraphicFramePr>
            <a:graphicFrameLocks noGrp="1"/>
          </p:cNvGraphicFramePr>
          <p:nvPr/>
        </p:nvGraphicFramePr>
        <p:xfrm>
          <a:off x="554038" y="404813"/>
          <a:ext cx="1374949" cy="5545139"/>
        </p:xfrm>
        <a:graphic>
          <a:graphicData uri="http://schemas.openxmlformats.org/drawingml/2006/table">
            <a:tbl>
              <a:tblPr/>
              <a:tblGrid>
                <a:gridCol w="1100705"/>
                <a:gridCol w="274244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4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415925" y="6092825"/>
            <a:ext cx="900112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spcBef>
                <a:spcPct val="20000"/>
              </a:spcBef>
              <a:buClr>
                <a:srgbClr val="660033"/>
              </a:buClr>
              <a:buSzPct val="60000"/>
              <a:buFont typeface="Wingdings" pitchFamily="2" charset="2"/>
              <a:buNone/>
              <a:defRPr/>
            </a:pPr>
            <a:r>
              <a:rPr lang="fa-I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15-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 فرآيند برنامه‌ريزي و مديريت استراتژيك مدل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  APO</a:t>
            </a:r>
            <a:r>
              <a:rPr lang="ar-SA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Titr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Untitled-1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29935" y="188640"/>
            <a:ext cx="5585272" cy="6000792"/>
          </a:xfrm>
          <a:prstGeom prst="roundRect">
            <a:avLst>
              <a:gd name="adj" fmla="val 16667"/>
            </a:avLst>
          </a:prstGeom>
          <a:ln>
            <a:solidFill>
              <a:srgbClr val="0066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884738" y="476250"/>
            <a:ext cx="1881187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1.مأموريت شركت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7302500" y="920750"/>
            <a:ext cx="2017713" cy="1479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.3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تجزيه و تحليل محيط خارج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عمليات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صنعت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محيط خارج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328863" y="993775"/>
            <a:ext cx="2151062" cy="162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.2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تحليل داخلي شركت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بازاريابي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مالي/حسابداري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توليد/ عمليات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پرسنلي </a:t>
            </a:r>
          </a:p>
          <a:p>
            <a:pPr eaLnBrk="0" hangingPunct="0">
              <a:buSzPts val="1400"/>
              <a:defRPr/>
            </a:pPr>
            <a:r>
              <a:rPr lang="ar-SA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-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سازمان مديريت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278188" y="2844800"/>
            <a:ext cx="5902325" cy="334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.4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تحليل و انتخاب استراتژيك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340100" y="3457575"/>
            <a:ext cx="1744663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 5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.اهداف دراز مدت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rtl="0" eaLnBrk="0" hangingPunct="0">
              <a:defRPr/>
            </a:pP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5594350" y="3468688"/>
            <a:ext cx="1749425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.6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 اصلي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328863" y="4029075"/>
            <a:ext cx="2689225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.7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اهداف ساليانه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5421313" y="4029075"/>
            <a:ext cx="2151062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.8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 عملياتي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7972425" y="4029075"/>
            <a:ext cx="148113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.9 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خط‌مشي‌ها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169025" y="4706938"/>
            <a:ext cx="2284413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.10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برقرار كردن استراتژي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826000" y="5359400"/>
            <a:ext cx="4167188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eaLnBrk="0" hangingPunct="0">
              <a:defRPr/>
            </a:pPr>
            <a:r>
              <a:rPr lang="en-US" sz="1400" b="1">
                <a:latin typeface="Times New Roman" pitchFamily="18" charset="0"/>
                <a:cs typeface="B Titr" pitchFamily="2" charset="-78"/>
              </a:rPr>
              <a:t>.11</a:t>
            </a:r>
            <a:r>
              <a:rPr lang="ar-SA" sz="1400" b="1">
                <a:latin typeface="Times New Roman" pitchFamily="18" charset="0"/>
                <a:cs typeface="B Titr" pitchFamily="2" charset="-78"/>
              </a:rPr>
              <a:t>كنترل و ارزيابي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5051425" y="1050925"/>
            <a:ext cx="1614488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وضعيت موجود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endParaRPr lang="ar-SA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وضعيت ممكن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وضعيت مطلوب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6765925" y="708025"/>
            <a:ext cx="161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8385175" y="696913"/>
            <a:ext cx="0" cy="265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>
            <a:off x="2033588" y="708025"/>
            <a:ext cx="0" cy="48656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>
            <a:off x="2000250" y="5557838"/>
            <a:ext cx="284797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 flipH="1">
            <a:off x="9529763" y="1711325"/>
            <a:ext cx="0" cy="38623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 flipH="1">
            <a:off x="9024938" y="5573713"/>
            <a:ext cx="50482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21"/>
          <p:cNvSpPr>
            <a:spLocks noChangeShapeType="1"/>
          </p:cNvSpPr>
          <p:nvPr/>
        </p:nvSpPr>
        <p:spPr bwMode="auto">
          <a:xfrm flipH="1">
            <a:off x="9320213" y="1711325"/>
            <a:ext cx="163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2008188" y="708025"/>
            <a:ext cx="285432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Line 23"/>
          <p:cNvSpPr>
            <a:spLocks noChangeShapeType="1"/>
          </p:cNvSpPr>
          <p:nvPr/>
        </p:nvSpPr>
        <p:spPr bwMode="auto">
          <a:xfrm>
            <a:off x="3405188" y="792163"/>
            <a:ext cx="147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405188" y="793750"/>
            <a:ext cx="6350" cy="20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 flipV="1">
            <a:off x="5822950" y="876300"/>
            <a:ext cx="0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5822950" y="2622550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 flipV="1">
            <a:off x="5813425" y="1749425"/>
            <a:ext cx="4763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 flipV="1">
            <a:off x="5813425" y="1292225"/>
            <a:ext cx="4763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 flipV="1">
            <a:off x="8385175" y="2424113"/>
            <a:ext cx="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3808413" y="2582863"/>
            <a:ext cx="635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135563" y="3670300"/>
            <a:ext cx="400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3808413" y="3814763"/>
            <a:ext cx="0" cy="201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18088" y="4135438"/>
            <a:ext cx="403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>
            <a:off x="7572375" y="4135438"/>
            <a:ext cx="400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5822950" y="3830638"/>
            <a:ext cx="0" cy="201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>
            <a:off x="5957888" y="4357688"/>
            <a:ext cx="0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>
            <a:off x="8648700" y="4357688"/>
            <a:ext cx="0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5957888" y="4548188"/>
            <a:ext cx="2690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7705725" y="4511675"/>
            <a:ext cx="0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1" name="Line 40"/>
          <p:cNvSpPr>
            <a:spLocks noChangeShapeType="1"/>
          </p:cNvSpPr>
          <p:nvPr/>
        </p:nvSpPr>
        <p:spPr bwMode="auto">
          <a:xfrm>
            <a:off x="7705725" y="5024438"/>
            <a:ext cx="0" cy="338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53" name="Text Box 41"/>
          <p:cNvSpPr txBox="1">
            <a:spLocks noChangeArrowheads="1"/>
          </p:cNvSpPr>
          <p:nvPr/>
        </p:nvSpPr>
        <p:spPr bwMode="auto">
          <a:xfrm>
            <a:off x="2598738" y="4522788"/>
            <a:ext cx="1477962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اثر عمده</a:t>
            </a:r>
            <a:endParaRPr lang="en-US" sz="1400" b="1">
              <a:latin typeface="Times New Roman" pitchFamily="18" charset="0"/>
              <a:cs typeface="B Titr" pitchFamily="2" charset="-78"/>
            </a:endParaRPr>
          </a:p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اثر جزئي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3593" name="Line 42"/>
          <p:cNvSpPr>
            <a:spLocks noChangeShapeType="1"/>
          </p:cNvSpPr>
          <p:nvPr/>
        </p:nvSpPr>
        <p:spPr bwMode="auto">
          <a:xfrm flipH="1">
            <a:off x="2732088" y="4691063"/>
            <a:ext cx="53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4" name="Line 43"/>
          <p:cNvSpPr>
            <a:spLocks noChangeShapeType="1"/>
          </p:cNvSpPr>
          <p:nvPr/>
        </p:nvSpPr>
        <p:spPr bwMode="auto">
          <a:xfrm flipH="1">
            <a:off x="2732088" y="4937125"/>
            <a:ext cx="53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5" name="Line 44"/>
          <p:cNvSpPr>
            <a:spLocks noChangeShapeType="1"/>
          </p:cNvSpPr>
          <p:nvPr/>
        </p:nvSpPr>
        <p:spPr bwMode="auto">
          <a:xfrm>
            <a:off x="2044700" y="1879600"/>
            <a:ext cx="29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6" name="Line 45"/>
          <p:cNvSpPr>
            <a:spLocks noChangeShapeType="1"/>
          </p:cNvSpPr>
          <p:nvPr/>
        </p:nvSpPr>
        <p:spPr bwMode="auto">
          <a:xfrm flipV="1">
            <a:off x="6503988" y="1809750"/>
            <a:ext cx="739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7" name="Line 46"/>
          <p:cNvSpPr>
            <a:spLocks noChangeShapeType="1"/>
          </p:cNvSpPr>
          <p:nvPr/>
        </p:nvSpPr>
        <p:spPr bwMode="auto">
          <a:xfrm flipH="1">
            <a:off x="4486275" y="1808163"/>
            <a:ext cx="67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8" name="Line 47"/>
          <p:cNvSpPr>
            <a:spLocks noChangeShapeType="1"/>
          </p:cNvSpPr>
          <p:nvPr/>
        </p:nvSpPr>
        <p:spPr bwMode="auto">
          <a:xfrm>
            <a:off x="3913188" y="3187700"/>
            <a:ext cx="0" cy="24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Line 48"/>
          <p:cNvSpPr>
            <a:spLocks noChangeShapeType="1"/>
          </p:cNvSpPr>
          <p:nvPr/>
        </p:nvSpPr>
        <p:spPr bwMode="auto">
          <a:xfrm>
            <a:off x="5818188" y="3179763"/>
            <a:ext cx="0" cy="280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61" name="Text Box 49"/>
          <p:cNvSpPr txBox="1">
            <a:spLocks noChangeArrowheads="1"/>
          </p:cNvSpPr>
          <p:nvPr/>
        </p:nvSpPr>
        <p:spPr bwMode="auto">
          <a:xfrm>
            <a:off x="2859088" y="5414963"/>
            <a:ext cx="839787" cy="317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17998" bIns="0"/>
          <a:lstStyle/>
          <a:p>
            <a:pPr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بازخورد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graphicFrame>
        <p:nvGraphicFramePr>
          <p:cNvPr id="90233" name="Group 121"/>
          <p:cNvGraphicFramePr>
            <a:graphicFrameLocks noGrp="1"/>
          </p:cNvGraphicFramePr>
          <p:nvPr/>
        </p:nvGraphicFramePr>
        <p:xfrm>
          <a:off x="542925" y="331788"/>
          <a:ext cx="1314004" cy="5545139"/>
        </p:xfrm>
        <a:graphic>
          <a:graphicData uri="http://schemas.openxmlformats.org/drawingml/2006/table">
            <a:tbl>
              <a:tblPr/>
              <a:tblGrid>
                <a:gridCol w="1051916"/>
                <a:gridCol w="26208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415925" y="6021388"/>
            <a:ext cx="9145588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16- 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برنامه‌ريزي استراتژيك مدل 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MIM</a:t>
            </a:r>
            <a:r>
              <a:rPr lang="ar-SA" sz="2000" b="1" u="sng" dirty="0">
                <a:latin typeface="Times New Roman" pitchFamily="18" charset="0"/>
                <a:cs typeface="B Titr" pitchFamily="2" charset="-78"/>
              </a:rPr>
              <a:t> </a:t>
            </a:r>
            <a:endParaRPr lang="en-US" sz="2000" b="1" u="sng" dirty="0">
              <a:latin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19125" y="981075"/>
            <a:ext cx="1539875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استراتژيست‌هاي سازمان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762000" y="3222625"/>
            <a:ext cx="925513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اهداف سازمان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>
            <a:off x="628650" y="2443163"/>
            <a:ext cx="463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1092200" y="2460625"/>
            <a:ext cx="6492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V="1">
            <a:off x="1092200" y="1885950"/>
            <a:ext cx="0" cy="1325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628650" y="2424113"/>
            <a:ext cx="0" cy="178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628650" y="4214813"/>
            <a:ext cx="3235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H="1">
            <a:off x="5795963" y="4214813"/>
            <a:ext cx="35417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 flipV="1">
            <a:off x="9361488" y="2630488"/>
            <a:ext cx="0" cy="15636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279900" y="3846513"/>
            <a:ext cx="925513" cy="534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بازخورد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9223375" y="2630488"/>
            <a:ext cx="146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lIns="0" tIns="0" rIns="18000" bIns="0" anchor="ctr"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8172450" y="2528888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7100888" y="2500313"/>
            <a:ext cx="3159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>
            <a:off x="5929313" y="2500313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8464550" y="1989138"/>
            <a:ext cx="831850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300" b="1">
                <a:latin typeface="Times New Roman" pitchFamily="18" charset="0"/>
                <a:cs typeface="B Titr" pitchFamily="2" charset="-78"/>
              </a:rPr>
              <a:t>ارزيابي استراتژي رقابت</a:t>
            </a:r>
            <a:endParaRPr lang="en-US" sz="13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7402513" y="1984375"/>
            <a:ext cx="769937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 dirty="0">
                <a:latin typeface="Times New Roman" pitchFamily="18" charset="0"/>
                <a:cs typeface="B Titr" pitchFamily="2" charset="-78"/>
              </a:rPr>
              <a:t>فرآيند</a:t>
            </a:r>
            <a:r>
              <a:rPr lang="en-US" sz="1400" b="1" dirty="0"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 eaLnBrk="0" hangingPunct="0">
              <a:defRPr/>
            </a:pPr>
            <a:r>
              <a:rPr lang="ar-SA" sz="1400" b="1" dirty="0">
                <a:latin typeface="Times New Roman" pitchFamily="18" charset="0"/>
                <a:cs typeface="B Titr" pitchFamily="2" charset="-78"/>
              </a:rPr>
              <a:t>نظام اجرايي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6256338" y="1984375"/>
            <a:ext cx="869950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 dirty="0">
                <a:latin typeface="Times New Roman" pitchFamily="18" charset="0"/>
                <a:cs typeface="B Titr" pitchFamily="2" charset="-78"/>
              </a:rPr>
              <a:t>طرح نظام استراتژي</a:t>
            </a:r>
            <a:endParaRPr lang="en-US" sz="1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5102225" y="1984375"/>
            <a:ext cx="941388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انتخاب مطلوبترين استراتژي</a:t>
            </a:r>
            <a:endParaRPr lang="en-US" sz="1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4051300" y="1971675"/>
            <a:ext cx="771525" cy="1116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بررسي راه حلها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2765425" y="1958975"/>
            <a:ext cx="963613" cy="1116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400" b="1">
                <a:latin typeface="Times New Roman" pitchFamily="18" charset="0"/>
                <a:cs typeface="B Titr" pitchFamily="2" charset="-78"/>
              </a:rPr>
              <a:t>شناخت و دلايل برتري استراتژيك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1763713" y="1947863"/>
            <a:ext cx="769937" cy="1138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شناخت فرستها و تهديدات محيطي</a:t>
            </a:r>
            <a:endParaRPr lang="en-US" sz="1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4599" name="Line 25"/>
          <p:cNvSpPr>
            <a:spLocks noChangeShapeType="1"/>
          </p:cNvSpPr>
          <p:nvPr/>
        </p:nvSpPr>
        <p:spPr bwMode="auto">
          <a:xfrm>
            <a:off x="4822825" y="2479675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3729038" y="2476500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>
            <a:off x="2498725" y="2533650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4602" name="Group 28"/>
          <p:cNvGrpSpPr>
            <a:grpSpLocks/>
          </p:cNvGrpSpPr>
          <p:nvPr/>
        </p:nvGrpSpPr>
        <p:grpSpPr bwMode="auto">
          <a:xfrm>
            <a:off x="273050" y="476250"/>
            <a:ext cx="9093200" cy="461963"/>
            <a:chOff x="988" y="1146"/>
            <a:chExt cx="4264" cy="291"/>
          </a:xfrm>
        </p:grpSpPr>
        <p:sp>
          <p:nvSpPr>
            <p:cNvPr id="24623" name="Rectangle 30"/>
            <p:cNvSpPr>
              <a:spLocks noChangeArrowheads="1"/>
            </p:cNvSpPr>
            <p:nvPr/>
          </p:nvSpPr>
          <p:spPr bwMode="auto">
            <a:xfrm>
              <a:off x="988" y="1146"/>
              <a:ext cx="426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34" tIns="45717" rIns="91434" bIns="45717">
              <a:spAutoFit/>
            </a:bodyPr>
            <a:lstStyle/>
            <a:p>
              <a:pPr rtl="0" eaLnBrk="0" hangingPunct="0"/>
              <a:r>
                <a:rPr lang="ar-SA" sz="2400" b="1">
                  <a:latin typeface="Arial" charset="0"/>
                  <a:cs typeface="Zar" pitchFamily="2" charset="-78"/>
                </a:rPr>
                <a:t>ارزيابي</a:t>
              </a:r>
              <a:r>
                <a:rPr lang="fa-IR" sz="2400" b="1">
                  <a:latin typeface="Arial" charset="0"/>
                  <a:cs typeface="Zar" pitchFamily="2" charset="-78"/>
                </a:rPr>
                <a:t> 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         </a:t>
              </a:r>
              <a:r>
                <a:rPr lang="fa-IR" sz="2400" b="1">
                  <a:latin typeface="Arial" charset="0"/>
                  <a:cs typeface="Zar" pitchFamily="2" charset="-78"/>
                </a:rPr>
                <a:t>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اجرا  </a:t>
              </a:r>
              <a:r>
                <a:rPr lang="fa-IR" sz="2400" b="1">
                  <a:latin typeface="Arial" charset="0"/>
                  <a:cs typeface="Zar" pitchFamily="2" charset="-78"/>
                </a:rPr>
                <a:t>     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           انتخاب        </a:t>
              </a:r>
              <a:r>
                <a:rPr lang="fa-IR" sz="2400" b="1">
                  <a:latin typeface="Arial" charset="0"/>
                  <a:cs typeface="Zar" pitchFamily="2" charset="-78"/>
                </a:rPr>
                <a:t>       </a:t>
              </a:r>
              <a:r>
                <a:rPr lang="ar-SA" sz="2400" b="1">
                  <a:latin typeface="Arial" charset="0"/>
                  <a:cs typeface="Zar" pitchFamily="2" charset="-78"/>
                </a:rPr>
                <a:t>     تجزيه و تحليل و تشخيص</a:t>
              </a:r>
              <a:endParaRPr lang="en-US" sz="2400" b="1">
                <a:latin typeface="Arial" charset="0"/>
                <a:cs typeface="Zar" pitchFamily="2" charset="-78"/>
              </a:endParaRPr>
            </a:p>
          </p:txBody>
        </p:sp>
        <p:sp>
          <p:nvSpPr>
            <p:cNvPr id="24624" name="Line 29"/>
            <p:cNvSpPr>
              <a:spLocks noChangeShapeType="1"/>
            </p:cNvSpPr>
            <p:nvPr/>
          </p:nvSpPr>
          <p:spPr bwMode="auto">
            <a:xfrm flipV="1">
              <a:off x="2386" y="1282"/>
              <a:ext cx="537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18000" bIns="0"/>
            <a:lstStyle/>
            <a:p>
              <a:endParaRPr lang="en-US"/>
            </a:p>
          </p:txBody>
        </p:sp>
        <p:sp>
          <p:nvSpPr>
            <p:cNvPr id="24625" name="Line 31"/>
            <p:cNvSpPr>
              <a:spLocks noChangeShapeType="1"/>
            </p:cNvSpPr>
            <p:nvPr/>
          </p:nvSpPr>
          <p:spPr bwMode="auto">
            <a:xfrm>
              <a:off x="3429" y="1282"/>
              <a:ext cx="5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18000" bIns="0"/>
            <a:lstStyle/>
            <a:p>
              <a:endParaRPr lang="en-US"/>
            </a:p>
          </p:txBody>
        </p:sp>
        <p:sp>
          <p:nvSpPr>
            <p:cNvPr id="24626" name="Line 32"/>
            <p:cNvSpPr>
              <a:spLocks noChangeShapeType="1"/>
            </p:cNvSpPr>
            <p:nvPr/>
          </p:nvSpPr>
          <p:spPr bwMode="auto">
            <a:xfrm>
              <a:off x="4307" y="1282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18000" bIns="0"/>
            <a:lstStyle/>
            <a:p>
              <a:endParaRPr lang="en-US"/>
            </a:p>
          </p:txBody>
        </p:sp>
      </p:grpSp>
      <p:graphicFrame>
        <p:nvGraphicFramePr>
          <p:cNvPr id="88169" name="Group 105"/>
          <p:cNvGraphicFramePr>
            <a:graphicFrameLocks noGrp="1"/>
          </p:cNvGraphicFramePr>
          <p:nvPr/>
        </p:nvGraphicFramePr>
        <p:xfrm>
          <a:off x="539750" y="4581525"/>
          <a:ext cx="8972550" cy="855663"/>
        </p:xfrm>
        <a:graphic>
          <a:graphicData uri="http://schemas.openxmlformats.org/drawingml/2006/table">
            <a:tbl>
              <a:tblPr/>
              <a:tblGrid>
                <a:gridCol w="1325562"/>
                <a:gridCol w="2030413"/>
                <a:gridCol w="2260600"/>
                <a:gridCol w="2189162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509588" y="5661025"/>
            <a:ext cx="9001125" cy="600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17-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روند برنامه ريزي و مديريت استراتژيك مدل گلوئيك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7758113" y="4508500"/>
            <a:ext cx="923925" cy="215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اجرا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105525" y="4508500"/>
            <a:ext cx="1179513" cy="215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تنظيم استراتژي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066925" y="2309813"/>
            <a:ext cx="10985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1</a:t>
            </a:r>
          </a:p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نواقص مقدماتي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)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تصميم براي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برنامه ريزي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(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3700463" y="682625"/>
            <a:ext cx="3033712" cy="1301750"/>
            <a:chOff x="2781" y="1804"/>
            <a:chExt cx="3060" cy="1977"/>
          </a:xfrm>
        </p:grpSpPr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3860" y="1804"/>
              <a:ext cx="902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ارباب رجوعان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مشتريان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ماليات دهندگان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87050" name="Rectangle 10"/>
            <p:cNvSpPr>
              <a:spLocks noChangeArrowheads="1"/>
            </p:cNvSpPr>
            <p:nvPr/>
          </p:nvSpPr>
          <p:spPr bwMode="auto">
            <a:xfrm>
              <a:off x="4941" y="1804"/>
              <a:ext cx="9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رقبا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فشارهاي رقابتي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همكاران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فشارهاي مساعد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2781" y="1804"/>
              <a:ext cx="9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فشارها/روندها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سياسي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اجتماعي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اقتصادي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en-US" sz="1000" b="1">
                  <a:latin typeface="Times New Roman" pitchFamily="18" charset="0"/>
                  <a:cs typeface="B Titr" pitchFamily="2" charset="-78"/>
                </a:rPr>
                <a:t>-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فني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87052" name="Rectangle 12"/>
            <p:cNvSpPr>
              <a:spLocks noChangeArrowheads="1"/>
            </p:cNvSpPr>
            <p:nvPr/>
          </p:nvSpPr>
          <p:spPr bwMode="auto">
            <a:xfrm>
              <a:off x="3681" y="3241"/>
              <a:ext cx="14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4-     </a:t>
              </a: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محيط خارجي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ar-SA" sz="1000" b="1">
                  <a:latin typeface="Times New Roman" pitchFamily="18" charset="0"/>
                  <a:cs typeface="B Titr" pitchFamily="2" charset="-78"/>
                </a:rPr>
                <a:t>سناريوها</a:t>
              </a:r>
              <a:endParaRPr lang="en-US" sz="1000" b="1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25689" name="Line 13"/>
            <p:cNvSpPr>
              <a:spLocks noChangeShapeType="1"/>
            </p:cNvSpPr>
            <p:nvPr/>
          </p:nvSpPr>
          <p:spPr bwMode="auto">
            <a:xfrm>
              <a:off x="3501" y="2884"/>
              <a:ext cx="72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90" name="Line 14"/>
            <p:cNvSpPr>
              <a:spLocks noChangeShapeType="1"/>
            </p:cNvSpPr>
            <p:nvPr/>
          </p:nvSpPr>
          <p:spPr bwMode="auto">
            <a:xfrm>
              <a:off x="4401" y="2884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91" name="Line 15"/>
            <p:cNvSpPr>
              <a:spLocks noChangeShapeType="1"/>
            </p:cNvSpPr>
            <p:nvPr/>
          </p:nvSpPr>
          <p:spPr bwMode="auto">
            <a:xfrm flipH="1">
              <a:off x="4761" y="2884"/>
              <a:ext cx="54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sm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3524250" y="2200275"/>
            <a:ext cx="1244600" cy="325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2</a:t>
            </a:r>
          </a:p>
          <a:p>
            <a:pPr algn="ctr" rtl="0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تكليفها و دستورها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3524250" y="2743200"/>
            <a:ext cx="12446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3</a:t>
            </a:r>
          </a:p>
          <a:p>
            <a:pPr algn="ctr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فلسفه وجودي/ ارزشها</a:t>
            </a:r>
            <a:endParaRPr lang="en-US" sz="1000" b="1" dirty="0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توسط افراد ذي مدخل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4949825" y="2420938"/>
            <a:ext cx="1071563" cy="323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en-US" sz="1000" b="1" dirty="0">
                <a:latin typeface="Times New Roman" pitchFamily="18" charset="0"/>
                <a:cs typeface="B Titr" pitchFamily="2" charset="-78"/>
              </a:rPr>
              <a:t>6</a:t>
            </a:r>
          </a:p>
          <a:p>
            <a:pPr algn="ctr" rtl="0" eaLnBrk="0" hangingPunct="0">
              <a:defRPr/>
            </a:pPr>
            <a:r>
              <a:rPr lang="ar-SA" sz="1000" b="1" dirty="0">
                <a:latin typeface="Times New Roman" pitchFamily="18" charset="0"/>
                <a:cs typeface="B Titr" pitchFamily="2" charset="-78"/>
              </a:rPr>
              <a:t>مسائل استراتژيك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5609" name="Line 19"/>
          <p:cNvSpPr>
            <a:spLocks noChangeShapeType="1"/>
          </p:cNvSpPr>
          <p:nvPr/>
        </p:nvSpPr>
        <p:spPr bwMode="auto">
          <a:xfrm>
            <a:off x="2452688" y="474663"/>
            <a:ext cx="0" cy="183515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stealth" w="med" len="lg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6229350" y="2243138"/>
            <a:ext cx="831850" cy="747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7- 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گزينه هاي عملي موانع پيشنهادات اصلي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اقدامات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برنامه كار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7272338" y="2379663"/>
            <a:ext cx="925512" cy="573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8</a:t>
            </a:r>
          </a:p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توصيف سازمان در آينده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چشم انداز موفقيت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grpSp>
        <p:nvGrpSpPr>
          <p:cNvPr id="25612" name="Group 22"/>
          <p:cNvGrpSpPr>
            <a:grpSpLocks/>
          </p:cNvGrpSpPr>
          <p:nvPr/>
        </p:nvGrpSpPr>
        <p:grpSpPr bwMode="auto">
          <a:xfrm>
            <a:off x="8520113" y="2257425"/>
            <a:ext cx="719137" cy="627063"/>
            <a:chOff x="7374" y="4774"/>
            <a:chExt cx="807" cy="845"/>
          </a:xfrm>
        </p:grpSpPr>
        <p:sp>
          <p:nvSpPr>
            <p:cNvPr id="87063" name="Line 23"/>
            <p:cNvSpPr>
              <a:spLocks noChangeShapeType="1"/>
            </p:cNvSpPr>
            <p:nvPr/>
          </p:nvSpPr>
          <p:spPr bwMode="auto">
            <a:xfrm>
              <a:off x="7449" y="4774"/>
              <a:ext cx="0" cy="845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064" name="Line 24"/>
            <p:cNvSpPr>
              <a:spLocks noChangeShapeType="1"/>
            </p:cNvSpPr>
            <p:nvPr/>
          </p:nvSpPr>
          <p:spPr bwMode="auto">
            <a:xfrm rot="7415037" flipV="1">
              <a:off x="7758" y="4597"/>
              <a:ext cx="51" cy="795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065" name="Rectangle 25"/>
            <p:cNvSpPr>
              <a:spLocks noChangeArrowheads="1"/>
            </p:cNvSpPr>
            <p:nvPr/>
          </p:nvSpPr>
          <p:spPr bwMode="auto">
            <a:xfrm>
              <a:off x="7467" y="5095"/>
              <a:ext cx="452" cy="1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" tIns="3600" rIns="3600" bIns="3600" anchor="ctr"/>
            <a:lstStyle/>
            <a:p>
              <a:pPr algn="ctr" rtl="0" eaLnBrk="0" hangingPunct="0">
                <a:defRPr/>
              </a:pPr>
              <a:r>
                <a:rPr lang="ar-SA" sz="1000" b="1" dirty="0">
                  <a:latin typeface="Times New Roman" pitchFamily="18" charset="0"/>
                  <a:cs typeface="B Titr" pitchFamily="2" charset="-78"/>
                </a:rPr>
                <a:t>اقدامها</a:t>
              </a:r>
              <a:endPara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87066" name="Line 26"/>
            <p:cNvSpPr>
              <a:spLocks noChangeShapeType="1"/>
            </p:cNvSpPr>
            <p:nvPr/>
          </p:nvSpPr>
          <p:spPr bwMode="auto">
            <a:xfrm rot="3277449" flipV="1">
              <a:off x="7746" y="5031"/>
              <a:ext cx="51" cy="795"/>
            </a:xfrm>
            <a:prstGeom prst="line">
              <a:avLst/>
            </a:prstGeom>
            <a:ln>
              <a:headEnd/>
              <a:tailEnd type="none" w="med" len="lg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7067" name="Oval 27"/>
          <p:cNvSpPr>
            <a:spLocks noChangeArrowheads="1"/>
          </p:cNvSpPr>
          <p:nvPr/>
        </p:nvSpPr>
        <p:spPr bwMode="auto">
          <a:xfrm>
            <a:off x="9174163" y="2425700"/>
            <a:ext cx="538162" cy="322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نتايج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2452688" y="3422650"/>
            <a:ext cx="1247775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منابع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مردم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اقتصاد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اطلاعات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صلاحيتها و تواناييها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4057650" y="3713163"/>
            <a:ext cx="1430338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lvl="1"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استراتژي موجود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lvl="1" algn="ctr" eaLnBrk="0" hangingPunct="0">
              <a:buFontTx/>
              <a:buChar char="-"/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موقعيت عمومي</a:t>
            </a:r>
          </a:p>
          <a:p>
            <a:pPr lvl="1" algn="ctr" eaLnBrk="0" hangingPunct="0">
              <a:buFontTx/>
              <a:buChar char="-"/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 كاركردها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        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5129213" y="3067050"/>
            <a:ext cx="1068387" cy="323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5</a:t>
            </a:r>
          </a:p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محيط داخلي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5110163" y="2849563"/>
            <a:ext cx="1073150" cy="107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rtl="0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نقاط قوت و ضعف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5843588" y="3713163"/>
            <a:ext cx="1071562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" tIns="3600" rIns="3600" bIns="3600" anchor="ctr"/>
          <a:lstStyle/>
          <a:p>
            <a:pPr algn="ctr" eaLnBrk="0" hangingPunct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عملكرد</a:t>
            </a:r>
            <a:r>
              <a:rPr lang="en-US" sz="10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منابع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en-US" sz="1000" b="1">
                <a:latin typeface="Times New Roman" pitchFamily="18" charset="0"/>
                <a:cs typeface="B Titr" pitchFamily="2" charset="-78"/>
              </a:rPr>
              <a:t>-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تاريخ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25619" name="Line 33"/>
          <p:cNvSpPr>
            <a:spLocks noChangeShapeType="1"/>
          </p:cNvSpPr>
          <p:nvPr/>
        </p:nvSpPr>
        <p:spPr bwMode="auto">
          <a:xfrm>
            <a:off x="2452688" y="474663"/>
            <a:ext cx="7135812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0" name="Line 34"/>
          <p:cNvSpPr>
            <a:spLocks noChangeShapeType="1"/>
          </p:cNvSpPr>
          <p:nvPr/>
        </p:nvSpPr>
        <p:spPr bwMode="auto">
          <a:xfrm>
            <a:off x="9588500" y="474663"/>
            <a:ext cx="0" cy="1944687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1" name="Line 35"/>
          <p:cNvSpPr>
            <a:spLocks noChangeShapeType="1"/>
          </p:cNvSpPr>
          <p:nvPr/>
        </p:nvSpPr>
        <p:spPr bwMode="auto">
          <a:xfrm>
            <a:off x="9588500" y="2743200"/>
            <a:ext cx="0" cy="16160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2" name="Line 36"/>
          <p:cNvSpPr>
            <a:spLocks noChangeShapeType="1"/>
          </p:cNvSpPr>
          <p:nvPr/>
        </p:nvSpPr>
        <p:spPr bwMode="auto">
          <a:xfrm>
            <a:off x="8404225" y="474663"/>
            <a:ext cx="0" cy="38877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3" name="Line 37"/>
          <p:cNvSpPr>
            <a:spLocks noChangeShapeType="1"/>
          </p:cNvSpPr>
          <p:nvPr/>
        </p:nvSpPr>
        <p:spPr bwMode="auto">
          <a:xfrm>
            <a:off x="3165475" y="2635250"/>
            <a:ext cx="142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4" name="Line 38"/>
          <p:cNvSpPr>
            <a:spLocks noChangeShapeType="1"/>
          </p:cNvSpPr>
          <p:nvPr/>
        </p:nvSpPr>
        <p:spPr bwMode="auto">
          <a:xfrm>
            <a:off x="4768850" y="2309813"/>
            <a:ext cx="538163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5" name="Line 39"/>
          <p:cNvSpPr>
            <a:spLocks noChangeShapeType="1"/>
          </p:cNvSpPr>
          <p:nvPr/>
        </p:nvSpPr>
        <p:spPr bwMode="auto">
          <a:xfrm flipV="1">
            <a:off x="4768850" y="2743200"/>
            <a:ext cx="53816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6" name="Line 40"/>
          <p:cNvSpPr>
            <a:spLocks noChangeShapeType="1"/>
          </p:cNvSpPr>
          <p:nvPr/>
        </p:nvSpPr>
        <p:spPr bwMode="auto">
          <a:xfrm rot="3410524" flipV="1">
            <a:off x="5680075" y="2714625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7" name="Line 41"/>
          <p:cNvSpPr>
            <a:spLocks noChangeShapeType="1"/>
          </p:cNvSpPr>
          <p:nvPr/>
        </p:nvSpPr>
        <p:spPr bwMode="auto">
          <a:xfrm rot="2214249" flipV="1">
            <a:off x="5665788" y="2957513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8" name="Line 42"/>
          <p:cNvSpPr>
            <a:spLocks noChangeShapeType="1"/>
          </p:cNvSpPr>
          <p:nvPr/>
        </p:nvSpPr>
        <p:spPr bwMode="auto">
          <a:xfrm>
            <a:off x="6021388" y="2525713"/>
            <a:ext cx="17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9" name="Line 43"/>
          <p:cNvSpPr>
            <a:spLocks noChangeShapeType="1"/>
          </p:cNvSpPr>
          <p:nvPr/>
        </p:nvSpPr>
        <p:spPr bwMode="auto">
          <a:xfrm>
            <a:off x="6021388" y="2635250"/>
            <a:ext cx="17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0" name="Line 44"/>
          <p:cNvSpPr>
            <a:spLocks noChangeShapeType="1"/>
          </p:cNvSpPr>
          <p:nvPr/>
        </p:nvSpPr>
        <p:spPr bwMode="auto">
          <a:xfrm>
            <a:off x="7112000" y="2525713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1" name="Line 45"/>
          <p:cNvSpPr>
            <a:spLocks noChangeShapeType="1"/>
          </p:cNvSpPr>
          <p:nvPr/>
        </p:nvSpPr>
        <p:spPr bwMode="auto">
          <a:xfrm>
            <a:off x="7092950" y="2635250"/>
            <a:ext cx="179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2" name="Line 46"/>
          <p:cNvSpPr>
            <a:spLocks noChangeShapeType="1"/>
          </p:cNvSpPr>
          <p:nvPr/>
        </p:nvSpPr>
        <p:spPr bwMode="auto">
          <a:xfrm>
            <a:off x="8197850" y="2635250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3" name="Line 47"/>
          <p:cNvSpPr>
            <a:spLocks noChangeShapeType="1"/>
          </p:cNvSpPr>
          <p:nvPr/>
        </p:nvSpPr>
        <p:spPr bwMode="auto">
          <a:xfrm flipH="1" flipV="1">
            <a:off x="6021388" y="3390900"/>
            <a:ext cx="176212" cy="322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4" name="Line 48"/>
          <p:cNvSpPr>
            <a:spLocks noChangeShapeType="1"/>
          </p:cNvSpPr>
          <p:nvPr/>
        </p:nvSpPr>
        <p:spPr bwMode="auto">
          <a:xfrm flipV="1">
            <a:off x="5129213" y="3390900"/>
            <a:ext cx="536575" cy="322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5" name="Line 49"/>
          <p:cNvSpPr>
            <a:spLocks noChangeShapeType="1"/>
          </p:cNvSpPr>
          <p:nvPr/>
        </p:nvSpPr>
        <p:spPr bwMode="auto">
          <a:xfrm flipV="1">
            <a:off x="3700463" y="3390900"/>
            <a:ext cx="142875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6" name="Line 50"/>
          <p:cNvSpPr>
            <a:spLocks noChangeShapeType="1"/>
          </p:cNvSpPr>
          <p:nvPr/>
        </p:nvSpPr>
        <p:spPr bwMode="auto">
          <a:xfrm flipH="1">
            <a:off x="2452688" y="4362450"/>
            <a:ext cx="7135812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7" name="Arc 51"/>
          <p:cNvSpPr>
            <a:spLocks/>
          </p:cNvSpPr>
          <p:nvPr/>
        </p:nvSpPr>
        <p:spPr bwMode="auto">
          <a:xfrm flipH="1" flipV="1">
            <a:off x="2097088" y="4146550"/>
            <a:ext cx="355600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8" name="Line 52"/>
          <p:cNvSpPr>
            <a:spLocks noChangeShapeType="1"/>
          </p:cNvSpPr>
          <p:nvPr/>
        </p:nvSpPr>
        <p:spPr bwMode="auto">
          <a:xfrm flipV="1">
            <a:off x="2097088" y="2957513"/>
            <a:ext cx="0" cy="118903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39" name="Arc 53"/>
          <p:cNvSpPr>
            <a:spLocks/>
          </p:cNvSpPr>
          <p:nvPr/>
        </p:nvSpPr>
        <p:spPr bwMode="auto">
          <a:xfrm flipH="1">
            <a:off x="6194425" y="474663"/>
            <a:ext cx="184150" cy="207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0" name="Arc 54"/>
          <p:cNvSpPr>
            <a:spLocks/>
          </p:cNvSpPr>
          <p:nvPr/>
        </p:nvSpPr>
        <p:spPr bwMode="auto">
          <a:xfrm flipH="1">
            <a:off x="5302250" y="474663"/>
            <a:ext cx="185738" cy="207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1" name="Arc 55"/>
          <p:cNvSpPr>
            <a:spLocks/>
          </p:cNvSpPr>
          <p:nvPr/>
        </p:nvSpPr>
        <p:spPr bwMode="auto">
          <a:xfrm flipH="1">
            <a:off x="4232275" y="474663"/>
            <a:ext cx="182563" cy="207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 type="stealth" w="med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2" name="Arc 56"/>
          <p:cNvSpPr>
            <a:spLocks/>
          </p:cNvSpPr>
          <p:nvPr/>
        </p:nvSpPr>
        <p:spPr bwMode="auto">
          <a:xfrm flipH="1">
            <a:off x="3346450" y="474663"/>
            <a:ext cx="354013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3" name="Line 57"/>
          <p:cNvSpPr>
            <a:spLocks noChangeShapeType="1"/>
          </p:cNvSpPr>
          <p:nvPr/>
        </p:nvSpPr>
        <p:spPr bwMode="auto">
          <a:xfrm>
            <a:off x="3346450" y="690563"/>
            <a:ext cx="0" cy="2266950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4" name="Arc 58"/>
          <p:cNvSpPr>
            <a:spLocks/>
          </p:cNvSpPr>
          <p:nvPr/>
        </p:nvSpPr>
        <p:spPr bwMode="auto">
          <a:xfrm rot="-10664482">
            <a:off x="3346450" y="2957513"/>
            <a:ext cx="177800" cy="109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prstDash val="dash"/>
            <a:round/>
            <a:headEnd type="stealth" w="lg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5" name="Arc 59"/>
          <p:cNvSpPr>
            <a:spLocks/>
          </p:cNvSpPr>
          <p:nvPr/>
        </p:nvSpPr>
        <p:spPr bwMode="auto">
          <a:xfrm flipH="1" flipV="1">
            <a:off x="2987675" y="4252913"/>
            <a:ext cx="177800" cy="109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 type="stealth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6" name="Arc 60"/>
          <p:cNvSpPr>
            <a:spLocks/>
          </p:cNvSpPr>
          <p:nvPr/>
        </p:nvSpPr>
        <p:spPr bwMode="auto">
          <a:xfrm flipH="1" flipV="1">
            <a:off x="4414838" y="4146550"/>
            <a:ext cx="177800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 type="stealth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7" name="Arc 61"/>
          <p:cNvSpPr>
            <a:spLocks/>
          </p:cNvSpPr>
          <p:nvPr/>
        </p:nvSpPr>
        <p:spPr bwMode="auto">
          <a:xfrm flipH="1" flipV="1">
            <a:off x="6378575" y="4124325"/>
            <a:ext cx="177800" cy="238125"/>
          </a:xfrm>
          <a:custGeom>
            <a:avLst/>
            <a:gdLst>
              <a:gd name="T0" fmla="*/ 0 w 21600"/>
              <a:gd name="T1" fmla="*/ 0 h 23749"/>
              <a:gd name="T2" fmla="*/ 2147483647 w 21600"/>
              <a:gd name="T3" fmla="*/ 2147483647 h 23749"/>
              <a:gd name="T4" fmla="*/ 0 w 21600"/>
              <a:gd name="T5" fmla="*/ 2147483647 h 23749"/>
              <a:gd name="T6" fmla="*/ 0 60000 65536"/>
              <a:gd name="T7" fmla="*/ 0 60000 65536"/>
              <a:gd name="T8" fmla="*/ 0 60000 65536"/>
              <a:gd name="T9" fmla="*/ 0 w 21600"/>
              <a:gd name="T10" fmla="*/ 0 h 23749"/>
              <a:gd name="T11" fmla="*/ 21600 w 21600"/>
              <a:gd name="T12" fmla="*/ 23749 h 237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7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17"/>
                  <a:pt x="21564" y="23034"/>
                  <a:pt x="21492" y="23748"/>
                </a:cubicBezTo>
              </a:path>
              <a:path w="21600" h="237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17"/>
                  <a:pt x="21564" y="23034"/>
                  <a:pt x="21492" y="23748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CC0000"/>
            </a:solidFill>
            <a:round/>
            <a:headEnd/>
            <a:tailEnd type="stealth" w="sm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8" name="Line 62"/>
          <p:cNvSpPr>
            <a:spLocks noChangeShapeType="1"/>
          </p:cNvSpPr>
          <p:nvPr/>
        </p:nvSpPr>
        <p:spPr bwMode="auto">
          <a:xfrm>
            <a:off x="8810625" y="4583113"/>
            <a:ext cx="53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49" name="Line 63"/>
          <p:cNvSpPr>
            <a:spLocks noChangeShapeType="1"/>
          </p:cNvSpPr>
          <p:nvPr/>
        </p:nvSpPr>
        <p:spPr bwMode="auto">
          <a:xfrm flipV="1">
            <a:off x="7804150" y="2963863"/>
            <a:ext cx="14288" cy="1398587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50" name="Line 64"/>
          <p:cNvSpPr>
            <a:spLocks noChangeShapeType="1"/>
          </p:cNvSpPr>
          <p:nvPr/>
        </p:nvSpPr>
        <p:spPr bwMode="auto">
          <a:xfrm flipH="1" flipV="1">
            <a:off x="6534150" y="2990850"/>
            <a:ext cx="1209675" cy="1316038"/>
          </a:xfrm>
          <a:prstGeom prst="lin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51" name="Line 65"/>
          <p:cNvSpPr>
            <a:spLocks noChangeShapeType="1"/>
          </p:cNvSpPr>
          <p:nvPr/>
        </p:nvSpPr>
        <p:spPr bwMode="auto">
          <a:xfrm>
            <a:off x="5349875" y="2011363"/>
            <a:ext cx="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52" name="Line 66"/>
          <p:cNvSpPr>
            <a:spLocks noChangeShapeType="1"/>
          </p:cNvSpPr>
          <p:nvPr/>
        </p:nvSpPr>
        <p:spPr bwMode="auto">
          <a:xfrm>
            <a:off x="7327900" y="4602163"/>
            <a:ext cx="3397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53" name="Line 67"/>
          <p:cNvSpPr>
            <a:spLocks noChangeShapeType="1"/>
          </p:cNvSpPr>
          <p:nvPr/>
        </p:nvSpPr>
        <p:spPr bwMode="auto">
          <a:xfrm>
            <a:off x="5534025" y="4583113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87227" name="Group 187"/>
          <p:cNvGraphicFramePr>
            <a:graphicFrameLocks noGrp="1"/>
          </p:cNvGraphicFramePr>
          <p:nvPr/>
        </p:nvGraphicFramePr>
        <p:xfrm>
          <a:off x="4875213" y="4797425"/>
          <a:ext cx="4759325" cy="865188"/>
        </p:xfrm>
        <a:graphic>
          <a:graphicData uri="http://schemas.openxmlformats.org/drawingml/2006/table">
            <a:tbl>
              <a:tblPr/>
              <a:tblGrid>
                <a:gridCol w="1403350"/>
                <a:gridCol w="2417762"/>
                <a:gridCol w="9382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228" name="Group 188"/>
          <p:cNvGraphicFramePr>
            <a:graphicFrameLocks noGrp="1"/>
          </p:cNvGraphicFramePr>
          <p:nvPr/>
        </p:nvGraphicFramePr>
        <p:xfrm>
          <a:off x="488950" y="763588"/>
          <a:ext cx="1169988" cy="3817937"/>
        </p:xfrm>
        <a:graphic>
          <a:graphicData uri="http://schemas.openxmlformats.org/drawingml/2006/table">
            <a:tbl>
              <a:tblPr/>
              <a:tblGrid>
                <a:gridCol w="936625"/>
                <a:gridCol w="233363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" name="Text Box 18"/>
          <p:cNvSpPr txBox="1">
            <a:spLocks noChangeArrowheads="1"/>
          </p:cNvSpPr>
          <p:nvPr/>
        </p:nvSpPr>
        <p:spPr bwMode="auto">
          <a:xfrm>
            <a:off x="415925" y="5734050"/>
            <a:ext cx="9217025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b="1" dirty="0">
                <a:latin typeface="Times New Roman" pitchFamily="18" charset="0"/>
                <a:cs typeface="B Titr" pitchFamily="2" charset="-78"/>
              </a:rPr>
              <a:t>18-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 ريزي استراتژيك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مدل برايسون</a:t>
            </a:r>
            <a:r>
              <a:rPr lang="en-US" sz="2400" b="1" dirty="0">
                <a:latin typeface="Times New Roman" pitchFamily="18" charset="0"/>
                <a:cs typeface="B Titr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93675" y="1906588"/>
            <a:ext cx="23622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اندازه گيري عملكردو مقاصد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351213" y="1906588"/>
            <a:ext cx="19319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كنترل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5592763" y="1878013"/>
            <a:ext cx="19192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پياده سازي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7683500" y="1008063"/>
            <a:ext cx="20716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وروديهاي كنترل نشده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7850188" y="1876425"/>
            <a:ext cx="1890712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شركت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428625" y="3414713"/>
            <a:ext cx="19685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هدف ها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428625" y="4884738"/>
            <a:ext cx="19812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رسالت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3978275" y="2827338"/>
            <a:ext cx="1898650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توسعه اوليه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4079875" y="5268913"/>
            <a:ext cx="1879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اندازه گيري عملكرد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6619875" y="2830513"/>
            <a:ext cx="1898650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مدل سيستم /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ارزشيابي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6619875" y="4300538"/>
            <a:ext cx="1909763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ارزشيابي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عدم اطمينان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806700" y="2097088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1419225" y="3844925"/>
            <a:ext cx="0" cy="944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1419225" y="2271713"/>
            <a:ext cx="0" cy="104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409825" y="3146425"/>
            <a:ext cx="160813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2409825" y="3146425"/>
            <a:ext cx="1608138" cy="1958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1831975" y="2271713"/>
            <a:ext cx="2063750" cy="1049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1914525" y="2271713"/>
            <a:ext cx="198120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895725" y="5449888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3895725" y="2271713"/>
            <a:ext cx="0" cy="3155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3860800" y="2254250"/>
            <a:ext cx="334963" cy="496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5283200" y="2097088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7512050" y="2097088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8832850" y="1362075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876925" y="3159125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7610475" y="3684588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9005888" y="2254250"/>
            <a:ext cx="4762" cy="3173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>
            <a:off x="5959475" y="5467350"/>
            <a:ext cx="305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8518525" y="3159125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156" name="Rectangle 68"/>
          <p:cNvSpPr>
            <a:spLocks noChangeArrowheads="1"/>
          </p:cNvSpPr>
          <p:nvPr/>
        </p:nvSpPr>
        <p:spPr bwMode="auto">
          <a:xfrm>
            <a:off x="1987550" y="506413"/>
            <a:ext cx="1012825" cy="284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</a:endParaRPr>
          </a:p>
        </p:txBody>
      </p:sp>
      <p:sp>
        <p:nvSpPr>
          <p:cNvPr id="89157" name="Rectangle 69"/>
          <p:cNvSpPr>
            <a:spLocks noChangeArrowheads="1"/>
          </p:cNvSpPr>
          <p:nvPr/>
        </p:nvSpPr>
        <p:spPr bwMode="auto">
          <a:xfrm>
            <a:off x="350838" y="503238"/>
            <a:ext cx="1404937" cy="284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 rtl="0">
              <a:defRPr/>
            </a:pPr>
            <a:r>
              <a:rPr lang="ar-SA" sz="1200" b="1" dirty="0">
                <a:latin typeface="Arial" charset="0"/>
                <a:cs typeface="B Titr" pitchFamily="2" charset="-78"/>
              </a:rPr>
              <a:t>کنکاش</a:t>
            </a:r>
            <a:r>
              <a:rPr lang="fa-IR" sz="1200" b="1" dirty="0">
                <a:latin typeface="Arial" charset="0"/>
                <a:cs typeface="B Titr" pitchFamily="2" charset="-78"/>
              </a:rPr>
              <a:t> </a:t>
            </a:r>
            <a:r>
              <a:rPr lang="ar-SA" sz="1200" b="1" dirty="0">
                <a:latin typeface="Arial" charset="0"/>
                <a:cs typeface="B Titr" pitchFamily="2" charset="-78"/>
              </a:rPr>
              <a:t>مفهومي</a:t>
            </a:r>
            <a:endParaRPr lang="en-US" dirty="0">
              <a:latin typeface="Arial" charset="0"/>
            </a:endParaRPr>
          </a:p>
        </p:txBody>
      </p:sp>
      <p:sp>
        <p:nvSpPr>
          <p:cNvPr id="89158" name="Rectangle 70"/>
          <p:cNvSpPr>
            <a:spLocks noChangeArrowheads="1"/>
          </p:cNvSpPr>
          <p:nvPr/>
        </p:nvSpPr>
        <p:spPr bwMode="auto">
          <a:xfrm>
            <a:off x="3470275" y="476250"/>
            <a:ext cx="942975" cy="314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 dirty="0">
                <a:latin typeface="Arial" charset="0"/>
                <a:cs typeface="B Titr" pitchFamily="2" charset="-78"/>
              </a:rPr>
              <a:t>تصميم گيري</a:t>
            </a:r>
            <a:endParaRPr lang="en-US" dirty="0">
              <a:latin typeface="Arial" charset="0"/>
            </a:endParaRPr>
          </a:p>
        </p:txBody>
      </p:sp>
      <p:sp>
        <p:nvSpPr>
          <p:cNvPr id="89159" name="Rectangle 71"/>
          <p:cNvSpPr>
            <a:spLocks noChangeArrowheads="1"/>
          </p:cNvSpPr>
          <p:nvPr/>
        </p:nvSpPr>
        <p:spPr bwMode="auto">
          <a:xfrm>
            <a:off x="6904038" y="503238"/>
            <a:ext cx="512762" cy="284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کنترل</a:t>
            </a:r>
            <a:endParaRPr lang="en-US">
              <a:latin typeface="Arial" charset="0"/>
            </a:endParaRPr>
          </a:p>
        </p:txBody>
      </p:sp>
      <p:sp>
        <p:nvSpPr>
          <p:cNvPr id="89160" name="Rectangle 72"/>
          <p:cNvSpPr>
            <a:spLocks noChangeArrowheads="1"/>
          </p:cNvSpPr>
          <p:nvPr/>
        </p:nvSpPr>
        <p:spPr bwMode="auto">
          <a:xfrm>
            <a:off x="5734050" y="503238"/>
            <a:ext cx="887413" cy="314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پياده سازي</a:t>
            </a:r>
            <a:endParaRPr lang="en-US">
              <a:latin typeface="Arial" charset="0"/>
            </a:endParaRPr>
          </a:p>
        </p:txBody>
      </p:sp>
      <p:sp>
        <p:nvSpPr>
          <p:cNvPr id="26660" name="Text Box 73"/>
          <p:cNvSpPr txBox="1">
            <a:spLocks noChangeArrowheads="1"/>
          </p:cNvSpPr>
          <p:nvPr/>
        </p:nvSpPr>
        <p:spPr bwMode="auto">
          <a:xfrm>
            <a:off x="7818438" y="398463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b="1">
                <a:latin typeface="Arial" charset="0"/>
                <a:cs typeface="B Titr" pitchFamily="2" charset="-78"/>
              </a:rPr>
              <a:t>پارادايم توصيفي</a:t>
            </a:r>
            <a:endParaRPr lang="en-US">
              <a:latin typeface="Arial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344488" y="5732463"/>
            <a:ext cx="9217025" cy="6016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dirty="0">
                <a:cs typeface="B Titr" pitchFamily="2" charset="-78"/>
              </a:rPr>
              <a:t>19- </a:t>
            </a:r>
            <a:r>
              <a:rPr lang="ar-SA" sz="2400" dirty="0">
                <a:cs typeface="B Titr" pitchFamily="2" charset="-78"/>
              </a:rPr>
              <a:t>فرآيند برنامه ريزي استراتژيك (مدل ديسون وبراين)</a:t>
            </a:r>
            <a:endParaRPr lang="en-US" sz="2400" b="1" dirty="0">
              <a:latin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ransition advClick="0">
    <p:random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4"/>
          <p:cNvSpPr>
            <a:spLocks noChangeArrowheads="1"/>
          </p:cNvSpPr>
          <p:nvPr/>
        </p:nvSpPr>
        <p:spPr bwMode="auto">
          <a:xfrm>
            <a:off x="2057400" y="942975"/>
            <a:ext cx="7415213" cy="46799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933700" y="2886075"/>
            <a:ext cx="23637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عملكرد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عملياتي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4768850" y="1951038"/>
            <a:ext cx="19319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667500" y="3470275"/>
            <a:ext cx="1919288" cy="581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برنامه و بودجه  استراتژيک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6577013" y="4206875"/>
            <a:ext cx="2133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اجراء به وسيله پروژه ها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7032625" y="1158875"/>
            <a:ext cx="19685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هدف ها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ي اساسي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2116138" y="1158875"/>
            <a:ext cx="19812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چشم انداز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6448425" y="2967038"/>
            <a:ext cx="2325688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هدفهاي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استراتژي</a:t>
            </a: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ک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6604000" y="4975225"/>
            <a:ext cx="1879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نظارت استراتژيک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63" name="Rectangle 39"/>
          <p:cNvSpPr>
            <a:spLocks noChangeArrowheads="1"/>
          </p:cNvSpPr>
          <p:nvPr/>
        </p:nvSpPr>
        <p:spPr bwMode="auto">
          <a:xfrm>
            <a:off x="3148013" y="3594100"/>
            <a:ext cx="19192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برنامه و بودجه  عملياتي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64" name="Rectangle 40"/>
          <p:cNvSpPr>
            <a:spLocks noChangeArrowheads="1"/>
          </p:cNvSpPr>
          <p:nvPr/>
        </p:nvSpPr>
        <p:spPr bwMode="auto">
          <a:xfrm>
            <a:off x="3068638" y="4195763"/>
            <a:ext cx="2135187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اجراء به وسيله واحد ها</a:t>
            </a:r>
            <a:r>
              <a:rPr lang="ar-SA" sz="16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6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3238500" y="5046663"/>
            <a:ext cx="18796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 anchor="ctr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fa-IR" sz="16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نظارت  عملياتي </a:t>
            </a:r>
            <a:endParaRPr lang="en-US" sz="16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cxnSp>
        <p:nvCxnSpPr>
          <p:cNvPr id="27662" name="AutoShape 42"/>
          <p:cNvCxnSpPr>
            <a:cxnSpLocks noChangeShapeType="1"/>
            <a:stCxn id="129031" idx="2"/>
            <a:endCxn id="129027" idx="0"/>
          </p:cNvCxnSpPr>
          <p:nvPr/>
        </p:nvCxnSpPr>
        <p:spPr bwMode="auto">
          <a:xfrm flipH="1">
            <a:off x="5735638" y="1495425"/>
            <a:ext cx="2281237" cy="455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3" name="AutoShape 43"/>
          <p:cNvCxnSpPr>
            <a:cxnSpLocks noChangeShapeType="1"/>
            <a:stCxn id="129032" idx="2"/>
            <a:endCxn id="129027" idx="0"/>
          </p:cNvCxnSpPr>
          <p:nvPr/>
        </p:nvCxnSpPr>
        <p:spPr bwMode="auto">
          <a:xfrm>
            <a:off x="3106738" y="1495425"/>
            <a:ext cx="2628900" cy="455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4" name="AutoShape 44"/>
          <p:cNvCxnSpPr>
            <a:cxnSpLocks noChangeShapeType="1"/>
            <a:stCxn id="129032" idx="3"/>
            <a:endCxn id="129031" idx="1"/>
          </p:cNvCxnSpPr>
          <p:nvPr/>
        </p:nvCxnSpPr>
        <p:spPr bwMode="auto">
          <a:xfrm>
            <a:off x="4097338" y="1327150"/>
            <a:ext cx="2935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5" name="AutoShape 45"/>
          <p:cNvCxnSpPr>
            <a:cxnSpLocks noChangeShapeType="1"/>
            <a:stCxn id="129027" idx="2"/>
            <a:endCxn id="129026" idx="0"/>
          </p:cNvCxnSpPr>
          <p:nvPr/>
        </p:nvCxnSpPr>
        <p:spPr bwMode="auto">
          <a:xfrm flipH="1">
            <a:off x="4116388" y="2287588"/>
            <a:ext cx="1619250" cy="598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6" name="AutoShape 46"/>
          <p:cNvCxnSpPr>
            <a:cxnSpLocks noChangeShapeType="1"/>
            <a:stCxn id="129027" idx="2"/>
            <a:endCxn id="129033" idx="0"/>
          </p:cNvCxnSpPr>
          <p:nvPr/>
        </p:nvCxnSpPr>
        <p:spPr bwMode="auto">
          <a:xfrm>
            <a:off x="5735638" y="2287588"/>
            <a:ext cx="1876425" cy="679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47"/>
          <p:cNvCxnSpPr>
            <a:cxnSpLocks noChangeShapeType="1"/>
            <a:stCxn id="129033" idx="2"/>
            <a:endCxn id="129028" idx="0"/>
          </p:cNvCxnSpPr>
          <p:nvPr/>
        </p:nvCxnSpPr>
        <p:spPr bwMode="auto">
          <a:xfrm>
            <a:off x="7612063" y="3303588"/>
            <a:ext cx="15875" cy="166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8" name="AutoShape 48"/>
          <p:cNvCxnSpPr>
            <a:cxnSpLocks noChangeShapeType="1"/>
            <a:stCxn id="129028" idx="2"/>
            <a:endCxn id="129030" idx="0"/>
          </p:cNvCxnSpPr>
          <p:nvPr/>
        </p:nvCxnSpPr>
        <p:spPr bwMode="auto">
          <a:xfrm>
            <a:off x="7627938" y="4051300"/>
            <a:ext cx="15875" cy="155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9" name="AutoShape 49"/>
          <p:cNvCxnSpPr>
            <a:cxnSpLocks noChangeShapeType="1"/>
            <a:stCxn id="129030" idx="2"/>
            <a:endCxn id="129033" idx="3"/>
          </p:cNvCxnSpPr>
          <p:nvPr/>
        </p:nvCxnSpPr>
        <p:spPr bwMode="auto">
          <a:xfrm rot="5400000" flipH="1" flipV="1">
            <a:off x="7504907" y="3274219"/>
            <a:ext cx="1408112" cy="1130300"/>
          </a:xfrm>
          <a:prstGeom prst="bentConnector4">
            <a:avLst>
              <a:gd name="adj1" fmla="val -16236"/>
              <a:gd name="adj2" fmla="val 12008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670" name="AutoShape 50"/>
          <p:cNvCxnSpPr>
            <a:cxnSpLocks noChangeShapeType="1"/>
            <a:stCxn id="129026" idx="2"/>
            <a:endCxn id="129063" idx="0"/>
          </p:cNvCxnSpPr>
          <p:nvPr/>
        </p:nvCxnSpPr>
        <p:spPr bwMode="auto">
          <a:xfrm flipH="1">
            <a:off x="4108450" y="3222625"/>
            <a:ext cx="7938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1" name="AutoShape 51"/>
          <p:cNvCxnSpPr>
            <a:cxnSpLocks noChangeShapeType="1"/>
            <a:stCxn id="129063" idx="2"/>
            <a:endCxn id="129064" idx="0"/>
          </p:cNvCxnSpPr>
          <p:nvPr/>
        </p:nvCxnSpPr>
        <p:spPr bwMode="auto">
          <a:xfrm>
            <a:off x="4108450" y="3930650"/>
            <a:ext cx="285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2" name="AutoShape 52"/>
          <p:cNvCxnSpPr>
            <a:cxnSpLocks noChangeShapeType="1"/>
            <a:stCxn id="129064" idx="2"/>
            <a:endCxn id="129026" idx="1"/>
          </p:cNvCxnSpPr>
          <p:nvPr/>
        </p:nvCxnSpPr>
        <p:spPr bwMode="auto">
          <a:xfrm rot="16200000" flipV="1">
            <a:off x="2796381" y="3191669"/>
            <a:ext cx="1477963" cy="1203325"/>
          </a:xfrm>
          <a:prstGeom prst="bentConnector4">
            <a:avLst>
              <a:gd name="adj1" fmla="val -15468"/>
              <a:gd name="adj2" fmla="val 118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673" name="Text Box 53"/>
          <p:cNvSpPr txBox="1">
            <a:spLocks noChangeArrowheads="1"/>
          </p:cNvSpPr>
          <p:nvPr/>
        </p:nvSpPr>
        <p:spPr bwMode="auto">
          <a:xfrm>
            <a:off x="8089900" y="576263"/>
            <a:ext cx="147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b="1">
                <a:latin typeface="Arial" charset="0"/>
                <a:cs typeface="B Titr" pitchFamily="2" charset="-78"/>
              </a:rPr>
              <a:t>پارادايم توصيفي</a:t>
            </a:r>
            <a:endParaRPr lang="en-US">
              <a:latin typeface="Arial" charset="0"/>
            </a:endParaRPr>
          </a:p>
        </p:txBody>
      </p:sp>
      <p:graphicFrame>
        <p:nvGraphicFramePr>
          <p:cNvPr id="129115" name="Group 91"/>
          <p:cNvGraphicFramePr>
            <a:graphicFrameLocks noGrp="1"/>
          </p:cNvGraphicFramePr>
          <p:nvPr>
            <p:ph idx="1"/>
          </p:nvPr>
        </p:nvGraphicFramePr>
        <p:xfrm>
          <a:off x="471488" y="942975"/>
          <a:ext cx="1512887" cy="4718050"/>
        </p:xfrm>
        <a:graphic>
          <a:graphicData uri="http://schemas.openxmlformats.org/drawingml/2006/table">
            <a:tbl>
              <a:tblPr/>
              <a:tblGrid>
                <a:gridCol w="1245798"/>
                <a:gridCol w="266817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93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344488" y="5732463"/>
            <a:ext cx="9217025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2400" dirty="0">
                <a:cs typeface="B Titr" pitchFamily="2" charset="-78"/>
              </a:rPr>
              <a:t>20- </a:t>
            </a:r>
            <a:r>
              <a:rPr lang="ar-SA" sz="2400" dirty="0">
                <a:cs typeface="B Titr" pitchFamily="2" charset="-78"/>
              </a:rPr>
              <a:t>فرآيند برنامه ريزي استراتژيك (</a:t>
            </a:r>
            <a:r>
              <a:rPr lang="fa-IR" sz="2400" dirty="0">
                <a:cs typeface="B Titr" pitchFamily="2" charset="-78"/>
              </a:rPr>
              <a:t>موسسه آموزشي امام</a:t>
            </a:r>
            <a:r>
              <a:rPr lang="ar-SA" sz="2400" dirty="0">
                <a:cs typeface="B Titr" pitchFamily="2" charset="-78"/>
              </a:rPr>
              <a:t>)</a:t>
            </a:r>
            <a:endParaRPr lang="en-US" sz="2400" b="1" dirty="0">
              <a:latin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ransition advClick="0">
    <p:random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581275" y="1839913"/>
            <a:ext cx="1023938" cy="1003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b="1" dirty="0">
                <a:latin typeface="Arial" charset="0"/>
                <a:cs typeface="B Titr" pitchFamily="2" charset="-78"/>
              </a:rPr>
              <a:t>نظارت</a:t>
            </a:r>
            <a:endParaRPr lang="en-US" b="1" dirty="0">
              <a:latin typeface="Arial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b="1" dirty="0">
                <a:latin typeface="Arial" charset="0"/>
                <a:cs typeface="B Titr" pitchFamily="2" charset="-78"/>
              </a:rPr>
              <a:t>و</a:t>
            </a:r>
            <a:endParaRPr lang="en-US" b="1" dirty="0">
              <a:latin typeface="Arial" charset="0"/>
              <a:cs typeface="B Titr" pitchFamily="2" charset="-78"/>
            </a:endParaRPr>
          </a:p>
          <a:p>
            <a:pPr algn="ctr" rtl="0" eaLnBrk="0" hangingPunct="0">
              <a:defRPr/>
            </a:pPr>
            <a:r>
              <a:rPr lang="ar-SA" b="1" dirty="0">
                <a:latin typeface="Arial" charset="0"/>
                <a:cs typeface="B Titr" pitchFamily="2" charset="-78"/>
              </a:rPr>
              <a:t>ارزيابي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861050" y="666750"/>
            <a:ext cx="3175000" cy="26797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accent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rtl="0">
              <a:defRPr/>
            </a:pP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756275" y="3573463"/>
            <a:ext cx="3487738" cy="1933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776413" y="3679825"/>
            <a:ext cx="3176587" cy="1725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28678" name="Line 9"/>
          <p:cNvSpPr>
            <a:spLocks noChangeShapeType="1"/>
          </p:cNvSpPr>
          <p:nvPr/>
        </p:nvSpPr>
        <p:spPr bwMode="auto">
          <a:xfrm flipH="1">
            <a:off x="2990850" y="2843213"/>
            <a:ext cx="7938" cy="773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>
            <a:off x="3708400" y="2255838"/>
            <a:ext cx="21161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80" name="Line 11"/>
          <p:cNvSpPr>
            <a:spLocks noChangeShapeType="1"/>
          </p:cNvSpPr>
          <p:nvPr/>
        </p:nvSpPr>
        <p:spPr bwMode="auto">
          <a:xfrm flipV="1">
            <a:off x="3605213" y="2341563"/>
            <a:ext cx="2268537" cy="136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 flipV="1">
            <a:off x="7394575" y="3363913"/>
            <a:ext cx="1588" cy="277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>
            <a:off x="3444875" y="2843213"/>
            <a:ext cx="2289175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962650" y="2189163"/>
            <a:ext cx="638175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ارزشيابي خارجي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8259763" y="2189163"/>
            <a:ext cx="638175" cy="463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17998" bIns="0" anchor="ctr"/>
          <a:lstStyle/>
          <a:p>
            <a:pPr algn="ctr" rtl="0"/>
            <a:r>
              <a:rPr lang="ar-SA" sz="1200" b="1">
                <a:latin typeface="Arial" charset="0"/>
                <a:cs typeface="B Titr" pitchFamily="2" charset="-78"/>
              </a:rPr>
              <a:t>بازنگري پيشرفت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7097713" y="2111375"/>
            <a:ext cx="638175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ارزشيابي داخلي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6915150" y="2962275"/>
            <a:ext cx="955675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17998" bIns="0" anchor="ctr"/>
          <a:lstStyle/>
          <a:p>
            <a:pPr algn="ctr" rtl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هدفها</a:t>
            </a:r>
            <a:endParaRPr lang="ar-SA" sz="1200" b="1">
              <a:latin typeface="Arial" charset="0"/>
              <a:cs typeface="B Titr" pitchFamily="2" charset="-78"/>
            </a:endParaRPr>
          </a:p>
        </p:txBody>
      </p:sp>
      <p:sp>
        <p:nvSpPr>
          <p:cNvPr id="28687" name="Line 19"/>
          <p:cNvSpPr>
            <a:spLocks noChangeShapeType="1"/>
          </p:cNvSpPr>
          <p:nvPr/>
        </p:nvSpPr>
        <p:spPr bwMode="auto">
          <a:xfrm>
            <a:off x="6600825" y="2682875"/>
            <a:ext cx="706438" cy="246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88" name="Line 20"/>
          <p:cNvSpPr>
            <a:spLocks noChangeShapeType="1"/>
          </p:cNvSpPr>
          <p:nvPr/>
        </p:nvSpPr>
        <p:spPr bwMode="auto">
          <a:xfrm flipH="1">
            <a:off x="7546975" y="2551113"/>
            <a:ext cx="666750" cy="38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6905625" y="1331913"/>
            <a:ext cx="996950" cy="385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rtl="0">
              <a:defRPr/>
            </a:pPr>
            <a:r>
              <a:rPr lang="ar-SA" sz="1200" b="1">
                <a:latin typeface="Arial" charset="0"/>
                <a:cs typeface="B Titr" pitchFamily="2" charset="-78"/>
              </a:rPr>
              <a:t>هدفها و ارزشها</a:t>
            </a:r>
          </a:p>
        </p:txBody>
      </p:sp>
      <p:sp>
        <p:nvSpPr>
          <p:cNvPr id="28690" name="Text Box 22"/>
          <p:cNvSpPr txBox="1">
            <a:spLocks noChangeArrowheads="1"/>
          </p:cNvSpPr>
          <p:nvPr/>
        </p:nvSpPr>
        <p:spPr bwMode="auto">
          <a:xfrm>
            <a:off x="6318250" y="835025"/>
            <a:ext cx="2393950" cy="398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rtl="0"/>
            <a:r>
              <a:rPr lang="ar-SA" sz="1600" b="1">
                <a:latin typeface="Arial" charset="0"/>
                <a:cs typeface="B Titr" pitchFamily="2" charset="-78"/>
              </a:rPr>
              <a:t>تجزيه وتحليل استرتژي</a:t>
            </a: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V="1">
            <a:off x="7470775" y="2582863"/>
            <a:ext cx="0" cy="38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92" name="Line 24"/>
          <p:cNvSpPr>
            <a:spLocks noChangeShapeType="1"/>
          </p:cNvSpPr>
          <p:nvPr/>
        </p:nvSpPr>
        <p:spPr bwMode="auto">
          <a:xfrm flipV="1">
            <a:off x="7448550" y="1714500"/>
            <a:ext cx="0" cy="38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93" name="Line 25"/>
          <p:cNvSpPr>
            <a:spLocks noChangeShapeType="1"/>
          </p:cNvSpPr>
          <p:nvPr/>
        </p:nvSpPr>
        <p:spPr bwMode="auto">
          <a:xfrm flipH="1">
            <a:off x="6600825" y="1736725"/>
            <a:ext cx="836613" cy="538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94" name="Line 26"/>
          <p:cNvSpPr>
            <a:spLocks noChangeShapeType="1"/>
          </p:cNvSpPr>
          <p:nvPr/>
        </p:nvSpPr>
        <p:spPr bwMode="auto">
          <a:xfrm>
            <a:off x="7470775" y="1736725"/>
            <a:ext cx="766763" cy="654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sm" len="sm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8695" name="Group 27"/>
          <p:cNvGrpSpPr>
            <a:grpSpLocks/>
          </p:cNvGrpSpPr>
          <p:nvPr/>
        </p:nvGrpSpPr>
        <p:grpSpPr bwMode="auto">
          <a:xfrm>
            <a:off x="1916113" y="3875088"/>
            <a:ext cx="2905125" cy="1473200"/>
            <a:chOff x="1701" y="5761"/>
            <a:chExt cx="2376" cy="1178"/>
          </a:xfrm>
        </p:grpSpPr>
        <p:sp>
          <p:nvSpPr>
            <p:cNvPr id="28711" name="Text Box 28"/>
            <p:cNvSpPr txBox="1">
              <a:spLocks noChangeArrowheads="1"/>
            </p:cNvSpPr>
            <p:nvPr/>
          </p:nvSpPr>
          <p:spPr bwMode="auto">
            <a:xfrm>
              <a:off x="1701" y="5761"/>
              <a:ext cx="20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پياده سازي</a:t>
              </a:r>
            </a:p>
          </p:txBody>
        </p:sp>
        <p:sp>
          <p:nvSpPr>
            <p:cNvPr id="28712" name="Text Box 29"/>
            <p:cNvSpPr txBox="1">
              <a:spLocks noChangeArrowheads="1"/>
            </p:cNvSpPr>
            <p:nvPr/>
          </p:nvSpPr>
          <p:spPr bwMode="auto">
            <a:xfrm>
              <a:off x="3501" y="6121"/>
              <a:ext cx="5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ساختار</a:t>
              </a:r>
            </a:p>
          </p:txBody>
        </p:sp>
        <p:sp>
          <p:nvSpPr>
            <p:cNvPr id="28713" name="Line 30"/>
            <p:cNvSpPr>
              <a:spLocks noChangeShapeType="1"/>
            </p:cNvSpPr>
            <p:nvPr/>
          </p:nvSpPr>
          <p:spPr bwMode="auto">
            <a:xfrm flipH="1">
              <a:off x="2448" y="6764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14" name="Line 31"/>
            <p:cNvSpPr>
              <a:spLocks noChangeShapeType="1"/>
            </p:cNvSpPr>
            <p:nvPr/>
          </p:nvSpPr>
          <p:spPr bwMode="auto">
            <a:xfrm flipH="1" flipV="1">
              <a:off x="3322" y="6616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15" name="Line 32"/>
            <p:cNvSpPr>
              <a:spLocks noChangeShapeType="1"/>
            </p:cNvSpPr>
            <p:nvPr/>
          </p:nvSpPr>
          <p:spPr bwMode="auto">
            <a:xfrm flipV="1">
              <a:off x="3610" y="648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16" name="Text Box 33"/>
            <p:cNvSpPr txBox="1">
              <a:spLocks noChangeArrowheads="1"/>
            </p:cNvSpPr>
            <p:nvPr/>
          </p:nvSpPr>
          <p:spPr bwMode="auto">
            <a:xfrm>
              <a:off x="2711" y="6268"/>
              <a:ext cx="5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سيستمهاي مالي</a:t>
              </a:r>
            </a:p>
          </p:txBody>
        </p:sp>
        <p:sp>
          <p:nvSpPr>
            <p:cNvPr id="28717" name="Text Box 34"/>
            <p:cNvSpPr txBox="1">
              <a:spLocks noChangeArrowheads="1"/>
            </p:cNvSpPr>
            <p:nvPr/>
          </p:nvSpPr>
          <p:spPr bwMode="auto">
            <a:xfrm>
              <a:off x="1841" y="6579"/>
              <a:ext cx="5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كاركنان </a:t>
              </a:r>
              <a:endParaRPr lang="en-US" sz="1200" b="1">
                <a:latin typeface="Arial" charset="0"/>
                <a:cs typeface="B Titr" pitchFamily="2" charset="-78"/>
              </a:endParaRPr>
            </a:p>
            <a:p>
              <a:pPr algn="ctr" rtl="0" eaLnBrk="0" hangingPunct="0"/>
              <a:r>
                <a:rPr lang="ar-SA" sz="1200" b="1">
                  <a:latin typeface="Arial" charset="0"/>
                  <a:cs typeface="B Titr" pitchFamily="2" charset="-78"/>
                </a:rPr>
                <a:t>و سيستمها</a:t>
              </a:r>
            </a:p>
          </p:txBody>
        </p:sp>
      </p:grpSp>
      <p:grpSp>
        <p:nvGrpSpPr>
          <p:cNvPr id="28696" name="Group 35"/>
          <p:cNvGrpSpPr>
            <a:grpSpLocks/>
          </p:cNvGrpSpPr>
          <p:nvPr/>
        </p:nvGrpSpPr>
        <p:grpSpPr bwMode="auto">
          <a:xfrm>
            <a:off x="6130925" y="3646488"/>
            <a:ext cx="2698750" cy="1822450"/>
            <a:chOff x="5661" y="5761"/>
            <a:chExt cx="2016" cy="1260"/>
          </a:xfrm>
        </p:grpSpPr>
        <p:sp>
          <p:nvSpPr>
            <p:cNvPr id="28703" name="Text Box 36"/>
            <p:cNvSpPr txBox="1">
              <a:spLocks noChangeArrowheads="1"/>
            </p:cNvSpPr>
            <p:nvPr/>
          </p:nvSpPr>
          <p:spPr bwMode="auto">
            <a:xfrm>
              <a:off x="5661" y="5761"/>
              <a:ext cx="20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انتخاب استراتژي</a:t>
              </a:r>
            </a:p>
          </p:txBody>
        </p:sp>
        <p:sp>
          <p:nvSpPr>
            <p:cNvPr id="28704" name="Text Box 37"/>
            <p:cNvSpPr txBox="1">
              <a:spLocks noChangeArrowheads="1"/>
            </p:cNvSpPr>
            <p:nvPr/>
          </p:nvSpPr>
          <p:spPr bwMode="auto">
            <a:xfrm>
              <a:off x="5763" y="6725"/>
              <a:ext cx="573" cy="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انتخاب</a:t>
              </a:r>
            </a:p>
          </p:txBody>
        </p:sp>
        <p:sp>
          <p:nvSpPr>
            <p:cNvPr id="28705" name="Text Box 38"/>
            <p:cNvSpPr txBox="1">
              <a:spLocks noChangeArrowheads="1"/>
            </p:cNvSpPr>
            <p:nvPr/>
          </p:nvSpPr>
          <p:spPr bwMode="auto">
            <a:xfrm>
              <a:off x="6276" y="6301"/>
              <a:ext cx="576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ارزيابي</a:t>
              </a:r>
            </a:p>
          </p:txBody>
        </p:sp>
        <p:sp>
          <p:nvSpPr>
            <p:cNvPr id="28706" name="Line 39"/>
            <p:cNvSpPr>
              <a:spLocks noChangeShapeType="1"/>
            </p:cNvSpPr>
            <p:nvPr/>
          </p:nvSpPr>
          <p:spPr bwMode="auto">
            <a:xfrm flipH="1">
              <a:off x="6912" y="657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07" name="Line 40"/>
            <p:cNvSpPr>
              <a:spLocks noChangeShapeType="1"/>
            </p:cNvSpPr>
            <p:nvPr/>
          </p:nvSpPr>
          <p:spPr bwMode="auto">
            <a:xfrm flipH="1">
              <a:off x="6336" y="67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08" name="Line 41"/>
            <p:cNvSpPr>
              <a:spLocks noChangeShapeType="1"/>
            </p:cNvSpPr>
            <p:nvPr/>
          </p:nvSpPr>
          <p:spPr bwMode="auto">
            <a:xfrm flipV="1">
              <a:off x="6624" y="6635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09" name="Line 42"/>
            <p:cNvSpPr>
              <a:spLocks noChangeShapeType="1"/>
            </p:cNvSpPr>
            <p:nvPr/>
          </p:nvSpPr>
          <p:spPr bwMode="auto">
            <a:xfrm flipV="1">
              <a:off x="7344" y="6431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10" name="Text Box 43"/>
            <p:cNvSpPr txBox="1">
              <a:spLocks noChangeArrowheads="1"/>
            </p:cNvSpPr>
            <p:nvPr/>
          </p:nvSpPr>
          <p:spPr bwMode="auto">
            <a:xfrm>
              <a:off x="7056" y="6098"/>
              <a:ext cx="576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17998" bIns="0" anchor="ctr"/>
            <a:lstStyle/>
            <a:p>
              <a:pPr algn="ctr" rtl="0"/>
              <a:r>
                <a:rPr lang="ar-SA" sz="1200" b="1">
                  <a:latin typeface="Arial" charset="0"/>
                  <a:cs typeface="B Titr" pitchFamily="2" charset="-78"/>
                </a:rPr>
                <a:t>توليد </a:t>
              </a:r>
              <a:endParaRPr lang="en-US" sz="1200" b="1">
                <a:latin typeface="Arial" charset="0"/>
                <a:cs typeface="B Titr" pitchFamily="2" charset="-78"/>
              </a:endParaRPr>
            </a:p>
            <a:p>
              <a:pPr algn="ctr" rtl="0" eaLnBrk="0" hangingPunct="0"/>
              <a:r>
                <a:rPr lang="ar-SA" sz="1200" b="1">
                  <a:latin typeface="Arial" charset="0"/>
                  <a:cs typeface="B Titr" pitchFamily="2" charset="-78"/>
                </a:rPr>
                <a:t>گزينه ها</a:t>
              </a:r>
            </a:p>
          </p:txBody>
        </p:sp>
      </p:grpSp>
      <p:sp>
        <p:nvSpPr>
          <p:cNvPr id="28697" name="Rectangle 44"/>
          <p:cNvSpPr>
            <a:spLocks noChangeArrowheads="1"/>
          </p:cNvSpPr>
          <p:nvPr/>
        </p:nvSpPr>
        <p:spPr bwMode="auto">
          <a:xfrm>
            <a:off x="4683125" y="1703388"/>
            <a:ext cx="18415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 rtl="0"/>
            <a:r>
              <a:rPr lang="en-US" sz="1200" b="1">
                <a:latin typeface="Arial" charset="0"/>
                <a:cs typeface="B Titr" pitchFamily="2" charset="-78"/>
              </a:rPr>
              <a:t/>
            </a:r>
            <a:br>
              <a:rPr lang="en-US" sz="1200" b="1">
                <a:latin typeface="Arial" charset="0"/>
                <a:cs typeface="B Titr" pitchFamily="2" charset="-78"/>
              </a:rPr>
            </a:br>
            <a:endParaRPr lang="en-US" sz="1200" b="1">
              <a:latin typeface="Arial" charset="0"/>
              <a:cs typeface="B Titr" pitchFamily="2" charset="-78"/>
            </a:endParaRPr>
          </a:p>
          <a:p>
            <a:pPr algn="ctr" rtl="0" eaLnBrk="0" hangingPunct="0"/>
            <a:endParaRPr lang="en-US" sz="1200" b="1">
              <a:latin typeface="Arial" charset="0"/>
              <a:cs typeface="B Titr" pitchFamily="2" charset="-78"/>
            </a:endParaRPr>
          </a:p>
        </p:txBody>
      </p:sp>
      <p:sp>
        <p:nvSpPr>
          <p:cNvPr id="28698" name="Rectangle 104"/>
          <p:cNvSpPr>
            <a:spLocks noChangeArrowheads="1"/>
          </p:cNvSpPr>
          <p:nvPr/>
        </p:nvSpPr>
        <p:spPr bwMode="auto">
          <a:xfrm>
            <a:off x="6356350" y="260350"/>
            <a:ext cx="2136775" cy="3667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</a:rPr>
              <a:t>کنکاش مفهومي و محيطي</a:t>
            </a:r>
            <a:endParaRPr lang="en-US" b="1">
              <a:latin typeface="Arial" charset="0"/>
            </a:endParaRPr>
          </a:p>
        </p:txBody>
      </p:sp>
      <p:sp>
        <p:nvSpPr>
          <p:cNvPr id="86122" name="Rectangle 106"/>
          <p:cNvSpPr>
            <a:spLocks noChangeArrowheads="1"/>
          </p:cNvSpPr>
          <p:nvPr/>
        </p:nvSpPr>
        <p:spPr bwMode="auto">
          <a:xfrm>
            <a:off x="7040563" y="5568950"/>
            <a:ext cx="1157287" cy="368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fa-IR" b="1" dirty="0">
                <a:latin typeface="Arial" charset="0"/>
                <a:cs typeface="B Titr" pitchFamily="2" charset="-78"/>
              </a:rPr>
              <a:t>تصميم گيري</a:t>
            </a:r>
            <a:endParaRPr lang="en-US" b="1" dirty="0">
              <a:latin typeface="Arial" charset="0"/>
              <a:cs typeface="B Titr" pitchFamily="2" charset="-78"/>
            </a:endParaRPr>
          </a:p>
        </p:txBody>
      </p:sp>
      <p:sp>
        <p:nvSpPr>
          <p:cNvPr id="86123" name="Rectangle 107"/>
          <p:cNvSpPr>
            <a:spLocks noChangeArrowheads="1"/>
          </p:cNvSpPr>
          <p:nvPr/>
        </p:nvSpPr>
        <p:spPr bwMode="auto">
          <a:xfrm>
            <a:off x="584200" y="4316413"/>
            <a:ext cx="982663" cy="338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600" b="1" dirty="0">
                <a:latin typeface="Arial" charset="0"/>
                <a:cs typeface="B Titr" pitchFamily="2" charset="-78"/>
              </a:rPr>
              <a:t>پياده سازي</a:t>
            </a:r>
            <a:endParaRPr lang="en-US" sz="1600" b="1" dirty="0">
              <a:latin typeface="Arial" charset="0"/>
              <a:cs typeface="B Titr" pitchFamily="2" charset="-78"/>
            </a:endParaRPr>
          </a:p>
        </p:txBody>
      </p:sp>
      <p:sp>
        <p:nvSpPr>
          <p:cNvPr id="28701" name="Rectangle 108"/>
          <p:cNvSpPr>
            <a:spLocks noChangeArrowheads="1"/>
          </p:cNvSpPr>
          <p:nvPr/>
        </p:nvSpPr>
        <p:spPr bwMode="auto">
          <a:xfrm>
            <a:off x="1281113" y="1323975"/>
            <a:ext cx="125571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 rtl="0"/>
            <a:r>
              <a:rPr lang="fa-IR" sz="1600" b="1">
                <a:solidFill>
                  <a:srgbClr val="CC0000"/>
                </a:solidFill>
                <a:latin typeface="Arial" charset="0"/>
                <a:cs typeface="B Titr" pitchFamily="2" charset="-78"/>
              </a:rPr>
              <a:t>بازخورد و</a:t>
            </a:r>
          </a:p>
          <a:p>
            <a:pPr algn="ctr" rtl="0"/>
            <a:r>
              <a:rPr lang="fa-IR" sz="1600" b="1">
                <a:solidFill>
                  <a:srgbClr val="CC0000"/>
                </a:solidFill>
                <a:latin typeface="Arial" charset="0"/>
                <a:cs typeface="B Titr" pitchFamily="2" charset="-78"/>
              </a:rPr>
              <a:t>کنترل</a:t>
            </a:r>
            <a:endParaRPr lang="en-US" sz="1600" b="1">
              <a:solidFill>
                <a:srgbClr val="CC00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344488" y="5991225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21- 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 ريزي و مديريت استراتژيك </a:t>
            </a: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-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مدل جان تامسون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5" name="AutoShape 23"/>
          <p:cNvSpPr>
            <a:spLocks noChangeArrowheads="1"/>
          </p:cNvSpPr>
          <p:nvPr/>
        </p:nvSpPr>
        <p:spPr bwMode="auto">
          <a:xfrm>
            <a:off x="4427538" y="361950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رسالت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0374" name="AutoShape 22"/>
          <p:cNvSpPr>
            <a:spLocks noChangeArrowheads="1"/>
          </p:cNvSpPr>
          <p:nvPr/>
        </p:nvSpPr>
        <p:spPr bwMode="auto">
          <a:xfrm>
            <a:off x="4427538" y="1023938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 dirty="0">
                <a:latin typeface="Arial" charset="0"/>
                <a:ea typeface="Times New Roman" pitchFamily="18" charset="0"/>
                <a:cs typeface="B Titr" pitchFamily="2" charset="-78"/>
              </a:rPr>
              <a:t>ماموريت </a:t>
            </a:r>
            <a:r>
              <a:rPr lang="fa-IR" sz="1600" b="1" dirty="0">
                <a:latin typeface="Arial" charset="0"/>
                <a:ea typeface="Times New Roman" pitchFamily="18" charset="0"/>
                <a:cs typeface="B Titr" pitchFamily="2" charset="-78"/>
              </a:rPr>
              <a:t> </a:t>
            </a:r>
            <a:endParaRPr lang="fa-IR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>
            <a:off x="6656388" y="1703388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تحليل محيط </a:t>
            </a:r>
            <a:r>
              <a:rPr lang="fa-IR" sz="1600" b="1">
                <a:latin typeface="Arial" charset="0"/>
                <a:ea typeface="Times New Roman" pitchFamily="18" charset="0"/>
                <a:cs typeface="B Titr" pitchFamily="2" charset="-78"/>
              </a:rPr>
              <a:t> </a:t>
            </a:r>
            <a:endParaRPr lang="fa-IR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2322513" y="1703388"/>
            <a:ext cx="1609725" cy="33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تحليل رقابت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9702" name="Line 19"/>
          <p:cNvSpPr>
            <a:spLocks noChangeShapeType="1"/>
          </p:cNvSpPr>
          <p:nvPr/>
        </p:nvSpPr>
        <p:spPr bwMode="auto">
          <a:xfrm>
            <a:off x="5418138" y="6921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18"/>
          <p:cNvSpPr>
            <a:spLocks noChangeShapeType="1"/>
          </p:cNvSpPr>
          <p:nvPr/>
        </p:nvSpPr>
        <p:spPr bwMode="auto">
          <a:xfrm>
            <a:off x="5294313" y="1354138"/>
            <a:ext cx="0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3933825" y="3008313"/>
            <a:ext cx="2652713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تشخيص راه کارهاي استراتژيک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>
            <a:off x="4011613" y="3751263"/>
            <a:ext cx="2417762" cy="4143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انتخاب استراتژي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0367" name="AutoShape 15"/>
          <p:cNvSpPr>
            <a:spLocks noChangeArrowheads="1"/>
          </p:cNvSpPr>
          <p:nvPr/>
        </p:nvSpPr>
        <p:spPr bwMode="auto">
          <a:xfrm>
            <a:off x="4303713" y="4495800"/>
            <a:ext cx="1857375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اجراي استراتژي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>
            <a:off x="3960813" y="5240338"/>
            <a:ext cx="2655887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کنترل و ارزيابي استراتژيک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5170488" y="6921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H="1">
            <a:off x="5913438" y="1849438"/>
            <a:ext cx="74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11"/>
          <p:cNvSpPr>
            <a:spLocks noChangeShapeType="1"/>
          </p:cNvSpPr>
          <p:nvPr/>
        </p:nvSpPr>
        <p:spPr bwMode="auto">
          <a:xfrm>
            <a:off x="5913438" y="1849438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0"/>
          <p:cNvSpPr>
            <a:spLocks noChangeShapeType="1"/>
          </p:cNvSpPr>
          <p:nvPr/>
        </p:nvSpPr>
        <p:spPr bwMode="auto">
          <a:xfrm>
            <a:off x="3932238" y="1849438"/>
            <a:ext cx="74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9"/>
          <p:cNvSpPr>
            <a:spLocks noChangeShapeType="1"/>
          </p:cNvSpPr>
          <p:nvPr/>
        </p:nvSpPr>
        <p:spPr bwMode="auto">
          <a:xfrm>
            <a:off x="4675188" y="1849438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8"/>
          <p:cNvSpPr>
            <a:spLocks noChangeShapeType="1"/>
          </p:cNvSpPr>
          <p:nvPr/>
        </p:nvSpPr>
        <p:spPr bwMode="auto">
          <a:xfrm>
            <a:off x="5294313" y="2676525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778250" y="2281238"/>
            <a:ext cx="3041650" cy="4143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Titr" pitchFamily="2" charset="-78"/>
              </a:rPr>
              <a:t>تعيين اهداف بلند مدت و کوتاه مدت </a:t>
            </a:r>
            <a:endParaRPr lang="ar-SA" sz="24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29715" name="Line 6"/>
          <p:cNvSpPr>
            <a:spLocks noChangeShapeType="1"/>
          </p:cNvSpPr>
          <p:nvPr/>
        </p:nvSpPr>
        <p:spPr bwMode="auto">
          <a:xfrm>
            <a:off x="5294313" y="3421063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5"/>
          <p:cNvSpPr>
            <a:spLocks noChangeShapeType="1"/>
          </p:cNvSpPr>
          <p:nvPr/>
        </p:nvSpPr>
        <p:spPr bwMode="auto">
          <a:xfrm>
            <a:off x="5294313" y="4165600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Line 4"/>
          <p:cNvSpPr>
            <a:spLocks noChangeShapeType="1"/>
          </p:cNvSpPr>
          <p:nvPr/>
        </p:nvSpPr>
        <p:spPr bwMode="auto">
          <a:xfrm>
            <a:off x="5294313" y="49085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Rectangle 34"/>
          <p:cNvSpPr>
            <a:spLocks noChangeArrowheads="1"/>
          </p:cNvSpPr>
          <p:nvPr/>
        </p:nvSpPr>
        <p:spPr bwMode="auto">
          <a:xfrm>
            <a:off x="1827213" y="-387350"/>
            <a:ext cx="184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fa-IR" sz="1400" b="1">
              <a:latin typeface="Times New Roman" pitchFamily="18" charset="0"/>
              <a:ea typeface="Times New Roman" pitchFamily="18" charset="0"/>
              <a:cs typeface="B Zar" pitchFamily="2" charset="-78"/>
            </a:endParaRPr>
          </a:p>
          <a:p>
            <a:pPr algn="l" rtl="0" eaLnBrk="0" hangingPunct="0"/>
            <a: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  <a:t/>
            </a:r>
            <a:b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</a:br>
            <a:endParaRPr lang="fa-IR">
              <a:latin typeface="Arial" charset="0"/>
              <a:ea typeface="Times New Roman" pitchFamily="18" charset="0"/>
              <a:cs typeface="B Zar" pitchFamily="2" charset="-78"/>
            </a:endParaRPr>
          </a:p>
        </p:txBody>
      </p:sp>
      <p:graphicFrame>
        <p:nvGraphicFramePr>
          <p:cNvPr id="100427" name="Group 75"/>
          <p:cNvGraphicFramePr>
            <a:graphicFrameLocks noGrp="1"/>
          </p:cNvGraphicFramePr>
          <p:nvPr>
            <p:ph/>
          </p:nvPr>
        </p:nvGraphicFramePr>
        <p:xfrm>
          <a:off x="631825" y="366713"/>
          <a:ext cx="1639888" cy="5527675"/>
        </p:xfrm>
        <a:graphic>
          <a:graphicData uri="http://schemas.openxmlformats.org/drawingml/2006/table">
            <a:tbl>
              <a:tblPr/>
              <a:tblGrid>
                <a:gridCol w="1314172"/>
                <a:gridCol w="325864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344488" y="5965825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22-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الگوي برنامه ريزي استراتژيک لويد ال. </a:t>
            </a: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ب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يرس </a:t>
            </a:r>
            <a:r>
              <a:rPr lang="en-US" sz="2400" b="1" dirty="0">
                <a:latin typeface="Arial" charset="0"/>
                <a:ea typeface="Times New Roman" pitchFamily="18" charset="0"/>
                <a:cs typeface="B Titr" pitchFamily="2" charset="-78"/>
              </a:rPr>
              <a:t>(LLoyd L.Byars)</a:t>
            </a: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 </a:t>
            </a:r>
            <a:endParaRPr lang="fa-IR" sz="2400" dirty="0">
              <a:latin typeface="Arial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5040313" y="904875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رسالت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5040313" y="1527175"/>
            <a:ext cx="2044700" cy="3095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چشم انداز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5040313" y="2147888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اصول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>
            <a:off x="6038850" y="595313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10"/>
          <p:cNvSpPr>
            <a:spLocks noChangeShapeType="1"/>
          </p:cNvSpPr>
          <p:nvPr/>
        </p:nvSpPr>
        <p:spPr bwMode="auto">
          <a:xfrm>
            <a:off x="6038850" y="1216025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>
            <a:off x="6038850" y="1836738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12"/>
          <p:cNvSpPr>
            <a:spLocks noChangeShapeType="1"/>
          </p:cNvSpPr>
          <p:nvPr/>
        </p:nvSpPr>
        <p:spPr bwMode="auto">
          <a:xfrm>
            <a:off x="6038850" y="2459038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5040313" y="5373688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 dirty="0">
                <a:latin typeface="Arial" charset="0"/>
                <a:ea typeface="Times New Roman" pitchFamily="18" charset="0"/>
                <a:cs typeface="B Titr" pitchFamily="2" charset="-78"/>
              </a:rPr>
              <a:t>سنجش و ارزيابي </a:t>
            </a:r>
            <a:endParaRPr lang="ar-SA" sz="20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0730" name="Line 17"/>
          <p:cNvSpPr>
            <a:spLocks noChangeShapeType="1"/>
          </p:cNvSpPr>
          <p:nvPr/>
        </p:nvSpPr>
        <p:spPr bwMode="auto">
          <a:xfrm>
            <a:off x="6038850" y="3573463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8"/>
          <p:cNvSpPr>
            <a:spLocks noChangeShapeType="1"/>
          </p:cNvSpPr>
          <p:nvPr/>
        </p:nvSpPr>
        <p:spPr bwMode="auto">
          <a:xfrm>
            <a:off x="6038850" y="407670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9"/>
          <p:cNvSpPr>
            <a:spLocks noChangeShapeType="1"/>
          </p:cNvSpPr>
          <p:nvPr/>
        </p:nvSpPr>
        <p:spPr bwMode="auto">
          <a:xfrm>
            <a:off x="6038850" y="4581525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20"/>
          <p:cNvSpPr>
            <a:spLocks noChangeShapeType="1"/>
          </p:cNvSpPr>
          <p:nvPr/>
        </p:nvSpPr>
        <p:spPr bwMode="auto">
          <a:xfrm>
            <a:off x="6038850" y="5084763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22"/>
          <p:cNvSpPr>
            <a:spLocks noChangeShapeType="1"/>
          </p:cNvSpPr>
          <p:nvPr/>
        </p:nvSpPr>
        <p:spPr bwMode="auto">
          <a:xfrm>
            <a:off x="6038850" y="307975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Rectangle 24"/>
          <p:cNvSpPr>
            <a:spLocks noChangeArrowheads="1"/>
          </p:cNvSpPr>
          <p:nvPr/>
        </p:nvSpPr>
        <p:spPr bwMode="auto">
          <a:xfrm>
            <a:off x="0" y="-8509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6" name="Rectangle 35"/>
          <p:cNvSpPr>
            <a:spLocks noChangeArrowheads="1"/>
          </p:cNvSpPr>
          <p:nvPr/>
        </p:nvSpPr>
        <p:spPr bwMode="auto">
          <a:xfrm>
            <a:off x="57150" y="5419725"/>
            <a:ext cx="167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en-US" sz="10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l" rtl="0" eaLnBrk="0" hangingPunct="0"/>
            <a:r>
              <a:rPr lang="en-US" sz="1000" b="1">
                <a:latin typeface="Arial" charset="0"/>
                <a:ea typeface="Times New Roman" pitchFamily="18" charset="0"/>
                <a:cs typeface="B Zar" pitchFamily="2" charset="-78"/>
              </a:rPr>
              <a:t>(Wells , Denise</a:t>
            </a:r>
            <a:r>
              <a:rPr lang="fa-IR" sz="1000" b="1">
                <a:latin typeface="Arial" charset="0"/>
                <a:ea typeface="Times New Roman" pitchFamily="18" charset="0"/>
                <a:cs typeface="B Zar" pitchFamily="2" charset="-78"/>
              </a:rPr>
              <a:t>  </a:t>
            </a:r>
            <a:r>
              <a:rPr lang="en-US" sz="1000" b="1">
                <a:latin typeface="Arial" charset="0"/>
              </a:rPr>
              <a:t>Lindsey</a:t>
            </a:r>
            <a:r>
              <a:rPr lang="en-US" sz="1400" b="1">
                <a:latin typeface="Arial" charset="0"/>
              </a:rPr>
              <a:t>)</a:t>
            </a:r>
            <a:r>
              <a:rPr lang="en-US" sz="1400">
                <a:latin typeface="Arial" charset="0"/>
              </a:rPr>
              <a:t> </a:t>
            </a:r>
            <a:r>
              <a:rPr lang="en-US" sz="1000" b="1">
                <a:latin typeface="Arial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2480" name="Group 80"/>
          <p:cNvGraphicFramePr>
            <a:graphicFrameLocks noGrp="1"/>
          </p:cNvGraphicFramePr>
          <p:nvPr>
            <p:ph/>
          </p:nvPr>
        </p:nvGraphicFramePr>
        <p:xfrm>
          <a:off x="1993900" y="274638"/>
          <a:ext cx="1806575" cy="5483225"/>
        </p:xfrm>
        <a:graphic>
          <a:graphicData uri="http://schemas.openxmlformats.org/drawingml/2006/table">
            <a:tbl>
              <a:tblPr/>
              <a:tblGrid>
                <a:gridCol w="1492250"/>
                <a:gridCol w="314325"/>
              </a:tblGrid>
              <a:tr h="409019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151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69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5040313" y="404813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پيش برنامه ريزي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5040313" y="3860800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اهداف ويژه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344488" y="5949950"/>
            <a:ext cx="9217025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23-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الگوي برنامه ريزي و مديريت استراتژيک نيروي دريايي امريکا </a:t>
            </a:r>
            <a:endParaRPr lang="ar-SA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5040313" y="4365625"/>
            <a:ext cx="2044700" cy="3095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 dirty="0">
                <a:latin typeface="Arial" charset="0"/>
                <a:ea typeface="Times New Roman" pitchFamily="18" charset="0"/>
                <a:cs typeface="B Titr" pitchFamily="2" charset="-78"/>
              </a:rPr>
              <a:t>تدوين برنامه سنجش </a:t>
            </a:r>
            <a:endParaRPr lang="ar-SA" sz="20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5040313" y="4868863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اجرا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21" name="AutoShape 21"/>
          <p:cNvSpPr>
            <a:spLocks noChangeArrowheads="1"/>
          </p:cNvSpPr>
          <p:nvPr/>
        </p:nvSpPr>
        <p:spPr bwMode="auto">
          <a:xfrm>
            <a:off x="5006975" y="2768600"/>
            <a:ext cx="2106613" cy="373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اهداف کلان استراتژيک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5040313" y="3390900"/>
            <a:ext cx="2044700" cy="311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استراتژيها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04" name="AutoShape 28"/>
          <p:cNvSpPr>
            <a:spLocks noChangeArrowheads="1"/>
          </p:cNvSpPr>
          <p:nvPr/>
        </p:nvSpPr>
        <p:spPr bwMode="auto">
          <a:xfrm>
            <a:off x="3240088" y="393700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تعيين علل تغييرات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1403" name="AutoShape 27"/>
          <p:cNvSpPr>
            <a:spLocks noChangeArrowheads="1"/>
          </p:cNvSpPr>
          <p:nvPr/>
        </p:nvSpPr>
        <p:spPr bwMode="auto">
          <a:xfrm>
            <a:off x="3240088" y="989013"/>
            <a:ext cx="2998787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ماموريت 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(فلسفه وجودي) 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3240088" y="161131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چشم انداز 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101401" name="AutoShape 25"/>
          <p:cNvSpPr>
            <a:spLocks noChangeArrowheads="1"/>
          </p:cNvSpPr>
          <p:nvPr/>
        </p:nvSpPr>
        <p:spPr bwMode="auto">
          <a:xfrm>
            <a:off x="3240088" y="222091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اهداف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1750" name="AutoShape 24"/>
          <p:cNvSpPr>
            <a:spLocks noChangeArrowheads="1"/>
          </p:cNvSpPr>
          <p:nvPr/>
        </p:nvSpPr>
        <p:spPr bwMode="auto">
          <a:xfrm>
            <a:off x="3240088" y="2841625"/>
            <a:ext cx="2998787" cy="439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CC0000">
                  <a:alpha val="50998"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34" tIns="45717" rIns="91434" bIns="45717" anchor="ctr"/>
          <a:lstStyle/>
          <a:p>
            <a:pPr algn="ctr"/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مقياسها 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/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(براي ا ندازه گيري موفقيتها)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01399" name="AutoShape 23"/>
          <p:cNvSpPr>
            <a:spLocks noChangeArrowheads="1"/>
          </p:cNvSpPr>
          <p:nvPr/>
        </p:nvSpPr>
        <p:spPr bwMode="auto">
          <a:xfrm>
            <a:off x="3240088" y="350996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استراتژيها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(چگونه به اهداف مي رسيم) 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01398" name="AutoShape 22"/>
          <p:cNvSpPr>
            <a:spLocks noChangeArrowheads="1"/>
          </p:cNvSpPr>
          <p:nvPr/>
        </p:nvSpPr>
        <p:spPr bwMode="auto">
          <a:xfrm>
            <a:off x="3240088" y="4119563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تنظيم سازماني 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(چگونگي اجرا)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01397" name="AutoShape 21"/>
          <p:cNvSpPr>
            <a:spLocks noChangeArrowheads="1"/>
          </p:cNvSpPr>
          <p:nvPr/>
        </p:nvSpPr>
        <p:spPr bwMode="auto">
          <a:xfrm>
            <a:off x="3240088" y="4729163"/>
            <a:ext cx="2998787" cy="3794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ارزيابي</a:t>
            </a:r>
            <a:endParaRPr lang="en-US" sz="1300">
              <a:latin typeface="Arial" charset="0"/>
              <a:ea typeface="Times New Roman" pitchFamily="18" charset="0"/>
              <a:cs typeface="B Titr" pitchFamily="2" charset="-78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(چگونگي انجام درست کار) </a:t>
            </a:r>
            <a:endParaRPr lang="ar-SA" sz="2000">
              <a:latin typeface="Arial" charset="0"/>
              <a:cs typeface="B Titr" pitchFamily="2" charset="-78"/>
            </a:endParaRPr>
          </a:p>
        </p:txBody>
      </p:sp>
      <p:sp>
        <p:nvSpPr>
          <p:cNvPr id="101396" name="AutoShape 20"/>
          <p:cNvSpPr>
            <a:spLocks noChangeArrowheads="1"/>
          </p:cNvSpPr>
          <p:nvPr/>
        </p:nvSpPr>
        <p:spPr bwMode="auto">
          <a:xfrm>
            <a:off x="3240088" y="5337175"/>
            <a:ext cx="2998787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ارزيابي مجدد و مرور چشم</a:t>
            </a:r>
            <a:r>
              <a:rPr lang="fa-IR" sz="1400" b="1">
                <a:latin typeface="Arial" charset="0"/>
                <a:ea typeface="Times New Roman" pitchFamily="18" charset="0"/>
                <a:cs typeface="B Titr" pitchFamily="2" charset="-78"/>
              </a:rPr>
              <a:t> </a:t>
            </a:r>
            <a:r>
              <a:rPr lang="ar-SA" sz="1400" b="1">
                <a:latin typeface="Arial" charset="0"/>
                <a:ea typeface="Times New Roman" pitchFamily="18" charset="0"/>
                <a:cs typeface="B Titr" pitchFamily="2" charset="-78"/>
              </a:rPr>
              <a:t>انداز</a:t>
            </a:r>
            <a:endParaRPr lang="ar-SA" sz="200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1755" name="Line 19"/>
          <p:cNvSpPr>
            <a:spLocks noChangeShapeType="1"/>
          </p:cNvSpPr>
          <p:nvPr/>
        </p:nvSpPr>
        <p:spPr bwMode="auto">
          <a:xfrm>
            <a:off x="4692650" y="7747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6" name="Line 18"/>
          <p:cNvSpPr>
            <a:spLocks noChangeShapeType="1"/>
          </p:cNvSpPr>
          <p:nvPr/>
        </p:nvSpPr>
        <p:spPr bwMode="auto">
          <a:xfrm>
            <a:off x="4740275" y="13827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7" name="Line 17"/>
          <p:cNvSpPr>
            <a:spLocks noChangeShapeType="1"/>
          </p:cNvSpPr>
          <p:nvPr/>
        </p:nvSpPr>
        <p:spPr bwMode="auto">
          <a:xfrm>
            <a:off x="4740275" y="19923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740275" y="32813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4740275" y="38909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60" name="Line 13"/>
          <p:cNvSpPr>
            <a:spLocks noChangeShapeType="1"/>
          </p:cNvSpPr>
          <p:nvPr/>
        </p:nvSpPr>
        <p:spPr bwMode="auto">
          <a:xfrm>
            <a:off x="4740275" y="45005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61" name="Line 12"/>
          <p:cNvSpPr>
            <a:spLocks noChangeShapeType="1"/>
          </p:cNvSpPr>
          <p:nvPr/>
        </p:nvSpPr>
        <p:spPr bwMode="auto">
          <a:xfrm>
            <a:off x="4740275" y="51085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62" name="AutoShape 4"/>
          <p:cNvSpPr>
            <a:spLocks/>
          </p:cNvSpPr>
          <p:nvPr/>
        </p:nvSpPr>
        <p:spPr bwMode="auto">
          <a:xfrm>
            <a:off x="6356350" y="393700"/>
            <a:ext cx="333375" cy="1598613"/>
          </a:xfrm>
          <a:prstGeom prst="rightBrace">
            <a:avLst>
              <a:gd name="adj1" fmla="val 39960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63" name="AutoShape 11"/>
          <p:cNvSpPr>
            <a:spLocks/>
          </p:cNvSpPr>
          <p:nvPr/>
        </p:nvSpPr>
        <p:spPr bwMode="auto">
          <a:xfrm>
            <a:off x="6356350" y="2212975"/>
            <a:ext cx="333375" cy="1598613"/>
          </a:xfrm>
          <a:prstGeom prst="rightBrace">
            <a:avLst>
              <a:gd name="adj1" fmla="val 39960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64" name="AutoShape 5"/>
          <p:cNvSpPr>
            <a:spLocks/>
          </p:cNvSpPr>
          <p:nvPr/>
        </p:nvSpPr>
        <p:spPr bwMode="auto">
          <a:xfrm>
            <a:off x="6356350" y="3971925"/>
            <a:ext cx="333375" cy="533400"/>
          </a:xfrm>
          <a:prstGeom prst="rightBrace">
            <a:avLst>
              <a:gd name="adj1" fmla="val 13333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65" name="AutoShape 10"/>
          <p:cNvSpPr>
            <a:spLocks/>
          </p:cNvSpPr>
          <p:nvPr/>
        </p:nvSpPr>
        <p:spPr bwMode="auto">
          <a:xfrm>
            <a:off x="6356350" y="4581525"/>
            <a:ext cx="333375" cy="1141413"/>
          </a:xfrm>
          <a:prstGeom prst="rightBrace">
            <a:avLst>
              <a:gd name="adj1" fmla="val 28532"/>
              <a:gd name="adj2" fmla="val 484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7062788" y="804863"/>
            <a:ext cx="1562100" cy="715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b"/>
          <a:lstStyle/>
          <a:p>
            <a:pPr algn="l" rtl="0">
              <a:defRPr/>
            </a:pPr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ارزيابي </a:t>
            </a:r>
            <a:endParaRPr lang="en-US" sz="1400">
              <a:latin typeface="Arial" charset="0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cs typeface="B Zar" pitchFamily="2" charset="-78"/>
              </a:rPr>
              <a:t>استراتژيک</a:t>
            </a:r>
            <a:endParaRPr lang="ar-SA" sz="2400">
              <a:latin typeface="Arial" charset="0"/>
            </a:endParaRPr>
          </a:p>
        </p:txBody>
      </p:sp>
      <p:sp>
        <p:nvSpPr>
          <p:cNvPr id="31767" name="Text Box 9"/>
          <p:cNvSpPr txBox="1">
            <a:spLocks noChangeArrowheads="1"/>
          </p:cNvSpPr>
          <p:nvPr/>
        </p:nvSpPr>
        <p:spPr bwMode="auto">
          <a:xfrm>
            <a:off x="7062788" y="2587625"/>
            <a:ext cx="1562100" cy="719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l" rtl="0"/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/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طرحريزي</a:t>
            </a:r>
            <a:endParaRPr lang="en-US" sz="1400">
              <a:latin typeface="Arial" charset="0"/>
            </a:endParaRPr>
          </a:p>
          <a:p>
            <a:pPr algn="ctr" eaLnBrk="0" hangingPunct="0"/>
            <a:r>
              <a:rPr lang="ar-SA" sz="1600" b="1">
                <a:latin typeface="Arial" charset="0"/>
                <a:cs typeface="B Zar" pitchFamily="2" charset="-78"/>
              </a:rPr>
              <a:t>استراتژيک</a:t>
            </a:r>
            <a:endParaRPr lang="ar-SA" sz="2400">
              <a:latin typeface="Arial" charset="0"/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7062788" y="4029075"/>
            <a:ext cx="15621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b"/>
          <a:lstStyle/>
          <a:p>
            <a:pPr algn="l" rtl="0">
              <a:defRPr/>
            </a:pPr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اجرا</a:t>
            </a:r>
            <a:endParaRPr lang="ar-SA" sz="2400">
              <a:latin typeface="Arial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7062788" y="4941888"/>
            <a:ext cx="15621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b"/>
          <a:lstStyle/>
          <a:p>
            <a:pPr algn="l" rtl="0">
              <a:defRPr/>
            </a:pPr>
            <a:endParaRPr lang="fa-IR" sz="1600" b="1">
              <a:latin typeface="Arial" charset="0"/>
              <a:ea typeface="Times New Roman" pitchFamily="18" charset="0"/>
              <a:cs typeface="B Zar" pitchFamily="2" charset="-78"/>
            </a:endParaRPr>
          </a:p>
          <a:p>
            <a:pPr algn="ctr" eaLnBrk="0" hangingPunct="0">
              <a:defRPr/>
            </a:pPr>
            <a:r>
              <a:rPr lang="ar-SA" sz="1600" b="1">
                <a:latin typeface="Arial" charset="0"/>
                <a:ea typeface="Times New Roman" pitchFamily="18" charset="0"/>
                <a:cs typeface="B Zar" pitchFamily="2" charset="-78"/>
              </a:rPr>
              <a:t>ارزيابي</a:t>
            </a:r>
            <a:endParaRPr lang="ar-SA" sz="2400">
              <a:latin typeface="Arial" charset="0"/>
            </a:endParaRPr>
          </a:p>
        </p:txBody>
      </p:sp>
      <p:sp>
        <p:nvSpPr>
          <p:cNvPr id="31770" name="Rectangle 39"/>
          <p:cNvSpPr>
            <a:spLocks noChangeArrowheads="1"/>
          </p:cNvSpPr>
          <p:nvPr/>
        </p:nvSpPr>
        <p:spPr bwMode="auto">
          <a:xfrm>
            <a:off x="1709738" y="-531813"/>
            <a:ext cx="184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fa-IR" sz="1400" b="1">
              <a:latin typeface="Times New Roman" pitchFamily="18" charset="0"/>
              <a:ea typeface="Times New Roman" pitchFamily="18" charset="0"/>
              <a:cs typeface="B Zar" pitchFamily="2" charset="-78"/>
            </a:endParaRPr>
          </a:p>
          <a:p>
            <a:pPr algn="l" rtl="0" eaLnBrk="0" hangingPunct="0"/>
            <a: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  <a:t/>
            </a:r>
            <a:br>
              <a:rPr lang="fa-IR" sz="1400" b="1">
                <a:latin typeface="Times New Roman" pitchFamily="18" charset="0"/>
                <a:ea typeface="Times New Roman" pitchFamily="18" charset="0"/>
                <a:cs typeface="B Zar" pitchFamily="2" charset="-78"/>
              </a:rPr>
            </a:br>
            <a:endParaRPr lang="fa-IR">
              <a:latin typeface="Arial" charset="0"/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1771" name="Line 41"/>
          <p:cNvSpPr>
            <a:spLocks noChangeShapeType="1"/>
          </p:cNvSpPr>
          <p:nvPr/>
        </p:nvSpPr>
        <p:spPr bwMode="auto">
          <a:xfrm>
            <a:off x="4719638" y="26130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1467" name="Group 91"/>
          <p:cNvGraphicFramePr>
            <a:graphicFrameLocks noGrp="1"/>
          </p:cNvGraphicFramePr>
          <p:nvPr>
            <p:ph/>
          </p:nvPr>
        </p:nvGraphicFramePr>
        <p:xfrm>
          <a:off x="1276350" y="320675"/>
          <a:ext cx="1803400" cy="5548313"/>
        </p:xfrm>
        <a:graphic>
          <a:graphicData uri="http://schemas.openxmlformats.org/drawingml/2006/table">
            <a:tbl>
              <a:tblPr/>
              <a:tblGrid>
                <a:gridCol w="1336675"/>
                <a:gridCol w="466725"/>
              </a:tblGrid>
              <a:tr h="23780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344488" y="5991225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24-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الگوي مديريت</a:t>
            </a:r>
            <a:r>
              <a:rPr lang="fa-IR" sz="2400" b="1" dirty="0">
                <a:latin typeface="Arial" charset="0"/>
                <a:ea typeface="Times New Roman" pitchFamily="18" charset="0"/>
                <a:cs typeface="B Titr" pitchFamily="2" charset="-78"/>
              </a:rPr>
              <a:t>  </a:t>
            </a:r>
            <a:r>
              <a:rPr lang="ar-SA" sz="2400" b="1" dirty="0">
                <a:latin typeface="Arial" charset="0"/>
                <a:ea typeface="Times New Roman" pitchFamily="18" charset="0"/>
                <a:cs typeface="B Titr" pitchFamily="2" charset="-78"/>
              </a:rPr>
              <a:t>استراتژيک دانشگاه اينديانا</a:t>
            </a:r>
            <a:endParaRPr lang="ar-SA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9"/>
          <p:cNvSpPr>
            <a:spLocks/>
          </p:cNvSpPr>
          <p:nvPr/>
        </p:nvSpPr>
        <p:spPr bwMode="auto">
          <a:xfrm>
            <a:off x="7977188" y="2047875"/>
            <a:ext cx="227012" cy="3043238"/>
          </a:xfrm>
          <a:prstGeom prst="rightBrace">
            <a:avLst>
              <a:gd name="adj1" fmla="val 111714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1" name="AutoShape 20"/>
          <p:cNvSpPr>
            <a:spLocks/>
          </p:cNvSpPr>
          <p:nvPr/>
        </p:nvSpPr>
        <p:spPr bwMode="auto">
          <a:xfrm>
            <a:off x="6461125" y="1676400"/>
            <a:ext cx="303213" cy="1951038"/>
          </a:xfrm>
          <a:prstGeom prst="rightBrace">
            <a:avLst>
              <a:gd name="adj1" fmla="val 53621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2" name="AutoShape 29"/>
          <p:cNvSpPr>
            <a:spLocks/>
          </p:cNvSpPr>
          <p:nvPr/>
        </p:nvSpPr>
        <p:spPr bwMode="auto">
          <a:xfrm>
            <a:off x="3736975" y="1111250"/>
            <a:ext cx="227013" cy="1755775"/>
          </a:xfrm>
          <a:prstGeom prst="leftBrace">
            <a:avLst>
              <a:gd name="adj1" fmla="val 64452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3" name="AutoShape 30"/>
          <p:cNvSpPr>
            <a:spLocks/>
          </p:cNvSpPr>
          <p:nvPr/>
        </p:nvSpPr>
        <p:spPr bwMode="auto">
          <a:xfrm>
            <a:off x="3509963" y="1346200"/>
            <a:ext cx="227012" cy="1285875"/>
          </a:xfrm>
          <a:prstGeom prst="rightBrace">
            <a:avLst>
              <a:gd name="adj1" fmla="val 4720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4" name="AutoShape 34"/>
          <p:cNvSpPr>
            <a:spLocks/>
          </p:cNvSpPr>
          <p:nvPr/>
        </p:nvSpPr>
        <p:spPr bwMode="auto">
          <a:xfrm>
            <a:off x="2071688" y="1346200"/>
            <a:ext cx="227012" cy="1285875"/>
          </a:xfrm>
          <a:prstGeom prst="leftBrace">
            <a:avLst>
              <a:gd name="adj1" fmla="val 4720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5" name="AutoShape 43"/>
          <p:cNvSpPr>
            <a:spLocks/>
          </p:cNvSpPr>
          <p:nvPr/>
        </p:nvSpPr>
        <p:spPr bwMode="auto">
          <a:xfrm>
            <a:off x="3771900" y="3036888"/>
            <a:ext cx="141288" cy="804862"/>
          </a:xfrm>
          <a:prstGeom prst="leftBrace">
            <a:avLst>
              <a:gd name="adj1" fmla="val 47472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6" name="AutoShape 44"/>
          <p:cNvSpPr>
            <a:spLocks/>
          </p:cNvSpPr>
          <p:nvPr/>
        </p:nvSpPr>
        <p:spPr bwMode="auto">
          <a:xfrm>
            <a:off x="3771900" y="3979863"/>
            <a:ext cx="150813" cy="584200"/>
          </a:xfrm>
          <a:prstGeom prst="leftBrace">
            <a:avLst>
              <a:gd name="adj1" fmla="val 32281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7" name="AutoShape 45"/>
          <p:cNvSpPr>
            <a:spLocks/>
          </p:cNvSpPr>
          <p:nvPr/>
        </p:nvSpPr>
        <p:spPr bwMode="auto">
          <a:xfrm>
            <a:off x="5191125" y="4572000"/>
            <a:ext cx="152400" cy="877888"/>
          </a:xfrm>
          <a:prstGeom prst="leftBrace">
            <a:avLst>
              <a:gd name="adj1" fmla="val 4800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8" name="AutoShape 51"/>
          <p:cNvSpPr>
            <a:spLocks/>
          </p:cNvSpPr>
          <p:nvPr/>
        </p:nvSpPr>
        <p:spPr bwMode="auto">
          <a:xfrm>
            <a:off x="1692275" y="1577975"/>
            <a:ext cx="227013" cy="3748088"/>
          </a:xfrm>
          <a:prstGeom prst="rightBrace">
            <a:avLst>
              <a:gd name="adj1" fmla="val 137587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9" name="AutoShape 23"/>
          <p:cNvSpPr>
            <a:spLocks/>
          </p:cNvSpPr>
          <p:nvPr/>
        </p:nvSpPr>
        <p:spPr bwMode="auto">
          <a:xfrm>
            <a:off x="5251450" y="1111250"/>
            <a:ext cx="227013" cy="1755775"/>
          </a:xfrm>
          <a:prstGeom prst="rightBrace">
            <a:avLst>
              <a:gd name="adj1" fmla="val 64452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977188" y="935038"/>
            <a:ext cx="1436687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چالشهاي محيطي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361363" y="2047875"/>
            <a:ext cx="1052512" cy="719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فرضيه موقت استراتژيك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2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وتلاطم محيط </a:t>
            </a:r>
            <a:endParaRPr lang="en-US" sz="12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361363" y="3336925"/>
            <a:ext cx="1052512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rgbClr val="CC0000"/>
                </a:solidFill>
                <a:latin typeface="Times New Roman" pitchFamily="18" charset="0"/>
                <a:cs typeface="B Titr" pitchFamily="2" charset="-78"/>
              </a:rPr>
              <a:t>تشخيص</a:t>
            </a: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967538" y="2165350"/>
            <a:ext cx="1082675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 dirty="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تكوين نظامها </a:t>
            </a:r>
            <a:endParaRPr lang="en-US" sz="1200" dirty="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02438" y="2517775"/>
            <a:ext cx="1247775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rgbClr val="CC0000"/>
                </a:solidFill>
                <a:latin typeface="Times New Roman" pitchFamily="18" charset="0"/>
                <a:cs typeface="B Titr" pitchFamily="2" charset="-78"/>
              </a:rPr>
              <a:t>تحليل</a:t>
            </a: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824663" y="3963988"/>
            <a:ext cx="122555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طراحي شركت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615113" y="4799013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مديريت تغيير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546725" y="3763963"/>
            <a:ext cx="1141413" cy="444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طراحي توامندي تخصصي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324475" y="4173538"/>
            <a:ext cx="1439863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طراحي مديريت عمومي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332413" y="4602163"/>
            <a:ext cx="1431925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مقاومت در قبال تغيير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5324475" y="4932363"/>
            <a:ext cx="1439863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مديريت تغيير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5324475" y="5224463"/>
            <a:ext cx="1439863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رسميت تغيير 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2792" name="Line 17"/>
          <p:cNvSpPr>
            <a:spLocks noChangeShapeType="1"/>
          </p:cNvSpPr>
          <p:nvPr/>
        </p:nvSpPr>
        <p:spPr bwMode="auto">
          <a:xfrm>
            <a:off x="8732838" y="1169988"/>
            <a:ext cx="0" cy="819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93" name="Line 18"/>
          <p:cNvSpPr>
            <a:spLocks noChangeShapeType="1"/>
          </p:cNvSpPr>
          <p:nvPr/>
        </p:nvSpPr>
        <p:spPr bwMode="auto">
          <a:xfrm flipH="1">
            <a:off x="8751888" y="280670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3889375" y="1111250"/>
            <a:ext cx="1435100" cy="265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rgbClr val="000000"/>
                </a:solidFill>
                <a:latin typeface="Times New Roman" pitchFamily="18" charset="0"/>
                <a:cs typeface="B Titr" pitchFamily="2" charset="-78"/>
              </a:rPr>
              <a:t>اطلاعات 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3889375" y="1462088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تقسيم بندي بازار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3889375" y="2281238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مجموعه 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3889375" y="2630488"/>
            <a:ext cx="1435100" cy="260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موضع گيري متفرقه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2278063" y="1344613"/>
            <a:ext cx="1306512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تكنولوژي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2278063" y="1870075"/>
            <a:ext cx="1306512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اجتماعي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2278063" y="2397125"/>
            <a:ext cx="1306512" cy="260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 جهاني 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3889375" y="3059113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علائم قوي 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3889375" y="3335338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علائم ضعيف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3889375" y="3594100"/>
            <a:ext cx="1435100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غافلگيريها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3913188" y="3903663"/>
            <a:ext cx="1277937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مديران عمومي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3913188" y="4137025"/>
            <a:ext cx="1277937" cy="261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نظامها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3913188" y="4370388"/>
            <a:ext cx="1277937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ساخت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2807" name="Line 46"/>
          <p:cNvSpPr>
            <a:spLocks noChangeShapeType="1"/>
          </p:cNvSpPr>
          <p:nvPr/>
        </p:nvSpPr>
        <p:spPr bwMode="auto">
          <a:xfrm flipH="1">
            <a:off x="1919288" y="198913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08" name="Line 47"/>
          <p:cNvSpPr>
            <a:spLocks noChangeShapeType="1"/>
          </p:cNvSpPr>
          <p:nvPr/>
        </p:nvSpPr>
        <p:spPr bwMode="auto">
          <a:xfrm>
            <a:off x="1919288" y="1989138"/>
            <a:ext cx="0" cy="3027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09" name="Line 48"/>
          <p:cNvSpPr>
            <a:spLocks noChangeShapeType="1"/>
          </p:cNvSpPr>
          <p:nvPr/>
        </p:nvSpPr>
        <p:spPr bwMode="auto">
          <a:xfrm flipH="1">
            <a:off x="1919288" y="5016500"/>
            <a:ext cx="3332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10" name="Line 49"/>
          <p:cNvSpPr>
            <a:spLocks noChangeShapeType="1"/>
          </p:cNvSpPr>
          <p:nvPr/>
        </p:nvSpPr>
        <p:spPr bwMode="auto">
          <a:xfrm flipH="1">
            <a:off x="1919288" y="4271963"/>
            <a:ext cx="185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11" name="Line 50"/>
          <p:cNvSpPr>
            <a:spLocks noChangeShapeType="1"/>
          </p:cNvSpPr>
          <p:nvPr/>
        </p:nvSpPr>
        <p:spPr bwMode="auto">
          <a:xfrm flipH="1">
            <a:off x="1919288" y="3408363"/>
            <a:ext cx="1852612" cy="4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1003300" y="1636713"/>
            <a:ext cx="757238" cy="811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زيربناي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معرفت 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شناسي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49" name="Text Box 53"/>
          <p:cNvSpPr txBox="1">
            <a:spLocks noChangeArrowheads="1"/>
          </p:cNvSpPr>
          <p:nvPr/>
        </p:nvSpPr>
        <p:spPr bwMode="auto">
          <a:xfrm>
            <a:off x="717550" y="3078163"/>
            <a:ext cx="985838" cy="811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انواع 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رفتار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استراتژيك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50" name="Text Box 54"/>
          <p:cNvSpPr txBox="1">
            <a:spLocks noChangeArrowheads="1"/>
          </p:cNvSpPr>
          <p:nvPr/>
        </p:nvSpPr>
        <p:spPr bwMode="auto">
          <a:xfrm>
            <a:off x="930275" y="4564063"/>
            <a:ext cx="758825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جام </a:t>
            </a:r>
          </a:p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جهان نما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403850" y="3306763"/>
            <a:ext cx="113665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مديريت مسائل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632450" y="1781175"/>
            <a:ext cx="981075" cy="673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موضوع گيري </a:t>
            </a:r>
            <a:endParaRPr lang="fa-IR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  <a:p>
            <a:pPr defTabSz="792163" rtl="0">
              <a:spcBef>
                <a:spcPct val="50000"/>
              </a:spcBef>
              <a:defRPr/>
            </a:pPr>
            <a:r>
              <a:rPr lang="ar-SA" sz="1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ar-SA" sz="1000">
                <a:solidFill>
                  <a:srgbClr val="CC0000"/>
                </a:solidFill>
                <a:latin typeface="Times New Roman" pitchFamily="18" charset="0"/>
                <a:cs typeface="B Titr" pitchFamily="2" charset="-78"/>
              </a:rPr>
              <a:t>برنامه ريزي </a:t>
            </a:r>
            <a:r>
              <a:rPr lang="ar-SA" sz="10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استراتژيك)</a:t>
            </a: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 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3889375" y="1871663"/>
            <a:ext cx="14351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defTabSz="792163" rtl="0">
              <a:spcBef>
                <a:spcPct val="50000"/>
              </a:spcBef>
              <a:defRPr/>
            </a:pPr>
            <a:r>
              <a:rPr lang="ar-SA" sz="1200">
                <a:solidFill>
                  <a:schemeClr val="tx2"/>
                </a:solidFill>
                <a:latin typeface="Times New Roman" pitchFamily="18" charset="0"/>
                <a:cs typeface="B Titr" pitchFamily="2" charset="-78"/>
              </a:rPr>
              <a:t>موضوع رقابتي</a:t>
            </a:r>
            <a:endParaRPr lang="en-US" sz="1200">
              <a:solidFill>
                <a:schemeClr val="tx2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2818" name="Rectangle 81"/>
          <p:cNvSpPr>
            <a:spLocks noChangeArrowheads="1"/>
          </p:cNvSpPr>
          <p:nvPr/>
        </p:nvSpPr>
        <p:spPr bwMode="auto">
          <a:xfrm>
            <a:off x="8932863" y="161925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کنکاش</a:t>
            </a:r>
          </a:p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 مفهومي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19" name="Rectangle 82"/>
          <p:cNvSpPr>
            <a:spLocks noChangeArrowheads="1"/>
          </p:cNvSpPr>
          <p:nvPr/>
        </p:nvSpPr>
        <p:spPr bwMode="auto">
          <a:xfrm>
            <a:off x="2511425" y="1006475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گيري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0" name="Rectangle 83"/>
          <p:cNvSpPr>
            <a:spLocks noChangeArrowheads="1"/>
          </p:cNvSpPr>
          <p:nvPr/>
        </p:nvSpPr>
        <p:spPr bwMode="auto">
          <a:xfrm>
            <a:off x="560388" y="1293813"/>
            <a:ext cx="771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پياده سازي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1" name="Rectangle 84"/>
          <p:cNvSpPr>
            <a:spLocks noChangeArrowheads="1"/>
          </p:cNvSpPr>
          <p:nvPr/>
        </p:nvSpPr>
        <p:spPr bwMode="auto">
          <a:xfrm>
            <a:off x="8024813" y="692150"/>
            <a:ext cx="1195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 rtl="0"/>
            <a:r>
              <a:rPr lang="fa-IR" sz="1200" b="1">
                <a:latin typeface="Arial" charset="0"/>
                <a:cs typeface="B Nazanin" pitchFamily="2" charset="-78"/>
              </a:rPr>
              <a:t>بازخورد وکنترل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2" name="Rectangle 85"/>
          <p:cNvSpPr>
            <a:spLocks noChangeArrowheads="1"/>
          </p:cNvSpPr>
          <p:nvPr/>
        </p:nvSpPr>
        <p:spPr bwMode="auto">
          <a:xfrm>
            <a:off x="7659688" y="1163638"/>
            <a:ext cx="981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کنکاش محيطي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3" name="Rectangle 86"/>
          <p:cNvSpPr>
            <a:spLocks noChangeArrowheads="1"/>
          </p:cNvSpPr>
          <p:nvPr/>
        </p:nvSpPr>
        <p:spPr bwMode="auto">
          <a:xfrm>
            <a:off x="8285163" y="3886200"/>
            <a:ext cx="912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کليدي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4" name="Rectangle 87"/>
          <p:cNvSpPr>
            <a:spLocks noChangeArrowheads="1"/>
          </p:cNvSpPr>
          <p:nvPr/>
        </p:nvSpPr>
        <p:spPr bwMode="auto">
          <a:xfrm>
            <a:off x="6958013" y="3670300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5" name="Rectangle 88"/>
          <p:cNvSpPr>
            <a:spLocks noChangeArrowheads="1"/>
          </p:cNvSpPr>
          <p:nvPr/>
        </p:nvSpPr>
        <p:spPr bwMode="auto">
          <a:xfrm>
            <a:off x="6958013" y="1955800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6" name="Rectangle 90"/>
          <p:cNvSpPr>
            <a:spLocks noChangeArrowheads="1"/>
          </p:cNvSpPr>
          <p:nvPr/>
        </p:nvSpPr>
        <p:spPr bwMode="auto">
          <a:xfrm>
            <a:off x="5476875" y="3035300"/>
            <a:ext cx="91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7" name="Rectangle 91"/>
          <p:cNvSpPr>
            <a:spLocks noChangeArrowheads="1"/>
          </p:cNvSpPr>
          <p:nvPr/>
        </p:nvSpPr>
        <p:spPr bwMode="auto">
          <a:xfrm>
            <a:off x="2824163" y="3167063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8" name="Rectangle 92"/>
          <p:cNvSpPr>
            <a:spLocks noChangeArrowheads="1"/>
          </p:cNvSpPr>
          <p:nvPr/>
        </p:nvSpPr>
        <p:spPr bwMode="auto">
          <a:xfrm>
            <a:off x="2824163" y="4043363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29" name="Rectangle 93"/>
          <p:cNvSpPr>
            <a:spLocks noChangeArrowheads="1"/>
          </p:cNvSpPr>
          <p:nvPr/>
        </p:nvSpPr>
        <p:spPr bwMode="auto">
          <a:xfrm>
            <a:off x="2824163" y="4751388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30" name="Rectangle 94"/>
          <p:cNvSpPr>
            <a:spLocks noChangeArrowheads="1"/>
          </p:cNvSpPr>
          <p:nvPr/>
        </p:nvSpPr>
        <p:spPr bwMode="auto">
          <a:xfrm>
            <a:off x="6958013" y="4535488"/>
            <a:ext cx="917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طراحي  تحقق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31" name="Rectangle 95"/>
          <p:cNvSpPr>
            <a:spLocks noChangeArrowheads="1"/>
          </p:cNvSpPr>
          <p:nvPr/>
        </p:nvSpPr>
        <p:spPr bwMode="auto">
          <a:xfrm>
            <a:off x="4084638" y="862013"/>
            <a:ext cx="852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گيري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32" name="Rectangle 96"/>
          <p:cNvSpPr>
            <a:spLocks noChangeArrowheads="1"/>
          </p:cNvSpPr>
          <p:nvPr/>
        </p:nvSpPr>
        <p:spPr bwMode="auto">
          <a:xfrm>
            <a:off x="5553075" y="1438275"/>
            <a:ext cx="852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تصميم گيري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33" name="Rectangle 97"/>
          <p:cNvSpPr>
            <a:spLocks noChangeArrowheads="1"/>
          </p:cNvSpPr>
          <p:nvPr/>
        </p:nvSpPr>
        <p:spPr bwMode="auto">
          <a:xfrm>
            <a:off x="560388" y="2825750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پياده سازي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34" name="Rectangle 98"/>
          <p:cNvSpPr>
            <a:spLocks noChangeArrowheads="1"/>
          </p:cNvSpPr>
          <p:nvPr/>
        </p:nvSpPr>
        <p:spPr bwMode="auto">
          <a:xfrm>
            <a:off x="584200" y="4318000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200" b="1">
                <a:latin typeface="Arial" charset="0"/>
                <a:cs typeface="B Nazanin" pitchFamily="2" charset="-78"/>
              </a:rPr>
              <a:t>پياده سازي</a:t>
            </a:r>
            <a:endParaRPr lang="en-US" sz="1200" b="1">
              <a:latin typeface="Arial" charset="0"/>
              <a:cs typeface="B Nazanin" pitchFamily="2" charset="-78"/>
            </a:endParaRPr>
          </a:p>
        </p:txBody>
      </p:sp>
      <p:sp>
        <p:nvSpPr>
          <p:cNvPr id="32835" name="AutoShape 39"/>
          <p:cNvSpPr>
            <a:spLocks/>
          </p:cNvSpPr>
          <p:nvPr/>
        </p:nvSpPr>
        <p:spPr bwMode="auto">
          <a:xfrm>
            <a:off x="5241925" y="3930650"/>
            <a:ext cx="77788" cy="676275"/>
          </a:xfrm>
          <a:prstGeom prst="rightBrace">
            <a:avLst>
              <a:gd name="adj1" fmla="val 72449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836" name="AutoShape 35"/>
          <p:cNvSpPr>
            <a:spLocks/>
          </p:cNvSpPr>
          <p:nvPr/>
        </p:nvSpPr>
        <p:spPr bwMode="auto">
          <a:xfrm>
            <a:off x="5260975" y="3036888"/>
            <a:ext cx="217488" cy="804862"/>
          </a:xfrm>
          <a:prstGeom prst="rightBrace">
            <a:avLst>
              <a:gd name="adj1" fmla="val 30839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837" name="AutoShape 22"/>
          <p:cNvSpPr>
            <a:spLocks/>
          </p:cNvSpPr>
          <p:nvPr/>
        </p:nvSpPr>
        <p:spPr bwMode="auto">
          <a:xfrm>
            <a:off x="6688138" y="4572000"/>
            <a:ext cx="227012" cy="877888"/>
          </a:xfrm>
          <a:prstGeom prst="rightBrace">
            <a:avLst>
              <a:gd name="adj1" fmla="val 32226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38" name="AutoShape 21"/>
          <p:cNvSpPr>
            <a:spLocks/>
          </p:cNvSpPr>
          <p:nvPr/>
        </p:nvSpPr>
        <p:spPr bwMode="auto">
          <a:xfrm>
            <a:off x="6645275" y="3779838"/>
            <a:ext cx="127000" cy="755650"/>
          </a:xfrm>
          <a:prstGeom prst="rightBrace">
            <a:avLst>
              <a:gd name="adj1" fmla="val 4958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" name="Text Box 18"/>
          <p:cNvSpPr txBox="1">
            <a:spLocks noChangeArrowheads="1"/>
          </p:cNvSpPr>
          <p:nvPr/>
        </p:nvSpPr>
        <p:spPr bwMode="auto">
          <a:xfrm>
            <a:off x="344488" y="5673725"/>
            <a:ext cx="9217025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ctr">
              <a:defRPr/>
            </a:pPr>
            <a:r>
              <a:rPr lang="fa-IR" sz="2400" b="1" dirty="0">
                <a:cs typeface="B Titr" pitchFamily="2" charset="-78"/>
              </a:rPr>
              <a:t>25-  </a:t>
            </a:r>
            <a:r>
              <a:rPr lang="ar-SA" sz="2400" b="1" dirty="0">
                <a:cs typeface="B Titr" pitchFamily="2" charset="-78"/>
              </a:rPr>
              <a:t>طرح مفهومي مديريت استراتژيك (مدل ايگور آنسوف)</a:t>
            </a:r>
            <a:endParaRPr lang="ar-SA" sz="2400" dirty="0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ransition advClick="0">
    <p:random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849313" y="1125538"/>
            <a:ext cx="8112125" cy="20161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fa-IR" sz="440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4400" b="1">
                <a:latin typeface="Times New Roman" pitchFamily="18" charset="0"/>
                <a:cs typeface="B Nazanin" pitchFamily="2" charset="-78"/>
              </a:rPr>
              <a:t>انواع مدلهاي</a:t>
            </a:r>
          </a:p>
          <a:p>
            <a:pPr algn="ctr">
              <a:defRPr/>
            </a:pPr>
            <a:r>
              <a:rPr lang="fa-IR" sz="440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rPr>
              <a:t>فرآيند </a:t>
            </a:r>
            <a:r>
              <a:rPr lang="fa-I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rPr>
              <a:t>مديريت و </a:t>
            </a:r>
            <a:r>
              <a:rPr lang="ar-SA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rPr>
              <a:t>برنامه‌ريزي استراتژيك</a:t>
            </a:r>
            <a:endParaRPr lang="en-US" sz="440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849313" y="3284538"/>
            <a:ext cx="7950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r>
              <a:rPr lang="fa-IR" sz="3200">
                <a:latin typeface="Times New Roman" pitchFamily="18" charset="0"/>
                <a:cs typeface="B Koodak" pitchFamily="2" charset="-78"/>
              </a:rPr>
              <a:t> </a:t>
            </a:r>
            <a:r>
              <a:rPr lang="fa-IR" sz="3200" b="1">
                <a:latin typeface="Times New Roman" pitchFamily="18" charset="0"/>
                <a:cs typeface="B Koodak" pitchFamily="2" charset="-78"/>
              </a:rPr>
              <a:t>بر اساس مراحل پنج گانه: 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1-کنکاش مفهومي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2- کنکاش محيطي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3-  تصميم گيري وتدوين راهبرد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4-پياده سازي</a:t>
            </a:r>
          </a:p>
          <a:p>
            <a:r>
              <a:rPr lang="fa-IR" sz="3200" b="1">
                <a:latin typeface="Times New Roman" pitchFamily="18" charset="0"/>
                <a:cs typeface="B Koodak" pitchFamily="2" charset="-78"/>
              </a:rPr>
              <a:t>5-بازخورد ،کنترل و ارزيابي</a:t>
            </a:r>
            <a:endParaRPr lang="en-US" sz="3200">
              <a:latin typeface="Times New Roman" pitchFamily="18" charset="0"/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 autoUpdateAnimBg="0"/>
      <p:bldP spid="13005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6"/>
          <p:cNvSpPr txBox="1">
            <a:spLocks noChangeArrowheads="1"/>
          </p:cNvSpPr>
          <p:nvPr/>
        </p:nvSpPr>
        <p:spPr bwMode="auto">
          <a:xfrm>
            <a:off x="3627438" y="5511800"/>
            <a:ext cx="3276600" cy="365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r>
              <a:rPr lang="ar-SA" sz="1400">
                <a:latin typeface="Arial" charset="0"/>
                <a:ea typeface="Times New Roman" pitchFamily="18" charset="0"/>
                <a:cs typeface="B Titr" pitchFamily="2" charset="-78"/>
              </a:rPr>
              <a:t>چهارچوبي براي استراتژي و تحليل آن</a:t>
            </a:r>
            <a:endParaRPr lang="ar-SA">
              <a:latin typeface="Arial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33795" name="Text Box 67"/>
          <p:cNvSpPr txBox="1">
            <a:spLocks noChangeArrowheads="1"/>
          </p:cNvSpPr>
          <p:nvPr/>
        </p:nvSpPr>
        <p:spPr bwMode="auto">
          <a:xfrm>
            <a:off x="849313" y="5953125"/>
            <a:ext cx="6362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>
              <a:defRPr/>
            </a:pPr>
            <a:r>
              <a:rPr lang="fa-IR" sz="2800" dirty="0">
                <a:latin typeface="Arial" charset="0"/>
                <a:ea typeface="Times New Roman" pitchFamily="18" charset="0"/>
                <a:cs typeface="+mj-cs"/>
              </a:rPr>
              <a:t>26- </a:t>
            </a:r>
            <a:r>
              <a:rPr lang="ar-SA" sz="2800" dirty="0">
                <a:latin typeface="Arial" charset="0"/>
                <a:ea typeface="Times New Roman" pitchFamily="18" charset="0"/>
                <a:cs typeface="+mj-cs"/>
              </a:rPr>
              <a:t>مدل ساموئل سيرتو و پائول پيتر</a:t>
            </a:r>
          </a:p>
        </p:txBody>
      </p:sp>
      <p:grpSp>
        <p:nvGrpSpPr>
          <p:cNvPr id="33796" name="Group 9"/>
          <p:cNvGrpSpPr>
            <a:grpSpLocks/>
          </p:cNvGrpSpPr>
          <p:nvPr/>
        </p:nvGrpSpPr>
        <p:grpSpPr bwMode="auto">
          <a:xfrm>
            <a:off x="2979738" y="444500"/>
            <a:ext cx="1190625" cy="708025"/>
            <a:chOff x="3168" y="2448"/>
            <a:chExt cx="1731" cy="1440"/>
          </a:xfrm>
        </p:grpSpPr>
        <p:sp>
          <p:nvSpPr>
            <p:cNvPr id="33873" name="Line 12"/>
            <p:cNvSpPr>
              <a:spLocks noChangeShapeType="1"/>
            </p:cNvSpPr>
            <p:nvPr/>
          </p:nvSpPr>
          <p:spPr bwMode="auto">
            <a:xfrm>
              <a:off x="4893" y="2448"/>
              <a:ext cx="0" cy="14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74" name="Line 11"/>
            <p:cNvSpPr>
              <a:spLocks noChangeShapeType="1"/>
            </p:cNvSpPr>
            <p:nvPr/>
          </p:nvSpPr>
          <p:spPr bwMode="auto">
            <a:xfrm flipH="1">
              <a:off x="3312" y="3888"/>
              <a:ext cx="158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75" name="Text Box 10"/>
            <p:cNvSpPr txBox="1">
              <a:spLocks noChangeArrowheads="1"/>
            </p:cNvSpPr>
            <p:nvPr/>
          </p:nvSpPr>
          <p:spPr bwMode="auto">
            <a:xfrm>
              <a:off x="3168" y="2448"/>
              <a:ext cx="1728" cy="12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/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عمليات بين‏المللي</a:t>
              </a:r>
              <a:endParaRPr lang="ar-SA">
                <a:latin typeface="Arial" charset="0"/>
                <a:ea typeface="Times New Roman" pitchFamily="18" charset="0"/>
                <a:cs typeface="B Titr" pitchFamily="2" charset="-78"/>
              </a:endParaRPr>
            </a:p>
          </p:txBody>
        </p:sp>
      </p:grp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6350000" y="444500"/>
            <a:ext cx="1189038" cy="708025"/>
            <a:chOff x="3168" y="2448"/>
            <a:chExt cx="1731" cy="1440"/>
          </a:xfrm>
        </p:grpSpPr>
        <p:sp>
          <p:nvSpPr>
            <p:cNvPr id="33870" name="Line 7"/>
            <p:cNvSpPr>
              <a:spLocks noChangeShapeType="1"/>
            </p:cNvSpPr>
            <p:nvPr/>
          </p:nvSpPr>
          <p:spPr bwMode="auto">
            <a:xfrm>
              <a:off x="4893" y="2448"/>
              <a:ext cx="0" cy="14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71" name="Line 6"/>
            <p:cNvSpPr>
              <a:spLocks noChangeShapeType="1"/>
            </p:cNvSpPr>
            <p:nvPr/>
          </p:nvSpPr>
          <p:spPr bwMode="auto">
            <a:xfrm flipH="1">
              <a:off x="3312" y="3888"/>
              <a:ext cx="158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72" name="Text Box 5"/>
            <p:cNvSpPr txBox="1">
              <a:spLocks noChangeArrowheads="1"/>
            </p:cNvSpPr>
            <p:nvPr/>
          </p:nvSpPr>
          <p:spPr bwMode="auto">
            <a:xfrm>
              <a:off x="3168" y="2448"/>
              <a:ext cx="1728" cy="12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/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مسئوليت اجتماعي</a:t>
              </a:r>
              <a:endParaRPr lang="ar-SA">
                <a:latin typeface="Arial" charset="0"/>
                <a:ea typeface="Times New Roman" pitchFamily="18" charset="0"/>
                <a:cs typeface="B Titr" pitchFamily="2" charset="-78"/>
              </a:endParaRPr>
            </a:p>
          </p:txBody>
        </p:sp>
      </p:grpSp>
      <p:sp>
        <p:nvSpPr>
          <p:cNvPr id="33798" name="Rectangle 14"/>
          <p:cNvSpPr>
            <a:spLocks noChangeArrowheads="1"/>
          </p:cNvSpPr>
          <p:nvPr/>
        </p:nvSpPr>
        <p:spPr bwMode="auto">
          <a:xfrm>
            <a:off x="801688" y="1454150"/>
            <a:ext cx="8520112" cy="1343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799" name="AutoShape 13"/>
          <p:cNvSpPr>
            <a:spLocks noChangeArrowheads="1"/>
          </p:cNvSpPr>
          <p:nvPr/>
        </p:nvSpPr>
        <p:spPr bwMode="auto">
          <a:xfrm rot="5400000">
            <a:off x="3397251" y="1177925"/>
            <a:ext cx="354012" cy="198437"/>
          </a:xfrm>
          <a:prstGeom prst="rightArrow">
            <a:avLst>
              <a:gd name="adj1" fmla="val 50000"/>
              <a:gd name="adj2" fmla="val 446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 rot="5400000">
            <a:off x="6765132" y="1178719"/>
            <a:ext cx="354012" cy="196850"/>
          </a:xfrm>
          <a:prstGeom prst="rightArrow">
            <a:avLst>
              <a:gd name="adj1" fmla="val 50000"/>
              <a:gd name="adj2" fmla="val 4496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33801" name="Group 50"/>
          <p:cNvGrpSpPr>
            <a:grpSpLocks/>
          </p:cNvGrpSpPr>
          <p:nvPr/>
        </p:nvGrpSpPr>
        <p:grpSpPr bwMode="auto">
          <a:xfrm>
            <a:off x="1989138" y="2797175"/>
            <a:ext cx="6638925" cy="1063625"/>
            <a:chOff x="3744" y="7488"/>
            <a:chExt cx="9651" cy="2163"/>
          </a:xfrm>
        </p:grpSpPr>
        <p:sp>
          <p:nvSpPr>
            <p:cNvPr id="33855" name="AutoShape 65"/>
            <p:cNvSpPr>
              <a:spLocks noChangeArrowheads="1"/>
            </p:cNvSpPr>
            <p:nvPr/>
          </p:nvSpPr>
          <p:spPr bwMode="auto">
            <a:xfrm rot="-5400000">
              <a:off x="4392" y="7704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56" name="AutoShape 64"/>
            <p:cNvSpPr>
              <a:spLocks noChangeArrowheads="1"/>
            </p:cNvSpPr>
            <p:nvPr/>
          </p:nvSpPr>
          <p:spPr bwMode="auto">
            <a:xfrm rot="-5400000">
              <a:off x="8280" y="7704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57" name="AutoShape 63"/>
            <p:cNvSpPr>
              <a:spLocks noChangeArrowheads="1"/>
            </p:cNvSpPr>
            <p:nvPr/>
          </p:nvSpPr>
          <p:spPr bwMode="auto">
            <a:xfrm rot="-5400000">
              <a:off x="12024" y="7704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3858" name="Group 59"/>
            <p:cNvGrpSpPr>
              <a:grpSpLocks/>
            </p:cNvGrpSpPr>
            <p:nvPr/>
          </p:nvGrpSpPr>
          <p:grpSpPr bwMode="auto">
            <a:xfrm>
              <a:off x="3744" y="8205"/>
              <a:ext cx="1875" cy="1443"/>
              <a:chOff x="2304" y="7053"/>
              <a:chExt cx="1875" cy="1443"/>
            </a:xfrm>
          </p:grpSpPr>
          <p:sp>
            <p:nvSpPr>
              <p:cNvPr id="33867" name="Line 62"/>
              <p:cNvSpPr>
                <a:spLocks noChangeShapeType="1"/>
              </p:cNvSpPr>
              <p:nvPr/>
            </p:nvSpPr>
            <p:spPr bwMode="auto">
              <a:xfrm>
                <a:off x="4179" y="7053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868" name="Line 61"/>
              <p:cNvSpPr>
                <a:spLocks noChangeShapeType="1"/>
              </p:cNvSpPr>
              <p:nvPr/>
            </p:nvSpPr>
            <p:spPr bwMode="auto">
              <a:xfrm flipH="1">
                <a:off x="2592" y="8496"/>
                <a:ext cx="158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869" name="Text Box 60"/>
              <p:cNvSpPr txBox="1">
                <a:spLocks noChangeArrowheads="1"/>
              </p:cNvSpPr>
              <p:nvPr/>
            </p:nvSpPr>
            <p:spPr bwMode="auto">
              <a:xfrm>
                <a:off x="2304" y="7056"/>
                <a:ext cx="187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/>
                <a:r>
                  <a:rPr lang="ar-SA" sz="1200">
                    <a:latin typeface="Arial" charset="0"/>
                    <a:ea typeface="Times New Roman" pitchFamily="18" charset="0"/>
                    <a:cs typeface="B Titr" pitchFamily="2" charset="-78"/>
                  </a:rPr>
                  <a:t>توليد و عمليات</a:t>
                </a:r>
                <a:endParaRPr lang="ar-SA">
                  <a:latin typeface="Arial" charset="0"/>
                  <a:ea typeface="Times New Roman" pitchFamily="18" charset="0"/>
                  <a:cs typeface="B Titr" pitchFamily="2" charset="-78"/>
                </a:endParaRPr>
              </a:p>
            </p:txBody>
          </p:sp>
        </p:grpSp>
        <p:grpSp>
          <p:nvGrpSpPr>
            <p:cNvPr id="33859" name="Group 55"/>
            <p:cNvGrpSpPr>
              <a:grpSpLocks/>
            </p:cNvGrpSpPr>
            <p:nvPr/>
          </p:nvGrpSpPr>
          <p:grpSpPr bwMode="auto">
            <a:xfrm>
              <a:off x="7632" y="8208"/>
              <a:ext cx="1875" cy="1443"/>
              <a:chOff x="2304" y="7053"/>
              <a:chExt cx="1875" cy="1443"/>
            </a:xfrm>
          </p:grpSpPr>
          <p:sp>
            <p:nvSpPr>
              <p:cNvPr id="33864" name="Line 58"/>
              <p:cNvSpPr>
                <a:spLocks noChangeShapeType="1"/>
              </p:cNvSpPr>
              <p:nvPr/>
            </p:nvSpPr>
            <p:spPr bwMode="auto">
              <a:xfrm>
                <a:off x="4179" y="7053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865" name="Line 57"/>
              <p:cNvSpPr>
                <a:spLocks noChangeShapeType="1"/>
              </p:cNvSpPr>
              <p:nvPr/>
            </p:nvSpPr>
            <p:spPr bwMode="auto">
              <a:xfrm flipH="1">
                <a:off x="2592" y="8496"/>
                <a:ext cx="158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866" name="Text Box 56"/>
              <p:cNvSpPr txBox="1">
                <a:spLocks noChangeArrowheads="1"/>
              </p:cNvSpPr>
              <p:nvPr/>
            </p:nvSpPr>
            <p:spPr bwMode="auto">
              <a:xfrm>
                <a:off x="2304" y="7056"/>
                <a:ext cx="187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/>
                <a:r>
                  <a:rPr lang="ar-SA" sz="1400">
                    <a:latin typeface="Arial" charset="0"/>
                    <a:ea typeface="Times New Roman" pitchFamily="18" charset="0"/>
                    <a:cs typeface="B Titr" pitchFamily="2" charset="-78"/>
                  </a:rPr>
                  <a:t>امور مالي</a:t>
                </a:r>
                <a:endParaRPr lang="ar-SA">
                  <a:latin typeface="Arial" charset="0"/>
                  <a:ea typeface="Times New Roman" pitchFamily="18" charset="0"/>
                  <a:cs typeface="B Titr" pitchFamily="2" charset="-78"/>
                </a:endParaRPr>
              </a:p>
            </p:txBody>
          </p:sp>
        </p:grpSp>
        <p:grpSp>
          <p:nvGrpSpPr>
            <p:cNvPr id="33860" name="Group 51"/>
            <p:cNvGrpSpPr>
              <a:grpSpLocks/>
            </p:cNvGrpSpPr>
            <p:nvPr/>
          </p:nvGrpSpPr>
          <p:grpSpPr bwMode="auto">
            <a:xfrm>
              <a:off x="11520" y="8208"/>
              <a:ext cx="1875" cy="1443"/>
              <a:chOff x="2304" y="7053"/>
              <a:chExt cx="1875" cy="1443"/>
            </a:xfrm>
          </p:grpSpPr>
          <p:sp>
            <p:nvSpPr>
              <p:cNvPr id="33861" name="Line 54"/>
              <p:cNvSpPr>
                <a:spLocks noChangeShapeType="1"/>
              </p:cNvSpPr>
              <p:nvPr/>
            </p:nvSpPr>
            <p:spPr bwMode="auto">
              <a:xfrm>
                <a:off x="4179" y="7053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862" name="Line 53"/>
              <p:cNvSpPr>
                <a:spLocks noChangeShapeType="1"/>
              </p:cNvSpPr>
              <p:nvPr/>
            </p:nvSpPr>
            <p:spPr bwMode="auto">
              <a:xfrm flipH="1">
                <a:off x="2592" y="8496"/>
                <a:ext cx="158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3863" name="Text Box 52"/>
              <p:cNvSpPr txBox="1">
                <a:spLocks noChangeArrowheads="1"/>
              </p:cNvSpPr>
              <p:nvPr/>
            </p:nvSpPr>
            <p:spPr bwMode="auto">
              <a:xfrm>
                <a:off x="2304" y="7056"/>
                <a:ext cx="1872" cy="12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/>
                <a:r>
                  <a:rPr lang="ar-SA" sz="1400">
                    <a:latin typeface="Arial" charset="0"/>
                    <a:ea typeface="Times New Roman" pitchFamily="18" charset="0"/>
                    <a:cs typeface="B Titr" pitchFamily="2" charset="-78"/>
                  </a:rPr>
                  <a:t>تجزيه و تحليل بازار</a:t>
                </a:r>
                <a:endParaRPr lang="ar-SA">
                  <a:latin typeface="Arial" charset="0"/>
                  <a:ea typeface="Times New Roman" pitchFamily="18" charset="0"/>
                  <a:cs typeface="B Titr" pitchFamily="2" charset="-78"/>
                </a:endParaRPr>
              </a:p>
            </p:txBody>
          </p:sp>
        </p:grpSp>
      </p:grpSp>
      <p:grpSp>
        <p:nvGrpSpPr>
          <p:cNvPr id="33802" name="Group 46"/>
          <p:cNvGrpSpPr>
            <a:grpSpLocks/>
          </p:cNvGrpSpPr>
          <p:nvPr/>
        </p:nvGrpSpPr>
        <p:grpSpPr bwMode="auto">
          <a:xfrm>
            <a:off x="801688" y="1665288"/>
            <a:ext cx="1289050" cy="708025"/>
            <a:chOff x="2304" y="7053"/>
            <a:chExt cx="1875" cy="1443"/>
          </a:xfrm>
        </p:grpSpPr>
        <p:sp>
          <p:nvSpPr>
            <p:cNvPr id="33852" name="Line 49"/>
            <p:cNvSpPr>
              <a:spLocks noChangeShapeType="1"/>
            </p:cNvSpPr>
            <p:nvPr/>
          </p:nvSpPr>
          <p:spPr bwMode="auto">
            <a:xfrm>
              <a:off x="4179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53" name="Line 48"/>
            <p:cNvSpPr>
              <a:spLocks noChangeShapeType="1"/>
            </p:cNvSpPr>
            <p:nvPr/>
          </p:nvSpPr>
          <p:spPr bwMode="auto">
            <a:xfrm flipH="1">
              <a:off x="2592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54" name="Text Box 47"/>
            <p:cNvSpPr txBox="1">
              <a:spLocks noChangeArrowheads="1"/>
            </p:cNvSpPr>
            <p:nvPr/>
          </p:nvSpPr>
          <p:spPr bwMode="auto">
            <a:xfrm>
              <a:off x="2304" y="7056"/>
              <a:ext cx="1873" cy="12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tabLst>
                  <a:tab pos="228600" algn="l"/>
                </a:tabLst>
                <a:defRPr/>
              </a:pPr>
              <a:r>
                <a:rPr lang="ar-SA" sz="1100">
                  <a:latin typeface="Arial" charset="0"/>
                  <a:ea typeface="Times New Roman" pitchFamily="18" charset="0"/>
                  <a:cs typeface="B Titr" pitchFamily="2" charset="-78"/>
                </a:rPr>
                <a:t>تجزيه و تحليل محيطي</a:t>
              </a:r>
              <a:endParaRPr lang="en-US" sz="110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tabLst>
                  <a:tab pos="228600" algn="l"/>
                </a:tabLst>
                <a:defRPr/>
              </a:pPr>
              <a:r>
                <a:rPr lang="ar-SA" sz="1100">
                  <a:latin typeface="Arial" charset="0"/>
                  <a:ea typeface="Times New Roman" pitchFamily="18" charset="0"/>
                  <a:cs typeface="B Titr" pitchFamily="2" charset="-78"/>
                </a:rPr>
                <a:t>داخلي </a:t>
              </a:r>
              <a:endParaRPr lang="en-US" sz="1100">
                <a:latin typeface="Arial" charset="0"/>
                <a:cs typeface="B Titr" pitchFamily="2" charset="-78"/>
              </a:endParaRPr>
            </a:p>
            <a:p>
              <a:pPr algn="ctr" eaLnBrk="0" hangingPunct="0">
                <a:tabLst>
                  <a:tab pos="228600" algn="l"/>
                </a:tabLst>
                <a:defRPr/>
              </a:pPr>
              <a:r>
                <a:rPr lang="ar-SA" sz="1100">
                  <a:latin typeface="Arial" charset="0"/>
                  <a:cs typeface="B Titr" pitchFamily="2" charset="-78"/>
                </a:rPr>
                <a:t>خارجي</a:t>
              </a:r>
              <a:endParaRPr lang="ar-SA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33803" name="Group 42"/>
          <p:cNvGrpSpPr>
            <a:grpSpLocks/>
          </p:cNvGrpSpPr>
          <p:nvPr/>
        </p:nvGrpSpPr>
        <p:grpSpPr bwMode="auto">
          <a:xfrm>
            <a:off x="7734300" y="1665288"/>
            <a:ext cx="1189038" cy="708025"/>
            <a:chOff x="12093" y="7053"/>
            <a:chExt cx="1731" cy="1443"/>
          </a:xfrm>
        </p:grpSpPr>
        <p:sp>
          <p:nvSpPr>
            <p:cNvPr id="33849" name="Line 45"/>
            <p:cNvSpPr>
              <a:spLocks noChangeShapeType="1"/>
            </p:cNvSpPr>
            <p:nvPr/>
          </p:nvSpPr>
          <p:spPr bwMode="auto">
            <a:xfrm>
              <a:off x="13818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50" name="Line 44"/>
            <p:cNvSpPr>
              <a:spLocks noChangeShapeType="1"/>
            </p:cNvSpPr>
            <p:nvPr/>
          </p:nvSpPr>
          <p:spPr bwMode="auto">
            <a:xfrm flipH="1">
              <a:off x="12237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51" name="Text Box 43"/>
            <p:cNvSpPr txBox="1">
              <a:spLocks noChangeArrowheads="1"/>
            </p:cNvSpPr>
            <p:nvPr/>
          </p:nvSpPr>
          <p:spPr bwMode="auto">
            <a:xfrm>
              <a:off x="12093" y="7199"/>
              <a:ext cx="1729" cy="12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كنترل</a:t>
              </a:r>
              <a:endParaRPr lang="en-US" sz="110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fa-IR" sz="1400">
                  <a:latin typeface="Arial" charset="0"/>
                  <a:ea typeface="Times New Roman" pitchFamily="18" charset="0"/>
                  <a:cs typeface="B Titr" pitchFamily="2" charset="-78"/>
                </a:rPr>
                <a:t> </a:t>
              </a:r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استراتژي</a:t>
              </a:r>
              <a:endParaRPr lang="ar-SA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33804" name="Group 38"/>
          <p:cNvGrpSpPr>
            <a:grpSpLocks/>
          </p:cNvGrpSpPr>
          <p:nvPr/>
        </p:nvGrpSpPr>
        <p:grpSpPr bwMode="auto">
          <a:xfrm>
            <a:off x="2582863" y="1595438"/>
            <a:ext cx="1290637" cy="777875"/>
            <a:chOff x="4896" y="6912"/>
            <a:chExt cx="1875" cy="1584"/>
          </a:xfrm>
        </p:grpSpPr>
        <p:sp>
          <p:nvSpPr>
            <p:cNvPr id="33846" name="Line 41"/>
            <p:cNvSpPr>
              <a:spLocks noChangeShapeType="1"/>
            </p:cNvSpPr>
            <p:nvPr/>
          </p:nvSpPr>
          <p:spPr bwMode="auto">
            <a:xfrm>
              <a:off x="6768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7" name="Line 40"/>
            <p:cNvSpPr>
              <a:spLocks noChangeShapeType="1"/>
            </p:cNvSpPr>
            <p:nvPr/>
          </p:nvSpPr>
          <p:spPr bwMode="auto">
            <a:xfrm flipH="1">
              <a:off x="5184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8" name="Text Box 39"/>
            <p:cNvSpPr txBox="1">
              <a:spLocks noChangeArrowheads="1"/>
            </p:cNvSpPr>
            <p:nvPr/>
          </p:nvSpPr>
          <p:spPr bwMode="auto">
            <a:xfrm>
              <a:off x="4896" y="6912"/>
              <a:ext cx="1873" cy="1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ea typeface="Times New Roman" pitchFamily="18" charset="0"/>
                  <a:cs typeface="B Titr" pitchFamily="2" charset="-78"/>
                </a:rPr>
                <a:t>ايجاد جهت‌گيريهاي </a:t>
              </a:r>
              <a:endParaRPr lang="en-US" sz="1100" dirty="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ea typeface="Times New Roman" pitchFamily="18" charset="0"/>
                  <a:cs typeface="B Titr" pitchFamily="2" charset="-78"/>
                </a:rPr>
                <a:t>سازماني</a:t>
              </a:r>
              <a:endParaRPr lang="en-US" sz="1100" dirty="0">
                <a:latin typeface="Arial" charset="0"/>
                <a:cs typeface="B Titr" pitchFamily="2" charset="-78"/>
              </a:endParaRPr>
            </a:p>
            <a:p>
              <a:pPr algn="ctr" eaLnBrk="0" hangingPunct="0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cs typeface="B Titr" pitchFamily="2" charset="-78"/>
                </a:rPr>
                <a:t>رسالت </a:t>
              </a:r>
              <a:endParaRPr lang="en-US" sz="1100" dirty="0">
                <a:latin typeface="Arial" charset="0"/>
                <a:cs typeface="B Titr" pitchFamily="2" charset="-78"/>
              </a:endParaRPr>
            </a:p>
            <a:p>
              <a:pPr algn="ctr" eaLnBrk="0" hangingPunct="0">
                <a:tabLst>
                  <a:tab pos="411163" algn="l"/>
                </a:tabLst>
                <a:defRPr/>
              </a:pPr>
              <a:r>
                <a:rPr lang="ar-SA" sz="1100" dirty="0">
                  <a:latin typeface="Arial" charset="0"/>
                  <a:cs typeface="B Titr" pitchFamily="2" charset="-78"/>
                </a:rPr>
                <a:t>هدفها</a:t>
              </a:r>
              <a:endParaRPr lang="ar-SA" dirty="0">
                <a:latin typeface="Arial" charset="0"/>
                <a:cs typeface="B Titr" pitchFamily="2" charset="-78"/>
              </a:endParaRPr>
            </a:p>
          </p:txBody>
        </p:sp>
      </p:grpSp>
      <p:grpSp>
        <p:nvGrpSpPr>
          <p:cNvPr id="33805" name="Group 34"/>
          <p:cNvGrpSpPr>
            <a:grpSpLocks/>
          </p:cNvGrpSpPr>
          <p:nvPr/>
        </p:nvGrpSpPr>
        <p:grpSpPr bwMode="auto">
          <a:xfrm>
            <a:off x="4268788" y="1665288"/>
            <a:ext cx="1287462" cy="708025"/>
            <a:chOff x="7341" y="7053"/>
            <a:chExt cx="1872" cy="1443"/>
          </a:xfrm>
        </p:grpSpPr>
        <p:sp>
          <p:nvSpPr>
            <p:cNvPr id="33843" name="Line 37"/>
            <p:cNvSpPr>
              <a:spLocks noChangeShapeType="1"/>
            </p:cNvSpPr>
            <p:nvPr/>
          </p:nvSpPr>
          <p:spPr bwMode="auto">
            <a:xfrm>
              <a:off x="9213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4" name="Line 36"/>
            <p:cNvSpPr>
              <a:spLocks noChangeShapeType="1"/>
            </p:cNvSpPr>
            <p:nvPr/>
          </p:nvSpPr>
          <p:spPr bwMode="auto">
            <a:xfrm flipH="1">
              <a:off x="7626" y="8496"/>
              <a:ext cx="15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5" name="Text Box 35"/>
            <p:cNvSpPr txBox="1">
              <a:spLocks noChangeArrowheads="1"/>
            </p:cNvSpPr>
            <p:nvPr/>
          </p:nvSpPr>
          <p:spPr bwMode="auto">
            <a:xfrm>
              <a:off x="7341" y="7056"/>
              <a:ext cx="1872" cy="12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400">
                  <a:latin typeface="Arial" charset="0"/>
                  <a:ea typeface="Times New Roman" pitchFamily="18" charset="0"/>
                  <a:cs typeface="B Titr" pitchFamily="2" charset="-78"/>
                </a:rPr>
                <a:t>فرموله كردن استراتژي</a:t>
              </a:r>
              <a:endParaRPr lang="ar-SA">
                <a:latin typeface="Arial" charset="0"/>
                <a:ea typeface="Times New Roman" pitchFamily="18" charset="0"/>
                <a:cs typeface="B Titr" pitchFamily="2" charset="-78"/>
              </a:endParaRPr>
            </a:p>
          </p:txBody>
        </p:sp>
      </p:grpSp>
      <p:grpSp>
        <p:nvGrpSpPr>
          <p:cNvPr id="33806" name="Group 30"/>
          <p:cNvGrpSpPr>
            <a:grpSpLocks/>
          </p:cNvGrpSpPr>
          <p:nvPr/>
        </p:nvGrpSpPr>
        <p:grpSpPr bwMode="auto">
          <a:xfrm>
            <a:off x="6149975" y="1665288"/>
            <a:ext cx="1190625" cy="708025"/>
            <a:chOff x="9935" y="7053"/>
            <a:chExt cx="1729" cy="1444"/>
          </a:xfrm>
        </p:grpSpPr>
        <p:sp>
          <p:nvSpPr>
            <p:cNvPr id="33840" name="Line 33"/>
            <p:cNvSpPr>
              <a:spLocks noChangeShapeType="1"/>
            </p:cNvSpPr>
            <p:nvPr/>
          </p:nvSpPr>
          <p:spPr bwMode="auto">
            <a:xfrm flipH="1">
              <a:off x="9935" y="8496"/>
              <a:ext cx="172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41" name="Text Box 32"/>
            <p:cNvSpPr txBox="1">
              <a:spLocks noChangeArrowheads="1"/>
            </p:cNvSpPr>
            <p:nvPr/>
          </p:nvSpPr>
          <p:spPr bwMode="auto">
            <a:xfrm>
              <a:off x="9935" y="7056"/>
              <a:ext cx="1729" cy="129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400" dirty="0">
                  <a:latin typeface="Arial" charset="0"/>
                  <a:ea typeface="Times New Roman" pitchFamily="18" charset="0"/>
                  <a:cs typeface="B Titr" pitchFamily="2" charset="-78"/>
                </a:rPr>
                <a:t>پياده‌سازي و</a:t>
              </a:r>
              <a:endParaRPr lang="en-US" sz="1100" dirty="0">
                <a:latin typeface="Arial" charset="0"/>
                <a:ea typeface="Times New Roman" pitchFamily="18" charset="0"/>
                <a:cs typeface="B Titr" pitchFamily="2" charset="-78"/>
              </a:endParaRPr>
            </a:p>
            <a:p>
              <a:pPr algn="ctr" eaLnBrk="0" hangingPunct="0">
                <a:defRPr/>
              </a:pPr>
              <a:r>
                <a:rPr lang="fa-IR" sz="1400" dirty="0">
                  <a:latin typeface="Arial" charset="0"/>
                  <a:ea typeface="Times New Roman" pitchFamily="18" charset="0"/>
                  <a:cs typeface="B Titr" pitchFamily="2" charset="-78"/>
                </a:rPr>
                <a:t> </a:t>
              </a:r>
              <a:r>
                <a:rPr lang="ar-SA" sz="1400" dirty="0">
                  <a:latin typeface="Arial" charset="0"/>
                  <a:ea typeface="Times New Roman" pitchFamily="18" charset="0"/>
                  <a:cs typeface="B Titr" pitchFamily="2" charset="-78"/>
                </a:rPr>
                <a:t>اجراي استراتژي</a:t>
              </a:r>
              <a:endParaRPr lang="ar-SA" dirty="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3842" name="Line 31"/>
            <p:cNvSpPr>
              <a:spLocks noChangeShapeType="1"/>
            </p:cNvSpPr>
            <p:nvPr/>
          </p:nvSpPr>
          <p:spPr bwMode="auto">
            <a:xfrm>
              <a:off x="11664" y="7053"/>
              <a:ext cx="0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3807" name="AutoShape 29"/>
          <p:cNvSpPr>
            <a:spLocks noChangeArrowheads="1"/>
          </p:cNvSpPr>
          <p:nvPr/>
        </p:nvSpPr>
        <p:spPr bwMode="auto">
          <a:xfrm>
            <a:off x="2187575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8" name="AutoShape 28"/>
          <p:cNvSpPr>
            <a:spLocks noChangeArrowheads="1"/>
          </p:cNvSpPr>
          <p:nvPr/>
        </p:nvSpPr>
        <p:spPr bwMode="auto">
          <a:xfrm>
            <a:off x="3970338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9" name="AutoShape 27"/>
          <p:cNvSpPr>
            <a:spLocks noChangeArrowheads="1"/>
          </p:cNvSpPr>
          <p:nvPr/>
        </p:nvSpPr>
        <p:spPr bwMode="auto">
          <a:xfrm>
            <a:off x="5654675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10" name="AutoShape 26"/>
          <p:cNvSpPr>
            <a:spLocks noChangeArrowheads="1"/>
          </p:cNvSpPr>
          <p:nvPr/>
        </p:nvSpPr>
        <p:spPr bwMode="auto">
          <a:xfrm>
            <a:off x="7437438" y="2019300"/>
            <a:ext cx="495300" cy="141288"/>
          </a:xfrm>
          <a:prstGeom prst="rightArrow">
            <a:avLst>
              <a:gd name="adj1" fmla="val 50000"/>
              <a:gd name="adj2" fmla="val 8764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33811" name="Group 16"/>
          <p:cNvGrpSpPr>
            <a:grpSpLocks/>
          </p:cNvGrpSpPr>
          <p:nvPr/>
        </p:nvGrpSpPr>
        <p:grpSpPr bwMode="auto">
          <a:xfrm>
            <a:off x="1593850" y="2019300"/>
            <a:ext cx="7627938" cy="565150"/>
            <a:chOff x="3168" y="5904"/>
            <a:chExt cx="11088" cy="1152"/>
          </a:xfrm>
        </p:grpSpPr>
        <p:sp>
          <p:nvSpPr>
            <p:cNvPr id="33832" name="Line 24"/>
            <p:cNvSpPr>
              <a:spLocks noChangeShapeType="1"/>
            </p:cNvSpPr>
            <p:nvPr/>
          </p:nvSpPr>
          <p:spPr bwMode="auto">
            <a:xfrm>
              <a:off x="13824" y="5904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3" name="Line 23"/>
            <p:cNvSpPr>
              <a:spLocks noChangeShapeType="1"/>
            </p:cNvSpPr>
            <p:nvPr/>
          </p:nvSpPr>
          <p:spPr bwMode="auto">
            <a:xfrm>
              <a:off x="14256" y="5904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4" name="Line 22"/>
            <p:cNvSpPr>
              <a:spLocks noChangeShapeType="1"/>
            </p:cNvSpPr>
            <p:nvPr/>
          </p:nvSpPr>
          <p:spPr bwMode="auto">
            <a:xfrm flipH="1">
              <a:off x="3168" y="7056"/>
              <a:ext cx="110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5" name="Line 21"/>
            <p:cNvSpPr>
              <a:spLocks noChangeShapeType="1"/>
            </p:cNvSpPr>
            <p:nvPr/>
          </p:nvSpPr>
          <p:spPr bwMode="auto">
            <a:xfrm flipV="1">
              <a:off x="3168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6" name="Line 20"/>
            <p:cNvSpPr>
              <a:spLocks noChangeShapeType="1"/>
            </p:cNvSpPr>
            <p:nvPr/>
          </p:nvSpPr>
          <p:spPr bwMode="auto">
            <a:xfrm flipV="1">
              <a:off x="5760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7" name="Line 19"/>
            <p:cNvSpPr>
              <a:spLocks noChangeShapeType="1"/>
            </p:cNvSpPr>
            <p:nvPr/>
          </p:nvSpPr>
          <p:spPr bwMode="auto">
            <a:xfrm flipV="1">
              <a:off x="8064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8" name="Line 18"/>
            <p:cNvSpPr>
              <a:spLocks noChangeShapeType="1"/>
            </p:cNvSpPr>
            <p:nvPr/>
          </p:nvSpPr>
          <p:spPr bwMode="auto">
            <a:xfrm flipV="1">
              <a:off x="10800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39" name="Line 17"/>
            <p:cNvSpPr>
              <a:spLocks noChangeShapeType="1"/>
            </p:cNvSpPr>
            <p:nvPr/>
          </p:nvSpPr>
          <p:spPr bwMode="auto">
            <a:xfrm flipV="1">
              <a:off x="13104" y="66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3812" name="Rectangle 68"/>
          <p:cNvSpPr>
            <a:spLocks noChangeArrowheads="1"/>
          </p:cNvSpPr>
          <p:nvPr/>
        </p:nvSpPr>
        <p:spPr bwMode="auto">
          <a:xfrm>
            <a:off x="0" y="60483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7407" name="Group 127"/>
          <p:cNvGraphicFramePr>
            <a:graphicFrameLocks noGrp="1"/>
          </p:cNvGraphicFramePr>
          <p:nvPr>
            <p:ph/>
          </p:nvPr>
        </p:nvGraphicFramePr>
        <p:xfrm>
          <a:off x="495300" y="4291013"/>
          <a:ext cx="8915400" cy="850900"/>
        </p:xfrm>
        <a:graphic>
          <a:graphicData uri="http://schemas.openxmlformats.org/drawingml/2006/table">
            <a:tbl>
              <a:tblPr/>
              <a:tblGrid>
                <a:gridCol w="1882775"/>
                <a:gridCol w="1716088"/>
                <a:gridCol w="1749425"/>
                <a:gridCol w="1839912"/>
                <a:gridCol w="1727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193675" y="5949950"/>
            <a:ext cx="951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>
              <a:defRPr/>
            </a:pPr>
            <a:r>
              <a:rPr lang="fa-IR" sz="2400" dirty="0">
                <a:latin typeface="Arial" charset="0"/>
                <a:ea typeface="Times New Roman" pitchFamily="18" charset="0"/>
                <a:cs typeface="+mj-cs"/>
              </a:rPr>
              <a:t>27- </a:t>
            </a:r>
            <a:r>
              <a:rPr lang="ar-SA" sz="2400" dirty="0">
                <a:latin typeface="Arial" charset="0"/>
                <a:ea typeface="Times New Roman" pitchFamily="18" charset="0"/>
                <a:cs typeface="+mj-cs"/>
              </a:rPr>
              <a:t>فرآيند برنامه‌ريزي استراتژيك ـ مدل فرضيه‌اي براي سازمان‌هاي جديد</a:t>
            </a:r>
          </a:p>
        </p:txBody>
      </p:sp>
      <p:sp>
        <p:nvSpPr>
          <p:cNvPr id="34819" name="Rectangle 35"/>
          <p:cNvSpPr>
            <a:spLocks noChangeArrowheads="1"/>
          </p:cNvSpPr>
          <p:nvPr/>
        </p:nvSpPr>
        <p:spPr bwMode="auto">
          <a:xfrm>
            <a:off x="390525" y="920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0" name="Rectangle 40"/>
          <p:cNvSpPr>
            <a:spLocks noChangeArrowheads="1"/>
          </p:cNvSpPr>
          <p:nvPr/>
        </p:nvSpPr>
        <p:spPr bwMode="auto">
          <a:xfrm>
            <a:off x="2457450" y="44450"/>
            <a:ext cx="1841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r>
              <a:rPr lang="en-US" sz="1100">
                <a:latin typeface="Arial" charset="0"/>
              </a:rPr>
              <a:t/>
            </a:r>
            <a:br>
              <a:rPr lang="en-US" sz="1100">
                <a:latin typeface="Arial" charset="0"/>
              </a:rPr>
            </a:br>
            <a:endParaRPr lang="en-US">
              <a:latin typeface="Arial" charset="0"/>
            </a:endParaRPr>
          </a:p>
          <a:p>
            <a:pPr algn="l" rtl="0" eaLnBrk="0" hangingPunct="0"/>
            <a:endParaRPr lang="en-US">
              <a:latin typeface="Arial" charset="0"/>
            </a:endParaRPr>
          </a:p>
        </p:txBody>
      </p:sp>
      <p:sp>
        <p:nvSpPr>
          <p:cNvPr id="34821" name="Rectangle 42"/>
          <p:cNvSpPr>
            <a:spLocks noChangeArrowheads="1"/>
          </p:cNvSpPr>
          <p:nvPr/>
        </p:nvSpPr>
        <p:spPr bwMode="auto">
          <a:xfrm>
            <a:off x="390525" y="1300163"/>
            <a:ext cx="1841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endParaRPr lang="en-US">
              <a:latin typeface="Arial" charset="0"/>
            </a:endParaRPr>
          </a:p>
        </p:txBody>
      </p:sp>
      <p:sp>
        <p:nvSpPr>
          <p:cNvPr id="34822" name="Text Box 34"/>
          <p:cNvSpPr txBox="1">
            <a:spLocks noChangeArrowheads="1"/>
          </p:cNvSpPr>
          <p:nvPr/>
        </p:nvSpPr>
        <p:spPr bwMode="auto">
          <a:xfrm>
            <a:off x="427038" y="428625"/>
            <a:ext cx="8737600" cy="5448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/>
            <a:r>
              <a:rPr lang="ar-SA" sz="1400" b="1">
                <a:latin typeface="Arial" charset="0"/>
                <a:cs typeface="Times New Roman" pitchFamily="18" charset="0"/>
              </a:rPr>
              <a:t>محيط عمومي بيروني مؤسسه</a:t>
            </a:r>
            <a:endParaRPr lang="en-US" sz="1100">
              <a:latin typeface="Arial" charset="0"/>
            </a:endParaRPr>
          </a:p>
          <a:p>
            <a:pPr algn="l" rtl="0" eaLnBrk="0" hangingPunct="0"/>
            <a:endParaRPr lang="en-US">
              <a:latin typeface="Arial" charset="0"/>
            </a:endParaRPr>
          </a:p>
        </p:txBody>
      </p:sp>
      <p:sp>
        <p:nvSpPr>
          <p:cNvPr id="34823" name="Text Box 33"/>
          <p:cNvSpPr txBox="1">
            <a:spLocks noChangeArrowheads="1"/>
          </p:cNvSpPr>
          <p:nvPr/>
        </p:nvSpPr>
        <p:spPr bwMode="auto">
          <a:xfrm>
            <a:off x="817563" y="765175"/>
            <a:ext cx="1631950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cs typeface="Times New Roman" pitchFamily="18" charset="0"/>
              </a:rPr>
              <a:t>مؤلفه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هاي اجتماعي، اقتصادي، سياسي، فن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آوري و قانوني</a:t>
            </a:r>
            <a:endParaRPr lang="en-US" sz="1100">
              <a:latin typeface="Arial" charset="0"/>
            </a:endParaRPr>
          </a:p>
          <a:p>
            <a:pPr algn="l" rtl="0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34824" name="Text Box 32"/>
          <p:cNvSpPr txBox="1">
            <a:spLocks noChangeArrowheads="1"/>
          </p:cNvSpPr>
          <p:nvPr/>
        </p:nvSpPr>
        <p:spPr bwMode="auto">
          <a:xfrm>
            <a:off x="2924175" y="765175"/>
            <a:ext cx="5776913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400" b="1">
                <a:latin typeface="Arial" charset="0"/>
                <a:cs typeface="Times New Roman" pitchFamily="18" charset="0"/>
              </a:rPr>
              <a:t>محيط عملياتي مؤسسه (صنعت و بين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الملل)</a:t>
            </a:r>
            <a:endParaRPr lang="en-US" sz="1100">
              <a:latin typeface="Arial" charset="0"/>
            </a:endParaRPr>
          </a:p>
          <a:p>
            <a:pPr algn="ctr" eaLnBrk="0" hangingPunct="0">
              <a:defRPr/>
            </a:pPr>
            <a:r>
              <a:rPr lang="ar-SA" sz="1400" b="1">
                <a:latin typeface="Arial" charset="0"/>
                <a:cs typeface="Times New Roman" pitchFamily="18" charset="0"/>
              </a:rPr>
              <a:t>عرضه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كنندگان منابع، رقبا، مشتريان، ارباب رجوعان، مردم، مؤسسات مالي و آموزشي، اتحاديه و مؤسسات كار و كارگري، دولت، مؤسسات بين</a:t>
            </a:r>
            <a:r>
              <a:rPr lang="en-US" sz="1400" b="1">
                <a:latin typeface="Arial" charset="0"/>
                <a:cs typeface="Times New Roman" pitchFamily="18" charset="0"/>
              </a:rPr>
              <a:t>‎</a:t>
            </a:r>
            <a:r>
              <a:rPr lang="ar-SA" sz="1400" b="1">
                <a:latin typeface="Arial" charset="0"/>
                <a:cs typeface="Times New Roman" pitchFamily="18" charset="0"/>
              </a:rPr>
              <a:t>المللي مرتبط با صنعت مربوطه</a:t>
            </a:r>
            <a:endParaRPr lang="en-US" sz="1100">
              <a:latin typeface="Arial" charset="0"/>
            </a:endParaRPr>
          </a:p>
          <a:p>
            <a:pPr algn="l" rtl="0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34825" name="Line 27"/>
          <p:cNvSpPr>
            <a:spLocks noChangeShapeType="1"/>
          </p:cNvSpPr>
          <p:nvPr/>
        </p:nvSpPr>
        <p:spPr bwMode="auto">
          <a:xfrm>
            <a:off x="2616200" y="1774825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30"/>
          <p:cNvSpPr>
            <a:spLocks noChangeShapeType="1"/>
          </p:cNvSpPr>
          <p:nvPr/>
        </p:nvSpPr>
        <p:spPr bwMode="auto">
          <a:xfrm>
            <a:off x="2614613" y="4486275"/>
            <a:ext cx="195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26"/>
          <p:cNvSpPr>
            <a:spLocks noChangeShapeType="1"/>
          </p:cNvSpPr>
          <p:nvPr/>
        </p:nvSpPr>
        <p:spPr bwMode="auto">
          <a:xfrm flipH="1">
            <a:off x="8813800" y="2595563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6"/>
          <p:cNvSpPr>
            <a:spLocks noChangeShapeType="1"/>
          </p:cNvSpPr>
          <p:nvPr/>
        </p:nvSpPr>
        <p:spPr bwMode="auto">
          <a:xfrm flipH="1">
            <a:off x="8813800" y="4897438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25"/>
          <p:cNvSpPr>
            <a:spLocks noChangeShapeType="1"/>
          </p:cNvSpPr>
          <p:nvPr/>
        </p:nvSpPr>
        <p:spPr bwMode="auto">
          <a:xfrm>
            <a:off x="4562475" y="2384425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24"/>
          <p:cNvSpPr>
            <a:spLocks noChangeShapeType="1"/>
          </p:cNvSpPr>
          <p:nvPr/>
        </p:nvSpPr>
        <p:spPr bwMode="auto">
          <a:xfrm>
            <a:off x="7250113" y="2408238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29"/>
          <p:cNvSpPr>
            <a:spLocks noChangeShapeType="1"/>
          </p:cNvSpPr>
          <p:nvPr/>
        </p:nvSpPr>
        <p:spPr bwMode="auto">
          <a:xfrm>
            <a:off x="4562475" y="2397125"/>
            <a:ext cx="976313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Line 23"/>
          <p:cNvSpPr>
            <a:spLocks noChangeShapeType="1"/>
          </p:cNvSpPr>
          <p:nvPr/>
        </p:nvSpPr>
        <p:spPr bwMode="auto">
          <a:xfrm flipH="1">
            <a:off x="3781425" y="3119438"/>
            <a:ext cx="1757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22"/>
          <p:cNvSpPr>
            <a:spLocks noChangeShapeType="1"/>
          </p:cNvSpPr>
          <p:nvPr/>
        </p:nvSpPr>
        <p:spPr bwMode="auto">
          <a:xfrm flipV="1">
            <a:off x="3781425" y="2384425"/>
            <a:ext cx="78105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Line 21"/>
          <p:cNvSpPr>
            <a:spLocks noChangeShapeType="1"/>
          </p:cNvSpPr>
          <p:nvPr/>
        </p:nvSpPr>
        <p:spPr bwMode="auto">
          <a:xfrm flipV="1">
            <a:off x="3781425" y="2752725"/>
            <a:ext cx="78105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20"/>
          <p:cNvSpPr>
            <a:spLocks noChangeShapeType="1"/>
          </p:cNvSpPr>
          <p:nvPr/>
        </p:nvSpPr>
        <p:spPr bwMode="auto">
          <a:xfrm>
            <a:off x="4562475" y="2752725"/>
            <a:ext cx="976313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19"/>
          <p:cNvSpPr>
            <a:spLocks noChangeShapeType="1"/>
          </p:cNvSpPr>
          <p:nvPr/>
        </p:nvSpPr>
        <p:spPr bwMode="auto">
          <a:xfrm>
            <a:off x="7250113" y="2408238"/>
            <a:ext cx="1074737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18"/>
          <p:cNvSpPr>
            <a:spLocks noChangeShapeType="1"/>
          </p:cNvSpPr>
          <p:nvPr/>
        </p:nvSpPr>
        <p:spPr bwMode="auto">
          <a:xfrm flipH="1">
            <a:off x="6467475" y="3143250"/>
            <a:ext cx="1857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17"/>
          <p:cNvSpPr>
            <a:spLocks noChangeShapeType="1"/>
          </p:cNvSpPr>
          <p:nvPr/>
        </p:nvSpPr>
        <p:spPr bwMode="auto">
          <a:xfrm flipH="1">
            <a:off x="6467475" y="2776538"/>
            <a:ext cx="78263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8"/>
          <p:cNvSpPr>
            <a:spLocks noChangeShapeType="1"/>
          </p:cNvSpPr>
          <p:nvPr/>
        </p:nvSpPr>
        <p:spPr bwMode="auto">
          <a:xfrm flipH="1">
            <a:off x="6467475" y="2420938"/>
            <a:ext cx="782638" cy="722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16"/>
          <p:cNvSpPr>
            <a:spLocks noChangeShapeType="1"/>
          </p:cNvSpPr>
          <p:nvPr/>
        </p:nvSpPr>
        <p:spPr bwMode="auto">
          <a:xfrm>
            <a:off x="7250113" y="2776538"/>
            <a:ext cx="1074737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Line 15"/>
          <p:cNvSpPr>
            <a:spLocks noChangeShapeType="1"/>
          </p:cNvSpPr>
          <p:nvPr/>
        </p:nvSpPr>
        <p:spPr bwMode="auto">
          <a:xfrm>
            <a:off x="5980113" y="3975100"/>
            <a:ext cx="0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14"/>
          <p:cNvSpPr>
            <a:spLocks noChangeShapeType="1"/>
          </p:cNvSpPr>
          <p:nvPr/>
        </p:nvSpPr>
        <p:spPr bwMode="auto">
          <a:xfrm flipH="1">
            <a:off x="4808538" y="4718050"/>
            <a:ext cx="117157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13"/>
          <p:cNvSpPr>
            <a:spLocks noChangeShapeType="1"/>
          </p:cNvSpPr>
          <p:nvPr/>
        </p:nvSpPr>
        <p:spPr bwMode="auto">
          <a:xfrm>
            <a:off x="5980113" y="4718050"/>
            <a:ext cx="1465262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Line 12"/>
          <p:cNvSpPr>
            <a:spLocks noChangeShapeType="1"/>
          </p:cNvSpPr>
          <p:nvPr/>
        </p:nvSpPr>
        <p:spPr bwMode="auto">
          <a:xfrm flipH="1">
            <a:off x="4808538" y="3975100"/>
            <a:ext cx="1171575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Line 11"/>
          <p:cNvSpPr>
            <a:spLocks noChangeShapeType="1"/>
          </p:cNvSpPr>
          <p:nvPr/>
        </p:nvSpPr>
        <p:spPr bwMode="auto">
          <a:xfrm>
            <a:off x="5980113" y="3975100"/>
            <a:ext cx="1465262" cy="1082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Line 10"/>
          <p:cNvSpPr>
            <a:spLocks noChangeShapeType="1"/>
          </p:cNvSpPr>
          <p:nvPr/>
        </p:nvSpPr>
        <p:spPr bwMode="auto">
          <a:xfrm>
            <a:off x="4808538" y="5084763"/>
            <a:ext cx="2636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Line 9"/>
          <p:cNvSpPr>
            <a:spLocks noChangeShapeType="1"/>
          </p:cNvSpPr>
          <p:nvPr/>
        </p:nvSpPr>
        <p:spPr bwMode="auto">
          <a:xfrm flipV="1">
            <a:off x="5965825" y="2781300"/>
            <a:ext cx="1271588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8" name="Line 8"/>
          <p:cNvSpPr>
            <a:spLocks noChangeShapeType="1"/>
          </p:cNvSpPr>
          <p:nvPr/>
        </p:nvSpPr>
        <p:spPr bwMode="auto">
          <a:xfrm flipH="1" flipV="1">
            <a:off x="4560888" y="2781300"/>
            <a:ext cx="1404937" cy="194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Line 7"/>
          <p:cNvSpPr>
            <a:spLocks noChangeShapeType="1"/>
          </p:cNvSpPr>
          <p:nvPr/>
        </p:nvSpPr>
        <p:spPr bwMode="auto">
          <a:xfrm>
            <a:off x="4560888" y="2781300"/>
            <a:ext cx="2689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Rectangle 41"/>
          <p:cNvSpPr>
            <a:spLocks noChangeArrowheads="1"/>
          </p:cNvSpPr>
          <p:nvPr/>
        </p:nvSpPr>
        <p:spPr bwMode="auto">
          <a:xfrm>
            <a:off x="2613025" y="1069975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/>
            <a:r>
              <a:rPr lang="ar-SA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Lotus" pitchFamily="2" charset="-78"/>
              </a:rPr>
              <a:t>     </a:t>
            </a:r>
            <a:endParaRPr lang="en-US" sz="1100">
              <a:latin typeface="Arial" charset="0"/>
              <a:ea typeface="Times New Roman" pitchFamily="18" charset="0"/>
              <a:cs typeface="Lotus" pitchFamily="2" charset="-78"/>
            </a:endParaRPr>
          </a:p>
          <a:p>
            <a:pPr algn="l" rtl="0" eaLnBrk="0" hangingPunct="0"/>
            <a:endParaRPr lang="en-US">
              <a:latin typeface="Arial" charset="0"/>
              <a:ea typeface="Times New Roman" pitchFamily="18" charset="0"/>
              <a:cs typeface="Lotus" pitchFamily="2" charset="-78"/>
            </a:endParaRPr>
          </a:p>
        </p:txBody>
      </p:sp>
      <p:sp>
        <p:nvSpPr>
          <p:cNvPr id="34851" name="Rectangle 43"/>
          <p:cNvSpPr>
            <a:spLocks noChangeArrowheads="1"/>
          </p:cNvSpPr>
          <p:nvPr/>
        </p:nvSpPr>
        <p:spPr bwMode="auto">
          <a:xfrm>
            <a:off x="2613025" y="1649413"/>
            <a:ext cx="228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l" rtl="0"/>
            <a:r>
              <a:rPr lang="en-US" sz="1100">
                <a:latin typeface="Arial" charset="0"/>
              </a:rPr>
              <a:t/>
            </a:r>
            <a:br>
              <a:rPr lang="en-US" sz="1100">
                <a:latin typeface="Arial" charset="0"/>
              </a:rPr>
            </a:br>
            <a:endParaRPr lang="en-US">
              <a:latin typeface="Arial" charset="0"/>
            </a:endParaRPr>
          </a:p>
          <a:p>
            <a:pPr algn="l" eaLnBrk="0" hangingPunct="0"/>
            <a:r>
              <a:rPr lang="ar-SA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Lotus" pitchFamily="2" charset="-78"/>
              </a:rPr>
              <a:t> </a:t>
            </a:r>
            <a:endParaRPr lang="en-US" sz="1100">
              <a:latin typeface="Arial" charset="0"/>
            </a:endParaRPr>
          </a:p>
          <a:p>
            <a:pPr algn="l" rtl="0" eaLnBrk="0" hangingPunct="0"/>
            <a:endParaRPr lang="en-US">
              <a:latin typeface="Arial" charset="0"/>
            </a:endParaRPr>
          </a:p>
        </p:txBody>
      </p:sp>
      <p:sp>
        <p:nvSpPr>
          <p:cNvPr id="34852" name="Rectangle 44"/>
          <p:cNvSpPr>
            <a:spLocks noChangeArrowheads="1"/>
          </p:cNvSpPr>
          <p:nvPr/>
        </p:nvSpPr>
        <p:spPr bwMode="auto">
          <a:xfrm>
            <a:off x="6900863" y="2173288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هدفهاي مؤسسه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53" name="Rectangle 45"/>
          <p:cNvSpPr>
            <a:spLocks noChangeArrowheads="1"/>
          </p:cNvSpPr>
          <p:nvPr/>
        </p:nvSpPr>
        <p:spPr bwMode="auto">
          <a:xfrm>
            <a:off x="7035800" y="2609850"/>
            <a:ext cx="606425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اهداف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34854" name="Rectangle 46"/>
          <p:cNvSpPr>
            <a:spLocks noChangeArrowheads="1"/>
          </p:cNvSpPr>
          <p:nvPr/>
        </p:nvSpPr>
        <p:spPr bwMode="auto">
          <a:xfrm>
            <a:off x="7681913" y="3181350"/>
            <a:ext cx="776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هدفهاي مدير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55" name="Rectangle 47"/>
          <p:cNvSpPr>
            <a:spLocks noChangeArrowheads="1"/>
          </p:cNvSpPr>
          <p:nvPr/>
        </p:nvSpPr>
        <p:spPr bwMode="auto">
          <a:xfrm>
            <a:off x="5984875" y="2924175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هدفنهاي</a:t>
            </a:r>
            <a:endParaRPr lang="fa-IR" sz="1000">
              <a:latin typeface="Arial" charset="0"/>
              <a:cs typeface="B Titr" pitchFamily="2" charset="-78"/>
            </a:endParaRPr>
          </a:p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كسب و كار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56" name="Rectangle 48"/>
          <p:cNvSpPr>
            <a:spLocks noChangeArrowheads="1"/>
          </p:cNvSpPr>
          <p:nvPr/>
        </p:nvSpPr>
        <p:spPr bwMode="auto">
          <a:xfrm>
            <a:off x="4092575" y="2101850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رسالت</a:t>
            </a:r>
            <a:r>
              <a:rPr lang="fa-IR" sz="1000">
                <a:latin typeface="Arial" charset="0"/>
                <a:cs typeface="B Titr" pitchFamily="2" charset="-78"/>
              </a:rPr>
              <a:t> موسسه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57" name="Rectangle 49"/>
          <p:cNvSpPr>
            <a:spLocks noChangeArrowheads="1"/>
          </p:cNvSpPr>
          <p:nvPr/>
        </p:nvSpPr>
        <p:spPr bwMode="auto">
          <a:xfrm>
            <a:off x="4303713" y="2609850"/>
            <a:ext cx="608012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رسالت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34858" name="Rectangle 50"/>
          <p:cNvSpPr>
            <a:spLocks noChangeArrowheads="1"/>
          </p:cNvSpPr>
          <p:nvPr/>
        </p:nvSpPr>
        <p:spPr bwMode="auto">
          <a:xfrm>
            <a:off x="4959350" y="3068638"/>
            <a:ext cx="857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رسالت مدي</a:t>
            </a:r>
            <a:r>
              <a:rPr lang="fa-IR" sz="1000">
                <a:latin typeface="Arial" charset="0"/>
                <a:cs typeface="B Titr" pitchFamily="2" charset="-78"/>
              </a:rPr>
              <a:t>ريت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59" name="Rectangle 51"/>
          <p:cNvSpPr>
            <a:spLocks noChangeArrowheads="1"/>
          </p:cNvSpPr>
          <p:nvPr/>
        </p:nvSpPr>
        <p:spPr bwMode="auto">
          <a:xfrm>
            <a:off x="3176588" y="2924175"/>
            <a:ext cx="1306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رسالت</a:t>
            </a:r>
            <a:endParaRPr lang="en-US" sz="1000">
              <a:latin typeface="Arial" charset="0"/>
              <a:cs typeface="B Titr" pitchFamily="2" charset="-78"/>
            </a:endParaRPr>
          </a:p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كسب و كار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60" name="Rectangle 52"/>
          <p:cNvSpPr>
            <a:spLocks noChangeArrowheads="1"/>
          </p:cNvSpPr>
          <p:nvPr/>
        </p:nvSpPr>
        <p:spPr bwMode="auto">
          <a:xfrm>
            <a:off x="5511800" y="3757613"/>
            <a:ext cx="923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000">
                <a:latin typeface="Arial" charset="0"/>
                <a:cs typeface="B Titr" pitchFamily="2" charset="-78"/>
              </a:rPr>
              <a:t>استراتژي مؤسسه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61" name="Rectangle 53"/>
          <p:cNvSpPr>
            <a:spLocks noChangeArrowheads="1"/>
          </p:cNvSpPr>
          <p:nvPr/>
        </p:nvSpPr>
        <p:spPr bwMode="auto">
          <a:xfrm>
            <a:off x="5575300" y="4581525"/>
            <a:ext cx="766763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eaLnBrk="0" hangingPunct="0">
              <a:defRPr/>
            </a:pPr>
            <a:r>
              <a:rPr lang="ar-SA" sz="1400" b="1">
                <a:latin typeface="Arial" charset="0"/>
                <a:cs typeface="B Titr" pitchFamily="2" charset="-78"/>
              </a:rPr>
              <a:t>استراتژي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34862" name="Rectangle 54"/>
          <p:cNvSpPr>
            <a:spLocks noChangeArrowheads="1"/>
          </p:cNvSpPr>
          <p:nvPr/>
        </p:nvSpPr>
        <p:spPr bwMode="auto">
          <a:xfrm>
            <a:off x="6897688" y="5056188"/>
            <a:ext cx="122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000">
                <a:latin typeface="Arial" charset="0"/>
                <a:cs typeface="B Titr" pitchFamily="2" charset="-78"/>
              </a:rPr>
              <a:t>استراتژي</a:t>
            </a:r>
            <a:r>
              <a:rPr lang="ar-SA" sz="1000">
                <a:latin typeface="Arial" charset="0"/>
                <a:cs typeface="B Titr" pitchFamily="2" charset="-78"/>
              </a:rPr>
              <a:t> واحد عملياتي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63" name="Rectangle 55"/>
          <p:cNvSpPr>
            <a:spLocks noChangeArrowheads="1"/>
          </p:cNvSpPr>
          <p:nvPr/>
        </p:nvSpPr>
        <p:spPr bwMode="auto">
          <a:xfrm>
            <a:off x="3705225" y="5126038"/>
            <a:ext cx="1104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sz="1000">
                <a:latin typeface="Arial" charset="0"/>
                <a:cs typeface="B Titr" pitchFamily="2" charset="-78"/>
              </a:rPr>
              <a:t>استراتژي </a:t>
            </a:r>
            <a:r>
              <a:rPr lang="ar-SA" sz="1000">
                <a:latin typeface="Arial" charset="0"/>
                <a:cs typeface="B Titr" pitchFamily="2" charset="-78"/>
              </a:rPr>
              <a:t>كسب و كار</a:t>
            </a:r>
            <a:endParaRPr lang="en-US" sz="1000">
              <a:latin typeface="Arial" charset="0"/>
              <a:cs typeface="B Titr" pitchFamily="2" charset="-78"/>
            </a:endParaRPr>
          </a:p>
        </p:txBody>
      </p:sp>
      <p:sp>
        <p:nvSpPr>
          <p:cNvPr id="34864" name="Rectangle 56"/>
          <p:cNvSpPr>
            <a:spLocks noChangeArrowheads="1"/>
          </p:cNvSpPr>
          <p:nvPr/>
        </p:nvSpPr>
        <p:spPr bwMode="auto">
          <a:xfrm>
            <a:off x="5341938" y="5373688"/>
            <a:ext cx="124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مديران، كاركنان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34865" name="Rectangle 57"/>
          <p:cNvSpPr>
            <a:spLocks noChangeArrowheads="1"/>
          </p:cNvSpPr>
          <p:nvPr/>
        </p:nvSpPr>
        <p:spPr bwMode="auto">
          <a:xfrm>
            <a:off x="5030788" y="1700213"/>
            <a:ext cx="1468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/>
            <a:r>
              <a:rPr lang="ar-SA" sz="1400" b="1">
                <a:latin typeface="Arial" charset="0"/>
                <a:cs typeface="B Titr" pitchFamily="2" charset="-78"/>
              </a:rPr>
              <a:t>محيط دروني مؤسسه</a:t>
            </a:r>
            <a:endParaRPr lang="en-US" sz="1400" b="1">
              <a:latin typeface="Arial" charset="0"/>
              <a:cs typeface="B Titr" pitchFamily="2" charset="-78"/>
            </a:endParaRPr>
          </a:p>
        </p:txBody>
      </p:sp>
      <p:sp>
        <p:nvSpPr>
          <p:cNvPr id="34866" name="Rectangle 59"/>
          <p:cNvSpPr>
            <a:spLocks noChangeArrowheads="1"/>
          </p:cNvSpPr>
          <p:nvPr/>
        </p:nvSpPr>
        <p:spPr bwMode="auto">
          <a:xfrm>
            <a:off x="5421313" y="2492375"/>
            <a:ext cx="1223962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200" b="1">
                <a:latin typeface="Arial" charset="0"/>
              </a:rPr>
              <a:t>کنکاش مفهومي</a:t>
            </a:r>
            <a:endParaRPr lang="en-US" sz="1200" b="1">
              <a:latin typeface="Arial" charset="0"/>
            </a:endParaRPr>
          </a:p>
        </p:txBody>
      </p:sp>
      <p:sp>
        <p:nvSpPr>
          <p:cNvPr id="34867" name="Rectangle 60"/>
          <p:cNvSpPr>
            <a:spLocks noChangeArrowheads="1"/>
          </p:cNvSpPr>
          <p:nvPr/>
        </p:nvSpPr>
        <p:spPr bwMode="auto">
          <a:xfrm>
            <a:off x="2144713" y="1844675"/>
            <a:ext cx="990600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200" b="1">
                <a:latin typeface="Arial" charset="0"/>
              </a:rPr>
              <a:t>کنکاش محيطي</a:t>
            </a:r>
            <a:endParaRPr lang="en-US" sz="1200" b="1">
              <a:latin typeface="Arial" charset="0"/>
            </a:endParaRPr>
          </a:p>
        </p:txBody>
      </p:sp>
      <p:sp>
        <p:nvSpPr>
          <p:cNvPr id="34868" name="Rectangle 61"/>
          <p:cNvSpPr>
            <a:spLocks noChangeArrowheads="1"/>
          </p:cNvSpPr>
          <p:nvPr/>
        </p:nvSpPr>
        <p:spPr bwMode="auto">
          <a:xfrm>
            <a:off x="5500688" y="3429000"/>
            <a:ext cx="1012825" cy="284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 algn="l" rtl="0">
              <a:defRPr/>
            </a:pPr>
            <a:r>
              <a:rPr lang="fa-IR" sz="1200" b="1">
                <a:latin typeface="Arial" charset="0"/>
              </a:rPr>
              <a:t>تصميم گيري</a:t>
            </a:r>
            <a:endParaRPr lang="en-US" sz="12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9"/>
          <p:cNvSpPr txBox="1">
            <a:spLocks noChangeArrowheads="1"/>
          </p:cNvSpPr>
          <p:nvPr/>
        </p:nvSpPr>
        <p:spPr bwMode="auto">
          <a:xfrm rot="10800000" flipV="1">
            <a:off x="4232275" y="996950"/>
            <a:ext cx="1111250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رسالت و هدفها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43" name="Line 10"/>
          <p:cNvSpPr>
            <a:spLocks noChangeShapeType="1"/>
          </p:cNvSpPr>
          <p:nvPr/>
        </p:nvSpPr>
        <p:spPr bwMode="auto">
          <a:xfrm rot="10800000" flipV="1">
            <a:off x="4787900" y="1338263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35844" name="Group 12"/>
          <p:cNvGrpSpPr>
            <a:grpSpLocks/>
          </p:cNvGrpSpPr>
          <p:nvPr/>
        </p:nvGrpSpPr>
        <p:grpSpPr bwMode="auto">
          <a:xfrm rot="10800000" flipV="1">
            <a:off x="3954463" y="2362200"/>
            <a:ext cx="1665287" cy="1250950"/>
            <a:chOff x="4320" y="6624"/>
            <a:chExt cx="3024" cy="2880"/>
          </a:xfrm>
        </p:grpSpPr>
        <p:sp>
          <p:nvSpPr>
            <p:cNvPr id="35888" name="Text Box 13"/>
            <p:cNvSpPr txBox="1">
              <a:spLocks noChangeArrowheads="1"/>
            </p:cNvSpPr>
            <p:nvPr/>
          </p:nvSpPr>
          <p:spPr bwMode="auto">
            <a:xfrm>
              <a:off x="4320" y="659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سطح وظيفه اي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5889" name="Text Box 14"/>
            <p:cNvSpPr txBox="1">
              <a:spLocks noChangeArrowheads="1"/>
            </p:cNvSpPr>
            <p:nvPr/>
          </p:nvSpPr>
          <p:spPr bwMode="auto">
            <a:xfrm>
              <a:off x="4320" y="731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سطح كسب و كار</a:t>
              </a:r>
              <a:r>
                <a:rPr lang="en-US" sz="1000">
                  <a:latin typeface="Times New Roman" pitchFamily="18" charset="0"/>
                  <a:cs typeface="B Titr" pitchFamily="2" charset="-78"/>
                </a:rPr>
                <a:t> 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5890" name="Text Box 15"/>
            <p:cNvSpPr txBox="1">
              <a:spLocks noChangeArrowheads="1"/>
            </p:cNvSpPr>
            <p:nvPr/>
          </p:nvSpPr>
          <p:spPr bwMode="auto">
            <a:xfrm>
              <a:off x="4320" y="803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جهاني</a:t>
              </a:r>
              <a:r>
                <a:rPr lang="en-US" sz="1000">
                  <a:latin typeface="Times New Roman" pitchFamily="18" charset="0"/>
                  <a:cs typeface="B Titr" pitchFamily="2" charset="-78"/>
                </a:rPr>
                <a:t>  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5891" name="Text Box 16"/>
            <p:cNvSpPr txBox="1">
              <a:spLocks noChangeArrowheads="1"/>
            </p:cNvSpPr>
            <p:nvPr/>
          </p:nvSpPr>
          <p:spPr bwMode="auto">
            <a:xfrm>
              <a:off x="4320" y="8758"/>
              <a:ext cx="3024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1000">
                  <a:latin typeface="Times New Roman" pitchFamily="18" charset="0"/>
                  <a:cs typeface="B Titr" pitchFamily="2" charset="-78"/>
                </a:rPr>
                <a:t>استراتژي سطح مؤسسه</a:t>
              </a:r>
              <a:r>
                <a:rPr lang="en-US" sz="1000">
                  <a:latin typeface="Times New Roman" pitchFamily="18" charset="0"/>
                  <a:cs typeface="B Titr" pitchFamily="2" charset="-78"/>
                </a:rPr>
                <a:t>  </a:t>
              </a:r>
              <a:endParaRPr lang="en-US" sz="2400">
                <a:latin typeface="Arial" charset="0"/>
                <a:cs typeface="B Titr" pitchFamily="2" charset="-78"/>
              </a:endParaRPr>
            </a:p>
          </p:txBody>
        </p:sp>
      </p:grpSp>
      <p:sp>
        <p:nvSpPr>
          <p:cNvPr id="35845" name="Text Box 17"/>
          <p:cNvSpPr txBox="1">
            <a:spLocks noChangeArrowheads="1"/>
          </p:cNvSpPr>
          <p:nvPr/>
        </p:nvSpPr>
        <p:spPr bwMode="auto">
          <a:xfrm rot="10800000" flipV="1">
            <a:off x="4232275" y="1565275"/>
            <a:ext cx="111125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انتخاب </a:t>
            </a:r>
          </a:p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ستراتژي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46" name="Text Box 18"/>
          <p:cNvSpPr txBox="1">
            <a:spLocks noChangeArrowheads="1"/>
          </p:cNvSpPr>
          <p:nvPr/>
        </p:nvSpPr>
        <p:spPr bwMode="auto">
          <a:xfrm rot="10800000" flipV="1">
            <a:off x="2287588" y="1565275"/>
            <a:ext cx="1666875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تجزيه و تحليل محيط روني</a:t>
            </a:r>
          </a:p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قوتها و ضعفها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47" name="Text Box 19"/>
          <p:cNvSpPr txBox="1">
            <a:spLocks noChangeArrowheads="1"/>
          </p:cNvSpPr>
          <p:nvPr/>
        </p:nvSpPr>
        <p:spPr bwMode="auto">
          <a:xfrm rot="10800000" flipV="1">
            <a:off x="5619750" y="1565275"/>
            <a:ext cx="1666875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تجزيه و تحليل محيط يروني</a:t>
            </a:r>
          </a:p>
          <a:p>
            <a:pPr algn="ctr">
              <a:defRPr/>
            </a:pPr>
            <a:r>
              <a:rPr lang="ar-SA" sz="900">
                <a:latin typeface="Times New Roman" pitchFamily="18" charset="0"/>
                <a:cs typeface="B Titr" pitchFamily="2" charset="-78"/>
              </a:rPr>
              <a:t>فرصتها تهديدات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48" name="Line 20"/>
          <p:cNvSpPr>
            <a:spLocks noChangeShapeType="1"/>
          </p:cNvSpPr>
          <p:nvPr/>
        </p:nvSpPr>
        <p:spPr bwMode="auto">
          <a:xfrm rot="10800000" flipV="1">
            <a:off x="5343525" y="1906588"/>
            <a:ext cx="2778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49" name="Line 21"/>
          <p:cNvSpPr>
            <a:spLocks noChangeShapeType="1"/>
          </p:cNvSpPr>
          <p:nvPr/>
        </p:nvSpPr>
        <p:spPr bwMode="auto">
          <a:xfrm rot="10800000" flipV="1">
            <a:off x="3954463" y="1906588"/>
            <a:ext cx="276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0" name="Line 22"/>
          <p:cNvSpPr>
            <a:spLocks noChangeShapeType="1"/>
          </p:cNvSpPr>
          <p:nvPr/>
        </p:nvSpPr>
        <p:spPr bwMode="auto">
          <a:xfrm rot="10800000" flipV="1">
            <a:off x="4787900" y="213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1" name="Text Box 23"/>
          <p:cNvSpPr txBox="1">
            <a:spLocks noChangeArrowheads="1"/>
          </p:cNvSpPr>
          <p:nvPr/>
        </p:nvSpPr>
        <p:spPr bwMode="auto">
          <a:xfrm rot="10800000" flipV="1">
            <a:off x="4003675" y="4368800"/>
            <a:ext cx="1477963" cy="455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800">
                <a:latin typeface="Times New Roman" pitchFamily="18" charset="0"/>
                <a:cs typeface="B Titr" pitchFamily="2" charset="-78"/>
              </a:rPr>
              <a:t>جفت وجور كردن استراتژي، ساختار،  وكنترلها 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52" name="Text Box 24"/>
          <p:cNvSpPr txBox="1">
            <a:spLocks noChangeArrowheads="1"/>
          </p:cNvSpPr>
          <p:nvPr/>
        </p:nvSpPr>
        <p:spPr bwMode="auto">
          <a:xfrm rot="10800000" flipV="1">
            <a:off x="5670550" y="4370388"/>
            <a:ext cx="1476375" cy="4556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طراحي ساختار سازمانها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53" name="Text Box 25"/>
          <p:cNvSpPr txBox="1">
            <a:spLocks noChangeArrowheads="1"/>
          </p:cNvSpPr>
          <p:nvPr/>
        </p:nvSpPr>
        <p:spPr bwMode="auto">
          <a:xfrm rot="10800000" flipV="1">
            <a:off x="3956050" y="5092700"/>
            <a:ext cx="1527175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راهبري تغيير استراتژي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grpSp>
        <p:nvGrpSpPr>
          <p:cNvPr id="35854" name="Group 26"/>
          <p:cNvGrpSpPr>
            <a:grpSpLocks/>
          </p:cNvGrpSpPr>
          <p:nvPr/>
        </p:nvGrpSpPr>
        <p:grpSpPr bwMode="auto">
          <a:xfrm rot="10800000" flipV="1">
            <a:off x="3121025" y="4141788"/>
            <a:ext cx="3333750" cy="227012"/>
            <a:chOff x="4176" y="8064"/>
            <a:chExt cx="3456" cy="288"/>
          </a:xfrm>
        </p:grpSpPr>
        <p:sp>
          <p:nvSpPr>
            <p:cNvPr id="35884" name="Line 27"/>
            <p:cNvSpPr>
              <a:spLocks noChangeShapeType="1"/>
            </p:cNvSpPr>
            <p:nvPr/>
          </p:nvSpPr>
          <p:spPr bwMode="auto">
            <a:xfrm>
              <a:off x="4176" y="8064"/>
              <a:ext cx="3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885" name="Line 28"/>
            <p:cNvSpPr>
              <a:spLocks noChangeShapeType="1"/>
            </p:cNvSpPr>
            <p:nvPr/>
          </p:nvSpPr>
          <p:spPr bwMode="auto">
            <a:xfrm>
              <a:off x="4176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886" name="Line 29"/>
            <p:cNvSpPr>
              <a:spLocks noChangeShapeType="1"/>
            </p:cNvSpPr>
            <p:nvPr/>
          </p:nvSpPr>
          <p:spPr bwMode="auto">
            <a:xfrm>
              <a:off x="5904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887" name="Line 30"/>
            <p:cNvSpPr>
              <a:spLocks noChangeShapeType="1"/>
            </p:cNvSpPr>
            <p:nvPr/>
          </p:nvSpPr>
          <p:spPr bwMode="auto">
            <a:xfrm>
              <a:off x="7632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5855" name="Line 31"/>
          <p:cNvSpPr>
            <a:spLocks noChangeShapeType="1"/>
          </p:cNvSpPr>
          <p:nvPr/>
        </p:nvSpPr>
        <p:spPr bwMode="auto">
          <a:xfrm rot="10800000" flipV="1">
            <a:off x="4787900" y="4824413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6" name="Text Box 32"/>
          <p:cNvSpPr txBox="1">
            <a:spLocks noChangeArrowheads="1"/>
          </p:cNvSpPr>
          <p:nvPr/>
        </p:nvSpPr>
        <p:spPr bwMode="auto">
          <a:xfrm rot="10800000" flipV="1">
            <a:off x="2336800" y="4368800"/>
            <a:ext cx="1477963" cy="341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 dirty="0">
                <a:latin typeface="Times New Roman" pitchFamily="18" charset="0"/>
                <a:cs typeface="B Titr" pitchFamily="2" charset="-78"/>
              </a:rPr>
              <a:t>طراحي نظامهاي كنترلي </a:t>
            </a:r>
            <a:endParaRPr lang="en-US" sz="2400" dirty="0">
              <a:latin typeface="Arial" charset="0"/>
              <a:cs typeface="B Titr" pitchFamily="2" charset="-78"/>
            </a:endParaRPr>
          </a:p>
        </p:txBody>
      </p:sp>
      <p:sp>
        <p:nvSpPr>
          <p:cNvPr id="35857" name="Text Box 33"/>
          <p:cNvSpPr txBox="1">
            <a:spLocks noChangeArrowheads="1"/>
          </p:cNvSpPr>
          <p:nvPr/>
        </p:nvSpPr>
        <p:spPr bwMode="auto">
          <a:xfrm rot="10800000" flipV="1">
            <a:off x="3954463" y="3800475"/>
            <a:ext cx="1665287" cy="315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اجراي استراتژي</a:t>
            </a:r>
            <a:r>
              <a:rPr lang="en-US" sz="1000">
                <a:latin typeface="Times New Roman" pitchFamily="18" charset="0"/>
                <a:cs typeface="B Titr" pitchFamily="2" charset="-78"/>
              </a:rPr>
              <a:t> 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58" name="Line 34"/>
          <p:cNvSpPr>
            <a:spLocks noChangeShapeType="1"/>
          </p:cNvSpPr>
          <p:nvPr/>
        </p:nvSpPr>
        <p:spPr bwMode="auto">
          <a:xfrm rot="10800000" flipV="1">
            <a:off x="4787900" y="361473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9" name="Line 35"/>
          <p:cNvSpPr>
            <a:spLocks noChangeShapeType="1"/>
          </p:cNvSpPr>
          <p:nvPr/>
        </p:nvSpPr>
        <p:spPr bwMode="auto">
          <a:xfrm rot="10800000" flipH="1" flipV="1">
            <a:off x="5341938" y="1116013"/>
            <a:ext cx="27765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60" name="Line 36"/>
          <p:cNvSpPr>
            <a:spLocks noChangeShapeType="1"/>
          </p:cNvSpPr>
          <p:nvPr/>
        </p:nvSpPr>
        <p:spPr bwMode="auto">
          <a:xfrm rot="10800000" flipV="1">
            <a:off x="8121650" y="1116013"/>
            <a:ext cx="0" cy="420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61" name="Line 37"/>
          <p:cNvSpPr>
            <a:spLocks noChangeShapeType="1"/>
          </p:cNvSpPr>
          <p:nvPr/>
        </p:nvSpPr>
        <p:spPr bwMode="auto">
          <a:xfrm rot="10800000" flipV="1">
            <a:off x="6869113" y="5322888"/>
            <a:ext cx="1249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62" name="Text Box 38"/>
          <p:cNvSpPr txBox="1">
            <a:spLocks noChangeArrowheads="1"/>
          </p:cNvSpPr>
          <p:nvPr/>
        </p:nvSpPr>
        <p:spPr bwMode="auto">
          <a:xfrm rot="10800000" flipV="1">
            <a:off x="6038850" y="5094288"/>
            <a:ext cx="831850" cy="341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000">
                <a:latin typeface="Times New Roman" pitchFamily="18" charset="0"/>
                <a:cs typeface="B Titr" pitchFamily="2" charset="-78"/>
              </a:rPr>
              <a:t>بازخور</a:t>
            </a:r>
            <a:endParaRPr lang="en-US" sz="2400">
              <a:latin typeface="Arial" charset="0"/>
              <a:cs typeface="B Titr" pitchFamily="2" charset="-78"/>
            </a:endParaRPr>
          </a:p>
        </p:txBody>
      </p:sp>
      <p:sp>
        <p:nvSpPr>
          <p:cNvPr id="35863" name="Line 39"/>
          <p:cNvSpPr>
            <a:spLocks noChangeShapeType="1"/>
          </p:cNvSpPr>
          <p:nvPr/>
        </p:nvSpPr>
        <p:spPr bwMode="auto">
          <a:xfrm rot="10800000" flipV="1">
            <a:off x="5481638" y="5291138"/>
            <a:ext cx="555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64" name="Rectangle 40"/>
          <p:cNvSpPr>
            <a:spLocks noChangeArrowheads="1"/>
          </p:cNvSpPr>
          <p:nvPr/>
        </p:nvSpPr>
        <p:spPr bwMode="auto">
          <a:xfrm>
            <a:off x="2212975" y="5908675"/>
            <a:ext cx="5672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000" b="1" dirty="0">
                <a:latin typeface="Arial" charset="0"/>
                <a:cs typeface="+mj-cs"/>
              </a:rPr>
              <a:t>28- </a:t>
            </a:r>
            <a:r>
              <a:rPr lang="ar-SA" sz="2000" b="1" dirty="0">
                <a:latin typeface="Arial" charset="0"/>
                <a:cs typeface="+mj-cs"/>
              </a:rPr>
              <a:t>فرآيند برنامه‌ريزي استراتژيك، مدل هيل و جونز(1998)</a:t>
            </a:r>
          </a:p>
        </p:txBody>
      </p:sp>
      <p:graphicFrame>
        <p:nvGraphicFramePr>
          <p:cNvPr id="107596" name="Group 76"/>
          <p:cNvGraphicFramePr>
            <a:graphicFrameLocks noGrp="1"/>
          </p:cNvGraphicFramePr>
          <p:nvPr/>
        </p:nvGraphicFramePr>
        <p:xfrm>
          <a:off x="474663" y="901700"/>
          <a:ext cx="1258887" cy="4608513"/>
        </p:xfrm>
        <a:graphic>
          <a:graphicData uri="http://schemas.openxmlformats.org/drawingml/2006/table">
            <a:tbl>
              <a:tblPr/>
              <a:tblGrid>
                <a:gridCol w="1008062"/>
                <a:gridCol w="2508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6580188" y="1339850"/>
            <a:ext cx="1190625" cy="305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300" u="sng">
                <a:latin typeface="Times New Roman" pitchFamily="18" charset="0"/>
                <a:cs typeface="B Koodak" pitchFamily="2" charset="-78"/>
              </a:rPr>
              <a:t>سيستم </a:t>
            </a:r>
            <a:r>
              <a:rPr lang="ar-SA" sz="1300" u="sng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كارمنديابي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همساز كردن تجارت مديريتي و كاركنان با رسالت كسب كار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چالشهاي استراتژك افراد را كاملا ارضاء كردن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5094288" y="1339850"/>
            <a:ext cx="1190625" cy="305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200" u="sng">
                <a:latin typeface="Times New Roman" pitchFamily="18" charset="0"/>
                <a:cs typeface="B Koodak" pitchFamily="2" charset="-78"/>
              </a:rPr>
              <a:t>سيستم محركها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ايجاد و سازكاري في مابين مقاصد استراتژيك مديران واحد كسب وكار و روساي آنان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تشويق كردن در مبادله كامل و معتبر اطلاعات كسب و كار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3608388" y="1339850"/>
            <a:ext cx="1190625" cy="305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200" u="sng">
                <a:latin typeface="Times New Roman" pitchFamily="18" charset="0"/>
                <a:cs typeface="B Koodak" pitchFamily="2" charset="-78"/>
              </a:rPr>
              <a:t>سيستم فراگير </a:t>
            </a:r>
            <a:r>
              <a:rPr lang="ar-SA" sz="1200" u="sng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پيگيري وكنترل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بازده كنترل و پيگيري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كوششهاي كنترل وپيگيري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پيگيري تغييراتي كه در فرضيات نهفته است </a:t>
            </a:r>
          </a:p>
          <a:p>
            <a:pPr>
              <a:defRPr/>
            </a:pPr>
            <a:r>
              <a:rPr lang="ar-SA" sz="12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فراهم سازي فراگيري سازماني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2222500" y="1339850"/>
            <a:ext cx="1187450" cy="306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>
              <a:defRPr/>
            </a:pPr>
            <a:r>
              <a:rPr lang="ar-SA" sz="1300" u="sng">
                <a:latin typeface="Times New Roman" pitchFamily="18" charset="0"/>
                <a:cs typeface="B Koodak" pitchFamily="2" charset="-78"/>
              </a:rPr>
              <a:t>سيستم برنامه </a:t>
            </a:r>
            <a:r>
              <a:rPr lang="ar-SA" sz="1300" u="sng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ريزي استراتژيك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آشكار سازي بصيرت مؤسسه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مذاكره كردن مفهوم استراتژي</a:t>
            </a:r>
          </a:p>
          <a:p>
            <a:pPr>
              <a:defRPr/>
            </a:pPr>
            <a:r>
              <a:rPr lang="ar-SA" sz="1300">
                <a:solidFill>
                  <a:srgbClr val="0000FF"/>
                </a:solidFill>
                <a:latin typeface="Times New Roman" pitchFamily="18" charset="0"/>
                <a:cs typeface="B Koodak" pitchFamily="2" charset="-78"/>
              </a:rPr>
              <a:t>- طراحي و توصيف مسئوليتها براي ايجاد و اجراي استراتژيها</a:t>
            </a:r>
            <a:endParaRPr lang="en-US">
              <a:solidFill>
                <a:srgbClr val="0000FF"/>
              </a:solidFill>
              <a:latin typeface="Arial" charset="0"/>
              <a:cs typeface="B Koodak" pitchFamily="2" charset="-78"/>
            </a:endParaRP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2432050" y="4865688"/>
            <a:ext cx="5041900" cy="650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>
                <a:latin typeface="Times New Roman" pitchFamily="18" charset="0"/>
                <a:cs typeface="B Koodak" pitchFamily="2" charset="-78"/>
              </a:rPr>
              <a:t>ناهمخواني هدف وعدم تقارن اطلاعات كاهش مي يابد</a:t>
            </a:r>
            <a:endParaRPr lang="en-US" sz="2800">
              <a:latin typeface="Arial" charset="0"/>
              <a:cs typeface="B Koodak" pitchFamily="2" charset="-78"/>
            </a:endParaRPr>
          </a:p>
        </p:txBody>
      </p:sp>
      <p:grpSp>
        <p:nvGrpSpPr>
          <p:cNvPr id="36871" name="Group 11"/>
          <p:cNvGrpSpPr>
            <a:grpSpLocks/>
          </p:cNvGrpSpPr>
          <p:nvPr/>
        </p:nvGrpSpPr>
        <p:grpSpPr bwMode="auto">
          <a:xfrm>
            <a:off x="2914650" y="333375"/>
            <a:ext cx="4260850" cy="1006475"/>
            <a:chOff x="2736" y="5904"/>
            <a:chExt cx="6192" cy="1584"/>
          </a:xfrm>
        </p:grpSpPr>
        <p:sp>
          <p:nvSpPr>
            <p:cNvPr id="36887" name="Rectangle 12"/>
            <p:cNvSpPr>
              <a:spLocks noChangeArrowheads="1"/>
            </p:cNvSpPr>
            <p:nvPr/>
          </p:nvSpPr>
          <p:spPr bwMode="auto">
            <a:xfrm>
              <a:off x="4895" y="5904"/>
              <a:ext cx="2016" cy="57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34" tIns="45717" rIns="91434" bIns="45717"/>
            <a:lstStyle/>
            <a:p>
              <a:pPr algn="ctr" rtl="0">
                <a:defRPr/>
              </a:pPr>
              <a:r>
                <a:rPr lang="ar-SA" sz="1400">
                  <a:latin typeface="Times New Roman" pitchFamily="18" charset="0"/>
                  <a:cs typeface="B Koodak" pitchFamily="2" charset="-78"/>
                </a:rPr>
                <a:t>فرآيند استراتژي</a:t>
              </a:r>
              <a:endParaRPr lang="en-US" sz="2000">
                <a:latin typeface="Arial" charset="0"/>
                <a:cs typeface="B Koodak" pitchFamily="2" charset="-78"/>
              </a:endParaRPr>
            </a:p>
          </p:txBody>
        </p:sp>
        <p:sp>
          <p:nvSpPr>
            <p:cNvPr id="36888" name="Line 13"/>
            <p:cNvSpPr>
              <a:spLocks noChangeShapeType="1"/>
            </p:cNvSpPr>
            <p:nvPr/>
          </p:nvSpPr>
          <p:spPr bwMode="auto">
            <a:xfrm>
              <a:off x="5904" y="6480"/>
              <a:ext cx="72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4"/>
            <p:cNvSpPr>
              <a:spLocks noChangeShapeType="1"/>
            </p:cNvSpPr>
            <p:nvPr/>
          </p:nvSpPr>
          <p:spPr bwMode="auto">
            <a:xfrm>
              <a:off x="5904" y="6480"/>
              <a:ext cx="3024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5"/>
            <p:cNvSpPr>
              <a:spLocks noChangeShapeType="1"/>
            </p:cNvSpPr>
            <p:nvPr/>
          </p:nvSpPr>
          <p:spPr bwMode="auto">
            <a:xfrm flipH="1">
              <a:off x="4608" y="6480"/>
              <a:ext cx="1296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6"/>
            <p:cNvSpPr>
              <a:spLocks noChangeShapeType="1"/>
            </p:cNvSpPr>
            <p:nvPr/>
          </p:nvSpPr>
          <p:spPr bwMode="auto">
            <a:xfrm flipH="1">
              <a:off x="2736" y="6480"/>
              <a:ext cx="3168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2" name="Line 17"/>
          <p:cNvSpPr>
            <a:spLocks noChangeShapeType="1"/>
          </p:cNvSpPr>
          <p:nvPr/>
        </p:nvSpPr>
        <p:spPr bwMode="auto">
          <a:xfrm flipH="1">
            <a:off x="4995863" y="4403725"/>
            <a:ext cx="2079625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Line 18"/>
          <p:cNvSpPr>
            <a:spLocks noChangeShapeType="1"/>
          </p:cNvSpPr>
          <p:nvPr/>
        </p:nvSpPr>
        <p:spPr bwMode="auto">
          <a:xfrm flipV="1">
            <a:off x="4995863" y="4421188"/>
            <a:ext cx="693737" cy="447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Line 19"/>
          <p:cNvSpPr>
            <a:spLocks noChangeShapeType="1"/>
          </p:cNvSpPr>
          <p:nvPr/>
        </p:nvSpPr>
        <p:spPr bwMode="auto">
          <a:xfrm flipH="1" flipV="1">
            <a:off x="4103688" y="4357688"/>
            <a:ext cx="892175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20"/>
          <p:cNvSpPr>
            <a:spLocks noChangeShapeType="1"/>
          </p:cNvSpPr>
          <p:nvPr/>
        </p:nvSpPr>
        <p:spPr bwMode="auto">
          <a:xfrm>
            <a:off x="2817813" y="4357688"/>
            <a:ext cx="2178050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Rectangle 22"/>
          <p:cNvSpPr>
            <a:spLocks noChangeArrowheads="1"/>
          </p:cNvSpPr>
          <p:nvPr/>
        </p:nvSpPr>
        <p:spPr bwMode="auto">
          <a:xfrm>
            <a:off x="2051050" y="5940425"/>
            <a:ext cx="580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b="1" dirty="0">
                <a:latin typeface="Arial" charset="0"/>
                <a:cs typeface="+mj-cs"/>
              </a:rPr>
              <a:t>29-</a:t>
            </a:r>
            <a:r>
              <a:rPr lang="ar-SA" b="1" dirty="0">
                <a:latin typeface="Arial" charset="0"/>
                <a:cs typeface="+mj-cs"/>
              </a:rPr>
              <a:t> فرآيند برنامه‌ريزي استراتژيك, مدل چاكراوراثي و لورنج(1991)</a:t>
            </a:r>
          </a:p>
        </p:txBody>
      </p:sp>
      <p:graphicFrame>
        <p:nvGraphicFramePr>
          <p:cNvPr id="108604" name="Group 60"/>
          <p:cNvGraphicFramePr>
            <a:graphicFrameLocks noGrp="1"/>
          </p:cNvGraphicFramePr>
          <p:nvPr/>
        </p:nvGraphicFramePr>
        <p:xfrm>
          <a:off x="350838" y="476250"/>
          <a:ext cx="1258887" cy="4968875"/>
        </p:xfrm>
        <a:graphic>
          <a:graphicData uri="http://schemas.openxmlformats.org/drawingml/2006/table">
            <a:tbl>
              <a:tblPr/>
              <a:tblGrid>
                <a:gridCol w="1008062"/>
                <a:gridCol w="250825"/>
              </a:tblGrid>
              <a:tr h="4248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89"/>
          <p:cNvSpPr txBox="1">
            <a:spLocks noChangeArrowheads="1"/>
          </p:cNvSpPr>
          <p:nvPr/>
        </p:nvSpPr>
        <p:spPr bwMode="auto">
          <a:xfrm>
            <a:off x="6008688" y="4127500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استراتژيها</a:t>
            </a:r>
            <a:endParaRPr lang="en-US">
              <a:latin typeface="Arial" charset="0"/>
            </a:endParaRPr>
          </a:p>
        </p:txBody>
      </p:sp>
      <p:sp>
        <p:nvSpPr>
          <p:cNvPr id="37891" name="Text Box 190"/>
          <p:cNvSpPr txBox="1">
            <a:spLocks noChangeArrowheads="1"/>
          </p:cNvSpPr>
          <p:nvPr/>
        </p:nvSpPr>
        <p:spPr bwMode="auto">
          <a:xfrm>
            <a:off x="4416425" y="4127500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هدفها</a:t>
            </a:r>
            <a:endParaRPr lang="en-US" dirty="0">
              <a:latin typeface="Arial" charset="0"/>
            </a:endParaRPr>
          </a:p>
        </p:txBody>
      </p:sp>
      <p:sp>
        <p:nvSpPr>
          <p:cNvPr id="37892" name="Text Box 191"/>
          <p:cNvSpPr txBox="1">
            <a:spLocks noChangeArrowheads="1"/>
          </p:cNvSpPr>
          <p:nvPr/>
        </p:nvSpPr>
        <p:spPr bwMode="auto">
          <a:xfrm>
            <a:off x="2825750" y="4127500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رسالت</a:t>
            </a:r>
            <a:endParaRPr lang="en-US">
              <a:latin typeface="Arial" charset="0"/>
            </a:endParaRPr>
          </a:p>
        </p:txBody>
      </p:sp>
      <p:sp>
        <p:nvSpPr>
          <p:cNvPr id="37893" name="Text Box 192"/>
          <p:cNvSpPr txBox="1">
            <a:spLocks noChangeArrowheads="1"/>
          </p:cNvSpPr>
          <p:nvPr/>
        </p:nvSpPr>
        <p:spPr bwMode="auto">
          <a:xfrm>
            <a:off x="5213350" y="4676775"/>
            <a:ext cx="895350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اقدامات</a:t>
            </a:r>
            <a:endParaRPr lang="en-US">
              <a:latin typeface="Arial" charset="0"/>
            </a:endParaRPr>
          </a:p>
        </p:txBody>
      </p:sp>
      <p:sp>
        <p:nvSpPr>
          <p:cNvPr id="37894" name="Text Box 193"/>
          <p:cNvSpPr txBox="1">
            <a:spLocks noChangeArrowheads="1"/>
          </p:cNvSpPr>
          <p:nvPr/>
        </p:nvSpPr>
        <p:spPr bwMode="auto">
          <a:xfrm>
            <a:off x="3522663" y="4676775"/>
            <a:ext cx="893762" cy="365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مقياسها</a:t>
            </a:r>
            <a:endParaRPr lang="en-US">
              <a:latin typeface="Arial" charset="0"/>
            </a:endParaRPr>
          </a:p>
        </p:txBody>
      </p:sp>
      <p:sp>
        <p:nvSpPr>
          <p:cNvPr id="37895" name="Line 194"/>
          <p:cNvSpPr>
            <a:spLocks noChangeShapeType="1"/>
          </p:cNvSpPr>
          <p:nvPr/>
        </p:nvSpPr>
        <p:spPr bwMode="auto">
          <a:xfrm flipH="1">
            <a:off x="5113338" y="4310063"/>
            <a:ext cx="995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896" name="Line 195"/>
          <p:cNvSpPr>
            <a:spLocks noChangeShapeType="1"/>
          </p:cNvSpPr>
          <p:nvPr/>
        </p:nvSpPr>
        <p:spPr bwMode="auto">
          <a:xfrm flipH="1">
            <a:off x="3522663" y="4310063"/>
            <a:ext cx="1093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897" name="Line 196"/>
          <p:cNvSpPr>
            <a:spLocks noChangeShapeType="1"/>
          </p:cNvSpPr>
          <p:nvPr/>
        </p:nvSpPr>
        <p:spPr bwMode="auto">
          <a:xfrm flipH="1">
            <a:off x="4318000" y="4859338"/>
            <a:ext cx="993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898" name="Line 197"/>
          <p:cNvSpPr>
            <a:spLocks noChangeShapeType="1"/>
          </p:cNvSpPr>
          <p:nvPr/>
        </p:nvSpPr>
        <p:spPr bwMode="auto">
          <a:xfrm flipH="1">
            <a:off x="2825750" y="4859338"/>
            <a:ext cx="796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899" name="Line 198"/>
          <p:cNvSpPr>
            <a:spLocks noChangeShapeType="1"/>
          </p:cNvSpPr>
          <p:nvPr/>
        </p:nvSpPr>
        <p:spPr bwMode="auto">
          <a:xfrm flipH="1">
            <a:off x="6008688" y="4859338"/>
            <a:ext cx="993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0" name="Line 199"/>
          <p:cNvSpPr>
            <a:spLocks noChangeShapeType="1"/>
          </p:cNvSpPr>
          <p:nvPr/>
        </p:nvSpPr>
        <p:spPr bwMode="auto">
          <a:xfrm flipV="1">
            <a:off x="7002463" y="4310063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1" name="Line 200"/>
          <p:cNvSpPr>
            <a:spLocks noChangeShapeType="1"/>
          </p:cNvSpPr>
          <p:nvPr/>
        </p:nvSpPr>
        <p:spPr bwMode="auto">
          <a:xfrm flipV="1">
            <a:off x="2825750" y="4310063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2" name="Line 201"/>
          <p:cNvSpPr>
            <a:spLocks noChangeShapeType="1"/>
          </p:cNvSpPr>
          <p:nvPr/>
        </p:nvSpPr>
        <p:spPr bwMode="auto">
          <a:xfrm>
            <a:off x="2825750" y="4310063"/>
            <a:ext cx="200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3" name="Line 202"/>
          <p:cNvSpPr>
            <a:spLocks noChangeShapeType="1"/>
          </p:cNvSpPr>
          <p:nvPr/>
        </p:nvSpPr>
        <p:spPr bwMode="auto">
          <a:xfrm flipH="1">
            <a:off x="6804025" y="4310063"/>
            <a:ext cx="1984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4" name="Text Box 204"/>
          <p:cNvSpPr txBox="1">
            <a:spLocks noChangeArrowheads="1"/>
          </p:cNvSpPr>
          <p:nvPr/>
        </p:nvSpPr>
        <p:spPr bwMode="auto">
          <a:xfrm>
            <a:off x="7059613" y="3282950"/>
            <a:ext cx="652462" cy="433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پاداش</a:t>
            </a:r>
            <a:endParaRPr lang="en-US">
              <a:latin typeface="Arial" charset="0"/>
            </a:endParaRPr>
          </a:p>
        </p:txBody>
      </p:sp>
      <p:sp>
        <p:nvSpPr>
          <p:cNvPr id="37905" name="Text Box 205"/>
          <p:cNvSpPr txBox="1">
            <a:spLocks noChangeArrowheads="1"/>
          </p:cNvSpPr>
          <p:nvPr/>
        </p:nvSpPr>
        <p:spPr bwMode="auto">
          <a:xfrm>
            <a:off x="6904038" y="2413000"/>
            <a:ext cx="908050" cy="439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ساختار سازمان</a:t>
            </a:r>
            <a:endParaRPr lang="en-US">
              <a:latin typeface="Arial" charset="0"/>
            </a:endParaRPr>
          </a:p>
        </p:txBody>
      </p:sp>
      <p:sp>
        <p:nvSpPr>
          <p:cNvPr id="37906" name="Line 206"/>
          <p:cNvSpPr>
            <a:spLocks noChangeShapeType="1"/>
          </p:cNvSpPr>
          <p:nvPr/>
        </p:nvSpPr>
        <p:spPr bwMode="auto">
          <a:xfrm flipH="1">
            <a:off x="7589838" y="3970338"/>
            <a:ext cx="498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7" name="Line 207"/>
          <p:cNvSpPr>
            <a:spLocks noChangeShapeType="1"/>
          </p:cNvSpPr>
          <p:nvPr/>
        </p:nvSpPr>
        <p:spPr bwMode="auto">
          <a:xfrm flipV="1">
            <a:off x="7589838" y="3694113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8" name="Line 208"/>
          <p:cNvSpPr>
            <a:spLocks noChangeShapeType="1"/>
          </p:cNvSpPr>
          <p:nvPr/>
        </p:nvSpPr>
        <p:spPr bwMode="auto">
          <a:xfrm flipV="1">
            <a:off x="7589838" y="2997200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09" name="Text Box 209"/>
          <p:cNvSpPr txBox="1">
            <a:spLocks noChangeArrowheads="1"/>
          </p:cNvSpPr>
          <p:nvPr/>
        </p:nvSpPr>
        <p:spPr bwMode="auto">
          <a:xfrm>
            <a:off x="7059613" y="1543050"/>
            <a:ext cx="728662" cy="230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ارتباطات</a:t>
            </a:r>
            <a:endParaRPr lang="en-US">
              <a:latin typeface="Arial" charset="0"/>
            </a:endParaRPr>
          </a:p>
        </p:txBody>
      </p:sp>
      <p:sp>
        <p:nvSpPr>
          <p:cNvPr id="37910" name="Line 210"/>
          <p:cNvSpPr>
            <a:spLocks noChangeShapeType="1"/>
          </p:cNvSpPr>
          <p:nvPr/>
        </p:nvSpPr>
        <p:spPr bwMode="auto">
          <a:xfrm flipV="1">
            <a:off x="7589838" y="1111250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11" name="Line 211"/>
          <p:cNvSpPr>
            <a:spLocks noChangeShapeType="1"/>
          </p:cNvSpPr>
          <p:nvPr/>
        </p:nvSpPr>
        <p:spPr bwMode="auto">
          <a:xfrm>
            <a:off x="7589838" y="1111250"/>
            <a:ext cx="498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12" name="Line 212"/>
          <p:cNvSpPr>
            <a:spLocks noChangeShapeType="1"/>
          </p:cNvSpPr>
          <p:nvPr/>
        </p:nvSpPr>
        <p:spPr bwMode="auto">
          <a:xfrm flipV="1">
            <a:off x="7589838" y="1847850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13" name="Text Box 213"/>
          <p:cNvSpPr txBox="1">
            <a:spLocks noChangeArrowheads="1"/>
          </p:cNvSpPr>
          <p:nvPr/>
        </p:nvSpPr>
        <p:spPr bwMode="auto">
          <a:xfrm>
            <a:off x="7994650" y="2320925"/>
            <a:ext cx="704850" cy="603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اعتبارات وبودجه</a:t>
            </a:r>
            <a:endParaRPr lang="en-US">
              <a:latin typeface="Arial" charset="0"/>
            </a:endParaRPr>
          </a:p>
        </p:txBody>
      </p:sp>
      <p:sp>
        <p:nvSpPr>
          <p:cNvPr id="37914" name="Text Box 214"/>
          <p:cNvSpPr txBox="1">
            <a:spLocks noChangeArrowheads="1"/>
          </p:cNvSpPr>
          <p:nvPr/>
        </p:nvSpPr>
        <p:spPr bwMode="auto">
          <a:xfrm>
            <a:off x="7788275" y="3324225"/>
            <a:ext cx="596900" cy="392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كنترلها</a:t>
            </a:r>
            <a:endParaRPr lang="en-US" dirty="0">
              <a:latin typeface="Arial" charset="0"/>
            </a:endParaRPr>
          </a:p>
        </p:txBody>
      </p:sp>
      <p:sp>
        <p:nvSpPr>
          <p:cNvPr id="37915" name="Text Box 215"/>
          <p:cNvSpPr txBox="1">
            <a:spLocks noChangeArrowheads="1"/>
          </p:cNvSpPr>
          <p:nvPr/>
        </p:nvSpPr>
        <p:spPr bwMode="auto">
          <a:xfrm>
            <a:off x="7839075" y="1492250"/>
            <a:ext cx="781050" cy="280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اطلاعات</a:t>
            </a:r>
            <a:endParaRPr lang="en-US" dirty="0">
              <a:latin typeface="Arial" charset="0"/>
            </a:endParaRPr>
          </a:p>
        </p:txBody>
      </p:sp>
      <p:sp>
        <p:nvSpPr>
          <p:cNvPr id="37916" name="Line 216"/>
          <p:cNvSpPr>
            <a:spLocks noChangeShapeType="1"/>
          </p:cNvSpPr>
          <p:nvPr/>
        </p:nvSpPr>
        <p:spPr bwMode="auto">
          <a:xfrm flipV="1">
            <a:off x="8088313" y="1111250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17" name="Line 217"/>
          <p:cNvSpPr>
            <a:spLocks noChangeShapeType="1"/>
          </p:cNvSpPr>
          <p:nvPr/>
        </p:nvSpPr>
        <p:spPr bwMode="auto">
          <a:xfrm flipV="1">
            <a:off x="8088313" y="1847850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18" name="Line 218"/>
          <p:cNvSpPr>
            <a:spLocks noChangeShapeType="1"/>
          </p:cNvSpPr>
          <p:nvPr/>
        </p:nvSpPr>
        <p:spPr bwMode="auto">
          <a:xfrm>
            <a:off x="8088313" y="3008313"/>
            <a:ext cx="0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19" name="Line 219"/>
          <p:cNvSpPr>
            <a:spLocks noChangeShapeType="1"/>
          </p:cNvSpPr>
          <p:nvPr/>
        </p:nvSpPr>
        <p:spPr bwMode="auto">
          <a:xfrm flipV="1">
            <a:off x="8088313" y="3786188"/>
            <a:ext cx="0" cy="184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20" name="Line 222"/>
          <p:cNvSpPr>
            <a:spLocks noChangeShapeType="1"/>
          </p:cNvSpPr>
          <p:nvPr/>
        </p:nvSpPr>
        <p:spPr bwMode="auto">
          <a:xfrm flipV="1">
            <a:off x="1714500" y="109537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21" name="Line 223"/>
          <p:cNvSpPr>
            <a:spLocks noChangeShapeType="1"/>
          </p:cNvSpPr>
          <p:nvPr/>
        </p:nvSpPr>
        <p:spPr bwMode="auto">
          <a:xfrm>
            <a:off x="1741488" y="1085850"/>
            <a:ext cx="49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22" name="Text Box 225"/>
          <p:cNvSpPr txBox="1">
            <a:spLocks noChangeArrowheads="1"/>
          </p:cNvSpPr>
          <p:nvPr/>
        </p:nvSpPr>
        <p:spPr bwMode="auto">
          <a:xfrm>
            <a:off x="1209675" y="3138488"/>
            <a:ext cx="701675" cy="290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رسالت</a:t>
            </a:r>
            <a:endParaRPr lang="en-US" dirty="0">
              <a:latin typeface="Arial" charset="0"/>
            </a:endParaRPr>
          </a:p>
        </p:txBody>
      </p:sp>
      <p:sp>
        <p:nvSpPr>
          <p:cNvPr id="37923" name="Text Box 226"/>
          <p:cNvSpPr txBox="1">
            <a:spLocks noChangeArrowheads="1"/>
          </p:cNvSpPr>
          <p:nvPr/>
        </p:nvSpPr>
        <p:spPr bwMode="auto">
          <a:xfrm>
            <a:off x="1209675" y="2193925"/>
            <a:ext cx="777875" cy="371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هدفها</a:t>
            </a:r>
            <a:endParaRPr lang="en-US">
              <a:latin typeface="Arial" charset="0"/>
            </a:endParaRPr>
          </a:p>
        </p:txBody>
      </p:sp>
      <p:sp>
        <p:nvSpPr>
          <p:cNvPr id="37924" name="Text Box 227"/>
          <p:cNvSpPr txBox="1">
            <a:spLocks noChangeArrowheads="1"/>
          </p:cNvSpPr>
          <p:nvPr/>
        </p:nvSpPr>
        <p:spPr bwMode="auto">
          <a:xfrm>
            <a:off x="1209675" y="1412875"/>
            <a:ext cx="777875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اولويتها</a:t>
            </a:r>
            <a:endParaRPr lang="en-US">
              <a:latin typeface="Arial" charset="0"/>
            </a:endParaRPr>
          </a:p>
        </p:txBody>
      </p:sp>
      <p:sp>
        <p:nvSpPr>
          <p:cNvPr id="37925" name="Line 228"/>
          <p:cNvSpPr>
            <a:spLocks noChangeShapeType="1"/>
          </p:cNvSpPr>
          <p:nvPr/>
        </p:nvSpPr>
        <p:spPr bwMode="auto">
          <a:xfrm>
            <a:off x="1766888" y="18843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26" name="Line 229"/>
          <p:cNvSpPr>
            <a:spLocks noChangeShapeType="1"/>
          </p:cNvSpPr>
          <p:nvPr/>
        </p:nvSpPr>
        <p:spPr bwMode="auto">
          <a:xfrm>
            <a:off x="1766888" y="2595563"/>
            <a:ext cx="0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27" name="Text Box 230"/>
          <p:cNvSpPr txBox="1">
            <a:spLocks noChangeArrowheads="1"/>
          </p:cNvSpPr>
          <p:nvPr/>
        </p:nvSpPr>
        <p:spPr bwMode="auto">
          <a:xfrm>
            <a:off x="2066925" y="3157538"/>
            <a:ext cx="858838" cy="271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استراتژيها</a:t>
            </a:r>
            <a:endParaRPr lang="en-US" dirty="0">
              <a:latin typeface="Arial" charset="0"/>
            </a:endParaRPr>
          </a:p>
        </p:txBody>
      </p:sp>
      <p:sp>
        <p:nvSpPr>
          <p:cNvPr id="37928" name="Text Box 231"/>
          <p:cNvSpPr txBox="1">
            <a:spLocks noChangeArrowheads="1"/>
          </p:cNvSpPr>
          <p:nvPr/>
        </p:nvSpPr>
        <p:spPr bwMode="auto">
          <a:xfrm>
            <a:off x="2066925" y="2173288"/>
            <a:ext cx="701675" cy="392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 dirty="0">
                <a:latin typeface="Times New Roman" pitchFamily="18" charset="0"/>
                <a:cs typeface="Lotus" pitchFamily="2" charset="-78"/>
              </a:rPr>
              <a:t>اقدامات</a:t>
            </a:r>
            <a:endParaRPr lang="en-US" dirty="0">
              <a:latin typeface="Arial" charset="0"/>
            </a:endParaRPr>
          </a:p>
        </p:txBody>
      </p:sp>
      <p:sp>
        <p:nvSpPr>
          <p:cNvPr id="37929" name="Text Box 232"/>
          <p:cNvSpPr txBox="1">
            <a:spLocks noChangeArrowheads="1"/>
          </p:cNvSpPr>
          <p:nvPr/>
        </p:nvSpPr>
        <p:spPr bwMode="auto">
          <a:xfrm>
            <a:off x="2144713" y="1422400"/>
            <a:ext cx="701675" cy="422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Lotus" pitchFamily="2" charset="-78"/>
              </a:rPr>
              <a:t>مقياسها </a:t>
            </a:r>
            <a:endParaRPr lang="en-US">
              <a:latin typeface="Arial" charset="0"/>
            </a:endParaRPr>
          </a:p>
        </p:txBody>
      </p:sp>
      <p:sp>
        <p:nvSpPr>
          <p:cNvPr id="37930" name="Line 233"/>
          <p:cNvSpPr>
            <a:spLocks noChangeShapeType="1"/>
          </p:cNvSpPr>
          <p:nvPr/>
        </p:nvSpPr>
        <p:spPr bwMode="auto">
          <a:xfrm flipV="1">
            <a:off x="2232025" y="10969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31" name="Line 234"/>
          <p:cNvSpPr>
            <a:spLocks noChangeShapeType="1"/>
          </p:cNvSpPr>
          <p:nvPr/>
        </p:nvSpPr>
        <p:spPr bwMode="auto">
          <a:xfrm>
            <a:off x="2263775" y="179546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32" name="Line 235"/>
          <p:cNvSpPr>
            <a:spLocks noChangeShapeType="1"/>
          </p:cNvSpPr>
          <p:nvPr/>
        </p:nvSpPr>
        <p:spPr bwMode="auto">
          <a:xfrm>
            <a:off x="2263775" y="2597150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33" name="Line 236"/>
          <p:cNvSpPr>
            <a:spLocks noChangeShapeType="1"/>
          </p:cNvSpPr>
          <p:nvPr/>
        </p:nvSpPr>
        <p:spPr bwMode="auto">
          <a:xfrm flipV="1">
            <a:off x="2263775" y="3511550"/>
            <a:ext cx="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34" name="Line 237"/>
          <p:cNvSpPr>
            <a:spLocks noChangeShapeType="1"/>
          </p:cNvSpPr>
          <p:nvPr/>
        </p:nvSpPr>
        <p:spPr bwMode="auto">
          <a:xfrm flipV="1">
            <a:off x="1766888" y="341947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35" name="Line 238"/>
          <p:cNvSpPr>
            <a:spLocks noChangeShapeType="1"/>
          </p:cNvSpPr>
          <p:nvPr/>
        </p:nvSpPr>
        <p:spPr bwMode="auto">
          <a:xfrm>
            <a:off x="1766888" y="3725863"/>
            <a:ext cx="496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936" name="AutoShape 239"/>
          <p:cNvSpPr>
            <a:spLocks noChangeArrowheads="1"/>
          </p:cNvSpPr>
          <p:nvPr/>
        </p:nvSpPr>
        <p:spPr bwMode="auto">
          <a:xfrm>
            <a:off x="2481263" y="765175"/>
            <a:ext cx="4573587" cy="3203575"/>
          </a:xfrm>
          <a:prstGeom prst="flowChartExtra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l" rtl="0"/>
            <a:endParaRPr lang="en-US">
              <a:latin typeface="Arial" charset="0"/>
            </a:endParaRPr>
          </a:p>
        </p:txBody>
      </p:sp>
      <p:sp>
        <p:nvSpPr>
          <p:cNvPr id="37937" name="Oval 240"/>
          <p:cNvSpPr>
            <a:spLocks noChangeArrowheads="1"/>
          </p:cNvSpPr>
          <p:nvPr/>
        </p:nvSpPr>
        <p:spPr bwMode="auto">
          <a:xfrm>
            <a:off x="4298950" y="1819275"/>
            <a:ext cx="995363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 dirty="0">
                <a:latin typeface="Times New Roman" pitchFamily="18" charset="0"/>
                <a:cs typeface="Times New Roman" pitchFamily="18" charset="0"/>
              </a:rPr>
              <a:t>استراتژي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defRPr/>
            </a:pPr>
            <a:r>
              <a:rPr lang="ar-SA" sz="1200" dirty="0">
                <a:latin typeface="Times New Roman" pitchFamily="18" charset="0"/>
                <a:cs typeface="Times New Roman" pitchFamily="18" charset="0"/>
              </a:rPr>
              <a:t>مؤسسه</a:t>
            </a:r>
            <a:endParaRPr lang="en-US" dirty="0">
              <a:latin typeface="Arial" charset="0"/>
            </a:endParaRPr>
          </a:p>
        </p:txBody>
      </p:sp>
      <p:sp>
        <p:nvSpPr>
          <p:cNvPr id="37938" name="Rectangle 241"/>
          <p:cNvSpPr>
            <a:spLocks noChangeArrowheads="1"/>
          </p:cNvSpPr>
          <p:nvPr/>
        </p:nvSpPr>
        <p:spPr bwMode="auto">
          <a:xfrm>
            <a:off x="3900488" y="3644900"/>
            <a:ext cx="1666875" cy="254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Times New Roman" pitchFamily="18" charset="0"/>
              </a:rPr>
              <a:t>استراتژي كسب و كار</a:t>
            </a:r>
            <a:endParaRPr lang="en-US">
              <a:latin typeface="Arial" charset="0"/>
            </a:endParaRPr>
          </a:p>
        </p:txBody>
      </p:sp>
      <p:sp>
        <p:nvSpPr>
          <p:cNvPr id="37939" name="Rectangle 242"/>
          <p:cNvSpPr>
            <a:spLocks noChangeArrowheads="1"/>
          </p:cNvSpPr>
          <p:nvPr/>
        </p:nvSpPr>
        <p:spPr bwMode="auto">
          <a:xfrm>
            <a:off x="5343525" y="2611438"/>
            <a:ext cx="808038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Times New Roman" pitchFamily="18" charset="0"/>
              </a:rPr>
              <a:t>سيستمهاي سازماني</a:t>
            </a:r>
            <a:endParaRPr lang="en-US">
              <a:latin typeface="Arial" charset="0"/>
            </a:endParaRPr>
          </a:p>
        </p:txBody>
      </p:sp>
      <p:sp>
        <p:nvSpPr>
          <p:cNvPr id="37940" name="Rectangle 243"/>
          <p:cNvSpPr>
            <a:spLocks noChangeArrowheads="1"/>
          </p:cNvSpPr>
          <p:nvPr/>
        </p:nvSpPr>
        <p:spPr bwMode="auto">
          <a:xfrm>
            <a:off x="3443288" y="2541588"/>
            <a:ext cx="885825" cy="600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Times New Roman" pitchFamily="18" charset="0"/>
              </a:rPr>
              <a:t>برنامه هاي عملياتي</a:t>
            </a:r>
            <a:endParaRPr lang="en-US">
              <a:latin typeface="Arial" charset="0"/>
            </a:endParaRPr>
          </a:p>
        </p:txBody>
      </p:sp>
      <p:sp>
        <p:nvSpPr>
          <p:cNvPr id="37941" name="Rectangle 245"/>
          <p:cNvSpPr>
            <a:spLocks noChangeArrowheads="1"/>
          </p:cNvSpPr>
          <p:nvPr/>
        </p:nvSpPr>
        <p:spPr bwMode="auto">
          <a:xfrm>
            <a:off x="200025" y="5481638"/>
            <a:ext cx="9432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30</a:t>
            </a:r>
            <a:r>
              <a:rPr lang="ar-SA" sz="2400" b="1" dirty="0">
                <a:latin typeface="Arial" charset="0"/>
                <a:cs typeface="+mj-cs"/>
              </a:rPr>
              <a:t>- چرخه فرايند مديريت استراتژيك ، مدل آرنولد جادسون</a:t>
            </a:r>
            <a:r>
              <a:rPr lang="fa-IR" sz="2400" b="1" dirty="0">
                <a:latin typeface="Arial" charset="0"/>
                <a:cs typeface="+mj-cs"/>
              </a:rPr>
              <a:t> 1996</a:t>
            </a:r>
            <a:r>
              <a:rPr lang="en-US" sz="2400" b="1" dirty="0">
                <a:latin typeface="Arial" charset="0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ChangeArrowheads="1"/>
          </p:cNvSpPr>
          <p:nvPr/>
        </p:nvSpPr>
        <p:spPr bwMode="auto">
          <a:xfrm>
            <a:off x="4076700" y="1227138"/>
            <a:ext cx="1331913" cy="4289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4076700" y="1290638"/>
            <a:ext cx="1331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آزمون موقعيت</a:t>
            </a:r>
            <a:endParaRPr lang="en-US" sz="9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براي ارزيابي عوامل ذيل</a:t>
            </a:r>
            <a:r>
              <a:rPr lang="en-US" sz="900" b="1">
                <a:latin typeface="Times New Roman" pitchFamily="18" charset="0"/>
                <a:cs typeface="B Titr" pitchFamily="2" charset="-78"/>
              </a:rPr>
              <a:t>: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4243388" y="1984375"/>
            <a:ext cx="998537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قوتهاي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داخلي مؤسسه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4243388" y="2678113"/>
            <a:ext cx="998537" cy="5032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ضعفهاي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داخلي مؤسسه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4243388" y="3371850"/>
            <a:ext cx="998537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فرصتهاي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محيطي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4243388" y="4065588"/>
            <a:ext cx="998537" cy="504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تهديدات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000" b="1">
                <a:latin typeface="Times New Roman" pitchFamily="18" charset="0"/>
                <a:cs typeface="B Titr" pitchFamily="2" charset="-78"/>
              </a:rPr>
              <a:t>محيطي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4243388" y="4759325"/>
            <a:ext cx="998537" cy="631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ارتباطات براي</a:t>
            </a:r>
            <a:r>
              <a:rPr lang="en-US" sz="900" b="1">
                <a:latin typeface="Times New Roman" pitchFamily="18" charset="0"/>
                <a:cs typeface="B Titr" pitchFamily="2" charset="-78"/>
              </a:rPr>
              <a:t> </a:t>
            </a:r>
          </a:p>
          <a:p>
            <a:pPr algn="ctr" rtl="0"/>
            <a:r>
              <a:rPr lang="ar-SA" sz="900" b="1">
                <a:latin typeface="Times New Roman" pitchFamily="18" charset="0"/>
                <a:cs typeface="B Titr" pitchFamily="2" charset="-78"/>
              </a:rPr>
              <a:t>همكاري در توليدات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21" name="Line 13"/>
          <p:cNvSpPr>
            <a:spLocks noChangeShapeType="1"/>
          </p:cNvSpPr>
          <p:nvPr/>
        </p:nvSpPr>
        <p:spPr bwMode="auto">
          <a:xfrm>
            <a:off x="3825875" y="974725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14"/>
          <p:cNvSpPr>
            <a:spLocks noChangeShapeType="1"/>
          </p:cNvSpPr>
          <p:nvPr/>
        </p:nvSpPr>
        <p:spPr bwMode="auto">
          <a:xfrm flipV="1">
            <a:off x="2493963" y="974725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Rectangle 15"/>
          <p:cNvSpPr>
            <a:spLocks noChangeArrowheads="1"/>
          </p:cNvSpPr>
          <p:nvPr/>
        </p:nvSpPr>
        <p:spPr bwMode="auto">
          <a:xfrm>
            <a:off x="3325813" y="533400"/>
            <a:ext cx="917575" cy="471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رسالت مؤسسه غيرانتفاعي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24" name="Rectangle 16"/>
          <p:cNvSpPr>
            <a:spLocks noChangeArrowheads="1"/>
          </p:cNvSpPr>
          <p:nvPr/>
        </p:nvSpPr>
        <p:spPr bwMode="auto">
          <a:xfrm>
            <a:off x="2160588" y="533400"/>
            <a:ext cx="915987" cy="471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نيازهاي تعريف شده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25" name="Line 17"/>
          <p:cNvSpPr>
            <a:spLocks noChangeShapeType="1"/>
          </p:cNvSpPr>
          <p:nvPr/>
        </p:nvSpPr>
        <p:spPr bwMode="auto">
          <a:xfrm flipH="1">
            <a:off x="2493963" y="1479550"/>
            <a:ext cx="1331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8"/>
          <p:cNvSpPr>
            <a:spLocks noChangeShapeType="1"/>
          </p:cNvSpPr>
          <p:nvPr/>
        </p:nvSpPr>
        <p:spPr bwMode="auto">
          <a:xfrm flipH="1">
            <a:off x="3076575" y="785813"/>
            <a:ext cx="24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Text Box 19"/>
          <p:cNvSpPr txBox="1">
            <a:spLocks noChangeArrowheads="1"/>
          </p:cNvSpPr>
          <p:nvPr/>
        </p:nvSpPr>
        <p:spPr bwMode="auto">
          <a:xfrm>
            <a:off x="2576513" y="1858963"/>
            <a:ext cx="1165225" cy="10715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هدف</a:t>
            </a:r>
            <a:r>
              <a:rPr lang="en-US" sz="900" b="1">
                <a:latin typeface="Times New Roman" pitchFamily="18" charset="0"/>
                <a:cs typeface="B Titr" pitchFamily="2" charset="-78"/>
              </a:rPr>
              <a:t>:</a:t>
            </a:r>
          </a:p>
          <a:p>
            <a:pPr algn="just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فاصله يا نيازهاي تامين نشده كه تفاوت وضع موجود ومورد</a:t>
            </a:r>
            <a:r>
              <a:rPr lang="ar-SA" sz="10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900" b="1">
                <a:latin typeface="Times New Roman" pitchFamily="18" charset="0"/>
                <a:cs typeface="B Titr" pitchFamily="2" charset="-78"/>
              </a:rPr>
              <a:t>انتظار را مشخص مي كند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28" name="Line 20"/>
          <p:cNvSpPr>
            <a:spLocks noChangeShapeType="1"/>
          </p:cNvSpPr>
          <p:nvPr/>
        </p:nvSpPr>
        <p:spPr bwMode="auto">
          <a:xfrm>
            <a:off x="3159125" y="1479550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21"/>
          <p:cNvSpPr>
            <a:spLocks noChangeShapeType="1"/>
          </p:cNvSpPr>
          <p:nvPr/>
        </p:nvSpPr>
        <p:spPr bwMode="auto">
          <a:xfrm>
            <a:off x="3741738" y="2551113"/>
            <a:ext cx="334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Text Box 22"/>
          <p:cNvSpPr txBox="1">
            <a:spLocks noChangeArrowheads="1"/>
          </p:cNvSpPr>
          <p:nvPr/>
        </p:nvSpPr>
        <p:spPr bwMode="auto">
          <a:xfrm>
            <a:off x="5824538" y="2614613"/>
            <a:ext cx="668337" cy="252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هدف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31" name="Text Box 23"/>
          <p:cNvSpPr txBox="1">
            <a:spLocks noChangeArrowheads="1"/>
          </p:cNvSpPr>
          <p:nvPr/>
        </p:nvSpPr>
        <p:spPr bwMode="auto">
          <a:xfrm>
            <a:off x="5824538" y="4695825"/>
            <a:ext cx="668337" cy="604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بازنگري و</a:t>
            </a:r>
            <a:endParaRPr lang="en-US" sz="1000" b="1">
              <a:latin typeface="Times New Roman" pitchFamily="18" charset="0"/>
              <a:cs typeface="B Titr" pitchFamily="2" charset="-78"/>
            </a:endParaRPr>
          </a:p>
          <a:p>
            <a:pPr algn="ctr" rtl="0">
              <a:defRPr/>
            </a:pPr>
            <a:r>
              <a:rPr lang="ar-SA" sz="1000" b="1">
                <a:latin typeface="Times New Roman" pitchFamily="18" charset="0"/>
                <a:cs typeface="B Titr" pitchFamily="2" charset="-78"/>
              </a:rPr>
              <a:t>ارزيابي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32" name="Text Box 24"/>
          <p:cNvSpPr txBox="1">
            <a:spLocks noChangeArrowheads="1"/>
          </p:cNvSpPr>
          <p:nvPr/>
        </p:nvSpPr>
        <p:spPr bwMode="auto">
          <a:xfrm>
            <a:off x="5824538" y="3119438"/>
            <a:ext cx="668337" cy="252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استراتژيها</a:t>
            </a:r>
            <a:endParaRPr lang="en-US" sz="1600" b="1">
              <a:latin typeface="Arial" charset="0"/>
              <a:cs typeface="B Titr" pitchFamily="2" charset="-78"/>
            </a:endParaRPr>
          </a:p>
        </p:txBody>
      </p:sp>
      <p:sp>
        <p:nvSpPr>
          <p:cNvPr id="38933" name="Text Box 25"/>
          <p:cNvSpPr txBox="1">
            <a:spLocks noChangeArrowheads="1"/>
          </p:cNvSpPr>
          <p:nvPr/>
        </p:nvSpPr>
        <p:spPr bwMode="auto">
          <a:xfrm>
            <a:off x="5824538" y="4065588"/>
            <a:ext cx="668337" cy="379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800" b="1">
                <a:latin typeface="Times New Roman" pitchFamily="18" charset="0"/>
                <a:cs typeface="B Titr" pitchFamily="2" charset="-78"/>
              </a:rPr>
              <a:t>پياده سازي وپيگيري</a:t>
            </a:r>
            <a:endParaRPr lang="en-US" b="1">
              <a:latin typeface="Arial" charset="0"/>
              <a:cs typeface="B Titr" pitchFamily="2" charset="-78"/>
            </a:endParaRPr>
          </a:p>
        </p:txBody>
      </p:sp>
      <p:sp>
        <p:nvSpPr>
          <p:cNvPr id="38934" name="Line 26"/>
          <p:cNvSpPr>
            <a:spLocks noChangeShapeType="1"/>
          </p:cNvSpPr>
          <p:nvPr/>
        </p:nvSpPr>
        <p:spPr bwMode="auto">
          <a:xfrm>
            <a:off x="5408613" y="2236788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7"/>
          <p:cNvSpPr>
            <a:spLocks noChangeShapeType="1"/>
          </p:cNvSpPr>
          <p:nvPr/>
        </p:nvSpPr>
        <p:spPr bwMode="auto">
          <a:xfrm>
            <a:off x="6157913" y="2236788"/>
            <a:ext cx="0" cy="377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Line 28"/>
          <p:cNvSpPr>
            <a:spLocks noChangeShapeType="1"/>
          </p:cNvSpPr>
          <p:nvPr/>
        </p:nvSpPr>
        <p:spPr bwMode="auto">
          <a:xfrm>
            <a:off x="6157913" y="2867025"/>
            <a:ext cx="0" cy="252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8937" name="Group 29"/>
          <p:cNvGrpSpPr>
            <a:grpSpLocks/>
          </p:cNvGrpSpPr>
          <p:nvPr/>
        </p:nvGrpSpPr>
        <p:grpSpPr bwMode="auto">
          <a:xfrm>
            <a:off x="5575300" y="3498850"/>
            <a:ext cx="1166813" cy="314325"/>
            <a:chOff x="7632" y="8640"/>
            <a:chExt cx="2016" cy="720"/>
          </a:xfrm>
        </p:grpSpPr>
        <p:sp>
          <p:nvSpPr>
            <p:cNvPr id="38946" name="Text Box 30"/>
            <p:cNvSpPr txBox="1">
              <a:spLocks noChangeArrowheads="1"/>
            </p:cNvSpPr>
            <p:nvPr/>
          </p:nvSpPr>
          <p:spPr bwMode="auto">
            <a:xfrm>
              <a:off x="8784" y="8927"/>
              <a:ext cx="864" cy="4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900" b="1">
                  <a:latin typeface="Times New Roman" pitchFamily="18" charset="0"/>
                  <a:cs typeface="B Titr" pitchFamily="2" charset="-78"/>
                </a:rPr>
                <a:t>بودجه</a:t>
              </a:r>
              <a:endParaRPr lang="en-US" sz="20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8947" name="Text Box 31"/>
            <p:cNvSpPr txBox="1">
              <a:spLocks noChangeArrowheads="1"/>
            </p:cNvSpPr>
            <p:nvPr/>
          </p:nvSpPr>
          <p:spPr bwMode="auto">
            <a:xfrm>
              <a:off x="7632" y="8927"/>
              <a:ext cx="864" cy="4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>
                <a:defRPr/>
              </a:pPr>
              <a:r>
                <a:rPr lang="ar-SA" sz="900" b="1">
                  <a:latin typeface="Times New Roman" pitchFamily="18" charset="0"/>
                  <a:cs typeface="B Titr" pitchFamily="2" charset="-78"/>
                </a:rPr>
                <a:t>برنامه</a:t>
              </a:r>
              <a:endParaRPr lang="en-US" sz="2000" b="1">
                <a:latin typeface="Arial" charset="0"/>
                <a:cs typeface="B Titr" pitchFamily="2" charset="-78"/>
              </a:endParaRPr>
            </a:p>
          </p:txBody>
        </p:sp>
        <p:sp>
          <p:nvSpPr>
            <p:cNvPr id="38948" name="Line 32"/>
            <p:cNvSpPr>
              <a:spLocks noChangeShapeType="1"/>
            </p:cNvSpPr>
            <p:nvPr/>
          </p:nvSpPr>
          <p:spPr bwMode="auto">
            <a:xfrm>
              <a:off x="8065" y="8640"/>
              <a:ext cx="115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9" name="Line 33"/>
            <p:cNvSpPr>
              <a:spLocks noChangeShapeType="1"/>
            </p:cNvSpPr>
            <p:nvPr/>
          </p:nvSpPr>
          <p:spPr bwMode="auto">
            <a:xfrm>
              <a:off x="8065" y="8640"/>
              <a:ext cx="0" cy="28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0" name="Line 34"/>
            <p:cNvSpPr>
              <a:spLocks noChangeShapeType="1"/>
            </p:cNvSpPr>
            <p:nvPr/>
          </p:nvSpPr>
          <p:spPr bwMode="auto">
            <a:xfrm>
              <a:off x="9217" y="8640"/>
              <a:ext cx="0" cy="28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38" name="Line 35"/>
          <p:cNvSpPr>
            <a:spLocks noChangeShapeType="1"/>
          </p:cNvSpPr>
          <p:nvPr/>
        </p:nvSpPr>
        <p:spPr bwMode="auto">
          <a:xfrm>
            <a:off x="6157913" y="3940175"/>
            <a:ext cx="0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9" name="Line 36"/>
          <p:cNvSpPr>
            <a:spLocks noChangeShapeType="1"/>
          </p:cNvSpPr>
          <p:nvPr/>
        </p:nvSpPr>
        <p:spPr bwMode="auto">
          <a:xfrm>
            <a:off x="6157913" y="4445000"/>
            <a:ext cx="0" cy="25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40" name="Rectangle 38"/>
          <p:cNvSpPr>
            <a:spLocks noChangeArrowheads="1"/>
          </p:cNvSpPr>
          <p:nvPr/>
        </p:nvSpPr>
        <p:spPr bwMode="auto">
          <a:xfrm>
            <a:off x="273050" y="5811838"/>
            <a:ext cx="935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31:</a:t>
            </a:r>
            <a:r>
              <a:rPr lang="ar-SA" sz="2400" b="1" dirty="0">
                <a:latin typeface="Arial" charset="0"/>
                <a:cs typeface="+mj-cs"/>
              </a:rPr>
              <a:t> فرآيند برنامه‌ريزي استراتژيك ,  مدل هرينگتون برايس(2000)</a:t>
            </a:r>
          </a:p>
        </p:txBody>
      </p:sp>
      <p:sp>
        <p:nvSpPr>
          <p:cNvPr id="38941" name="Rectangle 39"/>
          <p:cNvSpPr>
            <a:spLocks noChangeArrowheads="1"/>
          </p:cNvSpPr>
          <p:nvPr/>
        </p:nvSpPr>
        <p:spPr bwMode="auto">
          <a:xfrm>
            <a:off x="6513513" y="4941888"/>
            <a:ext cx="512762" cy="2841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کنترل</a:t>
            </a:r>
            <a:endParaRPr lang="en-US">
              <a:latin typeface="Arial" charset="0"/>
            </a:endParaRPr>
          </a:p>
        </p:txBody>
      </p:sp>
      <p:sp>
        <p:nvSpPr>
          <p:cNvPr id="38942" name="Rectangle 40"/>
          <p:cNvSpPr>
            <a:spLocks noChangeArrowheads="1"/>
          </p:cNvSpPr>
          <p:nvPr/>
        </p:nvSpPr>
        <p:spPr bwMode="auto">
          <a:xfrm>
            <a:off x="1600200" y="1268413"/>
            <a:ext cx="663575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</a:t>
            </a:r>
            <a:r>
              <a:rPr lang="en-US" sz="1200" b="1">
                <a:latin typeface="Arial" charset="0"/>
                <a:cs typeface="B Titr" pitchFamily="2" charset="-78"/>
              </a:rPr>
              <a:t> </a:t>
            </a:r>
          </a:p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مفهومي</a:t>
            </a:r>
            <a:endParaRPr lang="en-US">
              <a:latin typeface="Arial" charset="0"/>
            </a:endParaRPr>
          </a:p>
        </p:txBody>
      </p:sp>
      <p:sp>
        <p:nvSpPr>
          <p:cNvPr id="38943" name="Rectangle 41"/>
          <p:cNvSpPr>
            <a:spLocks noChangeArrowheads="1"/>
          </p:cNvSpPr>
          <p:nvPr/>
        </p:nvSpPr>
        <p:spPr bwMode="auto">
          <a:xfrm>
            <a:off x="6513513" y="2852738"/>
            <a:ext cx="9429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تصميم گيري</a:t>
            </a:r>
            <a:endParaRPr lang="en-US">
              <a:latin typeface="Arial" charset="0"/>
            </a:endParaRPr>
          </a:p>
        </p:txBody>
      </p:sp>
      <p:sp>
        <p:nvSpPr>
          <p:cNvPr id="38944" name="Rectangle 42"/>
          <p:cNvSpPr>
            <a:spLocks noChangeArrowheads="1"/>
          </p:cNvSpPr>
          <p:nvPr/>
        </p:nvSpPr>
        <p:spPr bwMode="auto">
          <a:xfrm>
            <a:off x="6826250" y="3644900"/>
            <a:ext cx="887413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پياده سازي</a:t>
            </a:r>
            <a:endParaRPr lang="en-US">
              <a:latin typeface="Arial" charset="0"/>
            </a:endParaRPr>
          </a:p>
        </p:txBody>
      </p:sp>
      <p:sp>
        <p:nvSpPr>
          <p:cNvPr id="38945" name="Rectangle 43"/>
          <p:cNvSpPr>
            <a:spLocks noChangeArrowheads="1"/>
          </p:cNvSpPr>
          <p:nvPr/>
        </p:nvSpPr>
        <p:spPr bwMode="auto">
          <a:xfrm>
            <a:off x="4406900" y="908050"/>
            <a:ext cx="1012825" cy="2841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5"/>
          <p:cNvSpPr>
            <a:spLocks noChangeArrowheads="1"/>
          </p:cNvSpPr>
          <p:nvPr/>
        </p:nvSpPr>
        <p:spPr bwMode="auto">
          <a:xfrm>
            <a:off x="3106738" y="1012825"/>
            <a:ext cx="3019425" cy="26019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3459163" y="1204913"/>
            <a:ext cx="2316162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/>
            <a:r>
              <a:rPr lang="ar-SA" sz="1400">
                <a:latin typeface="Times New Roman" pitchFamily="18" charset="0"/>
                <a:cs typeface="B Titr" pitchFamily="2" charset="-78"/>
              </a:rPr>
              <a:t>ارزيابي عوامل خارجي</a:t>
            </a:r>
          </a:p>
          <a:p>
            <a:pPr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گزينه‌هاي استراتژي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ارزيابي عوامل داخلي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استراتژي و ساختار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عوامل اجتماعي و رواني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/>
            <a:r>
              <a:rPr lang="ar-SA" sz="1400">
                <a:latin typeface="Times New Roman" pitchFamily="18" charset="0"/>
                <a:cs typeface="B Titr" pitchFamily="2" charset="-78"/>
              </a:rPr>
              <a:t>روابط قدرت</a:t>
            </a:r>
          </a:p>
          <a:p>
            <a:pPr rtl="0"/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ctr"/>
            <a:r>
              <a:rPr lang="ar-SA" sz="1400">
                <a:latin typeface="Times New Roman" pitchFamily="18" charset="0"/>
                <a:cs typeface="B Titr" pitchFamily="2" charset="-78"/>
              </a:rPr>
              <a:t>موقعيت هدف</a:t>
            </a:r>
          </a:p>
          <a:p>
            <a:pPr algn="l" rtl="0"/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40" name="Text Box 8"/>
          <p:cNvSpPr txBox="1">
            <a:spLocks noChangeArrowheads="1"/>
          </p:cNvSpPr>
          <p:nvPr/>
        </p:nvSpPr>
        <p:spPr bwMode="auto">
          <a:xfrm>
            <a:off x="7215188" y="2119313"/>
            <a:ext cx="912812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1200" b="1">
                <a:latin typeface="Times New Roman" pitchFamily="18" charset="0"/>
                <a:cs typeface="B Titr" pitchFamily="2" charset="-78"/>
              </a:rPr>
              <a:t>تغيير</a:t>
            </a:r>
            <a:endParaRPr lang="en-US" sz="1200" b="1">
              <a:latin typeface="Times New Roman" pitchFamily="18" charset="0"/>
              <a:cs typeface="B Titr" pitchFamily="2" charset="-78"/>
            </a:endParaRPr>
          </a:p>
          <a:p>
            <a:pPr algn="ctr" rtl="0">
              <a:defRPr/>
            </a:pPr>
            <a:r>
              <a:rPr lang="en-US" sz="1200" b="1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200" b="1">
                <a:latin typeface="Times New Roman" pitchFamily="18" charset="0"/>
                <a:cs typeface="B Titr" pitchFamily="2" charset="-78"/>
              </a:rPr>
              <a:t>استراتژي</a:t>
            </a:r>
            <a:endParaRPr lang="en-US" sz="2800">
              <a:latin typeface="Arial" charset="0"/>
              <a:cs typeface="B Titr" pitchFamily="2" charset="-78"/>
            </a:endParaRP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6864350" y="1793875"/>
            <a:ext cx="1755775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rtl="0"/>
            <a:r>
              <a:rPr lang="ar-SA" sz="1200">
                <a:latin typeface="Times New Roman" pitchFamily="18" charset="0"/>
                <a:cs typeface="B Titr" pitchFamily="2" charset="-78"/>
              </a:rPr>
              <a:t>فنون اجراي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6054725" y="909638"/>
            <a:ext cx="1125538" cy="503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r>
              <a:rPr lang="ar-SA" sz="1400">
                <a:latin typeface="Times New Roman" pitchFamily="18" charset="0"/>
                <a:cs typeface="B Titr" pitchFamily="2" charset="-78"/>
              </a:rPr>
              <a:t>انتخاب استراتژي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43" name="Text Box 11"/>
          <p:cNvSpPr txBox="1">
            <a:spLocks noChangeArrowheads="1"/>
          </p:cNvSpPr>
          <p:nvPr/>
        </p:nvSpPr>
        <p:spPr bwMode="auto">
          <a:xfrm>
            <a:off x="1562100" y="2119313"/>
            <a:ext cx="912813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900" b="1">
                <a:latin typeface="Times New Roman" pitchFamily="18" charset="0"/>
                <a:cs typeface="B Titr" pitchFamily="2" charset="-78"/>
              </a:rPr>
              <a:t>هدف‌ها دروضعيت موجود</a:t>
            </a: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36888" y="3906838"/>
            <a:ext cx="2879725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l" rtl="0"/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755900" y="2119313"/>
            <a:ext cx="63182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l" rtl="0"/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5248275" y="2411413"/>
            <a:ext cx="19669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5"/>
          <p:cNvSpPr>
            <a:spLocks noChangeShapeType="1"/>
          </p:cNvSpPr>
          <p:nvPr/>
        </p:nvSpPr>
        <p:spPr bwMode="auto">
          <a:xfrm>
            <a:off x="6618288" y="2411413"/>
            <a:ext cx="0" cy="10731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 flipV="1">
            <a:off x="6618288" y="1371600"/>
            <a:ext cx="0" cy="103981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Line 17"/>
          <p:cNvSpPr>
            <a:spLocks noChangeShapeType="1"/>
          </p:cNvSpPr>
          <p:nvPr/>
        </p:nvSpPr>
        <p:spPr bwMode="auto">
          <a:xfrm flipH="1">
            <a:off x="2438400" y="2443163"/>
            <a:ext cx="15462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18"/>
          <p:cNvSpPr>
            <a:spLocks noChangeShapeType="1"/>
          </p:cNvSpPr>
          <p:nvPr/>
        </p:nvSpPr>
        <p:spPr bwMode="auto">
          <a:xfrm>
            <a:off x="1947863" y="2703513"/>
            <a:ext cx="0" cy="1657350"/>
          </a:xfrm>
          <a:prstGeom prst="line">
            <a:avLst/>
          </a:prstGeom>
          <a:noFill/>
          <a:ln w="28575">
            <a:solidFill>
              <a:srgbClr val="CC0000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9"/>
          <p:cNvSpPr>
            <a:spLocks noChangeShapeType="1"/>
          </p:cNvSpPr>
          <p:nvPr/>
        </p:nvSpPr>
        <p:spPr bwMode="auto">
          <a:xfrm flipV="1">
            <a:off x="1947863" y="4360863"/>
            <a:ext cx="5757862" cy="3175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 flipV="1">
            <a:off x="7705725" y="2671763"/>
            <a:ext cx="0" cy="16891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Text Box 21"/>
          <p:cNvSpPr txBox="1">
            <a:spLocks noChangeArrowheads="1"/>
          </p:cNvSpPr>
          <p:nvPr/>
        </p:nvSpPr>
        <p:spPr bwMode="auto">
          <a:xfrm>
            <a:off x="2755900" y="4524375"/>
            <a:ext cx="3406775" cy="273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/>
          <a:lstStyle/>
          <a:p>
            <a:pPr algn="ctr" rtl="0">
              <a:defRPr/>
            </a:pPr>
            <a:r>
              <a:rPr lang="ar-SA" sz="1200">
                <a:latin typeface="Times New Roman" pitchFamily="18" charset="0"/>
                <a:cs typeface="B Titr" pitchFamily="2" charset="-78"/>
              </a:rPr>
              <a:t>بازخورد چگونگي استراتژي جديد</a:t>
            </a:r>
            <a:endParaRPr lang="en-US" sz="1200">
              <a:latin typeface="Times New Roman" pitchFamily="18" charset="0"/>
              <a:cs typeface="B Titr" pitchFamily="2" charset="-78"/>
            </a:endParaRPr>
          </a:p>
          <a:p>
            <a:pPr algn="l" rtl="0">
              <a:defRPr/>
            </a:pPr>
            <a:endParaRPr lang="en-US">
              <a:latin typeface="Arial" charset="0"/>
              <a:cs typeface="B Titr" pitchFamily="2" charset="-78"/>
            </a:endParaRPr>
          </a:p>
        </p:txBody>
      </p:sp>
      <p:sp>
        <p:nvSpPr>
          <p:cNvPr id="39954" name="Rectangle 22"/>
          <p:cNvSpPr>
            <a:spLocks noChangeArrowheads="1"/>
          </p:cNvSpPr>
          <p:nvPr/>
        </p:nvSpPr>
        <p:spPr bwMode="auto">
          <a:xfrm>
            <a:off x="273050" y="5162550"/>
            <a:ext cx="93599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32</a:t>
            </a:r>
            <a:r>
              <a:rPr lang="ar-SA" sz="2400" b="1" dirty="0">
                <a:latin typeface="Arial" charset="0"/>
                <a:cs typeface="+mj-cs"/>
              </a:rPr>
              <a:t>- فرآيند برنامه‌ريزي استراتژيك </a:t>
            </a:r>
            <a:r>
              <a:rPr lang="fa-IR" sz="2400" b="1" dirty="0">
                <a:latin typeface="Arial" charset="0"/>
                <a:cs typeface="+mj-cs"/>
              </a:rPr>
              <a:t>- </a:t>
            </a:r>
            <a:r>
              <a:rPr lang="ar-SA" sz="2400" b="1" dirty="0">
                <a:latin typeface="Arial" charset="0"/>
                <a:cs typeface="+mj-cs"/>
              </a:rPr>
              <a:t>مدل بومن و ديويد اش(</a:t>
            </a:r>
            <a:r>
              <a:rPr lang="fa-IR" sz="2400" b="1" dirty="0">
                <a:latin typeface="Arial" charset="0"/>
                <a:cs typeface="+mj-cs"/>
              </a:rPr>
              <a:t>1987</a:t>
            </a:r>
            <a:r>
              <a:rPr lang="ar-SA" sz="2400" b="1" dirty="0">
                <a:latin typeface="Arial" charset="0"/>
                <a:cs typeface="+mj-cs"/>
              </a:rPr>
              <a:t>)</a:t>
            </a:r>
          </a:p>
        </p:txBody>
      </p:sp>
      <p:sp>
        <p:nvSpPr>
          <p:cNvPr id="39955" name="Rectangle 23"/>
          <p:cNvSpPr>
            <a:spLocks noChangeArrowheads="1"/>
          </p:cNvSpPr>
          <p:nvPr/>
        </p:nvSpPr>
        <p:spPr bwMode="auto">
          <a:xfrm>
            <a:off x="819150" y="2205038"/>
            <a:ext cx="663575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</a:t>
            </a:r>
            <a:r>
              <a:rPr lang="en-US" sz="1200" b="1">
                <a:latin typeface="Arial" charset="0"/>
                <a:cs typeface="B Titr" pitchFamily="2" charset="-78"/>
              </a:rPr>
              <a:t> </a:t>
            </a:r>
          </a:p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مفهومي</a:t>
            </a:r>
            <a:endParaRPr lang="en-US">
              <a:latin typeface="Arial" charset="0"/>
            </a:endParaRPr>
          </a:p>
        </p:txBody>
      </p:sp>
      <p:sp>
        <p:nvSpPr>
          <p:cNvPr id="39956" name="Rectangle 24"/>
          <p:cNvSpPr>
            <a:spLocks noChangeArrowheads="1"/>
          </p:cNvSpPr>
          <p:nvPr/>
        </p:nvSpPr>
        <p:spPr bwMode="auto">
          <a:xfrm>
            <a:off x="4094163" y="692150"/>
            <a:ext cx="1012825" cy="2841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کنکاش محيطي</a:t>
            </a:r>
            <a:endParaRPr lang="en-US">
              <a:latin typeface="Arial" charset="0"/>
            </a:endParaRPr>
          </a:p>
        </p:txBody>
      </p:sp>
      <p:sp>
        <p:nvSpPr>
          <p:cNvPr id="39957" name="Rectangle 25"/>
          <p:cNvSpPr>
            <a:spLocks noChangeArrowheads="1"/>
          </p:cNvSpPr>
          <p:nvPr/>
        </p:nvSpPr>
        <p:spPr bwMode="auto">
          <a:xfrm>
            <a:off x="7215188" y="811213"/>
            <a:ext cx="9429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400" b="1">
                <a:latin typeface="Arial" charset="0"/>
                <a:cs typeface="B Titr" pitchFamily="2" charset="-78"/>
              </a:rPr>
              <a:t>تصميم گيري</a:t>
            </a:r>
            <a:endParaRPr lang="en-US">
              <a:latin typeface="Arial" charset="0"/>
            </a:endParaRPr>
          </a:p>
        </p:txBody>
      </p:sp>
      <p:sp>
        <p:nvSpPr>
          <p:cNvPr id="39958" name="Rectangle 26"/>
          <p:cNvSpPr>
            <a:spLocks noChangeArrowheads="1"/>
          </p:cNvSpPr>
          <p:nvPr/>
        </p:nvSpPr>
        <p:spPr bwMode="auto">
          <a:xfrm>
            <a:off x="7050088" y="2784475"/>
            <a:ext cx="512762" cy="2841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ar-SA" sz="1200" b="1">
                <a:latin typeface="Arial" charset="0"/>
                <a:cs typeface="B Titr" pitchFamily="2" charset="-78"/>
              </a:rPr>
              <a:t>کنترل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8586788" y="1624013"/>
            <a:ext cx="735012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ارزيابي نتايج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عملکرد فعلي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7483475" y="1624013"/>
            <a:ext cx="955675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آزمون وارزيابي: </a:t>
            </a:r>
          </a:p>
          <a:p>
            <a:pPr algn="ctr">
              <a:defRPr/>
            </a:pPr>
            <a:endParaRPr lang="fa-IR" sz="900" dirty="0">
              <a:latin typeface="Arial" charset="0"/>
              <a:cs typeface="B Titr" pitchFamily="2" charset="-78"/>
            </a:endParaRP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 ماموريت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 اهداف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استراتژي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سياست هاي فعلي </a:t>
            </a:r>
            <a:endParaRPr lang="en-US" sz="900" dirty="0">
              <a:latin typeface="Arial" charset="0"/>
              <a:cs typeface="B Titr" pitchFamily="2" charset="-78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6380163" y="1624013"/>
            <a:ext cx="957262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بررسي  وضعيت </a:t>
            </a: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اداره شرکت  توسط: </a:t>
            </a:r>
          </a:p>
          <a:p>
            <a:pPr algn="ctr">
              <a:buFontTx/>
              <a:buChar char="-"/>
              <a:defRPr/>
            </a:pPr>
            <a:endParaRPr lang="fa-IR" sz="900" dirty="0">
              <a:latin typeface="Arial" charset="0"/>
              <a:cs typeface="B Titr" pitchFamily="2" charset="-78"/>
            </a:endParaRP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هيئت مديره </a:t>
            </a:r>
          </a:p>
          <a:p>
            <a:pPr algn="ctr">
              <a:buFontTx/>
              <a:buChar char="-"/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مديران ارشد</a:t>
            </a:r>
          </a:p>
          <a:p>
            <a:pPr algn="ctr">
              <a:defRPr/>
            </a:pPr>
            <a:endParaRPr lang="en-US" sz="900" dirty="0">
              <a:latin typeface="Arial" charset="0"/>
              <a:cs typeface="B Titr" pitchFamily="2" charset="-78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5060950" y="1624013"/>
            <a:ext cx="955675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تجزيه وتحليل </a:t>
            </a: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عوامل استراتژيک : </a:t>
            </a:r>
          </a:p>
          <a:p>
            <a:pPr algn="ctr">
              <a:defRPr/>
            </a:pPr>
            <a:endParaRPr lang="en-US" sz="900" dirty="0">
              <a:latin typeface="Arial" charset="0"/>
              <a:cs typeface="B Titr" pitchFamily="2" charset="-78"/>
            </a:endParaRPr>
          </a:p>
          <a:p>
            <a:pPr algn="ctr">
              <a:defRPr/>
            </a:pPr>
            <a:r>
              <a:rPr lang="en-US" sz="900" dirty="0">
                <a:latin typeface="Arial" charset="0"/>
                <a:cs typeface="B Titr" pitchFamily="2" charset="-78"/>
              </a:rPr>
              <a:t>SWOT</a:t>
            </a:r>
            <a:endParaRPr lang="fa-IR" sz="900" dirty="0">
              <a:latin typeface="Arial" charset="0"/>
              <a:cs typeface="B Titr" pitchFamily="2" charset="-78"/>
            </a:endParaRP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توجه به</a:t>
            </a:r>
          </a:p>
          <a:p>
            <a:pPr algn="ctr">
              <a:defRPr/>
            </a:pPr>
            <a:r>
              <a:rPr lang="fa-IR" sz="900" dirty="0">
                <a:latin typeface="Arial" charset="0"/>
                <a:cs typeface="B Titr" pitchFamily="2" charset="-78"/>
              </a:rPr>
              <a:t> وضعيت فعلي </a:t>
            </a:r>
            <a:endParaRPr lang="en-US" sz="900" dirty="0">
              <a:latin typeface="Arial" charset="0"/>
              <a:cs typeface="B Titr" pitchFamily="2" charset="-78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4032250" y="1624013"/>
            <a:ext cx="882650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بررسي و بازبيني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در صورت لزوم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ماموريت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اهداف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3078163" y="1624013"/>
            <a:ext cx="808037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خلق وارزيابي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گزينه هاي ديگر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استراتژيک </a:t>
            </a: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2124075" y="1624013"/>
            <a:ext cx="808038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انتخاب وتوصيه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بهترين گزينه 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1095375" y="1624013"/>
            <a:ext cx="881063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اجراي استراتژيها: </a:t>
            </a:r>
          </a:p>
          <a:p>
            <a:pPr algn="ctr">
              <a:defRPr/>
            </a:pPr>
            <a:endParaRPr lang="fa-IR" sz="900">
              <a:latin typeface="Arial" charset="0"/>
              <a:cs typeface="B Titr" pitchFamily="2" charset="-78"/>
            </a:endParaRP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برنامه ها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بودجه ها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رويه ها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6162675" y="476250"/>
            <a:ext cx="896938" cy="900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بررسي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محيط خارجي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اجتماع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وظيفه ها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5060950" y="476250"/>
            <a:ext cx="955675" cy="900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انتخاب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عوامل استراتژيک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فرصتها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تهديدات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72" name="Rectangle 15"/>
          <p:cNvSpPr>
            <a:spLocks noChangeArrowheads="1"/>
          </p:cNvSpPr>
          <p:nvPr/>
        </p:nvSpPr>
        <p:spPr bwMode="auto">
          <a:xfrm>
            <a:off x="6162675" y="2720975"/>
            <a:ext cx="896938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بررسي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محيط داخلي: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ساختار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فرهنگ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منابع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sp>
        <p:nvSpPr>
          <p:cNvPr id="40973" name="Rectangle 16"/>
          <p:cNvSpPr>
            <a:spLocks noChangeArrowheads="1"/>
          </p:cNvSpPr>
          <p:nvPr/>
        </p:nvSpPr>
        <p:spPr bwMode="auto">
          <a:xfrm>
            <a:off x="5060950" y="2720975"/>
            <a:ext cx="955675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انتخاب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عوامل استراتژيک :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 نقاط قوت </a:t>
            </a:r>
          </a:p>
          <a:p>
            <a:pPr algn="ctr">
              <a:buFontTx/>
              <a:buChar char="-"/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 نقاط ضعف </a:t>
            </a:r>
          </a:p>
          <a:p>
            <a:pPr algn="ctr">
              <a:defRPr/>
            </a:pPr>
            <a:endParaRPr lang="en-US" sz="900">
              <a:latin typeface="Arial" charset="0"/>
              <a:cs typeface="B Titr" pitchFamily="2" charset="-78"/>
            </a:endParaRPr>
          </a:p>
        </p:txBody>
      </p:sp>
      <p:cxnSp>
        <p:nvCxnSpPr>
          <p:cNvPr id="40974" name="AutoShape 17"/>
          <p:cNvCxnSpPr>
            <a:cxnSpLocks noChangeShapeType="1"/>
            <a:stCxn id="40962" idx="1"/>
            <a:endCxn id="40963" idx="3"/>
          </p:cNvCxnSpPr>
          <p:nvPr/>
        </p:nvCxnSpPr>
        <p:spPr bwMode="auto">
          <a:xfrm flipH="1">
            <a:off x="8439150" y="2073275"/>
            <a:ext cx="1476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75" name="AutoShape 18"/>
          <p:cNvCxnSpPr>
            <a:cxnSpLocks noChangeShapeType="1"/>
            <a:stCxn id="40963" idx="1"/>
            <a:endCxn id="40964" idx="3"/>
          </p:cNvCxnSpPr>
          <p:nvPr/>
        </p:nvCxnSpPr>
        <p:spPr bwMode="auto">
          <a:xfrm flipH="1">
            <a:off x="7337425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76" name="AutoShape 19"/>
          <p:cNvCxnSpPr>
            <a:cxnSpLocks noChangeShapeType="1"/>
            <a:stCxn id="40970" idx="1"/>
            <a:endCxn id="40971" idx="3"/>
          </p:cNvCxnSpPr>
          <p:nvPr/>
        </p:nvCxnSpPr>
        <p:spPr bwMode="auto">
          <a:xfrm flipH="1">
            <a:off x="6016625" y="927100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77" name="AutoShape 20"/>
          <p:cNvCxnSpPr>
            <a:cxnSpLocks noChangeShapeType="1"/>
            <a:stCxn id="40965" idx="1"/>
            <a:endCxn id="40966" idx="3"/>
          </p:cNvCxnSpPr>
          <p:nvPr/>
        </p:nvCxnSpPr>
        <p:spPr bwMode="auto">
          <a:xfrm flipH="1">
            <a:off x="4914900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78" name="AutoShape 22"/>
          <p:cNvCxnSpPr>
            <a:cxnSpLocks noChangeShapeType="1"/>
            <a:stCxn id="40966" idx="1"/>
            <a:endCxn id="40967" idx="3"/>
          </p:cNvCxnSpPr>
          <p:nvPr/>
        </p:nvCxnSpPr>
        <p:spPr bwMode="auto">
          <a:xfrm flipH="1">
            <a:off x="3886200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79" name="AutoShape 23"/>
          <p:cNvCxnSpPr>
            <a:cxnSpLocks noChangeShapeType="1"/>
            <a:stCxn id="40967" idx="1"/>
            <a:endCxn id="40968" idx="3"/>
          </p:cNvCxnSpPr>
          <p:nvPr/>
        </p:nvCxnSpPr>
        <p:spPr bwMode="auto">
          <a:xfrm flipH="1">
            <a:off x="2932113" y="2073275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80" name="AutoShape 24"/>
          <p:cNvCxnSpPr>
            <a:cxnSpLocks noChangeShapeType="1"/>
            <a:stCxn id="40968" idx="1"/>
            <a:endCxn id="40969" idx="3"/>
          </p:cNvCxnSpPr>
          <p:nvPr/>
        </p:nvCxnSpPr>
        <p:spPr bwMode="auto">
          <a:xfrm flipH="1">
            <a:off x="1976438" y="2073275"/>
            <a:ext cx="147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81" name="AutoShape 26"/>
          <p:cNvCxnSpPr>
            <a:cxnSpLocks noChangeShapeType="1"/>
            <a:stCxn id="40972" idx="1"/>
            <a:endCxn id="40973" idx="3"/>
          </p:cNvCxnSpPr>
          <p:nvPr/>
        </p:nvCxnSpPr>
        <p:spPr bwMode="auto">
          <a:xfrm flipH="1">
            <a:off x="6016625" y="3170238"/>
            <a:ext cx="146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82" name="AutoShape 27"/>
          <p:cNvCxnSpPr>
            <a:cxnSpLocks noChangeShapeType="1"/>
            <a:stCxn id="40964" idx="0"/>
            <a:endCxn id="40970" idx="2"/>
          </p:cNvCxnSpPr>
          <p:nvPr/>
        </p:nvCxnSpPr>
        <p:spPr bwMode="auto">
          <a:xfrm flipH="1" flipV="1">
            <a:off x="6611938" y="1376363"/>
            <a:ext cx="24765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83" name="AutoShape 28"/>
          <p:cNvCxnSpPr>
            <a:cxnSpLocks noChangeShapeType="1"/>
            <a:stCxn id="40964" idx="2"/>
            <a:endCxn id="40972" idx="0"/>
          </p:cNvCxnSpPr>
          <p:nvPr/>
        </p:nvCxnSpPr>
        <p:spPr bwMode="auto">
          <a:xfrm flipH="1">
            <a:off x="6611938" y="2522538"/>
            <a:ext cx="247650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84" name="AutoShape 29"/>
          <p:cNvCxnSpPr>
            <a:cxnSpLocks noChangeShapeType="1"/>
            <a:stCxn id="40971" idx="2"/>
            <a:endCxn id="40965" idx="0"/>
          </p:cNvCxnSpPr>
          <p:nvPr/>
        </p:nvCxnSpPr>
        <p:spPr bwMode="auto">
          <a:xfrm>
            <a:off x="5538788" y="1376363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985" name="AutoShape 30"/>
          <p:cNvCxnSpPr>
            <a:cxnSpLocks noChangeShapeType="1"/>
            <a:stCxn id="40973" idx="0"/>
            <a:endCxn id="40965" idx="2"/>
          </p:cNvCxnSpPr>
          <p:nvPr/>
        </p:nvCxnSpPr>
        <p:spPr bwMode="auto">
          <a:xfrm flipV="1">
            <a:off x="5538788" y="2522538"/>
            <a:ext cx="0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986" name="Rectangle 31"/>
          <p:cNvSpPr>
            <a:spLocks noChangeArrowheads="1"/>
          </p:cNvSpPr>
          <p:nvPr/>
        </p:nvSpPr>
        <p:spPr bwMode="auto">
          <a:xfrm>
            <a:off x="508000" y="1624013"/>
            <a:ext cx="439738" cy="89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ارزيابي </a:t>
            </a:r>
          </a:p>
          <a:p>
            <a:pPr algn="ctr">
              <a:defRPr/>
            </a:pPr>
            <a:r>
              <a:rPr lang="fa-IR" sz="900">
                <a:latin typeface="Arial" charset="0"/>
                <a:cs typeface="B Titr" pitchFamily="2" charset="-78"/>
              </a:rPr>
              <a:t>و کنترل </a:t>
            </a:r>
            <a:endParaRPr lang="en-US" sz="900">
              <a:latin typeface="Arial" charset="0"/>
              <a:cs typeface="B Titr" pitchFamily="2" charset="-78"/>
            </a:endParaRPr>
          </a:p>
        </p:txBody>
      </p:sp>
      <p:cxnSp>
        <p:nvCxnSpPr>
          <p:cNvPr id="40987" name="AutoShape 32"/>
          <p:cNvCxnSpPr>
            <a:cxnSpLocks noChangeShapeType="1"/>
            <a:stCxn id="40969" idx="1"/>
            <a:endCxn id="40986" idx="3"/>
          </p:cNvCxnSpPr>
          <p:nvPr/>
        </p:nvCxnSpPr>
        <p:spPr bwMode="auto">
          <a:xfrm flipH="1">
            <a:off x="947738" y="2073275"/>
            <a:ext cx="147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988" name="Text Box 33"/>
          <p:cNvSpPr txBox="1">
            <a:spLocks noChangeArrowheads="1"/>
          </p:cNvSpPr>
          <p:nvPr/>
        </p:nvSpPr>
        <p:spPr bwMode="auto">
          <a:xfrm rot="-5400000">
            <a:off x="-419894" y="3583782"/>
            <a:ext cx="221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کنترل وارزيابي </a:t>
            </a:r>
            <a:r>
              <a:rPr lang="fa-IR" sz="1400" b="1">
                <a:latin typeface="Arial" charset="0"/>
                <a:cs typeface="B Nazanin" pitchFamily="2" charset="-78"/>
              </a:rPr>
              <a:t>قدم هشتم</a:t>
            </a:r>
            <a:r>
              <a:rPr lang="fa-IR" b="1">
                <a:latin typeface="Arial" charset="0"/>
                <a:cs typeface="B Nazanin" pitchFamily="2" charset="-78"/>
              </a:rPr>
              <a:t>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40989" name="Text Box 34"/>
          <p:cNvSpPr txBox="1">
            <a:spLocks noChangeArrowheads="1"/>
          </p:cNvSpPr>
          <p:nvPr/>
        </p:nvSpPr>
        <p:spPr bwMode="auto">
          <a:xfrm rot="-5400000">
            <a:off x="361156" y="3648870"/>
            <a:ext cx="221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اجراي استراتژي  </a:t>
            </a:r>
            <a:r>
              <a:rPr lang="fa-IR" sz="1400" b="1">
                <a:latin typeface="Arial" charset="0"/>
                <a:cs typeface="B Nazanin" pitchFamily="2" charset="-78"/>
              </a:rPr>
              <a:t>قدم هفتم</a:t>
            </a:r>
            <a:r>
              <a:rPr lang="fa-IR" b="1">
                <a:latin typeface="Arial" charset="0"/>
                <a:cs typeface="B Nazanin" pitchFamily="2" charset="-78"/>
              </a:rPr>
              <a:t> 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40990" name="Line 35"/>
          <p:cNvSpPr>
            <a:spLocks noChangeShapeType="1"/>
          </p:cNvSpPr>
          <p:nvPr/>
        </p:nvSpPr>
        <p:spPr bwMode="auto">
          <a:xfrm>
            <a:off x="2222500" y="4581525"/>
            <a:ext cx="71786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1" name="Text Box 37"/>
          <p:cNvSpPr txBox="1">
            <a:spLocks noChangeArrowheads="1"/>
          </p:cNvSpPr>
          <p:nvPr/>
        </p:nvSpPr>
        <p:spPr bwMode="auto">
          <a:xfrm>
            <a:off x="3471863" y="4206875"/>
            <a:ext cx="3432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تدوين استراتژي  </a:t>
            </a:r>
            <a:r>
              <a:rPr lang="fa-IR" sz="1400" b="1">
                <a:latin typeface="Arial" charset="0"/>
                <a:cs typeface="B Nazanin" pitchFamily="2" charset="-78"/>
              </a:rPr>
              <a:t>قدم اول تا ششم</a:t>
            </a:r>
            <a:r>
              <a:rPr lang="fa-IR" b="1">
                <a:latin typeface="Arial" charset="0"/>
                <a:cs typeface="B Nazanin" pitchFamily="2" charset="-78"/>
              </a:rPr>
              <a:t> 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sp>
        <p:nvSpPr>
          <p:cNvPr id="40992" name="Line 39"/>
          <p:cNvSpPr>
            <a:spLocks noChangeShapeType="1"/>
          </p:cNvSpPr>
          <p:nvPr/>
        </p:nvSpPr>
        <p:spPr bwMode="auto">
          <a:xfrm flipV="1">
            <a:off x="1443038" y="2592388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3" name="Line 40"/>
          <p:cNvSpPr>
            <a:spLocks noChangeShapeType="1"/>
          </p:cNvSpPr>
          <p:nvPr/>
        </p:nvSpPr>
        <p:spPr bwMode="auto">
          <a:xfrm flipV="1">
            <a:off x="661988" y="2592388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Rectangle 41"/>
          <p:cNvSpPr>
            <a:spLocks noChangeArrowheads="1"/>
          </p:cNvSpPr>
          <p:nvPr/>
        </p:nvSpPr>
        <p:spPr bwMode="auto">
          <a:xfrm>
            <a:off x="2198688" y="5934075"/>
            <a:ext cx="59785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33</a:t>
            </a:r>
            <a:r>
              <a:rPr lang="ar-SA" sz="2400" b="1" dirty="0">
                <a:latin typeface="Arial" charset="0"/>
                <a:cs typeface="+mj-cs"/>
              </a:rPr>
              <a:t>- </a:t>
            </a:r>
            <a:r>
              <a:rPr lang="fa-IR" sz="2400" b="1" dirty="0">
                <a:latin typeface="Arial" charset="0"/>
                <a:cs typeface="+mj-cs"/>
              </a:rPr>
              <a:t>فرآيند تصميم گيري استراتژيک -  ديويد هانگر  </a:t>
            </a:r>
            <a:endParaRPr lang="ar-SA" sz="2400" b="1" dirty="0">
              <a:latin typeface="Arial" charset="0"/>
              <a:cs typeface="+mj-cs"/>
            </a:endParaRPr>
          </a:p>
        </p:txBody>
      </p:sp>
      <p:graphicFrame>
        <p:nvGraphicFramePr>
          <p:cNvPr id="113758" name="Group 94"/>
          <p:cNvGraphicFramePr>
            <a:graphicFrameLocks noGrp="1"/>
          </p:cNvGraphicFramePr>
          <p:nvPr/>
        </p:nvGraphicFramePr>
        <p:xfrm>
          <a:off x="508000" y="4654550"/>
          <a:ext cx="8969375" cy="1103313"/>
        </p:xfrm>
        <a:graphic>
          <a:graphicData uri="http://schemas.openxmlformats.org/drawingml/2006/table">
            <a:tbl>
              <a:tblPr/>
              <a:tblGrid>
                <a:gridCol w="701675"/>
                <a:gridCol w="857250"/>
                <a:gridCol w="4056063"/>
                <a:gridCol w="1482725"/>
                <a:gridCol w="857250"/>
                <a:gridCol w="1014412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تصميم گيري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محيطي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کنکاش مفهومي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کنترل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350838" y="5732463"/>
            <a:ext cx="9204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34- فرايند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مديريت استراتژيك مدل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اول آندروز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+mj-cs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741363" y="1092200"/>
            <a:ext cx="1763712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تجزيه وتحليل محيط خارجي :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فرصتها/ امکانات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تهديدات / ابهامات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704850" y="3333750"/>
            <a:ext cx="1727200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تجزيه وتحليل محيط داخلي :</a:t>
            </a:r>
          </a:p>
          <a:p>
            <a:pPr algn="ctr" rtl="0" eaLnBrk="0" hangingPunct="0">
              <a:defRPr/>
            </a:pPr>
            <a:r>
              <a:rPr lang="fa-IR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نقاط قوت وضعف </a:t>
            </a:r>
          </a:p>
          <a:p>
            <a:pPr algn="ctr" rtl="0" eaLnBrk="0" hangingPunct="0">
              <a:defRPr/>
            </a:pPr>
            <a:r>
              <a:rPr lang="fa-IR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شايستگي ممتاز 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8294688" y="2640013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718300" y="2543175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240338" y="2611438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8586788" y="2206625"/>
            <a:ext cx="831850" cy="89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ar-SA" sz="1300" b="1" dirty="0">
                <a:latin typeface="Times New Roman" pitchFamily="18" charset="0"/>
                <a:cs typeface="B Titr" pitchFamily="2" charset="-78"/>
              </a:rPr>
              <a:t>ارزيابي </a:t>
            </a:r>
            <a:r>
              <a:rPr lang="fa-IR" sz="1300" b="1" dirty="0">
                <a:latin typeface="Times New Roman" pitchFamily="18" charset="0"/>
                <a:cs typeface="B Titr" pitchFamily="2" charset="-78"/>
              </a:rPr>
              <a:t>کنترل</a:t>
            </a:r>
          </a:p>
          <a:p>
            <a:pPr algn="ctr" rtl="0" eaLnBrk="0" hangingPunct="0">
              <a:defRPr/>
            </a:pPr>
            <a:r>
              <a:rPr lang="fa-IR" sz="1300" b="1" dirty="0">
                <a:latin typeface="Times New Roman" pitchFamily="18" charset="0"/>
                <a:cs typeface="B Titr" pitchFamily="2" charset="-78"/>
              </a:rPr>
              <a:t>واقدامات اصلاحي</a:t>
            </a:r>
            <a:endParaRPr lang="en-US" sz="13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7040563" y="2044700"/>
            <a:ext cx="1254125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ساختار 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سيستم کنترل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سيستم اطلاعات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فرهنگ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ارتباطات ميان سازماني </a:t>
            </a:r>
          </a:p>
          <a:p>
            <a:pPr algn="ctr" rtl="0" eaLnBrk="0" hangingPunct="0">
              <a:defRPr/>
            </a:pPr>
            <a:r>
              <a:rPr lang="fa-IR" sz="1000" b="1" dirty="0">
                <a:latin typeface="Times New Roman" pitchFamily="18" charset="0"/>
                <a:cs typeface="B Titr" pitchFamily="2" charset="-78"/>
              </a:rPr>
              <a:t>سيستم انگيزش</a:t>
            </a:r>
            <a:endParaRPr lang="en-US" sz="1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5600700" y="2027238"/>
            <a:ext cx="1143000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اهداف عملياتي 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برنامه هاي عملياتي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تخصيص منابع</a:t>
            </a:r>
          </a:p>
          <a:p>
            <a:pPr algn="ctr" rtl="0" eaLnBrk="0" hangingPunct="0">
              <a:defRPr/>
            </a:pPr>
            <a:r>
              <a:rPr lang="fa-IR" sz="1000" b="1">
                <a:latin typeface="Times New Roman" pitchFamily="18" charset="0"/>
                <a:cs typeface="B Titr" pitchFamily="2" charset="-78"/>
              </a:rPr>
              <a:t>بودجه بندي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3017838" y="1247775"/>
            <a:ext cx="941387" cy="563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200" b="1">
                <a:latin typeface="Times New Roman" pitchFamily="18" charset="0"/>
                <a:cs typeface="B Titr" pitchFamily="2" charset="-78"/>
              </a:rPr>
              <a:t>فلسفه مديريت </a:t>
            </a:r>
            <a:endParaRPr lang="en-US" sz="1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101975" y="3459163"/>
            <a:ext cx="771525" cy="649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400" b="1">
                <a:latin typeface="Times New Roman" pitchFamily="18" charset="0"/>
                <a:cs typeface="B Titr" pitchFamily="2" charset="-78"/>
              </a:rPr>
              <a:t>دورنماي سازمان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4276725" y="2070100"/>
            <a:ext cx="963613" cy="1116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400" b="1">
                <a:latin typeface="Times New Roman" pitchFamily="18" charset="0"/>
                <a:cs typeface="B Titr" pitchFamily="2" charset="-78"/>
              </a:rPr>
              <a:t>اهداف بلند مدت </a:t>
            </a:r>
          </a:p>
          <a:p>
            <a:pPr algn="ctr" rtl="0" eaLnBrk="0" hangingPunct="0">
              <a:defRPr/>
            </a:pPr>
            <a:r>
              <a:rPr lang="fa-IR" sz="1400" b="1">
                <a:latin typeface="Times New Roman" pitchFamily="18" charset="0"/>
                <a:cs typeface="B Titr" pitchFamily="2" charset="-78"/>
              </a:rPr>
              <a:t>استراتژيها</a:t>
            </a:r>
            <a:r>
              <a:rPr lang="en-US" sz="1400" b="1">
                <a:latin typeface="Times New Roman" pitchFamily="18" charset="0"/>
                <a:cs typeface="B Titr" pitchFamily="2" charset="-78"/>
              </a:rPr>
              <a:t> 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2936875" y="2058988"/>
            <a:ext cx="1108075" cy="1138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4" tIns="45717" rIns="91434" bIns="45717" anchor="ctr"/>
          <a:lstStyle/>
          <a:p>
            <a:pPr algn="ctr" rtl="0" eaLnBrk="0" hangingPunct="0">
              <a:defRPr/>
            </a:pPr>
            <a:r>
              <a:rPr lang="fa-IR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ماموريت</a:t>
            </a:r>
          </a:p>
          <a:p>
            <a:pPr algn="ctr" rtl="0" eaLnBrk="0" hangingPunct="0">
              <a:defRPr/>
            </a:pPr>
            <a:r>
              <a:rPr lang="fa-IR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rPr>
              <a:t> يا اهداف رسمي سازمان </a:t>
            </a:r>
            <a:endParaRPr lang="en-US" sz="1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B Titr" pitchFamily="2" charset="-78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4010025" y="2644775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3698875" y="749300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44488" y="476250"/>
            <a:ext cx="92313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rtl="0" eaLnBrk="0" hangingPunct="0"/>
            <a:r>
              <a:rPr lang="ar-SA" sz="2800" b="1">
                <a:latin typeface="Arial" charset="0"/>
                <a:cs typeface="Zar" pitchFamily="2" charset="-78"/>
              </a:rPr>
              <a:t>ارزيابي               اجرا                انتخاب             تجزيه و تحليل و تشخيص</a:t>
            </a:r>
            <a:endParaRPr lang="en-US" sz="2800" b="1">
              <a:latin typeface="Arial" charset="0"/>
              <a:cs typeface="Zar" pitchFamily="2" charset="-78"/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5661025" y="749300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7477125" y="749300"/>
            <a:ext cx="10048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graphicFrame>
        <p:nvGraphicFramePr>
          <p:cNvPr id="138290" name="Group 50"/>
          <p:cNvGraphicFramePr>
            <a:graphicFrameLocks noGrp="1"/>
          </p:cNvGraphicFramePr>
          <p:nvPr/>
        </p:nvGraphicFramePr>
        <p:xfrm>
          <a:off x="704850" y="4692650"/>
          <a:ext cx="8929688" cy="792163"/>
        </p:xfrm>
        <a:graphic>
          <a:graphicData uri="http://schemas.openxmlformats.org/drawingml/2006/table">
            <a:tbl>
              <a:tblPr/>
              <a:tblGrid>
                <a:gridCol w="2087563"/>
                <a:gridCol w="792162"/>
                <a:gridCol w="1874838"/>
                <a:gridCol w="3008312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023" name="AutoShape 44"/>
          <p:cNvCxnSpPr>
            <a:cxnSpLocks noChangeShapeType="1"/>
            <a:stCxn id="138243" idx="3"/>
            <a:endCxn id="138254" idx="1"/>
          </p:cNvCxnSpPr>
          <p:nvPr/>
        </p:nvCxnSpPr>
        <p:spPr bwMode="auto">
          <a:xfrm>
            <a:off x="2519363" y="1538288"/>
            <a:ext cx="403225" cy="1090612"/>
          </a:xfrm>
          <a:prstGeom prst="bentConnector3">
            <a:avLst>
              <a:gd name="adj1" fmla="val 496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024" name="AutoShape 45"/>
          <p:cNvCxnSpPr>
            <a:cxnSpLocks noChangeShapeType="1"/>
            <a:stCxn id="138244" idx="3"/>
            <a:endCxn id="138254" idx="1"/>
          </p:cNvCxnSpPr>
          <p:nvPr/>
        </p:nvCxnSpPr>
        <p:spPr bwMode="auto">
          <a:xfrm flipV="1">
            <a:off x="2446338" y="2628900"/>
            <a:ext cx="476250" cy="11509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2025" name="AutoShape 46"/>
          <p:cNvCxnSpPr>
            <a:cxnSpLocks noChangeShapeType="1"/>
            <a:stCxn id="138252" idx="0"/>
            <a:endCxn id="138254" idx="2"/>
          </p:cNvCxnSpPr>
          <p:nvPr/>
        </p:nvCxnSpPr>
        <p:spPr bwMode="auto">
          <a:xfrm flipV="1">
            <a:off x="3487738" y="3211513"/>
            <a:ext cx="3175" cy="233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2026" name="AutoShape 47"/>
          <p:cNvCxnSpPr>
            <a:cxnSpLocks noChangeShapeType="1"/>
            <a:stCxn id="138251" idx="2"/>
            <a:endCxn id="138254" idx="0"/>
          </p:cNvCxnSpPr>
          <p:nvPr/>
        </p:nvCxnSpPr>
        <p:spPr bwMode="auto">
          <a:xfrm>
            <a:off x="3489325" y="1825625"/>
            <a:ext cx="158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273050" y="5848350"/>
            <a:ext cx="9288463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35</a:t>
            </a:r>
            <a:r>
              <a:rPr lang="ar-SA" sz="2400" b="1" dirty="0">
                <a:latin typeface="Arial" charset="0"/>
                <a:cs typeface="+mj-cs"/>
              </a:rPr>
              <a:t>- </a:t>
            </a:r>
            <a:r>
              <a:rPr lang="fa-IR" sz="2400" b="1" dirty="0">
                <a:latin typeface="Arial" charset="0"/>
                <a:cs typeface="+mj-cs"/>
              </a:rPr>
              <a:t>مدل  دوم طراحي و استراتژي صنعتي آندروز</a:t>
            </a:r>
            <a:endParaRPr lang="ar-SA" sz="2400" b="1" dirty="0">
              <a:latin typeface="Arial" charset="0"/>
              <a:cs typeface="+mj-cs"/>
            </a:endParaRP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3003550" y="1216025"/>
            <a:ext cx="2114550" cy="2305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شايستگيها وتواناييها: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 مالي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مديريتي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وظيفه اي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سازماني 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شهرت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پيشينه </a:t>
            </a:r>
          </a:p>
          <a:p>
            <a:pPr algn="ctr">
              <a:defRPr/>
            </a:pPr>
            <a:endParaRPr lang="en-US" sz="1600">
              <a:latin typeface="Arial" charset="0"/>
              <a:cs typeface="B Titr" pitchFamily="2" charset="-78"/>
            </a:endParaRP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7362825" y="1289050"/>
            <a:ext cx="2112963" cy="2305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رايط و روند محيطي: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 اقتصادي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فني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فيزيکي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 سياسي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اجتماعي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جامعه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ملت </a:t>
            </a:r>
          </a:p>
          <a:p>
            <a:pPr algn="ctr">
              <a:buFontTx/>
              <a:buChar char="-"/>
              <a:defRPr/>
            </a:pPr>
            <a:r>
              <a:rPr lang="fa-IR" sz="1600">
                <a:latin typeface="Arial" charset="0"/>
                <a:cs typeface="B Titr" pitchFamily="2" charset="-78"/>
              </a:rPr>
              <a:t>جهان </a:t>
            </a:r>
            <a:endParaRPr lang="en-US" sz="1600">
              <a:latin typeface="Arial" charset="0"/>
              <a:cs typeface="B Titr" pitchFamily="2" charset="-78"/>
            </a:endParaRPr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7362825" y="3665538"/>
            <a:ext cx="2114550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شناسايي 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نقاط قوت وضعف سازمان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و پشتيباني آنها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3003550" y="3663950"/>
            <a:ext cx="2114550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شناسايي 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تهديدات وفرصتها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5383213" y="3735388"/>
            <a:ext cx="1584325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توجه به 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تمامي ترکيبها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43016" name="Rectangle 11"/>
          <p:cNvSpPr>
            <a:spLocks noChangeArrowheads="1"/>
          </p:cNvSpPr>
          <p:nvPr/>
        </p:nvSpPr>
        <p:spPr bwMode="auto">
          <a:xfrm>
            <a:off x="5381625" y="4383088"/>
            <a:ext cx="1584325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ارزيابي گزينه هاي ممکن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sp>
        <p:nvSpPr>
          <p:cNvPr id="43017" name="Rectangle 12"/>
          <p:cNvSpPr>
            <a:spLocks noChangeArrowheads="1"/>
          </p:cNvSpPr>
          <p:nvPr/>
        </p:nvSpPr>
        <p:spPr bwMode="auto">
          <a:xfrm>
            <a:off x="5381625" y="5032375"/>
            <a:ext cx="1584325" cy="433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گزينش استراتژي بهينه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43018" name="AutoShape 13"/>
          <p:cNvCxnSpPr>
            <a:cxnSpLocks noChangeShapeType="1"/>
            <a:stCxn id="43013" idx="1"/>
            <a:endCxn id="43015" idx="3"/>
          </p:cNvCxnSpPr>
          <p:nvPr/>
        </p:nvCxnSpPr>
        <p:spPr bwMode="auto">
          <a:xfrm flipH="1" flipV="1">
            <a:off x="6967538" y="3952875"/>
            <a:ext cx="3952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019" name="AutoShape 14"/>
          <p:cNvCxnSpPr>
            <a:cxnSpLocks noChangeShapeType="1"/>
            <a:stCxn id="43014" idx="3"/>
            <a:endCxn id="43015" idx="1"/>
          </p:cNvCxnSpPr>
          <p:nvPr/>
        </p:nvCxnSpPr>
        <p:spPr bwMode="auto">
          <a:xfrm>
            <a:off x="5118100" y="3952875"/>
            <a:ext cx="2651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020" name="AutoShape 15"/>
          <p:cNvCxnSpPr>
            <a:cxnSpLocks noChangeShapeType="1"/>
            <a:stCxn id="43015" idx="2"/>
            <a:endCxn id="43016" idx="0"/>
          </p:cNvCxnSpPr>
          <p:nvPr/>
        </p:nvCxnSpPr>
        <p:spPr bwMode="auto">
          <a:xfrm flipH="1">
            <a:off x="6173788" y="4168775"/>
            <a:ext cx="158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021" name="AutoShape 16"/>
          <p:cNvCxnSpPr>
            <a:cxnSpLocks noChangeShapeType="1"/>
            <a:stCxn id="43016" idx="2"/>
            <a:endCxn id="43017" idx="0"/>
          </p:cNvCxnSpPr>
          <p:nvPr/>
        </p:nvCxnSpPr>
        <p:spPr bwMode="auto">
          <a:xfrm>
            <a:off x="6173788" y="4816475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112694" name="Group 54"/>
          <p:cNvGraphicFramePr>
            <a:graphicFrameLocks noGrp="1"/>
          </p:cNvGraphicFramePr>
          <p:nvPr/>
        </p:nvGraphicFramePr>
        <p:xfrm>
          <a:off x="271463" y="928688"/>
          <a:ext cx="1806575" cy="4537075"/>
        </p:xfrm>
        <a:graphic>
          <a:graphicData uri="http://schemas.openxmlformats.org/drawingml/2006/table">
            <a:tbl>
              <a:tblPr/>
              <a:tblGrid>
                <a:gridCol w="1338262"/>
                <a:gridCol w="468313"/>
              </a:tblGrid>
              <a:tr h="33115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6864350" y="254000"/>
            <a:ext cx="2466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ctr" rtl="0"/>
            <a:r>
              <a:rPr lang="fa-IR">
                <a:latin typeface="Arial" charset="0"/>
                <a:cs typeface="B Titr" pitchFamily="2" charset="-78"/>
              </a:rPr>
              <a:t>انواع  مدلهاي مورد بررسي :</a:t>
            </a:r>
            <a:endParaRPr lang="en-US">
              <a:latin typeface="Arial" charset="0"/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16024" y="216024"/>
          <a:ext cx="9489504" cy="664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708275" y="5184775"/>
            <a:ext cx="51466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pPr algn="ctr"/>
            <a:r>
              <a:rPr lang="ar-SA" sz="2400" b="1">
                <a:latin typeface="Arial" charset="0"/>
                <a:cs typeface="B Nazanin" pitchFamily="2" charset="-78"/>
              </a:rPr>
              <a:t>نمودار شماره </a:t>
            </a:r>
            <a:r>
              <a:rPr lang="fa-IR" sz="2400" b="1">
                <a:latin typeface="Arial" charset="0"/>
                <a:cs typeface="B Nazanin" pitchFamily="2" charset="-78"/>
              </a:rPr>
              <a:t>36</a:t>
            </a:r>
            <a:r>
              <a:rPr lang="ar-SA" sz="2400" b="1">
                <a:latin typeface="Arial" charset="0"/>
                <a:cs typeface="B Nazanin" pitchFamily="2" charset="-78"/>
              </a:rPr>
              <a:t>- </a:t>
            </a:r>
            <a:r>
              <a:rPr lang="fa-IR" sz="2400" b="1">
                <a:latin typeface="Arial" charset="0"/>
                <a:cs typeface="B Nazanin" pitchFamily="2" charset="-78"/>
              </a:rPr>
              <a:t>مدل طراحي و استراتژي رايت </a:t>
            </a:r>
            <a:endParaRPr lang="ar-SA" sz="2400" b="1">
              <a:latin typeface="Arial" charset="0"/>
              <a:cs typeface="B Nazanin" pitchFamily="2" charset="-78"/>
            </a:endParaRPr>
          </a:p>
        </p:txBody>
      </p:sp>
      <p:sp>
        <p:nvSpPr>
          <p:cNvPr id="44035" name="Rectangle 14"/>
          <p:cNvSpPr>
            <a:spLocks noChangeArrowheads="1"/>
          </p:cNvSpPr>
          <p:nvPr/>
        </p:nvSpPr>
        <p:spPr bwMode="auto">
          <a:xfrm>
            <a:off x="6045200" y="404813"/>
            <a:ext cx="2497138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تحليل محيطهاي</a:t>
            </a:r>
          </a:p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درون وبيرون سازمان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44036" name="AutoShape 15"/>
          <p:cNvCxnSpPr>
            <a:cxnSpLocks noChangeShapeType="1"/>
            <a:stCxn id="44035" idx="1"/>
          </p:cNvCxnSpPr>
          <p:nvPr/>
        </p:nvCxnSpPr>
        <p:spPr bwMode="auto">
          <a:xfrm flipH="1" flipV="1">
            <a:off x="5613400" y="692150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037" name="Rectangle 16"/>
          <p:cNvSpPr>
            <a:spLocks noChangeArrowheads="1"/>
          </p:cNvSpPr>
          <p:nvPr/>
        </p:nvSpPr>
        <p:spPr bwMode="auto">
          <a:xfrm>
            <a:off x="6045200" y="1196975"/>
            <a:ext cx="2497138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تعيين اهداف و ماموريتهاي سازمان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44038" name="AutoShape 17"/>
          <p:cNvCxnSpPr>
            <a:cxnSpLocks noChangeShapeType="1"/>
            <a:stCxn id="44037" idx="1"/>
          </p:cNvCxnSpPr>
          <p:nvPr/>
        </p:nvCxnSpPr>
        <p:spPr bwMode="auto">
          <a:xfrm flipH="1" flipV="1">
            <a:off x="5613400" y="1484313"/>
            <a:ext cx="431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039" name="Rectangle 18"/>
          <p:cNvSpPr>
            <a:spLocks noChangeArrowheads="1"/>
          </p:cNvSpPr>
          <p:nvPr/>
        </p:nvSpPr>
        <p:spPr bwMode="auto">
          <a:xfrm>
            <a:off x="6045200" y="1914525"/>
            <a:ext cx="2497138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تدوين استراتژي در طرح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مديريت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 فعاليت 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وظيفه   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44040" name="AutoShape 19"/>
          <p:cNvCxnSpPr>
            <a:cxnSpLocks noChangeShapeType="1"/>
            <a:stCxn id="44039" idx="1"/>
          </p:cNvCxnSpPr>
          <p:nvPr/>
        </p:nvCxnSpPr>
        <p:spPr bwMode="auto">
          <a:xfrm flipH="1" flipV="1">
            <a:off x="5613400" y="2346325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041" name="Rectangle 20"/>
          <p:cNvSpPr>
            <a:spLocks noChangeArrowheads="1"/>
          </p:cNvSpPr>
          <p:nvPr/>
        </p:nvSpPr>
        <p:spPr bwMode="auto">
          <a:xfrm>
            <a:off x="6045200" y="2922588"/>
            <a:ext cx="2497138" cy="722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اجراي استراتژي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  ساختار </a:t>
            </a:r>
          </a:p>
          <a:p>
            <a:pPr algn="ctr">
              <a:buFontTx/>
              <a:buChar char="-"/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   رهبري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44042" name="AutoShape 21"/>
          <p:cNvCxnSpPr>
            <a:cxnSpLocks noChangeShapeType="1"/>
            <a:stCxn id="44041" idx="1"/>
          </p:cNvCxnSpPr>
          <p:nvPr/>
        </p:nvCxnSpPr>
        <p:spPr bwMode="auto">
          <a:xfrm flipH="1" flipV="1">
            <a:off x="5613400" y="3282950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043" name="Rectangle 22"/>
          <p:cNvSpPr>
            <a:spLocks noChangeArrowheads="1"/>
          </p:cNvSpPr>
          <p:nvPr/>
        </p:nvSpPr>
        <p:spPr bwMode="auto">
          <a:xfrm>
            <a:off x="6045200" y="3714750"/>
            <a:ext cx="2497138" cy="577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>
                <a:latin typeface="Arial" charset="0"/>
                <a:cs typeface="B Titr" pitchFamily="2" charset="-78"/>
              </a:rPr>
              <a:t>کنترل  ارزيابي   اصلاح   </a:t>
            </a:r>
            <a:endParaRPr lang="en-US" sz="1200">
              <a:latin typeface="Arial" charset="0"/>
              <a:cs typeface="B Titr" pitchFamily="2" charset="-78"/>
            </a:endParaRPr>
          </a:p>
        </p:txBody>
      </p:sp>
      <p:cxnSp>
        <p:nvCxnSpPr>
          <p:cNvPr id="44044" name="AutoShape 23"/>
          <p:cNvCxnSpPr>
            <a:cxnSpLocks noChangeShapeType="1"/>
            <a:stCxn id="44043" idx="1"/>
          </p:cNvCxnSpPr>
          <p:nvPr/>
        </p:nvCxnSpPr>
        <p:spPr bwMode="auto">
          <a:xfrm flipH="1" flipV="1">
            <a:off x="5613400" y="4002088"/>
            <a:ext cx="431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045" name="Line 24"/>
          <p:cNvSpPr>
            <a:spLocks noChangeShapeType="1"/>
          </p:cNvSpPr>
          <p:nvPr/>
        </p:nvSpPr>
        <p:spPr bwMode="auto">
          <a:xfrm>
            <a:off x="5576888" y="692150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Text Box 25"/>
          <p:cNvSpPr txBox="1">
            <a:spLocks noChangeArrowheads="1"/>
          </p:cNvSpPr>
          <p:nvPr/>
        </p:nvSpPr>
        <p:spPr bwMode="auto">
          <a:xfrm>
            <a:off x="4094163" y="1908175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algn="l" rtl="0"/>
            <a:r>
              <a:rPr lang="fa-IR" b="1">
                <a:latin typeface="Arial" charset="0"/>
                <a:cs typeface="B Nazanin" pitchFamily="2" charset="-78"/>
              </a:rPr>
              <a:t>نظام اطلاعاتي </a:t>
            </a:r>
            <a:endParaRPr lang="en-US" b="1">
              <a:latin typeface="Arial" charset="0"/>
              <a:cs typeface="B Nazanin" pitchFamily="2" charset="-78"/>
            </a:endParaRPr>
          </a:p>
        </p:txBody>
      </p:sp>
      <p:graphicFrame>
        <p:nvGraphicFramePr>
          <p:cNvPr id="114750" name="Group 62"/>
          <p:cNvGraphicFramePr>
            <a:graphicFrameLocks noGrp="1"/>
          </p:cNvGraphicFramePr>
          <p:nvPr/>
        </p:nvGraphicFramePr>
        <p:xfrm>
          <a:off x="1274763" y="476250"/>
          <a:ext cx="1804987" cy="3816352"/>
        </p:xfrm>
        <a:graphic>
          <a:graphicData uri="http://schemas.openxmlformats.org/drawingml/2006/table">
            <a:tbl>
              <a:tblPr/>
              <a:tblGrid>
                <a:gridCol w="1338262"/>
                <a:gridCol w="4667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073400" y="5876925"/>
            <a:ext cx="39814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a-IR" sz="2400" b="1" dirty="0">
                <a:latin typeface="Arial" charset="0"/>
                <a:cs typeface="+mj-cs"/>
              </a:rPr>
              <a:t>37</a:t>
            </a:r>
            <a:r>
              <a:rPr lang="ar-SA" sz="2400" b="1" dirty="0">
                <a:latin typeface="Arial" charset="0"/>
                <a:cs typeface="+mj-cs"/>
              </a:rPr>
              <a:t>- </a:t>
            </a:r>
            <a:r>
              <a:rPr lang="fa-IR" sz="2400" b="1" dirty="0">
                <a:latin typeface="Arial" charset="0"/>
                <a:cs typeface="+mj-cs"/>
              </a:rPr>
              <a:t>مدل طراحي و استراتژي هيل</a:t>
            </a:r>
            <a:endParaRPr lang="ar-SA" sz="2400" b="1" dirty="0">
              <a:latin typeface="Arial" charset="0"/>
              <a:cs typeface="+mj-cs"/>
            </a:endParaRP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882650" y="333375"/>
            <a:ext cx="8102600" cy="5335588"/>
            <a:chOff x="625" y="73"/>
            <a:chExt cx="5104" cy="3361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625" y="119"/>
              <a:ext cx="5099" cy="33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4220" y="708"/>
              <a:ext cx="1033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تحليل محيط دروني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1252" y="708"/>
              <a:ext cx="1102" cy="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تحليل محيط بيروني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738" y="1117"/>
              <a:ext cx="1179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انتخاب استراتژي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2737" y="1525"/>
              <a:ext cx="1179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مقايسه با استراتژي فعلي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2737" y="2340"/>
              <a:ext cx="1179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اعمال تغييرات مورد نياز</a:t>
              </a:r>
            </a:p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 در استراتژي کنوني سازمان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45066" name="AutoShape 10"/>
            <p:cNvCxnSpPr>
              <a:cxnSpLocks noChangeShapeType="1"/>
              <a:stCxn id="45061" idx="1"/>
              <a:endCxn id="45072" idx="6"/>
            </p:cNvCxnSpPr>
            <p:nvPr/>
          </p:nvCxnSpPr>
          <p:spPr bwMode="auto">
            <a:xfrm flipH="1" flipV="1">
              <a:off x="3392" y="813"/>
              <a:ext cx="828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067" name="AutoShape 11"/>
            <p:cNvCxnSpPr>
              <a:cxnSpLocks noChangeShapeType="1"/>
              <a:stCxn id="45062" idx="3"/>
              <a:endCxn id="45072" idx="2"/>
            </p:cNvCxnSpPr>
            <p:nvPr/>
          </p:nvCxnSpPr>
          <p:spPr bwMode="auto">
            <a:xfrm flipV="1">
              <a:off x="2354" y="813"/>
              <a:ext cx="895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068" name="AutoShape 12"/>
            <p:cNvCxnSpPr>
              <a:cxnSpLocks noChangeShapeType="1"/>
            </p:cNvCxnSpPr>
            <p:nvPr/>
          </p:nvCxnSpPr>
          <p:spPr bwMode="auto">
            <a:xfrm flipH="1">
              <a:off x="3330" y="1390"/>
              <a:ext cx="1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2729" y="346"/>
              <a:ext cx="1178" cy="2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اهداف وماموريت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2737" y="2794"/>
              <a:ext cx="1179" cy="273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E5CAA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200">
                  <a:latin typeface="Arial" charset="0"/>
                  <a:cs typeface="B Titr" pitchFamily="2" charset="-78"/>
                </a:rPr>
                <a:t>انطباق ساختار وسيستم کنترلي </a:t>
              </a:r>
            </a:p>
            <a:p>
              <a:pPr algn="ctr"/>
              <a:r>
                <a:rPr lang="fa-IR" sz="1200">
                  <a:latin typeface="Arial" charset="0"/>
                  <a:cs typeface="B Titr" pitchFamily="2" charset="-78"/>
                </a:rPr>
                <a:t>با استراتژي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45071" name="AutoShape 15"/>
            <p:cNvCxnSpPr>
              <a:cxnSpLocks noChangeShapeType="1"/>
            </p:cNvCxnSpPr>
            <p:nvPr/>
          </p:nvCxnSpPr>
          <p:spPr bwMode="auto">
            <a:xfrm>
              <a:off x="3330" y="2613"/>
              <a:ext cx="0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072" name="Oval 16"/>
            <p:cNvSpPr>
              <a:spLocks noChangeArrowheads="1"/>
            </p:cNvSpPr>
            <p:nvPr/>
          </p:nvSpPr>
          <p:spPr bwMode="auto">
            <a:xfrm>
              <a:off x="3249" y="781"/>
              <a:ext cx="143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73" name="AutoShape 17"/>
            <p:cNvCxnSpPr>
              <a:cxnSpLocks noChangeShapeType="1"/>
            </p:cNvCxnSpPr>
            <p:nvPr/>
          </p:nvCxnSpPr>
          <p:spPr bwMode="auto">
            <a:xfrm>
              <a:off x="3322" y="619"/>
              <a:ext cx="4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074" name="AutoShape 18"/>
            <p:cNvCxnSpPr>
              <a:cxnSpLocks noChangeShapeType="1"/>
              <a:stCxn id="45072" idx="4"/>
              <a:endCxn id="45063" idx="0"/>
            </p:cNvCxnSpPr>
            <p:nvPr/>
          </p:nvCxnSpPr>
          <p:spPr bwMode="auto">
            <a:xfrm>
              <a:off x="3321" y="845"/>
              <a:ext cx="7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075" name="AutoShape 19"/>
            <p:cNvCxnSpPr>
              <a:cxnSpLocks noChangeShapeType="1"/>
              <a:stCxn id="45080" idx="1"/>
              <a:endCxn id="45077" idx="6"/>
            </p:cNvCxnSpPr>
            <p:nvPr/>
          </p:nvCxnSpPr>
          <p:spPr bwMode="auto">
            <a:xfrm flipH="1">
              <a:off x="3396" y="2069"/>
              <a:ext cx="687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076" name="AutoShape 20"/>
            <p:cNvCxnSpPr>
              <a:cxnSpLocks noChangeShapeType="1"/>
              <a:stCxn id="45081" idx="3"/>
              <a:endCxn id="45077" idx="2"/>
            </p:cNvCxnSpPr>
            <p:nvPr/>
          </p:nvCxnSpPr>
          <p:spPr bwMode="auto">
            <a:xfrm>
              <a:off x="2334" y="2069"/>
              <a:ext cx="91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077" name="Oval 21"/>
            <p:cNvSpPr>
              <a:spLocks noChangeArrowheads="1"/>
            </p:cNvSpPr>
            <p:nvPr/>
          </p:nvSpPr>
          <p:spPr bwMode="auto">
            <a:xfrm>
              <a:off x="3249" y="2006"/>
              <a:ext cx="147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78" name="AutoShape 22"/>
            <p:cNvCxnSpPr>
              <a:cxnSpLocks noChangeShapeType="1"/>
            </p:cNvCxnSpPr>
            <p:nvPr/>
          </p:nvCxnSpPr>
          <p:spPr bwMode="auto">
            <a:xfrm flipH="1">
              <a:off x="3326" y="1798"/>
              <a:ext cx="4" cy="2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079" name="AutoShape 23"/>
            <p:cNvCxnSpPr>
              <a:cxnSpLocks noChangeShapeType="1"/>
            </p:cNvCxnSpPr>
            <p:nvPr/>
          </p:nvCxnSpPr>
          <p:spPr bwMode="auto">
            <a:xfrm>
              <a:off x="3326" y="2142"/>
              <a:ext cx="4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080" name="Rectangle 24"/>
            <p:cNvSpPr>
              <a:spLocks noChangeArrowheads="1"/>
            </p:cNvSpPr>
            <p:nvPr/>
          </p:nvSpPr>
          <p:spPr bwMode="auto">
            <a:xfrm>
              <a:off x="4083" y="1887"/>
              <a:ext cx="1052" cy="36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انتخاب معيارهاي جديد </a:t>
              </a:r>
            </a:p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و اعمال تغييرات ضروري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81" name="Rectangle 25"/>
            <p:cNvSpPr>
              <a:spLocks noChangeArrowheads="1"/>
            </p:cNvSpPr>
            <p:nvPr/>
          </p:nvSpPr>
          <p:spPr bwMode="auto">
            <a:xfrm>
              <a:off x="1212" y="1887"/>
              <a:ext cx="1122" cy="36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1200">
                  <a:latin typeface="Arial" charset="0"/>
                  <a:cs typeface="B Titr" pitchFamily="2" charset="-78"/>
                </a:rPr>
                <a:t>انتخاب ساختار مناسب   </a:t>
              </a:r>
              <a:endParaRPr lang="en-US" sz="1200">
                <a:latin typeface="Arial" charset="0"/>
                <a:cs typeface="B Titr" pitchFamily="2" charset="-78"/>
              </a:endParaRPr>
            </a:p>
          </p:txBody>
        </p:sp>
        <p:sp>
          <p:nvSpPr>
            <p:cNvPr id="45082" name="Text Box 26"/>
            <p:cNvSpPr txBox="1">
              <a:spLocks noChangeArrowheads="1"/>
            </p:cNvSpPr>
            <p:nvPr/>
          </p:nvSpPr>
          <p:spPr bwMode="auto">
            <a:xfrm rot="-5400000">
              <a:off x="397" y="1661"/>
              <a:ext cx="857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 rtl="0">
                <a:defRPr/>
              </a:pPr>
              <a:r>
                <a:rPr lang="fa-IR" b="1" dirty="0">
                  <a:latin typeface="Arial" charset="0"/>
                </a:rPr>
                <a:t>نظام  اطلاعاتي 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45083" name="Text Box 27"/>
            <p:cNvSpPr txBox="1">
              <a:spLocks noChangeArrowheads="1"/>
            </p:cNvSpPr>
            <p:nvPr/>
          </p:nvSpPr>
          <p:spPr bwMode="auto">
            <a:xfrm rot="5400000">
              <a:off x="5185" y="1569"/>
              <a:ext cx="857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 rtl="0">
                <a:defRPr/>
              </a:pPr>
              <a:r>
                <a:rPr lang="fa-IR" b="1">
                  <a:latin typeface="Arial" charset="0"/>
                </a:rPr>
                <a:t>نظام  اطلاعاتي 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5084" name="Text Box 28"/>
            <p:cNvSpPr txBox="1">
              <a:spLocks noChangeArrowheads="1"/>
            </p:cNvSpPr>
            <p:nvPr/>
          </p:nvSpPr>
          <p:spPr bwMode="auto">
            <a:xfrm>
              <a:off x="2785" y="3203"/>
              <a:ext cx="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b="1">
                  <a:latin typeface="Arial" charset="0"/>
                  <a:cs typeface="B Nazanin" pitchFamily="2" charset="-78"/>
                </a:rPr>
                <a:t>نظام  اطلاعاتي </a:t>
              </a:r>
              <a:endParaRPr lang="en-US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45085" name="Text Box 29"/>
            <p:cNvSpPr txBox="1">
              <a:spLocks noChangeArrowheads="1"/>
            </p:cNvSpPr>
            <p:nvPr/>
          </p:nvSpPr>
          <p:spPr bwMode="auto">
            <a:xfrm>
              <a:off x="2836" y="73"/>
              <a:ext cx="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b="1">
                  <a:latin typeface="Arial" charset="0"/>
                  <a:cs typeface="B Nazanin" pitchFamily="2" charset="-78"/>
                </a:rPr>
                <a:t>نظام  اطلاعاتي </a:t>
              </a:r>
              <a:endParaRPr lang="en-US" b="1">
                <a:latin typeface="Arial" charset="0"/>
                <a:cs typeface="B Nazanin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350838" y="5661025"/>
            <a:ext cx="92043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 rtl="0">
              <a:defRPr/>
            </a:pP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38- فرايند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 مديريت استراتژيك مدل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+mj-cs"/>
              </a:rPr>
              <a:t>هريسون و جان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+mj-cs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4076700" y="638175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749300" y="365125"/>
            <a:ext cx="88265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pPr rtl="0" eaLnBrk="0" hangingPunct="0"/>
            <a:r>
              <a:rPr lang="ar-SA" sz="2800" b="1">
                <a:latin typeface="Arial" charset="0"/>
                <a:cs typeface="Zar" pitchFamily="2" charset="-78"/>
              </a:rPr>
              <a:t>ارزيابي        اجرا         </a:t>
            </a:r>
            <a:r>
              <a:rPr lang="fa-IR" sz="2800" b="1">
                <a:latin typeface="Arial" charset="0"/>
                <a:cs typeface="Zar" pitchFamily="2" charset="-78"/>
              </a:rPr>
              <a:t>        </a:t>
            </a:r>
            <a:r>
              <a:rPr lang="ar-SA" sz="2800" b="1">
                <a:latin typeface="Arial" charset="0"/>
                <a:cs typeface="Zar" pitchFamily="2" charset="-78"/>
              </a:rPr>
              <a:t> انتخاب             تجزيه و تحليل و تشخيص</a:t>
            </a:r>
            <a:endParaRPr lang="en-US" sz="2800" b="1">
              <a:latin typeface="Arial" charset="0"/>
              <a:cs typeface="Zar" pitchFamily="2" charset="-78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6092825" y="638175"/>
            <a:ext cx="804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8048625" y="620713"/>
            <a:ext cx="433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18000" bIns="0"/>
          <a:lstStyle/>
          <a:p>
            <a:endParaRPr lang="en-US"/>
          </a:p>
        </p:txBody>
      </p:sp>
      <p:graphicFrame>
        <p:nvGraphicFramePr>
          <p:cNvPr id="139318" name="Group 54"/>
          <p:cNvGraphicFramePr>
            <a:graphicFrameLocks noGrp="1"/>
          </p:cNvGraphicFramePr>
          <p:nvPr/>
        </p:nvGraphicFramePr>
        <p:xfrm>
          <a:off x="704850" y="4581525"/>
          <a:ext cx="8929688" cy="792163"/>
        </p:xfrm>
        <a:graphic>
          <a:graphicData uri="http://schemas.openxmlformats.org/drawingml/2006/table">
            <a:tbl>
              <a:tblPr/>
              <a:tblGrid>
                <a:gridCol w="3240088"/>
                <a:gridCol w="1331912"/>
                <a:gridCol w="1331913"/>
                <a:gridCol w="1858962"/>
                <a:gridCol w="116681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A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6106" name="Group 31"/>
          <p:cNvGrpSpPr>
            <a:grpSpLocks/>
          </p:cNvGrpSpPr>
          <p:nvPr/>
        </p:nvGrpSpPr>
        <p:grpSpPr bwMode="auto">
          <a:xfrm>
            <a:off x="1050925" y="981075"/>
            <a:ext cx="8367713" cy="3024188"/>
            <a:chOff x="662" y="618"/>
            <a:chExt cx="5271" cy="1905"/>
          </a:xfrm>
        </p:grpSpPr>
        <p:sp>
          <p:nvSpPr>
            <p:cNvPr id="139296" name="Text Box 32"/>
            <p:cNvSpPr txBox="1">
              <a:spLocks noChangeArrowheads="1"/>
            </p:cNvSpPr>
            <p:nvPr/>
          </p:nvSpPr>
          <p:spPr bwMode="auto">
            <a:xfrm>
              <a:off x="667" y="618"/>
              <a:ext cx="879" cy="4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شناسايي  محيط خارجي :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فرصتها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تهديدات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9297" name="Text Box 33"/>
            <p:cNvSpPr txBox="1">
              <a:spLocks noChangeArrowheads="1"/>
            </p:cNvSpPr>
            <p:nvPr/>
          </p:nvSpPr>
          <p:spPr bwMode="auto">
            <a:xfrm>
              <a:off x="671" y="2121"/>
              <a:ext cx="861" cy="4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شناسايي  محيط داخلي :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نقاط قوت 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وضعف </a:t>
              </a:r>
            </a:p>
            <a:p>
              <a:pPr algn="ctr" rtl="0" eaLnBrk="0" hangingPunct="0">
                <a:defRPr/>
              </a:pP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9298" name="Rectangle 34"/>
            <p:cNvSpPr>
              <a:spLocks noChangeArrowheads="1"/>
            </p:cNvSpPr>
            <p:nvPr/>
          </p:nvSpPr>
          <p:spPr bwMode="auto">
            <a:xfrm>
              <a:off x="5409" y="1182"/>
              <a:ext cx="524" cy="5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300" b="1">
                  <a:latin typeface="Times New Roman" pitchFamily="18" charset="0"/>
                  <a:cs typeface="B Titr" pitchFamily="2" charset="-78"/>
                </a:rPr>
                <a:t>کنترل استراتژي</a:t>
              </a:r>
              <a:endParaRPr lang="en-US" sz="13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9299" name="Rectangle 35"/>
            <p:cNvSpPr>
              <a:spLocks noChangeArrowheads="1"/>
            </p:cNvSpPr>
            <p:nvPr/>
          </p:nvSpPr>
          <p:spPr bwMode="auto">
            <a:xfrm>
              <a:off x="4435" y="1117"/>
              <a:ext cx="790" cy="7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اجراي استراتژي 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9300" name="Rectangle 36"/>
            <p:cNvSpPr>
              <a:spLocks noChangeArrowheads="1"/>
            </p:cNvSpPr>
            <p:nvPr/>
          </p:nvSpPr>
          <p:spPr bwMode="auto">
            <a:xfrm>
              <a:off x="3528" y="1117"/>
              <a:ext cx="720" cy="7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تدوين استراتژي :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سطح عالي 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سطح کسب وکار</a:t>
              </a:r>
            </a:p>
            <a:p>
              <a:pPr algn="ctr" rtl="0" eaLnBrk="0" hangingPunct="0">
                <a:defRPr/>
              </a:pPr>
              <a:r>
                <a:rPr lang="fa-IR" sz="1000" b="1">
                  <a:latin typeface="Times New Roman" pitchFamily="18" charset="0"/>
                  <a:cs typeface="B Titr" pitchFamily="2" charset="-78"/>
                </a:rPr>
                <a:t>سطح وظيفه اي </a:t>
              </a:r>
              <a:endPara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9301" name="Rectangle 37"/>
            <p:cNvSpPr>
              <a:spLocks noChangeArrowheads="1"/>
            </p:cNvSpPr>
            <p:nvPr/>
          </p:nvSpPr>
          <p:spPr bwMode="auto">
            <a:xfrm>
              <a:off x="2621" y="1058"/>
              <a:ext cx="718" cy="8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استقرار مسير استراتژيک:</a:t>
              </a:r>
            </a:p>
            <a:p>
              <a:pPr algn="ctr" rtl="0" eaLnBrk="0" hangingPunct="0">
                <a:defRPr/>
              </a:pPr>
              <a:endParaRPr lang="fa-IR" sz="1200" b="1">
                <a:latin typeface="Times New Roman" pitchFamily="18" charset="0"/>
                <a:cs typeface="B Titr" pitchFamily="2" charset="-78"/>
              </a:endParaRPr>
            </a:p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چشم انداز </a:t>
              </a:r>
            </a:p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ماموريت </a:t>
              </a:r>
            </a:p>
            <a:p>
              <a:pPr algn="ctr" rtl="0" eaLnBrk="0" hangingPunct="0">
                <a:defRPr/>
              </a:pPr>
              <a:r>
                <a:rPr lang="fa-IR" sz="1200" b="1">
                  <a:latin typeface="Times New Roman" pitchFamily="18" charset="0"/>
                  <a:cs typeface="B Titr" pitchFamily="2" charset="-78"/>
                </a:rPr>
                <a:t>اهداف بلند مدت </a:t>
              </a:r>
              <a:r>
                <a:rPr lang="en-US" sz="1200" b="1">
                  <a:latin typeface="Times New Roman" pitchFamily="18" charset="0"/>
                  <a:cs typeface="B Titr" pitchFamily="2" charset="-78"/>
                </a:rPr>
                <a:t> </a:t>
              </a:r>
              <a:endParaRPr lang="en-US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39302" name="Rectangle 38"/>
            <p:cNvSpPr>
              <a:spLocks noChangeArrowheads="1"/>
            </p:cNvSpPr>
            <p:nvPr/>
          </p:nvSpPr>
          <p:spPr bwMode="auto">
            <a:xfrm>
              <a:off x="1759" y="1117"/>
              <a:ext cx="698" cy="71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تجزيه وتحليل فضاي استراتژيک</a:t>
              </a:r>
            </a:p>
            <a:p>
              <a:pPr algn="ctr" rtl="0" eaLnBrk="0" hangingPunct="0"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SWOT</a:t>
              </a:r>
              <a:r>
                <a:rPr lang="fa-IR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 </a:t>
              </a:r>
              <a:endPara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46114" name="AutoShape 39"/>
            <p:cNvCxnSpPr>
              <a:cxnSpLocks noChangeShapeType="1"/>
              <a:stCxn id="139296" idx="2"/>
              <a:endCxn id="139305" idx="0"/>
            </p:cNvCxnSpPr>
            <p:nvPr/>
          </p:nvCxnSpPr>
          <p:spPr bwMode="auto">
            <a:xfrm rot="5400000">
              <a:off x="1022" y="1109"/>
              <a:ext cx="165" cy="5"/>
            </a:xfrm>
            <a:prstGeom prst="bentConnector3">
              <a:avLst>
                <a:gd name="adj1" fmla="val 4969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6115" name="AutoShape 40"/>
            <p:cNvCxnSpPr>
              <a:cxnSpLocks noChangeShapeType="1"/>
              <a:stCxn id="139297" idx="0"/>
              <a:endCxn id="139305" idx="2"/>
            </p:cNvCxnSpPr>
            <p:nvPr/>
          </p:nvCxnSpPr>
          <p:spPr bwMode="auto">
            <a:xfrm rot="-5400000">
              <a:off x="921" y="1931"/>
              <a:ext cx="3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9305" name="Text Box 41"/>
            <p:cNvSpPr txBox="1">
              <a:spLocks noChangeArrowheads="1"/>
            </p:cNvSpPr>
            <p:nvPr/>
          </p:nvSpPr>
          <p:spPr bwMode="auto">
            <a:xfrm>
              <a:off x="671" y="1203"/>
              <a:ext cx="861" cy="53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 rtl="0" eaLnBrk="0" hangingPunct="0">
                <a:defRPr/>
              </a:pPr>
              <a:r>
                <a:rPr lang="fa-IR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شناسايي  </a:t>
              </a:r>
            </a:p>
            <a:p>
              <a:pPr algn="ctr" rtl="0" eaLnBrk="0" hangingPunct="0">
                <a:defRPr/>
              </a:pPr>
              <a:r>
                <a:rPr lang="fa-IR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عوامل </a:t>
              </a:r>
            </a:p>
            <a:p>
              <a:pPr algn="ctr" rtl="0" eaLnBrk="0" hangingPunct="0">
                <a:defRPr/>
              </a:pPr>
              <a:r>
                <a:rPr lang="fa-IR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rPr>
                <a:t>محيطي 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cxnSp>
          <p:nvCxnSpPr>
            <p:cNvPr id="46117" name="AutoShape 42"/>
            <p:cNvCxnSpPr>
              <a:cxnSpLocks noChangeShapeType="1"/>
              <a:stCxn id="139305" idx="3"/>
              <a:endCxn id="139302" idx="1"/>
            </p:cNvCxnSpPr>
            <p:nvPr/>
          </p:nvCxnSpPr>
          <p:spPr bwMode="auto">
            <a:xfrm>
              <a:off x="1541" y="1472"/>
              <a:ext cx="209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118" name="AutoShape 43"/>
            <p:cNvCxnSpPr>
              <a:cxnSpLocks noChangeShapeType="1"/>
              <a:stCxn id="139302" idx="3"/>
              <a:endCxn id="139301" idx="1"/>
            </p:cNvCxnSpPr>
            <p:nvPr/>
          </p:nvCxnSpPr>
          <p:spPr bwMode="auto">
            <a:xfrm flipV="1">
              <a:off x="2466" y="1473"/>
              <a:ext cx="146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119" name="AutoShape 44"/>
            <p:cNvCxnSpPr>
              <a:cxnSpLocks noChangeShapeType="1"/>
              <a:stCxn id="139301" idx="3"/>
              <a:endCxn id="139300" idx="1"/>
            </p:cNvCxnSpPr>
            <p:nvPr/>
          </p:nvCxnSpPr>
          <p:spPr bwMode="auto">
            <a:xfrm flipV="1">
              <a:off x="3348" y="1468"/>
              <a:ext cx="171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120" name="AutoShape 45"/>
            <p:cNvCxnSpPr>
              <a:cxnSpLocks noChangeShapeType="1"/>
              <a:stCxn id="139300" idx="3"/>
              <a:endCxn id="139299" idx="1"/>
            </p:cNvCxnSpPr>
            <p:nvPr/>
          </p:nvCxnSpPr>
          <p:spPr bwMode="auto">
            <a:xfrm>
              <a:off x="4257" y="1468"/>
              <a:ext cx="16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121" name="AutoShape 46"/>
            <p:cNvCxnSpPr>
              <a:cxnSpLocks noChangeShapeType="1"/>
              <a:stCxn id="139299" idx="3"/>
              <a:endCxn id="139298" idx="1"/>
            </p:cNvCxnSpPr>
            <p:nvPr/>
          </p:nvCxnSpPr>
          <p:spPr bwMode="auto">
            <a:xfrm flipV="1">
              <a:off x="5234" y="1463"/>
              <a:ext cx="166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122" name="AutoShape 47"/>
            <p:cNvCxnSpPr>
              <a:cxnSpLocks noChangeShapeType="1"/>
              <a:stCxn id="139298" idx="2"/>
              <a:endCxn id="139305" idx="1"/>
            </p:cNvCxnSpPr>
            <p:nvPr/>
          </p:nvCxnSpPr>
          <p:spPr bwMode="auto">
            <a:xfrm rot="16200000" flipV="1">
              <a:off x="3026" y="-892"/>
              <a:ext cx="281" cy="5009"/>
            </a:xfrm>
            <a:prstGeom prst="bentConnector4">
              <a:avLst>
                <a:gd name="adj1" fmla="val -291819"/>
                <a:gd name="adj2" fmla="val 102694"/>
              </a:avLst>
            </a:prstGeom>
            <a:noFill/>
            <a:ln w="12700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46123" name="AutoShape 48"/>
            <p:cNvCxnSpPr>
              <a:cxnSpLocks noChangeShapeType="1"/>
              <a:stCxn id="139298" idx="2"/>
              <a:endCxn id="139299" idx="2"/>
            </p:cNvCxnSpPr>
            <p:nvPr/>
          </p:nvCxnSpPr>
          <p:spPr bwMode="auto">
            <a:xfrm rot="5400000">
              <a:off x="5213" y="1370"/>
              <a:ext cx="75" cy="841"/>
            </a:xfrm>
            <a:prstGeom prst="bentConnector3">
              <a:avLst>
                <a:gd name="adj1" fmla="val 382662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46124" name="AutoShape 49"/>
            <p:cNvCxnSpPr>
              <a:cxnSpLocks noChangeShapeType="1"/>
              <a:stCxn id="139298" idx="2"/>
              <a:endCxn id="139300" idx="2"/>
            </p:cNvCxnSpPr>
            <p:nvPr/>
          </p:nvCxnSpPr>
          <p:spPr bwMode="auto">
            <a:xfrm rot="5400000">
              <a:off x="4742" y="899"/>
              <a:ext cx="75" cy="1783"/>
            </a:xfrm>
            <a:prstGeom prst="bentConnector3">
              <a:avLst>
                <a:gd name="adj1" fmla="val 382662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46125" name="AutoShape 50"/>
            <p:cNvCxnSpPr>
              <a:cxnSpLocks noChangeShapeType="1"/>
              <a:stCxn id="139298" idx="2"/>
              <a:endCxn id="139301" idx="2"/>
            </p:cNvCxnSpPr>
            <p:nvPr/>
          </p:nvCxnSpPr>
          <p:spPr bwMode="auto">
            <a:xfrm rot="5400000">
              <a:off x="4254" y="479"/>
              <a:ext cx="144" cy="2691"/>
            </a:xfrm>
            <a:prstGeom prst="bentConnector3">
              <a:avLst>
                <a:gd name="adj1" fmla="val 193750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46126" name="AutoShape 51"/>
            <p:cNvCxnSpPr>
              <a:cxnSpLocks noChangeShapeType="1"/>
              <a:stCxn id="139298" idx="2"/>
              <a:endCxn id="139302" idx="2"/>
            </p:cNvCxnSpPr>
            <p:nvPr/>
          </p:nvCxnSpPr>
          <p:spPr bwMode="auto">
            <a:xfrm rot="5400000">
              <a:off x="3845" y="16"/>
              <a:ext cx="90" cy="3563"/>
            </a:xfrm>
            <a:prstGeom prst="bentConnector3">
              <a:avLst>
                <a:gd name="adj1" fmla="val 315556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2"/>
          <p:cNvSpPr>
            <a:spLocks noChangeArrowheads="1"/>
          </p:cNvSpPr>
          <p:nvPr/>
        </p:nvSpPr>
        <p:spPr bwMode="auto">
          <a:xfrm>
            <a:off x="217488" y="857250"/>
            <a:ext cx="9472612" cy="5502275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13"/>
          <p:cNvSpPr txBox="1">
            <a:spLocks noChangeArrowheads="1"/>
          </p:cNvSpPr>
          <p:nvPr/>
        </p:nvSpPr>
        <p:spPr bwMode="auto">
          <a:xfrm>
            <a:off x="1108075" y="1114425"/>
            <a:ext cx="77454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  <a:buFontTx/>
              <a:buChar char="•"/>
            </a:pPr>
            <a:endParaRPr kumimoji="1" lang="en-US" sz="2200">
              <a:latin typeface="Arial" charset="0"/>
              <a:cs typeface="Nazanin" pitchFamily="2" charset="-78"/>
            </a:endParaRPr>
          </a:p>
        </p:txBody>
      </p:sp>
      <p:sp>
        <p:nvSpPr>
          <p:cNvPr id="49157" name="Rectangle 14"/>
          <p:cNvSpPr>
            <a:spLocks noChangeArrowheads="1"/>
          </p:cNvSpPr>
          <p:nvPr/>
        </p:nvSpPr>
        <p:spPr bwMode="auto">
          <a:xfrm>
            <a:off x="495300" y="1577975"/>
            <a:ext cx="1338263" cy="51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500" b="1" dirty="0">
                <a:latin typeface="Arial" charset="0"/>
                <a:cs typeface="Nazanin" pitchFamily="2" charset="-78"/>
              </a:rPr>
              <a:t>شروع</a:t>
            </a:r>
            <a:r>
              <a:rPr kumimoji="1" lang="fa-IR" sz="2200" b="1" dirty="0">
                <a:latin typeface="Arial" charset="0"/>
                <a:cs typeface="Nazanin" pitchFamily="2" charset="-78"/>
              </a:rPr>
              <a:t> </a:t>
            </a:r>
            <a:r>
              <a:rPr kumimoji="1" lang="fa-IR" sz="1500" b="1" dirty="0">
                <a:latin typeface="Arial" charset="0"/>
                <a:cs typeface="Nazanin" pitchFamily="2" charset="-78"/>
              </a:rPr>
              <a:t>پروژه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200" b="1" dirty="0">
                <a:latin typeface="Arial" charset="0"/>
                <a:cs typeface="Nazanin" pitchFamily="2" charset="-78"/>
              </a:rPr>
              <a:t>START PROJECT</a:t>
            </a:r>
          </a:p>
        </p:txBody>
      </p:sp>
      <p:sp>
        <p:nvSpPr>
          <p:cNvPr id="49158" name="Rectangle 15"/>
          <p:cNvSpPr>
            <a:spLocks noChangeArrowheads="1"/>
          </p:cNvSpPr>
          <p:nvPr/>
        </p:nvSpPr>
        <p:spPr bwMode="auto">
          <a:xfrm>
            <a:off x="273050" y="2451100"/>
            <a:ext cx="1671638" cy="874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100" b="1">
                <a:latin typeface="Arial" charset="0"/>
                <a:cs typeface="Nazanin" pitchFamily="2" charset="-78"/>
              </a:rPr>
              <a:t>وظيفه 1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100" b="1">
                <a:latin typeface="Arial" charset="0"/>
                <a:cs typeface="Nazanin" pitchFamily="2" charset="-78"/>
              </a:rPr>
              <a:t>تعيين استراتژيست هاي شرکت</a:t>
            </a:r>
            <a:endParaRPr kumimoji="1" lang="en-US" sz="1100" b="1">
              <a:latin typeface="Arial" charset="0"/>
              <a:cs typeface="Nazanin" pitchFamily="2" charset="-78"/>
            </a:endParaRPr>
          </a:p>
        </p:txBody>
      </p:sp>
      <p:sp>
        <p:nvSpPr>
          <p:cNvPr id="49159" name="Rectangle 16"/>
          <p:cNvSpPr>
            <a:spLocks noChangeArrowheads="1"/>
          </p:cNvSpPr>
          <p:nvPr/>
        </p:nvSpPr>
        <p:spPr bwMode="auto">
          <a:xfrm>
            <a:off x="273050" y="3429000"/>
            <a:ext cx="1560513" cy="9255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  <a:cs typeface="Nazanin" pitchFamily="2" charset="-78"/>
              </a:rPr>
              <a:t>وظيفه2  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  <a:cs typeface="Nazanin" pitchFamily="2" charset="-78"/>
              </a:rPr>
              <a:t>تعيين آرمان و اهداف شرکت</a:t>
            </a:r>
            <a:endParaRPr kumimoji="1" lang="en-US" sz="1200" b="1">
              <a:latin typeface="Arial" charset="0"/>
              <a:cs typeface="Nazanin" pitchFamily="2" charset="-78"/>
            </a:endParaRPr>
          </a:p>
        </p:txBody>
      </p:sp>
      <p:sp>
        <p:nvSpPr>
          <p:cNvPr id="49160" name="Rectangle 17"/>
          <p:cNvSpPr>
            <a:spLocks noChangeArrowheads="1"/>
          </p:cNvSpPr>
          <p:nvPr/>
        </p:nvSpPr>
        <p:spPr bwMode="auto">
          <a:xfrm>
            <a:off x="3336925" y="1628775"/>
            <a:ext cx="947738" cy="873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68415" tIns="0" rIns="68415" bIns="171039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نقاط قوت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7112" name="Rectangle 18"/>
          <p:cNvSpPr>
            <a:spLocks noChangeArrowheads="1"/>
          </p:cNvSpPr>
          <p:nvPr/>
        </p:nvSpPr>
        <p:spPr bwMode="auto">
          <a:xfrm>
            <a:off x="4506913" y="2967038"/>
            <a:ext cx="1560512" cy="976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415" tIns="0" rIns="68415" bIns="307869" anchor="ctr"/>
          <a:lstStyle/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وظيفه6</a:t>
            </a:r>
          </a:p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 انتخاب استراتژي شرکت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7113" name="Rectangle 19"/>
          <p:cNvSpPr>
            <a:spLocks noChangeArrowheads="1"/>
          </p:cNvSpPr>
          <p:nvPr/>
        </p:nvSpPr>
        <p:spPr bwMode="auto">
          <a:xfrm>
            <a:off x="4506913" y="1371600"/>
            <a:ext cx="1447800" cy="1336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415" tIns="0" rIns="68415" bIns="307869" anchor="ctr"/>
          <a:lstStyle/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5</a:t>
            </a:r>
          </a:p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انتخاب استراتژي هاي</a:t>
            </a:r>
            <a:endParaRPr kumimoji="1" lang="en-US" sz="1300" b="1">
              <a:latin typeface="Arial" charset="0"/>
              <a:cs typeface="Nazanin" pitchFamily="2" charset="-78"/>
            </a:endParaRPr>
          </a:p>
          <a:p>
            <a:pPr defTabSz="682625" rtl="0">
              <a:spcBef>
                <a:spcPct val="2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 مختلف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9163" name="Rectangle 20"/>
          <p:cNvSpPr>
            <a:spLocks noChangeArrowheads="1"/>
          </p:cNvSpPr>
          <p:nvPr/>
        </p:nvSpPr>
        <p:spPr bwMode="auto">
          <a:xfrm>
            <a:off x="6346825" y="1784350"/>
            <a:ext cx="1281113" cy="1387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7 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تخصيص منابع و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 سازماندهي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9164" name="Rectangle 21"/>
          <p:cNvSpPr>
            <a:spLocks noChangeArrowheads="1"/>
          </p:cNvSpPr>
          <p:nvPr/>
        </p:nvSpPr>
        <p:spPr bwMode="auto">
          <a:xfrm>
            <a:off x="2055813" y="2246313"/>
            <a:ext cx="1225550" cy="11826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  <a:cs typeface="Nazanin" pitchFamily="2" charset="-78"/>
              </a:rPr>
              <a:t>وظيفه 3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شناخت داخل شرکت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9165" name="Rectangle 22"/>
          <p:cNvSpPr>
            <a:spLocks noChangeArrowheads="1"/>
          </p:cNvSpPr>
          <p:nvPr/>
        </p:nvSpPr>
        <p:spPr bwMode="auto">
          <a:xfrm>
            <a:off x="2946400" y="4200525"/>
            <a:ext cx="1782763" cy="873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4</a:t>
            </a:r>
          </a:p>
          <a:p>
            <a:pPr defTabSz="682625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شناخت محيط خارج از شرکت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9166" name="Rectangle 23"/>
          <p:cNvSpPr>
            <a:spLocks noChangeArrowheads="1"/>
          </p:cNvSpPr>
          <p:nvPr/>
        </p:nvSpPr>
        <p:spPr bwMode="auto">
          <a:xfrm>
            <a:off x="4841875" y="4200525"/>
            <a:ext cx="1225550" cy="514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415" tIns="0" rIns="68415" bIns="205246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500" b="1">
                <a:latin typeface="Arial" charset="0"/>
                <a:cs typeface="Nazanin" pitchFamily="2" charset="-78"/>
              </a:rPr>
              <a:t>فرصت ها</a:t>
            </a:r>
            <a:endParaRPr kumimoji="1" lang="en-US" sz="1500" b="1">
              <a:latin typeface="Arial" charset="0"/>
              <a:cs typeface="Nazanin" pitchFamily="2" charset="-78"/>
            </a:endParaRPr>
          </a:p>
        </p:txBody>
      </p:sp>
      <p:sp>
        <p:nvSpPr>
          <p:cNvPr id="49167" name="Rectangle 24"/>
          <p:cNvSpPr>
            <a:spLocks noChangeArrowheads="1"/>
          </p:cNvSpPr>
          <p:nvPr/>
        </p:nvSpPr>
        <p:spPr bwMode="auto">
          <a:xfrm>
            <a:off x="4841875" y="5075238"/>
            <a:ext cx="1225550" cy="514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68415" tIns="0" rIns="68415" bIns="205246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500" b="1">
                <a:latin typeface="Arial" charset="0"/>
                <a:cs typeface="Nazanin" pitchFamily="2" charset="-78"/>
              </a:rPr>
              <a:t>تهديدات</a:t>
            </a:r>
            <a:endParaRPr kumimoji="1" lang="en-US" sz="1500" b="1">
              <a:latin typeface="Arial" charset="0"/>
              <a:cs typeface="Nazanin" pitchFamily="2" charset="-78"/>
            </a:endParaRPr>
          </a:p>
        </p:txBody>
      </p:sp>
      <p:sp>
        <p:nvSpPr>
          <p:cNvPr id="49168" name="Rectangle 25"/>
          <p:cNvSpPr>
            <a:spLocks noChangeArrowheads="1"/>
          </p:cNvSpPr>
          <p:nvPr/>
        </p:nvSpPr>
        <p:spPr bwMode="auto">
          <a:xfrm>
            <a:off x="3336925" y="2863850"/>
            <a:ext cx="1003300" cy="8207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نقاط ضعف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7120" name="Text Box 26"/>
          <p:cNvSpPr txBox="1">
            <a:spLocks noChangeArrowheads="1"/>
          </p:cNvSpPr>
          <p:nvPr/>
        </p:nvSpPr>
        <p:spPr bwMode="auto">
          <a:xfrm>
            <a:off x="384175" y="2657475"/>
            <a:ext cx="13938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1</a:t>
            </a:r>
          </a:p>
        </p:txBody>
      </p:sp>
      <p:sp>
        <p:nvSpPr>
          <p:cNvPr id="47121" name="Text Box 27"/>
          <p:cNvSpPr txBox="1">
            <a:spLocks noChangeArrowheads="1"/>
          </p:cNvSpPr>
          <p:nvPr/>
        </p:nvSpPr>
        <p:spPr bwMode="auto">
          <a:xfrm>
            <a:off x="217488" y="3068638"/>
            <a:ext cx="2228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900" b="1">
                <a:latin typeface="Arial" charset="0"/>
                <a:cs typeface="Nazanin" pitchFamily="2" charset="-78"/>
              </a:rPr>
              <a:t>ENTERPRISE STRATEGISTS</a:t>
            </a:r>
          </a:p>
          <a:p>
            <a:pPr algn="l" defTabSz="682625" rtl="0">
              <a:spcBef>
                <a:spcPct val="50000"/>
              </a:spcBef>
            </a:pPr>
            <a:endParaRPr kumimoji="1" lang="en-US" sz="1000">
              <a:latin typeface="Arial" charset="0"/>
              <a:cs typeface="Nazanin" pitchFamily="2" charset="-78"/>
            </a:endParaRPr>
          </a:p>
        </p:txBody>
      </p:sp>
      <p:sp>
        <p:nvSpPr>
          <p:cNvPr id="47122" name="Text Box 28"/>
          <p:cNvSpPr txBox="1">
            <a:spLocks noChangeArrowheads="1"/>
          </p:cNvSpPr>
          <p:nvPr/>
        </p:nvSpPr>
        <p:spPr bwMode="auto">
          <a:xfrm>
            <a:off x="384175" y="3582988"/>
            <a:ext cx="12255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0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2</a:t>
            </a:r>
          </a:p>
        </p:txBody>
      </p:sp>
      <p:sp>
        <p:nvSpPr>
          <p:cNvPr id="47123" name="Text Box 29"/>
          <p:cNvSpPr txBox="1">
            <a:spLocks noChangeArrowheads="1"/>
          </p:cNvSpPr>
          <p:nvPr/>
        </p:nvSpPr>
        <p:spPr bwMode="auto">
          <a:xfrm>
            <a:off x="328613" y="3943350"/>
            <a:ext cx="15049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MISSION &amp;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r>
              <a:rPr kumimoji="1" lang="en-US" sz="1200" b="1">
                <a:latin typeface="Arial" charset="0"/>
                <a:cs typeface="Nazanin" pitchFamily="2" charset="-78"/>
              </a:rPr>
              <a:t>OBGECTIVES</a:t>
            </a:r>
          </a:p>
        </p:txBody>
      </p:sp>
      <p:sp>
        <p:nvSpPr>
          <p:cNvPr id="49173" name="Rectangle 30"/>
          <p:cNvSpPr>
            <a:spLocks noChangeArrowheads="1"/>
          </p:cNvSpPr>
          <p:nvPr/>
        </p:nvSpPr>
        <p:spPr bwMode="auto">
          <a:xfrm>
            <a:off x="6291263" y="3532188"/>
            <a:ext cx="1558925" cy="1285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8415" tIns="0" rIns="68415" bIns="239454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8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سياست گذاريها،برنامه ها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 و دستورالعمل ها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9174" name="Rectangle 31"/>
          <p:cNvSpPr>
            <a:spLocks noChangeArrowheads="1"/>
          </p:cNvSpPr>
          <p:nvPr/>
        </p:nvSpPr>
        <p:spPr bwMode="auto">
          <a:xfrm>
            <a:off x="8018463" y="2347913"/>
            <a:ext cx="1506537" cy="1441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68415" tIns="0" rIns="68415" bIns="307869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وظيفه 9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ارزيابي و کنترل براي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  <a:cs typeface="Nazanin" pitchFamily="2" charset="-78"/>
              </a:rPr>
              <a:t> تامين اهداف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7126" name="Text Box 32"/>
          <p:cNvSpPr txBox="1">
            <a:spLocks noChangeArrowheads="1"/>
          </p:cNvSpPr>
          <p:nvPr/>
        </p:nvSpPr>
        <p:spPr bwMode="auto">
          <a:xfrm>
            <a:off x="2000250" y="2503488"/>
            <a:ext cx="18383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3</a:t>
            </a:r>
          </a:p>
        </p:txBody>
      </p:sp>
      <p:sp>
        <p:nvSpPr>
          <p:cNvPr id="47127" name="Text Box 33"/>
          <p:cNvSpPr txBox="1">
            <a:spLocks noChangeArrowheads="1"/>
          </p:cNvSpPr>
          <p:nvPr/>
        </p:nvSpPr>
        <p:spPr bwMode="auto">
          <a:xfrm>
            <a:off x="2166938" y="2914650"/>
            <a:ext cx="267493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INTERNAL</a:t>
            </a:r>
          </a:p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FACTORS</a:t>
            </a:r>
          </a:p>
        </p:txBody>
      </p:sp>
      <p:sp>
        <p:nvSpPr>
          <p:cNvPr id="47128" name="Text Box 34"/>
          <p:cNvSpPr txBox="1">
            <a:spLocks noChangeArrowheads="1"/>
          </p:cNvSpPr>
          <p:nvPr/>
        </p:nvSpPr>
        <p:spPr bwMode="auto">
          <a:xfrm>
            <a:off x="3059113" y="2039938"/>
            <a:ext cx="1503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FIRMS</a:t>
            </a:r>
            <a:r>
              <a:rPr kumimoji="1" lang="en-US" sz="1000">
                <a:latin typeface="Arial" charset="0"/>
                <a:cs typeface="Nazanin" pitchFamily="2" charset="-78"/>
              </a:rPr>
              <a:t> 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STRENGTHS</a:t>
            </a:r>
          </a:p>
        </p:txBody>
      </p:sp>
      <p:sp>
        <p:nvSpPr>
          <p:cNvPr id="47129" name="Text Box 35"/>
          <p:cNvSpPr txBox="1">
            <a:spLocks noChangeArrowheads="1"/>
          </p:cNvSpPr>
          <p:nvPr/>
        </p:nvSpPr>
        <p:spPr bwMode="auto">
          <a:xfrm>
            <a:off x="3170238" y="3224213"/>
            <a:ext cx="13366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FIRM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WEAKNESSES</a:t>
            </a:r>
          </a:p>
        </p:txBody>
      </p:sp>
      <p:sp>
        <p:nvSpPr>
          <p:cNvPr id="47130" name="Text Box 36"/>
          <p:cNvSpPr txBox="1">
            <a:spLocks noChangeArrowheads="1"/>
          </p:cNvSpPr>
          <p:nvPr/>
        </p:nvSpPr>
        <p:spPr bwMode="auto">
          <a:xfrm>
            <a:off x="4340225" y="1525588"/>
            <a:ext cx="9461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5</a:t>
            </a:r>
          </a:p>
        </p:txBody>
      </p:sp>
      <p:sp>
        <p:nvSpPr>
          <p:cNvPr id="47131" name="Text Box 37"/>
          <p:cNvSpPr txBox="1">
            <a:spLocks noChangeArrowheads="1"/>
          </p:cNvSpPr>
          <p:nvPr/>
        </p:nvSpPr>
        <p:spPr bwMode="auto">
          <a:xfrm>
            <a:off x="4284663" y="2297113"/>
            <a:ext cx="18938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GENERIC STRATEGY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r>
              <a:rPr kumimoji="1" lang="en-US" sz="1000" b="1">
                <a:latin typeface="Arial" charset="0"/>
                <a:cs typeface="Nazanin" pitchFamily="2" charset="-78"/>
              </a:rPr>
              <a:t>ALERNATIVES</a:t>
            </a:r>
          </a:p>
        </p:txBody>
      </p:sp>
      <p:sp>
        <p:nvSpPr>
          <p:cNvPr id="47132" name="Text Box 38"/>
          <p:cNvSpPr txBox="1">
            <a:spLocks noChangeArrowheads="1"/>
          </p:cNvSpPr>
          <p:nvPr/>
        </p:nvSpPr>
        <p:spPr bwMode="auto">
          <a:xfrm>
            <a:off x="4841875" y="4510088"/>
            <a:ext cx="17272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000">
                <a:latin typeface="Arial" charset="0"/>
                <a:cs typeface="Nazanin" pitchFamily="2" charset="-78"/>
              </a:rPr>
              <a:t>OPPORTUNITIES</a:t>
            </a:r>
          </a:p>
        </p:txBody>
      </p:sp>
      <p:sp>
        <p:nvSpPr>
          <p:cNvPr id="47133" name="Text Box 39"/>
          <p:cNvSpPr txBox="1">
            <a:spLocks noChangeArrowheads="1"/>
          </p:cNvSpPr>
          <p:nvPr/>
        </p:nvSpPr>
        <p:spPr bwMode="auto">
          <a:xfrm>
            <a:off x="5008563" y="5332413"/>
            <a:ext cx="27305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THREATS</a:t>
            </a:r>
          </a:p>
        </p:txBody>
      </p:sp>
      <p:sp>
        <p:nvSpPr>
          <p:cNvPr id="47134" name="Text Box 40"/>
          <p:cNvSpPr txBox="1">
            <a:spLocks noChangeArrowheads="1"/>
          </p:cNvSpPr>
          <p:nvPr/>
        </p:nvSpPr>
        <p:spPr bwMode="auto">
          <a:xfrm>
            <a:off x="6291263" y="1989138"/>
            <a:ext cx="15049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7</a:t>
            </a:r>
          </a:p>
        </p:txBody>
      </p:sp>
      <p:sp>
        <p:nvSpPr>
          <p:cNvPr id="47135" name="Text Box 41"/>
          <p:cNvSpPr txBox="1">
            <a:spLocks noChangeArrowheads="1"/>
          </p:cNvSpPr>
          <p:nvPr/>
        </p:nvSpPr>
        <p:spPr bwMode="auto">
          <a:xfrm>
            <a:off x="6291263" y="2708275"/>
            <a:ext cx="14493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RESOURCES &amp;</a:t>
            </a:r>
          </a:p>
          <a:p>
            <a:pPr algn="ctr" defTabSz="682625" rtl="0">
              <a:lnSpc>
                <a:spcPct val="80000"/>
              </a:lnSpc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STRUCTURE</a:t>
            </a:r>
          </a:p>
        </p:txBody>
      </p:sp>
      <p:sp>
        <p:nvSpPr>
          <p:cNvPr id="47136" name="Text Box 42"/>
          <p:cNvSpPr txBox="1">
            <a:spLocks noChangeArrowheads="1"/>
          </p:cNvSpPr>
          <p:nvPr/>
        </p:nvSpPr>
        <p:spPr bwMode="auto">
          <a:xfrm>
            <a:off x="6291263" y="3686175"/>
            <a:ext cx="12827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8</a:t>
            </a:r>
          </a:p>
        </p:txBody>
      </p:sp>
      <p:sp>
        <p:nvSpPr>
          <p:cNvPr id="47137" name="Text Box 43"/>
          <p:cNvSpPr txBox="1">
            <a:spLocks noChangeArrowheads="1"/>
          </p:cNvSpPr>
          <p:nvPr/>
        </p:nvSpPr>
        <p:spPr bwMode="auto">
          <a:xfrm>
            <a:off x="6291263" y="4406900"/>
            <a:ext cx="23955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POLICIES,PLANS &amp;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r>
              <a:rPr kumimoji="1" lang="en-US" sz="1200" b="1">
                <a:latin typeface="Arial" charset="0"/>
                <a:cs typeface="Nazanin" pitchFamily="2" charset="-78"/>
              </a:rPr>
              <a:t>ADMINISTRATIONS</a:t>
            </a:r>
          </a:p>
        </p:txBody>
      </p:sp>
      <p:sp>
        <p:nvSpPr>
          <p:cNvPr id="47138" name="Text Box 44"/>
          <p:cNvSpPr txBox="1">
            <a:spLocks noChangeArrowheads="1"/>
          </p:cNvSpPr>
          <p:nvPr/>
        </p:nvSpPr>
        <p:spPr bwMode="auto">
          <a:xfrm>
            <a:off x="8018463" y="2554288"/>
            <a:ext cx="15065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9</a:t>
            </a:r>
          </a:p>
        </p:txBody>
      </p:sp>
      <p:sp>
        <p:nvSpPr>
          <p:cNvPr id="47139" name="Text Box 45"/>
          <p:cNvSpPr txBox="1">
            <a:spLocks noChangeArrowheads="1"/>
          </p:cNvSpPr>
          <p:nvPr/>
        </p:nvSpPr>
        <p:spPr bwMode="auto">
          <a:xfrm>
            <a:off x="7794625" y="3224213"/>
            <a:ext cx="19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latin typeface="Arial" charset="0"/>
                <a:cs typeface="Nazanin" pitchFamily="2" charset="-78"/>
              </a:rPr>
              <a:t>EVALUATION &amp; CONTROL</a:t>
            </a:r>
            <a:r>
              <a:rPr kumimoji="1" lang="en-US" sz="1200">
                <a:latin typeface="Arial" charset="0"/>
                <a:cs typeface="Nazanin" pitchFamily="2" charset="-78"/>
              </a:rPr>
              <a:t> </a:t>
            </a:r>
            <a:endParaRPr kumimoji="1" lang="en-US" sz="900">
              <a:latin typeface="Arial" charset="0"/>
              <a:cs typeface="Nazanin" pitchFamily="2" charset="-78"/>
            </a:endParaRPr>
          </a:p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latin typeface="Arial" charset="0"/>
                <a:cs typeface="Nazanin" pitchFamily="2" charset="-78"/>
              </a:rPr>
              <a:t>FOR MEET OBJECTIVES</a:t>
            </a:r>
          </a:p>
        </p:txBody>
      </p:sp>
      <p:sp>
        <p:nvSpPr>
          <p:cNvPr id="47140" name="Text Box 46"/>
          <p:cNvSpPr txBox="1">
            <a:spLocks noChangeArrowheads="1"/>
          </p:cNvSpPr>
          <p:nvPr/>
        </p:nvSpPr>
        <p:spPr bwMode="auto">
          <a:xfrm>
            <a:off x="4451350" y="3068638"/>
            <a:ext cx="18399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6</a:t>
            </a:r>
          </a:p>
        </p:txBody>
      </p:sp>
      <p:sp>
        <p:nvSpPr>
          <p:cNvPr id="47141" name="Text Box 47"/>
          <p:cNvSpPr txBox="1">
            <a:spLocks noChangeArrowheads="1"/>
          </p:cNvSpPr>
          <p:nvPr/>
        </p:nvSpPr>
        <p:spPr bwMode="auto">
          <a:xfrm>
            <a:off x="4395788" y="3479800"/>
            <a:ext cx="18383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THE FIRM STRATEGY</a:t>
            </a:r>
            <a:r>
              <a:rPr kumimoji="1" lang="en-US" sz="1300">
                <a:latin typeface="Arial" charset="0"/>
                <a:cs typeface="Nazanin" pitchFamily="2" charset="-78"/>
              </a:rPr>
              <a:t> 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CHOICE</a:t>
            </a:r>
          </a:p>
        </p:txBody>
      </p:sp>
      <p:sp>
        <p:nvSpPr>
          <p:cNvPr id="47142" name="Text Box 48"/>
          <p:cNvSpPr txBox="1">
            <a:spLocks noChangeArrowheads="1"/>
          </p:cNvSpPr>
          <p:nvPr/>
        </p:nvSpPr>
        <p:spPr bwMode="auto">
          <a:xfrm>
            <a:off x="2892425" y="4303713"/>
            <a:ext cx="10033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200" b="1">
                <a:latin typeface="Arial" charset="0"/>
                <a:cs typeface="Nazanin" pitchFamily="2" charset="-78"/>
              </a:rPr>
              <a:t>TASK 4</a:t>
            </a:r>
          </a:p>
        </p:txBody>
      </p:sp>
      <p:sp>
        <p:nvSpPr>
          <p:cNvPr id="47143" name="Text Box 49"/>
          <p:cNvSpPr txBox="1">
            <a:spLocks noChangeArrowheads="1"/>
          </p:cNvSpPr>
          <p:nvPr/>
        </p:nvSpPr>
        <p:spPr bwMode="auto">
          <a:xfrm>
            <a:off x="2278063" y="4818063"/>
            <a:ext cx="31210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000" b="1">
                <a:latin typeface="Arial" charset="0"/>
                <a:cs typeface="Nazanin" pitchFamily="2" charset="-78"/>
              </a:rPr>
              <a:t>THE FIRM ENVIRONMENT</a:t>
            </a:r>
          </a:p>
        </p:txBody>
      </p:sp>
      <p:sp>
        <p:nvSpPr>
          <p:cNvPr id="47144" name="Line 50"/>
          <p:cNvSpPr>
            <a:spLocks noChangeShapeType="1"/>
          </p:cNvSpPr>
          <p:nvPr/>
        </p:nvSpPr>
        <p:spPr bwMode="auto">
          <a:xfrm>
            <a:off x="273050" y="1114425"/>
            <a:ext cx="9359900" cy="0"/>
          </a:xfrm>
          <a:prstGeom prst="lin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45" name="Line 51"/>
          <p:cNvSpPr>
            <a:spLocks noChangeShapeType="1"/>
          </p:cNvSpPr>
          <p:nvPr/>
        </p:nvSpPr>
        <p:spPr bwMode="auto">
          <a:xfrm>
            <a:off x="4395788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46" name="Line 52"/>
          <p:cNvSpPr>
            <a:spLocks noChangeShapeType="1"/>
          </p:cNvSpPr>
          <p:nvPr/>
        </p:nvSpPr>
        <p:spPr bwMode="auto">
          <a:xfrm>
            <a:off x="6178550" y="1011238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47" name="Line 53"/>
          <p:cNvSpPr>
            <a:spLocks noChangeShapeType="1"/>
          </p:cNvSpPr>
          <p:nvPr/>
        </p:nvSpPr>
        <p:spPr bwMode="auto">
          <a:xfrm>
            <a:off x="6178550" y="960438"/>
            <a:ext cx="0" cy="2571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48" name="Line 54"/>
          <p:cNvSpPr>
            <a:spLocks noChangeShapeType="1"/>
          </p:cNvSpPr>
          <p:nvPr/>
        </p:nvSpPr>
        <p:spPr bwMode="auto">
          <a:xfrm flipV="1">
            <a:off x="7794625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49" name="Line 55"/>
          <p:cNvSpPr>
            <a:spLocks noChangeShapeType="1"/>
          </p:cNvSpPr>
          <p:nvPr/>
        </p:nvSpPr>
        <p:spPr bwMode="auto">
          <a:xfrm flipV="1">
            <a:off x="6178550" y="90805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0" name="Line 56"/>
          <p:cNvSpPr>
            <a:spLocks noChangeShapeType="1"/>
          </p:cNvSpPr>
          <p:nvPr/>
        </p:nvSpPr>
        <p:spPr bwMode="auto">
          <a:xfrm>
            <a:off x="1052513" y="2092325"/>
            <a:ext cx="0" cy="3587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1" name="Line 57"/>
          <p:cNvSpPr>
            <a:spLocks noChangeShapeType="1"/>
          </p:cNvSpPr>
          <p:nvPr/>
        </p:nvSpPr>
        <p:spPr bwMode="auto">
          <a:xfrm>
            <a:off x="1052513" y="3325813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2" name="Line 58"/>
          <p:cNvSpPr>
            <a:spLocks noChangeShapeType="1"/>
          </p:cNvSpPr>
          <p:nvPr/>
        </p:nvSpPr>
        <p:spPr bwMode="auto">
          <a:xfrm>
            <a:off x="1889125" y="2914650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3" name="Line 59"/>
          <p:cNvSpPr>
            <a:spLocks noChangeShapeType="1"/>
          </p:cNvSpPr>
          <p:nvPr/>
        </p:nvSpPr>
        <p:spPr bwMode="auto">
          <a:xfrm>
            <a:off x="3114675" y="3429000"/>
            <a:ext cx="0" cy="7715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4" name="Line 60"/>
          <p:cNvSpPr>
            <a:spLocks noChangeShapeType="1"/>
          </p:cNvSpPr>
          <p:nvPr/>
        </p:nvSpPr>
        <p:spPr bwMode="auto">
          <a:xfrm>
            <a:off x="3281363" y="2708275"/>
            <a:ext cx="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5" name="Line 61"/>
          <p:cNvSpPr>
            <a:spLocks noChangeShapeType="1"/>
          </p:cNvSpPr>
          <p:nvPr/>
        </p:nvSpPr>
        <p:spPr bwMode="auto">
          <a:xfrm>
            <a:off x="3281363" y="270827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6" name="Line 62"/>
          <p:cNvSpPr>
            <a:spLocks noChangeShapeType="1"/>
          </p:cNvSpPr>
          <p:nvPr/>
        </p:nvSpPr>
        <p:spPr bwMode="auto">
          <a:xfrm flipH="1" flipV="1">
            <a:off x="3281363" y="2039938"/>
            <a:ext cx="55562" cy="66833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7" name="Line 63"/>
          <p:cNvSpPr>
            <a:spLocks noChangeShapeType="1"/>
          </p:cNvSpPr>
          <p:nvPr/>
        </p:nvSpPr>
        <p:spPr bwMode="auto">
          <a:xfrm flipH="1">
            <a:off x="3281363" y="2708275"/>
            <a:ext cx="55562" cy="7207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8" name="Line 64"/>
          <p:cNvSpPr>
            <a:spLocks noChangeShapeType="1"/>
          </p:cNvSpPr>
          <p:nvPr/>
        </p:nvSpPr>
        <p:spPr bwMode="auto">
          <a:xfrm>
            <a:off x="3281363" y="3429000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59" name="Line 65"/>
          <p:cNvSpPr>
            <a:spLocks noChangeShapeType="1"/>
          </p:cNvSpPr>
          <p:nvPr/>
        </p:nvSpPr>
        <p:spPr bwMode="auto">
          <a:xfrm>
            <a:off x="3281363" y="2039938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0" name="Line 66"/>
          <p:cNvSpPr>
            <a:spLocks noChangeShapeType="1"/>
          </p:cNvSpPr>
          <p:nvPr/>
        </p:nvSpPr>
        <p:spPr bwMode="auto">
          <a:xfrm>
            <a:off x="3281363" y="2708275"/>
            <a:ext cx="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1" name="Line 67"/>
          <p:cNvSpPr>
            <a:spLocks noChangeShapeType="1"/>
          </p:cNvSpPr>
          <p:nvPr/>
        </p:nvSpPr>
        <p:spPr bwMode="auto">
          <a:xfrm flipV="1">
            <a:off x="3225800" y="270827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2" name="Line 68"/>
          <p:cNvSpPr>
            <a:spLocks noChangeShapeType="1"/>
          </p:cNvSpPr>
          <p:nvPr/>
        </p:nvSpPr>
        <p:spPr bwMode="auto">
          <a:xfrm>
            <a:off x="3281363" y="2039938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3" name="Line 69"/>
          <p:cNvSpPr>
            <a:spLocks noChangeShapeType="1"/>
          </p:cNvSpPr>
          <p:nvPr/>
        </p:nvSpPr>
        <p:spPr bwMode="auto">
          <a:xfrm>
            <a:off x="3281363" y="3429000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4" name="Line 70"/>
          <p:cNvSpPr>
            <a:spLocks noChangeShapeType="1"/>
          </p:cNvSpPr>
          <p:nvPr/>
        </p:nvSpPr>
        <p:spPr bwMode="auto">
          <a:xfrm>
            <a:off x="4284663" y="203993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5" name="Line 71"/>
          <p:cNvSpPr>
            <a:spLocks noChangeShapeType="1"/>
          </p:cNvSpPr>
          <p:nvPr/>
        </p:nvSpPr>
        <p:spPr bwMode="auto">
          <a:xfrm>
            <a:off x="4340225" y="3275013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6" name="Line 72"/>
          <p:cNvSpPr>
            <a:spLocks noChangeShapeType="1"/>
          </p:cNvSpPr>
          <p:nvPr/>
        </p:nvSpPr>
        <p:spPr bwMode="auto">
          <a:xfrm flipH="1" flipV="1">
            <a:off x="4395788" y="2039938"/>
            <a:ext cx="0" cy="12350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7" name="Line 73"/>
          <p:cNvSpPr>
            <a:spLocks noChangeShapeType="1"/>
          </p:cNvSpPr>
          <p:nvPr/>
        </p:nvSpPr>
        <p:spPr bwMode="auto">
          <a:xfrm>
            <a:off x="4395788" y="2347913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8" name="Line 74"/>
          <p:cNvSpPr>
            <a:spLocks noChangeShapeType="1"/>
          </p:cNvSpPr>
          <p:nvPr/>
        </p:nvSpPr>
        <p:spPr bwMode="auto">
          <a:xfrm>
            <a:off x="5232400" y="2708275"/>
            <a:ext cx="0" cy="2587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69" name="Line 75"/>
          <p:cNvSpPr>
            <a:spLocks noChangeShapeType="1"/>
          </p:cNvSpPr>
          <p:nvPr/>
        </p:nvSpPr>
        <p:spPr bwMode="auto">
          <a:xfrm>
            <a:off x="6067425" y="3378200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0" name="Line 76"/>
          <p:cNvSpPr>
            <a:spLocks noChangeShapeType="1"/>
          </p:cNvSpPr>
          <p:nvPr/>
        </p:nvSpPr>
        <p:spPr bwMode="auto">
          <a:xfrm flipH="1">
            <a:off x="6234113" y="2503488"/>
            <a:ext cx="0" cy="17494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1" name="Line 77"/>
          <p:cNvSpPr>
            <a:spLocks noChangeShapeType="1"/>
          </p:cNvSpPr>
          <p:nvPr/>
        </p:nvSpPr>
        <p:spPr bwMode="auto">
          <a:xfrm>
            <a:off x="6234113" y="2503488"/>
            <a:ext cx="1127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2" name="Line 78"/>
          <p:cNvSpPr>
            <a:spLocks noChangeShapeType="1"/>
          </p:cNvSpPr>
          <p:nvPr/>
        </p:nvSpPr>
        <p:spPr bwMode="auto">
          <a:xfrm>
            <a:off x="6234113" y="4252913"/>
            <a:ext cx="1127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3" name="Line 79"/>
          <p:cNvSpPr>
            <a:spLocks noChangeShapeType="1"/>
          </p:cNvSpPr>
          <p:nvPr/>
        </p:nvSpPr>
        <p:spPr bwMode="auto">
          <a:xfrm>
            <a:off x="7850188" y="420052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4" name="Line 80"/>
          <p:cNvSpPr>
            <a:spLocks noChangeShapeType="1"/>
          </p:cNvSpPr>
          <p:nvPr/>
        </p:nvSpPr>
        <p:spPr bwMode="auto">
          <a:xfrm>
            <a:off x="7627938" y="2400300"/>
            <a:ext cx="2778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5" name="Line 81"/>
          <p:cNvSpPr>
            <a:spLocks noChangeShapeType="1"/>
          </p:cNvSpPr>
          <p:nvPr/>
        </p:nvSpPr>
        <p:spPr bwMode="auto">
          <a:xfrm flipV="1">
            <a:off x="7905750" y="2400300"/>
            <a:ext cx="0" cy="18002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6" name="Line 82"/>
          <p:cNvSpPr>
            <a:spLocks noChangeShapeType="1"/>
          </p:cNvSpPr>
          <p:nvPr/>
        </p:nvSpPr>
        <p:spPr bwMode="auto">
          <a:xfrm>
            <a:off x="7905750" y="31210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7" name="Line 83"/>
          <p:cNvSpPr>
            <a:spLocks noChangeShapeType="1"/>
          </p:cNvSpPr>
          <p:nvPr/>
        </p:nvSpPr>
        <p:spPr bwMode="auto">
          <a:xfrm>
            <a:off x="4730750" y="4919663"/>
            <a:ext cx="5397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8" name="Line 84"/>
          <p:cNvSpPr>
            <a:spLocks noChangeShapeType="1"/>
          </p:cNvSpPr>
          <p:nvPr/>
        </p:nvSpPr>
        <p:spPr bwMode="auto">
          <a:xfrm>
            <a:off x="4786313" y="4510088"/>
            <a:ext cx="0" cy="9255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79" name="Line 85"/>
          <p:cNvSpPr>
            <a:spLocks noChangeShapeType="1"/>
          </p:cNvSpPr>
          <p:nvPr/>
        </p:nvSpPr>
        <p:spPr bwMode="auto">
          <a:xfrm>
            <a:off x="4786313" y="5435600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80" name="Line 86"/>
          <p:cNvSpPr>
            <a:spLocks noChangeShapeType="1"/>
          </p:cNvSpPr>
          <p:nvPr/>
        </p:nvSpPr>
        <p:spPr bwMode="auto">
          <a:xfrm>
            <a:off x="4786313" y="451008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6455" name="Text Box 87"/>
          <p:cNvSpPr txBox="1">
            <a:spLocks noChangeArrowheads="1"/>
          </p:cNvSpPr>
          <p:nvPr/>
        </p:nvSpPr>
        <p:spPr bwMode="auto">
          <a:xfrm>
            <a:off x="606425" y="333375"/>
            <a:ext cx="8580438" cy="444500"/>
          </a:xfrm>
          <a:prstGeom prst="rect">
            <a:avLst/>
          </a:prstGeom>
          <a:solidFill>
            <a:srgbClr val="FFCCFF"/>
          </a:solidFill>
          <a:ln w="9525">
            <a:pattFill prst="sphere">
              <a:fgClr>
                <a:srgbClr val="8B2547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b="1">
                <a:latin typeface="Arial" charset="0"/>
                <a:cs typeface="Nazanin" pitchFamily="2" charset="-78"/>
              </a:rPr>
              <a:t>THE STRATEGIC MANAGEMENT PROCESS</a:t>
            </a:r>
            <a:r>
              <a:rPr kumimoji="1" lang="fa-IR" b="1">
                <a:latin typeface="Arial" charset="0"/>
                <a:cs typeface="Nazanin" pitchFamily="2" charset="-78"/>
              </a:rPr>
              <a:t>   </a:t>
            </a:r>
            <a:r>
              <a:rPr kumimoji="1" lang="en-US" sz="2200">
                <a:latin typeface="Arial" charset="0"/>
                <a:cs typeface="Nazanin" pitchFamily="2" charset="-78"/>
              </a:rPr>
              <a:t> </a:t>
            </a:r>
            <a:r>
              <a:rPr kumimoji="1" lang="fa-IR" sz="2200">
                <a:latin typeface="Arial" charset="0"/>
                <a:cs typeface="Nazanin" pitchFamily="2" charset="-78"/>
              </a:rPr>
              <a:t>  </a:t>
            </a:r>
            <a:r>
              <a:rPr kumimoji="1" lang="fa-IR" sz="2400" b="1">
                <a:latin typeface="Arial" charset="0"/>
                <a:cs typeface="Nazanin" pitchFamily="2" charset="-78"/>
              </a:rPr>
              <a:t>فرآيند مديريت استراتژيک</a:t>
            </a:r>
            <a:endParaRPr kumimoji="1" lang="en-US" sz="2400" b="1">
              <a:latin typeface="Arial" charset="0"/>
              <a:cs typeface="Nazanin" pitchFamily="2" charset="-78"/>
            </a:endParaRPr>
          </a:p>
        </p:txBody>
      </p:sp>
      <p:sp>
        <p:nvSpPr>
          <p:cNvPr id="186456" name="AutoShape 88"/>
          <p:cNvSpPr>
            <a:spLocks noChangeArrowheads="1"/>
          </p:cNvSpPr>
          <p:nvPr/>
        </p:nvSpPr>
        <p:spPr bwMode="auto">
          <a:xfrm>
            <a:off x="296863" y="5276850"/>
            <a:ext cx="3287712" cy="1022350"/>
          </a:xfrm>
          <a:prstGeom prst="can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1300">
                <a:latin typeface="Arial" charset="0"/>
                <a:cs typeface="Nazanin" pitchFamily="2" charset="-78"/>
              </a:rPr>
              <a:t>TO DETERMINE MISSION ,GOALS AND VALUES OF THE FIRM FOR KEY DECISION MARKERS</a:t>
            </a:r>
          </a:p>
        </p:txBody>
      </p:sp>
      <p:sp>
        <p:nvSpPr>
          <p:cNvPr id="186457" name="AutoShape 89"/>
          <p:cNvSpPr>
            <a:spLocks noChangeArrowheads="1"/>
          </p:cNvSpPr>
          <p:nvPr/>
        </p:nvSpPr>
        <p:spPr bwMode="auto">
          <a:xfrm>
            <a:off x="411163" y="4797425"/>
            <a:ext cx="2454275" cy="71437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300" b="1">
                <a:latin typeface="Arial" charset="0"/>
                <a:cs typeface="Nazanin" pitchFamily="2" charset="-78"/>
              </a:rPr>
              <a:t>تعيين اهداف،آرمان وارزشهاي مورد ملاک شرکت براي تصميم گيران کليدي</a:t>
            </a:r>
            <a:endParaRPr kumimoji="1" lang="en-US" sz="1300" b="1">
              <a:latin typeface="Arial" charset="0"/>
              <a:cs typeface="Nazanin" pitchFamily="2" charset="-78"/>
            </a:endParaRPr>
          </a:p>
        </p:txBody>
      </p:sp>
      <p:sp>
        <p:nvSpPr>
          <p:cNvPr id="47184" name="Line 90"/>
          <p:cNvSpPr>
            <a:spLocks noChangeShapeType="1"/>
          </p:cNvSpPr>
          <p:nvPr/>
        </p:nvSpPr>
        <p:spPr bwMode="auto">
          <a:xfrm>
            <a:off x="8797925" y="3789363"/>
            <a:ext cx="0" cy="19542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85" name="Line 91"/>
          <p:cNvSpPr>
            <a:spLocks noChangeShapeType="1"/>
          </p:cNvSpPr>
          <p:nvPr/>
        </p:nvSpPr>
        <p:spPr bwMode="auto">
          <a:xfrm flipH="1" flipV="1">
            <a:off x="3584575" y="5732463"/>
            <a:ext cx="5213350" cy="111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86" name="Text Box 92"/>
          <p:cNvSpPr txBox="1">
            <a:spLocks noChangeArrowheads="1"/>
          </p:cNvSpPr>
          <p:nvPr/>
        </p:nvSpPr>
        <p:spPr bwMode="auto">
          <a:xfrm>
            <a:off x="6122988" y="5486400"/>
            <a:ext cx="17843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Feed back</a:t>
            </a:r>
          </a:p>
        </p:txBody>
      </p:sp>
      <p:sp>
        <p:nvSpPr>
          <p:cNvPr id="47187" name="Text Box 93"/>
          <p:cNvSpPr txBox="1">
            <a:spLocks noChangeArrowheads="1"/>
          </p:cNvSpPr>
          <p:nvPr/>
        </p:nvSpPr>
        <p:spPr bwMode="auto">
          <a:xfrm>
            <a:off x="7181850" y="5486400"/>
            <a:ext cx="11144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بازخورد 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47188" name="Text Box 94"/>
          <p:cNvSpPr txBox="1">
            <a:spLocks noChangeArrowheads="1"/>
          </p:cNvSpPr>
          <p:nvPr/>
        </p:nvSpPr>
        <p:spPr bwMode="auto">
          <a:xfrm>
            <a:off x="2724150" y="857250"/>
            <a:ext cx="17272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شناخت و تجزيه و تحليل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47189" name="Text Box 95"/>
          <p:cNvSpPr txBox="1">
            <a:spLocks noChangeArrowheads="1"/>
          </p:cNvSpPr>
          <p:nvPr/>
        </p:nvSpPr>
        <p:spPr bwMode="auto">
          <a:xfrm>
            <a:off x="5678488" y="857250"/>
            <a:ext cx="12255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انتخاب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47190" name="Text Box 96"/>
          <p:cNvSpPr txBox="1">
            <a:spLocks noChangeArrowheads="1"/>
          </p:cNvSpPr>
          <p:nvPr/>
        </p:nvSpPr>
        <p:spPr bwMode="auto">
          <a:xfrm>
            <a:off x="6959600" y="857250"/>
            <a:ext cx="12811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اجرا و تکميل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47191" name="Text Box 97"/>
          <p:cNvSpPr txBox="1">
            <a:spLocks noChangeArrowheads="1"/>
          </p:cNvSpPr>
          <p:nvPr/>
        </p:nvSpPr>
        <p:spPr bwMode="auto">
          <a:xfrm>
            <a:off x="8631238" y="857250"/>
            <a:ext cx="17272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ارزيابي و کنترل</a:t>
            </a:r>
            <a:endParaRPr kumimoji="1" lang="en-US" sz="1300" b="1">
              <a:solidFill>
                <a:schemeClr val="accent2"/>
              </a:solidFill>
              <a:latin typeface="Arial" charset="0"/>
              <a:cs typeface="Nazanin" pitchFamily="2" charset="-78"/>
            </a:endParaRPr>
          </a:p>
        </p:txBody>
      </p:sp>
      <p:sp>
        <p:nvSpPr>
          <p:cNvPr id="47192" name="Line 98"/>
          <p:cNvSpPr>
            <a:spLocks noChangeShapeType="1"/>
          </p:cNvSpPr>
          <p:nvPr/>
        </p:nvSpPr>
        <p:spPr bwMode="auto">
          <a:xfrm flipH="1">
            <a:off x="273050" y="11144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3" name="Line 99"/>
          <p:cNvSpPr>
            <a:spLocks noChangeShapeType="1"/>
          </p:cNvSpPr>
          <p:nvPr/>
        </p:nvSpPr>
        <p:spPr bwMode="auto">
          <a:xfrm>
            <a:off x="4227513" y="1114425"/>
            <a:ext cx="16827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4" name="Line 100"/>
          <p:cNvSpPr>
            <a:spLocks noChangeShapeType="1"/>
          </p:cNvSpPr>
          <p:nvPr/>
        </p:nvSpPr>
        <p:spPr bwMode="auto">
          <a:xfrm flipH="1">
            <a:off x="4395788" y="1114425"/>
            <a:ext cx="22383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5" name="Line 101"/>
          <p:cNvSpPr>
            <a:spLocks noChangeShapeType="1"/>
          </p:cNvSpPr>
          <p:nvPr/>
        </p:nvSpPr>
        <p:spPr bwMode="auto">
          <a:xfrm>
            <a:off x="6122988" y="111442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6" name="Line 102"/>
          <p:cNvSpPr>
            <a:spLocks noChangeShapeType="1"/>
          </p:cNvSpPr>
          <p:nvPr/>
        </p:nvSpPr>
        <p:spPr bwMode="auto">
          <a:xfrm flipH="1">
            <a:off x="6178550" y="1114425"/>
            <a:ext cx="11271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7" name="Line 103"/>
          <p:cNvSpPr>
            <a:spLocks noChangeShapeType="1"/>
          </p:cNvSpPr>
          <p:nvPr/>
        </p:nvSpPr>
        <p:spPr bwMode="auto">
          <a:xfrm>
            <a:off x="7627938" y="111442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8" name="Line 104"/>
          <p:cNvSpPr>
            <a:spLocks noChangeShapeType="1"/>
          </p:cNvSpPr>
          <p:nvPr/>
        </p:nvSpPr>
        <p:spPr bwMode="auto">
          <a:xfrm flipH="1">
            <a:off x="7794625" y="11144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99" name="Line 105"/>
          <p:cNvSpPr>
            <a:spLocks noChangeShapeType="1"/>
          </p:cNvSpPr>
          <p:nvPr/>
        </p:nvSpPr>
        <p:spPr bwMode="auto">
          <a:xfrm flipV="1">
            <a:off x="9632950" y="1011238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200" name="Line 106"/>
          <p:cNvSpPr>
            <a:spLocks noChangeShapeType="1"/>
          </p:cNvSpPr>
          <p:nvPr/>
        </p:nvSpPr>
        <p:spPr bwMode="auto">
          <a:xfrm>
            <a:off x="9632950" y="1114425"/>
            <a:ext cx="0" cy="10318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201" name="Line 107"/>
          <p:cNvSpPr>
            <a:spLocks noChangeShapeType="1"/>
          </p:cNvSpPr>
          <p:nvPr/>
        </p:nvSpPr>
        <p:spPr bwMode="auto">
          <a:xfrm>
            <a:off x="9466263" y="111442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202" name="Line 108"/>
          <p:cNvSpPr>
            <a:spLocks noChangeShapeType="1"/>
          </p:cNvSpPr>
          <p:nvPr/>
        </p:nvSpPr>
        <p:spPr bwMode="auto">
          <a:xfrm>
            <a:off x="273050" y="1011238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203" name="Text Box 109"/>
          <p:cNvSpPr txBox="1">
            <a:spLocks noChangeArrowheads="1"/>
          </p:cNvSpPr>
          <p:nvPr/>
        </p:nvSpPr>
        <p:spPr bwMode="auto">
          <a:xfrm>
            <a:off x="328613" y="908050"/>
            <a:ext cx="26749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0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RECOGNITION &amp; ANALYSIS</a:t>
            </a:r>
          </a:p>
        </p:txBody>
      </p:sp>
      <p:sp>
        <p:nvSpPr>
          <p:cNvPr id="47204" name="Text Box 110"/>
          <p:cNvSpPr txBox="1">
            <a:spLocks noChangeArrowheads="1"/>
          </p:cNvSpPr>
          <p:nvPr/>
        </p:nvSpPr>
        <p:spPr bwMode="auto">
          <a:xfrm>
            <a:off x="4395788" y="908050"/>
            <a:ext cx="14493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10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CHOICES</a:t>
            </a:r>
          </a:p>
        </p:txBody>
      </p:sp>
      <p:sp>
        <p:nvSpPr>
          <p:cNvPr id="47205" name="Text Box 111"/>
          <p:cNvSpPr txBox="1">
            <a:spLocks noChangeArrowheads="1"/>
          </p:cNvSpPr>
          <p:nvPr/>
        </p:nvSpPr>
        <p:spPr bwMode="auto">
          <a:xfrm>
            <a:off x="6122988" y="960438"/>
            <a:ext cx="1560512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IMPLEMENTATION</a:t>
            </a:r>
          </a:p>
        </p:txBody>
      </p:sp>
      <p:sp>
        <p:nvSpPr>
          <p:cNvPr id="47206" name="Text Box 112"/>
          <p:cNvSpPr txBox="1">
            <a:spLocks noChangeArrowheads="1"/>
          </p:cNvSpPr>
          <p:nvPr/>
        </p:nvSpPr>
        <p:spPr bwMode="auto">
          <a:xfrm>
            <a:off x="7461250" y="908050"/>
            <a:ext cx="16160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6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EVALUATION &amp;</a:t>
            </a:r>
          </a:p>
          <a:p>
            <a:pPr algn="ctr" defTabSz="682625" rtl="0">
              <a:lnSpc>
                <a:spcPct val="6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  <a:cs typeface="Nazanin" pitchFamily="2" charset="-78"/>
              </a:rPr>
              <a:t>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55" grpId="0" animBg="1"/>
      <p:bldP spid="186456" grpId="0" animBg="1"/>
      <p:bldP spid="1864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225425" y="623888"/>
            <a:ext cx="9439275" cy="5827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5724" tIns="47865" rIns="95724" bIns="47865" anchor="ctr"/>
          <a:lstStyle/>
          <a:p>
            <a:pPr algn="ctr" defTabSz="957263" eaLnBrk="0" hangingPunct="0">
              <a:defRPr/>
            </a:pPr>
            <a:endParaRPr lang="fa-IR" sz="120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4" name="Oval 17"/>
          <p:cNvSpPr>
            <a:spLocks noChangeArrowheads="1"/>
          </p:cNvSpPr>
          <p:nvPr/>
        </p:nvSpPr>
        <p:spPr bwMode="auto">
          <a:xfrm>
            <a:off x="1968500" y="2346325"/>
            <a:ext cx="612775" cy="5143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217" name="Text Box 50"/>
          <p:cNvSpPr txBox="1">
            <a:spLocks noChangeArrowheads="1"/>
          </p:cNvSpPr>
          <p:nvPr/>
        </p:nvSpPr>
        <p:spPr bwMode="auto">
          <a:xfrm>
            <a:off x="1912938" y="2293938"/>
            <a:ext cx="723900" cy="5270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  <a:defRPr/>
            </a:pPr>
            <a:r>
              <a:rPr kumimoji="1" lang="fa-IR" sz="1200" b="1" dirty="0">
                <a:latin typeface="Arial" charset="0"/>
              </a:rPr>
              <a:t>کميته</a:t>
            </a:r>
          </a:p>
          <a:p>
            <a:pPr algn="ctr" defTabSz="682625" rtl="0">
              <a:spcBef>
                <a:spcPct val="50000"/>
              </a:spcBef>
              <a:defRPr/>
            </a:pPr>
            <a:r>
              <a:rPr kumimoji="1" lang="fa-IR" sz="1200" b="1" dirty="0">
                <a:latin typeface="Arial" charset="0"/>
              </a:rPr>
              <a:t>تکنولوژي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187" name="Oval 20"/>
          <p:cNvSpPr>
            <a:spLocks noChangeArrowheads="1"/>
          </p:cNvSpPr>
          <p:nvPr/>
        </p:nvSpPr>
        <p:spPr bwMode="auto">
          <a:xfrm>
            <a:off x="1968500" y="3889375"/>
            <a:ext cx="612775" cy="5143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4" name="Text Box 53"/>
          <p:cNvSpPr txBox="1">
            <a:spLocks noChangeArrowheads="1"/>
          </p:cNvSpPr>
          <p:nvPr/>
        </p:nvSpPr>
        <p:spPr bwMode="auto">
          <a:xfrm>
            <a:off x="1968500" y="3940175"/>
            <a:ext cx="668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کميته سيستم اطلاعات مديريت</a:t>
            </a:r>
            <a:endParaRPr kumimoji="1" lang="en-US" sz="900" b="1">
              <a:latin typeface="Arial" charset="0"/>
            </a:endParaRPr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465138" y="1008063"/>
            <a:ext cx="1281112" cy="566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576263" y="1677988"/>
            <a:ext cx="1225550" cy="1901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1" name="Rectangle 14"/>
          <p:cNvSpPr>
            <a:spLocks noChangeArrowheads="1"/>
          </p:cNvSpPr>
          <p:nvPr/>
        </p:nvSpPr>
        <p:spPr bwMode="auto">
          <a:xfrm>
            <a:off x="465138" y="3683000"/>
            <a:ext cx="1503362" cy="1235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7407" name="AutoShape 15"/>
          <p:cNvSpPr>
            <a:spLocks noChangeArrowheads="1"/>
          </p:cNvSpPr>
          <p:nvPr/>
        </p:nvSpPr>
        <p:spPr bwMode="auto">
          <a:xfrm>
            <a:off x="520700" y="5021263"/>
            <a:ext cx="4624388" cy="1284287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عوامل داخلي شرکت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عوامل خارجي شرکت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استراتژيهاي متمايزسازي شرکت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مشارکت پروژه اي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برنامه ريزي کمي استراتژيک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موفقيتو عمل استراتژيک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گروه مشاوران بوستون</a:t>
            </a:r>
          </a:p>
          <a:p>
            <a:pPr defTabSz="682625" rtl="0">
              <a:spcBef>
                <a:spcPct val="20000"/>
              </a:spcBef>
              <a:defRPr/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پروفيل رقابتي</a:t>
            </a:r>
            <a:endParaRPr kumimoji="1" lang="en-US" sz="9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183" name="Oval 16"/>
          <p:cNvSpPr>
            <a:spLocks noChangeArrowheads="1"/>
          </p:cNvSpPr>
          <p:nvPr/>
        </p:nvSpPr>
        <p:spPr bwMode="auto">
          <a:xfrm>
            <a:off x="1968500" y="1833563"/>
            <a:ext cx="612775" cy="512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کميته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بازاريابي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185" name="Oval 18"/>
          <p:cNvSpPr>
            <a:spLocks noChangeArrowheads="1"/>
          </p:cNvSpPr>
          <p:nvPr/>
        </p:nvSpPr>
        <p:spPr bwMode="auto">
          <a:xfrm>
            <a:off x="1968500" y="2860675"/>
            <a:ext cx="612775" cy="5127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6" name="Oval 19"/>
          <p:cNvSpPr>
            <a:spLocks noChangeArrowheads="1"/>
          </p:cNvSpPr>
          <p:nvPr/>
        </p:nvSpPr>
        <p:spPr bwMode="auto">
          <a:xfrm>
            <a:off x="1968500" y="3376613"/>
            <a:ext cx="612775" cy="512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8" name="Oval 21"/>
          <p:cNvSpPr>
            <a:spLocks noChangeArrowheads="1"/>
          </p:cNvSpPr>
          <p:nvPr/>
        </p:nvSpPr>
        <p:spPr bwMode="auto">
          <a:xfrm>
            <a:off x="1968500" y="4405313"/>
            <a:ext cx="612775" cy="512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9" name="Oval 22"/>
          <p:cNvSpPr>
            <a:spLocks noChangeArrowheads="1"/>
          </p:cNvSpPr>
          <p:nvPr/>
        </p:nvSpPr>
        <p:spPr bwMode="auto">
          <a:xfrm>
            <a:off x="1968500" y="1317625"/>
            <a:ext cx="612775" cy="5143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</a:rPr>
              <a:t>کميته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</a:rPr>
              <a:t>عالي</a:t>
            </a:r>
            <a:endParaRPr kumimoji="1" lang="en-US" sz="1300" b="1">
              <a:latin typeface="Arial" charset="0"/>
            </a:endParaRPr>
          </a:p>
        </p:txBody>
      </p:sp>
      <p:sp>
        <p:nvSpPr>
          <p:cNvPr id="50190" name="Rectangle 23"/>
          <p:cNvSpPr>
            <a:spLocks noChangeArrowheads="1"/>
          </p:cNvSpPr>
          <p:nvPr/>
        </p:nvSpPr>
        <p:spPr bwMode="auto">
          <a:xfrm>
            <a:off x="2693988" y="2551113"/>
            <a:ext cx="668337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مفاهيم،تعاريف</a:t>
            </a:r>
            <a:r>
              <a:rPr kumimoji="1" lang="fa-IR" sz="700">
                <a:latin typeface="Arial" charset="0"/>
              </a:rPr>
              <a:t>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و نظريه هاا</a:t>
            </a:r>
            <a:endParaRPr kumimoji="1" lang="en-US" sz="900" b="1">
              <a:latin typeface="Arial" charset="0"/>
            </a:endParaRP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2747963" y="3117850"/>
            <a:ext cx="558800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92" name="Rectangle 25"/>
          <p:cNvSpPr>
            <a:spLocks noChangeArrowheads="1"/>
          </p:cNvSpPr>
          <p:nvPr/>
        </p:nvSpPr>
        <p:spPr bwMode="auto">
          <a:xfrm>
            <a:off x="3417888" y="2603500"/>
            <a:ext cx="446087" cy="309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93" name="Rectangle 26"/>
          <p:cNvSpPr>
            <a:spLocks noChangeArrowheads="1"/>
          </p:cNvSpPr>
          <p:nvPr/>
        </p:nvSpPr>
        <p:spPr bwMode="auto">
          <a:xfrm>
            <a:off x="3919538" y="2500313"/>
            <a:ext cx="61277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CSF</a:t>
            </a:r>
            <a:r>
              <a:rPr kumimoji="1" lang="en-US" sz="1000">
                <a:latin typeface="Arial" charset="0"/>
              </a:rPr>
              <a:t> </a:t>
            </a:r>
            <a:r>
              <a:rPr kumimoji="1" lang="fa-IR" sz="1000" b="1">
                <a:latin typeface="Arial" charset="0"/>
              </a:rPr>
              <a:t>عوامل</a:t>
            </a:r>
            <a:endParaRPr kumimoji="1" lang="en-US" sz="1000" b="1">
              <a:latin typeface="Arial" charset="0"/>
            </a:endParaRP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داخلي شرکت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50194" name="Rectangle 27"/>
          <p:cNvSpPr>
            <a:spLocks noChangeArrowheads="1"/>
          </p:cNvSpPr>
          <p:nvPr/>
        </p:nvSpPr>
        <p:spPr bwMode="auto">
          <a:xfrm>
            <a:off x="4699000" y="2500313"/>
            <a:ext cx="558800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900" b="1">
                <a:latin typeface="Arial" charset="0"/>
              </a:rPr>
              <a:t>CSF</a:t>
            </a:r>
            <a:r>
              <a:rPr kumimoji="1" lang="en-US" sz="900">
                <a:latin typeface="Arial" charset="0"/>
              </a:rPr>
              <a:t> </a:t>
            </a:r>
            <a:r>
              <a:rPr kumimoji="1" lang="fa-IR" sz="900" b="1">
                <a:latin typeface="Arial" charset="0"/>
              </a:rPr>
              <a:t>عوامل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محيطي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900" b="1">
                <a:latin typeface="Arial" charset="0"/>
              </a:rPr>
              <a:t>شرکت</a:t>
            </a:r>
            <a:endParaRPr kumimoji="1" lang="en-US" sz="900" b="1">
              <a:latin typeface="Arial" charset="0"/>
            </a:endParaRPr>
          </a:p>
        </p:txBody>
      </p:sp>
      <p:sp>
        <p:nvSpPr>
          <p:cNvPr id="50195" name="Rectangle 28"/>
          <p:cNvSpPr>
            <a:spLocks noChangeArrowheads="1"/>
          </p:cNvSpPr>
          <p:nvPr/>
        </p:nvSpPr>
        <p:spPr bwMode="auto">
          <a:xfrm>
            <a:off x="5367338" y="2500313"/>
            <a:ext cx="39052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S-O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S-T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W-O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>
                <a:latin typeface="Arial" charset="0"/>
              </a:rPr>
              <a:t>W-T</a:t>
            </a:r>
          </a:p>
        </p:txBody>
      </p:sp>
      <p:sp>
        <p:nvSpPr>
          <p:cNvPr id="50196" name="Rectangle 29"/>
          <p:cNvSpPr>
            <a:spLocks noChangeArrowheads="1"/>
          </p:cNvSpPr>
          <p:nvPr/>
        </p:nvSpPr>
        <p:spPr bwMode="auto">
          <a:xfrm>
            <a:off x="5926138" y="1317625"/>
            <a:ext cx="1060450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>
                <a:latin typeface="Arial" charset="0"/>
              </a:rPr>
              <a:t>راهبردهاي مؤسسه</a:t>
            </a:r>
            <a:endParaRPr kumimoji="1" lang="en-US" sz="1200" b="1">
              <a:latin typeface="Arial" charset="0"/>
            </a:endParaRPr>
          </a:p>
        </p:txBody>
      </p:sp>
      <p:sp>
        <p:nvSpPr>
          <p:cNvPr id="50197" name="Rectangle 30"/>
          <p:cNvSpPr>
            <a:spLocks noChangeArrowheads="1"/>
          </p:cNvSpPr>
          <p:nvPr/>
        </p:nvSpPr>
        <p:spPr bwMode="auto">
          <a:xfrm>
            <a:off x="5926138" y="1730375"/>
            <a:ext cx="1060450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بازاريابي</a:t>
            </a:r>
            <a:r>
              <a:rPr kumimoji="1" lang="fa-IR" sz="2200" dirty="0">
                <a:latin typeface="Arial" charset="0"/>
              </a:rPr>
              <a:t> </a:t>
            </a:r>
            <a:endParaRPr kumimoji="1" lang="en-US" sz="2200" dirty="0">
              <a:latin typeface="Arial" charset="0"/>
            </a:endParaRPr>
          </a:p>
        </p:txBody>
      </p:sp>
      <p:sp>
        <p:nvSpPr>
          <p:cNvPr id="50198" name="Rectangle 31"/>
          <p:cNvSpPr>
            <a:spLocks noChangeArrowheads="1"/>
          </p:cNvSpPr>
          <p:nvPr/>
        </p:nvSpPr>
        <p:spPr bwMode="auto">
          <a:xfrm>
            <a:off x="5926138" y="2139950"/>
            <a:ext cx="1060450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فن آوري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199" name="Rectangle 32"/>
          <p:cNvSpPr>
            <a:spLocks noChangeArrowheads="1"/>
          </p:cNvSpPr>
          <p:nvPr/>
        </p:nvSpPr>
        <p:spPr bwMode="auto">
          <a:xfrm>
            <a:off x="5926138" y="2963863"/>
            <a:ext cx="1060450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نيروي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 انساني وآموزش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200" name="Rectangle 33"/>
          <p:cNvSpPr>
            <a:spLocks noChangeArrowheads="1"/>
          </p:cNvSpPr>
          <p:nvPr/>
        </p:nvSpPr>
        <p:spPr bwMode="auto">
          <a:xfrm>
            <a:off x="5926138" y="3375025"/>
            <a:ext cx="1060450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توليد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201" name="Rectangle 34"/>
          <p:cNvSpPr>
            <a:spLocks noChangeArrowheads="1"/>
          </p:cNvSpPr>
          <p:nvPr/>
        </p:nvSpPr>
        <p:spPr bwMode="auto">
          <a:xfrm>
            <a:off x="5926138" y="2551113"/>
            <a:ext cx="1060450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مالي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 و اقتصادي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202" name="Rectangle 35"/>
          <p:cNvSpPr>
            <a:spLocks noChangeArrowheads="1"/>
          </p:cNvSpPr>
          <p:nvPr/>
        </p:nvSpPr>
        <p:spPr bwMode="auto">
          <a:xfrm>
            <a:off x="5926138" y="3786188"/>
            <a:ext cx="1060450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اطلاعاتي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203" name="Rectangle 36"/>
          <p:cNvSpPr>
            <a:spLocks noChangeArrowheads="1"/>
          </p:cNvSpPr>
          <p:nvPr/>
        </p:nvSpPr>
        <p:spPr bwMode="auto">
          <a:xfrm>
            <a:off x="5926138" y="4198938"/>
            <a:ext cx="1060450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راهبردهاي مديريت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کيفيت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204" name="Rectangle 37"/>
          <p:cNvSpPr>
            <a:spLocks noChangeArrowheads="1"/>
          </p:cNvSpPr>
          <p:nvPr/>
        </p:nvSpPr>
        <p:spPr bwMode="auto">
          <a:xfrm>
            <a:off x="7261225" y="1420813"/>
            <a:ext cx="614363" cy="822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استراتژيهاي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کسب و کار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Business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 level</a:t>
            </a:r>
          </a:p>
        </p:txBody>
      </p:sp>
      <p:sp>
        <p:nvSpPr>
          <p:cNvPr id="50205" name="Rectangle 38"/>
          <p:cNvSpPr>
            <a:spLocks noChangeArrowheads="1"/>
          </p:cNvSpPr>
          <p:nvPr/>
        </p:nvSpPr>
        <p:spPr bwMode="auto">
          <a:xfrm>
            <a:off x="7261225" y="2449513"/>
            <a:ext cx="614363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سياستها يا</a:t>
            </a:r>
            <a:r>
              <a:rPr kumimoji="1" lang="fa-IR" sz="900" dirty="0">
                <a:latin typeface="Arial" charset="0"/>
              </a:rPr>
              <a:t>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خط مشي هاي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latin typeface="Arial" charset="0"/>
              </a:rPr>
              <a:t>کلي شرکت</a:t>
            </a:r>
            <a:endParaRPr kumimoji="1" lang="en-US" sz="1000" b="1" dirty="0">
              <a:latin typeface="Arial" charset="0"/>
            </a:endParaRPr>
          </a:p>
        </p:txBody>
      </p:sp>
      <p:sp>
        <p:nvSpPr>
          <p:cNvPr id="50206" name="Rectangle 39"/>
          <p:cNvSpPr>
            <a:spLocks noChangeArrowheads="1"/>
          </p:cNvSpPr>
          <p:nvPr/>
        </p:nvSpPr>
        <p:spPr bwMode="auto">
          <a:xfrm>
            <a:off x="7207250" y="3425825"/>
            <a:ext cx="723900" cy="927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استراتژيهاي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وظيفه اي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Functional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en-US" sz="1000" b="1" dirty="0">
                <a:latin typeface="Arial" charset="0"/>
              </a:rPr>
              <a:t>level</a:t>
            </a:r>
          </a:p>
        </p:txBody>
      </p:sp>
      <p:sp>
        <p:nvSpPr>
          <p:cNvPr id="50207" name="Rectangle 40"/>
          <p:cNvSpPr>
            <a:spLocks noChangeArrowheads="1"/>
          </p:cNvSpPr>
          <p:nvPr/>
        </p:nvSpPr>
        <p:spPr bwMode="auto">
          <a:xfrm>
            <a:off x="7931150" y="2603500"/>
            <a:ext cx="612775" cy="617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برنامه ريزي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شرکت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50208" name="Oval 41"/>
          <p:cNvSpPr>
            <a:spLocks noChangeArrowheads="1"/>
          </p:cNvSpPr>
          <p:nvPr/>
        </p:nvSpPr>
        <p:spPr bwMode="auto">
          <a:xfrm>
            <a:off x="8672513" y="1574800"/>
            <a:ext cx="849312" cy="2952750"/>
          </a:xfrm>
          <a:prstGeom prst="ellipse">
            <a:avLst/>
          </a:prstGeom>
          <a:gradFill rotWithShape="1">
            <a:gsLst>
              <a:gs pos="0">
                <a:srgbClr val="135B07"/>
              </a:gs>
              <a:gs pos="50000">
                <a:srgbClr val="FFFFFF"/>
              </a:gs>
              <a:gs pos="100000">
                <a:srgbClr val="135B0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b="1">
                <a:solidFill>
                  <a:schemeClr val="accent2"/>
                </a:solidFill>
                <a:latin typeface="Arial" charset="0"/>
              </a:rPr>
              <a:t>کتاب برنامه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b="1">
                <a:solidFill>
                  <a:schemeClr val="accent2"/>
                </a:solidFill>
                <a:latin typeface="Arial" charset="0"/>
              </a:rPr>
              <a:t>10ساله راهبردي</a:t>
            </a:r>
            <a:endParaRPr kumimoji="1"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87435" name="AutoShape 43"/>
          <p:cNvSpPr>
            <a:spLocks noChangeArrowheads="1"/>
          </p:cNvSpPr>
          <p:nvPr/>
        </p:nvSpPr>
        <p:spPr bwMode="auto">
          <a:xfrm>
            <a:off x="1857375" y="495300"/>
            <a:ext cx="6965950" cy="4619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2100" b="1">
                <a:latin typeface="Arial" charset="0"/>
              </a:rPr>
              <a:t>و استراتژي هاي مناسب</a:t>
            </a:r>
            <a:r>
              <a:rPr kumimoji="1" lang="en-US" b="1">
                <a:latin typeface="Arial" charset="0"/>
              </a:rPr>
              <a:t> </a:t>
            </a:r>
            <a:r>
              <a:rPr kumimoji="1" lang="en-US" sz="2100" b="1">
                <a:latin typeface="Arial" charset="0"/>
              </a:rPr>
              <a:t>(SWOT </a:t>
            </a:r>
            <a:r>
              <a:rPr kumimoji="1" lang="fa-IR" sz="2100" b="1">
                <a:latin typeface="Arial" charset="0"/>
              </a:rPr>
              <a:t>(</a:t>
            </a:r>
            <a:r>
              <a:rPr kumimoji="1" lang="en-US" sz="2100">
                <a:latin typeface="Arial" charset="0"/>
              </a:rPr>
              <a:t> </a:t>
            </a:r>
            <a:r>
              <a:rPr kumimoji="1" lang="fa-IR" sz="2100" b="1">
                <a:latin typeface="Arial" charset="0"/>
              </a:rPr>
              <a:t>مدل فرايند شناخت و تجزيه و تحليل</a:t>
            </a:r>
            <a:endParaRPr kumimoji="1" lang="en-US" sz="2100">
              <a:latin typeface="Arial" charset="0"/>
            </a:endParaRPr>
          </a:p>
        </p:txBody>
      </p:sp>
      <p:sp>
        <p:nvSpPr>
          <p:cNvPr id="48164" name="Text Box 44"/>
          <p:cNvSpPr txBox="1">
            <a:spLocks noChangeArrowheads="1"/>
          </p:cNvSpPr>
          <p:nvPr/>
        </p:nvSpPr>
        <p:spPr bwMode="auto">
          <a:xfrm>
            <a:off x="407988" y="700088"/>
            <a:ext cx="15049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تدوين رسالت شرکت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65" name="Text Box 45"/>
          <p:cNvSpPr txBox="1">
            <a:spLocks noChangeArrowheads="1"/>
          </p:cNvSpPr>
          <p:nvPr/>
        </p:nvSpPr>
        <p:spPr bwMode="auto">
          <a:xfrm>
            <a:off x="1076325" y="1008063"/>
            <a:ext cx="503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endParaRPr kumimoji="1" lang="en-US" sz="2200">
              <a:latin typeface="Arial" charset="0"/>
            </a:endParaRPr>
          </a:p>
        </p:txBody>
      </p:sp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520700" y="1111250"/>
            <a:ext cx="612775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استراتژيستهاي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شرکت</a:t>
            </a:r>
            <a:endParaRPr kumimoji="1" lang="en-US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214" name="Oval 47"/>
          <p:cNvSpPr>
            <a:spLocks noChangeArrowheads="1"/>
          </p:cNvSpPr>
          <p:nvPr/>
        </p:nvSpPr>
        <p:spPr bwMode="auto">
          <a:xfrm>
            <a:off x="1189038" y="1060450"/>
            <a:ext cx="557212" cy="4635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مشاوران و 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 dirty="0">
                <a:solidFill>
                  <a:schemeClr val="accent2"/>
                </a:solidFill>
                <a:latin typeface="Arial" charset="0"/>
              </a:rPr>
              <a:t>مدير پروژه</a:t>
            </a:r>
            <a:endParaRPr kumimoji="1" lang="en-US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215" name="Text Box 48"/>
          <p:cNvSpPr txBox="1">
            <a:spLocks noChangeArrowheads="1"/>
          </p:cNvSpPr>
          <p:nvPr/>
        </p:nvSpPr>
        <p:spPr bwMode="auto">
          <a:xfrm>
            <a:off x="520700" y="1677988"/>
            <a:ext cx="1225550" cy="19494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415" tIns="34208" rIns="68415" bIns="34208">
            <a:spAutoFit/>
          </a:bodyPr>
          <a:lstStyle/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1200" dirty="0">
                <a:latin typeface="Arial" charset="0"/>
              </a:rPr>
              <a:t>تدوين رسالت شرکت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فلسفه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بينش(بصيرت)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ايدئولوژي مرکزي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تدوين رسالت شرکت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ارزش هاي مشترک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مقصد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ديدگاه و چشم انداز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آرمان و بيانيه آرمان</a:t>
            </a:r>
          </a:p>
          <a:p>
            <a:pPr defTabSz="682625" rtl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fa-IR" sz="900" b="1" dirty="0">
                <a:latin typeface="Arial" charset="0"/>
              </a:rPr>
              <a:t>اهداف آرماني</a:t>
            </a:r>
            <a:endParaRPr kumimoji="1" lang="en-US" sz="900" b="1" dirty="0">
              <a:latin typeface="Arial" charset="0"/>
            </a:endParaRPr>
          </a:p>
        </p:txBody>
      </p: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407988" y="3632200"/>
            <a:ext cx="161766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000">
                <a:solidFill>
                  <a:srgbClr val="000000"/>
                </a:solidFill>
                <a:latin typeface="Arial" charset="0"/>
              </a:rPr>
              <a:t>رويکردها و فروض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فرايند مديريت استراتژيک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برنامه ريزي مبتني بر مشارکت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توسعه منابع انساني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مبتني بر بازار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ارزشهاي مشترک و توسعه فرهنگ سازماني</a:t>
            </a:r>
          </a:p>
          <a:p>
            <a:pPr defTabSz="682625" rtl="0">
              <a:spcBef>
                <a:spcPct val="50000"/>
              </a:spcBef>
            </a:pPr>
            <a:r>
              <a:rPr kumimoji="1" lang="fa-IR" sz="700" b="1">
                <a:solidFill>
                  <a:srgbClr val="000000"/>
                </a:solidFill>
                <a:latin typeface="Arial" charset="0"/>
              </a:rPr>
              <a:t>فروض بازار،تکنولوژي برنامه بلندمدت کشور</a:t>
            </a:r>
            <a:endParaRPr kumimoji="1" lang="en-US" sz="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70" name="Text Box 51"/>
          <p:cNvSpPr txBox="1">
            <a:spLocks noChangeArrowheads="1"/>
          </p:cNvSpPr>
          <p:nvPr/>
        </p:nvSpPr>
        <p:spPr bwMode="auto">
          <a:xfrm>
            <a:off x="1968500" y="2913063"/>
            <a:ext cx="7254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کميته مالي</a:t>
            </a:r>
          </a:p>
          <a:p>
            <a:pPr algn="l" defTabSz="682625" rtl="0"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و اقتصادي</a:t>
            </a:r>
          </a:p>
          <a:p>
            <a:pPr algn="l" defTabSz="682625" rtl="0">
              <a:spcBef>
                <a:spcPct val="50000"/>
              </a:spcBef>
            </a:pPr>
            <a:endParaRPr kumimoji="1" lang="fa-IR" sz="1000">
              <a:latin typeface="Arial" charset="0"/>
            </a:endParaRPr>
          </a:p>
          <a:p>
            <a:pPr algn="l" defTabSz="682625" rtl="0">
              <a:spcBef>
                <a:spcPct val="50000"/>
              </a:spcBef>
            </a:pPr>
            <a:endParaRPr kumimoji="1" lang="en-US" sz="1000">
              <a:latin typeface="Arial" charset="0"/>
            </a:endParaRPr>
          </a:p>
        </p:txBody>
      </p:sp>
      <p:sp>
        <p:nvSpPr>
          <p:cNvPr id="48171" name="Text Box 52"/>
          <p:cNvSpPr txBox="1">
            <a:spLocks noChangeArrowheads="1"/>
          </p:cNvSpPr>
          <p:nvPr/>
        </p:nvSpPr>
        <p:spPr bwMode="auto">
          <a:xfrm>
            <a:off x="1912938" y="3478213"/>
            <a:ext cx="72548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کميته نيروي</a:t>
            </a:r>
            <a:r>
              <a:rPr kumimoji="1" lang="fa-IR" sz="700" b="1">
                <a:latin typeface="Arial" charset="0"/>
              </a:rPr>
              <a:t> </a:t>
            </a:r>
            <a:endParaRPr kumimoji="1" lang="fa-IR" sz="900" b="1">
              <a:latin typeface="Arial" charset="0"/>
            </a:endParaRPr>
          </a:p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انساني و</a:t>
            </a:r>
          </a:p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900" b="1">
                <a:latin typeface="Arial" charset="0"/>
              </a:rPr>
              <a:t>آموزش</a:t>
            </a:r>
            <a:endParaRPr kumimoji="1" lang="en-US" sz="900" b="1">
              <a:latin typeface="Arial" charset="0"/>
            </a:endParaRPr>
          </a:p>
          <a:p>
            <a:pPr algn="l" defTabSz="682625" rtl="0">
              <a:lnSpc>
                <a:spcPct val="70000"/>
              </a:lnSpc>
              <a:spcBef>
                <a:spcPct val="50000"/>
              </a:spcBef>
            </a:pPr>
            <a:endParaRPr kumimoji="1" lang="fa-IR" sz="1000" b="1">
              <a:latin typeface="Arial" charset="0"/>
            </a:endParaRPr>
          </a:p>
        </p:txBody>
      </p:sp>
      <p:sp>
        <p:nvSpPr>
          <p:cNvPr id="48172" name="Text Box 54"/>
          <p:cNvSpPr txBox="1">
            <a:spLocks noChangeArrowheads="1"/>
          </p:cNvSpPr>
          <p:nvPr/>
        </p:nvSpPr>
        <p:spPr bwMode="auto">
          <a:xfrm>
            <a:off x="2025650" y="4456113"/>
            <a:ext cx="557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80000"/>
              </a:lnSpc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کميته مديريت </a:t>
            </a:r>
          </a:p>
          <a:p>
            <a:pPr algn="ctr" defTabSz="682625" rtl="0">
              <a:lnSpc>
                <a:spcPct val="60000"/>
              </a:lnSpc>
              <a:spcBef>
                <a:spcPct val="50000"/>
              </a:spcBef>
            </a:pPr>
            <a:r>
              <a:rPr kumimoji="1" lang="fa-IR" sz="1000" b="1">
                <a:latin typeface="Arial" charset="0"/>
              </a:rPr>
              <a:t>کيفيت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48173" name="Text Box 55"/>
          <p:cNvSpPr txBox="1">
            <a:spLocks noChangeArrowheads="1"/>
          </p:cNvSpPr>
          <p:nvPr/>
        </p:nvSpPr>
        <p:spPr bwMode="auto">
          <a:xfrm>
            <a:off x="2747963" y="3117850"/>
            <a:ext cx="6699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200" b="1">
                <a:latin typeface="Arial" charset="0"/>
              </a:rPr>
              <a:t>فروض</a:t>
            </a:r>
            <a:endParaRPr kumimoji="1" lang="en-US" sz="1200" b="1">
              <a:latin typeface="Arial" charset="0"/>
            </a:endParaRPr>
          </a:p>
        </p:txBody>
      </p:sp>
      <p:sp>
        <p:nvSpPr>
          <p:cNvPr id="48174" name="Text Box 56"/>
          <p:cNvSpPr txBox="1">
            <a:spLocks noChangeArrowheads="1"/>
          </p:cNvSpPr>
          <p:nvPr/>
        </p:nvSpPr>
        <p:spPr bwMode="auto">
          <a:xfrm>
            <a:off x="3362325" y="2603500"/>
            <a:ext cx="5000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latin typeface="Arial" charset="0"/>
              </a:rPr>
              <a:t>روش</a:t>
            </a:r>
            <a:endParaRPr kumimoji="1" lang="en-US" sz="1300" b="1">
              <a:latin typeface="Arial" charset="0"/>
            </a:endParaRPr>
          </a:p>
        </p:txBody>
      </p:sp>
      <p:sp>
        <p:nvSpPr>
          <p:cNvPr id="48175" name="Text Box 57"/>
          <p:cNvSpPr txBox="1">
            <a:spLocks noChangeArrowheads="1"/>
          </p:cNvSpPr>
          <p:nvPr/>
        </p:nvSpPr>
        <p:spPr bwMode="auto">
          <a:xfrm>
            <a:off x="7875588" y="1524000"/>
            <a:ext cx="55721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  <a:buFontTx/>
              <a:buChar char="•"/>
            </a:pPr>
            <a:endParaRPr kumimoji="1" lang="en-US" sz="2200">
              <a:latin typeface="Arial" charset="0"/>
            </a:endParaRPr>
          </a:p>
        </p:txBody>
      </p:sp>
      <p:sp>
        <p:nvSpPr>
          <p:cNvPr id="48176" name="Text Box 58"/>
          <p:cNvSpPr txBox="1">
            <a:spLocks noChangeArrowheads="1"/>
          </p:cNvSpPr>
          <p:nvPr/>
        </p:nvSpPr>
        <p:spPr bwMode="auto">
          <a:xfrm>
            <a:off x="8599488" y="4814888"/>
            <a:ext cx="13938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اجرا و ارزيابي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77" name="Line 59"/>
          <p:cNvSpPr>
            <a:spLocks noChangeShapeType="1"/>
          </p:cNvSpPr>
          <p:nvPr/>
        </p:nvSpPr>
        <p:spPr bwMode="auto">
          <a:xfrm>
            <a:off x="8599488" y="4610100"/>
            <a:ext cx="0" cy="66833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78" name="Line 60"/>
          <p:cNvSpPr>
            <a:spLocks noChangeShapeType="1"/>
          </p:cNvSpPr>
          <p:nvPr/>
        </p:nvSpPr>
        <p:spPr bwMode="auto">
          <a:xfrm>
            <a:off x="407988" y="4968875"/>
            <a:ext cx="81915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79" name="Line 61"/>
          <p:cNvSpPr>
            <a:spLocks noChangeShapeType="1"/>
          </p:cNvSpPr>
          <p:nvPr/>
        </p:nvSpPr>
        <p:spPr bwMode="auto">
          <a:xfrm flipV="1">
            <a:off x="3082925" y="3478213"/>
            <a:ext cx="0" cy="149066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0" name="Line 62"/>
          <p:cNvSpPr>
            <a:spLocks noChangeShapeType="1"/>
          </p:cNvSpPr>
          <p:nvPr/>
        </p:nvSpPr>
        <p:spPr bwMode="auto">
          <a:xfrm>
            <a:off x="2971800" y="3014663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1" name="Line 63"/>
          <p:cNvSpPr>
            <a:spLocks noChangeShapeType="1"/>
          </p:cNvSpPr>
          <p:nvPr/>
        </p:nvSpPr>
        <p:spPr bwMode="auto">
          <a:xfrm flipV="1">
            <a:off x="3306763" y="2913063"/>
            <a:ext cx="222250" cy="3587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2" name="Line 64"/>
          <p:cNvSpPr>
            <a:spLocks noChangeShapeType="1"/>
          </p:cNvSpPr>
          <p:nvPr/>
        </p:nvSpPr>
        <p:spPr bwMode="auto">
          <a:xfrm>
            <a:off x="3808413" y="275748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3" name="Line 65"/>
          <p:cNvSpPr>
            <a:spLocks noChangeShapeType="1"/>
          </p:cNvSpPr>
          <p:nvPr/>
        </p:nvSpPr>
        <p:spPr bwMode="auto">
          <a:xfrm>
            <a:off x="4532313" y="280987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4" name="Line 66"/>
          <p:cNvSpPr>
            <a:spLocks noChangeShapeType="1"/>
          </p:cNvSpPr>
          <p:nvPr/>
        </p:nvSpPr>
        <p:spPr bwMode="auto">
          <a:xfrm>
            <a:off x="5256213" y="286067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5" name="Line 67"/>
          <p:cNvSpPr>
            <a:spLocks noChangeShapeType="1"/>
          </p:cNvSpPr>
          <p:nvPr/>
        </p:nvSpPr>
        <p:spPr bwMode="auto">
          <a:xfrm>
            <a:off x="5757863" y="280987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6" name="Line 68"/>
          <p:cNvSpPr>
            <a:spLocks noChangeShapeType="1"/>
          </p:cNvSpPr>
          <p:nvPr/>
        </p:nvSpPr>
        <p:spPr bwMode="auto">
          <a:xfrm flipV="1">
            <a:off x="407988" y="1935163"/>
            <a:ext cx="0" cy="30337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7" name="Line 69"/>
          <p:cNvSpPr>
            <a:spLocks noChangeShapeType="1"/>
          </p:cNvSpPr>
          <p:nvPr/>
        </p:nvSpPr>
        <p:spPr bwMode="auto">
          <a:xfrm>
            <a:off x="407988" y="1935163"/>
            <a:ext cx="16827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8" name="Line 70"/>
          <p:cNvSpPr>
            <a:spLocks noChangeShapeType="1"/>
          </p:cNvSpPr>
          <p:nvPr/>
        </p:nvSpPr>
        <p:spPr bwMode="auto">
          <a:xfrm>
            <a:off x="1244600" y="3579813"/>
            <a:ext cx="0" cy="103187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89" name="Line 71"/>
          <p:cNvSpPr>
            <a:spLocks noChangeShapeType="1"/>
          </p:cNvSpPr>
          <p:nvPr/>
        </p:nvSpPr>
        <p:spPr bwMode="auto">
          <a:xfrm>
            <a:off x="1189038" y="1524000"/>
            <a:ext cx="0" cy="15398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0" name="Line 72"/>
          <p:cNvSpPr>
            <a:spLocks noChangeShapeType="1"/>
          </p:cNvSpPr>
          <p:nvPr/>
        </p:nvSpPr>
        <p:spPr bwMode="auto">
          <a:xfrm>
            <a:off x="2636838" y="1471613"/>
            <a:ext cx="0" cy="33432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1" name="Line 73"/>
          <p:cNvSpPr>
            <a:spLocks noChangeShapeType="1"/>
          </p:cNvSpPr>
          <p:nvPr/>
        </p:nvSpPr>
        <p:spPr bwMode="auto">
          <a:xfrm>
            <a:off x="1968500" y="1524000"/>
            <a:ext cx="0" cy="31369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2" name="Line 74"/>
          <p:cNvSpPr>
            <a:spLocks noChangeShapeType="1"/>
          </p:cNvSpPr>
          <p:nvPr/>
        </p:nvSpPr>
        <p:spPr bwMode="auto">
          <a:xfrm>
            <a:off x="5868988" y="1420813"/>
            <a:ext cx="0" cy="29829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3" name="Line 75"/>
          <p:cNvSpPr>
            <a:spLocks noChangeShapeType="1"/>
          </p:cNvSpPr>
          <p:nvPr/>
        </p:nvSpPr>
        <p:spPr bwMode="auto">
          <a:xfrm>
            <a:off x="5868988" y="440372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4" name="Line 76"/>
          <p:cNvSpPr>
            <a:spLocks noChangeShapeType="1"/>
          </p:cNvSpPr>
          <p:nvPr/>
        </p:nvSpPr>
        <p:spPr bwMode="auto">
          <a:xfrm>
            <a:off x="5868988" y="3992563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5" name="Line 77"/>
          <p:cNvSpPr>
            <a:spLocks noChangeShapeType="1"/>
          </p:cNvSpPr>
          <p:nvPr/>
        </p:nvSpPr>
        <p:spPr bwMode="auto">
          <a:xfrm>
            <a:off x="5868988" y="3579813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6" name="Line 78"/>
          <p:cNvSpPr>
            <a:spLocks noChangeShapeType="1"/>
          </p:cNvSpPr>
          <p:nvPr/>
        </p:nvSpPr>
        <p:spPr bwMode="auto">
          <a:xfrm>
            <a:off x="5868988" y="3170238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7" name="Line 79"/>
          <p:cNvSpPr>
            <a:spLocks noChangeShapeType="1"/>
          </p:cNvSpPr>
          <p:nvPr/>
        </p:nvSpPr>
        <p:spPr bwMode="auto">
          <a:xfrm>
            <a:off x="5868988" y="2757488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8" name="Line 80"/>
          <p:cNvSpPr>
            <a:spLocks noChangeShapeType="1"/>
          </p:cNvSpPr>
          <p:nvPr/>
        </p:nvSpPr>
        <p:spPr bwMode="auto">
          <a:xfrm>
            <a:off x="5868988" y="2293938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99" name="Line 81"/>
          <p:cNvSpPr>
            <a:spLocks noChangeShapeType="1"/>
          </p:cNvSpPr>
          <p:nvPr/>
        </p:nvSpPr>
        <p:spPr bwMode="auto">
          <a:xfrm>
            <a:off x="5868988" y="1831975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0" name="Line 82"/>
          <p:cNvSpPr>
            <a:spLocks noChangeShapeType="1"/>
          </p:cNvSpPr>
          <p:nvPr/>
        </p:nvSpPr>
        <p:spPr bwMode="auto">
          <a:xfrm>
            <a:off x="5868988" y="1420813"/>
            <a:ext cx="571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1" name="Line 83"/>
          <p:cNvSpPr>
            <a:spLocks noChangeShapeType="1"/>
          </p:cNvSpPr>
          <p:nvPr/>
        </p:nvSpPr>
        <p:spPr bwMode="auto">
          <a:xfrm>
            <a:off x="7094538" y="1420813"/>
            <a:ext cx="0" cy="2982912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2" name="Line 84"/>
          <p:cNvSpPr>
            <a:spLocks noChangeShapeType="1"/>
          </p:cNvSpPr>
          <p:nvPr/>
        </p:nvSpPr>
        <p:spPr bwMode="auto">
          <a:xfrm flipH="1">
            <a:off x="6927850" y="4403725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3" name="Line 85"/>
          <p:cNvSpPr>
            <a:spLocks noChangeShapeType="1"/>
          </p:cNvSpPr>
          <p:nvPr/>
        </p:nvSpPr>
        <p:spPr bwMode="auto">
          <a:xfrm flipH="1">
            <a:off x="6927850" y="1420813"/>
            <a:ext cx="166688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4" name="Line 86"/>
          <p:cNvSpPr>
            <a:spLocks noChangeShapeType="1"/>
          </p:cNvSpPr>
          <p:nvPr/>
        </p:nvSpPr>
        <p:spPr bwMode="auto">
          <a:xfrm flipH="1" flipV="1">
            <a:off x="6986588" y="1884363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5" name="Line 87"/>
          <p:cNvSpPr>
            <a:spLocks noChangeShapeType="1"/>
          </p:cNvSpPr>
          <p:nvPr/>
        </p:nvSpPr>
        <p:spPr bwMode="auto">
          <a:xfrm flipH="1">
            <a:off x="6986588" y="2293938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6" name="Line 88"/>
          <p:cNvSpPr>
            <a:spLocks noChangeShapeType="1"/>
          </p:cNvSpPr>
          <p:nvPr/>
        </p:nvSpPr>
        <p:spPr bwMode="auto">
          <a:xfrm flipH="1">
            <a:off x="6986588" y="2706688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7" name="Line 89"/>
          <p:cNvSpPr>
            <a:spLocks noChangeShapeType="1"/>
          </p:cNvSpPr>
          <p:nvPr/>
        </p:nvSpPr>
        <p:spPr bwMode="auto">
          <a:xfrm flipH="1">
            <a:off x="6986588" y="3117850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8" name="Line 90"/>
          <p:cNvSpPr>
            <a:spLocks noChangeShapeType="1"/>
          </p:cNvSpPr>
          <p:nvPr/>
        </p:nvSpPr>
        <p:spPr bwMode="auto">
          <a:xfrm flipH="1">
            <a:off x="6986588" y="3529013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09" name="Line 91"/>
          <p:cNvSpPr>
            <a:spLocks noChangeShapeType="1"/>
          </p:cNvSpPr>
          <p:nvPr/>
        </p:nvSpPr>
        <p:spPr bwMode="auto">
          <a:xfrm flipH="1">
            <a:off x="6986588" y="3940175"/>
            <a:ext cx="1079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10" name="Line 92"/>
          <p:cNvSpPr>
            <a:spLocks noChangeShapeType="1"/>
          </p:cNvSpPr>
          <p:nvPr/>
        </p:nvSpPr>
        <p:spPr bwMode="auto">
          <a:xfrm flipV="1">
            <a:off x="7094538" y="3735388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11" name="Line 93"/>
          <p:cNvSpPr>
            <a:spLocks noChangeShapeType="1"/>
          </p:cNvSpPr>
          <p:nvPr/>
        </p:nvSpPr>
        <p:spPr bwMode="auto">
          <a:xfrm>
            <a:off x="7094538" y="2860675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12" name="Line 94"/>
          <p:cNvSpPr>
            <a:spLocks noChangeShapeType="1"/>
          </p:cNvSpPr>
          <p:nvPr/>
        </p:nvSpPr>
        <p:spPr bwMode="auto">
          <a:xfrm>
            <a:off x="7094538" y="1935163"/>
            <a:ext cx="1666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13" name="Text Box 95"/>
          <p:cNvSpPr txBox="1">
            <a:spLocks noChangeArrowheads="1"/>
          </p:cNvSpPr>
          <p:nvPr/>
        </p:nvSpPr>
        <p:spPr bwMode="auto">
          <a:xfrm rot="-5400000">
            <a:off x="4283869" y="2672556"/>
            <a:ext cx="30861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rgbClr val="000000"/>
                </a:solidFill>
                <a:latin typeface="Arial" charset="0"/>
              </a:rPr>
              <a:t>با استفاده از تکنيک هاي   تعيين استراتژيهاي مناسب</a:t>
            </a:r>
            <a:endParaRPr kumimoji="1" lang="en-US" sz="13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263" name="Rectangle 96"/>
          <p:cNvSpPr>
            <a:spLocks noChangeArrowheads="1"/>
          </p:cNvSpPr>
          <p:nvPr/>
        </p:nvSpPr>
        <p:spPr bwMode="auto">
          <a:xfrm>
            <a:off x="3975100" y="3529013"/>
            <a:ext cx="779463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اهداف بلندمدت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200" b="1" dirty="0">
                <a:latin typeface="Arial" charset="0"/>
              </a:rPr>
              <a:t> شرکت</a:t>
            </a:r>
            <a:endParaRPr kumimoji="1" lang="en-US" sz="1200" b="1" dirty="0">
              <a:latin typeface="Arial" charset="0"/>
            </a:endParaRPr>
          </a:p>
        </p:txBody>
      </p:sp>
      <p:sp>
        <p:nvSpPr>
          <p:cNvPr id="50264" name="Rectangle 97"/>
          <p:cNvSpPr>
            <a:spLocks noChangeArrowheads="1"/>
          </p:cNvSpPr>
          <p:nvPr/>
        </p:nvSpPr>
        <p:spPr bwMode="auto">
          <a:xfrm>
            <a:off x="4867275" y="3529013"/>
            <a:ext cx="779463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اهداف ميان مدت</a:t>
            </a:r>
          </a:p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000" b="1">
                <a:latin typeface="Arial" charset="0"/>
              </a:rPr>
              <a:t> شرکت</a:t>
            </a:r>
            <a:endParaRPr kumimoji="1" lang="en-US" sz="1000" b="1">
              <a:latin typeface="Arial" charset="0"/>
            </a:endParaRPr>
          </a:p>
        </p:txBody>
      </p:sp>
      <p:sp>
        <p:nvSpPr>
          <p:cNvPr id="50265" name="Rectangle 98"/>
          <p:cNvSpPr>
            <a:spLocks noChangeArrowheads="1"/>
          </p:cNvSpPr>
          <p:nvPr/>
        </p:nvSpPr>
        <p:spPr bwMode="auto">
          <a:xfrm>
            <a:off x="4867275" y="4095750"/>
            <a:ext cx="7794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8415" tIns="34208" rIns="68415" bIns="34208" anchor="ctr"/>
          <a:lstStyle/>
          <a:p>
            <a:pPr algn="ctr" defTabSz="682625" rtl="0">
              <a:spcBef>
                <a:spcPct val="20000"/>
              </a:spcBef>
              <a:defRPr/>
            </a:pPr>
            <a:r>
              <a:rPr kumimoji="1" lang="fa-IR" sz="1300" b="1">
                <a:latin typeface="Arial" charset="0"/>
              </a:rPr>
              <a:t>اهداف سالانه</a:t>
            </a:r>
            <a:endParaRPr kumimoji="1" lang="en-US" sz="1300" b="1">
              <a:latin typeface="Arial" charset="0"/>
            </a:endParaRPr>
          </a:p>
        </p:txBody>
      </p:sp>
      <p:sp>
        <p:nvSpPr>
          <p:cNvPr id="48217" name="Line 99"/>
          <p:cNvSpPr>
            <a:spLocks noChangeShapeType="1"/>
          </p:cNvSpPr>
          <p:nvPr/>
        </p:nvSpPr>
        <p:spPr bwMode="auto">
          <a:xfrm flipV="1">
            <a:off x="4421188" y="3889375"/>
            <a:ext cx="0" cy="10795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18" name="Line 100"/>
          <p:cNvSpPr>
            <a:spLocks noChangeShapeType="1"/>
          </p:cNvSpPr>
          <p:nvPr/>
        </p:nvSpPr>
        <p:spPr bwMode="auto">
          <a:xfrm>
            <a:off x="4754563" y="3735388"/>
            <a:ext cx="11271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19" name="Line 101"/>
          <p:cNvSpPr>
            <a:spLocks noChangeShapeType="1"/>
          </p:cNvSpPr>
          <p:nvPr/>
        </p:nvSpPr>
        <p:spPr bwMode="auto">
          <a:xfrm>
            <a:off x="5256213" y="3889375"/>
            <a:ext cx="0" cy="153988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0" name="Text Box 102"/>
          <p:cNvSpPr txBox="1">
            <a:spLocks noChangeArrowheads="1"/>
          </p:cNvSpPr>
          <p:nvPr/>
        </p:nvSpPr>
        <p:spPr bwMode="auto">
          <a:xfrm>
            <a:off x="5757863" y="4711700"/>
            <a:ext cx="1114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بازخورد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21" name="Text Box 103"/>
          <p:cNvSpPr txBox="1">
            <a:spLocks noChangeArrowheads="1"/>
          </p:cNvSpPr>
          <p:nvPr/>
        </p:nvSpPr>
        <p:spPr bwMode="auto">
          <a:xfrm>
            <a:off x="3251200" y="4711700"/>
            <a:ext cx="11144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1500" b="1">
                <a:solidFill>
                  <a:schemeClr val="accent2"/>
                </a:solidFill>
                <a:latin typeface="Arial" charset="0"/>
              </a:rPr>
              <a:t>بازخورد</a:t>
            </a:r>
            <a:endParaRPr kumimoji="1" lang="en-US" sz="15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22" name="Line 104"/>
          <p:cNvSpPr>
            <a:spLocks noChangeShapeType="1"/>
          </p:cNvSpPr>
          <p:nvPr/>
        </p:nvSpPr>
        <p:spPr bwMode="auto">
          <a:xfrm>
            <a:off x="2581275" y="15748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3" name="Line 105"/>
          <p:cNvSpPr>
            <a:spLocks noChangeShapeType="1"/>
          </p:cNvSpPr>
          <p:nvPr/>
        </p:nvSpPr>
        <p:spPr bwMode="auto">
          <a:xfrm>
            <a:off x="2581275" y="208915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4" name="Line 106"/>
          <p:cNvSpPr>
            <a:spLocks noChangeShapeType="1"/>
          </p:cNvSpPr>
          <p:nvPr/>
        </p:nvSpPr>
        <p:spPr bwMode="auto">
          <a:xfrm>
            <a:off x="2581275" y="26035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5" name="Line 107"/>
          <p:cNvSpPr>
            <a:spLocks noChangeShapeType="1"/>
          </p:cNvSpPr>
          <p:nvPr/>
        </p:nvSpPr>
        <p:spPr bwMode="auto">
          <a:xfrm>
            <a:off x="2581275" y="311785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6" name="Line 108"/>
          <p:cNvSpPr>
            <a:spLocks noChangeShapeType="1"/>
          </p:cNvSpPr>
          <p:nvPr/>
        </p:nvSpPr>
        <p:spPr bwMode="auto">
          <a:xfrm>
            <a:off x="2581275" y="36322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7" name="Line 109"/>
          <p:cNvSpPr>
            <a:spLocks noChangeShapeType="1"/>
          </p:cNvSpPr>
          <p:nvPr/>
        </p:nvSpPr>
        <p:spPr bwMode="auto">
          <a:xfrm>
            <a:off x="2581275" y="414655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8" name="Line 110"/>
          <p:cNvSpPr>
            <a:spLocks noChangeShapeType="1"/>
          </p:cNvSpPr>
          <p:nvPr/>
        </p:nvSpPr>
        <p:spPr bwMode="auto">
          <a:xfrm>
            <a:off x="2581275" y="4660900"/>
            <a:ext cx="55563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29" name="Line 111"/>
          <p:cNvSpPr>
            <a:spLocks noChangeShapeType="1"/>
          </p:cNvSpPr>
          <p:nvPr/>
        </p:nvSpPr>
        <p:spPr bwMode="auto">
          <a:xfrm>
            <a:off x="2636838" y="2860675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0" name="Line 112"/>
          <p:cNvSpPr>
            <a:spLocks noChangeShapeType="1"/>
          </p:cNvSpPr>
          <p:nvPr/>
        </p:nvSpPr>
        <p:spPr bwMode="auto">
          <a:xfrm>
            <a:off x="1801813" y="2603500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1" name="Line 113"/>
          <p:cNvSpPr>
            <a:spLocks noChangeShapeType="1"/>
          </p:cNvSpPr>
          <p:nvPr/>
        </p:nvSpPr>
        <p:spPr bwMode="auto">
          <a:xfrm>
            <a:off x="1857375" y="2603500"/>
            <a:ext cx="0" cy="10795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2" name="Line 114"/>
          <p:cNvSpPr>
            <a:spLocks noChangeShapeType="1"/>
          </p:cNvSpPr>
          <p:nvPr/>
        </p:nvSpPr>
        <p:spPr bwMode="auto">
          <a:xfrm>
            <a:off x="1857375" y="3170238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3" name="Line 115"/>
          <p:cNvSpPr>
            <a:spLocks noChangeShapeType="1"/>
          </p:cNvSpPr>
          <p:nvPr/>
        </p:nvSpPr>
        <p:spPr bwMode="auto">
          <a:xfrm>
            <a:off x="1746250" y="1214438"/>
            <a:ext cx="668655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4" name="Line 116"/>
          <p:cNvSpPr>
            <a:spLocks noChangeShapeType="1"/>
          </p:cNvSpPr>
          <p:nvPr/>
        </p:nvSpPr>
        <p:spPr bwMode="auto">
          <a:xfrm>
            <a:off x="1968500" y="1060450"/>
            <a:ext cx="0" cy="2571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5" name="Line 117"/>
          <p:cNvSpPr>
            <a:spLocks noChangeShapeType="1"/>
          </p:cNvSpPr>
          <p:nvPr/>
        </p:nvSpPr>
        <p:spPr bwMode="auto">
          <a:xfrm>
            <a:off x="5256213" y="1111250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6" name="Line 118"/>
          <p:cNvSpPr>
            <a:spLocks noChangeShapeType="1"/>
          </p:cNvSpPr>
          <p:nvPr/>
        </p:nvSpPr>
        <p:spPr bwMode="auto">
          <a:xfrm>
            <a:off x="5868988" y="1111250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7" name="Line 119"/>
          <p:cNvSpPr>
            <a:spLocks noChangeShapeType="1"/>
          </p:cNvSpPr>
          <p:nvPr/>
        </p:nvSpPr>
        <p:spPr bwMode="auto">
          <a:xfrm>
            <a:off x="8432800" y="1111250"/>
            <a:ext cx="0" cy="20637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38" name="Text Box 120"/>
          <p:cNvSpPr txBox="1">
            <a:spLocks noChangeArrowheads="1"/>
          </p:cNvSpPr>
          <p:nvPr/>
        </p:nvSpPr>
        <p:spPr bwMode="auto">
          <a:xfrm>
            <a:off x="6092825" y="1008063"/>
            <a:ext cx="21732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</a:rPr>
              <a:t>تعيين استراتژيهاي مناسب شرکت</a:t>
            </a:r>
            <a:endParaRPr kumimoji="1" lang="en-US" sz="13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39" name="Text Box 121"/>
          <p:cNvSpPr txBox="1">
            <a:spLocks noChangeArrowheads="1"/>
          </p:cNvSpPr>
          <p:nvPr/>
        </p:nvSpPr>
        <p:spPr bwMode="auto">
          <a:xfrm>
            <a:off x="2470150" y="1008063"/>
            <a:ext cx="2339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 b="1">
                <a:solidFill>
                  <a:schemeClr val="accent2"/>
                </a:solidFill>
                <a:latin typeface="Arial" charset="0"/>
              </a:rPr>
              <a:t>شناخت داخلي و محيطي شرکت</a:t>
            </a:r>
            <a:endParaRPr kumimoji="1" lang="en-US" sz="13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0" name="Text Box 122"/>
          <p:cNvSpPr txBox="1">
            <a:spLocks noChangeArrowheads="1"/>
          </p:cNvSpPr>
          <p:nvPr/>
        </p:nvSpPr>
        <p:spPr bwMode="auto">
          <a:xfrm>
            <a:off x="5145088" y="1008063"/>
            <a:ext cx="8921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تجزيه و تحليل</a:t>
            </a:r>
          </a:p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solidFill>
                  <a:schemeClr val="accent2"/>
                </a:solidFill>
                <a:latin typeface="Arial" charset="0"/>
              </a:rPr>
              <a:t>SWOT</a:t>
            </a:r>
          </a:p>
        </p:txBody>
      </p:sp>
      <p:sp>
        <p:nvSpPr>
          <p:cNvPr id="48241" name="AutoShape 123"/>
          <p:cNvSpPr>
            <a:spLocks noChangeArrowheads="1"/>
          </p:cNvSpPr>
          <p:nvPr/>
        </p:nvSpPr>
        <p:spPr bwMode="auto">
          <a:xfrm>
            <a:off x="2128838" y="1201738"/>
            <a:ext cx="1671637" cy="427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74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842" y="19060"/>
                </a:moveTo>
                <a:cubicBezTo>
                  <a:pt x="1406" y="17008"/>
                  <a:pt x="0" y="1398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3985"/>
                  <a:pt x="20193" y="17008"/>
                  <a:pt x="17757" y="19060"/>
                </a:cubicBezTo>
                <a:cubicBezTo>
                  <a:pt x="20193" y="17008"/>
                  <a:pt x="21600" y="1398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985"/>
                  <a:pt x="1406" y="17008"/>
                  <a:pt x="3842" y="19060"/>
                </a:cubicBez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defTabSz="682625" rtl="0">
              <a:spcBef>
                <a:spcPct val="50000"/>
              </a:spcBef>
            </a:pPr>
            <a:r>
              <a:rPr kumimoji="1" lang="fa-IR" sz="900" b="1">
                <a:solidFill>
                  <a:srgbClr val="000000"/>
                </a:solidFill>
                <a:latin typeface="Arial" charset="0"/>
              </a:rPr>
              <a:t>کميته هاي راهبري با سرپرستي استراتژيستها ومشاوران</a:t>
            </a:r>
            <a:endParaRPr kumimoji="1" lang="en-US" sz="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242" name="Text Box 124"/>
          <p:cNvSpPr txBox="1">
            <a:spLocks noChangeArrowheads="1"/>
          </p:cNvSpPr>
          <p:nvPr/>
        </p:nvSpPr>
        <p:spPr bwMode="auto">
          <a:xfrm>
            <a:off x="742950" y="5072063"/>
            <a:ext cx="311943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*Internal Factor Evaluation (IFE)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**External Factor Evaluation (EFE)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***Differentiating Strategies 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Joint Ventures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QSPM (Quantitative Strategic Planning Matrix)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SPACE (Strategic Position &amp; Action Evaluation)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BCG (Boston Consulting Group) Matrix</a:t>
            </a:r>
          </a:p>
          <a:p>
            <a:pPr algn="l" defTabSz="682625" rtl="0">
              <a:lnSpc>
                <a:spcPct val="90000"/>
              </a:lnSpc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CPM (Competitive Profile Matrix)</a:t>
            </a:r>
          </a:p>
          <a:p>
            <a:pPr algn="l" defTabSz="682625" rtl="0">
              <a:spcBef>
                <a:spcPct val="50000"/>
              </a:spcBef>
            </a:pPr>
            <a:r>
              <a:rPr kumimoji="1" lang="en-US" sz="700" b="1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48243" name="Text Box 125"/>
          <p:cNvSpPr txBox="1">
            <a:spLocks noChangeArrowheads="1"/>
          </p:cNvSpPr>
          <p:nvPr/>
        </p:nvSpPr>
        <p:spPr bwMode="auto">
          <a:xfrm>
            <a:off x="3752850" y="2192338"/>
            <a:ext cx="8905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 عوامل داخلي</a:t>
            </a:r>
            <a:endParaRPr kumimoji="1" lang="en-US" sz="9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4" name="Text Box 126"/>
          <p:cNvSpPr txBox="1">
            <a:spLocks noChangeArrowheads="1"/>
          </p:cNvSpPr>
          <p:nvPr/>
        </p:nvSpPr>
        <p:spPr bwMode="auto">
          <a:xfrm>
            <a:off x="4587875" y="2192338"/>
            <a:ext cx="836613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ماتريس ارزيابي</a:t>
            </a:r>
          </a:p>
          <a:p>
            <a:pPr algn="ctr" defTabSz="682625" rtl="0">
              <a:lnSpc>
                <a:spcPct val="40000"/>
              </a:lnSpc>
              <a:spcBef>
                <a:spcPct val="50000"/>
              </a:spcBef>
            </a:pPr>
            <a:r>
              <a:rPr kumimoji="1" lang="fa-IR" sz="900" b="1">
                <a:solidFill>
                  <a:schemeClr val="accent2"/>
                </a:solidFill>
                <a:latin typeface="Arial" charset="0"/>
              </a:rPr>
              <a:t>عوامل محيطي</a:t>
            </a:r>
            <a:endParaRPr kumimoji="1" lang="en-US" sz="9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5" name="Text Box 127"/>
          <p:cNvSpPr txBox="1">
            <a:spLocks noChangeArrowheads="1"/>
          </p:cNvSpPr>
          <p:nvPr/>
        </p:nvSpPr>
        <p:spPr bwMode="auto">
          <a:xfrm>
            <a:off x="5200650" y="2038350"/>
            <a:ext cx="668338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lnSpc>
                <a:spcPct val="70000"/>
              </a:lnSpc>
              <a:spcBef>
                <a:spcPct val="50000"/>
              </a:spcBef>
            </a:pPr>
            <a:r>
              <a:rPr kumimoji="1" lang="fa-IR" sz="700" b="1">
                <a:solidFill>
                  <a:schemeClr val="accent2"/>
                </a:solidFill>
                <a:latin typeface="Arial" charset="0"/>
              </a:rPr>
              <a:t>تعيين استراتژيهاي </a:t>
            </a:r>
          </a:p>
          <a:p>
            <a:pPr algn="ctr" defTabSz="682625" rtl="0">
              <a:lnSpc>
                <a:spcPct val="40000"/>
              </a:lnSpc>
              <a:spcBef>
                <a:spcPct val="50000"/>
              </a:spcBef>
            </a:pPr>
            <a:r>
              <a:rPr kumimoji="1" lang="fa-IR" sz="700" b="1">
                <a:solidFill>
                  <a:schemeClr val="accent2"/>
                </a:solidFill>
                <a:latin typeface="Arial" charset="0"/>
              </a:rPr>
              <a:t>اصلي</a:t>
            </a:r>
          </a:p>
          <a:p>
            <a:pPr algn="ctr" defTabSz="682625" rtl="0">
              <a:lnSpc>
                <a:spcPct val="50000"/>
              </a:lnSpc>
              <a:spcBef>
                <a:spcPct val="50000"/>
              </a:spcBef>
            </a:pPr>
            <a:r>
              <a:rPr kumimoji="1" lang="fa-IR" sz="700" b="1">
                <a:solidFill>
                  <a:schemeClr val="accent2"/>
                </a:solidFill>
                <a:latin typeface="Arial" charset="0"/>
              </a:rPr>
              <a:t>شرکت</a:t>
            </a:r>
            <a:endParaRPr kumimoji="1" lang="en-US" sz="7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6" name="Text Box 128"/>
          <p:cNvSpPr txBox="1">
            <a:spLocks noChangeArrowheads="1"/>
          </p:cNvSpPr>
          <p:nvPr/>
        </p:nvSpPr>
        <p:spPr bwMode="auto">
          <a:xfrm>
            <a:off x="3752850" y="2139950"/>
            <a:ext cx="1412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200">
                <a:solidFill>
                  <a:schemeClr val="accent2"/>
                </a:solidFill>
                <a:latin typeface="Arial" charset="0"/>
              </a:rPr>
              <a:t>*</a:t>
            </a:r>
            <a:endParaRPr kumimoji="1" lang="en-US" sz="1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7" name="Text Box 129"/>
          <p:cNvSpPr txBox="1">
            <a:spLocks noChangeArrowheads="1"/>
          </p:cNvSpPr>
          <p:nvPr/>
        </p:nvSpPr>
        <p:spPr bwMode="auto">
          <a:xfrm>
            <a:off x="4643438" y="2139950"/>
            <a:ext cx="2794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200" b="1">
                <a:solidFill>
                  <a:schemeClr val="accent2"/>
                </a:solidFill>
                <a:latin typeface="Arial" charset="0"/>
              </a:rPr>
              <a:t>**</a:t>
            </a:r>
            <a:endParaRPr kumimoji="1" lang="en-US" sz="1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8" name="Text Box 130"/>
          <p:cNvSpPr txBox="1">
            <a:spLocks noChangeArrowheads="1"/>
          </p:cNvSpPr>
          <p:nvPr/>
        </p:nvSpPr>
        <p:spPr bwMode="auto">
          <a:xfrm>
            <a:off x="5868988" y="1163638"/>
            <a:ext cx="9477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l" defTabSz="682625" rtl="0">
              <a:spcBef>
                <a:spcPct val="50000"/>
              </a:spcBef>
            </a:pPr>
            <a:r>
              <a:rPr kumimoji="1" lang="fa-IR" sz="1300">
                <a:solidFill>
                  <a:schemeClr val="accent2"/>
                </a:solidFill>
                <a:latin typeface="Arial" charset="0"/>
              </a:rPr>
              <a:t>***</a:t>
            </a:r>
            <a:endParaRPr kumimoji="1" lang="en-US" sz="13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249" name="Line 131"/>
          <p:cNvSpPr>
            <a:spLocks noChangeShapeType="1"/>
          </p:cNvSpPr>
          <p:nvPr/>
        </p:nvSpPr>
        <p:spPr bwMode="auto">
          <a:xfrm>
            <a:off x="8543925" y="2913063"/>
            <a:ext cx="1111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50" name="Line 132"/>
          <p:cNvSpPr>
            <a:spLocks noChangeShapeType="1"/>
          </p:cNvSpPr>
          <p:nvPr/>
        </p:nvSpPr>
        <p:spPr bwMode="auto">
          <a:xfrm>
            <a:off x="7875588" y="2809875"/>
            <a:ext cx="555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251" name="Text Box 133"/>
          <p:cNvSpPr txBox="1">
            <a:spLocks noChangeArrowheads="1"/>
          </p:cNvSpPr>
          <p:nvPr/>
        </p:nvSpPr>
        <p:spPr bwMode="auto">
          <a:xfrm>
            <a:off x="6705600" y="1214438"/>
            <a:ext cx="20637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682625" rtl="0">
              <a:spcBef>
                <a:spcPct val="50000"/>
              </a:spcBef>
            </a:pPr>
            <a:r>
              <a:rPr kumimoji="1" lang="en-US" sz="900" b="1">
                <a:solidFill>
                  <a:schemeClr val="accent2"/>
                </a:solidFill>
                <a:latin typeface="Arial" charset="0"/>
              </a:rPr>
              <a:t>CORPORATE STRATEGIES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3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 txBox="1">
            <a:spLocks noGrp="1"/>
          </p:cNvSpPr>
          <p:nvPr/>
        </p:nvSpPr>
        <p:spPr>
          <a:xfrm>
            <a:off x="4329113" y="6040438"/>
            <a:ext cx="36322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l">
              <a:defRPr/>
            </a:pPr>
            <a:r>
              <a:rPr lang="ar-SA" sz="1200" dirty="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B Homa" pitchFamily="2" charset="-78"/>
              </a:rPr>
              <a:t>برنامه راهبردي</a:t>
            </a:r>
            <a:endParaRPr lang="en-US" sz="1200" dirty="0">
              <a:solidFill>
                <a:schemeClr val="tx2">
                  <a:shade val="90000"/>
                </a:schemeClr>
              </a:solidFill>
              <a:latin typeface="Arial" pitchFamily="34" charset="0"/>
              <a:cs typeface="B Homa" pitchFamily="2" charset="-78"/>
            </a:endParaRPr>
          </a:p>
        </p:txBody>
      </p:sp>
      <p:grpSp>
        <p:nvGrpSpPr>
          <p:cNvPr id="49155" name="Group 6"/>
          <p:cNvGrpSpPr>
            <a:grpSpLocks noChangeAspect="1"/>
          </p:cNvGrpSpPr>
          <p:nvPr/>
        </p:nvGrpSpPr>
        <p:grpSpPr bwMode="auto">
          <a:xfrm>
            <a:off x="1784350" y="188913"/>
            <a:ext cx="6475413" cy="7032625"/>
            <a:chOff x="1800" y="-180"/>
            <a:chExt cx="8640" cy="13860"/>
          </a:xfrm>
        </p:grpSpPr>
        <p:sp>
          <p:nvSpPr>
            <p:cNvPr id="49157" name="AutoShape 7"/>
            <p:cNvSpPr>
              <a:spLocks noChangeAspect="1" noChangeArrowheads="1"/>
            </p:cNvSpPr>
            <p:nvPr/>
          </p:nvSpPr>
          <p:spPr bwMode="auto">
            <a:xfrm>
              <a:off x="1800" y="-180"/>
              <a:ext cx="8640" cy="13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a-IR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0" name="Rectangle 8"/>
            <p:cNvSpPr>
              <a:spLocks noChangeArrowheads="1"/>
            </p:cNvSpPr>
            <p:nvPr/>
          </p:nvSpPr>
          <p:spPr bwMode="auto">
            <a:xfrm>
              <a:off x="5401" y="1081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ارزش ها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1" name="Rectangle 9"/>
            <p:cNvSpPr>
              <a:spLocks noChangeArrowheads="1"/>
            </p:cNvSpPr>
            <p:nvPr/>
          </p:nvSpPr>
          <p:spPr bwMode="auto">
            <a:xfrm>
              <a:off x="5401" y="1979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ذي نفعان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2" name="Rectangle 10"/>
            <p:cNvSpPr>
              <a:spLocks noChangeArrowheads="1"/>
            </p:cNvSpPr>
            <p:nvPr/>
          </p:nvSpPr>
          <p:spPr bwMode="auto">
            <a:xfrm>
              <a:off x="5401" y="2880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ماموريت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3" name="Rectangle 11"/>
            <p:cNvSpPr>
              <a:spLocks noChangeArrowheads="1"/>
            </p:cNvSpPr>
            <p:nvPr/>
          </p:nvSpPr>
          <p:spPr bwMode="auto">
            <a:xfrm>
              <a:off x="6479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W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4" name="Rectangle 12"/>
            <p:cNvSpPr>
              <a:spLocks noChangeArrowheads="1"/>
            </p:cNvSpPr>
            <p:nvPr/>
          </p:nvSpPr>
          <p:spPr bwMode="auto">
            <a:xfrm>
              <a:off x="8099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S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5" name="Rectangle 13"/>
            <p:cNvSpPr>
              <a:spLocks noChangeArrowheads="1"/>
            </p:cNvSpPr>
            <p:nvPr/>
          </p:nvSpPr>
          <p:spPr bwMode="auto">
            <a:xfrm>
              <a:off x="2160" y="8605"/>
              <a:ext cx="180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>
                  <a:latin typeface="Times New Roman" pitchFamily="18" charset="0"/>
                  <a:cs typeface="Nazanin" pitchFamily="2" charset="-78"/>
                </a:rPr>
                <a:t>WT</a:t>
              </a:r>
            </a:p>
            <a:p>
              <a:pPr algn="ctr">
                <a:defRPr/>
              </a:pP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6" name="Rectangle 14"/>
            <p:cNvSpPr>
              <a:spLocks noChangeArrowheads="1"/>
            </p:cNvSpPr>
            <p:nvPr/>
          </p:nvSpPr>
          <p:spPr bwMode="auto">
            <a:xfrm>
              <a:off x="4141" y="8605"/>
              <a:ext cx="180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>
                  <a:latin typeface="Times New Roman" pitchFamily="18" charset="0"/>
                  <a:cs typeface="Nazanin" pitchFamily="2" charset="-78"/>
                </a:rPr>
                <a:t>WO</a:t>
              </a:r>
            </a:p>
            <a:p>
              <a:pPr algn="ctr">
                <a:defRPr/>
              </a:pP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7" name="Rectangle 15"/>
            <p:cNvSpPr>
              <a:spLocks noChangeArrowheads="1"/>
            </p:cNvSpPr>
            <p:nvPr/>
          </p:nvSpPr>
          <p:spPr bwMode="auto">
            <a:xfrm>
              <a:off x="6471" y="8605"/>
              <a:ext cx="1629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 dirty="0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 dirty="0">
                  <a:latin typeface="Times New Roman" pitchFamily="18" charset="0"/>
                  <a:cs typeface="Nazanin" pitchFamily="2" charset="-78"/>
                </a:rPr>
                <a:t>ST</a:t>
              </a:r>
            </a:p>
            <a:p>
              <a:pPr algn="ctr">
                <a:defRPr/>
              </a:pPr>
              <a:endParaRPr lang="en-US" sz="2000" dirty="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8" name="Rectangle 16"/>
            <p:cNvSpPr>
              <a:spLocks noChangeArrowheads="1"/>
            </p:cNvSpPr>
            <p:nvPr/>
          </p:nvSpPr>
          <p:spPr bwMode="auto">
            <a:xfrm>
              <a:off x="8271" y="8605"/>
              <a:ext cx="1629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راهبردهاي </a:t>
              </a:r>
              <a:r>
                <a:rPr lang="en-US" sz="1400" b="1">
                  <a:latin typeface="Times New Roman" pitchFamily="18" charset="0"/>
                  <a:cs typeface="Nazanin" pitchFamily="2" charset="-78"/>
                </a:rPr>
                <a:t>SO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39" name="Rectangle 17"/>
            <p:cNvSpPr>
              <a:spLocks noChangeArrowheads="1"/>
            </p:cNvSpPr>
            <p:nvPr/>
          </p:nvSpPr>
          <p:spPr bwMode="auto">
            <a:xfrm>
              <a:off x="6123" y="5220"/>
              <a:ext cx="3597" cy="16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ارزيابي عوامل دروني(ماتريس</a:t>
              </a:r>
              <a:r>
                <a:rPr lang="en-US" sz="1600" b="1">
                  <a:latin typeface="Times New Roman" pitchFamily="18" charset="0"/>
                  <a:cs typeface="Nazanin" pitchFamily="2" charset="-78"/>
                </a:rPr>
                <a:t>IFE )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49168" name="Rectangle 18"/>
            <p:cNvSpPr>
              <a:spLocks noChangeArrowheads="1"/>
            </p:cNvSpPr>
            <p:nvPr/>
          </p:nvSpPr>
          <p:spPr bwMode="auto">
            <a:xfrm>
              <a:off x="1980" y="7920"/>
              <a:ext cx="8100" cy="1591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تحليل </a:t>
              </a:r>
              <a:r>
                <a:rPr lang="en-US" sz="1600" b="1">
                  <a:latin typeface="Times New Roman" pitchFamily="18" charset="0"/>
                  <a:cs typeface="Nazanin" pitchFamily="2" charset="-78"/>
                </a:rPr>
                <a:t>SWOT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41" name="Rectangle 19"/>
            <p:cNvSpPr>
              <a:spLocks noChangeArrowheads="1"/>
            </p:cNvSpPr>
            <p:nvPr/>
          </p:nvSpPr>
          <p:spPr bwMode="auto">
            <a:xfrm>
              <a:off x="5221" y="10323"/>
              <a:ext cx="197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تعيين راهبردها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42" name="Rectangle 20"/>
            <p:cNvSpPr>
              <a:spLocks noChangeArrowheads="1"/>
            </p:cNvSpPr>
            <p:nvPr/>
          </p:nvSpPr>
          <p:spPr bwMode="auto">
            <a:xfrm>
              <a:off x="5221" y="11449"/>
              <a:ext cx="1978" cy="7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600" b="1">
                  <a:latin typeface="Times New Roman" pitchFamily="18" charset="0"/>
                  <a:cs typeface="Nazanin" pitchFamily="2" charset="-78"/>
                </a:rPr>
                <a:t>تدوين برنامه ها</a:t>
              </a:r>
              <a:endParaRPr lang="en-US" sz="2400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49171" name="AutoShape 21"/>
            <p:cNvCxnSpPr>
              <a:cxnSpLocks noChangeShapeType="1"/>
              <a:stCxn id="52230" idx="2"/>
              <a:endCxn id="52231" idx="0"/>
            </p:cNvCxnSpPr>
            <p:nvPr/>
          </p:nvCxnSpPr>
          <p:spPr bwMode="auto">
            <a:xfrm>
              <a:off x="6120" y="16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72" name="AutoShape 22"/>
            <p:cNvCxnSpPr>
              <a:cxnSpLocks noChangeShapeType="1"/>
              <a:stCxn id="52231" idx="2"/>
              <a:endCxn id="52232" idx="0"/>
            </p:cNvCxnSpPr>
            <p:nvPr/>
          </p:nvCxnSpPr>
          <p:spPr bwMode="auto">
            <a:xfrm>
              <a:off x="6120" y="25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2245" name="Rectangle 23"/>
            <p:cNvSpPr>
              <a:spLocks noChangeArrowheads="1"/>
            </p:cNvSpPr>
            <p:nvPr/>
          </p:nvSpPr>
          <p:spPr bwMode="auto">
            <a:xfrm>
              <a:off x="2700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T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46" name="Rectangle 24"/>
            <p:cNvSpPr>
              <a:spLocks noChangeArrowheads="1"/>
            </p:cNvSpPr>
            <p:nvPr/>
          </p:nvSpPr>
          <p:spPr bwMode="auto">
            <a:xfrm>
              <a:off x="4321" y="5940"/>
              <a:ext cx="1440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O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sp>
          <p:nvSpPr>
            <p:cNvPr id="52247" name="Rectangle 25"/>
            <p:cNvSpPr>
              <a:spLocks noChangeArrowheads="1"/>
            </p:cNvSpPr>
            <p:nvPr/>
          </p:nvSpPr>
          <p:spPr bwMode="auto">
            <a:xfrm>
              <a:off x="2340" y="5220"/>
              <a:ext cx="3688" cy="16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fa-IR" sz="1600" b="1" dirty="0">
                  <a:latin typeface="Times New Roman" pitchFamily="18" charset="0"/>
                  <a:cs typeface="Nazanin" pitchFamily="2" charset="-78"/>
                </a:rPr>
                <a:t>ارزيابي عوامل بيروني(ماتريس</a:t>
              </a:r>
              <a:r>
                <a:rPr lang="en-US" sz="1600" b="1" dirty="0">
                  <a:latin typeface="Times New Roman" pitchFamily="18" charset="0"/>
                  <a:cs typeface="Nazanin" pitchFamily="2" charset="-78"/>
                </a:rPr>
                <a:t>EFE )</a:t>
              </a:r>
              <a:endParaRPr lang="en-US" sz="2400" dirty="0">
                <a:latin typeface="Arial" charset="0"/>
                <a:cs typeface="B Homa" pitchFamily="2" charset="-78"/>
              </a:endParaRPr>
            </a:p>
          </p:txBody>
        </p:sp>
        <p:sp>
          <p:nvSpPr>
            <p:cNvPr id="49176" name="Rectangle 26"/>
            <p:cNvSpPr>
              <a:spLocks noChangeArrowheads="1"/>
            </p:cNvSpPr>
            <p:nvPr/>
          </p:nvSpPr>
          <p:spPr bwMode="auto">
            <a:xfrm>
              <a:off x="2160" y="4680"/>
              <a:ext cx="7920" cy="231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a-IR" sz="1200" b="1">
                  <a:latin typeface="Times New Roman" pitchFamily="18" charset="0"/>
                  <a:cs typeface="Nazanin" pitchFamily="2" charset="-78"/>
                </a:rPr>
                <a:t>ماتريس </a:t>
              </a:r>
              <a:r>
                <a:rPr lang="en-US" sz="1200" b="1">
                  <a:latin typeface="Times New Roman" pitchFamily="18" charset="0"/>
                  <a:cs typeface="Nazanin" pitchFamily="2" charset="-78"/>
                </a:rPr>
                <a:t>IEM</a:t>
              </a:r>
              <a:endParaRPr lang="en-US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49177" name="AutoShape 27"/>
            <p:cNvCxnSpPr>
              <a:cxnSpLocks noChangeShapeType="1"/>
              <a:stCxn id="52232" idx="2"/>
              <a:endCxn id="52265" idx="0"/>
            </p:cNvCxnSpPr>
            <p:nvPr/>
          </p:nvCxnSpPr>
          <p:spPr bwMode="auto">
            <a:xfrm>
              <a:off x="6120" y="34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78" name="AutoShape 28"/>
            <p:cNvCxnSpPr>
              <a:cxnSpLocks noChangeShapeType="1"/>
              <a:stCxn id="52235" idx="2"/>
              <a:endCxn id="52241" idx="0"/>
            </p:cNvCxnSpPr>
            <p:nvPr/>
          </p:nvCxnSpPr>
          <p:spPr bwMode="auto">
            <a:xfrm rot="16200000" flipH="1">
              <a:off x="4064" y="8176"/>
              <a:ext cx="1142" cy="315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9179" name="AutoShape 29"/>
            <p:cNvCxnSpPr>
              <a:cxnSpLocks noChangeShapeType="1"/>
              <a:stCxn id="52236" idx="2"/>
              <a:endCxn id="52241" idx="0"/>
            </p:cNvCxnSpPr>
            <p:nvPr/>
          </p:nvCxnSpPr>
          <p:spPr bwMode="auto">
            <a:xfrm rot="16200000" flipH="1">
              <a:off x="5054" y="9166"/>
              <a:ext cx="1142" cy="117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9180" name="AutoShape 30"/>
            <p:cNvCxnSpPr>
              <a:cxnSpLocks noChangeShapeType="1"/>
              <a:stCxn id="52237" idx="2"/>
              <a:endCxn id="52241" idx="0"/>
            </p:cNvCxnSpPr>
            <p:nvPr/>
          </p:nvCxnSpPr>
          <p:spPr bwMode="auto">
            <a:xfrm rot="5400000">
              <a:off x="6177" y="9213"/>
              <a:ext cx="1142" cy="10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9181" name="AutoShape 31"/>
            <p:cNvCxnSpPr>
              <a:cxnSpLocks noChangeShapeType="1"/>
              <a:stCxn id="52238" idx="2"/>
              <a:endCxn id="52241" idx="0"/>
            </p:cNvCxnSpPr>
            <p:nvPr/>
          </p:nvCxnSpPr>
          <p:spPr bwMode="auto">
            <a:xfrm rot="5400000">
              <a:off x="7077" y="8313"/>
              <a:ext cx="1142" cy="28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9182" name="AutoShape 32"/>
            <p:cNvCxnSpPr>
              <a:cxnSpLocks noChangeShapeType="1"/>
              <a:stCxn id="52241" idx="2"/>
              <a:endCxn id="52242" idx="0"/>
            </p:cNvCxnSpPr>
            <p:nvPr/>
          </p:nvCxnSpPr>
          <p:spPr bwMode="auto">
            <a:xfrm>
              <a:off x="6210" y="11041"/>
              <a:ext cx="0" cy="40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3" name="AutoShape 33"/>
            <p:cNvCxnSpPr>
              <a:cxnSpLocks noChangeShapeType="1"/>
              <a:stCxn id="52245" idx="2"/>
              <a:endCxn id="52235" idx="0"/>
            </p:cNvCxnSpPr>
            <p:nvPr/>
          </p:nvCxnSpPr>
          <p:spPr bwMode="auto">
            <a:xfrm flipH="1">
              <a:off x="3060" y="6546"/>
              <a:ext cx="360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4" name="AutoShape 34"/>
            <p:cNvCxnSpPr>
              <a:cxnSpLocks noChangeShapeType="1"/>
              <a:stCxn id="52233" idx="2"/>
              <a:endCxn id="52235" idx="0"/>
            </p:cNvCxnSpPr>
            <p:nvPr/>
          </p:nvCxnSpPr>
          <p:spPr bwMode="auto">
            <a:xfrm flipH="1">
              <a:off x="3060" y="6546"/>
              <a:ext cx="4140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5" name="AutoShape 35"/>
            <p:cNvCxnSpPr>
              <a:cxnSpLocks noChangeShapeType="1"/>
              <a:stCxn id="52246" idx="2"/>
              <a:endCxn id="52236" idx="0"/>
            </p:cNvCxnSpPr>
            <p:nvPr/>
          </p:nvCxnSpPr>
          <p:spPr bwMode="auto">
            <a:xfrm>
              <a:off x="5040" y="6546"/>
              <a:ext cx="1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6" name="AutoShape 36"/>
            <p:cNvCxnSpPr>
              <a:cxnSpLocks noChangeShapeType="1"/>
              <a:stCxn id="52233" idx="2"/>
              <a:endCxn id="52236" idx="0"/>
            </p:cNvCxnSpPr>
            <p:nvPr/>
          </p:nvCxnSpPr>
          <p:spPr bwMode="auto">
            <a:xfrm flipH="1">
              <a:off x="5040" y="6546"/>
              <a:ext cx="2160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7" name="AutoShape 37"/>
            <p:cNvCxnSpPr>
              <a:cxnSpLocks noChangeShapeType="1"/>
              <a:stCxn id="52245" idx="2"/>
              <a:endCxn id="52237" idx="0"/>
            </p:cNvCxnSpPr>
            <p:nvPr/>
          </p:nvCxnSpPr>
          <p:spPr bwMode="auto">
            <a:xfrm>
              <a:off x="3420" y="6546"/>
              <a:ext cx="386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8" name="AutoShape 38"/>
            <p:cNvCxnSpPr>
              <a:cxnSpLocks noChangeShapeType="1"/>
              <a:stCxn id="52234" idx="2"/>
              <a:endCxn id="52237" idx="0"/>
            </p:cNvCxnSpPr>
            <p:nvPr/>
          </p:nvCxnSpPr>
          <p:spPr bwMode="auto">
            <a:xfrm flipH="1">
              <a:off x="7285" y="6546"/>
              <a:ext cx="153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89" name="AutoShape 39"/>
            <p:cNvCxnSpPr>
              <a:cxnSpLocks noChangeShapeType="1"/>
              <a:stCxn id="52234" idx="2"/>
              <a:endCxn id="52238" idx="0"/>
            </p:cNvCxnSpPr>
            <p:nvPr/>
          </p:nvCxnSpPr>
          <p:spPr bwMode="auto">
            <a:xfrm>
              <a:off x="8820" y="6546"/>
              <a:ext cx="26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190" name="AutoShape 40"/>
            <p:cNvCxnSpPr>
              <a:cxnSpLocks noChangeShapeType="1"/>
              <a:stCxn id="52246" idx="2"/>
              <a:endCxn id="52238" idx="0"/>
            </p:cNvCxnSpPr>
            <p:nvPr/>
          </p:nvCxnSpPr>
          <p:spPr bwMode="auto">
            <a:xfrm>
              <a:off x="5040" y="6546"/>
              <a:ext cx="4045" cy="20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2263" name="Rectangle 41"/>
            <p:cNvSpPr>
              <a:spLocks noChangeArrowheads="1"/>
            </p:cNvSpPr>
            <p:nvPr/>
          </p:nvSpPr>
          <p:spPr bwMode="auto">
            <a:xfrm>
              <a:off x="5401" y="180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چشم انداز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49192" name="AutoShape 42"/>
            <p:cNvCxnSpPr>
              <a:cxnSpLocks noChangeShapeType="1"/>
              <a:stCxn id="52263" idx="2"/>
              <a:endCxn id="52230" idx="0"/>
            </p:cNvCxnSpPr>
            <p:nvPr/>
          </p:nvCxnSpPr>
          <p:spPr bwMode="auto">
            <a:xfrm>
              <a:off x="6120" y="7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2265" name="Rectangle 43"/>
            <p:cNvSpPr>
              <a:spLocks noChangeArrowheads="1"/>
            </p:cNvSpPr>
            <p:nvPr/>
          </p:nvSpPr>
          <p:spPr bwMode="auto">
            <a:xfrm>
              <a:off x="5401" y="3781"/>
              <a:ext cx="1438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>
                <a:defRPr/>
              </a:pPr>
              <a:r>
                <a:rPr lang="fa-IR" sz="1400" b="1">
                  <a:latin typeface="Times New Roman" pitchFamily="18" charset="0"/>
                  <a:cs typeface="Nazanin" pitchFamily="2" charset="-78"/>
                </a:rPr>
                <a:t>اهداف کلان</a:t>
              </a:r>
              <a:endParaRPr lang="en-US" sz="2000">
                <a:latin typeface="Arial" charset="0"/>
                <a:cs typeface="B Homa" pitchFamily="2" charset="-78"/>
              </a:endParaRPr>
            </a:p>
          </p:txBody>
        </p:sp>
        <p:cxnSp>
          <p:nvCxnSpPr>
            <p:cNvPr id="49194" name="AutoShape 44"/>
            <p:cNvCxnSpPr>
              <a:cxnSpLocks noChangeShapeType="1"/>
              <a:stCxn id="52265" idx="2"/>
              <a:endCxn id="49176" idx="0"/>
            </p:cNvCxnSpPr>
            <p:nvPr/>
          </p:nvCxnSpPr>
          <p:spPr bwMode="auto">
            <a:xfrm>
              <a:off x="6120" y="4386"/>
              <a:ext cx="1" cy="2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9156" name="Rectangle 45"/>
          <p:cNvSpPr>
            <a:spLocks noChangeArrowheads="1"/>
          </p:cNvSpPr>
          <p:nvPr/>
        </p:nvSpPr>
        <p:spPr bwMode="auto">
          <a:xfrm>
            <a:off x="6470650" y="401638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800">
                <a:solidFill>
                  <a:schemeClr val="tx2"/>
                </a:solidFill>
                <a:cs typeface="Titr" pitchFamily="2" charset="-78"/>
              </a:rPr>
              <a:t>یک الگوي کاربردی </a:t>
            </a:r>
            <a:endParaRPr lang="en-US" sz="2800">
              <a:solidFill>
                <a:schemeClr val="tx2"/>
              </a:solidFill>
              <a:cs typeface="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1" descr="723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7263" y="188913"/>
            <a:ext cx="6969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63" name="Rectangle 2"/>
          <p:cNvSpPr>
            <a:spLocks noChangeArrowheads="1"/>
          </p:cNvSpPr>
          <p:nvPr/>
        </p:nvSpPr>
        <p:spPr bwMode="auto">
          <a:xfrm>
            <a:off x="6757988" y="222250"/>
            <a:ext cx="190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a-IR" sz="2800">
                <a:solidFill>
                  <a:srgbClr val="C00000"/>
                </a:solidFill>
                <a:cs typeface="B Titr" pitchFamily="2" charset="-78"/>
              </a:rPr>
              <a:t> منابع‌ و مآخذ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200025" y="912813"/>
            <a:ext cx="950595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000" b="1">
                <a:solidFill>
                  <a:srgbClr val="080808"/>
                </a:solidFill>
                <a:cs typeface="B Nazanin" pitchFamily="2" charset="-78"/>
              </a:rPr>
              <a:t>فرد آر . دیو.ید (1385). مدیریت استراتژیک (ترجمه سید محمد اعرابی و علی پارسائیان)</a:t>
            </a:r>
            <a:r>
              <a:rPr lang="en-US" sz="2000" b="1">
                <a:solidFill>
                  <a:srgbClr val="080808"/>
                </a:solidFill>
                <a:cs typeface="B Nazanin" pitchFamily="2" charset="-78"/>
              </a:rPr>
              <a:t>,</a:t>
            </a:r>
            <a:r>
              <a:rPr lang="fa-IR" sz="2000" b="1">
                <a:solidFill>
                  <a:srgbClr val="080808"/>
                </a:solidFill>
                <a:cs typeface="B Nazanin" pitchFamily="2" charset="-78"/>
              </a:rPr>
              <a:t>تهران : دفتر پژوهش های فرهنگی ، 1379</a:t>
            </a:r>
          </a:p>
          <a:p>
            <a:pPr marL="268288" indent="-2682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000" b="1">
                <a:solidFill>
                  <a:srgbClr val="080808"/>
                </a:solidFill>
                <a:cs typeface="B Nazanin" pitchFamily="2" charset="-78"/>
              </a:rPr>
              <a:t>آرمسترانگ‌، مايكل‌ (1381).  مديريت‌ استراتژيك‌ منابع‌ انساني‌ (راهنماي‌ عمل‌) (ترجمه‌ سيدمحمد اعرابي‌ وداود ايزدي‌). تهران‌: دفتر پژوهشهاي‌ فرهنگي‌.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اعرابي ، سيدمحمد ؛ نظامي‏وند چگيني ، هوشنگ (1386)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Titr" pitchFamily="2" charset="-78"/>
              </a:rPr>
              <a:t>برنامه ريزي استراتژيک سازمان امور مالياتي کشور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معاونت برنامه ريزي و فناوري اطلاعات . تهران : دفتر پژوهش هاي فرهنگي.</a:t>
            </a:r>
          </a:p>
          <a:p>
            <a:pPr marL="268288" indent="-268288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جي ديويد هانگر و  ال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. </a:t>
            </a:r>
            <a:r>
              <a:rPr lang="ar-SA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ويلن، توماس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(1381) </a:t>
            </a:r>
            <a:r>
              <a:rPr lang="ar-SA" sz="2000" b="1">
                <a:solidFill>
                  <a:srgbClr val="080808"/>
                </a:solidFill>
                <a:latin typeface="Arial" charset="0"/>
                <a:cs typeface="Titr" pitchFamily="2" charset="-78"/>
              </a:rPr>
              <a:t>مباني مديريت استراتژيک </a:t>
            </a:r>
            <a:r>
              <a:rPr lang="ar-SA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ترجمه سيدمحمد اعرابي و داود ايزدي ، تهران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: </a:t>
            </a:r>
            <a:r>
              <a:rPr lang="ar-SA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دفتر پژوهشهاي فرهنگي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علي احمدي ،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Titr" pitchFamily="2" charset="-78"/>
              </a:rPr>
              <a:t>مديريت استراتژيک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مينتزبرگ ، هنري ، آلستراند ، بروس و لمپل ، ژوزف (1384)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Titr" pitchFamily="2" charset="-78"/>
              </a:rPr>
              <a:t>جنگل استراتژي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ترجمه محمود احمدپور دارياني، تهران: شرکت پرديس 57.</a:t>
            </a:r>
          </a:p>
          <a:p>
            <a:pPr marL="268288" indent="-268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ورزشکار ، احمد (1384)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Titr" pitchFamily="2" charset="-78"/>
              </a:rPr>
              <a:t>جزوه آموزشي مديريت استراتژيک </a:t>
            </a:r>
            <a:r>
              <a:rPr lang="fa-IR" sz="2000" b="1">
                <a:solidFill>
                  <a:srgbClr val="080808"/>
                </a:solidFill>
                <a:latin typeface="Arial" charset="0"/>
                <a:cs typeface="Nazanin" pitchFamily="2" charset="-78"/>
              </a:rPr>
              <a:t>، تهران : مرکز مطالعات و پژوهشهاي مديريت.</a:t>
            </a:r>
            <a:endParaRPr lang="fa-IR" sz="2000" b="1">
              <a:solidFill>
                <a:srgbClr val="080808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4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6" name="Rectangle 3"/>
          <p:cNvSpPr>
            <a:spLocks noChangeArrowheads="1"/>
          </p:cNvSpPr>
          <p:nvPr/>
        </p:nvSpPr>
        <p:spPr bwMode="auto">
          <a:xfrm>
            <a:off x="465138" y="981075"/>
            <a:ext cx="874395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بامبرگر، پيتر و مشولم‌، آلن‌ (1381).  استراتژي‌ منابع‌ انساني‌ (تدوين‌، اجرا، آثار) (ترجمه‌ علي‌ پارسائيان‌ و سيدمحمد اعرابي‌). تهران‌: دفتر پژوهشهاي‌ فرهنگي‌.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پيرس‌ و رابينسون‌،  «برنامه‌ريزي‌ و مديريت‌ استراتژيك‌»  ، ترجمه‌ خليلي‌ شوريني‌، سهراب‌، چاپ‌ اول‌، (تهران‌: انتشارات‌ يادواره‌ كتاب‌، 1377)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منابع مدیریت استراتژیک دکتر حسین علوی راد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منابع مدیریت استراتژیک دکتر احمد وند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منابع مدیریت استراتژیک دکتر دکتر سید محمد اعرابی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اصول و مبانی مدیریت سیدجوادین .</a:t>
            </a:r>
          </a:p>
          <a:p>
            <a:pPr marL="363538" indent="-3635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000" b="1" dirty="0">
                <a:solidFill>
                  <a:srgbClr val="080808"/>
                </a:solidFill>
                <a:cs typeface="+mn-cs"/>
              </a:rPr>
              <a:t>صمدی ، ابراهیم(1388) مدل های مديريت وبرنامه ریزی  استراتژيک ، تهران : مرکز مطالعات و پژوهشهاي مديريت.</a:t>
            </a:r>
          </a:p>
        </p:txBody>
      </p:sp>
      <p:pic>
        <p:nvPicPr>
          <p:cNvPr id="8" name="Picture 1" descr="723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7263" y="260350"/>
            <a:ext cx="6969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757988" y="293688"/>
            <a:ext cx="190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a-IR" sz="2800">
                <a:solidFill>
                  <a:srgbClr val="C00000"/>
                </a:solidFill>
                <a:cs typeface="B Titr" pitchFamily="2" charset="-78"/>
              </a:rPr>
              <a:t> منابع‌ و مآخذ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6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488" y="657738"/>
            <a:ext cx="9143999" cy="304698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B Titr" pitchFamily="2" charset="-78"/>
              </a:rPr>
              <a:t>و </a:t>
            </a:r>
            <a:r>
              <a:rPr lang="fa-IR" sz="8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B Titr" pitchFamily="2" charset="-78"/>
              </a:rPr>
              <a:t>صل </a:t>
            </a: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B Titr" pitchFamily="2" charset="-78"/>
              </a:rPr>
              <a:t>الله علی محمد </a:t>
            </a:r>
          </a:p>
          <a:p>
            <a:pPr algn="ctr">
              <a:lnSpc>
                <a:spcPct val="120000"/>
              </a:lnSpc>
              <a:defRPr/>
            </a:pPr>
            <a:r>
              <a:rPr lang="fa-IR" sz="8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  <a:cs typeface="B Titr" pitchFamily="2" charset="-78"/>
              </a:rPr>
              <a:t>و آل محمد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488" y="4211679"/>
            <a:ext cx="9144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cs typeface="B Titr" pitchFamily="2" charset="-78"/>
              </a:rPr>
              <a:t>اللهم </a:t>
            </a:r>
            <a:r>
              <a:rPr lang="fa-IR" sz="5400" b="1" dirty="0" smtClean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cs typeface="B Titr" pitchFamily="2" charset="-78"/>
              </a:rPr>
              <a:t>صل </a:t>
            </a:r>
            <a:r>
              <a:rPr lang="fa-IR" sz="5400" b="1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cs typeface="B Titr" pitchFamily="2" charset="-78"/>
              </a:rPr>
              <a:t>علی محمد و آل محمد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6"/>
          <p:cNvGrpSpPr>
            <a:grpSpLocks/>
          </p:cNvGrpSpPr>
          <p:nvPr/>
        </p:nvGrpSpPr>
        <p:grpSpPr bwMode="auto">
          <a:xfrm>
            <a:off x="415925" y="620713"/>
            <a:ext cx="8856663" cy="5616575"/>
            <a:chOff x="111" y="482"/>
            <a:chExt cx="5579" cy="3628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111" y="3738"/>
              <a:ext cx="5579" cy="37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fa-IR" sz="2400" dirty="0">
                  <a:latin typeface="Times New Roman" pitchFamily="18" charset="0"/>
                  <a:cs typeface="B Titr" pitchFamily="2" charset="-78"/>
                </a:rPr>
                <a:t> 1- </a:t>
              </a:r>
              <a:r>
                <a:rPr lang="ar-SA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فرآيند برنامه‌ريزي استراتژيك</a:t>
              </a:r>
              <a:r>
                <a:rPr 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 </a:t>
              </a:r>
              <a:r>
                <a:rPr lang="ar-SA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مدل ج ارجنتي</a:t>
              </a:r>
              <a:r>
                <a:rPr lang="ar-SA" sz="2400" dirty="0">
                  <a:latin typeface="Times New Roman" pitchFamily="18" charset="0"/>
                  <a:cs typeface="B Titr" pitchFamily="2" charset="-78"/>
                </a:rPr>
                <a:t> </a:t>
              </a:r>
              <a:endParaRPr lang="en-US" sz="2400" dirty="0">
                <a:latin typeface="Times New Roman" pitchFamily="18" charset="0"/>
                <a:cs typeface="B Titr" pitchFamily="2" charset="-78"/>
              </a:endParaRPr>
            </a:p>
          </p:txBody>
        </p:sp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613" y="482"/>
              <a:ext cx="5063" cy="31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solidFill>
                    <a:srgbClr val="FF9900"/>
                  </a:solidFill>
                  <a:latin typeface="Times New Roman" pitchFamily="18" charset="0"/>
                  <a:cs typeface="B Titr" pitchFamily="2" charset="-78"/>
                </a:rPr>
                <a:t>1.هدف‌گذاري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              تعيين اهداف شركت / مشخص كردن چشم‌انداز سازمان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               تعيين سلسله مراتب نتايج حاصله از اهداف فعلي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solidFill>
                    <a:srgbClr val="0000FF"/>
                  </a:solidFill>
                  <a:latin typeface="Times New Roman" pitchFamily="18" charset="0"/>
                  <a:cs typeface="B Titr" pitchFamily="2" charset="-78"/>
                </a:rPr>
                <a:t>2.تحليل فاصله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               پيش‌بيني عملكرد آتي با توجه به استراتژي‌هاي </a:t>
              </a:r>
              <a:r>
                <a:rPr lang="fa-IR" sz="1400" b="1">
                  <a:latin typeface="Times New Roman" pitchFamily="18" charset="0"/>
                  <a:cs typeface="Yagut" pitchFamily="2" charset="-78"/>
                </a:rPr>
                <a:t>فعلي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fa-IR" sz="1400" b="1">
                  <a:latin typeface="Times New Roman" pitchFamily="18" charset="0"/>
                  <a:cs typeface="Yagut" pitchFamily="2" charset="-78"/>
                </a:rPr>
                <a:t>                                                 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تعيين فاصله موجود بين پيش‌بيني‌ها و هدف‌ها</a:t>
              </a:r>
              <a:r>
                <a:rPr lang="en-US" sz="1400" b="1">
                  <a:latin typeface="Times New Roman" pitchFamily="18" charset="0"/>
                  <a:cs typeface="Yagut" pitchFamily="2" charset="-78"/>
                </a:rPr>
                <a:t> </a:t>
              </a:r>
              <a:endParaRPr lang="ar-SA" sz="1400" b="1">
                <a:latin typeface="Times New Roman" pitchFamily="18" charset="0"/>
                <a:cs typeface="Yagut" pitchFamily="2" charset="-78"/>
              </a:endParaRP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3. </a:t>
              </a:r>
              <a:r>
                <a:rPr lang="ar-SA" sz="1400" b="1">
                  <a:solidFill>
                    <a:srgbClr val="0000FF"/>
                  </a:solidFill>
                  <a:latin typeface="Times New Roman" pitchFamily="18" charset="0"/>
                  <a:cs typeface="B Titr" pitchFamily="2" charset="-78"/>
                </a:rPr>
                <a:t>ارزيابي استراتژي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.................................................................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endParaRPr lang="ar-SA" sz="1400" b="1">
                <a:latin typeface="Times New Roman" pitchFamily="18" charset="0"/>
                <a:cs typeface="Yagut" pitchFamily="2" charset="-78"/>
              </a:endParaRP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ارزيابي محيط داخلي                                  ارزيابي محيط خارجي 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endParaRPr lang="ar-SA" sz="1400" b="1">
                <a:latin typeface="Times New Roman" pitchFamily="18" charset="0"/>
                <a:cs typeface="Yagut" pitchFamily="2" charset="-78"/>
              </a:endParaRP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                         شناسايي مزيتهاي رقابتي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endParaRPr lang="ar-SA" sz="1400" b="1">
                <a:latin typeface="Times New Roman" pitchFamily="18" charset="0"/>
                <a:cs typeface="Yagut" pitchFamily="2" charset="-78"/>
              </a:endParaRP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          بازنگري  در اهداف بعد از در نظرگرفتن اطلاعات مرحله 3              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4. </a:t>
              </a:r>
              <a:r>
                <a:rPr lang="ar-SA" sz="1400" b="1">
                  <a:solidFill>
                    <a:schemeClr val="hlink"/>
                  </a:solidFill>
                  <a:latin typeface="Times New Roman" pitchFamily="18" charset="0"/>
                  <a:cs typeface="B Titr" pitchFamily="2" charset="-78"/>
                </a:rPr>
                <a:t>فرموله كردن استراتژي</a:t>
              </a:r>
              <a:r>
                <a:rPr lang="ar-SA" sz="1400" b="1">
                  <a:solidFill>
                    <a:schemeClr val="hlink"/>
                  </a:solidFill>
                  <a:latin typeface="Times New Roman" pitchFamily="18" charset="0"/>
                  <a:cs typeface="Yagut" pitchFamily="2" charset="-78"/>
                </a:rPr>
                <a:t>..............................................................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                       انتخاب گزينه‌هاي استراتژيك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ارزيابي استراتژيهاي انتخابي در مواجهه با اهداف، محيط داخلي و خارجي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     تصميم گيري استراتژيك / انتخاب بهترين استراتژي انتخابي</a:t>
              </a: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5. </a:t>
              </a:r>
              <a:r>
                <a:rPr lang="ar-SA" sz="1400" b="1">
                  <a:solidFill>
                    <a:srgbClr val="4A2500"/>
                  </a:solidFill>
                  <a:latin typeface="Times New Roman" pitchFamily="18" charset="0"/>
                  <a:cs typeface="B Titr" pitchFamily="2" charset="-78"/>
                </a:rPr>
                <a:t>بكارگيري استراتژيك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................................................................</a:t>
              </a:r>
              <a:endParaRPr lang="en-US" sz="1400" b="1">
                <a:latin typeface="Times New Roman" pitchFamily="18" charset="0"/>
                <a:cs typeface="Yagut" pitchFamily="2" charset="-78"/>
              </a:endParaRPr>
            </a:p>
            <a:p>
              <a:pPr marL="812800" indent="-812800">
                <a:lnSpc>
                  <a:spcPct val="80000"/>
                </a:lnSpc>
                <a:spcBef>
                  <a:spcPct val="20000"/>
                </a:spcBef>
              </a:pPr>
              <a:r>
                <a:rPr lang="en-US" sz="1400" b="1">
                  <a:latin typeface="Times New Roman" pitchFamily="18" charset="0"/>
                  <a:cs typeface="Yagut" pitchFamily="2" charset="-78"/>
                </a:rPr>
                <a:t> 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                       </a:t>
              </a:r>
              <a:r>
                <a:rPr lang="ar-SA" sz="1400" b="1">
                  <a:solidFill>
                    <a:srgbClr val="4A2500"/>
                  </a:solidFill>
                  <a:latin typeface="Times New Roman" pitchFamily="18" charset="0"/>
                  <a:cs typeface="Yagut" pitchFamily="2" charset="-78"/>
                </a:rPr>
                <a:t>تنظيم برنامه‌هاي عملياتي و بودجه بندي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و </a:t>
              </a:r>
              <a:r>
                <a:rPr lang="ar-SA" sz="1400" b="1">
                  <a:solidFill>
                    <a:srgbClr val="CC0000"/>
                  </a:solidFill>
                  <a:latin typeface="Times New Roman" pitchFamily="18" charset="0"/>
                  <a:cs typeface="Yagut" pitchFamily="2" charset="-78"/>
                </a:rPr>
                <a:t>سپس مشاهده و كنترل</a:t>
              </a:r>
              <a:r>
                <a:rPr lang="ar-SA" sz="1400" b="1">
                  <a:latin typeface="Times New Roman" pitchFamily="18" charset="0"/>
                  <a:cs typeface="Yagut" pitchFamily="2" charset="-78"/>
                </a:rPr>
                <a:t>      </a:t>
              </a:r>
              <a:r>
                <a:rPr lang="en-US" sz="1400" b="1">
                  <a:latin typeface="Times New Roman" pitchFamily="18" charset="0"/>
                  <a:cs typeface="Yagut" pitchFamily="2" charset="-78"/>
                </a:rPr>
                <a:t>   </a:t>
              </a:r>
            </a:p>
          </p:txBody>
        </p:sp>
        <p:sp>
          <p:nvSpPr>
            <p:cNvPr id="8197" name="Line 4"/>
            <p:cNvSpPr>
              <a:spLocks noChangeShapeType="1"/>
            </p:cNvSpPr>
            <p:nvPr/>
          </p:nvSpPr>
          <p:spPr bwMode="auto">
            <a:xfrm>
              <a:off x="3578" y="2421"/>
              <a:ext cx="0" cy="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3578" y="2670"/>
              <a:ext cx="0" cy="1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6"/>
            <p:cNvSpPr>
              <a:spLocks noChangeShapeType="1"/>
            </p:cNvSpPr>
            <p:nvPr/>
          </p:nvSpPr>
          <p:spPr bwMode="auto">
            <a:xfrm>
              <a:off x="3578" y="3004"/>
              <a:ext cx="7" cy="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3578" y="3226"/>
              <a:ext cx="0" cy="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3568" y="1354"/>
              <a:ext cx="0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2954" y="1489"/>
              <a:ext cx="1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2954" y="151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4181" y="151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3270" y="1681"/>
              <a:ext cx="5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>
              <a:off x="2954" y="1818"/>
              <a:ext cx="0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4232" y="1833"/>
              <a:ext cx="0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5"/>
            <p:cNvSpPr>
              <a:spLocks noChangeShapeType="1"/>
            </p:cNvSpPr>
            <p:nvPr/>
          </p:nvSpPr>
          <p:spPr bwMode="auto">
            <a:xfrm>
              <a:off x="2943" y="1910"/>
              <a:ext cx="12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6"/>
            <p:cNvSpPr>
              <a:spLocks noChangeShapeType="1"/>
            </p:cNvSpPr>
            <p:nvPr/>
          </p:nvSpPr>
          <p:spPr bwMode="auto">
            <a:xfrm>
              <a:off x="3578" y="2182"/>
              <a:ext cx="7" cy="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0" name="Group 105"/>
            <p:cNvGrpSpPr>
              <a:grpSpLocks/>
            </p:cNvGrpSpPr>
            <p:nvPr/>
          </p:nvGrpSpPr>
          <p:grpSpPr bwMode="auto">
            <a:xfrm>
              <a:off x="122" y="482"/>
              <a:ext cx="737" cy="3094"/>
              <a:chOff x="122" y="482"/>
              <a:chExt cx="737" cy="3094"/>
            </a:xfrm>
          </p:grpSpPr>
          <p:sp>
            <p:nvSpPr>
              <p:cNvPr id="8211" name="Rectangle 69"/>
              <p:cNvSpPr>
                <a:spLocks noChangeArrowheads="1"/>
              </p:cNvSpPr>
              <p:nvPr/>
            </p:nvSpPr>
            <p:spPr bwMode="auto">
              <a:xfrm>
                <a:off x="712" y="3385"/>
                <a:ext cx="147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122" y="3385"/>
                <a:ext cx="590" cy="19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کنترل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8213" name="Rectangle 67"/>
              <p:cNvSpPr>
                <a:spLocks noChangeArrowheads="1"/>
              </p:cNvSpPr>
              <p:nvPr/>
            </p:nvSpPr>
            <p:spPr bwMode="auto">
              <a:xfrm>
                <a:off x="712" y="3158"/>
                <a:ext cx="147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122" y="3154"/>
                <a:ext cx="590" cy="2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000" b="1" dirty="0">
                    <a:latin typeface="Arial" charset="0"/>
                    <a:cs typeface="B Nazanin" pitchFamily="2" charset="-78"/>
                  </a:rPr>
                  <a:t>پياده سازي</a:t>
                </a:r>
                <a:endParaRPr lang="en-US" sz="10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8215" name="Rectangle 65"/>
              <p:cNvSpPr>
                <a:spLocks noChangeArrowheads="1"/>
              </p:cNvSpPr>
              <p:nvPr/>
            </p:nvSpPr>
            <p:spPr bwMode="auto">
              <a:xfrm>
                <a:off x="712" y="2341"/>
                <a:ext cx="147" cy="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11328" name="Rectangle 64"/>
              <p:cNvSpPr>
                <a:spLocks noChangeArrowheads="1"/>
              </p:cNvSpPr>
              <p:nvPr/>
            </p:nvSpPr>
            <p:spPr bwMode="auto">
              <a:xfrm>
                <a:off x="122" y="2341"/>
                <a:ext cx="590" cy="81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تصميم گيري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8217" name="Rectangle 63"/>
              <p:cNvSpPr>
                <a:spLocks noChangeArrowheads="1"/>
              </p:cNvSpPr>
              <p:nvPr/>
            </p:nvSpPr>
            <p:spPr bwMode="auto">
              <a:xfrm>
                <a:off x="712" y="890"/>
                <a:ext cx="147" cy="14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11326" name="Rectangle 62"/>
              <p:cNvSpPr>
                <a:spLocks noChangeArrowheads="1"/>
              </p:cNvSpPr>
              <p:nvPr/>
            </p:nvSpPr>
            <p:spPr bwMode="auto">
              <a:xfrm>
                <a:off x="122" y="890"/>
                <a:ext cx="590" cy="145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کنکاش محيطي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8219" name="Rectangle 61"/>
              <p:cNvSpPr>
                <a:spLocks noChangeArrowheads="1"/>
              </p:cNvSpPr>
              <p:nvPr/>
            </p:nvSpPr>
            <p:spPr bwMode="auto">
              <a:xfrm>
                <a:off x="712" y="482"/>
                <a:ext cx="147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</a:pPr>
                <a:endParaRPr lang="en-US" sz="1300" b="1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11324" name="Rectangle 60"/>
              <p:cNvSpPr>
                <a:spLocks noChangeArrowheads="1"/>
              </p:cNvSpPr>
              <p:nvPr/>
            </p:nvSpPr>
            <p:spPr bwMode="auto">
              <a:xfrm>
                <a:off x="122" y="482"/>
                <a:ext cx="590" cy="40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4" tIns="45717" rIns="91434" bIns="45717" anchor="ctr"/>
              <a:lstStyle/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کنکاش </a:t>
                </a:r>
              </a:p>
              <a:p>
                <a:pPr algn="ctr" defTabSz="801688">
                  <a:spcBef>
                    <a:spcPct val="20000"/>
                  </a:spcBef>
                  <a:defRPr/>
                </a:pPr>
                <a:r>
                  <a:rPr lang="fa-IR" sz="1300" b="1" dirty="0">
                    <a:latin typeface="Arial" charset="0"/>
                    <a:cs typeface="B Nazanin" pitchFamily="2" charset="-78"/>
                  </a:rPr>
                  <a:t>مفهومي</a:t>
                </a:r>
                <a:endParaRPr lang="en-US" sz="1300" b="1" dirty="0">
                  <a:latin typeface="Arial" charset="0"/>
                  <a:cs typeface="B Nazanin" pitchFamily="2" charset="-78"/>
                </a:endParaRPr>
              </a:p>
            </p:txBody>
          </p:sp>
          <p:sp>
            <p:nvSpPr>
              <p:cNvPr id="8221" name="Line 70"/>
              <p:cNvSpPr>
                <a:spLocks noChangeShapeType="1"/>
              </p:cNvSpPr>
              <p:nvPr/>
            </p:nvSpPr>
            <p:spPr bwMode="auto">
              <a:xfrm>
                <a:off x="122" y="482"/>
                <a:ext cx="73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2" name="Line 71"/>
              <p:cNvSpPr>
                <a:spLocks noChangeShapeType="1"/>
              </p:cNvSpPr>
              <p:nvPr/>
            </p:nvSpPr>
            <p:spPr bwMode="auto">
              <a:xfrm>
                <a:off x="122" y="890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3" name="Line 72"/>
              <p:cNvSpPr>
                <a:spLocks noChangeShapeType="1"/>
              </p:cNvSpPr>
              <p:nvPr/>
            </p:nvSpPr>
            <p:spPr bwMode="auto">
              <a:xfrm>
                <a:off x="122" y="2341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4" name="Line 73"/>
              <p:cNvSpPr>
                <a:spLocks noChangeShapeType="1"/>
              </p:cNvSpPr>
              <p:nvPr/>
            </p:nvSpPr>
            <p:spPr bwMode="auto">
              <a:xfrm>
                <a:off x="122" y="3158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5" name="Line 74"/>
              <p:cNvSpPr>
                <a:spLocks noChangeShapeType="1"/>
              </p:cNvSpPr>
              <p:nvPr/>
            </p:nvSpPr>
            <p:spPr bwMode="auto">
              <a:xfrm>
                <a:off x="122" y="3385"/>
                <a:ext cx="7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6" name="Line 75"/>
              <p:cNvSpPr>
                <a:spLocks noChangeShapeType="1"/>
              </p:cNvSpPr>
              <p:nvPr/>
            </p:nvSpPr>
            <p:spPr bwMode="auto">
              <a:xfrm>
                <a:off x="122" y="3576"/>
                <a:ext cx="73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7" name="Line 76"/>
              <p:cNvSpPr>
                <a:spLocks noChangeShapeType="1"/>
              </p:cNvSpPr>
              <p:nvPr/>
            </p:nvSpPr>
            <p:spPr bwMode="auto">
              <a:xfrm>
                <a:off x="122" y="482"/>
                <a:ext cx="0" cy="309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8" name="Line 77"/>
              <p:cNvSpPr>
                <a:spLocks noChangeShapeType="1"/>
              </p:cNvSpPr>
              <p:nvPr/>
            </p:nvSpPr>
            <p:spPr bwMode="auto">
              <a:xfrm>
                <a:off x="712" y="482"/>
                <a:ext cx="0" cy="309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29" name="Line 78"/>
              <p:cNvSpPr>
                <a:spLocks noChangeShapeType="1"/>
              </p:cNvSpPr>
              <p:nvPr/>
            </p:nvSpPr>
            <p:spPr bwMode="auto">
              <a:xfrm>
                <a:off x="859" y="482"/>
                <a:ext cx="0" cy="3094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8"/>
          <p:cNvSpPr>
            <a:spLocks noChangeShapeType="1"/>
          </p:cNvSpPr>
          <p:nvPr/>
        </p:nvSpPr>
        <p:spPr bwMode="auto">
          <a:xfrm>
            <a:off x="584200" y="4700588"/>
            <a:ext cx="17478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19" name="Group 169"/>
          <p:cNvGrpSpPr>
            <a:grpSpLocks/>
          </p:cNvGrpSpPr>
          <p:nvPr/>
        </p:nvGrpSpPr>
        <p:grpSpPr bwMode="auto">
          <a:xfrm>
            <a:off x="560388" y="620713"/>
            <a:ext cx="8934450" cy="5670550"/>
            <a:chOff x="353" y="391"/>
            <a:chExt cx="5628" cy="3572"/>
          </a:xfrm>
        </p:grpSpPr>
        <p:sp>
          <p:nvSpPr>
            <p:cNvPr id="14338" name="Rectangle 2"/>
            <p:cNvSpPr>
              <a:spLocks noChangeArrowheads="1"/>
            </p:cNvSpPr>
            <p:nvPr/>
          </p:nvSpPr>
          <p:spPr bwMode="auto">
            <a:xfrm>
              <a:off x="353" y="3611"/>
              <a:ext cx="5579" cy="35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4" tIns="45717" rIns="91434" bIns="45717" anchor="ctr"/>
            <a:lstStyle/>
            <a:p>
              <a:pPr algn="ctr">
                <a:defRPr/>
              </a:pPr>
              <a:r>
                <a:rPr lang="fa-IR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2-</a:t>
              </a:r>
              <a:r>
                <a:rPr lang="ar-SA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affic" pitchFamily="2" charset="-78"/>
                  <a:cs typeface="B Titr" pitchFamily="2" charset="-78"/>
                </a:rPr>
                <a:t>فرآيند برنامه ريزي استراتژيك مدل هاكس</a:t>
              </a:r>
              <a:endPara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endParaRP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5611" y="1077"/>
              <a:ext cx="370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اجرا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417" y="1035"/>
              <a:ext cx="808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رسالت و اهداف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697" y="391"/>
              <a:ext cx="888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عوامل محيطي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629" y="1721"/>
              <a:ext cx="890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عوامل داخلي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892" y="1077"/>
              <a:ext cx="405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برنامه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619" y="1077"/>
              <a:ext cx="727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بودجه ريزي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014" y="1077"/>
              <a:ext cx="565" cy="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استراتژي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 flipV="1">
              <a:off x="1262" y="715"/>
              <a:ext cx="435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sm"/>
              <a:tailEnd type="stealth" w="med" len="sm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3" name="Line 13"/>
            <p:cNvSpPr>
              <a:spLocks noChangeShapeType="1"/>
            </p:cNvSpPr>
            <p:nvPr/>
          </p:nvSpPr>
          <p:spPr bwMode="auto">
            <a:xfrm>
              <a:off x="1225" y="1420"/>
              <a:ext cx="404" cy="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4" name="Line 14"/>
            <p:cNvSpPr>
              <a:spLocks noChangeShapeType="1"/>
            </p:cNvSpPr>
            <p:nvPr/>
          </p:nvSpPr>
          <p:spPr bwMode="auto">
            <a:xfrm>
              <a:off x="2585" y="715"/>
              <a:ext cx="418" cy="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sm"/>
              <a:tailEnd type="stealth" w="med" len="sm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5" name="Line 15"/>
            <p:cNvSpPr>
              <a:spLocks noChangeShapeType="1"/>
            </p:cNvSpPr>
            <p:nvPr/>
          </p:nvSpPr>
          <p:spPr bwMode="auto">
            <a:xfrm flipV="1">
              <a:off x="2519" y="1420"/>
              <a:ext cx="484" cy="3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6" name="Line 16"/>
            <p:cNvSpPr>
              <a:spLocks noChangeShapeType="1"/>
            </p:cNvSpPr>
            <p:nvPr/>
          </p:nvSpPr>
          <p:spPr bwMode="auto">
            <a:xfrm>
              <a:off x="2056" y="971"/>
              <a:ext cx="0" cy="7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7" name="Line 17"/>
            <p:cNvSpPr>
              <a:spLocks noChangeShapeType="1"/>
            </p:cNvSpPr>
            <p:nvPr/>
          </p:nvSpPr>
          <p:spPr bwMode="auto">
            <a:xfrm>
              <a:off x="1225" y="1298"/>
              <a:ext cx="17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>
              <a:off x="3570" y="1290"/>
              <a:ext cx="3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39" name="Line 19"/>
            <p:cNvSpPr>
              <a:spLocks noChangeShapeType="1"/>
            </p:cNvSpPr>
            <p:nvPr/>
          </p:nvSpPr>
          <p:spPr bwMode="auto">
            <a:xfrm>
              <a:off x="4297" y="1310"/>
              <a:ext cx="3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0" name="Line 20"/>
            <p:cNvSpPr>
              <a:spLocks noChangeShapeType="1"/>
            </p:cNvSpPr>
            <p:nvPr/>
          </p:nvSpPr>
          <p:spPr bwMode="auto">
            <a:xfrm>
              <a:off x="5734" y="1537"/>
              <a:ext cx="0" cy="1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1" name="Line 21"/>
            <p:cNvSpPr>
              <a:spLocks noChangeShapeType="1"/>
            </p:cNvSpPr>
            <p:nvPr/>
          </p:nvSpPr>
          <p:spPr bwMode="auto">
            <a:xfrm>
              <a:off x="4943" y="1530"/>
              <a:ext cx="0" cy="1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2" name="Line 22"/>
            <p:cNvSpPr>
              <a:spLocks noChangeShapeType="1"/>
            </p:cNvSpPr>
            <p:nvPr/>
          </p:nvSpPr>
          <p:spPr bwMode="auto">
            <a:xfrm>
              <a:off x="4135" y="1530"/>
              <a:ext cx="0" cy="1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3" name="Line 23"/>
            <p:cNvSpPr>
              <a:spLocks noChangeShapeType="1"/>
            </p:cNvSpPr>
            <p:nvPr/>
          </p:nvSpPr>
          <p:spPr bwMode="auto">
            <a:xfrm>
              <a:off x="3244" y="1514"/>
              <a:ext cx="0" cy="8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4" name="Line 24"/>
            <p:cNvSpPr>
              <a:spLocks noChangeShapeType="1"/>
            </p:cNvSpPr>
            <p:nvPr/>
          </p:nvSpPr>
          <p:spPr bwMode="auto">
            <a:xfrm>
              <a:off x="2035" y="2308"/>
              <a:ext cx="0" cy="3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5" name="Line 25"/>
            <p:cNvSpPr>
              <a:spLocks noChangeShapeType="1"/>
            </p:cNvSpPr>
            <p:nvPr/>
          </p:nvSpPr>
          <p:spPr bwMode="auto">
            <a:xfrm>
              <a:off x="754" y="1624"/>
              <a:ext cx="4" cy="1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6" name="Line 26"/>
            <p:cNvSpPr>
              <a:spLocks noChangeShapeType="1"/>
            </p:cNvSpPr>
            <p:nvPr/>
          </p:nvSpPr>
          <p:spPr bwMode="auto">
            <a:xfrm flipH="1">
              <a:off x="741" y="2695"/>
              <a:ext cx="2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47" name="Line 27"/>
            <p:cNvSpPr>
              <a:spLocks noChangeShapeType="1"/>
            </p:cNvSpPr>
            <p:nvPr/>
          </p:nvSpPr>
          <p:spPr bwMode="auto">
            <a:xfrm>
              <a:off x="5364" y="1297"/>
              <a:ext cx="2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28"/>
            <p:cNvSpPr>
              <a:spLocks noChangeShapeType="1"/>
            </p:cNvSpPr>
            <p:nvPr/>
          </p:nvSpPr>
          <p:spPr bwMode="auto">
            <a:xfrm flipH="1">
              <a:off x="3508" y="2655"/>
              <a:ext cx="2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2845" y="2363"/>
              <a:ext cx="711" cy="54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rtl="0" eaLnBrk="0" hangingPunct="0">
                <a:defRPr/>
              </a:pPr>
              <a:r>
                <a:rPr lang="ar-SA" b="1">
                  <a:latin typeface="Times New Roman" pitchFamily="18" charset="0"/>
                  <a:cs typeface="B Titr" pitchFamily="2" charset="-78"/>
                </a:rPr>
                <a:t>بازخور</a:t>
              </a:r>
              <a:r>
                <a:rPr lang="fa-IR" b="1">
                  <a:latin typeface="Times New Roman" pitchFamily="18" charset="0"/>
                  <a:cs typeface="B Titr" pitchFamily="2" charset="-78"/>
                </a:rPr>
                <a:t>د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5331" y="3104"/>
              <a:ext cx="541" cy="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400" b="1" dirty="0">
                  <a:latin typeface="Arial" charset="0"/>
                  <a:cs typeface="B Nazanin" pitchFamily="2" charset="-78"/>
                </a:rPr>
                <a:t>بازخوردو</a:t>
              </a:r>
            </a:p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400" b="1" dirty="0">
                  <a:latin typeface="Arial" charset="0"/>
                  <a:cs typeface="B Nazanin" pitchFamily="2" charset="-78"/>
                </a:rPr>
                <a:t>کنترل</a:t>
              </a:r>
              <a:endParaRPr lang="en-US" sz="14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3670" y="3104"/>
              <a:ext cx="1661" cy="3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600" b="1" dirty="0">
                  <a:latin typeface="Arial" charset="0"/>
                  <a:cs typeface="B Nazanin" pitchFamily="2" charset="-78"/>
                </a:rPr>
                <a:t>پياده سازي</a:t>
              </a:r>
              <a:endParaRPr lang="en-US" sz="16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2825" y="3104"/>
              <a:ext cx="845" cy="35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600" b="1" dirty="0">
                  <a:latin typeface="Arial" charset="0"/>
                  <a:cs typeface="B Nazanin" pitchFamily="2" charset="-78"/>
                </a:rPr>
                <a:t>تصميم گيري</a:t>
              </a:r>
              <a:endParaRPr lang="en-US" sz="16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1469" y="3104"/>
              <a:ext cx="1356" cy="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b="1" dirty="0">
                  <a:latin typeface="Arial" charset="0"/>
                  <a:cs typeface="B Nazanin" pitchFamily="2" charset="-78"/>
                </a:rPr>
                <a:t>کنکاش محيطي</a:t>
              </a:r>
              <a:endParaRPr lang="en-US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368" y="3104"/>
              <a:ext cx="1101" cy="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600" b="1" dirty="0">
                  <a:latin typeface="Arial" charset="0"/>
                  <a:cs typeface="B Nazanin" pitchFamily="2" charset="-78"/>
                </a:rPr>
                <a:t>کنکاش مفهومي</a:t>
              </a:r>
              <a:endParaRPr lang="en-US" sz="16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9255" name="Rectangle 102"/>
            <p:cNvSpPr>
              <a:spLocks noChangeArrowheads="1"/>
            </p:cNvSpPr>
            <p:nvPr/>
          </p:nvSpPr>
          <p:spPr bwMode="auto">
            <a:xfrm>
              <a:off x="5331" y="2961"/>
              <a:ext cx="54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9256" name="Rectangle 101"/>
            <p:cNvSpPr>
              <a:spLocks noChangeArrowheads="1"/>
            </p:cNvSpPr>
            <p:nvPr/>
          </p:nvSpPr>
          <p:spPr bwMode="auto">
            <a:xfrm>
              <a:off x="3670" y="2961"/>
              <a:ext cx="166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9257" name="Rectangle 100"/>
            <p:cNvSpPr>
              <a:spLocks noChangeArrowheads="1"/>
            </p:cNvSpPr>
            <p:nvPr/>
          </p:nvSpPr>
          <p:spPr bwMode="auto">
            <a:xfrm>
              <a:off x="2825" y="2961"/>
              <a:ext cx="845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9258" name="Rectangle 99"/>
            <p:cNvSpPr>
              <a:spLocks noChangeArrowheads="1"/>
            </p:cNvSpPr>
            <p:nvPr/>
          </p:nvSpPr>
          <p:spPr bwMode="auto">
            <a:xfrm>
              <a:off x="1469" y="2961"/>
              <a:ext cx="135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9259" name="Rectangle 98"/>
            <p:cNvSpPr>
              <a:spLocks noChangeArrowheads="1"/>
            </p:cNvSpPr>
            <p:nvPr/>
          </p:nvSpPr>
          <p:spPr bwMode="auto">
            <a:xfrm>
              <a:off x="368" y="2961"/>
              <a:ext cx="1101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defTabSz="801688">
                <a:spcBef>
                  <a:spcPct val="2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9260" name="Line 109"/>
            <p:cNvSpPr>
              <a:spLocks noChangeShapeType="1"/>
            </p:cNvSpPr>
            <p:nvPr/>
          </p:nvSpPr>
          <p:spPr bwMode="auto">
            <a:xfrm>
              <a:off x="368" y="3104"/>
              <a:ext cx="5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110"/>
            <p:cNvSpPr>
              <a:spLocks noChangeShapeType="1"/>
            </p:cNvSpPr>
            <p:nvPr/>
          </p:nvSpPr>
          <p:spPr bwMode="auto">
            <a:xfrm>
              <a:off x="368" y="3456"/>
              <a:ext cx="55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111"/>
            <p:cNvSpPr>
              <a:spLocks noChangeShapeType="1"/>
            </p:cNvSpPr>
            <p:nvPr/>
          </p:nvSpPr>
          <p:spPr bwMode="auto">
            <a:xfrm>
              <a:off x="368" y="2961"/>
              <a:ext cx="0" cy="4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112"/>
            <p:cNvSpPr>
              <a:spLocks noChangeShapeType="1"/>
            </p:cNvSpPr>
            <p:nvPr/>
          </p:nvSpPr>
          <p:spPr bwMode="auto">
            <a:xfrm>
              <a:off x="1469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113"/>
            <p:cNvSpPr>
              <a:spLocks noChangeShapeType="1"/>
            </p:cNvSpPr>
            <p:nvPr/>
          </p:nvSpPr>
          <p:spPr bwMode="auto">
            <a:xfrm>
              <a:off x="2825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114"/>
            <p:cNvSpPr>
              <a:spLocks noChangeShapeType="1"/>
            </p:cNvSpPr>
            <p:nvPr/>
          </p:nvSpPr>
          <p:spPr bwMode="auto">
            <a:xfrm>
              <a:off x="3670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115"/>
            <p:cNvSpPr>
              <a:spLocks noChangeShapeType="1"/>
            </p:cNvSpPr>
            <p:nvPr/>
          </p:nvSpPr>
          <p:spPr bwMode="auto">
            <a:xfrm>
              <a:off x="5331" y="2961"/>
              <a:ext cx="0" cy="4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16"/>
            <p:cNvSpPr>
              <a:spLocks noChangeShapeType="1"/>
            </p:cNvSpPr>
            <p:nvPr/>
          </p:nvSpPr>
          <p:spPr bwMode="auto">
            <a:xfrm>
              <a:off x="5872" y="2961"/>
              <a:ext cx="0" cy="4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Line 121"/>
          <p:cNvSpPr>
            <a:spLocks noChangeShapeType="1"/>
          </p:cNvSpPr>
          <p:nvPr/>
        </p:nvSpPr>
        <p:spPr bwMode="auto">
          <a:xfrm>
            <a:off x="2332038" y="4700588"/>
            <a:ext cx="21526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122"/>
          <p:cNvSpPr>
            <a:spLocks noChangeShapeType="1"/>
          </p:cNvSpPr>
          <p:nvPr/>
        </p:nvSpPr>
        <p:spPr bwMode="auto">
          <a:xfrm>
            <a:off x="4484688" y="4700588"/>
            <a:ext cx="13414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123"/>
          <p:cNvSpPr>
            <a:spLocks noChangeShapeType="1"/>
          </p:cNvSpPr>
          <p:nvPr/>
        </p:nvSpPr>
        <p:spPr bwMode="auto">
          <a:xfrm>
            <a:off x="5826125" y="4700588"/>
            <a:ext cx="26368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124"/>
          <p:cNvSpPr>
            <a:spLocks noChangeShapeType="1"/>
          </p:cNvSpPr>
          <p:nvPr/>
        </p:nvSpPr>
        <p:spPr bwMode="auto">
          <a:xfrm>
            <a:off x="8462963" y="4700588"/>
            <a:ext cx="858837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20"/>
          <p:cNvGrpSpPr>
            <a:grpSpLocks/>
          </p:cNvGrpSpPr>
          <p:nvPr/>
        </p:nvGrpSpPr>
        <p:grpSpPr bwMode="auto">
          <a:xfrm>
            <a:off x="506413" y="692150"/>
            <a:ext cx="9126537" cy="5905500"/>
            <a:chOff x="320" y="436"/>
            <a:chExt cx="5749" cy="3720"/>
          </a:xfrm>
        </p:grpSpPr>
        <p:sp>
          <p:nvSpPr>
            <p:cNvPr id="15362" name="Rectangle 2"/>
            <p:cNvSpPr>
              <a:spLocks noChangeArrowheads="1"/>
            </p:cNvSpPr>
            <p:nvPr/>
          </p:nvSpPr>
          <p:spPr bwMode="auto">
            <a:xfrm>
              <a:off x="541" y="3708"/>
              <a:ext cx="5528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l" rtl="0">
                <a:defRPr/>
              </a:pPr>
              <a:endPara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Nazanin" pitchFamily="2" charset="-78"/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1652" y="970"/>
              <a:ext cx="858" cy="2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تجزيه و تحليل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400" y="1450"/>
              <a:ext cx="3624" cy="1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تجزيه و تحليل و انتخاب استراتژي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652" y="1771"/>
              <a:ext cx="954" cy="1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هدفهاي بلندمدت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652" y="2144"/>
              <a:ext cx="1145" cy="1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rtl="0" eaLnBrk="0" hangingPunct="0">
                <a:defRPr/>
              </a:pPr>
              <a:r>
                <a:rPr lang="ar-SA" sz="1400" b="1">
                  <a:latin typeface="Times New Roman" pitchFamily="18" charset="0"/>
                  <a:cs typeface="B Titr" pitchFamily="2" charset="-78"/>
                </a:rPr>
                <a:t>هدفهاي ساليانه</a:t>
              </a:r>
              <a:endPara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B Titr" pitchFamily="2" charset="-78"/>
              </a:endParaRPr>
            </a:p>
          </p:txBody>
        </p:sp>
        <p:sp>
          <p:nvSpPr>
            <p:cNvPr id="10250" name="Line 35"/>
            <p:cNvSpPr>
              <a:spLocks noChangeShapeType="1"/>
            </p:cNvSpPr>
            <p:nvPr/>
          </p:nvSpPr>
          <p:spPr bwMode="auto">
            <a:xfrm flipH="1">
              <a:off x="1352" y="3067"/>
              <a:ext cx="263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36"/>
            <p:cNvSpPr>
              <a:spLocks noChangeShapeType="1"/>
            </p:cNvSpPr>
            <p:nvPr/>
          </p:nvSpPr>
          <p:spPr bwMode="auto">
            <a:xfrm flipV="1">
              <a:off x="1351" y="543"/>
              <a:ext cx="0" cy="250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37"/>
            <p:cNvSpPr>
              <a:spLocks noChangeShapeType="1"/>
            </p:cNvSpPr>
            <p:nvPr/>
          </p:nvSpPr>
          <p:spPr bwMode="auto">
            <a:xfrm>
              <a:off x="1367" y="543"/>
              <a:ext cx="152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41"/>
            <p:cNvSpPr>
              <a:spLocks noChangeShapeType="1"/>
            </p:cNvSpPr>
            <p:nvPr/>
          </p:nvSpPr>
          <p:spPr bwMode="auto">
            <a:xfrm>
              <a:off x="1461" y="1076"/>
              <a:ext cx="191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54" name="Group 111"/>
            <p:cNvGrpSpPr>
              <a:grpSpLocks/>
            </p:cNvGrpSpPr>
            <p:nvPr/>
          </p:nvGrpSpPr>
          <p:grpSpPr bwMode="auto">
            <a:xfrm>
              <a:off x="2050" y="436"/>
              <a:ext cx="3861" cy="2722"/>
              <a:chOff x="951" y="436"/>
              <a:chExt cx="4486" cy="2722"/>
            </a:xfrm>
          </p:grpSpPr>
          <p:sp>
            <p:nvSpPr>
              <p:cNvPr id="15364" name="Text Box 4"/>
              <p:cNvSpPr txBox="1">
                <a:spLocks noChangeArrowheads="1"/>
              </p:cNvSpPr>
              <p:nvPr/>
            </p:nvSpPr>
            <p:spPr bwMode="auto">
              <a:xfrm>
                <a:off x="984" y="2954"/>
                <a:ext cx="610" cy="2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34" tIns="45717" rIns="91434" bIns="45717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بازخورد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65" name="Text Box 5"/>
              <p:cNvSpPr txBox="1">
                <a:spLocks noChangeArrowheads="1"/>
              </p:cNvSpPr>
              <p:nvPr/>
            </p:nvSpPr>
            <p:spPr bwMode="auto">
              <a:xfrm>
                <a:off x="1932" y="436"/>
                <a:ext cx="1048" cy="2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en-US" sz="1400" b="1" dirty="0">
                    <a:latin typeface="Times New Roman" pitchFamily="18" charset="0"/>
                    <a:cs typeface="B Titr" pitchFamily="2" charset="-78"/>
                  </a:rPr>
                  <a:t> </a:t>
                </a:r>
                <a:r>
                  <a:rPr lang="ar-SA" sz="1400" b="1" dirty="0">
                    <a:latin typeface="Times New Roman" pitchFamily="18" charset="0"/>
                    <a:cs typeface="B Titr" pitchFamily="2" charset="-78"/>
                  </a:rPr>
                  <a:t>رسالت مؤسسه</a:t>
                </a:r>
                <a:r>
                  <a:rPr lang="en-US" sz="1400" b="1" dirty="0">
                    <a:latin typeface="Times New Roman" pitchFamily="18" charset="0"/>
                    <a:cs typeface="B Titr" pitchFamily="2" charset="-78"/>
                  </a:rPr>
                  <a:t> </a:t>
                </a:r>
                <a:endPara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66" name="Text Box 6"/>
              <p:cNvSpPr txBox="1">
                <a:spLocks noChangeArrowheads="1"/>
              </p:cNvSpPr>
              <p:nvPr/>
            </p:nvSpPr>
            <p:spPr bwMode="auto">
              <a:xfrm>
                <a:off x="3995" y="863"/>
                <a:ext cx="1115" cy="4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محيط خارجي تجزيه و تحليل عملياتي</a:t>
                </a:r>
              </a:p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 صنعتي و چند مليتي</a:t>
                </a:r>
                <a:endParaRPr lang="en-US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70" name="Text Box 10"/>
              <p:cNvSpPr txBox="1">
                <a:spLocks noChangeArrowheads="1"/>
              </p:cNvSpPr>
              <p:nvPr/>
            </p:nvSpPr>
            <p:spPr bwMode="auto">
              <a:xfrm>
                <a:off x="3489" y="1771"/>
                <a:ext cx="1013" cy="15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استراتژيهاي اصلي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72" name="Text Box 12"/>
              <p:cNvSpPr txBox="1">
                <a:spLocks noChangeArrowheads="1"/>
              </p:cNvSpPr>
              <p:nvPr/>
            </p:nvSpPr>
            <p:spPr bwMode="auto">
              <a:xfrm>
                <a:off x="2574" y="2144"/>
                <a:ext cx="1117" cy="26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استراتژيهاي</a:t>
                </a:r>
                <a:r>
                  <a:rPr lang="en-US" sz="1200" b="1">
                    <a:latin typeface="Times New Roman" pitchFamily="18" charset="0"/>
                    <a:cs typeface="B Titr" pitchFamily="2" charset="-78"/>
                  </a:rPr>
                  <a:t> </a:t>
                </a:r>
              </a:p>
              <a:p>
                <a:pPr algn="ctr" rtl="0" eaLnBrk="0" hangingPunct="0">
                  <a:defRPr/>
                </a:pPr>
                <a:r>
                  <a:rPr lang="ar-SA" sz="1200" b="1">
                    <a:latin typeface="Times New Roman" pitchFamily="18" charset="0"/>
                    <a:cs typeface="B Titr" pitchFamily="2" charset="-78"/>
                  </a:rPr>
                  <a:t>وظيفه‌اي</a:t>
                </a:r>
                <a:endParaRPr lang="en-US" sz="1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73" name="Text Box 13"/>
              <p:cNvSpPr txBox="1">
                <a:spLocks noChangeArrowheads="1"/>
              </p:cNvSpPr>
              <p:nvPr/>
            </p:nvSpPr>
            <p:spPr bwMode="auto">
              <a:xfrm>
                <a:off x="3894" y="2144"/>
                <a:ext cx="1014" cy="1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خط مشي‌ها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74" name="Text Box 14"/>
              <p:cNvSpPr txBox="1">
                <a:spLocks noChangeArrowheads="1"/>
              </p:cNvSpPr>
              <p:nvPr/>
            </p:nvSpPr>
            <p:spPr bwMode="auto">
              <a:xfrm>
                <a:off x="3183" y="2678"/>
                <a:ext cx="1218" cy="15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نهادي كردن استراتژي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5375" name="Text Box 15"/>
              <p:cNvSpPr txBox="1">
                <a:spLocks noChangeArrowheads="1"/>
              </p:cNvSpPr>
              <p:nvPr/>
            </p:nvSpPr>
            <p:spPr bwMode="auto">
              <a:xfrm>
                <a:off x="3257" y="2998"/>
                <a:ext cx="1114" cy="1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كنترل و ارزيابي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0281" name="Line 16"/>
              <p:cNvSpPr>
                <a:spLocks noChangeShapeType="1"/>
              </p:cNvSpPr>
              <p:nvPr/>
            </p:nvSpPr>
            <p:spPr bwMode="auto">
              <a:xfrm>
                <a:off x="1563" y="1076"/>
                <a:ext cx="24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Line 17"/>
              <p:cNvSpPr>
                <a:spLocks noChangeShapeType="1"/>
              </p:cNvSpPr>
              <p:nvPr/>
            </p:nvSpPr>
            <p:spPr bwMode="auto">
              <a:xfrm flipV="1">
                <a:off x="2473" y="649"/>
                <a:ext cx="0" cy="8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Line 18"/>
              <p:cNvSpPr>
                <a:spLocks noChangeShapeType="1"/>
              </p:cNvSpPr>
              <p:nvPr/>
            </p:nvSpPr>
            <p:spPr bwMode="auto">
              <a:xfrm flipV="1">
                <a:off x="1055" y="1184"/>
                <a:ext cx="0" cy="2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Line 19"/>
              <p:cNvSpPr>
                <a:spLocks noChangeShapeType="1"/>
              </p:cNvSpPr>
              <p:nvPr/>
            </p:nvSpPr>
            <p:spPr bwMode="auto">
              <a:xfrm flipV="1">
                <a:off x="4401" y="1290"/>
                <a:ext cx="0" cy="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Line 20"/>
              <p:cNvSpPr>
                <a:spLocks noChangeShapeType="1"/>
              </p:cNvSpPr>
              <p:nvPr/>
            </p:nvSpPr>
            <p:spPr bwMode="auto">
              <a:xfrm>
                <a:off x="1053" y="1930"/>
                <a:ext cx="0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Text Box 21"/>
              <p:cNvSpPr txBox="1">
                <a:spLocks noChangeArrowheads="1"/>
              </p:cNvSpPr>
              <p:nvPr/>
            </p:nvSpPr>
            <p:spPr bwMode="auto">
              <a:xfrm>
                <a:off x="1966" y="1183"/>
                <a:ext cx="1012" cy="1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91434" tIns="45717" rIns="91434" bIns="45717"/>
              <a:lstStyle/>
              <a:p>
                <a:pPr algn="ctr" rtl="0" eaLnBrk="0" hangingPunct="0">
                  <a:defRPr/>
                </a:pPr>
                <a:r>
                  <a:rPr lang="ar-SA" sz="1400" b="1">
                    <a:latin typeface="Times New Roman" pitchFamily="18" charset="0"/>
                    <a:cs typeface="B Titr" pitchFamily="2" charset="-78"/>
                  </a:rPr>
                  <a:t>چه مي‌خواهيم؟</a:t>
                </a:r>
                <a:endParaRPr 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0287" name="Line 22"/>
              <p:cNvSpPr>
                <a:spLocks noChangeShapeType="1"/>
              </p:cNvSpPr>
              <p:nvPr/>
            </p:nvSpPr>
            <p:spPr bwMode="auto">
              <a:xfrm>
                <a:off x="3589" y="1930"/>
                <a:ext cx="0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Line 23"/>
              <p:cNvSpPr>
                <a:spLocks noChangeShapeType="1"/>
              </p:cNvSpPr>
              <p:nvPr/>
            </p:nvSpPr>
            <p:spPr bwMode="auto">
              <a:xfrm>
                <a:off x="3691" y="2251"/>
                <a:ext cx="2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Line 24"/>
              <p:cNvSpPr>
                <a:spLocks noChangeShapeType="1"/>
              </p:cNvSpPr>
              <p:nvPr/>
            </p:nvSpPr>
            <p:spPr bwMode="auto">
              <a:xfrm>
                <a:off x="3183" y="2411"/>
                <a:ext cx="0" cy="1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25"/>
              <p:cNvSpPr>
                <a:spLocks noChangeShapeType="1"/>
              </p:cNvSpPr>
              <p:nvPr/>
            </p:nvSpPr>
            <p:spPr bwMode="auto">
              <a:xfrm>
                <a:off x="4401" y="2304"/>
                <a:ext cx="0" cy="2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Line 26"/>
              <p:cNvSpPr>
                <a:spLocks noChangeShapeType="1"/>
              </p:cNvSpPr>
              <p:nvPr/>
            </p:nvSpPr>
            <p:spPr bwMode="auto">
              <a:xfrm>
                <a:off x="3183" y="2518"/>
                <a:ext cx="12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27"/>
              <p:cNvSpPr>
                <a:spLocks noChangeShapeType="1"/>
              </p:cNvSpPr>
              <p:nvPr/>
            </p:nvSpPr>
            <p:spPr bwMode="auto">
              <a:xfrm>
                <a:off x="3792" y="2518"/>
                <a:ext cx="0" cy="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28"/>
              <p:cNvSpPr>
                <a:spLocks noChangeShapeType="1"/>
              </p:cNvSpPr>
              <p:nvPr/>
            </p:nvSpPr>
            <p:spPr bwMode="auto">
              <a:xfrm flipV="1">
                <a:off x="3792" y="2837"/>
                <a:ext cx="0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Line 29"/>
              <p:cNvSpPr>
                <a:spLocks noChangeShapeType="1"/>
              </p:cNvSpPr>
              <p:nvPr/>
            </p:nvSpPr>
            <p:spPr bwMode="auto">
              <a:xfrm>
                <a:off x="1053" y="1610"/>
                <a:ext cx="0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Line 30"/>
              <p:cNvSpPr>
                <a:spLocks noChangeShapeType="1"/>
              </p:cNvSpPr>
              <p:nvPr/>
            </p:nvSpPr>
            <p:spPr bwMode="auto">
              <a:xfrm>
                <a:off x="4097" y="1610"/>
                <a:ext cx="0" cy="1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Line 31"/>
              <p:cNvSpPr>
                <a:spLocks noChangeShapeType="1"/>
              </p:cNvSpPr>
              <p:nvPr/>
            </p:nvSpPr>
            <p:spPr bwMode="auto">
              <a:xfrm flipH="1">
                <a:off x="2980" y="490"/>
                <a:ext cx="13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Line 32"/>
              <p:cNvSpPr>
                <a:spLocks noChangeShapeType="1"/>
              </p:cNvSpPr>
              <p:nvPr/>
            </p:nvSpPr>
            <p:spPr bwMode="auto">
              <a:xfrm>
                <a:off x="4300" y="490"/>
                <a:ext cx="0" cy="3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Line 33"/>
              <p:cNvSpPr>
                <a:spLocks noChangeShapeType="1"/>
              </p:cNvSpPr>
              <p:nvPr/>
            </p:nvSpPr>
            <p:spPr bwMode="auto">
              <a:xfrm flipV="1">
                <a:off x="951" y="482"/>
                <a:ext cx="981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34"/>
              <p:cNvSpPr>
                <a:spLocks noChangeShapeType="1"/>
              </p:cNvSpPr>
              <p:nvPr/>
            </p:nvSpPr>
            <p:spPr bwMode="auto">
              <a:xfrm>
                <a:off x="951" y="490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38"/>
              <p:cNvSpPr>
                <a:spLocks noChangeShapeType="1"/>
              </p:cNvSpPr>
              <p:nvPr/>
            </p:nvSpPr>
            <p:spPr bwMode="auto">
              <a:xfrm>
                <a:off x="4401" y="2731"/>
                <a:ext cx="913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Line 39"/>
              <p:cNvSpPr>
                <a:spLocks noChangeShapeType="1"/>
              </p:cNvSpPr>
              <p:nvPr/>
            </p:nvSpPr>
            <p:spPr bwMode="auto">
              <a:xfrm flipV="1">
                <a:off x="5314" y="1076"/>
                <a:ext cx="0" cy="1655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Line 40"/>
              <p:cNvSpPr>
                <a:spLocks noChangeShapeType="1"/>
              </p:cNvSpPr>
              <p:nvPr/>
            </p:nvSpPr>
            <p:spPr bwMode="auto">
              <a:xfrm flipH="1">
                <a:off x="5111" y="1075"/>
                <a:ext cx="203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 rot="5400000">
                <a:off x="5054" y="1689"/>
                <a:ext cx="524" cy="2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34" tIns="45717" rIns="91434" bIns="45717"/>
              <a:lstStyle/>
              <a:p>
                <a:pPr algn="ctr" rtl="0" eaLnBrk="0" hangingPunct="0">
                  <a:defRPr/>
                </a:pPr>
                <a:r>
                  <a:rPr lang="ar-SA" sz="1400" b="1" dirty="0">
                    <a:latin typeface="Times New Roman" pitchFamily="18" charset="0"/>
                    <a:cs typeface="B Titr" pitchFamily="2" charset="-78"/>
                  </a:rPr>
                  <a:t>بازخورد</a:t>
                </a:r>
                <a:endParaRPr lang="en-US" sz="1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B Titr" pitchFamily="2" charset="-78"/>
                </a:endParaRPr>
              </a:p>
            </p:txBody>
          </p:sp>
          <p:sp>
            <p:nvSpPr>
              <p:cNvPr id="10304" name="Line 43"/>
              <p:cNvSpPr>
                <a:spLocks noChangeShapeType="1"/>
              </p:cNvSpPr>
              <p:nvPr/>
            </p:nvSpPr>
            <p:spPr bwMode="auto">
              <a:xfrm>
                <a:off x="1665" y="1862"/>
                <a:ext cx="18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Line 44"/>
              <p:cNvSpPr>
                <a:spLocks noChangeShapeType="1"/>
              </p:cNvSpPr>
              <p:nvPr/>
            </p:nvSpPr>
            <p:spPr bwMode="auto">
              <a:xfrm>
                <a:off x="1875" y="2234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5" name="Rectangle 82"/>
            <p:cNvSpPr>
              <a:spLocks noChangeArrowheads="1"/>
            </p:cNvSpPr>
            <p:nvPr/>
          </p:nvSpPr>
          <p:spPr bwMode="auto">
            <a:xfrm>
              <a:off x="909" y="2931"/>
              <a:ext cx="14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5443" name="Rectangle 83"/>
            <p:cNvSpPr>
              <a:spLocks noChangeArrowheads="1"/>
            </p:cNvSpPr>
            <p:nvPr/>
          </p:nvSpPr>
          <p:spPr bwMode="auto">
            <a:xfrm>
              <a:off x="320" y="2931"/>
              <a:ext cx="589" cy="2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کنترل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0257" name="Rectangle 84"/>
            <p:cNvSpPr>
              <a:spLocks noChangeArrowheads="1"/>
            </p:cNvSpPr>
            <p:nvPr/>
          </p:nvSpPr>
          <p:spPr bwMode="auto">
            <a:xfrm>
              <a:off x="909" y="2023"/>
              <a:ext cx="147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5445" name="Rectangle 85"/>
            <p:cNvSpPr>
              <a:spLocks noChangeArrowheads="1"/>
            </p:cNvSpPr>
            <p:nvPr/>
          </p:nvSpPr>
          <p:spPr bwMode="auto">
            <a:xfrm>
              <a:off x="320" y="2023"/>
              <a:ext cx="589" cy="9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000" b="1" dirty="0">
                  <a:latin typeface="Arial" charset="0"/>
                  <a:cs typeface="B Nazanin" pitchFamily="2" charset="-78"/>
                </a:rPr>
                <a:t>پياده سازي</a:t>
              </a:r>
              <a:endParaRPr lang="en-US" sz="10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0259" name="Rectangle 86"/>
            <p:cNvSpPr>
              <a:spLocks noChangeArrowheads="1"/>
            </p:cNvSpPr>
            <p:nvPr/>
          </p:nvSpPr>
          <p:spPr bwMode="auto">
            <a:xfrm>
              <a:off x="909" y="1161"/>
              <a:ext cx="147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5447" name="Rectangle 87"/>
            <p:cNvSpPr>
              <a:spLocks noChangeArrowheads="1"/>
            </p:cNvSpPr>
            <p:nvPr/>
          </p:nvSpPr>
          <p:spPr bwMode="auto">
            <a:xfrm>
              <a:off x="320" y="1161"/>
              <a:ext cx="589" cy="86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تصميم گيري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0261" name="Rectangle 88"/>
            <p:cNvSpPr>
              <a:spLocks noChangeArrowheads="1"/>
            </p:cNvSpPr>
            <p:nvPr/>
          </p:nvSpPr>
          <p:spPr bwMode="auto">
            <a:xfrm>
              <a:off x="909" y="788"/>
              <a:ext cx="147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5449" name="Rectangle 89"/>
            <p:cNvSpPr>
              <a:spLocks noChangeArrowheads="1"/>
            </p:cNvSpPr>
            <p:nvPr/>
          </p:nvSpPr>
          <p:spPr bwMode="auto">
            <a:xfrm>
              <a:off x="320" y="788"/>
              <a:ext cx="589" cy="37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کنکاش محيطي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0263" name="Rectangle 90"/>
            <p:cNvSpPr>
              <a:spLocks noChangeArrowheads="1"/>
            </p:cNvSpPr>
            <p:nvPr/>
          </p:nvSpPr>
          <p:spPr bwMode="auto">
            <a:xfrm>
              <a:off x="909" y="436"/>
              <a:ext cx="14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</a:pPr>
              <a:endParaRPr lang="en-US" sz="1300" b="1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5451" name="Rectangle 91"/>
            <p:cNvSpPr>
              <a:spLocks noChangeArrowheads="1"/>
            </p:cNvSpPr>
            <p:nvPr/>
          </p:nvSpPr>
          <p:spPr bwMode="auto">
            <a:xfrm>
              <a:off x="320" y="436"/>
              <a:ext cx="589" cy="3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434" tIns="45717" rIns="91434" bIns="45717" anchor="ctr"/>
            <a:lstStyle/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کنکاش </a:t>
              </a:r>
            </a:p>
            <a:p>
              <a:pPr algn="ctr" defTabSz="801688">
                <a:spcBef>
                  <a:spcPct val="20000"/>
                </a:spcBef>
                <a:defRPr/>
              </a:pPr>
              <a:r>
                <a:rPr lang="fa-IR" sz="1300" b="1" dirty="0">
                  <a:latin typeface="Arial" charset="0"/>
                  <a:cs typeface="B Nazanin" pitchFamily="2" charset="-78"/>
                </a:rPr>
                <a:t>مفهومي</a:t>
              </a:r>
              <a:endParaRPr lang="en-US" sz="1300" b="1" dirty="0">
                <a:latin typeface="Arial" charset="0"/>
                <a:cs typeface="B Nazanin" pitchFamily="2" charset="-78"/>
              </a:endParaRPr>
            </a:p>
          </p:txBody>
        </p:sp>
        <p:sp>
          <p:nvSpPr>
            <p:cNvPr id="10265" name="Line 92"/>
            <p:cNvSpPr>
              <a:spLocks noChangeShapeType="1"/>
            </p:cNvSpPr>
            <p:nvPr/>
          </p:nvSpPr>
          <p:spPr bwMode="auto">
            <a:xfrm>
              <a:off x="320" y="436"/>
              <a:ext cx="7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66" name="Line 93"/>
            <p:cNvSpPr>
              <a:spLocks noChangeShapeType="1"/>
            </p:cNvSpPr>
            <p:nvPr/>
          </p:nvSpPr>
          <p:spPr bwMode="auto">
            <a:xfrm>
              <a:off x="320" y="788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67" name="Line 94"/>
            <p:cNvSpPr>
              <a:spLocks noChangeShapeType="1"/>
            </p:cNvSpPr>
            <p:nvPr/>
          </p:nvSpPr>
          <p:spPr bwMode="auto">
            <a:xfrm>
              <a:off x="320" y="1161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68" name="Line 95"/>
            <p:cNvSpPr>
              <a:spLocks noChangeShapeType="1"/>
            </p:cNvSpPr>
            <p:nvPr/>
          </p:nvSpPr>
          <p:spPr bwMode="auto">
            <a:xfrm>
              <a:off x="320" y="2023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69" name="Line 96"/>
            <p:cNvSpPr>
              <a:spLocks noChangeShapeType="1"/>
            </p:cNvSpPr>
            <p:nvPr/>
          </p:nvSpPr>
          <p:spPr bwMode="auto">
            <a:xfrm>
              <a:off x="320" y="2931"/>
              <a:ext cx="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70" name="Line 97"/>
            <p:cNvSpPr>
              <a:spLocks noChangeShapeType="1"/>
            </p:cNvSpPr>
            <p:nvPr/>
          </p:nvSpPr>
          <p:spPr bwMode="auto">
            <a:xfrm>
              <a:off x="320" y="3158"/>
              <a:ext cx="7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71" name="Line 98"/>
            <p:cNvSpPr>
              <a:spLocks noChangeShapeType="1"/>
            </p:cNvSpPr>
            <p:nvPr/>
          </p:nvSpPr>
          <p:spPr bwMode="auto">
            <a:xfrm>
              <a:off x="320" y="436"/>
              <a:ext cx="0" cy="2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72" name="Line 99"/>
            <p:cNvSpPr>
              <a:spLocks noChangeShapeType="1"/>
            </p:cNvSpPr>
            <p:nvPr/>
          </p:nvSpPr>
          <p:spPr bwMode="auto">
            <a:xfrm>
              <a:off x="909" y="436"/>
              <a:ext cx="0" cy="2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243" name="Line 100"/>
          <p:cNvSpPr>
            <a:spLocks noChangeShapeType="1"/>
          </p:cNvSpPr>
          <p:nvPr/>
        </p:nvSpPr>
        <p:spPr bwMode="auto">
          <a:xfrm>
            <a:off x="1676400" y="692150"/>
            <a:ext cx="0" cy="432117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346075" y="5516563"/>
            <a:ext cx="8915400" cy="576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lnSpc>
                <a:spcPct val="150000"/>
              </a:lnSpc>
              <a:defRPr/>
            </a:pPr>
            <a:r>
              <a:rPr lang="fa-IR" sz="2400" b="1" dirty="0">
                <a:latin typeface="Times New Roman" pitchFamily="18" charset="0"/>
                <a:cs typeface="B Titr" pitchFamily="2" charset="-78"/>
              </a:rPr>
              <a:t>3- 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affic" pitchFamily="2" charset="-78"/>
                <a:cs typeface="B Titr" pitchFamily="2" charset="-78"/>
              </a:rPr>
              <a:t>فرآيند برنامه ريزي استراتژيك مدل تلفيقي پيرس و رابينسون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raffic" pitchFamily="2" charset="-78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92475" y="1236663"/>
            <a:ext cx="31369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l" defTabSz="792163" rtl="0">
              <a:spcBef>
                <a:spcPct val="50000"/>
              </a:spcBef>
            </a:pPr>
            <a:endParaRPr lang="en-US" sz="14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806575" y="1236663"/>
            <a:ext cx="165100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defTabSz="792163" rtl="0"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محيط خارجي</a:t>
            </a:r>
          </a:p>
          <a:p>
            <a:pPr defTabSz="792163">
              <a:buFontTx/>
              <a:buChar char="•"/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 محيط دور دست</a:t>
            </a:r>
          </a:p>
          <a:p>
            <a:pPr defTabSz="792163">
              <a:buFontTx/>
              <a:buChar char="•"/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 محيط صنعت (جهاني ومحلي)</a:t>
            </a:r>
          </a:p>
          <a:p>
            <a:pPr defTabSz="792163">
              <a:buFontTx/>
              <a:buChar char="•"/>
              <a:defRPr/>
            </a:pPr>
            <a:r>
              <a:rPr lang="ar-SA" sz="900">
                <a:latin typeface="Times New Roman" pitchFamily="18" charset="0"/>
                <a:cs typeface="Titr" pitchFamily="2" charset="-78"/>
              </a:rPr>
              <a:t>محيط عملياتي  </a:t>
            </a:r>
            <a:endParaRPr lang="en-US" sz="9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705225" y="541338"/>
            <a:ext cx="2641600" cy="631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رسالت شركت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594475" y="1236663"/>
            <a:ext cx="156845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چشم انداز شركت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724025" y="2754313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اهداف بلند مدت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301875" y="1995488"/>
            <a:ext cx="5448300" cy="44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تجزيه وتحليل وانتخاب استراتژيك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705225" y="4143375"/>
            <a:ext cx="2724150" cy="442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نهادينه سازي استراتژي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40125" y="1236663"/>
            <a:ext cx="990600" cy="261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ممكن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540125" y="1616075"/>
            <a:ext cx="990600" cy="261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مطلوب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632075" y="793750"/>
            <a:ext cx="0" cy="442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632075" y="793750"/>
            <a:ext cx="107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337425" y="793750"/>
            <a:ext cx="0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6346825" y="79375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879725" y="1804988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089775" y="1804988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2714625" y="1804988"/>
            <a:ext cx="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7254875" y="1804988"/>
            <a:ext cx="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943475" y="1173163"/>
            <a:ext cx="0" cy="822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457575" y="1489075"/>
            <a:ext cx="313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3457575" y="1616075"/>
            <a:ext cx="313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5108575" y="1173163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4117975" y="2754313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استراتژي كلان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1724025" y="3322638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اهداف سالانه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4117975" y="3322638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استراتژيهاي عملياتي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6511925" y="3322638"/>
            <a:ext cx="1981200" cy="315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سياستها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2797175" y="2436813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108575" y="2436813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797175" y="3070225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108575" y="3070225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3705225" y="2943225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3705225" y="3511550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6099175" y="3511550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3705225" y="4838700"/>
            <a:ext cx="2724150" cy="442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79236" tIns="39618" rIns="79236" bIns="39618" anchor="ctr"/>
          <a:lstStyle/>
          <a:p>
            <a:pPr algn="ctr" defTabSz="792163" rtl="0">
              <a:defRPr/>
            </a:pPr>
            <a:r>
              <a:rPr lang="fa-IR" sz="1200">
                <a:latin typeface="Times New Roman" pitchFamily="18" charset="0"/>
                <a:cs typeface="Titr" pitchFamily="2" charset="-78"/>
              </a:rPr>
              <a:t>كنترل وارزيابي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4530725" y="3638550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8162925" y="3638550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4530725" y="3890963"/>
            <a:ext cx="363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5108575" y="3890963"/>
            <a:ext cx="0" cy="252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5191125" y="4586288"/>
            <a:ext cx="0" cy="252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026025" y="4586288"/>
            <a:ext cx="0" cy="252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flipH="1">
            <a:off x="898525" y="4333875"/>
            <a:ext cx="28067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V="1">
            <a:off x="898525" y="1552575"/>
            <a:ext cx="0" cy="27813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898525" y="1552575"/>
            <a:ext cx="8255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6429375" y="5029200"/>
            <a:ext cx="2641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flipV="1">
            <a:off x="9070975" y="730250"/>
            <a:ext cx="0" cy="42989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H="1">
            <a:off x="6346825" y="668338"/>
            <a:ext cx="272415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H="1">
            <a:off x="8162925" y="1489075"/>
            <a:ext cx="90805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8770938" y="3954463"/>
            <a:ext cx="990600" cy="2619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  <a:defRPr/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بازخور 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>
            <a:off x="8335963" y="6165850"/>
            <a:ext cx="577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>
            <a:off x="8334375" y="6453188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15" name="Text Box 52"/>
          <p:cNvSpPr txBox="1">
            <a:spLocks noChangeArrowheads="1"/>
          </p:cNvSpPr>
          <p:nvPr/>
        </p:nvSpPr>
        <p:spPr bwMode="auto">
          <a:xfrm>
            <a:off x="7545388" y="5988050"/>
            <a:ext cx="8207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تاثير اصلي</a:t>
            </a:r>
          </a:p>
          <a:p>
            <a:pPr algn="ctr" defTabSz="792163" rtl="0">
              <a:spcBef>
                <a:spcPct val="50000"/>
              </a:spcBef>
            </a:pPr>
            <a:r>
              <a:rPr lang="ar-SA" sz="1200">
                <a:latin typeface="Times New Roman" pitchFamily="18" charset="0"/>
                <a:cs typeface="Titr" pitchFamily="2" charset="-78"/>
              </a:rPr>
              <a:t>تاثيرفرعي</a:t>
            </a:r>
            <a:endParaRPr lang="en-US" sz="1200">
              <a:latin typeface="Times New Roman" pitchFamily="18" charset="0"/>
              <a:cs typeface="Titr" pitchFamily="2" charset="-78"/>
            </a:endParaRPr>
          </a:p>
        </p:txBody>
      </p:sp>
      <p:sp>
        <p:nvSpPr>
          <p:cNvPr id="11316" name="Text Box 53"/>
          <p:cNvSpPr txBox="1">
            <a:spLocks noChangeArrowheads="1"/>
          </p:cNvSpPr>
          <p:nvPr/>
        </p:nvSpPr>
        <p:spPr bwMode="auto">
          <a:xfrm>
            <a:off x="8840788" y="6126163"/>
            <a:ext cx="9906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36" tIns="39618" rIns="79236" bIns="39618">
            <a:spAutoFit/>
          </a:bodyPr>
          <a:lstStyle/>
          <a:p>
            <a:pPr algn="ctr" defTabSz="792163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latin typeface="Times New Roman" pitchFamily="18" charset="0"/>
                <a:cs typeface="B Titr" pitchFamily="2" charset="-78"/>
              </a:rPr>
              <a:t> </a:t>
            </a:r>
            <a:r>
              <a:rPr lang="ar-SA" sz="1600">
                <a:latin typeface="Times New Roman" pitchFamily="18" charset="0"/>
                <a:cs typeface="B Titr" pitchFamily="2" charset="-78"/>
              </a:rPr>
              <a:t>راهنما</a:t>
            </a:r>
            <a:r>
              <a:rPr lang="en-US" sz="1600">
                <a:latin typeface="Times New Roman" pitchFamily="18" charset="0"/>
                <a:cs typeface="B Titr" pitchFamily="2" charset="-78"/>
              </a:rPr>
              <a:t>  :</a:t>
            </a:r>
          </a:p>
        </p:txBody>
      </p:sp>
      <p:graphicFrame>
        <p:nvGraphicFramePr>
          <p:cNvPr id="54369" name="Group 97"/>
          <p:cNvGraphicFramePr>
            <a:graphicFrameLocks noGrp="1"/>
          </p:cNvGraphicFramePr>
          <p:nvPr>
            <p:ph idx="1"/>
          </p:nvPr>
        </p:nvGraphicFramePr>
        <p:xfrm>
          <a:off x="344488" y="476250"/>
          <a:ext cx="1233793" cy="4719639"/>
        </p:xfrm>
        <a:graphic>
          <a:graphicData uri="http://schemas.openxmlformats.org/drawingml/2006/table">
            <a:tbl>
              <a:tblPr/>
              <a:tblGrid>
                <a:gridCol w="1025525"/>
                <a:gridCol w="208268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مفهومي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346075" y="5445125"/>
            <a:ext cx="8915400" cy="50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801688">
              <a:defRPr/>
            </a:pPr>
            <a:r>
              <a:rPr lang="fa-IR" sz="2400" b="1" dirty="0">
                <a:cs typeface="B Titr" pitchFamily="2" charset="-78"/>
              </a:rPr>
              <a:t>4- </a:t>
            </a:r>
            <a:r>
              <a:rPr lang="ar-SA" sz="2400" b="1" dirty="0">
                <a:cs typeface="B Titr" pitchFamily="2" charset="-78"/>
              </a:rPr>
              <a:t>فرآيند برنامه ريزي استراتژيك</a:t>
            </a:r>
            <a:r>
              <a:rPr lang="ar-SA" sz="2400" dirty="0">
                <a:cs typeface="B Titr" pitchFamily="2" charset="-78"/>
              </a:rPr>
              <a:t> (مدل رابينسون)</a:t>
            </a:r>
            <a:endParaRPr lang="en-US" sz="2400" b="1" kern="0" dirty="0"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0388" y="5876925"/>
            <a:ext cx="8713787" cy="504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a-IR" sz="2400" b="1" smtClean="0">
                <a:solidFill>
                  <a:schemeClr val="tx1"/>
                </a:solidFill>
              </a:rPr>
              <a:t>5- فرآيند مديريت استراتژيک مدل اول دفت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839075" y="1557338"/>
            <a:ext cx="1593850" cy="1160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ارزيابي</a:t>
            </a:r>
          </a:p>
          <a:p>
            <a:pPr algn="ctr" rtl="0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 وضعيت جاري</a:t>
            </a:r>
          </a:p>
          <a:p>
            <a:pPr algn="ctr" rtl="0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ماموريت و رسالت</a:t>
            </a:r>
          </a:p>
          <a:p>
            <a:pPr algn="ctr" rtl="0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اهداف</a:t>
            </a:r>
          </a:p>
          <a:p>
            <a:pPr algn="ctr">
              <a:defRPr/>
            </a:pPr>
            <a:r>
              <a:rPr lang="fa-IR" sz="1200" b="1" dirty="0">
                <a:latin typeface="Verdana" pitchFamily="34" charset="0"/>
                <a:cs typeface="B Titr" pitchFamily="2" charset="-78"/>
              </a:rPr>
              <a:t>استراتژي</a:t>
            </a:r>
          </a:p>
          <a:p>
            <a:pPr algn="ctr" rtl="0">
              <a:defRPr/>
            </a:pPr>
            <a:endParaRPr lang="en-US" sz="1200" b="1" dirty="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983413" y="3236913"/>
            <a:ext cx="1227137" cy="773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داخلي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983413" y="531813"/>
            <a:ext cx="1247775" cy="773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بررسي عوامل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خارجي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781550" y="476250"/>
            <a:ext cx="1982788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 dirty="0">
                <a:latin typeface="Verdana" pitchFamily="34" charset="0"/>
                <a:cs typeface="B Titr" pitchFamily="2" charset="-78"/>
              </a:rPr>
              <a:t>تعيين عوامل استراتژيک </a:t>
            </a:r>
          </a:p>
          <a:p>
            <a:pPr algn="ctr">
              <a:buFontTx/>
              <a:buChar char="•"/>
              <a:defRPr/>
            </a:pPr>
            <a:r>
              <a:rPr lang="fa-IR" sz="1400" dirty="0">
                <a:latin typeface="Verdana" pitchFamily="34" charset="0"/>
                <a:cs typeface="B Titr" pitchFamily="2" charset="-78"/>
              </a:rPr>
              <a:t> فرصتها</a:t>
            </a:r>
          </a:p>
          <a:p>
            <a:pPr algn="ctr">
              <a:buFontTx/>
              <a:buChar char="•"/>
              <a:defRPr/>
            </a:pPr>
            <a:r>
              <a:rPr lang="fa-IR" sz="1400" dirty="0">
                <a:latin typeface="Verdana" pitchFamily="34" charset="0"/>
                <a:cs typeface="B Titr" pitchFamily="2" charset="-78"/>
              </a:rPr>
              <a:t> تهديدات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781550" y="1911350"/>
            <a:ext cx="1982788" cy="774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ماموريت و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رسالت جديد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اهداف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781550" y="3236913"/>
            <a:ext cx="1982788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تعيين عوامل استرا تژيک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قوت ها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ضعف ها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460750" y="1911350"/>
            <a:ext cx="1100138" cy="773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تدوين 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استراتژيک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844675" y="1525588"/>
            <a:ext cx="1470025" cy="171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اجراي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استراتژي از</a:t>
            </a:r>
          </a:p>
          <a:p>
            <a:pPr algn="ctr" rtl="0"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طريق تغييردر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رهبري فرهنگ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منابع انساني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ساختار اطلاعات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اطلاغات کنترل و</a:t>
            </a:r>
          </a:p>
          <a:p>
            <a:pPr algn="ctr">
              <a:buFontTx/>
              <a:buChar char="•"/>
              <a:defRPr/>
            </a:pPr>
            <a:r>
              <a:rPr lang="fa-IR" sz="1400">
                <a:latin typeface="Verdana" pitchFamily="34" charset="0"/>
                <a:cs typeface="B Titr" pitchFamily="2" charset="-78"/>
              </a:rPr>
              <a:t> سيستم هاي کنترل</a:t>
            </a:r>
            <a:endParaRPr lang="en-US" sz="1400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90588" y="1911350"/>
            <a:ext cx="808037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4" tIns="45717" rIns="91434" bIns="45717" anchor="ctr"/>
          <a:lstStyle/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کنترل </a:t>
            </a:r>
          </a:p>
          <a:p>
            <a:pPr algn="ctr" rtl="0">
              <a:defRPr/>
            </a:pPr>
            <a:r>
              <a:rPr lang="fa-IR" sz="1200" b="1">
                <a:latin typeface="Verdana" pitchFamily="34" charset="0"/>
                <a:cs typeface="B Titr" pitchFamily="2" charset="-78"/>
              </a:rPr>
              <a:t>استراتژيک</a:t>
            </a:r>
            <a:endParaRPr lang="en-US" sz="1200" b="1">
              <a:latin typeface="Verdana" pitchFamily="34" charset="0"/>
              <a:cs typeface="B Titr" pitchFamily="2" charset="-78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8451850" y="862013"/>
            <a:ext cx="0" cy="6635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231188" y="862013"/>
            <a:ext cx="2206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6764338" y="862013"/>
            <a:ext cx="2190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2505075" y="862013"/>
            <a:ext cx="22764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8451850" y="2706688"/>
            <a:ext cx="0" cy="9382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158163" y="3624263"/>
            <a:ext cx="293687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6764338" y="3624263"/>
            <a:ext cx="2190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810250" y="1304925"/>
            <a:ext cx="0" cy="6064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5883275" y="2686050"/>
            <a:ext cx="0" cy="5508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4560888" y="2298700"/>
            <a:ext cx="1476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3314700" y="2298700"/>
            <a:ext cx="1460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4637088" y="2298700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505075" y="862013"/>
            <a:ext cx="0" cy="6635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2654300" y="3624263"/>
            <a:ext cx="21272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2654300" y="3236913"/>
            <a:ext cx="0" cy="3873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>
            <a:off x="1698625" y="2298700"/>
            <a:ext cx="1460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819150" y="2354263"/>
            <a:ext cx="71438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819150" y="2354263"/>
            <a:ext cx="0" cy="21542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819150" y="4508500"/>
            <a:ext cx="81454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V="1">
            <a:off x="8964613" y="2686050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7570" name="Group 162"/>
          <p:cNvGraphicFramePr>
            <a:graphicFrameLocks noGrp="1"/>
          </p:cNvGraphicFramePr>
          <p:nvPr>
            <p:ph idx="1"/>
          </p:nvPr>
        </p:nvGraphicFramePr>
        <p:xfrm>
          <a:off x="560388" y="4614863"/>
          <a:ext cx="8700962" cy="1118604"/>
        </p:xfrm>
        <a:graphic>
          <a:graphicData uri="http://schemas.openxmlformats.org/drawingml/2006/table">
            <a:tbl>
              <a:tblPr/>
              <a:tblGrid>
                <a:gridCol w="1214050"/>
                <a:gridCol w="1599974"/>
                <a:gridCol w="2405589"/>
                <a:gridCol w="2013233"/>
                <a:gridCol w="1468116"/>
              </a:tblGrid>
              <a:tr h="162137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283"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بازخوردو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کنترل</a:t>
                      </a: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پياده سازي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تصميم گيري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محيطي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B Nazanin" pitchFamily="2" charset="-78"/>
                        </a:rPr>
                        <a:t>کنکاش مفهومي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B Nazanin" pitchFamily="2" charset="-78"/>
                      </a:endParaRPr>
                    </a:p>
                  </a:txBody>
                  <a:tcPr marL="91434" marR="91434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nagerial">
      <a:majorFont>
        <a:latin typeface="Calibri"/>
        <a:ea typeface=""/>
        <a:cs typeface="B Titr"/>
      </a:majorFont>
      <a:minorFont>
        <a:latin typeface="Calibri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A29B889B8BE3B84FB981729BAE619554" ma:contentTypeVersion="1" ma:contentTypeDescription="یک سند جدید ایجاد کنید." ma:contentTypeScope="" ma:versionID="10b3219406801aed3ab2e6d081cfc16d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488709f16627685f8dedfa9794eca317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11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5VXMWDDNTVKU-109-548</_dlc_DocId>
    <_dlc_DocIdUrl xmlns="d2289274-6128-4816-ae07-41a25b982335">
      <Url>http://www.sbu.ac.ir/Adj/PlanandTech/bud/_layouts/DocIdRedir.aspx?ID=5VXMWDDNTVKU-109-548</Url>
      <Description>5VXMWDDNTVKU-109-548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279B88-8A32-4F53-8CD2-4A0703C0F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289274-6128-4816-ae07-41a25b982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471DA-5AC4-4B77-B589-F26A1803B286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"/>
    <ds:schemaRef ds:uri="d2289274-6128-4816-ae07-41a25b982335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C3E8836-0098-4D1D-919E-DC0AA864FD3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8389281-3C36-46B9-8629-5A3927EA94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3977</Words>
  <Application>Microsoft Office PowerPoint</Application>
  <PresentationFormat>A4 Paper (210x297 mm)</PresentationFormat>
  <Paragraphs>1398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5- فرآيند مديريت استراتژيک مدل اول دفت</vt:lpstr>
      <vt:lpstr>6- فرآيند مديريت استراتژيک مدل  دوم دفت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وب سايت مديريتي ايران</dc:title>
  <dc:subject>برنامه ريزي استراتژيك - دوره دكتري</dc:subject>
  <dc:creator>Varzeshkar Ahmad - دكتر احمد ورزشكار</dc:creator>
  <cp:lastModifiedBy>WIN 7</cp:lastModifiedBy>
  <cp:revision>143</cp:revision>
  <dcterms:created xsi:type="dcterms:W3CDTF">2006-03-14T14:18:25Z</dcterms:created>
  <dcterms:modified xsi:type="dcterms:W3CDTF">2017-07-28T08:55:34Z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www.managerial.ir</vt:lpwstr>
  </property>
  <property fmtid="{D5CDD505-2E9C-101B-9397-08002B2CF9AE}" pid="2" name="ContentTypeId">
    <vt:lpwstr>0x010100A29B889B8BE3B84FB981729BAE619554</vt:lpwstr>
  </property>
  <property fmtid="{D5CDD505-2E9C-101B-9397-08002B2CF9AE}" pid="3" name="_dlc_DocIdItemGuid">
    <vt:lpwstr>f510a1fa-5ae0-4e32-ae45-79755d1bcd85</vt:lpwstr>
  </property>
</Properties>
</file>