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8" r:id="rId3"/>
    <p:sldId id="626" r:id="rId4"/>
    <p:sldId id="627" r:id="rId5"/>
    <p:sldId id="552" r:id="rId6"/>
    <p:sldId id="583" r:id="rId7"/>
    <p:sldId id="553" r:id="rId8"/>
    <p:sldId id="628" r:id="rId9"/>
    <p:sldId id="635" r:id="rId10"/>
    <p:sldId id="629" r:id="rId11"/>
    <p:sldId id="631" r:id="rId12"/>
    <p:sldId id="632" r:id="rId13"/>
    <p:sldId id="634" r:id="rId14"/>
    <p:sldId id="637" r:id="rId15"/>
    <p:sldId id="636" r:id="rId16"/>
    <p:sldId id="638" r:id="rId17"/>
    <p:sldId id="639" r:id="rId18"/>
    <p:sldId id="640" r:id="rId19"/>
    <p:sldId id="641" r:id="rId20"/>
    <p:sldId id="642" r:id="rId21"/>
    <p:sldId id="643" r:id="rId22"/>
    <p:sldId id="644" r:id="rId23"/>
    <p:sldId id="596" r:id="rId24"/>
    <p:sldId id="603" r:id="rId25"/>
    <p:sldId id="604" r:id="rId26"/>
    <p:sldId id="605" r:id="rId27"/>
    <p:sldId id="645" r:id="rId28"/>
    <p:sldId id="646" r:id="rId29"/>
    <p:sldId id="647" r:id="rId30"/>
    <p:sldId id="648" r:id="rId31"/>
    <p:sldId id="649" r:id="rId32"/>
    <p:sldId id="650" r:id="rId33"/>
    <p:sldId id="651" r:id="rId34"/>
    <p:sldId id="652" r:id="rId35"/>
    <p:sldId id="653" r:id="rId36"/>
    <p:sldId id="654" r:id="rId37"/>
    <p:sldId id="655" r:id="rId38"/>
    <p:sldId id="656" r:id="rId39"/>
    <p:sldId id="657" r:id="rId40"/>
    <p:sldId id="658" r:id="rId41"/>
    <p:sldId id="662" r:id="rId42"/>
    <p:sldId id="609" r:id="rId43"/>
    <p:sldId id="610" r:id="rId44"/>
    <p:sldId id="611" r:id="rId45"/>
    <p:sldId id="591" r:id="rId46"/>
    <p:sldId id="608" r:id="rId47"/>
    <p:sldId id="660" r:id="rId48"/>
    <p:sldId id="599" r:id="rId49"/>
    <p:sldId id="663" r:id="rId50"/>
    <p:sldId id="661" r:id="rId51"/>
    <p:sldId id="613" r:id="rId52"/>
    <p:sldId id="614" r:id="rId53"/>
    <p:sldId id="615" r:id="rId54"/>
    <p:sldId id="616" r:id="rId55"/>
    <p:sldId id="617" r:id="rId56"/>
    <p:sldId id="618" r:id="rId57"/>
    <p:sldId id="619" r:id="rId58"/>
    <p:sldId id="620" r:id="rId59"/>
    <p:sldId id="621" r:id="rId60"/>
    <p:sldId id="623" r:id="rId61"/>
    <p:sldId id="624" r:id="rId62"/>
    <p:sldId id="625" r:id="rId63"/>
  </p:sldIdLst>
  <p:sldSz cx="9144000" cy="6858000" type="screen4x3"/>
  <p:notesSz cx="6980238" cy="9236075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31"/>
    <a:srgbClr val="66FFFF"/>
    <a:srgbClr val="660033"/>
    <a:srgbClr val="8A008A"/>
    <a:srgbClr val="800080"/>
    <a:srgbClr val="CCFF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6" autoAdjust="0"/>
    <p:restoredTop sz="99021" autoAdjust="0"/>
  </p:normalViewPr>
  <p:slideViewPr>
    <p:cSldViewPr>
      <p:cViewPr>
        <p:scale>
          <a:sx n="75" d="100"/>
          <a:sy n="75" d="100"/>
        </p:scale>
        <p:origin x="-153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70"/>
    </p:cViewPr>
  </p:sorterViewPr>
  <p:notesViewPr>
    <p:cSldViewPr>
      <p:cViewPr varScale="1">
        <p:scale>
          <a:sx n="59" d="100"/>
          <a:sy n="59" d="100"/>
        </p:scale>
        <p:origin x="-2520" y="-90"/>
      </p:cViewPr>
      <p:guideLst>
        <p:guide orient="horz" pos="2909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7725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6A1012-13E1-4C03-833B-9E54F17CB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2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2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387850"/>
            <a:ext cx="5583238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24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772525"/>
            <a:ext cx="3024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9032C-C186-45EE-880E-23EA4CD60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87850"/>
            <a:ext cx="5119688" cy="41560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9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29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pitchFamily="34" charset="0"/>
          <a:cs typeface="Titr" pitchFamily="2" charset="-78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6000"/>
              <a:t>مديريت پروژه</a:t>
            </a:r>
            <a:endParaRPr lang="en-US" sz="6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05200"/>
            <a:ext cx="5410200" cy="1905000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r>
              <a:rPr lang="fa-IR" sz="2500" b="1"/>
              <a:t>مديريت زمان پروژه</a:t>
            </a:r>
          </a:p>
          <a:p>
            <a:r>
              <a:rPr lang="en-US" sz="2500" b="1"/>
              <a:t>(Project </a:t>
            </a:r>
            <a:r>
              <a:rPr lang="en-US" sz="2500" b="1">
                <a:solidFill>
                  <a:srgbClr val="FF66CC"/>
                </a:solidFill>
              </a:rPr>
              <a:t>Time</a:t>
            </a:r>
            <a:r>
              <a:rPr lang="en-US" sz="2500" b="1"/>
              <a:t> Management)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0" y="76200"/>
            <a:ext cx="1616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0" hangingPunct="0"/>
            <a:r>
              <a:rPr lang="fa-IR">
                <a:solidFill>
                  <a:srgbClr val="000000"/>
                </a:solidFill>
                <a:cs typeface="Homa" pitchFamily="2" charset="-78"/>
              </a:rPr>
              <a:t>به نام حق</a:t>
            </a:r>
            <a:endParaRPr lang="en-US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6292850"/>
            <a:ext cx="7848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 rtl="1" eaLnBrk="0" hangingPunct="0"/>
            <a:endParaRPr lang="en-US" sz="1400">
              <a:solidFill>
                <a:srgbClr val="000000"/>
              </a:solidFill>
              <a:cs typeface="Za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078" name="Picture 30"/>
          <p:cNvPicPr>
            <a:picLocks noChangeAspect="1" noChangeArrowheads="1"/>
          </p:cNvPicPr>
          <p:nvPr/>
        </p:nvPicPr>
        <p:blipFill>
          <a:blip r:embed="rId2" cstate="print"/>
          <a:srcRect l="27136" r="16502"/>
          <a:stretch>
            <a:fillRect/>
          </a:stretch>
        </p:blipFill>
        <p:spPr bwMode="auto">
          <a:xfrm>
            <a:off x="2371725" y="76200"/>
            <a:ext cx="5019675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مديريت زمان – تعريف فعاليتها</a:t>
            </a:r>
            <a:endParaRPr lang="en-US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/>
              <a:t>ابزارها و روشها</a:t>
            </a:r>
          </a:p>
          <a:p>
            <a:r>
              <a:rPr lang="fa-IR"/>
              <a:t>تجزيه کردن (</a:t>
            </a:r>
            <a:r>
              <a:rPr lang="en-US" sz="1800" i="1"/>
              <a:t>Decomposition</a:t>
            </a:r>
            <a:r>
              <a:rPr lang="fa-IR"/>
              <a:t>)</a:t>
            </a:r>
          </a:p>
          <a:p>
            <a:r>
              <a:rPr lang="fa-IR"/>
              <a:t>تمپليتها</a:t>
            </a:r>
          </a:p>
          <a:p>
            <a:pPr lvl="1"/>
            <a:r>
              <a:rPr lang="fa-IR"/>
              <a:t>فعاليتهاي متداول در پروژه هاي قبلي</a:t>
            </a:r>
          </a:p>
          <a:p>
            <a:r>
              <a:rPr lang="fa-IR"/>
              <a:t>برنامه ريزي غلتان</a:t>
            </a:r>
          </a:p>
          <a:p>
            <a:pPr lvl="1"/>
            <a:r>
              <a:rPr lang="fa-IR"/>
              <a:t>براي رعايت </a:t>
            </a:r>
            <a:r>
              <a:rPr lang="en-US" sz="1800" i="1"/>
              <a:t>progressive elaboration</a:t>
            </a:r>
            <a:endParaRPr lang="fa-IR" sz="1800" i="1"/>
          </a:p>
          <a:p>
            <a:r>
              <a:rPr lang="fa-IR"/>
              <a:t>قضاوتهاي خبرگان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مديريت زمان – تعريف فعاليتها</a:t>
            </a:r>
            <a:endParaRPr lang="en-US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sz="2800" b="1"/>
              <a:t>وروديها</a:t>
            </a:r>
          </a:p>
          <a:p>
            <a:r>
              <a:rPr lang="fa-IR" sz="2800"/>
              <a:t>فاکتورهاي محيطي</a:t>
            </a:r>
          </a:p>
          <a:p>
            <a:r>
              <a:rPr lang="fa-IR" sz="2800"/>
              <a:t>فرايندهاي سازمان</a:t>
            </a:r>
          </a:p>
          <a:p>
            <a:r>
              <a:rPr lang="fa-IR" sz="2800"/>
              <a:t>توصيف گستره پروژه</a:t>
            </a:r>
          </a:p>
          <a:p>
            <a:pPr lvl="1"/>
            <a:r>
              <a:rPr lang="fa-IR" sz="2400">
                <a:solidFill>
                  <a:srgbClr val="FF0000"/>
                </a:solidFill>
              </a:rPr>
              <a:t>اقلام تحويلي</a:t>
            </a:r>
          </a:p>
          <a:p>
            <a:pPr lvl="1"/>
            <a:r>
              <a:rPr lang="fa-IR" sz="2400">
                <a:solidFill>
                  <a:srgbClr val="FF0000"/>
                </a:solidFill>
              </a:rPr>
              <a:t>محدوديتها</a:t>
            </a:r>
          </a:p>
          <a:p>
            <a:pPr lvl="2"/>
            <a:r>
              <a:rPr lang="fa-IR" sz="2000">
                <a:solidFill>
                  <a:srgbClr val="FF0000"/>
                </a:solidFill>
              </a:rPr>
              <a:t>براي استخراج نقاط عطف پروژه</a:t>
            </a:r>
          </a:p>
          <a:p>
            <a:pPr lvl="1"/>
            <a:r>
              <a:rPr lang="fa-IR" sz="2400">
                <a:solidFill>
                  <a:srgbClr val="FF0000"/>
                </a:solidFill>
              </a:rPr>
              <a:t>پيش‌فرضها</a:t>
            </a:r>
          </a:p>
          <a:p>
            <a:pPr lvl="2"/>
            <a:r>
              <a:rPr lang="fa-IR" sz="2000">
                <a:solidFill>
                  <a:srgbClr val="FF0000"/>
                </a:solidFill>
              </a:rPr>
              <a:t>مثلا نفرساعت کاري پرسنل</a:t>
            </a:r>
          </a:p>
          <a:p>
            <a:pPr lvl="2"/>
            <a:r>
              <a:rPr lang="fa-IR" sz="2000">
                <a:solidFill>
                  <a:srgbClr val="FF0000"/>
                </a:solidFill>
              </a:rPr>
              <a:t>ساعات حضور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مديريت زمان – تعريف فعاليتها</a:t>
            </a:r>
            <a:endParaRPr lang="en-US"/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/>
              <a:t>وروديها (ادامه)</a:t>
            </a:r>
          </a:p>
          <a:p>
            <a:r>
              <a:rPr lang="fa-IR"/>
              <a:t>ساختار شکست کار</a:t>
            </a:r>
          </a:p>
          <a:p>
            <a:r>
              <a:rPr lang="fa-IR"/>
              <a:t>لغتنامه ساختار شکست کار</a:t>
            </a:r>
          </a:p>
          <a:p>
            <a:r>
              <a:rPr lang="fa-IR"/>
              <a:t>برنامه مديريت پروژه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مديريت زمان – تعريف فعاليتها</a:t>
            </a:r>
            <a:endParaRPr lang="en-US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sz="2800" b="1"/>
              <a:t>خروجي‌ها (ادامه)</a:t>
            </a:r>
          </a:p>
          <a:p>
            <a:pPr>
              <a:lnSpc>
                <a:spcPct val="80000"/>
              </a:lnSpc>
            </a:pPr>
            <a:r>
              <a:rPr lang="fa-IR" sz="2800"/>
              <a:t>مشخصات هر فعاليت 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شناسه واحد در فعاليتها /  کد فعاليت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توصيف فعاليت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فعاليتهاي پيش نياز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فعاليتهايي که وابسته به اين فعاليت هستند.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رابطه منطقي بين اين فعاليت و ساير فعاليتهاي ديگر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منابع مورد نياز براي فعاليت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زمان تعيين شده براي شروع و اتمام به عنوان محدوديت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شخص مسوول انجام فعاليت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اقلام تحويلي براي هر فعاليت</a:t>
            </a:r>
          </a:p>
          <a:p>
            <a:pPr lvl="2">
              <a:lnSpc>
                <a:spcPct val="80000"/>
              </a:lnSpc>
            </a:pPr>
            <a:r>
              <a:rPr lang="fa-IR" sz="2000"/>
              <a:t>مکان انجام فعاليت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تعيين نقاط عطف پروژه (فعاليتهاي با مدت زمان صفر)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45720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28956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49222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49223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49224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25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26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27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28" name="Rectangle 12"/>
          <p:cNvSpPr>
            <a:spLocks noChangeArrowheads="1"/>
          </p:cNvSpPr>
          <p:nvPr/>
        </p:nvSpPr>
        <p:spPr bwMode="auto">
          <a:xfrm>
            <a:off x="14478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9229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9230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1" name="Line 15"/>
          <p:cNvSpPr>
            <a:spLocks noChangeShapeType="1"/>
          </p:cNvSpPr>
          <p:nvPr/>
        </p:nvSpPr>
        <p:spPr bwMode="auto">
          <a:xfrm>
            <a:off x="5105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2" name="Line 16"/>
          <p:cNvSpPr>
            <a:spLocks noChangeShapeType="1"/>
          </p:cNvSpPr>
          <p:nvPr/>
        </p:nvSpPr>
        <p:spPr bwMode="auto">
          <a:xfrm>
            <a:off x="35052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3" name="Line 17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4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5" name="Line 19"/>
          <p:cNvSpPr>
            <a:spLocks noChangeShapeType="1"/>
          </p:cNvSpPr>
          <p:nvPr/>
        </p:nvSpPr>
        <p:spPr bwMode="auto">
          <a:xfrm flipH="1">
            <a:off x="5638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6" name="Line 20"/>
          <p:cNvSpPr>
            <a:spLocks noChangeShapeType="1"/>
          </p:cNvSpPr>
          <p:nvPr/>
        </p:nvSpPr>
        <p:spPr bwMode="auto">
          <a:xfrm flipH="1">
            <a:off x="4114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7" name="Line 21"/>
          <p:cNvSpPr>
            <a:spLocks noChangeShapeType="1"/>
          </p:cNvSpPr>
          <p:nvPr/>
        </p:nvSpPr>
        <p:spPr bwMode="auto">
          <a:xfrm flipH="1">
            <a:off x="25146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9238" name="Line 22"/>
          <p:cNvSpPr>
            <a:spLocks noChangeShapeType="1"/>
          </p:cNvSpPr>
          <p:nvPr/>
        </p:nvSpPr>
        <p:spPr bwMode="auto">
          <a:xfrm flipH="1">
            <a:off x="1066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/>
              <a:t>وروديها</a:t>
            </a:r>
          </a:p>
          <a:p>
            <a:r>
              <a:rPr lang="fa-IR"/>
              <a:t>توصيف گستره پروژه</a:t>
            </a:r>
          </a:p>
          <a:p>
            <a:r>
              <a:rPr lang="fa-IR"/>
              <a:t>ليست فعاليتها</a:t>
            </a:r>
          </a:p>
          <a:p>
            <a:r>
              <a:rPr lang="fa-IR"/>
              <a:t>مشخصات هر فعاليت</a:t>
            </a:r>
          </a:p>
          <a:p>
            <a:r>
              <a:rPr lang="fa-IR"/>
              <a:t>فهرست نقاط عطف</a:t>
            </a:r>
          </a:p>
          <a:p>
            <a:r>
              <a:rPr lang="fa-IR"/>
              <a:t>تقاضاهاي تغيير در فعاليتها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/>
              <a:t>ابزارها و روشها</a:t>
            </a:r>
          </a:p>
          <a:p>
            <a:pPr lvl="1"/>
            <a:r>
              <a:rPr lang="fa-IR"/>
              <a:t>روش دياگرام پيشنيازي </a:t>
            </a:r>
            <a:r>
              <a:rPr lang="en-US" sz="2000" i="1"/>
              <a:t>PDM</a:t>
            </a:r>
            <a:r>
              <a:rPr lang="fa-IR"/>
              <a:t> (</a:t>
            </a:r>
            <a:r>
              <a:rPr lang="en-US" sz="2000" i="1"/>
              <a:t>Precedence Diagram Method</a:t>
            </a:r>
            <a:r>
              <a:rPr lang="fa-IR"/>
              <a:t>)</a:t>
            </a:r>
          </a:p>
          <a:p>
            <a:pPr lvl="2"/>
            <a:r>
              <a:rPr lang="fa-IR"/>
              <a:t>همان روش </a:t>
            </a:r>
            <a:r>
              <a:rPr lang="en-US" sz="1800" i="1"/>
              <a:t>AON</a:t>
            </a:r>
            <a:r>
              <a:rPr lang="fa-IR"/>
              <a:t> (</a:t>
            </a:r>
            <a:r>
              <a:rPr lang="en-US" sz="1800" i="1"/>
              <a:t>Activities on nodes</a:t>
            </a:r>
            <a:r>
              <a:rPr lang="fa-IR"/>
              <a:t>) است.</a:t>
            </a:r>
          </a:p>
          <a:p>
            <a:pPr lvl="2"/>
            <a:endParaRPr lang="fa-IR"/>
          </a:p>
        </p:txBody>
      </p:sp>
      <p:pic>
        <p:nvPicPr>
          <p:cNvPr id="65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76575"/>
            <a:ext cx="609600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b="1"/>
              <a:t>ابزارها و روشها (ادامه)</a:t>
            </a:r>
          </a:p>
          <a:p>
            <a:pPr lvl="1">
              <a:lnSpc>
                <a:spcPct val="80000"/>
              </a:lnSpc>
            </a:pPr>
            <a:r>
              <a:rPr lang="fa-IR"/>
              <a:t>انواع روابط پيشنيازي</a:t>
            </a:r>
          </a:p>
          <a:p>
            <a:pPr lvl="2">
              <a:lnSpc>
                <a:spcPct val="80000"/>
              </a:lnSpc>
            </a:pPr>
            <a:r>
              <a:rPr lang="fa-IR"/>
              <a:t>پايان به شروع</a:t>
            </a:r>
          </a:p>
          <a:p>
            <a:pPr lvl="3">
              <a:lnSpc>
                <a:spcPct val="80000"/>
              </a:lnSpc>
            </a:pPr>
            <a:r>
              <a:rPr lang="fa-IR"/>
              <a:t>يعني بعد از اتمام فعاليت اول، فعاليت دوم شروع مي شود.</a:t>
            </a:r>
          </a:p>
          <a:p>
            <a:pPr lvl="4">
              <a:lnSpc>
                <a:spcPct val="80000"/>
              </a:lnSpc>
            </a:pPr>
            <a:r>
              <a:rPr lang="fa-IR"/>
              <a:t>مثال: فعاليتهاي رايج / فازهاي مختلف پروژه</a:t>
            </a:r>
          </a:p>
          <a:p>
            <a:pPr lvl="2">
              <a:lnSpc>
                <a:spcPct val="80000"/>
              </a:lnSpc>
            </a:pPr>
            <a:r>
              <a:rPr lang="fa-IR"/>
              <a:t>شروع به پايان</a:t>
            </a:r>
          </a:p>
          <a:p>
            <a:pPr lvl="3">
              <a:lnSpc>
                <a:spcPct val="80000"/>
              </a:lnSpc>
            </a:pPr>
            <a:r>
              <a:rPr lang="fa-IR"/>
              <a:t>يعني بعد از اينکه فعاليت اول شروع شد، فعاليت دوم تمام مي شود.</a:t>
            </a:r>
          </a:p>
          <a:p>
            <a:pPr lvl="4">
              <a:lnSpc>
                <a:spcPct val="80000"/>
              </a:lnSpc>
            </a:pPr>
            <a:r>
              <a:rPr lang="fa-IR"/>
              <a:t>مثال: تحويل گرفتن شيفت کاري  / دوي امدادي</a:t>
            </a:r>
          </a:p>
          <a:p>
            <a:pPr lvl="2">
              <a:lnSpc>
                <a:spcPct val="80000"/>
              </a:lnSpc>
            </a:pPr>
            <a:r>
              <a:rPr lang="fa-IR"/>
              <a:t>پايان به پايان</a:t>
            </a:r>
          </a:p>
          <a:p>
            <a:pPr lvl="3">
              <a:lnSpc>
                <a:spcPct val="80000"/>
              </a:lnSpc>
            </a:pPr>
            <a:r>
              <a:rPr lang="fa-IR"/>
              <a:t>يعني بعد از اتمام فعاليت اول، فعاليت دوم مي تواند تمام شود.</a:t>
            </a:r>
          </a:p>
          <a:p>
            <a:pPr lvl="4">
              <a:lnSpc>
                <a:spcPct val="80000"/>
              </a:lnSpc>
            </a:pPr>
            <a:r>
              <a:rPr lang="fa-IR"/>
              <a:t>مثال؛ خروج نگهبان از محل، بعد از خروج همه کارکنان بايد باشد.</a:t>
            </a:r>
          </a:p>
          <a:p>
            <a:pPr lvl="2">
              <a:lnSpc>
                <a:spcPct val="80000"/>
              </a:lnSpc>
            </a:pPr>
            <a:r>
              <a:rPr lang="fa-IR"/>
              <a:t>شروع به شروع</a:t>
            </a:r>
          </a:p>
          <a:p>
            <a:pPr lvl="3">
              <a:lnSpc>
                <a:spcPct val="80000"/>
              </a:lnSpc>
            </a:pPr>
            <a:r>
              <a:rPr lang="fa-IR"/>
              <a:t>يعني بعد از شروع فعاليت اول، فعاليت دوم شروع مي شود.</a:t>
            </a:r>
          </a:p>
          <a:p>
            <a:pPr lvl="4">
              <a:lnSpc>
                <a:spcPct val="80000"/>
              </a:lnSpc>
            </a:pPr>
            <a:r>
              <a:rPr lang="fa-IR"/>
              <a:t>مثال: ورود کسي که کليد دربهاي ساختمان را دارد نسبت به ساير افراد</a:t>
            </a:r>
          </a:p>
          <a:p>
            <a:pPr lvl="2">
              <a:lnSpc>
                <a:spcPct val="80000"/>
              </a:lnSpc>
            </a:pPr>
            <a:endParaRPr lang="fa-IR"/>
          </a:p>
        </p:txBody>
      </p:sp>
      <p:pic>
        <p:nvPicPr>
          <p:cNvPr id="65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2295525"/>
            <a:ext cx="838200" cy="371475"/>
          </a:xfrm>
          <a:prstGeom prst="rect">
            <a:avLst/>
          </a:prstGeom>
          <a:noFill/>
        </p:spPr>
      </p:pic>
      <p:pic>
        <p:nvPicPr>
          <p:cNvPr id="6533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5257800"/>
            <a:ext cx="619125" cy="381000"/>
          </a:xfrm>
          <a:prstGeom prst="rect">
            <a:avLst/>
          </a:prstGeom>
          <a:noFill/>
        </p:spPr>
      </p:pic>
      <p:pic>
        <p:nvPicPr>
          <p:cNvPr id="6533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7175" y="4343400"/>
            <a:ext cx="581025" cy="342900"/>
          </a:xfrm>
          <a:prstGeom prst="rect">
            <a:avLst/>
          </a:prstGeom>
          <a:noFill/>
        </p:spPr>
      </p:pic>
      <p:pic>
        <p:nvPicPr>
          <p:cNvPr id="65332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3352800"/>
            <a:ext cx="828675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b="1" dirty="0"/>
              <a:t>ابزارها و روشها (ادامه)</a:t>
            </a:r>
          </a:p>
          <a:p>
            <a:pPr lvl="1">
              <a:lnSpc>
                <a:spcPct val="80000"/>
              </a:lnSpc>
            </a:pPr>
            <a:r>
              <a:rPr lang="fa-IR" dirty="0"/>
              <a:t>روش </a:t>
            </a:r>
            <a:r>
              <a:rPr lang="en-US" sz="2000" dirty="0"/>
              <a:t>ADM</a:t>
            </a:r>
            <a:r>
              <a:rPr lang="fa-IR" dirty="0"/>
              <a:t> (</a:t>
            </a:r>
            <a:r>
              <a:rPr lang="en-US" sz="2000" i="1" dirty="0"/>
              <a:t>Arrow Diagram Method</a:t>
            </a:r>
            <a:r>
              <a:rPr lang="fa-IR" dirty="0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a-IR" dirty="0"/>
              <a:t>(همان روش </a:t>
            </a:r>
            <a:r>
              <a:rPr lang="en-US" sz="2000" dirty="0"/>
              <a:t>AOA</a:t>
            </a:r>
            <a:r>
              <a:rPr lang="fa-IR" dirty="0"/>
              <a:t> (</a:t>
            </a:r>
            <a:r>
              <a:rPr lang="en-US" sz="2000" i="1" dirty="0"/>
              <a:t>Activity on Arrow</a:t>
            </a:r>
            <a:r>
              <a:rPr lang="fa-IR" dirty="0"/>
              <a:t>))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fa-IR" dirty="0"/>
              <a:t>هر فعاليت را با يک فلش نشان مي دهيم.</a:t>
            </a:r>
          </a:p>
          <a:p>
            <a:pPr lvl="2">
              <a:lnSpc>
                <a:spcPct val="80000"/>
              </a:lnSpc>
            </a:pPr>
            <a:r>
              <a:rPr lang="fa-IR" dirty="0"/>
              <a:t>اندازه فلشها، ربطي به مدت زمان فعاليت ندارند.</a:t>
            </a:r>
          </a:p>
          <a:p>
            <a:pPr lvl="2">
              <a:lnSpc>
                <a:spcPct val="80000"/>
              </a:lnSpc>
            </a:pPr>
            <a:r>
              <a:rPr lang="fa-IR" dirty="0"/>
              <a:t>انتهاي هر فلش، به يک نقطه زماني وصل مي شود.</a:t>
            </a:r>
          </a:p>
          <a:p>
            <a:pPr lvl="2">
              <a:lnSpc>
                <a:spcPct val="80000"/>
              </a:lnSpc>
            </a:pPr>
            <a:r>
              <a:rPr lang="fa-IR" dirty="0" smtClean="0"/>
              <a:t>ايراداش </a:t>
            </a:r>
            <a:r>
              <a:rPr lang="fa-IR" dirty="0"/>
              <a:t>نسبت به </a:t>
            </a:r>
            <a:r>
              <a:rPr lang="en-US" sz="1800" i="1" dirty="0"/>
              <a:t>PDM</a:t>
            </a:r>
            <a:endParaRPr lang="fa-IR" sz="1800" i="1" dirty="0"/>
          </a:p>
          <a:p>
            <a:pPr lvl="3">
              <a:lnSpc>
                <a:spcPct val="80000"/>
              </a:lnSpc>
            </a:pPr>
            <a:r>
              <a:rPr lang="fa-IR" dirty="0"/>
              <a:t>تنها رابطه پايان به شروع را مي تواند مدل کند.</a:t>
            </a:r>
          </a:p>
          <a:p>
            <a:pPr lvl="2">
              <a:lnSpc>
                <a:spcPct val="80000"/>
              </a:lnSpc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685800"/>
          </a:xfrm>
        </p:spPr>
        <p:txBody>
          <a:bodyPr/>
          <a:lstStyle/>
          <a:p>
            <a:pPr marL="628650" indent="-628650"/>
            <a:r>
              <a:rPr lang="fa-IR" sz="7000">
                <a:solidFill>
                  <a:srgbClr val="990099"/>
                </a:solidFill>
              </a:rPr>
              <a:t>فهرست مطالب</a:t>
            </a:r>
            <a:endParaRPr lang="en-US" sz="7000">
              <a:solidFill>
                <a:srgbClr val="990099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96200" cy="4876800"/>
          </a:xfrm>
          <a:solidFill>
            <a:srgbClr val="CCFF99">
              <a:alpha val="0"/>
            </a:srgbClr>
          </a:solidFill>
        </p:spPr>
        <p:txBody>
          <a:bodyPr/>
          <a:lstStyle/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مروري بر مباحث جلسه قبل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اهميت مديريت زمان پروژه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تعيين فعاليتها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تعيين توالي فعاليتها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تعيين زمان فعاليتها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توسعه برنامه زماني پروژه</a:t>
            </a:r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endParaRPr lang="fa-IR" sz="2500"/>
          </a:p>
          <a:p>
            <a:pPr marL="590550" indent="-5905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fa-IR" sz="2500"/>
              <a:t>كنترل تغييرات در برنامه زماني پروژه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b="1"/>
              <a:t>ابزارها و روشها (ادامه)</a:t>
            </a:r>
          </a:p>
          <a:p>
            <a:pPr lvl="1">
              <a:lnSpc>
                <a:spcPct val="80000"/>
              </a:lnSpc>
            </a:pPr>
            <a:r>
              <a:rPr lang="fa-IR"/>
              <a:t>روش </a:t>
            </a:r>
            <a:r>
              <a:rPr lang="en-US" sz="2000" i="1"/>
              <a:t>ADM</a:t>
            </a:r>
            <a:r>
              <a:rPr lang="fa-IR"/>
              <a:t> (</a:t>
            </a:r>
            <a:r>
              <a:rPr lang="en-US" sz="2000" i="1"/>
              <a:t>Arrow Diagram Method</a:t>
            </a:r>
            <a:r>
              <a:rPr lang="fa-IR"/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fa-IR"/>
              <a:t>(همان روش </a:t>
            </a:r>
            <a:r>
              <a:rPr lang="en-US" sz="2000" i="1"/>
              <a:t>AOA</a:t>
            </a:r>
            <a:r>
              <a:rPr lang="fa-IR"/>
              <a:t> (</a:t>
            </a:r>
            <a:r>
              <a:rPr lang="en-US" sz="2000" i="1"/>
              <a:t>Activity on Arrow</a:t>
            </a:r>
            <a:r>
              <a:rPr lang="fa-IR"/>
              <a:t>))</a:t>
            </a:r>
            <a:endParaRPr lang="en-US"/>
          </a:p>
        </p:txBody>
      </p:sp>
      <p:pic>
        <p:nvPicPr>
          <p:cNvPr id="65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21000"/>
            <a:ext cx="6248400" cy="3927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sz="4000" b="1"/>
              <a:t>ابزارها و روشها (ادامه)</a:t>
            </a:r>
          </a:p>
          <a:p>
            <a:pPr lvl="1">
              <a:lnSpc>
                <a:spcPct val="80000"/>
              </a:lnSpc>
            </a:pPr>
            <a:r>
              <a:rPr lang="fa-IR" sz="3600"/>
              <a:t>تعيين ماهيت وابستگيها</a:t>
            </a:r>
          </a:p>
          <a:p>
            <a:pPr lvl="2">
              <a:lnSpc>
                <a:spcPct val="80000"/>
              </a:lnSpc>
            </a:pPr>
            <a:r>
              <a:rPr lang="fa-IR" sz="2100" i="1">
                <a:solidFill>
                  <a:srgbClr val="FF66CC"/>
                </a:solidFill>
              </a:rPr>
              <a:t>اجباري (</a:t>
            </a:r>
            <a:r>
              <a:rPr lang="en-US" sz="1700" i="1">
                <a:solidFill>
                  <a:srgbClr val="FF66CC"/>
                </a:solidFill>
              </a:rPr>
              <a:t>Mandatory Dependency</a:t>
            </a:r>
            <a:r>
              <a:rPr lang="fa-IR" sz="2100" i="1">
                <a:solidFill>
                  <a:srgbClr val="FF66CC"/>
                </a:solidFill>
              </a:rPr>
              <a:t>)</a:t>
            </a:r>
            <a:r>
              <a:rPr lang="fa-IR" sz="2100" i="1"/>
              <a:t> </a:t>
            </a:r>
            <a:r>
              <a:rPr lang="fa-IR" sz="2100"/>
              <a:t> </a:t>
            </a:r>
            <a:r>
              <a:rPr lang="ar-SA" sz="2100"/>
              <a:t>آن </a:t>
            </a:r>
            <a:r>
              <a:rPr lang="ar-SA" sz="2100">
                <a:solidFill>
                  <a:srgbClr val="FF66CC"/>
                </a:solidFill>
              </a:rPr>
              <a:t>محدوديتهاي فيزيکي</a:t>
            </a:r>
            <a:r>
              <a:rPr lang="ar-SA" sz="2100"/>
              <a:t> اي است که بر توالي فعاليتها تاثيرگذار است، به عنوان مثال وقتي که دو نفر بايستي از</a:t>
            </a:r>
            <a:r>
              <a:rPr lang="fa-IR" sz="2100"/>
              <a:t>  </a:t>
            </a:r>
            <a:r>
              <a:rPr lang="ar-SA" sz="2100"/>
              <a:t>يک </a:t>
            </a:r>
            <a:r>
              <a:rPr lang="ar-SA" sz="2100">
                <a:solidFill>
                  <a:srgbClr val="FF66CC"/>
                </a:solidFill>
              </a:rPr>
              <a:t>ماشين فتوکپي</a:t>
            </a:r>
            <a:r>
              <a:rPr lang="ar-SA" sz="2100"/>
              <a:t> براي انجام کارهايشان استفاده کنند، يک وابستگي اجباري ايجاد مي شود</a:t>
            </a:r>
            <a:r>
              <a:rPr lang="fa-IR" sz="2100"/>
              <a:t>  </a:t>
            </a:r>
            <a:r>
              <a:rPr lang="ar-SA" sz="2100"/>
              <a:t>که بايستي اين دونفر کارشان را به طور غيرهمزمان انجام دهند.</a:t>
            </a:r>
            <a:r>
              <a:rPr lang="fa-IR" sz="2100"/>
              <a:t>  </a:t>
            </a:r>
            <a:r>
              <a:rPr lang="ar-SA" sz="2100"/>
              <a:t>نام ديگر </a:t>
            </a:r>
            <a:r>
              <a:rPr lang="fa-IR" sz="2100"/>
              <a:t>آن</a:t>
            </a:r>
            <a:r>
              <a:rPr lang="ar-SA" sz="2100"/>
              <a:t> را </a:t>
            </a:r>
            <a:r>
              <a:rPr lang="en-US" sz="1700" i="1">
                <a:solidFill>
                  <a:srgbClr val="FF66CC"/>
                </a:solidFill>
              </a:rPr>
              <a:t>Hard Logic</a:t>
            </a:r>
            <a:r>
              <a:rPr lang="ar-SA" sz="2100"/>
              <a:t> هم گذاشته­اند.</a:t>
            </a:r>
            <a:endParaRPr lang="fa-IR" sz="2100"/>
          </a:p>
          <a:p>
            <a:pPr lvl="2">
              <a:lnSpc>
                <a:spcPct val="80000"/>
              </a:lnSpc>
            </a:pPr>
            <a:r>
              <a:rPr lang="fa-IR" sz="2100" i="1">
                <a:solidFill>
                  <a:srgbClr val="FF66CC"/>
                </a:solidFill>
              </a:rPr>
              <a:t>احتياطي (</a:t>
            </a:r>
            <a:r>
              <a:rPr lang="en-US" sz="1700" i="1">
                <a:solidFill>
                  <a:srgbClr val="FF66CC"/>
                </a:solidFill>
              </a:rPr>
              <a:t>Discretionary Dependency</a:t>
            </a:r>
            <a:r>
              <a:rPr lang="fa-IR" sz="2100" i="1">
                <a:solidFill>
                  <a:srgbClr val="FF66CC"/>
                </a:solidFill>
              </a:rPr>
              <a:t>)</a:t>
            </a:r>
            <a:r>
              <a:rPr lang="fa-IR" sz="2100" i="1"/>
              <a:t> </a:t>
            </a:r>
            <a:r>
              <a:rPr lang="ar-SA" sz="2100"/>
              <a:t>آن ملاحظاتي است ناشي از رعايت </a:t>
            </a:r>
            <a:r>
              <a:rPr lang="ar-SA" sz="2100">
                <a:solidFill>
                  <a:srgbClr val="FF66CC"/>
                </a:solidFill>
              </a:rPr>
              <a:t>نکاتي احتياطي</a:t>
            </a:r>
            <a:r>
              <a:rPr lang="ar-SA" sz="2100"/>
              <a:t> براي انجام هرچه بهتر پروژه است. معمولا اطلاعات مربوط به اين نوع احتياط­ها از مطالعه </a:t>
            </a:r>
            <a:r>
              <a:rPr lang="ar-SA" sz="2100">
                <a:solidFill>
                  <a:srgbClr val="FF66CC"/>
                </a:solidFill>
              </a:rPr>
              <a:t>تجارب موفق ديگران</a:t>
            </a:r>
            <a:r>
              <a:rPr lang="ar-SA" sz="2100"/>
              <a:t> و يا </a:t>
            </a:r>
            <a:r>
              <a:rPr lang="ar-SA" sz="2100">
                <a:solidFill>
                  <a:srgbClr val="FF66CC"/>
                </a:solidFill>
              </a:rPr>
              <a:t>پيش بيني</a:t>
            </a:r>
            <a:r>
              <a:rPr lang="ar-SA" sz="2100"/>
              <a:t> برخي از جنبه هاي غيرمتداول و غيرقابل انتظار پروژه و محيط انجام پروژه، استخراج مي­شود. نام ديگر </a:t>
            </a:r>
            <a:r>
              <a:rPr lang="fa-IR" sz="2100"/>
              <a:t>آن</a:t>
            </a:r>
            <a:r>
              <a:rPr lang="ar-SA" sz="2100"/>
              <a:t>، </a:t>
            </a:r>
            <a:r>
              <a:rPr lang="en-US" sz="1700" i="1">
                <a:solidFill>
                  <a:srgbClr val="FF66CC"/>
                </a:solidFill>
              </a:rPr>
              <a:t>Preferred Logic</a:t>
            </a:r>
            <a:r>
              <a:rPr lang="ar-SA" sz="2100"/>
              <a:t>،</a:t>
            </a:r>
            <a:r>
              <a:rPr lang="en-US" sz="2100"/>
              <a:t> </a:t>
            </a:r>
            <a:r>
              <a:rPr lang="en-US" sz="1700" i="1">
                <a:solidFill>
                  <a:srgbClr val="FF66CC"/>
                </a:solidFill>
              </a:rPr>
              <a:t>Preferential</a:t>
            </a:r>
            <a:r>
              <a:rPr lang="en-US" sz="1700">
                <a:solidFill>
                  <a:srgbClr val="FF66CC"/>
                </a:solidFill>
              </a:rPr>
              <a:t> </a:t>
            </a:r>
            <a:r>
              <a:rPr lang="en-US" sz="1700" i="1">
                <a:solidFill>
                  <a:srgbClr val="FF66CC"/>
                </a:solidFill>
              </a:rPr>
              <a:t>Logic</a:t>
            </a:r>
            <a:r>
              <a:rPr lang="fa-IR" sz="2100"/>
              <a:t>  </a:t>
            </a:r>
            <a:r>
              <a:rPr lang="ar-SA" sz="2100"/>
              <a:t>و يا </a:t>
            </a:r>
            <a:r>
              <a:rPr lang="en-US" sz="2100"/>
              <a:t> </a:t>
            </a:r>
            <a:r>
              <a:rPr lang="en-US" sz="1700" i="1">
                <a:solidFill>
                  <a:srgbClr val="FF66CC"/>
                </a:solidFill>
              </a:rPr>
              <a:t>Soft Logic</a:t>
            </a:r>
            <a:r>
              <a:rPr lang="ar-SA" sz="2100"/>
              <a:t>است.</a:t>
            </a:r>
            <a:endParaRPr lang="fa-IR" sz="2100"/>
          </a:p>
          <a:p>
            <a:pPr lvl="2">
              <a:lnSpc>
                <a:spcPct val="80000"/>
              </a:lnSpc>
            </a:pPr>
            <a:r>
              <a:rPr lang="fa-IR" sz="2100" i="1">
                <a:solidFill>
                  <a:srgbClr val="FF66CC"/>
                </a:solidFill>
              </a:rPr>
              <a:t>خارجي</a:t>
            </a:r>
            <a:r>
              <a:rPr lang="fa-IR" sz="2100"/>
              <a:t> </a:t>
            </a:r>
            <a:r>
              <a:rPr lang="en-US" sz="1700" i="1">
                <a:solidFill>
                  <a:srgbClr val="FF66CC"/>
                </a:solidFill>
              </a:rPr>
              <a:t>External Dependency</a:t>
            </a:r>
            <a:r>
              <a:rPr lang="fa-IR" sz="2100" i="1"/>
              <a:t> </a:t>
            </a:r>
            <a:r>
              <a:rPr lang="ar-SA" sz="2100"/>
              <a:t>آن ملاحظاتي است ناشي </a:t>
            </a:r>
            <a:r>
              <a:rPr lang="fa-IR" sz="2100"/>
              <a:t>محدوديتهاي خارجي انجام پروژه است. مثلا محدوديت زماني، محدوديت ناشي از فاصله مكاني، محدوديت تامين و تدارك و ....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تعيين توالي فعاليتها</a:t>
            </a:r>
            <a:endParaRPr lang="en-US" sz="400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b="1"/>
              <a:t>خروجيها </a:t>
            </a:r>
          </a:p>
          <a:p>
            <a:pPr lvl="1">
              <a:lnSpc>
                <a:spcPct val="80000"/>
              </a:lnSpc>
            </a:pPr>
            <a:r>
              <a:rPr lang="fa-IR"/>
              <a:t>نمودار شبکه فعاليتها</a:t>
            </a:r>
          </a:p>
          <a:p>
            <a:pPr lvl="1">
              <a:lnSpc>
                <a:spcPct val="80000"/>
              </a:lnSpc>
            </a:pPr>
            <a:r>
              <a:rPr lang="fa-IR"/>
              <a:t>فهرست فعاليتها (به روز شده)</a:t>
            </a:r>
          </a:p>
          <a:p>
            <a:pPr lvl="1">
              <a:lnSpc>
                <a:spcPct val="80000"/>
              </a:lnSpc>
            </a:pPr>
            <a:r>
              <a:rPr lang="fa-IR"/>
              <a:t>مشخصات فعاليتها (به روز شده)</a:t>
            </a:r>
          </a:p>
          <a:p>
            <a:pPr lvl="1">
              <a:lnSpc>
                <a:spcPct val="80000"/>
              </a:lnSpc>
            </a:pPr>
            <a:r>
              <a:rPr lang="fa-IR"/>
              <a:t>تقاضاهاي تغيير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5400"/>
              <a:t>ماتريس تعيين توالي فعاليتها</a:t>
            </a:r>
            <a:endParaRPr lang="en-US" sz="5400"/>
          </a:p>
        </p:txBody>
      </p:sp>
      <p:graphicFrame>
        <p:nvGraphicFramePr>
          <p:cNvPr id="583716" name="Group 36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458200" cy="4495800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نوع پيشنيازي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فعاليتهاي پيشنياز (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Predecessors</a:t>
                      </a: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)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01000" cy="914400"/>
          </a:xfrm>
        </p:spPr>
        <p:txBody>
          <a:bodyPr/>
          <a:lstStyle/>
          <a:p>
            <a:pPr algn="r"/>
            <a:r>
              <a:rPr lang="fa-IR" sz="3600"/>
              <a:t>نمونه اي از</a:t>
            </a:r>
            <a:r>
              <a:rPr lang="en-US" sz="3600"/>
              <a:t> </a:t>
            </a:r>
            <a:r>
              <a:rPr lang="fa-IR" sz="3600"/>
              <a:t> نمودار شبكه از نوع </a:t>
            </a:r>
            <a:r>
              <a:rPr lang="en-US" sz="3600"/>
              <a:t>(AOA)</a:t>
            </a:r>
          </a:p>
        </p:txBody>
      </p:sp>
      <p:pic>
        <p:nvPicPr>
          <p:cNvPr id="596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" y="1614488"/>
            <a:ext cx="8305800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1025"/>
            <a:ext cx="8229600" cy="646113"/>
          </a:xfrm>
        </p:spPr>
        <p:txBody>
          <a:bodyPr/>
          <a:lstStyle/>
          <a:p>
            <a:r>
              <a:rPr lang="fa-IR" sz="4000"/>
              <a:t>مراحل رسم نمودار شبكه از نوع (</a:t>
            </a:r>
            <a:r>
              <a:rPr lang="en-US" sz="4000"/>
              <a:t>AOA</a:t>
            </a:r>
            <a:r>
              <a:rPr lang="fa-IR" sz="4000"/>
              <a:t>)</a:t>
            </a:r>
            <a:endParaRPr lang="en-US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04925"/>
            <a:ext cx="8382000" cy="4791075"/>
          </a:xfrm>
        </p:spPr>
        <p:txBody>
          <a:bodyPr/>
          <a:lstStyle/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a-IR" sz="2600">
                <a:cs typeface="Lotus" pitchFamily="2" charset="-78"/>
              </a:rPr>
              <a:t>يافتن تمام فعاليتهايي كه از نقطه 1 (شروع)، مي توانند آغاز شوند. رسم گره پاياني اين فعاليتها، و رسم فلش متناظر با هر فعاليت، نوشتن نام و مدت زمان فعاليت بر روي فلش.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endParaRPr lang="fa-IR" sz="2600">
              <a:cs typeface="Lotus" pitchFamily="2" charset="-78"/>
            </a:endParaRP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a-IR" sz="2600">
                <a:cs typeface="Lotus" pitchFamily="2" charset="-78"/>
              </a:rPr>
              <a:t>ادامه رسم نمودار از سمت چپ به راست با توجه به روابط پيشنيازي. رسم پيوندها (ورود چند فعاليت به يك نقطه) و شكستها (خروج چند فعاليت از يك نقطه)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endParaRPr lang="fa-IR" sz="2600">
              <a:cs typeface="Lotus" pitchFamily="2" charset="-78"/>
            </a:endParaRP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a-IR" sz="2600">
                <a:cs typeface="Lotus" pitchFamily="2" charset="-78"/>
              </a:rPr>
              <a:t>ادامه رسم نمودار تا اينكه تمام فعاليتها تمام شود.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endParaRPr lang="fa-IR" sz="2600">
              <a:cs typeface="Lotus" pitchFamily="2" charset="-78"/>
            </a:endParaRP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a-IR" sz="2600">
                <a:cs typeface="Lotus" pitchFamily="2" charset="-78"/>
              </a:rPr>
              <a:t>به عنوان يك قاعده سرانگشتي، همه فلش ها بايد به سمت راست باشد و بهتر است كه هيچ فلشي نمودار را قطع نكند.</a:t>
            </a:r>
            <a:endParaRPr lang="en-US" sz="2600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/>
              <a:t>نمودار شبكه از نوع </a:t>
            </a:r>
            <a:r>
              <a:rPr lang="en-US" sz="3300" b="1"/>
              <a:t>PDM</a:t>
            </a:r>
            <a:endParaRPr lang="en-US" sz="3300" b="1" i="1">
              <a:cs typeface="Arial" pitchFamily="34" charset="0"/>
            </a:endParaRP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8001000" cy="2362200"/>
          </a:xfrm>
        </p:spPr>
        <p:txBody>
          <a:bodyPr/>
          <a:lstStyle/>
          <a:p>
            <a:r>
              <a:rPr lang="fa-IR" sz="2800"/>
              <a:t>فعاليتها متناظر با باكس ها هستند.</a:t>
            </a:r>
            <a:endParaRPr lang="en-US" sz="2800"/>
          </a:p>
          <a:p>
            <a:r>
              <a:rPr lang="fa-IR" sz="2800"/>
              <a:t>فلشها، روابط بين فعاليتهاي را نشان مي دهند.</a:t>
            </a:r>
            <a:endParaRPr lang="en-US" sz="2800"/>
          </a:p>
          <a:p>
            <a:r>
              <a:rPr lang="fa-IR" sz="2800"/>
              <a:t>كاربرد بيشتري دارد و در نرم افزارها هم از اين روش استفاده مي شود.</a:t>
            </a:r>
            <a:endParaRPr lang="en-US" sz="2800"/>
          </a:p>
          <a:p>
            <a:r>
              <a:rPr lang="fa-IR" sz="2800"/>
              <a:t>انواع روابط پيشنيازي را مي تواند نشان دهد.</a:t>
            </a:r>
            <a:endParaRPr lang="en-US" sz="2800"/>
          </a:p>
        </p:txBody>
      </p:sp>
      <p:graphicFrame>
        <p:nvGraphicFramePr>
          <p:cNvPr id="6000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3276600"/>
          <a:ext cx="6705600" cy="298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0070" name="Image" r:id="rId3" imgW="8120014" imgH="5400635" progId="">
                  <p:embed/>
                </p:oleObj>
              </mc:Choice>
              <mc:Fallback>
                <p:oleObj name="Image" r:id="rId3" imgW="8120014" imgH="5400635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6705600" cy="298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منابع فعاليتها</a:t>
            </a:r>
            <a:endParaRPr lang="en-US" sz="4000"/>
          </a:p>
        </p:txBody>
      </p:sp>
      <p:sp>
        <p:nvSpPr>
          <p:cNvPr id="659459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59460" name="Rectangle 4"/>
          <p:cNvSpPr>
            <a:spLocks noChangeArrowheads="1"/>
          </p:cNvSpPr>
          <p:nvPr/>
        </p:nvSpPr>
        <p:spPr bwMode="auto">
          <a:xfrm>
            <a:off x="45720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59461" name="Rectangle 5"/>
          <p:cNvSpPr>
            <a:spLocks noChangeArrowheads="1"/>
          </p:cNvSpPr>
          <p:nvPr/>
        </p:nvSpPr>
        <p:spPr bwMode="auto">
          <a:xfrm>
            <a:off x="28956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59462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59463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59464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65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66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67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68" name="Rectangle 12"/>
          <p:cNvSpPr>
            <a:spLocks noChangeArrowheads="1"/>
          </p:cNvSpPr>
          <p:nvPr/>
        </p:nvSpPr>
        <p:spPr bwMode="auto">
          <a:xfrm>
            <a:off x="14478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59469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59470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1" name="Line 15"/>
          <p:cNvSpPr>
            <a:spLocks noChangeShapeType="1"/>
          </p:cNvSpPr>
          <p:nvPr/>
        </p:nvSpPr>
        <p:spPr bwMode="auto">
          <a:xfrm>
            <a:off x="5105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2" name="Line 16"/>
          <p:cNvSpPr>
            <a:spLocks noChangeShapeType="1"/>
          </p:cNvSpPr>
          <p:nvPr/>
        </p:nvSpPr>
        <p:spPr bwMode="auto">
          <a:xfrm>
            <a:off x="35052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3" name="Line 17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4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5" name="Line 19"/>
          <p:cNvSpPr>
            <a:spLocks noChangeShapeType="1"/>
          </p:cNvSpPr>
          <p:nvPr/>
        </p:nvSpPr>
        <p:spPr bwMode="auto">
          <a:xfrm flipH="1">
            <a:off x="5638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6" name="Line 20"/>
          <p:cNvSpPr>
            <a:spLocks noChangeShapeType="1"/>
          </p:cNvSpPr>
          <p:nvPr/>
        </p:nvSpPr>
        <p:spPr bwMode="auto">
          <a:xfrm flipH="1">
            <a:off x="4114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7" name="Line 21"/>
          <p:cNvSpPr>
            <a:spLocks noChangeShapeType="1"/>
          </p:cNvSpPr>
          <p:nvPr/>
        </p:nvSpPr>
        <p:spPr bwMode="auto">
          <a:xfrm flipH="1">
            <a:off x="25146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59478" name="Line 22"/>
          <p:cNvSpPr>
            <a:spLocks noChangeShapeType="1"/>
          </p:cNvSpPr>
          <p:nvPr/>
        </p:nvSpPr>
        <p:spPr bwMode="auto">
          <a:xfrm flipH="1">
            <a:off x="1066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منابع فعاليتها</a:t>
            </a:r>
            <a:endParaRPr lang="en-US" sz="400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انواع منابع</a:t>
            </a:r>
          </a:p>
          <a:p>
            <a:pPr lvl="1"/>
            <a:r>
              <a:rPr lang="fa-IR"/>
              <a:t>افراد</a:t>
            </a:r>
          </a:p>
          <a:p>
            <a:pPr lvl="1"/>
            <a:r>
              <a:rPr lang="fa-IR"/>
              <a:t>تجهيزات و امکانات</a:t>
            </a:r>
          </a:p>
          <a:p>
            <a:pPr lvl="1"/>
            <a:r>
              <a:rPr lang="fa-IR"/>
              <a:t>مواد اوليه</a:t>
            </a:r>
          </a:p>
          <a:p>
            <a:r>
              <a:rPr lang="fa-IR"/>
              <a:t>هدف از فرآيند برآورد منابع فعاليتها</a:t>
            </a:r>
          </a:p>
          <a:p>
            <a:pPr lvl="1"/>
            <a:r>
              <a:rPr lang="fa-IR"/>
              <a:t>هر فعاليت چه منابعي را نياز دارد.</a:t>
            </a:r>
          </a:p>
          <a:p>
            <a:pPr lvl="1"/>
            <a:r>
              <a:rPr lang="fa-IR"/>
              <a:t>چه ميزان از هر منبع</a:t>
            </a:r>
          </a:p>
          <a:p>
            <a:pPr lvl="1"/>
            <a:r>
              <a:rPr lang="fa-IR"/>
              <a:t>در چه زماني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منابع فعاليتها</a:t>
            </a:r>
            <a:endParaRPr lang="en-US" sz="400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a-IR" b="1"/>
              <a:t>وروديهاي مهم</a:t>
            </a:r>
          </a:p>
          <a:p>
            <a:r>
              <a:rPr lang="fa-IR"/>
              <a:t>فراهم بودن منابع </a:t>
            </a:r>
            <a:r>
              <a:rPr lang="fa-IR" sz="2400"/>
              <a:t>(</a:t>
            </a:r>
            <a:r>
              <a:rPr lang="en-US" sz="1800" i="1"/>
              <a:t>Resource Availability</a:t>
            </a:r>
            <a:r>
              <a:rPr lang="fa-IR" sz="2400"/>
              <a:t>)</a:t>
            </a:r>
          </a:p>
          <a:p>
            <a:pPr lvl="1"/>
            <a:r>
              <a:rPr lang="fa-IR"/>
              <a:t>از هر منبع، چه ميزان، در چه زماني، با چه محدوديتهاي، در دسترس است.</a:t>
            </a:r>
          </a:p>
          <a:p>
            <a:pPr lvl="1"/>
            <a:r>
              <a:rPr lang="fa-IR"/>
              <a:t>استخر منابع (</a:t>
            </a:r>
            <a:r>
              <a:rPr lang="en-US" sz="1600" i="1"/>
              <a:t>Resource Pool</a:t>
            </a:r>
            <a:r>
              <a:rPr lang="fa-IR"/>
              <a:t>) خود را همواره به درستي بشناسيد و به روز کنيد.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Oval 2"/>
          <p:cNvSpPr>
            <a:spLocks noChangeArrowheads="1"/>
          </p:cNvSpPr>
          <p:nvPr/>
        </p:nvSpPr>
        <p:spPr bwMode="auto">
          <a:xfrm rot="16200000">
            <a:off x="461963" y="3175000"/>
            <a:ext cx="782637" cy="12493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r>
              <a:rPr lang="fa-IR" altLang="ko-KR" sz="16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ذينفعان</a:t>
            </a:r>
            <a:endParaRPr lang="en-US" sz="4800">
              <a:solidFill>
                <a:srgbClr val="8A008A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010400" cy="914400"/>
          </a:xfrm>
        </p:spPr>
        <p:txBody>
          <a:bodyPr/>
          <a:lstStyle/>
          <a:p>
            <a:r>
              <a:rPr lang="fa-IR"/>
              <a:t>مدل كلي مديريت پروژه</a:t>
            </a:r>
            <a:endParaRPr lang="en-US"/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609600" y="5943600"/>
            <a:ext cx="81534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*The Project Management Institute (PMI) is an international professional society.  Their web site is www.pmi.org.  </a:t>
            </a:r>
          </a:p>
        </p:txBody>
      </p:sp>
      <p:sp>
        <p:nvSpPr>
          <p:cNvPr id="637957" name="AutoShape 5"/>
          <p:cNvSpPr>
            <a:spLocks noChangeArrowheads="1"/>
          </p:cNvSpPr>
          <p:nvPr/>
        </p:nvSpPr>
        <p:spPr bwMode="auto">
          <a:xfrm>
            <a:off x="1477963" y="2976563"/>
            <a:ext cx="6265862" cy="1514475"/>
          </a:xfrm>
          <a:prstGeom prst="rightArrow">
            <a:avLst>
              <a:gd name="adj1" fmla="val 50000"/>
              <a:gd name="adj2" fmla="val 1034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altLang="ko-KR" sz="200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يکپارچگي پروژه</a:t>
            </a:r>
            <a:endParaRPr lang="en-US" sz="40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58" name="Oval 6"/>
          <p:cNvSpPr>
            <a:spLocks noChangeArrowheads="1"/>
          </p:cNvSpPr>
          <p:nvPr/>
        </p:nvSpPr>
        <p:spPr bwMode="auto">
          <a:xfrm rot="16200000">
            <a:off x="7686675" y="3267075"/>
            <a:ext cx="828675" cy="10191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r>
              <a:rPr lang="fa-IR" altLang="ko-KR" sz="17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نتايج</a:t>
            </a:r>
            <a:endParaRPr lang="en-US" sz="3600">
              <a:solidFill>
                <a:srgbClr val="8A008A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59" name="AutoShape 7"/>
          <p:cNvSpPr>
            <a:spLocks noChangeArrowheads="1"/>
          </p:cNvSpPr>
          <p:nvPr/>
        </p:nvSpPr>
        <p:spPr bwMode="auto">
          <a:xfrm flipH="1">
            <a:off x="1331913" y="1676400"/>
            <a:ext cx="874712" cy="1082675"/>
          </a:xfrm>
          <a:prstGeom prst="wedgeRoundRectCallout">
            <a:avLst>
              <a:gd name="adj1" fmla="val -52870"/>
              <a:gd name="adj2" fmla="val 9744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a-IR" altLang="ko-KR" sz="1500" b="1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دامنه</a:t>
            </a:r>
            <a:endParaRPr lang="en-US" sz="3200" b="1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0" name="AutoShape 8"/>
          <p:cNvSpPr>
            <a:spLocks noChangeArrowheads="1"/>
          </p:cNvSpPr>
          <p:nvPr/>
        </p:nvSpPr>
        <p:spPr bwMode="auto">
          <a:xfrm flipH="1">
            <a:off x="2351088" y="1676400"/>
            <a:ext cx="874712" cy="1082675"/>
          </a:xfrm>
          <a:prstGeom prst="wedgeRoundRectCallout">
            <a:avLst>
              <a:gd name="adj1" fmla="val -52315"/>
              <a:gd name="adj2" fmla="val 104667"/>
              <a:gd name="adj3" fmla="val 16667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fa-IR" altLang="ko-KR" sz="1500" b="1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زمان</a:t>
            </a:r>
            <a:endParaRPr lang="en-US" sz="3200" b="1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1" name="AutoShape 9"/>
          <p:cNvSpPr>
            <a:spLocks noChangeArrowheads="1"/>
          </p:cNvSpPr>
          <p:nvPr/>
        </p:nvSpPr>
        <p:spPr bwMode="auto">
          <a:xfrm flipH="1">
            <a:off x="3371850" y="1676400"/>
            <a:ext cx="874713" cy="1082675"/>
          </a:xfrm>
          <a:prstGeom prst="wedgeRoundRectCallout">
            <a:avLst>
              <a:gd name="adj1" fmla="val -63889"/>
              <a:gd name="adj2" fmla="val 10333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هزينه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2" name="AutoShape 10"/>
          <p:cNvSpPr>
            <a:spLocks noChangeArrowheads="1"/>
          </p:cNvSpPr>
          <p:nvPr/>
        </p:nvSpPr>
        <p:spPr bwMode="auto">
          <a:xfrm flipH="1">
            <a:off x="4392613" y="1676400"/>
            <a:ext cx="873125" cy="1082675"/>
          </a:xfrm>
          <a:prstGeom prst="wedgeRoundRectCallout">
            <a:avLst>
              <a:gd name="adj1" fmla="val -63889"/>
              <a:gd name="adj2" fmla="val 10333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 کيفيت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3" name="AutoShape 11"/>
          <p:cNvSpPr>
            <a:spLocks noChangeArrowheads="1"/>
          </p:cNvSpPr>
          <p:nvPr/>
        </p:nvSpPr>
        <p:spPr bwMode="auto">
          <a:xfrm rot="5400000" flipH="1" flipV="1">
            <a:off x="1186657" y="4707731"/>
            <a:ext cx="874712" cy="1082675"/>
          </a:xfrm>
          <a:prstGeom prst="wedgeRoundRectCallout">
            <a:avLst>
              <a:gd name="adj1" fmla="val 126222"/>
              <a:gd name="adj2" fmla="val 5644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منابع انساني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4" name="AutoShape 12"/>
          <p:cNvSpPr>
            <a:spLocks noChangeArrowheads="1"/>
          </p:cNvSpPr>
          <p:nvPr/>
        </p:nvSpPr>
        <p:spPr bwMode="auto">
          <a:xfrm rot="5400000" flipH="1" flipV="1">
            <a:off x="2206625" y="4708525"/>
            <a:ext cx="873125" cy="1082675"/>
          </a:xfrm>
          <a:prstGeom prst="wedgeRoundRectCallout">
            <a:avLst>
              <a:gd name="adj1" fmla="val 129634"/>
              <a:gd name="adj2" fmla="val 6803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ارتباطات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5" name="AutoShape 13"/>
          <p:cNvSpPr>
            <a:spLocks noChangeArrowheads="1"/>
          </p:cNvSpPr>
          <p:nvPr/>
        </p:nvSpPr>
        <p:spPr bwMode="auto">
          <a:xfrm rot="5400000" flipH="1" flipV="1">
            <a:off x="3226595" y="4707731"/>
            <a:ext cx="874712" cy="1082675"/>
          </a:xfrm>
          <a:prstGeom prst="wedgeRoundRectCallout">
            <a:avLst>
              <a:gd name="adj1" fmla="val 129125"/>
              <a:gd name="adj2" fmla="val 8225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ريسک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6" name="AutoShape 14"/>
          <p:cNvSpPr>
            <a:spLocks noChangeArrowheads="1"/>
          </p:cNvSpPr>
          <p:nvPr/>
        </p:nvSpPr>
        <p:spPr bwMode="auto">
          <a:xfrm rot="5400000" flipH="1" flipV="1">
            <a:off x="4323556" y="4552157"/>
            <a:ext cx="909637" cy="1263650"/>
          </a:xfrm>
          <a:prstGeom prst="wedgeRoundRectCallout">
            <a:avLst>
              <a:gd name="adj1" fmla="val 115616"/>
              <a:gd name="adj2" fmla="val 7135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fa-IR" altLang="ko-KR" sz="1500">
                <a:solidFill>
                  <a:srgbClr val="8A008A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مديريت تامين و تدارک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  <p:sp>
        <p:nvSpPr>
          <p:cNvPr id="637967" name="Rectangle 15"/>
          <p:cNvSpPr>
            <a:spLocks noChangeArrowheads="1"/>
          </p:cNvSpPr>
          <p:nvPr/>
        </p:nvSpPr>
        <p:spPr bwMode="auto">
          <a:xfrm>
            <a:off x="6432550" y="1676400"/>
            <a:ext cx="1063625" cy="411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/>
            <a:r>
              <a:rPr lang="fa-IR" altLang="ko-KR" sz="190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ابزارها</a:t>
            </a:r>
          </a:p>
          <a:p>
            <a:pPr algn="ctr"/>
            <a:r>
              <a:rPr lang="fa-IR" altLang="ko-KR" sz="190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و </a:t>
            </a:r>
          </a:p>
          <a:p>
            <a:pPr algn="ctr"/>
            <a:r>
              <a:rPr lang="fa-IR" altLang="ko-KR" sz="1900">
                <a:solidFill>
                  <a:srgbClr val="000000"/>
                </a:solidFill>
                <a:latin typeface="Times New Roman" pitchFamily="18" charset="0"/>
                <a:ea typeface="Batang" pitchFamily="18" charset="-127"/>
                <a:cs typeface="Titr" pitchFamily="2" charset="-78"/>
              </a:rPr>
              <a:t>روشها</a:t>
            </a:r>
            <a:endParaRPr lang="en-US" sz="3200">
              <a:solidFill>
                <a:srgbClr val="000000"/>
              </a:solidFill>
              <a:latin typeface="Times New Roman" pitchFamily="18" charset="0"/>
              <a:ea typeface="Batang" pitchFamily="18" charset="-127"/>
              <a:cs typeface="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منابع فعاليتها</a:t>
            </a:r>
            <a:endParaRPr lang="en-US" sz="400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a-IR" b="1"/>
              <a:t>ابزارها و روشها</a:t>
            </a:r>
          </a:p>
          <a:p>
            <a:pPr>
              <a:lnSpc>
                <a:spcPct val="90000"/>
              </a:lnSpc>
            </a:pPr>
            <a:r>
              <a:rPr lang="fa-IR"/>
              <a:t>قضاوت خبرگان</a:t>
            </a:r>
          </a:p>
          <a:p>
            <a:pPr>
              <a:lnSpc>
                <a:spcPct val="90000"/>
              </a:lnSpc>
            </a:pPr>
            <a:r>
              <a:rPr lang="fa-IR"/>
              <a:t>تحليل گزينه ها (</a:t>
            </a:r>
            <a:r>
              <a:rPr lang="en-US" sz="2400" i="1"/>
              <a:t>AHP</a:t>
            </a:r>
            <a:r>
              <a:rPr lang="fa-IR"/>
              <a:t>)</a:t>
            </a:r>
          </a:p>
          <a:p>
            <a:pPr>
              <a:lnSpc>
                <a:spcPct val="90000"/>
              </a:lnSpc>
            </a:pPr>
            <a:r>
              <a:rPr lang="fa-IR"/>
              <a:t>داده هاي رسمي در خصوص استاندارد استفاده از منابع براي فعاليتهاي مشابه</a:t>
            </a:r>
          </a:p>
          <a:p>
            <a:pPr>
              <a:lnSpc>
                <a:spcPct val="90000"/>
              </a:lnSpc>
            </a:pPr>
            <a:r>
              <a:rPr lang="fa-IR"/>
              <a:t>نرم افزارهاي مديريت پروژه</a:t>
            </a:r>
          </a:p>
          <a:p>
            <a:pPr>
              <a:lnSpc>
                <a:spcPct val="90000"/>
              </a:lnSpc>
            </a:pPr>
            <a:r>
              <a:rPr lang="fa-IR"/>
              <a:t>برآورد پايين به بالا</a:t>
            </a:r>
          </a:p>
          <a:p>
            <a:pPr>
              <a:lnSpc>
                <a:spcPct val="90000"/>
              </a:lnSpc>
            </a:pPr>
            <a:r>
              <a:rPr lang="fa-IR"/>
              <a:t>برآورد بالا به پايين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منابع فعاليتها</a:t>
            </a:r>
            <a:endParaRPr lang="en-US" sz="4000"/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a-IR" sz="2800" b="1"/>
              <a:t>خروجيها</a:t>
            </a:r>
          </a:p>
          <a:p>
            <a:pPr>
              <a:lnSpc>
                <a:spcPct val="90000"/>
              </a:lnSpc>
            </a:pPr>
            <a:r>
              <a:rPr lang="fa-IR" sz="2800"/>
              <a:t>تعيين منابع مورد نياز براي هر فعاليت</a:t>
            </a:r>
          </a:p>
          <a:p>
            <a:pPr lvl="1">
              <a:lnSpc>
                <a:spcPct val="90000"/>
              </a:lnSpc>
            </a:pPr>
            <a:r>
              <a:rPr lang="fa-IR" sz="2400"/>
              <a:t>چه انواعي</a:t>
            </a:r>
          </a:p>
          <a:p>
            <a:pPr lvl="1">
              <a:lnSpc>
                <a:spcPct val="90000"/>
              </a:lnSpc>
            </a:pPr>
            <a:r>
              <a:rPr lang="fa-IR" sz="2400"/>
              <a:t>چه ميزان</a:t>
            </a:r>
          </a:p>
          <a:p>
            <a:pPr lvl="1">
              <a:lnSpc>
                <a:spcPct val="90000"/>
              </a:lnSpc>
            </a:pPr>
            <a:r>
              <a:rPr lang="fa-IR" sz="2400"/>
              <a:t>با چه مشخصات و ملاحظاتي</a:t>
            </a:r>
          </a:p>
          <a:p>
            <a:pPr>
              <a:lnSpc>
                <a:spcPct val="90000"/>
              </a:lnSpc>
            </a:pPr>
            <a:r>
              <a:rPr lang="fa-IR" sz="2800"/>
              <a:t>مشخصات فعاليتها (به روز شده)</a:t>
            </a:r>
          </a:p>
          <a:p>
            <a:pPr>
              <a:lnSpc>
                <a:spcPct val="90000"/>
              </a:lnSpc>
            </a:pPr>
            <a:r>
              <a:rPr lang="fa-IR" sz="2800"/>
              <a:t>ساختار شکست منابع (</a:t>
            </a:r>
            <a:r>
              <a:rPr lang="en-US" sz="1800" i="1"/>
              <a:t>RBS</a:t>
            </a:r>
            <a:r>
              <a:rPr lang="fa-IR" sz="2800"/>
              <a:t>)</a:t>
            </a:r>
          </a:p>
          <a:p>
            <a:pPr>
              <a:lnSpc>
                <a:spcPct val="90000"/>
              </a:lnSpc>
            </a:pPr>
            <a:r>
              <a:rPr lang="fa-IR" sz="2800"/>
              <a:t>به روز کردن تقويم منابع (يعني چه منابعي در چه زماني براي چه فعاليتي تخصيص داده شده است.)</a:t>
            </a:r>
          </a:p>
          <a:p>
            <a:pPr>
              <a:lnSpc>
                <a:spcPct val="90000"/>
              </a:lnSpc>
            </a:pPr>
            <a:r>
              <a:rPr lang="fa-IR" sz="2800"/>
              <a:t>تقاضاهاي تغيير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4579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4648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3048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64584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85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86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87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15240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64590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1" name="Line 15"/>
          <p:cNvSpPr>
            <a:spLocks noChangeShapeType="1"/>
          </p:cNvSpPr>
          <p:nvPr/>
        </p:nvSpPr>
        <p:spPr bwMode="auto">
          <a:xfrm>
            <a:off x="5181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2" name="Line 16"/>
          <p:cNvSpPr>
            <a:spLocks noChangeShapeType="1"/>
          </p:cNvSpPr>
          <p:nvPr/>
        </p:nvSpPr>
        <p:spPr bwMode="auto">
          <a:xfrm>
            <a:off x="3581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3" name="Line 17"/>
          <p:cNvSpPr>
            <a:spLocks noChangeShapeType="1"/>
          </p:cNvSpPr>
          <p:nvPr/>
        </p:nvSpPr>
        <p:spPr bwMode="auto">
          <a:xfrm>
            <a:off x="2133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4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5" name="Line 19"/>
          <p:cNvSpPr>
            <a:spLocks noChangeShapeType="1"/>
          </p:cNvSpPr>
          <p:nvPr/>
        </p:nvSpPr>
        <p:spPr bwMode="auto">
          <a:xfrm flipH="1">
            <a:off x="5715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H="1">
            <a:off x="4267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H="1">
            <a:off x="2667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64598" name="Line 22"/>
          <p:cNvSpPr>
            <a:spLocks noChangeShapeType="1"/>
          </p:cNvSpPr>
          <p:nvPr/>
        </p:nvSpPr>
        <p:spPr bwMode="auto">
          <a:xfrm flipH="1">
            <a:off x="1143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به طور خلاصه بگوييم که هر فعاليت چقدر طول مي کشد.</a:t>
            </a:r>
          </a:p>
          <a:p>
            <a:r>
              <a:rPr lang="fa-IR"/>
              <a:t>کاملا وابسته به شرايط محيطي است.</a:t>
            </a:r>
          </a:p>
          <a:p>
            <a:r>
              <a:rPr lang="fa-IR"/>
              <a:t>کاملا وابسته به منابع در دسترس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sz="2400" b="1"/>
              <a:t>وروديها</a:t>
            </a:r>
          </a:p>
          <a:p>
            <a:pPr>
              <a:lnSpc>
                <a:spcPct val="80000"/>
              </a:lnSpc>
            </a:pPr>
            <a:r>
              <a:rPr lang="fa-IR" sz="2400"/>
              <a:t>فاکتورهاي محيطي سازمان</a:t>
            </a:r>
          </a:p>
          <a:p>
            <a:pPr lvl="1">
              <a:lnSpc>
                <a:spcPct val="80000"/>
              </a:lnSpc>
            </a:pPr>
            <a:r>
              <a:rPr lang="fa-IR" sz="2000"/>
              <a:t>مهمترين عامل اثرگذار</a:t>
            </a:r>
          </a:p>
          <a:p>
            <a:pPr lvl="1">
              <a:lnSpc>
                <a:spcPct val="80000"/>
              </a:lnSpc>
            </a:pPr>
            <a:r>
              <a:rPr lang="fa-IR" sz="2000"/>
              <a:t>تجارب قبلي سازمان در تعيين مدت زمان فعاليتها</a:t>
            </a:r>
          </a:p>
          <a:p>
            <a:pPr>
              <a:lnSpc>
                <a:spcPct val="80000"/>
              </a:lnSpc>
            </a:pPr>
            <a:r>
              <a:rPr lang="fa-IR" sz="2400"/>
              <a:t>فرآيندهاي سازمان</a:t>
            </a:r>
          </a:p>
          <a:p>
            <a:pPr lvl="1">
              <a:lnSpc>
                <a:spcPct val="80000"/>
              </a:lnSpc>
            </a:pPr>
            <a:r>
              <a:rPr lang="fa-IR" sz="2000"/>
              <a:t>بروکراسي اداري در تخصيص منابع</a:t>
            </a:r>
          </a:p>
          <a:p>
            <a:pPr>
              <a:lnSpc>
                <a:spcPct val="80000"/>
              </a:lnSpc>
            </a:pPr>
            <a:r>
              <a:rPr lang="fa-IR" sz="2400"/>
              <a:t>ليست فعاليتها</a:t>
            </a:r>
          </a:p>
          <a:p>
            <a:pPr>
              <a:lnSpc>
                <a:spcPct val="80000"/>
              </a:lnSpc>
            </a:pPr>
            <a:r>
              <a:rPr lang="fa-IR" sz="2400"/>
              <a:t>مشخصات فعاليتها</a:t>
            </a:r>
          </a:p>
          <a:p>
            <a:pPr>
              <a:lnSpc>
                <a:spcPct val="80000"/>
              </a:lnSpc>
            </a:pPr>
            <a:r>
              <a:rPr lang="fa-IR" sz="2400"/>
              <a:t>توصيف گستره پروژه</a:t>
            </a:r>
          </a:p>
          <a:p>
            <a:pPr>
              <a:lnSpc>
                <a:spcPct val="80000"/>
              </a:lnSpc>
            </a:pPr>
            <a:r>
              <a:rPr lang="fa-IR" sz="2400"/>
              <a:t>منابع مورد نياز براي فعاليتها</a:t>
            </a:r>
          </a:p>
          <a:p>
            <a:pPr>
              <a:lnSpc>
                <a:spcPct val="80000"/>
              </a:lnSpc>
            </a:pPr>
            <a:r>
              <a:rPr lang="fa-IR" sz="2400"/>
              <a:t>تقويم منابع</a:t>
            </a:r>
          </a:p>
          <a:p>
            <a:pPr>
              <a:lnSpc>
                <a:spcPct val="80000"/>
              </a:lnSpc>
            </a:pPr>
            <a:r>
              <a:rPr lang="fa-IR" sz="2400"/>
              <a:t>برآورد ريسک براي فعاليتها</a:t>
            </a:r>
          </a:p>
          <a:p>
            <a:pPr>
              <a:lnSpc>
                <a:spcPct val="80000"/>
              </a:lnSpc>
            </a:pPr>
            <a:r>
              <a:rPr lang="fa-IR" sz="2400"/>
              <a:t>برآورد هزينه براي فعاليتها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b="1"/>
              <a:t>ابزارها و روشها</a:t>
            </a:r>
          </a:p>
          <a:p>
            <a:pPr>
              <a:lnSpc>
                <a:spcPct val="80000"/>
              </a:lnSpc>
            </a:pPr>
            <a:r>
              <a:rPr lang="fa-IR"/>
              <a:t>قضاوتهاي خبرگان</a:t>
            </a:r>
          </a:p>
          <a:p>
            <a:pPr>
              <a:lnSpc>
                <a:spcPct val="80000"/>
              </a:lnSpc>
            </a:pPr>
            <a:r>
              <a:rPr lang="fa-IR"/>
              <a:t>برآورد بر اساس شباهت </a:t>
            </a:r>
            <a:r>
              <a:rPr lang="fa-IR" sz="2400"/>
              <a:t>(</a:t>
            </a:r>
            <a:r>
              <a:rPr lang="en-US" sz="1800" i="1"/>
              <a:t>Analogous Estimating</a:t>
            </a:r>
            <a:r>
              <a:rPr lang="fa-IR" sz="2400"/>
              <a:t>)</a:t>
            </a:r>
          </a:p>
          <a:p>
            <a:pPr lvl="1">
              <a:lnSpc>
                <a:spcPct val="80000"/>
              </a:lnSpc>
            </a:pPr>
            <a:r>
              <a:rPr lang="fa-IR"/>
              <a:t>مقايسه با فعاليتهاي مشابه</a:t>
            </a:r>
          </a:p>
          <a:p>
            <a:pPr lvl="2">
              <a:lnSpc>
                <a:spcPct val="80000"/>
              </a:lnSpc>
            </a:pPr>
            <a:r>
              <a:rPr lang="fa-IR"/>
              <a:t>ايرادش: اشتباهات گذشته به آينده منتقل مي شود.</a:t>
            </a:r>
          </a:p>
          <a:p>
            <a:pPr>
              <a:lnSpc>
                <a:spcPct val="80000"/>
              </a:lnSpc>
            </a:pPr>
            <a:r>
              <a:rPr lang="fa-IR"/>
              <a:t>برآورد پارامتري</a:t>
            </a:r>
          </a:p>
          <a:p>
            <a:pPr lvl="1">
              <a:lnSpc>
                <a:spcPct val="80000"/>
              </a:lnSpc>
            </a:pPr>
            <a:r>
              <a:rPr lang="fa-IR"/>
              <a:t>يعني حاصلضرب حجم فعاليت، در بهره وري منابع </a:t>
            </a:r>
          </a:p>
          <a:p>
            <a:pPr lvl="2">
              <a:lnSpc>
                <a:spcPct val="80000"/>
              </a:lnSpc>
            </a:pPr>
            <a:r>
              <a:rPr lang="fa-IR"/>
              <a:t>مثلا يک نرم افزار مي خواهيم بنويسيم که 10 تا شيء (</a:t>
            </a:r>
            <a:r>
              <a:rPr lang="en-US" sz="1800" i="1"/>
              <a:t>Object</a:t>
            </a:r>
            <a:r>
              <a:rPr lang="fa-IR"/>
              <a:t>) دارد.</a:t>
            </a:r>
          </a:p>
          <a:p>
            <a:pPr lvl="2">
              <a:lnSpc>
                <a:spcPct val="80000"/>
              </a:lnSpc>
            </a:pPr>
            <a:r>
              <a:rPr lang="fa-IR"/>
              <a:t>معمولا نرم افزار نويسان ما هر 10 روز، يک شي را مي نويسند.</a:t>
            </a:r>
          </a:p>
          <a:p>
            <a:pPr lvl="2">
              <a:lnSpc>
                <a:spcPct val="80000"/>
              </a:lnSpc>
            </a:pPr>
            <a:r>
              <a:rPr lang="fa-IR"/>
              <a:t>ما 5 نرم افزار نويس در اختيار داريم.</a:t>
            </a:r>
          </a:p>
          <a:p>
            <a:pPr lvl="3">
              <a:lnSpc>
                <a:spcPct val="80000"/>
              </a:lnSpc>
            </a:pPr>
            <a:r>
              <a:rPr lang="fa-IR"/>
              <a:t>لذا  20 روز براي تدوين اين نرم‌افزار نياز است.</a:t>
            </a:r>
          </a:p>
          <a:p>
            <a:pPr>
              <a:lnSpc>
                <a:spcPct val="80000"/>
              </a:lnSpc>
            </a:pP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06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sz="3600" b="1"/>
              <a:t>ابزارها و روشها</a:t>
            </a:r>
          </a:p>
          <a:p>
            <a:pPr>
              <a:lnSpc>
                <a:spcPct val="80000"/>
              </a:lnSpc>
            </a:pPr>
            <a:r>
              <a:rPr lang="fa-IR" sz="2800"/>
              <a:t>برآورد بر اساس سه نقطه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بدبينانه‌ترين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محتمل‌ترين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خوشبينانه‌ترين</a:t>
            </a:r>
          </a:p>
          <a:p>
            <a:pPr lvl="2">
              <a:lnSpc>
                <a:spcPct val="80000"/>
              </a:lnSpc>
            </a:pPr>
            <a:endParaRPr lang="fa-IR" sz="2000"/>
          </a:p>
          <a:p>
            <a:pPr lvl="2">
              <a:lnSpc>
                <a:spcPct val="80000"/>
              </a:lnSpc>
            </a:pPr>
            <a:r>
              <a:rPr lang="fa-IR" sz="2000"/>
              <a:t>مدت زمان = (بدبينانه + 4 * محتمل + خوشبينانه) / 6</a:t>
            </a:r>
          </a:p>
          <a:p>
            <a:pPr>
              <a:lnSpc>
                <a:spcPct val="80000"/>
              </a:lnSpc>
            </a:pPr>
            <a:r>
              <a:rPr lang="fa-IR" sz="2800"/>
              <a:t>تحليل معکوس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يعني بگوييم که اگر پروژه قرار است که در اين مدت تمام شود، پس بايد هر کدام از فعاليتهاي آن در چه زماني انجام شوند. (همان </a:t>
            </a:r>
            <a:r>
              <a:rPr lang="en-US" sz="1800" i="1"/>
              <a:t>Top-Down</a:t>
            </a:r>
            <a:r>
              <a:rPr lang="fa-IR" sz="2400"/>
              <a:t>)</a:t>
            </a:r>
          </a:p>
        </p:txBody>
      </p:sp>
      <p:pic>
        <p:nvPicPr>
          <p:cNvPr id="66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19200"/>
            <a:ext cx="5334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برآورد زمان فعاليتها</a:t>
            </a:r>
            <a:endParaRPr lang="en-US" sz="400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a-IR" sz="3600" b="1"/>
              <a:t>خروجيها</a:t>
            </a:r>
          </a:p>
          <a:p>
            <a:pPr>
              <a:lnSpc>
                <a:spcPct val="80000"/>
              </a:lnSpc>
            </a:pPr>
            <a:r>
              <a:rPr lang="fa-IR" sz="2800"/>
              <a:t>تعيين مدت زمان انجام براي هر فعاليت</a:t>
            </a:r>
          </a:p>
          <a:p>
            <a:pPr>
              <a:lnSpc>
                <a:spcPct val="80000"/>
              </a:lnSpc>
            </a:pPr>
            <a:r>
              <a:rPr lang="fa-IR" sz="2800"/>
              <a:t>تعيين حاشيه تغيير زماني 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2هفته به اضافه و منهاي 1 روز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2 هفته به اضافه و منهاي 15 درصد</a:t>
            </a:r>
          </a:p>
          <a:p>
            <a:pPr lvl="1">
              <a:lnSpc>
                <a:spcPct val="80000"/>
              </a:lnSpc>
            </a:pPr>
            <a:r>
              <a:rPr lang="fa-IR" sz="2400"/>
              <a:t>به احتمال 25 درصد، يک روز به مدت زمان (2 هفته) افزوده مي شود.</a:t>
            </a:r>
          </a:p>
          <a:p>
            <a:pPr lvl="1">
              <a:lnSpc>
                <a:spcPct val="80000"/>
              </a:lnSpc>
            </a:pPr>
            <a:endParaRPr lang="fa-IR" sz="2400"/>
          </a:p>
          <a:p>
            <a:pPr>
              <a:lnSpc>
                <a:spcPct val="80000"/>
              </a:lnSpc>
            </a:pPr>
            <a:endParaRPr lang="fa-I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تدوين برنامه زماني</a:t>
            </a:r>
            <a:endParaRPr lang="en-US" sz="4000"/>
          </a:p>
        </p:txBody>
      </p:sp>
      <p:sp>
        <p:nvSpPr>
          <p:cNvPr id="670723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70724" name="Rectangle 4"/>
          <p:cNvSpPr>
            <a:spLocks noChangeArrowheads="1"/>
          </p:cNvSpPr>
          <p:nvPr/>
        </p:nvSpPr>
        <p:spPr bwMode="auto">
          <a:xfrm>
            <a:off x="4648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3048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70726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70727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70728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29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0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1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2" name="Rectangle 12"/>
          <p:cNvSpPr>
            <a:spLocks noChangeArrowheads="1"/>
          </p:cNvSpPr>
          <p:nvPr/>
        </p:nvSpPr>
        <p:spPr bwMode="auto">
          <a:xfrm>
            <a:off x="15240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تدوين برنامه زماني</a:t>
            </a:r>
            <a:endParaRPr lang="en-US" sz="200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670733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70734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5" name="Line 15"/>
          <p:cNvSpPr>
            <a:spLocks noChangeShapeType="1"/>
          </p:cNvSpPr>
          <p:nvPr/>
        </p:nvSpPr>
        <p:spPr bwMode="auto">
          <a:xfrm>
            <a:off x="5181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6" name="Line 16"/>
          <p:cNvSpPr>
            <a:spLocks noChangeShapeType="1"/>
          </p:cNvSpPr>
          <p:nvPr/>
        </p:nvSpPr>
        <p:spPr bwMode="auto">
          <a:xfrm>
            <a:off x="3581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7" name="Line 17"/>
          <p:cNvSpPr>
            <a:spLocks noChangeShapeType="1"/>
          </p:cNvSpPr>
          <p:nvPr/>
        </p:nvSpPr>
        <p:spPr bwMode="auto">
          <a:xfrm>
            <a:off x="2133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8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39" name="Line 19"/>
          <p:cNvSpPr>
            <a:spLocks noChangeShapeType="1"/>
          </p:cNvSpPr>
          <p:nvPr/>
        </p:nvSpPr>
        <p:spPr bwMode="auto">
          <a:xfrm flipH="1">
            <a:off x="5715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40" name="Line 20"/>
          <p:cNvSpPr>
            <a:spLocks noChangeShapeType="1"/>
          </p:cNvSpPr>
          <p:nvPr/>
        </p:nvSpPr>
        <p:spPr bwMode="auto">
          <a:xfrm flipH="1">
            <a:off x="4267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41" name="Line 21"/>
          <p:cNvSpPr>
            <a:spLocks noChangeShapeType="1"/>
          </p:cNvSpPr>
          <p:nvPr/>
        </p:nvSpPr>
        <p:spPr bwMode="auto">
          <a:xfrm flipH="1">
            <a:off x="2667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70742" name="Line 22"/>
          <p:cNvSpPr>
            <a:spLocks noChangeShapeType="1"/>
          </p:cNvSpPr>
          <p:nvPr/>
        </p:nvSpPr>
        <p:spPr bwMode="auto">
          <a:xfrm flipH="1">
            <a:off x="1143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تدوين برنامه زماني</a:t>
            </a:r>
            <a:endParaRPr lang="en-US" sz="400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تعيين زمان شروع هر فعاليت</a:t>
            </a:r>
          </a:p>
          <a:p>
            <a:r>
              <a:rPr lang="fa-IR"/>
              <a:t>تعيين زمان پايان هر فعاليت</a:t>
            </a:r>
          </a:p>
          <a:p>
            <a:r>
              <a:rPr lang="fa-IR"/>
              <a:t>تعيين مسير بحراني</a:t>
            </a:r>
          </a:p>
          <a:p>
            <a:r>
              <a:rPr lang="fa-IR"/>
              <a:t>تعيين زمان احتياطي براي هر فعاليت و کل پروژه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/>
              <a:t>رابطه بين مراحل مديريت پروژه با  مديريت </a:t>
            </a:r>
            <a:r>
              <a:rPr lang="ar-SA" sz="2800"/>
              <a:t>زمان</a:t>
            </a:r>
            <a:r>
              <a:rPr lang="fa-IR" sz="2800"/>
              <a:t> پروژه</a:t>
            </a:r>
            <a:endParaRPr lang="en-US" sz="2800"/>
          </a:p>
        </p:txBody>
      </p:sp>
      <p:graphicFrame>
        <p:nvGraphicFramePr>
          <p:cNvPr id="639033" name="Group 57"/>
          <p:cNvGraphicFramePr>
            <a:graphicFrameLocks noGrp="1"/>
          </p:cNvGraphicFramePr>
          <p:nvPr>
            <p:ph idx="1"/>
          </p:nvPr>
        </p:nvGraphicFramePr>
        <p:xfrm>
          <a:off x="533400" y="1974850"/>
          <a:ext cx="8153400" cy="4425950"/>
        </p:xfrm>
        <a:graphic>
          <a:graphicData uri="http://schemas.openxmlformats.org/drawingml/2006/table">
            <a:tbl>
              <a:tblPr/>
              <a:tblGrid>
                <a:gridCol w="1509713"/>
                <a:gridCol w="1358900"/>
                <a:gridCol w="1057275"/>
                <a:gridCol w="3471862"/>
                <a:gridCol w="755650"/>
              </a:tblGrid>
              <a:tr h="13811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بستن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کنترل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اجرا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آغاز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4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6.کنترل برنامه زماني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1.تعريف فعاليتها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2.تعيين توالي فعاليتها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3. برآورد منابع هر فعاليت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4.برآورد مدت زمان هر فعاليت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5.تدوين برنامه زماني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تدوين برنامه زماني</a:t>
            </a:r>
            <a:endParaRPr lang="en-US" sz="4000"/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تعيين مسير بحراني</a:t>
            </a:r>
          </a:p>
          <a:p>
            <a:pPr lvl="1"/>
            <a:r>
              <a:rPr lang="fa-IR"/>
              <a:t>براي اينکه بفهميم کدام مسير از فعاليتها کمترين ميزان انعطاف را دارد.</a:t>
            </a:r>
          </a:p>
          <a:p>
            <a:r>
              <a:rPr lang="fa-IR"/>
              <a:t>تعيين زودترين زمان شروع (</a:t>
            </a:r>
            <a:r>
              <a:rPr lang="en-US" sz="2400"/>
              <a:t>Early Start</a:t>
            </a:r>
            <a:r>
              <a:rPr lang="fa-IR"/>
              <a:t>)</a:t>
            </a:r>
            <a:endParaRPr lang="en-US"/>
          </a:p>
          <a:p>
            <a:r>
              <a:rPr lang="fa-IR"/>
              <a:t>تعيين زودتري زمان پايان (</a:t>
            </a:r>
            <a:r>
              <a:rPr lang="en-US" sz="2400"/>
              <a:t>Early Finish</a:t>
            </a:r>
            <a:r>
              <a:rPr lang="fa-IR"/>
              <a:t>)</a:t>
            </a:r>
          </a:p>
          <a:p>
            <a:r>
              <a:rPr lang="fa-IR"/>
              <a:t>تعيين ديرترين زمان شروع (</a:t>
            </a:r>
            <a:r>
              <a:rPr lang="en-US" sz="2400"/>
              <a:t>Latest Start</a:t>
            </a:r>
            <a:r>
              <a:rPr lang="fa-IR"/>
              <a:t>)</a:t>
            </a:r>
          </a:p>
          <a:p>
            <a:r>
              <a:rPr lang="fa-IR"/>
              <a:t>تعيين ديرترين زمان پايان (</a:t>
            </a:r>
            <a:r>
              <a:rPr lang="en-US" sz="2400"/>
              <a:t>Latest Finish</a:t>
            </a:r>
            <a:r>
              <a:rPr lang="fa-IR"/>
              <a:t>)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تدوين برنامه زماني</a:t>
            </a:r>
            <a:endParaRPr lang="en-US" sz="4000"/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/>
          </a:p>
        </p:txBody>
      </p:sp>
      <p:pic>
        <p:nvPicPr>
          <p:cNvPr id="68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7086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/>
              <a:t>مسير بحراني نمودار </a:t>
            </a:r>
            <a:r>
              <a:rPr lang="en-US" sz="4000"/>
              <a:t>AOA</a:t>
            </a:r>
            <a:r>
              <a:rPr lang="fa-IR" sz="4000"/>
              <a:t> زير را بيابيد.</a:t>
            </a:r>
            <a:endParaRPr lang="en-US" sz="4000"/>
          </a:p>
        </p:txBody>
      </p:sp>
      <p:pic>
        <p:nvPicPr>
          <p:cNvPr id="6062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25600"/>
            <a:ext cx="8153400" cy="3860800"/>
          </a:xfrm>
          <a:noFill/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/>
              <a:t>مسير بحراني نمودار </a:t>
            </a:r>
            <a:r>
              <a:rPr lang="en-US" sz="3600"/>
              <a:t>AOA</a:t>
            </a:r>
            <a:r>
              <a:rPr lang="fa-IR" sz="3600"/>
              <a:t> زير را بيابيد.- </a:t>
            </a:r>
            <a:r>
              <a:rPr lang="fa-IR" sz="3600">
                <a:solidFill>
                  <a:srgbClr val="FF66CC"/>
                </a:solidFill>
              </a:rPr>
              <a:t>جواب</a:t>
            </a:r>
            <a:endParaRPr lang="en-US" sz="3600">
              <a:solidFill>
                <a:srgbClr val="FF66CC"/>
              </a:solidFill>
            </a:endParaRPr>
          </a:p>
        </p:txBody>
      </p:sp>
      <p:pic>
        <p:nvPicPr>
          <p:cNvPr id="6082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458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533400"/>
          </a:xfrm>
        </p:spPr>
        <p:txBody>
          <a:bodyPr/>
          <a:lstStyle/>
          <a:p>
            <a:r>
              <a:rPr lang="fa-IR"/>
              <a:t>نكاتي در مورد مسير بحراني</a:t>
            </a:r>
            <a:endParaRPr lang="en-US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57325"/>
            <a:ext cx="8382000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>
                <a:cs typeface="Lotus" pitchFamily="2" charset="-78"/>
              </a:rPr>
              <a:t>اگر يكي از فعاليتهاي روي مسير بحراني طولاني تر از آنچه كه بايد شود، بشود، كل زمان انجام پروژه افزايش مي يابد.</a:t>
            </a:r>
          </a:p>
          <a:p>
            <a:pPr>
              <a:lnSpc>
                <a:spcPct val="90000"/>
              </a:lnSpc>
            </a:pPr>
            <a:endParaRPr lang="fa-IR">
              <a:cs typeface="Lotus" pitchFamily="2" charset="-78"/>
            </a:endParaRPr>
          </a:p>
          <a:p>
            <a:pPr>
              <a:lnSpc>
                <a:spcPct val="90000"/>
              </a:lnSpc>
            </a:pPr>
            <a:r>
              <a:rPr lang="fa-IR">
                <a:cs typeface="Lotus" pitchFamily="2" charset="-78"/>
              </a:rPr>
              <a:t>مسير بحراني، هيچ ربطي به فعاليتهاي بحراني و مهم ندارد</a:t>
            </a:r>
          </a:p>
          <a:p>
            <a:pPr>
              <a:lnSpc>
                <a:spcPct val="90000"/>
              </a:lnSpc>
            </a:pPr>
            <a:endParaRPr lang="fa-IR">
              <a:cs typeface="Lotus" pitchFamily="2" charset="-78"/>
            </a:endParaRPr>
          </a:p>
          <a:p>
            <a:pPr>
              <a:lnSpc>
                <a:spcPct val="90000"/>
              </a:lnSpc>
            </a:pPr>
            <a:r>
              <a:rPr lang="fa-IR">
                <a:cs typeface="Lotus" pitchFamily="2" charset="-78"/>
              </a:rPr>
              <a:t>مي توان در يك پروژه، بيش از يك مسير بحراني داشت.</a:t>
            </a:r>
          </a:p>
          <a:p>
            <a:pPr>
              <a:lnSpc>
                <a:spcPct val="90000"/>
              </a:lnSpc>
            </a:pPr>
            <a:endParaRPr lang="fa-IR">
              <a:cs typeface="Lotus" pitchFamily="2" charset="-78"/>
            </a:endParaRPr>
          </a:p>
          <a:p>
            <a:pPr>
              <a:lnSpc>
                <a:spcPct val="90000"/>
              </a:lnSpc>
            </a:pPr>
            <a:r>
              <a:rPr lang="fa-IR">
                <a:cs typeface="Lotus" pitchFamily="2" charset="-78"/>
              </a:rPr>
              <a:t>به موازات پيشرفت پروژه، مسير بحراني ممكن است تغيير كند.</a:t>
            </a:r>
            <a:endParaRPr lang="en-US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200"/>
              <a:t> مديريت </a:t>
            </a:r>
            <a:r>
              <a:rPr lang="ar-SA" sz="3200"/>
              <a:t>زمان</a:t>
            </a:r>
            <a:r>
              <a:rPr lang="fa-IR" sz="3200"/>
              <a:t> پروژه- زمانبندي فعاليتها- گانت چارت</a:t>
            </a:r>
            <a:endParaRPr lang="en-US" sz="3200"/>
          </a:p>
        </p:txBody>
      </p:sp>
      <p:graphicFrame>
        <p:nvGraphicFramePr>
          <p:cNvPr id="5785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62000" y="1778000"/>
          <a:ext cx="7618413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567" name="Bitmap Image" r:id="rId3" imgW="4809524" imgH="2838846" progId="PBrush">
                  <p:embed/>
                </p:oleObj>
              </mc:Choice>
              <mc:Fallback>
                <p:oleObj name="Bitmap Image" r:id="rId3" imgW="4809524" imgH="2838846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78000"/>
                        <a:ext cx="7618413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274638"/>
            <a:ext cx="8150225" cy="609600"/>
          </a:xfrm>
        </p:spPr>
        <p:txBody>
          <a:bodyPr/>
          <a:lstStyle/>
          <a:p>
            <a:r>
              <a:rPr lang="fa-IR" sz="3600"/>
              <a:t>گنت چارت در نرم افزار مديريت پروژه</a:t>
            </a:r>
            <a:endParaRPr lang="en-US"/>
          </a:p>
        </p:txBody>
      </p:sp>
      <p:pic>
        <p:nvPicPr>
          <p:cNvPr id="605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مديريت زمان- زمانبندي فعاليتها</a:t>
            </a:r>
            <a:endParaRPr lang="en-US"/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fa-IR" sz="2800"/>
              <a:t>تعيين نقاط عطف</a:t>
            </a:r>
          </a:p>
          <a:p>
            <a:pPr lvl="1"/>
            <a:r>
              <a:rPr lang="fa-IR" sz="2400"/>
              <a:t>نقطه عطف: فعاليتي با مدت زمان صفر</a:t>
            </a:r>
          </a:p>
          <a:p>
            <a:pPr lvl="1"/>
            <a:r>
              <a:rPr lang="fa-IR" sz="2400"/>
              <a:t>رخداد مهمي در آن زمان بايد رخ دهد.</a:t>
            </a:r>
          </a:p>
          <a:p>
            <a:pPr lvl="2"/>
            <a:r>
              <a:rPr lang="fa-IR" sz="2000"/>
              <a:t>معمولا تاييد قسمتي از کار</a:t>
            </a:r>
          </a:p>
          <a:p>
            <a:pPr lvl="2"/>
            <a:r>
              <a:rPr lang="fa-IR" sz="2000"/>
              <a:t>تحويل بخشي از کار</a:t>
            </a:r>
          </a:p>
          <a:p>
            <a:pPr lvl="2"/>
            <a:r>
              <a:rPr lang="fa-IR" sz="2000"/>
              <a:t>شروع مرحله اي خاص</a:t>
            </a:r>
          </a:p>
          <a:p>
            <a:pPr lvl="1"/>
            <a:r>
              <a:rPr lang="fa-IR" sz="2400"/>
              <a:t>نقاط عطف بايد واقعي باشند.</a:t>
            </a:r>
          </a:p>
          <a:p>
            <a:pPr lvl="1"/>
            <a:endParaRPr lang="en-US" sz="2400"/>
          </a:p>
        </p:txBody>
      </p:sp>
      <p:pic>
        <p:nvPicPr>
          <p:cNvPr id="67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2250"/>
            <a:ext cx="6096000" cy="282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/>
              <a:t>تعيين توالي فعاليتها</a:t>
            </a:r>
            <a:endParaRPr lang="en-US" sz="6000"/>
          </a:p>
        </p:txBody>
      </p:sp>
      <p:graphicFrame>
        <p:nvGraphicFramePr>
          <p:cNvPr id="589827" name="Group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534400" cy="4495800"/>
        </p:xfrm>
        <a:graphic>
          <a:graphicData uri="http://schemas.openxmlformats.org/drawingml/2006/table">
            <a:tbl>
              <a:tblPr/>
              <a:tblGrid>
                <a:gridCol w="1747838"/>
                <a:gridCol w="1751012"/>
                <a:gridCol w="1747838"/>
                <a:gridCol w="1751012"/>
                <a:gridCol w="1536700"/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زمان پايان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زمان شروع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نوع پيشنيازي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فعاليتهاي پيشنياز (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Predecessors</a:t>
                      </a: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)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 مديريت </a:t>
            </a:r>
            <a:r>
              <a:rPr lang="ar-SA"/>
              <a:t>زمان</a:t>
            </a:r>
            <a:r>
              <a:rPr lang="fa-IR"/>
              <a:t> پروژه- زمانبندي فعاليتها</a:t>
            </a:r>
            <a:endParaRPr lang="en-US">
              <a:solidFill>
                <a:srgbClr val="FF66CC"/>
              </a:solidFill>
            </a:endParaRPr>
          </a:p>
        </p:txBody>
      </p:sp>
      <p:sp>
        <p:nvSpPr>
          <p:cNvPr id="6840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a-IR" sz="3200"/>
              <a:t>چند توصيه مهم:</a:t>
            </a:r>
          </a:p>
          <a:p>
            <a:pPr lvl="1"/>
            <a:r>
              <a:rPr lang="fa-IR" sz="2800">
                <a:cs typeface="Lotus" pitchFamily="2" charset="-78"/>
              </a:rPr>
              <a:t>كمياب ترين منابع را به فعاليتهايي كه بر روي مسير بحراني قرار دارند تخصيص دهيد.</a:t>
            </a:r>
          </a:p>
          <a:p>
            <a:pPr lvl="1"/>
            <a:r>
              <a:rPr lang="fa-IR" sz="2800">
                <a:cs typeface="Lotus" pitchFamily="2" charset="-78"/>
              </a:rPr>
              <a:t>توجه خاصي به فعاليتهاي مسير بحراني داشته باشيد.</a:t>
            </a:r>
          </a:p>
          <a:p>
            <a:pPr lvl="1"/>
            <a:r>
              <a:rPr lang="en-US" sz="2800">
                <a:cs typeface="Lotus" pitchFamily="2" charset="-78"/>
              </a:rPr>
              <a:t>Fast Track</a:t>
            </a:r>
            <a:r>
              <a:rPr lang="fa-IR" sz="2800">
                <a:cs typeface="Lotus" pitchFamily="2" charset="-78"/>
              </a:rPr>
              <a:t> را فراموش نكنيد.</a:t>
            </a:r>
          </a:p>
          <a:p>
            <a:pPr lvl="1"/>
            <a:r>
              <a:rPr lang="fa-IR" sz="2800">
                <a:cs typeface="Lotus" pitchFamily="2" charset="-78"/>
              </a:rPr>
              <a:t>اگر از زمانبندي عقب افتاديد، بدترين كاري كه مي توانيد انجام دهيد اين است كه زمانبندي را تغيير دهيد تا زمان تحويل كار به تعويق بيافتد.</a:t>
            </a:r>
          </a:p>
          <a:p>
            <a:pPr lvl="1"/>
            <a:endParaRPr lang="en-US" sz="2800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a-IR" sz="5400"/>
              <a:t>دلايل اهميت مديريت زمان پروژه</a:t>
            </a:r>
            <a:endParaRPr lang="en-US" sz="5400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4925"/>
            <a:ext cx="8186738" cy="4791075"/>
          </a:xfrm>
        </p:spPr>
        <p:txBody>
          <a:bodyPr/>
          <a:lstStyle/>
          <a:p>
            <a:r>
              <a:rPr lang="fa-IR" sz="2800">
                <a:cs typeface="Lotus" pitchFamily="2" charset="-78"/>
              </a:rPr>
              <a:t>مديران معمولا تحويل به موقع پروژه را از </a:t>
            </a:r>
            <a:r>
              <a:rPr lang="fa-IR" sz="2800">
                <a:solidFill>
                  <a:srgbClr val="800080"/>
                </a:solidFill>
                <a:cs typeface="Lotus" pitchFamily="2" charset="-78"/>
              </a:rPr>
              <a:t>مهمترين چالشهاي</a:t>
            </a:r>
            <a:r>
              <a:rPr lang="fa-IR" sz="2800">
                <a:cs typeface="Lotus" pitchFamily="2" charset="-78"/>
              </a:rPr>
              <a:t> مديريت پروژه مطرح مي كنند.</a:t>
            </a:r>
            <a:endParaRPr lang="en-US" sz="2800">
              <a:cs typeface="Lotus" pitchFamily="2" charset="-78"/>
            </a:endParaRPr>
          </a:p>
          <a:p>
            <a:endParaRPr lang="fa-IR" sz="2800">
              <a:cs typeface="Lotus" pitchFamily="2" charset="-78"/>
            </a:endParaRPr>
          </a:p>
          <a:p>
            <a:r>
              <a:rPr lang="fa-IR" sz="2800">
                <a:cs typeface="Lotus" pitchFamily="2" charset="-78"/>
              </a:rPr>
              <a:t>بر اساس مطالعات </a:t>
            </a:r>
            <a:r>
              <a:rPr lang="en-US" sz="2800">
                <a:cs typeface="Lotus" pitchFamily="2" charset="-78"/>
              </a:rPr>
              <a:t>Standish Group</a:t>
            </a:r>
            <a:r>
              <a:rPr lang="fa-IR" sz="2800">
                <a:cs typeface="Lotus" pitchFamily="2" charset="-78"/>
              </a:rPr>
              <a:t>، در سال 1995، </a:t>
            </a:r>
            <a:r>
              <a:rPr lang="fa-IR" sz="2800">
                <a:solidFill>
                  <a:srgbClr val="800080"/>
                </a:solidFill>
                <a:cs typeface="Lotus" pitchFamily="2" charset="-78"/>
              </a:rPr>
              <a:t>222</a:t>
            </a:r>
            <a:r>
              <a:rPr lang="fa-IR" sz="2800">
                <a:cs typeface="Lotus" pitchFamily="2" charset="-78"/>
              </a:rPr>
              <a:t> درصد و در سال 2001،</a:t>
            </a:r>
            <a:r>
              <a:rPr lang="fa-IR" sz="2800">
                <a:solidFill>
                  <a:srgbClr val="800080"/>
                </a:solidFill>
                <a:cs typeface="Lotus" pitchFamily="2" charset="-78"/>
              </a:rPr>
              <a:t> 163</a:t>
            </a:r>
            <a:r>
              <a:rPr lang="fa-IR" sz="2800">
                <a:cs typeface="Lotus" pitchFamily="2" charset="-78"/>
              </a:rPr>
              <a:t> درصد سرريز زماني داشته ايم.</a:t>
            </a:r>
            <a:endParaRPr lang="en-US" sz="2800">
              <a:cs typeface="Lotus" pitchFamily="2" charset="-78"/>
            </a:endParaRPr>
          </a:p>
          <a:p>
            <a:endParaRPr lang="fa-IR" sz="2800">
              <a:solidFill>
                <a:srgbClr val="800080"/>
              </a:solidFill>
              <a:cs typeface="Lotus" pitchFamily="2" charset="-78"/>
            </a:endParaRPr>
          </a:p>
          <a:p>
            <a:r>
              <a:rPr lang="fa-IR" sz="2800">
                <a:solidFill>
                  <a:srgbClr val="800080"/>
                </a:solidFill>
                <a:cs typeface="Lotus" pitchFamily="2" charset="-78"/>
              </a:rPr>
              <a:t>كمترين انعطاف</a:t>
            </a:r>
            <a:r>
              <a:rPr lang="fa-IR" sz="2800">
                <a:cs typeface="Lotus" pitchFamily="2" charset="-78"/>
              </a:rPr>
              <a:t> در محدوديتهاي پروژه معمولا در زمان است.</a:t>
            </a:r>
            <a:endParaRPr lang="en-US" sz="2800">
              <a:cs typeface="Lotus" pitchFamily="2" charset="-78"/>
            </a:endParaRPr>
          </a:p>
          <a:p>
            <a:endParaRPr lang="fa-IR" sz="2800">
              <a:cs typeface="Lotus" pitchFamily="2" charset="-78"/>
            </a:endParaRPr>
          </a:p>
          <a:p>
            <a:r>
              <a:rPr lang="fa-IR" sz="2800">
                <a:cs typeface="Lotus" pitchFamily="2" charset="-78"/>
              </a:rPr>
              <a:t>مسايل زماني، بخصوص در قسمت دوم پروژه، از مهمترين دلايل ايجاد </a:t>
            </a:r>
            <a:r>
              <a:rPr lang="fa-IR" sz="2800">
                <a:solidFill>
                  <a:srgbClr val="800080"/>
                </a:solidFill>
                <a:cs typeface="Lotus" pitchFamily="2" charset="-78"/>
              </a:rPr>
              <a:t>تعارض</a:t>
            </a:r>
            <a:r>
              <a:rPr lang="fa-IR" sz="2800">
                <a:cs typeface="Lotus" pitchFamily="2" charset="-78"/>
              </a:rPr>
              <a:t> است.</a:t>
            </a:r>
            <a:endParaRPr lang="en-US" sz="2800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/>
              <a:t> مديريت </a:t>
            </a:r>
            <a:r>
              <a:rPr lang="ar-SA" sz="4000"/>
              <a:t>زمان</a:t>
            </a:r>
            <a:r>
              <a:rPr lang="fa-IR" sz="4000"/>
              <a:t> پروژه- کنترل برنامه زماني</a:t>
            </a:r>
            <a:endParaRPr lang="en-US" sz="4000"/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4648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3048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80966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80968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69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0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1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2" name="Rectangle 12"/>
          <p:cNvSpPr>
            <a:spLocks noChangeArrowheads="1"/>
          </p:cNvSpPr>
          <p:nvPr/>
        </p:nvSpPr>
        <p:spPr bwMode="auto">
          <a:xfrm>
            <a:off x="15240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80973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>
              <a:spcBef>
                <a:spcPct val="20000"/>
              </a:spcBef>
            </a:pPr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کنترل برنامه زماني</a:t>
            </a:r>
            <a:endParaRPr lang="en-US" sz="2000">
              <a:solidFill>
                <a:srgbClr val="FF0000"/>
              </a:solidFill>
              <a:cs typeface="Titr" pitchFamily="2" charset="-78"/>
            </a:endParaRPr>
          </a:p>
        </p:txBody>
      </p:sp>
      <p:sp>
        <p:nvSpPr>
          <p:cNvPr id="680974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5" name="Line 15"/>
          <p:cNvSpPr>
            <a:spLocks noChangeShapeType="1"/>
          </p:cNvSpPr>
          <p:nvPr/>
        </p:nvSpPr>
        <p:spPr bwMode="auto">
          <a:xfrm>
            <a:off x="5181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6" name="Line 16"/>
          <p:cNvSpPr>
            <a:spLocks noChangeShapeType="1"/>
          </p:cNvSpPr>
          <p:nvPr/>
        </p:nvSpPr>
        <p:spPr bwMode="auto">
          <a:xfrm>
            <a:off x="3581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7" name="Line 17"/>
          <p:cNvSpPr>
            <a:spLocks noChangeShapeType="1"/>
          </p:cNvSpPr>
          <p:nvPr/>
        </p:nvSpPr>
        <p:spPr bwMode="auto">
          <a:xfrm>
            <a:off x="2133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8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79" name="Line 19"/>
          <p:cNvSpPr>
            <a:spLocks noChangeShapeType="1"/>
          </p:cNvSpPr>
          <p:nvPr/>
        </p:nvSpPr>
        <p:spPr bwMode="auto">
          <a:xfrm flipH="1">
            <a:off x="5715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80" name="Line 20"/>
          <p:cNvSpPr>
            <a:spLocks noChangeShapeType="1"/>
          </p:cNvSpPr>
          <p:nvPr/>
        </p:nvSpPr>
        <p:spPr bwMode="auto">
          <a:xfrm flipH="1">
            <a:off x="4267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81" name="Line 21"/>
          <p:cNvSpPr>
            <a:spLocks noChangeShapeType="1"/>
          </p:cNvSpPr>
          <p:nvPr/>
        </p:nvSpPr>
        <p:spPr bwMode="auto">
          <a:xfrm flipH="1">
            <a:off x="2667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80982" name="Line 22"/>
          <p:cNvSpPr>
            <a:spLocks noChangeShapeType="1"/>
          </p:cNvSpPr>
          <p:nvPr/>
        </p:nvSpPr>
        <p:spPr bwMode="auto">
          <a:xfrm flipH="1">
            <a:off x="1143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روشهايي براي كاهش زمان انجام پروژه</a:t>
            </a:r>
            <a:endParaRPr lang="en-U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r>
              <a:rPr lang="fa-IR">
                <a:cs typeface="Lotus" pitchFamily="2" charset="-78"/>
              </a:rPr>
              <a:t>كاهش دوره زماني هر فعاليت با تزريق منابع بيشتر يا كاهش گستره آن فعاليت.</a:t>
            </a:r>
            <a:endParaRPr lang="en-US">
              <a:cs typeface="Lotus" pitchFamily="2" charset="-78"/>
            </a:endParaRPr>
          </a:p>
          <a:p>
            <a:endParaRPr lang="fa-IR">
              <a:cs typeface="Lotus" pitchFamily="2" charset="-78"/>
            </a:endParaRPr>
          </a:p>
          <a:p>
            <a:r>
              <a:rPr lang="fa-IR">
                <a:cs typeface="Lotus" pitchFamily="2" charset="-78"/>
              </a:rPr>
              <a:t>انجام موازي فعاليتهاي (</a:t>
            </a:r>
            <a:r>
              <a:rPr lang="en-US">
                <a:cs typeface="Lotus" pitchFamily="2" charset="-78"/>
              </a:rPr>
              <a:t>Fast Track</a:t>
            </a:r>
            <a:r>
              <a:rPr lang="fa-IR">
                <a:cs typeface="Lotus" pitchFamily="2" charset="-78"/>
              </a:rPr>
              <a:t>)</a:t>
            </a:r>
            <a:endParaRPr lang="en-US">
              <a:cs typeface="Lotus" pitchFamily="2" charset="-78"/>
            </a:endParaRPr>
          </a:p>
          <a:p>
            <a:endParaRPr lang="fa-IR">
              <a:cs typeface="Lotus" pitchFamily="2" charset="-78"/>
            </a:endParaRPr>
          </a:p>
          <a:p>
            <a:r>
              <a:rPr lang="fa-IR">
                <a:cs typeface="Lotus" pitchFamily="2" charset="-78"/>
              </a:rPr>
              <a:t>توقف يك فعاليت يا قسمتي از آن از طريق كاهش گستره پروژه</a:t>
            </a:r>
          </a:p>
          <a:p>
            <a:endParaRPr lang="en-US">
              <a:cs typeface="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روشهايي براي كاهش زمان انجام پروژه</a:t>
            </a:r>
            <a:endParaRPr lang="en-US"/>
          </a:p>
        </p:txBody>
      </p:sp>
      <p:pic>
        <p:nvPicPr>
          <p:cNvPr id="61235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752600"/>
            <a:ext cx="8229600" cy="4219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نكات مهمي در مورد مديريت زمان پروژه</a:t>
            </a:r>
            <a:endParaRPr lang="en-US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2800">
                <a:cs typeface="Lotus" pitchFamily="2" charset="-78"/>
              </a:rPr>
              <a:t>از همان ابتدا زمانبندي واقعي تعريف كنيد و همواره بدان پايبند باشيد.</a:t>
            </a:r>
          </a:p>
          <a:p>
            <a:endParaRPr lang="fa-IR" sz="2800">
              <a:cs typeface="Lotus" pitchFamily="2" charset="-78"/>
            </a:endParaRPr>
          </a:p>
          <a:p>
            <a:r>
              <a:rPr lang="fa-IR" sz="2800">
                <a:cs typeface="Lotus" pitchFamily="2" charset="-78"/>
              </a:rPr>
              <a:t>قطع فعاليت و </a:t>
            </a:r>
            <a:r>
              <a:rPr lang="en-US" sz="2800">
                <a:cs typeface="Lotus" pitchFamily="2" charset="-78"/>
              </a:rPr>
              <a:t>Fast tracking</a:t>
            </a:r>
            <a:r>
              <a:rPr lang="fa-IR" sz="2800">
                <a:cs typeface="Lotus" pitchFamily="2" charset="-78"/>
              </a:rPr>
              <a:t> بيش از حد، معمولا  باعث بروز مشكلات بعدي و تعويق كلي پروژه مي شود.</a:t>
            </a:r>
          </a:p>
          <a:p>
            <a:endParaRPr lang="fa-IR" sz="2800">
              <a:cs typeface="Lotus" pitchFamily="2" charset="-78"/>
            </a:endParaRPr>
          </a:p>
          <a:p>
            <a:r>
              <a:rPr lang="fa-IR" sz="2800">
                <a:cs typeface="Lotus" pitchFamily="2" charset="-78"/>
              </a:rPr>
              <a:t>مسايل سازماني، از مهمترين مسايلي است كه زمانبندي پروژه را بهم مي زند.</a:t>
            </a:r>
          </a:p>
          <a:p>
            <a:endParaRPr lang="fa-IR" sz="2800">
              <a:cs typeface="Lotus" pitchFamily="2" charset="-78"/>
            </a:endParaRPr>
          </a:p>
          <a:p>
            <a:r>
              <a:rPr lang="fa-IR" sz="2800">
                <a:cs typeface="Lotus" pitchFamily="2" charset="-78"/>
              </a:rPr>
              <a:t>استفاده از قانون </a:t>
            </a:r>
            <a:r>
              <a:rPr lang="en-US" sz="2800" b="1"/>
              <a:t>Parkinson</a:t>
            </a:r>
            <a:r>
              <a:rPr lang="fa-IR" sz="2800" b="1"/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696200" cy="914400"/>
          </a:xfrm>
        </p:spPr>
        <p:txBody>
          <a:bodyPr/>
          <a:lstStyle/>
          <a:p>
            <a:r>
              <a:rPr lang="en-US"/>
              <a:t>Multitasking Example</a:t>
            </a:r>
          </a:p>
        </p:txBody>
      </p:sp>
      <p:pic>
        <p:nvPicPr>
          <p:cNvPr id="616451" name="Picture 3"/>
          <p:cNvPicPr>
            <a:picLocks noChangeAspect="1" noChangeArrowheads="1"/>
          </p:cNvPicPr>
          <p:nvPr/>
        </p:nvPicPr>
        <p:blipFill>
          <a:blip r:embed="rId2" cstate="print"/>
          <a:srcRect t="25000" b="23334"/>
          <a:stretch>
            <a:fillRect/>
          </a:stretch>
        </p:blipFill>
        <p:spPr bwMode="auto">
          <a:xfrm>
            <a:off x="685800" y="914400"/>
            <a:ext cx="7613650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3" cstate="print"/>
          <a:srcRect t="26666" b="25000"/>
          <a:stretch>
            <a:fillRect/>
          </a:stretch>
        </p:blipFill>
        <p:spPr bwMode="auto">
          <a:xfrm>
            <a:off x="762000" y="3505200"/>
            <a:ext cx="762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1295400"/>
          </a:xfrm>
        </p:spPr>
        <p:txBody>
          <a:bodyPr/>
          <a:lstStyle/>
          <a:p>
            <a:r>
              <a:rPr lang="fa-IR" sz="2800"/>
              <a:t>شروع از </a:t>
            </a:r>
            <a:r>
              <a:rPr lang="en-US" sz="2300" i="1"/>
              <a:t>WBS</a:t>
            </a:r>
            <a:r>
              <a:rPr lang="fa-IR" sz="2800"/>
              <a:t> </a:t>
            </a:r>
          </a:p>
          <a:p>
            <a:r>
              <a:rPr lang="fa-IR" sz="2800"/>
              <a:t>خيلي وقتها نمي توانيم خوب زمانبندي کنيم، چونکه </a:t>
            </a:r>
            <a:r>
              <a:rPr lang="en-US" sz="2800"/>
              <a:t>WBS</a:t>
            </a:r>
            <a:r>
              <a:rPr lang="fa-IR" sz="2800"/>
              <a:t> خوبي نداريم.</a:t>
            </a:r>
            <a:endParaRPr lang="en-US" sz="2800"/>
          </a:p>
        </p:txBody>
      </p:sp>
      <p:sp>
        <p:nvSpPr>
          <p:cNvPr id="618501" name="Text Box 5"/>
          <p:cNvSpPr txBox="1">
            <a:spLocks noChangeArrowheads="1"/>
          </p:cNvSpPr>
          <p:nvPr/>
        </p:nvSpPr>
        <p:spPr bwMode="auto">
          <a:xfrm>
            <a:off x="3989388" y="2895600"/>
            <a:ext cx="1603375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پروژه ساخت منزل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02" name="Text Box 6"/>
          <p:cNvSpPr txBox="1">
            <a:spLocks noChangeArrowheads="1"/>
          </p:cNvSpPr>
          <p:nvPr/>
        </p:nvSpPr>
        <p:spPr bwMode="auto">
          <a:xfrm>
            <a:off x="1219200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مديريت پروژه</a:t>
            </a:r>
            <a:endParaRPr lang="en-US" b="1">
              <a:cs typeface="Homa" pitchFamily="2" charset="-78"/>
            </a:endParaRPr>
          </a:p>
        </p:txBody>
      </p:sp>
      <p:sp>
        <p:nvSpPr>
          <p:cNvPr id="618503" name="Text Box 7"/>
          <p:cNvSpPr txBox="1">
            <a:spLocks noChangeArrowheads="1"/>
          </p:cNvSpPr>
          <p:nvPr/>
        </p:nvSpPr>
        <p:spPr bwMode="auto">
          <a:xfrm>
            <a:off x="4135438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طراحي</a:t>
            </a:r>
            <a:endParaRPr lang="en-US" b="1">
              <a:cs typeface="Homa" pitchFamily="2" charset="-78"/>
            </a:endParaRPr>
          </a:p>
        </p:txBody>
      </p:sp>
      <p:sp>
        <p:nvSpPr>
          <p:cNvPr id="618504" name="Text Box 8"/>
          <p:cNvSpPr txBox="1">
            <a:spLocks noChangeArrowheads="1"/>
          </p:cNvSpPr>
          <p:nvPr/>
        </p:nvSpPr>
        <p:spPr bwMode="auto">
          <a:xfrm>
            <a:off x="6613525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ساخت</a:t>
            </a:r>
            <a:endParaRPr lang="en-US" b="1">
              <a:cs typeface="Homa" pitchFamily="2" charset="-78"/>
            </a:endParaRPr>
          </a:p>
        </p:txBody>
      </p:sp>
      <p:sp>
        <p:nvSpPr>
          <p:cNvPr id="618505" name="Text Box 9"/>
          <p:cNvSpPr txBox="1">
            <a:spLocks noChangeArrowheads="1"/>
          </p:cNvSpPr>
          <p:nvPr/>
        </p:nvSpPr>
        <p:spPr bwMode="auto">
          <a:xfrm>
            <a:off x="1511300" y="4137025"/>
            <a:ext cx="1019175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برنامه ريزي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06" name="Text Box 10"/>
          <p:cNvSpPr txBox="1">
            <a:spLocks noChangeArrowheads="1"/>
          </p:cNvSpPr>
          <p:nvPr/>
        </p:nvSpPr>
        <p:spPr bwMode="auto">
          <a:xfrm>
            <a:off x="1511300" y="4757738"/>
            <a:ext cx="1019175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2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ارزيابي و كنترل</a:t>
            </a:r>
            <a:endParaRPr lang="en-US" sz="1400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08" name="Line 12"/>
          <p:cNvSpPr>
            <a:spLocks noChangeShapeType="1"/>
          </p:cNvSpPr>
          <p:nvPr/>
        </p:nvSpPr>
        <p:spPr bwMode="auto">
          <a:xfrm>
            <a:off x="1365250" y="3889375"/>
            <a:ext cx="6350" cy="987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09" name="Line 13"/>
          <p:cNvSpPr>
            <a:spLocks noChangeShapeType="1"/>
          </p:cNvSpPr>
          <p:nvPr/>
        </p:nvSpPr>
        <p:spPr bwMode="auto">
          <a:xfrm>
            <a:off x="1365250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10" name="Line 14"/>
          <p:cNvSpPr>
            <a:spLocks noChangeShapeType="1"/>
          </p:cNvSpPr>
          <p:nvPr/>
        </p:nvSpPr>
        <p:spPr bwMode="auto">
          <a:xfrm>
            <a:off x="1365250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4425950" y="4137025"/>
            <a:ext cx="1020763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13" name="Text Box 17"/>
          <p:cNvSpPr txBox="1">
            <a:spLocks noChangeArrowheads="1"/>
          </p:cNvSpPr>
          <p:nvPr/>
        </p:nvSpPr>
        <p:spPr bwMode="auto">
          <a:xfrm>
            <a:off x="4425950" y="4757738"/>
            <a:ext cx="1020763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14" name="Line 18"/>
          <p:cNvSpPr>
            <a:spLocks noChangeShapeType="1"/>
          </p:cNvSpPr>
          <p:nvPr/>
        </p:nvSpPr>
        <p:spPr bwMode="auto">
          <a:xfrm>
            <a:off x="4279900" y="3889375"/>
            <a:ext cx="0" cy="993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15" name="Line 19"/>
          <p:cNvSpPr>
            <a:spLocks noChangeShapeType="1"/>
          </p:cNvSpPr>
          <p:nvPr/>
        </p:nvSpPr>
        <p:spPr bwMode="auto">
          <a:xfrm>
            <a:off x="4279900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16" name="Line 20"/>
          <p:cNvSpPr>
            <a:spLocks noChangeShapeType="1"/>
          </p:cNvSpPr>
          <p:nvPr/>
        </p:nvSpPr>
        <p:spPr bwMode="auto">
          <a:xfrm>
            <a:off x="4279900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17" name="Text Box 21"/>
          <p:cNvSpPr txBox="1">
            <a:spLocks noChangeArrowheads="1"/>
          </p:cNvSpPr>
          <p:nvPr/>
        </p:nvSpPr>
        <p:spPr bwMode="auto">
          <a:xfrm>
            <a:off x="6904038" y="4137025"/>
            <a:ext cx="1020762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شناژريزي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18" name="Text Box 22"/>
          <p:cNvSpPr txBox="1">
            <a:spLocks noChangeArrowheads="1"/>
          </p:cNvSpPr>
          <p:nvPr/>
        </p:nvSpPr>
        <p:spPr bwMode="auto">
          <a:xfrm>
            <a:off x="6904038" y="4757738"/>
            <a:ext cx="1020762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اسكلت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19" name="Text Box 23"/>
          <p:cNvSpPr txBox="1">
            <a:spLocks noChangeArrowheads="1"/>
          </p:cNvSpPr>
          <p:nvPr/>
        </p:nvSpPr>
        <p:spPr bwMode="auto">
          <a:xfrm>
            <a:off x="6904038" y="5378450"/>
            <a:ext cx="1020762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20" name="Line 24"/>
          <p:cNvSpPr>
            <a:spLocks noChangeShapeType="1"/>
          </p:cNvSpPr>
          <p:nvPr/>
        </p:nvSpPr>
        <p:spPr bwMode="auto">
          <a:xfrm>
            <a:off x="6757988" y="3889375"/>
            <a:ext cx="0" cy="1614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1" name="Line 25"/>
          <p:cNvSpPr>
            <a:spLocks noChangeShapeType="1"/>
          </p:cNvSpPr>
          <p:nvPr/>
        </p:nvSpPr>
        <p:spPr bwMode="auto">
          <a:xfrm>
            <a:off x="6757988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2" name="Line 26"/>
          <p:cNvSpPr>
            <a:spLocks noChangeShapeType="1"/>
          </p:cNvSpPr>
          <p:nvPr/>
        </p:nvSpPr>
        <p:spPr bwMode="auto">
          <a:xfrm>
            <a:off x="6757988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3" name="Line 27"/>
          <p:cNvSpPr>
            <a:spLocks noChangeShapeType="1"/>
          </p:cNvSpPr>
          <p:nvPr/>
        </p:nvSpPr>
        <p:spPr bwMode="auto">
          <a:xfrm>
            <a:off x="6757988" y="5503863"/>
            <a:ext cx="146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4" name="Line 28"/>
          <p:cNvSpPr>
            <a:spLocks noChangeShapeType="1"/>
          </p:cNvSpPr>
          <p:nvPr/>
        </p:nvSpPr>
        <p:spPr bwMode="auto">
          <a:xfrm>
            <a:off x="4718050" y="3268663"/>
            <a:ext cx="0" cy="247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5" name="Line 29"/>
          <p:cNvSpPr>
            <a:spLocks noChangeShapeType="1"/>
          </p:cNvSpPr>
          <p:nvPr/>
        </p:nvSpPr>
        <p:spPr bwMode="auto">
          <a:xfrm>
            <a:off x="1801813" y="3392488"/>
            <a:ext cx="5540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6" name="Line 30"/>
          <p:cNvSpPr>
            <a:spLocks noChangeShapeType="1"/>
          </p:cNvSpPr>
          <p:nvPr/>
        </p:nvSpPr>
        <p:spPr bwMode="auto">
          <a:xfrm>
            <a:off x="1801813" y="3392488"/>
            <a:ext cx="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7" name="Line 31"/>
          <p:cNvSpPr>
            <a:spLocks noChangeShapeType="1"/>
          </p:cNvSpPr>
          <p:nvPr/>
        </p:nvSpPr>
        <p:spPr bwMode="auto">
          <a:xfrm>
            <a:off x="7342188" y="3392488"/>
            <a:ext cx="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28" name="Text Box 32"/>
          <p:cNvSpPr txBox="1">
            <a:spLocks noChangeArrowheads="1"/>
          </p:cNvSpPr>
          <p:nvPr/>
        </p:nvSpPr>
        <p:spPr bwMode="auto">
          <a:xfrm>
            <a:off x="6904038" y="5875338"/>
            <a:ext cx="1020762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8529" name="Line 33"/>
          <p:cNvSpPr>
            <a:spLocks noChangeShapeType="1"/>
          </p:cNvSpPr>
          <p:nvPr/>
        </p:nvSpPr>
        <p:spPr bwMode="auto">
          <a:xfrm>
            <a:off x="6757988" y="60007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8530" name="Line 34"/>
          <p:cNvSpPr>
            <a:spLocks noChangeShapeType="1"/>
          </p:cNvSpPr>
          <p:nvPr/>
        </p:nvSpPr>
        <p:spPr bwMode="auto">
          <a:xfrm>
            <a:off x="6757988" y="5503863"/>
            <a:ext cx="0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1295400"/>
          </a:xfrm>
        </p:spPr>
        <p:txBody>
          <a:bodyPr/>
          <a:lstStyle/>
          <a:p>
            <a:r>
              <a:rPr lang="fa-IR" sz="2800"/>
              <a:t>شروع از </a:t>
            </a:r>
            <a:r>
              <a:rPr lang="en-US" sz="2300" i="1"/>
              <a:t>WBS</a:t>
            </a:r>
            <a:r>
              <a:rPr lang="fa-IR" sz="2800"/>
              <a:t> </a:t>
            </a:r>
          </a:p>
          <a:p>
            <a:r>
              <a:rPr lang="fa-IR" sz="2800"/>
              <a:t>خيلي وقتها نمي توانيم خوب زمانبندي کنيم، چونکه </a:t>
            </a:r>
            <a:r>
              <a:rPr lang="en-US" sz="2800"/>
              <a:t>WBS</a:t>
            </a:r>
            <a:r>
              <a:rPr lang="fa-IR" sz="2800"/>
              <a:t> خوبي نداريم.</a:t>
            </a:r>
            <a:endParaRPr lang="en-US" sz="2800"/>
          </a:p>
        </p:txBody>
      </p:sp>
      <p:sp>
        <p:nvSpPr>
          <p:cNvPr id="619525" name="Text Box 5"/>
          <p:cNvSpPr txBox="1">
            <a:spLocks noChangeArrowheads="1"/>
          </p:cNvSpPr>
          <p:nvPr/>
        </p:nvSpPr>
        <p:spPr bwMode="auto">
          <a:xfrm>
            <a:off x="3989388" y="2895600"/>
            <a:ext cx="1603375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پروژه ساخت منزل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1219200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مديريت پروژه</a:t>
            </a:r>
            <a:endParaRPr lang="en-US" b="1">
              <a:cs typeface="Homa" pitchFamily="2" charset="-78"/>
            </a:endParaRPr>
          </a:p>
        </p:txBody>
      </p:sp>
      <p:sp>
        <p:nvSpPr>
          <p:cNvPr id="619527" name="Text Box 7"/>
          <p:cNvSpPr txBox="1">
            <a:spLocks noChangeArrowheads="1"/>
          </p:cNvSpPr>
          <p:nvPr/>
        </p:nvSpPr>
        <p:spPr bwMode="auto">
          <a:xfrm>
            <a:off x="4135438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طراحي</a:t>
            </a:r>
            <a:endParaRPr lang="en-US" b="1">
              <a:cs typeface="Homa" pitchFamily="2" charset="-78"/>
            </a:endParaRPr>
          </a:p>
        </p:txBody>
      </p: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6613525" y="3516313"/>
            <a:ext cx="1311275" cy="37306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b="1">
                <a:solidFill>
                  <a:srgbClr val="FFFFFF"/>
                </a:solidFill>
                <a:latin typeface="Times New Roman" pitchFamily="18" charset="0"/>
                <a:cs typeface="Lotus" pitchFamily="2" charset="-78"/>
              </a:rPr>
              <a:t>ساخت</a:t>
            </a:r>
            <a:endParaRPr lang="en-US" b="1">
              <a:cs typeface="Homa" pitchFamily="2" charset="-78"/>
            </a:endParaRPr>
          </a:p>
        </p:txBody>
      </p:sp>
      <p:sp>
        <p:nvSpPr>
          <p:cNvPr id="619529" name="Text Box 9"/>
          <p:cNvSpPr txBox="1">
            <a:spLocks noChangeArrowheads="1"/>
          </p:cNvSpPr>
          <p:nvPr/>
        </p:nvSpPr>
        <p:spPr bwMode="auto">
          <a:xfrm>
            <a:off x="1511300" y="4137025"/>
            <a:ext cx="1019175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برنامه ريزي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1511300" y="4757738"/>
            <a:ext cx="1019175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2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ارزيابي و كنترل</a:t>
            </a:r>
            <a:endParaRPr lang="en-US" sz="1400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9532" name="Line 12"/>
          <p:cNvSpPr>
            <a:spLocks noChangeShapeType="1"/>
          </p:cNvSpPr>
          <p:nvPr/>
        </p:nvSpPr>
        <p:spPr bwMode="auto">
          <a:xfrm>
            <a:off x="1365250" y="3889375"/>
            <a:ext cx="6350" cy="987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33" name="Line 13"/>
          <p:cNvSpPr>
            <a:spLocks noChangeShapeType="1"/>
          </p:cNvSpPr>
          <p:nvPr/>
        </p:nvSpPr>
        <p:spPr bwMode="auto">
          <a:xfrm>
            <a:off x="1365250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34" name="Line 14"/>
          <p:cNvSpPr>
            <a:spLocks noChangeShapeType="1"/>
          </p:cNvSpPr>
          <p:nvPr/>
        </p:nvSpPr>
        <p:spPr bwMode="auto">
          <a:xfrm>
            <a:off x="1365250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36" name="Text Box 16"/>
          <p:cNvSpPr txBox="1">
            <a:spLocks noChangeArrowheads="1"/>
          </p:cNvSpPr>
          <p:nvPr/>
        </p:nvSpPr>
        <p:spPr bwMode="auto">
          <a:xfrm>
            <a:off x="4425950" y="4137025"/>
            <a:ext cx="1020763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200" b="1">
                <a:solidFill>
                  <a:srgbClr val="000000"/>
                </a:solidFill>
                <a:cs typeface="Zar" pitchFamily="2" charset="-78"/>
              </a:rPr>
              <a:t>پلان</a:t>
            </a:r>
            <a:endParaRPr lang="en-US" b="1">
              <a:solidFill>
                <a:srgbClr val="000000"/>
              </a:solidFill>
              <a:cs typeface="Zar" pitchFamily="2" charset="-78"/>
            </a:endParaRPr>
          </a:p>
        </p:txBody>
      </p:sp>
      <p:sp>
        <p:nvSpPr>
          <p:cNvPr id="619537" name="Text Box 17"/>
          <p:cNvSpPr txBox="1">
            <a:spLocks noChangeArrowheads="1"/>
          </p:cNvSpPr>
          <p:nvPr/>
        </p:nvSpPr>
        <p:spPr bwMode="auto">
          <a:xfrm>
            <a:off x="4425950" y="4757738"/>
            <a:ext cx="1020763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100" b="1">
                <a:solidFill>
                  <a:srgbClr val="000000"/>
                </a:solidFill>
                <a:cs typeface="Zar" pitchFamily="2" charset="-78"/>
              </a:rPr>
              <a:t>نما و ظريکاري</a:t>
            </a:r>
            <a:endParaRPr lang="en-US" sz="1100" b="1">
              <a:solidFill>
                <a:srgbClr val="000000"/>
              </a:solidFill>
              <a:cs typeface="Zar" pitchFamily="2" charset="-78"/>
            </a:endParaRPr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4279900" y="3889375"/>
            <a:ext cx="0" cy="993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>
            <a:off x="4279900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0" name="Line 20"/>
          <p:cNvSpPr>
            <a:spLocks noChangeShapeType="1"/>
          </p:cNvSpPr>
          <p:nvPr/>
        </p:nvSpPr>
        <p:spPr bwMode="auto">
          <a:xfrm>
            <a:off x="4279900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1" name="Text Box 21"/>
          <p:cNvSpPr txBox="1">
            <a:spLocks noChangeArrowheads="1"/>
          </p:cNvSpPr>
          <p:nvPr/>
        </p:nvSpPr>
        <p:spPr bwMode="auto">
          <a:xfrm>
            <a:off x="6904038" y="4137025"/>
            <a:ext cx="1020762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شناژريزي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9542" name="Text Box 22"/>
          <p:cNvSpPr txBox="1">
            <a:spLocks noChangeArrowheads="1"/>
          </p:cNvSpPr>
          <p:nvPr/>
        </p:nvSpPr>
        <p:spPr bwMode="auto">
          <a:xfrm>
            <a:off x="6904038" y="4757738"/>
            <a:ext cx="1020762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1600" b="1">
                <a:solidFill>
                  <a:srgbClr val="000000"/>
                </a:solidFill>
                <a:latin typeface="Times New Roman" pitchFamily="18" charset="0"/>
                <a:cs typeface="Lotus" pitchFamily="2" charset="-78"/>
              </a:rPr>
              <a:t>اسكلت</a:t>
            </a:r>
            <a:endParaRPr lang="en-US" b="1">
              <a:solidFill>
                <a:srgbClr val="000000"/>
              </a:solidFill>
              <a:cs typeface="Homa" pitchFamily="2" charset="-78"/>
            </a:endParaRPr>
          </a:p>
        </p:txBody>
      </p:sp>
      <p:sp>
        <p:nvSpPr>
          <p:cNvPr id="619543" name="Text Box 23"/>
          <p:cNvSpPr txBox="1">
            <a:spLocks noChangeArrowheads="1"/>
          </p:cNvSpPr>
          <p:nvPr/>
        </p:nvSpPr>
        <p:spPr bwMode="auto">
          <a:xfrm>
            <a:off x="6904038" y="5378450"/>
            <a:ext cx="1020762" cy="373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a-IR" b="1">
                <a:solidFill>
                  <a:srgbClr val="000000"/>
                </a:solidFill>
                <a:cs typeface="Zar" pitchFamily="2" charset="-78"/>
              </a:rPr>
              <a:t>بنا</a:t>
            </a:r>
            <a:endParaRPr lang="en-US" b="1">
              <a:solidFill>
                <a:srgbClr val="000000"/>
              </a:solidFill>
              <a:cs typeface="Zar" pitchFamily="2" charset="-78"/>
            </a:endParaRPr>
          </a:p>
        </p:txBody>
      </p:sp>
      <p:sp>
        <p:nvSpPr>
          <p:cNvPr id="619544" name="Line 24"/>
          <p:cNvSpPr>
            <a:spLocks noChangeShapeType="1"/>
          </p:cNvSpPr>
          <p:nvPr/>
        </p:nvSpPr>
        <p:spPr bwMode="auto">
          <a:xfrm>
            <a:off x="6757988" y="3889375"/>
            <a:ext cx="0" cy="1614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>
            <a:off x="6757988" y="4260850"/>
            <a:ext cx="146050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>
            <a:off x="6757988" y="48831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7" name="Line 27"/>
          <p:cNvSpPr>
            <a:spLocks noChangeShapeType="1"/>
          </p:cNvSpPr>
          <p:nvPr/>
        </p:nvSpPr>
        <p:spPr bwMode="auto">
          <a:xfrm>
            <a:off x="6757988" y="5503863"/>
            <a:ext cx="1460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8" name="Line 28"/>
          <p:cNvSpPr>
            <a:spLocks noChangeShapeType="1"/>
          </p:cNvSpPr>
          <p:nvPr/>
        </p:nvSpPr>
        <p:spPr bwMode="auto">
          <a:xfrm>
            <a:off x="4718050" y="3268663"/>
            <a:ext cx="0" cy="247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49" name="Line 29"/>
          <p:cNvSpPr>
            <a:spLocks noChangeShapeType="1"/>
          </p:cNvSpPr>
          <p:nvPr/>
        </p:nvSpPr>
        <p:spPr bwMode="auto">
          <a:xfrm>
            <a:off x="1801813" y="3392488"/>
            <a:ext cx="55403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50" name="Line 30"/>
          <p:cNvSpPr>
            <a:spLocks noChangeShapeType="1"/>
          </p:cNvSpPr>
          <p:nvPr/>
        </p:nvSpPr>
        <p:spPr bwMode="auto">
          <a:xfrm>
            <a:off x="1801813" y="3392488"/>
            <a:ext cx="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51" name="Line 31"/>
          <p:cNvSpPr>
            <a:spLocks noChangeShapeType="1"/>
          </p:cNvSpPr>
          <p:nvPr/>
        </p:nvSpPr>
        <p:spPr bwMode="auto">
          <a:xfrm>
            <a:off x="7342188" y="3392488"/>
            <a:ext cx="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52" name="Text Box 32"/>
          <p:cNvSpPr txBox="1">
            <a:spLocks noChangeArrowheads="1"/>
          </p:cNvSpPr>
          <p:nvPr/>
        </p:nvSpPr>
        <p:spPr bwMode="auto">
          <a:xfrm>
            <a:off x="6904038" y="5875338"/>
            <a:ext cx="1020762" cy="3730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fa-IR" sz="1400" b="1">
                <a:solidFill>
                  <a:srgbClr val="000000"/>
                </a:solidFill>
                <a:cs typeface="Zar" pitchFamily="2" charset="-78"/>
              </a:rPr>
              <a:t>نازک کاري</a:t>
            </a:r>
            <a:endParaRPr lang="en-US" sz="1400" b="1">
              <a:solidFill>
                <a:srgbClr val="000000"/>
              </a:solidFill>
              <a:cs typeface="Zar" pitchFamily="2" charset="-78"/>
            </a:endParaRPr>
          </a:p>
        </p:txBody>
      </p:sp>
      <p:sp>
        <p:nvSpPr>
          <p:cNvPr id="619553" name="Line 33"/>
          <p:cNvSpPr>
            <a:spLocks noChangeShapeType="1"/>
          </p:cNvSpPr>
          <p:nvPr/>
        </p:nvSpPr>
        <p:spPr bwMode="auto">
          <a:xfrm>
            <a:off x="6757988" y="6000750"/>
            <a:ext cx="1460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619554" name="Line 34"/>
          <p:cNvSpPr>
            <a:spLocks noChangeShapeType="1"/>
          </p:cNvSpPr>
          <p:nvPr/>
        </p:nvSpPr>
        <p:spPr bwMode="auto">
          <a:xfrm>
            <a:off x="6757988" y="5503863"/>
            <a:ext cx="0" cy="496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graphicFrame>
        <p:nvGraphicFramePr>
          <p:cNvPr id="620665" name="Group 121"/>
          <p:cNvGraphicFramePr>
            <a:graphicFrameLocks noGrp="1"/>
          </p:cNvGraphicFramePr>
          <p:nvPr>
            <p:ph sz="half" idx="2"/>
          </p:nvPr>
        </p:nvGraphicFramePr>
        <p:xfrm>
          <a:off x="457200" y="1219200"/>
          <a:ext cx="8229600" cy="5160726"/>
        </p:xfrm>
        <a:graphic>
          <a:graphicData uri="http://schemas.openxmlformats.org/drawingml/2006/table">
            <a:tbl>
              <a:tblPr/>
              <a:tblGrid>
                <a:gridCol w="2859088"/>
                <a:gridCol w="2857500"/>
                <a:gridCol w="2513012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نوع پيشنيازي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فعاليتهاي پيشنياز (</a:t>
                      </a: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Predecessors</a:t>
                      </a: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)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-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ارزيابي و کنترل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 کاري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 کاري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نازک کاري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graphicFrame>
        <p:nvGraphicFramePr>
          <p:cNvPr id="622660" name="Group 68"/>
          <p:cNvGraphicFramePr>
            <a:graphicFrameLocks noGrp="1"/>
          </p:cNvGraphicFramePr>
          <p:nvPr>
            <p:ph sz="half" idx="2"/>
          </p:nvPr>
        </p:nvGraphicFramePr>
        <p:xfrm>
          <a:off x="381000" y="1219200"/>
          <a:ext cx="8345488" cy="4982926"/>
        </p:xfrm>
        <a:graphic>
          <a:graphicData uri="http://schemas.openxmlformats.org/drawingml/2006/table">
            <a:tbl>
              <a:tblPr/>
              <a:tblGrid>
                <a:gridCol w="2151063"/>
                <a:gridCol w="2152650"/>
                <a:gridCol w="2151062"/>
                <a:gridCol w="1890713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مدت زمان 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نوع پيشنيازي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فعاليتهاي پيشنياز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 ماه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-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 ماه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ارزيابي و کنترل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20 روز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10 روز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 کاري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10 روز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20 روز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3 ماه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 ماه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  <a:endParaRPr kumimoji="0" lang="fa-I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 کاري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نازک کاري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graphicFrame>
        <p:nvGraphicFramePr>
          <p:cNvPr id="624051" name="Group 435"/>
          <p:cNvGraphicFramePr>
            <a:graphicFrameLocks noGrp="1"/>
          </p:cNvGraphicFramePr>
          <p:nvPr>
            <p:ph sz="half" idx="2"/>
          </p:nvPr>
        </p:nvGraphicFramePr>
        <p:xfrm>
          <a:off x="147638" y="1295400"/>
          <a:ext cx="8843962" cy="4884970"/>
        </p:xfrm>
        <a:graphic>
          <a:graphicData uri="http://schemas.openxmlformats.org/drawingml/2006/table">
            <a:tbl>
              <a:tblPr/>
              <a:tblGrid>
                <a:gridCol w="309562"/>
                <a:gridCol w="309563"/>
                <a:gridCol w="307975"/>
                <a:gridCol w="309562"/>
                <a:gridCol w="309563"/>
                <a:gridCol w="307975"/>
                <a:gridCol w="309562"/>
                <a:gridCol w="307975"/>
                <a:gridCol w="309563"/>
                <a:gridCol w="309562"/>
                <a:gridCol w="307975"/>
                <a:gridCol w="309563"/>
                <a:gridCol w="309562"/>
                <a:gridCol w="307975"/>
                <a:gridCol w="309563"/>
                <a:gridCol w="309562"/>
                <a:gridCol w="307975"/>
                <a:gridCol w="309563"/>
                <a:gridCol w="463550"/>
                <a:gridCol w="520700"/>
                <a:gridCol w="1154112"/>
                <a:gridCol w="1143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10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9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8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7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6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4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3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</a:t>
                      </a: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مدت زمان 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نوع پيشنيازي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فعاليتهاي پيشنياز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فعاليت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531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 ماه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-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5 ماه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ارزيابي و کنترل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20 روز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10 روز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 کاري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10 روز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نقشه پلان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20 روز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شناژريزي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3 ماه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اسکلت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2 ماه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S-to-S</a:t>
                      </a:r>
                      <a:endParaRPr kumimoji="0" lang="fa-I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  <a:endParaRPr kumimoji="0" lang="fa-I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F-to-S</a:t>
                      </a: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برنامه ريزي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طراحي نما و ظريف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بنا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Nazanin" pitchFamily="2" charset="-78"/>
                        </a:rPr>
                        <a:t>نازک کاري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zanin" pitchFamily="2" charset="-78"/>
                      </a:endParaRPr>
                    </a:p>
                  </a:txBody>
                  <a:tcPr marL="39600" marR="39600" marT="21600" marB="216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914400"/>
          </a:xfrm>
        </p:spPr>
        <p:txBody>
          <a:bodyPr/>
          <a:lstStyle/>
          <a:p>
            <a:r>
              <a:rPr lang="fa-IR" sz="3200"/>
              <a:t>سهم نسبي دلايل ايجاد تعارض در پروژه ها در مراحل مختلف انجام پروژه (توجه به مساله مديريت زمان)</a:t>
            </a:r>
            <a:endParaRPr lang="en-US" sz="3200"/>
          </a:p>
        </p:txBody>
      </p:sp>
      <p:graphicFrame>
        <p:nvGraphicFramePr>
          <p:cNvPr id="561155" name="Object 3"/>
          <p:cNvGraphicFramePr>
            <a:graphicFrameLocks noChangeAspect="1"/>
          </p:cNvGraphicFramePr>
          <p:nvPr/>
        </p:nvGraphicFramePr>
        <p:xfrm>
          <a:off x="457200" y="1143000"/>
          <a:ext cx="8305800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57" name="Worksheet" r:id="rId3" imgW="7479720" imgH="4719600" progId="Excel.Sheet.8">
                  <p:embed/>
                </p:oleObj>
              </mc:Choice>
              <mc:Fallback>
                <p:oleObj name="Worksheet" r:id="rId3" imgW="7479720" imgH="47196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8305800" cy="52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1156" name="Text Box 4"/>
          <p:cNvSpPr txBox="1">
            <a:spLocks noChangeArrowheads="1"/>
          </p:cNvSpPr>
          <p:nvPr/>
        </p:nvSpPr>
        <p:spPr bwMode="auto">
          <a:xfrm rot="5400000">
            <a:off x="-284956" y="3421856"/>
            <a:ext cx="2286000" cy="319088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>
                <a:cs typeface="Nazanin" pitchFamily="2" charset="-78"/>
              </a:rPr>
              <a:t>شدت تعارضات</a:t>
            </a:r>
            <a:endParaRPr lang="en-US" b="1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pic>
        <p:nvPicPr>
          <p:cNvPr id="625902" name="Picture 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17688"/>
            <a:ext cx="8539163" cy="3363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pic>
        <p:nvPicPr>
          <p:cNvPr id="6266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2206625"/>
            <a:ext cx="8805863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مديريت زمان - مثال</a:t>
            </a:r>
            <a:endParaRPr lang="en-US"/>
          </a:p>
        </p:txBody>
      </p:sp>
      <p:pic>
        <p:nvPicPr>
          <p:cNvPr id="6277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219200"/>
            <a:ext cx="8745538" cy="4200525"/>
          </a:xfrm>
          <a:prstGeom prst="rect">
            <a:avLst/>
          </a:prstGeom>
          <a:noFill/>
        </p:spPr>
      </p:pic>
      <p:pic>
        <p:nvPicPr>
          <p:cNvPr id="62771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00" y="5486400"/>
            <a:ext cx="8332788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/>
              <a:t> مديريت </a:t>
            </a:r>
            <a:r>
              <a:rPr lang="ar-SA" sz="6000"/>
              <a:t>زمان</a:t>
            </a:r>
            <a:r>
              <a:rPr lang="fa-IR" sz="6000"/>
              <a:t> پروژه</a:t>
            </a:r>
            <a:endParaRPr lang="en-US" sz="6000"/>
          </a:p>
        </p:txBody>
      </p:sp>
      <p:sp>
        <p:nvSpPr>
          <p:cNvPr id="524300" name="Rectangle 12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524301" name="Rectangle 13"/>
          <p:cNvSpPr>
            <a:spLocks noChangeArrowheads="1"/>
          </p:cNvSpPr>
          <p:nvPr/>
        </p:nvSpPr>
        <p:spPr bwMode="auto">
          <a:xfrm>
            <a:off x="45720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524302" name="Rectangle 14"/>
          <p:cNvSpPr>
            <a:spLocks noChangeArrowheads="1"/>
          </p:cNvSpPr>
          <p:nvPr/>
        </p:nvSpPr>
        <p:spPr bwMode="auto">
          <a:xfrm>
            <a:off x="28956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524303" name="Rectangle 15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524304" name="Rectangle 16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524305" name="Line 17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06" name="Line 18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07" name="Line 19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0" name="Line 22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3" name="Rectangle 25"/>
          <p:cNvSpPr>
            <a:spLocks noChangeArrowheads="1"/>
          </p:cNvSpPr>
          <p:nvPr/>
        </p:nvSpPr>
        <p:spPr bwMode="auto">
          <a:xfrm>
            <a:off x="14478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524314" name="Rectangle 26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524315" name="Line 27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6" name="Line 28"/>
          <p:cNvSpPr>
            <a:spLocks noChangeShapeType="1"/>
          </p:cNvSpPr>
          <p:nvPr/>
        </p:nvSpPr>
        <p:spPr bwMode="auto">
          <a:xfrm>
            <a:off x="5105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7" name="Line 29"/>
          <p:cNvSpPr>
            <a:spLocks noChangeShapeType="1"/>
          </p:cNvSpPr>
          <p:nvPr/>
        </p:nvSpPr>
        <p:spPr bwMode="auto">
          <a:xfrm>
            <a:off x="35052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8" name="Line 30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19" name="Line 31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20" name="Line 32"/>
          <p:cNvSpPr>
            <a:spLocks noChangeShapeType="1"/>
          </p:cNvSpPr>
          <p:nvPr/>
        </p:nvSpPr>
        <p:spPr bwMode="auto">
          <a:xfrm flipH="1">
            <a:off x="5638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21" name="Line 33"/>
          <p:cNvSpPr>
            <a:spLocks noChangeShapeType="1"/>
          </p:cNvSpPr>
          <p:nvPr/>
        </p:nvSpPr>
        <p:spPr bwMode="auto">
          <a:xfrm flipH="1">
            <a:off x="4114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22" name="Line 34"/>
          <p:cNvSpPr>
            <a:spLocks noChangeShapeType="1"/>
          </p:cNvSpPr>
          <p:nvPr/>
        </p:nvSpPr>
        <p:spPr bwMode="auto">
          <a:xfrm flipH="1">
            <a:off x="25146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524323" name="Line 35"/>
          <p:cNvSpPr>
            <a:spLocks noChangeShapeType="1"/>
          </p:cNvSpPr>
          <p:nvPr/>
        </p:nvSpPr>
        <p:spPr bwMode="auto">
          <a:xfrm flipH="1">
            <a:off x="1066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6000"/>
              <a:t> مديريت </a:t>
            </a:r>
            <a:r>
              <a:rPr lang="ar-SA" sz="6000"/>
              <a:t>زمان</a:t>
            </a:r>
            <a:r>
              <a:rPr lang="fa-IR" sz="6000"/>
              <a:t> پروژه</a:t>
            </a:r>
            <a:endParaRPr lang="en-US" sz="6000"/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4648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3048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41030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41031" name="Rectangle 7"/>
          <p:cNvSpPr>
            <a:spLocks noChangeArrowheads="1"/>
          </p:cNvSpPr>
          <p:nvPr/>
        </p:nvSpPr>
        <p:spPr bwMode="auto">
          <a:xfrm>
            <a:off x="76962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تعريف فعاليتها</a:t>
            </a:r>
          </a:p>
        </p:txBody>
      </p:sp>
      <p:sp>
        <p:nvSpPr>
          <p:cNvPr id="641032" name="Line 8"/>
          <p:cNvSpPr>
            <a:spLocks noChangeShapeType="1"/>
          </p:cNvSpPr>
          <p:nvPr/>
        </p:nvSpPr>
        <p:spPr bwMode="auto">
          <a:xfrm>
            <a:off x="42672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33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34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35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36" name="Rectangle 12"/>
          <p:cNvSpPr>
            <a:spLocks noChangeArrowheads="1"/>
          </p:cNvSpPr>
          <p:nvPr/>
        </p:nvSpPr>
        <p:spPr bwMode="auto">
          <a:xfrm>
            <a:off x="15240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1037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1038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39" name="Line 15"/>
          <p:cNvSpPr>
            <a:spLocks noChangeShapeType="1"/>
          </p:cNvSpPr>
          <p:nvPr/>
        </p:nvSpPr>
        <p:spPr bwMode="auto">
          <a:xfrm>
            <a:off x="5181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0" name="Line 16"/>
          <p:cNvSpPr>
            <a:spLocks noChangeShapeType="1"/>
          </p:cNvSpPr>
          <p:nvPr/>
        </p:nvSpPr>
        <p:spPr bwMode="auto">
          <a:xfrm>
            <a:off x="3657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1" name="Line 17"/>
          <p:cNvSpPr>
            <a:spLocks noChangeShapeType="1"/>
          </p:cNvSpPr>
          <p:nvPr/>
        </p:nvSpPr>
        <p:spPr bwMode="auto">
          <a:xfrm>
            <a:off x="2133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2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3" name="Line 19"/>
          <p:cNvSpPr>
            <a:spLocks noChangeShapeType="1"/>
          </p:cNvSpPr>
          <p:nvPr/>
        </p:nvSpPr>
        <p:spPr bwMode="auto">
          <a:xfrm flipH="1">
            <a:off x="5715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4" name="Line 20"/>
          <p:cNvSpPr>
            <a:spLocks noChangeShapeType="1"/>
          </p:cNvSpPr>
          <p:nvPr/>
        </p:nvSpPr>
        <p:spPr bwMode="auto">
          <a:xfrm flipH="1">
            <a:off x="4267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5" name="Line 21"/>
          <p:cNvSpPr>
            <a:spLocks noChangeShapeType="1"/>
          </p:cNvSpPr>
          <p:nvPr/>
        </p:nvSpPr>
        <p:spPr bwMode="auto">
          <a:xfrm flipH="1">
            <a:off x="2667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6" name="Line 22"/>
          <p:cNvSpPr>
            <a:spLocks noChangeShapeType="1"/>
          </p:cNvSpPr>
          <p:nvPr/>
        </p:nvSpPr>
        <p:spPr bwMode="auto">
          <a:xfrm flipH="1">
            <a:off x="11430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7" name="Line 23"/>
          <p:cNvSpPr>
            <a:spLocks noChangeShapeType="1"/>
          </p:cNvSpPr>
          <p:nvPr/>
        </p:nvSpPr>
        <p:spPr bwMode="auto">
          <a:xfrm flipH="1">
            <a:off x="762000" y="4800600"/>
            <a:ext cx="746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8" name="Line 24"/>
          <p:cNvSpPr>
            <a:spLocks noChangeShapeType="1"/>
          </p:cNvSpPr>
          <p:nvPr/>
        </p:nvSpPr>
        <p:spPr bwMode="auto">
          <a:xfrm flipH="1" flipV="1">
            <a:off x="67818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49" name="Line 25"/>
          <p:cNvSpPr>
            <a:spLocks noChangeShapeType="1"/>
          </p:cNvSpPr>
          <p:nvPr/>
        </p:nvSpPr>
        <p:spPr bwMode="auto">
          <a:xfrm flipH="1" flipV="1">
            <a:off x="82296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50" name="Line 26"/>
          <p:cNvSpPr>
            <a:spLocks noChangeShapeType="1"/>
          </p:cNvSpPr>
          <p:nvPr/>
        </p:nvSpPr>
        <p:spPr bwMode="auto">
          <a:xfrm flipH="1" flipV="1">
            <a:off x="51816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51" name="Line 27"/>
          <p:cNvSpPr>
            <a:spLocks noChangeShapeType="1"/>
          </p:cNvSpPr>
          <p:nvPr/>
        </p:nvSpPr>
        <p:spPr bwMode="auto">
          <a:xfrm flipH="1" flipV="1">
            <a:off x="35052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52" name="Line 28"/>
          <p:cNvSpPr>
            <a:spLocks noChangeShapeType="1"/>
          </p:cNvSpPr>
          <p:nvPr/>
        </p:nvSpPr>
        <p:spPr bwMode="auto">
          <a:xfrm flipH="1" flipV="1">
            <a:off x="19812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1053" name="Line 29"/>
          <p:cNvSpPr>
            <a:spLocks noChangeShapeType="1"/>
          </p:cNvSpPr>
          <p:nvPr/>
        </p:nvSpPr>
        <p:spPr bwMode="auto">
          <a:xfrm flipH="1" flipV="1">
            <a:off x="762000" y="4419600"/>
            <a:ext cx="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/>
              <a:t> مديريت </a:t>
            </a:r>
            <a:r>
              <a:rPr lang="ar-SA"/>
              <a:t>زمان</a:t>
            </a:r>
            <a:r>
              <a:rPr lang="fa-IR"/>
              <a:t> پروژه- تعريف فعاليتها</a:t>
            </a:r>
            <a:endParaRPr lang="en-US"/>
          </a:p>
        </p:txBody>
      </p:sp>
      <p:sp>
        <p:nvSpPr>
          <p:cNvPr id="648195" name="Rectangle 3"/>
          <p:cNvSpPr>
            <a:spLocks noChangeArrowheads="1"/>
          </p:cNvSpPr>
          <p:nvPr/>
        </p:nvSpPr>
        <p:spPr bwMode="auto">
          <a:xfrm>
            <a:off x="2819400" y="2133600"/>
            <a:ext cx="3581400" cy="533400"/>
          </a:xfrm>
          <a:prstGeom prst="rect">
            <a:avLst/>
          </a:prstGeom>
          <a:solidFill>
            <a:srgbClr val="000000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eaLnBrk="0" hangingPunct="0">
              <a:spcBef>
                <a:spcPct val="50000"/>
              </a:spcBef>
            </a:pPr>
            <a:r>
              <a:rPr lang="fa-IR" sz="2800">
                <a:solidFill>
                  <a:schemeClr val="bg1"/>
                </a:solidFill>
                <a:cs typeface="Titr" pitchFamily="2" charset="-78"/>
              </a:rPr>
              <a:t>مديريت زمان پروژه</a:t>
            </a:r>
            <a:endParaRPr lang="en-US" sz="2800">
              <a:solidFill>
                <a:schemeClr val="bg1"/>
              </a:solidFill>
              <a:cs typeface="Titr" pitchFamily="2" charset="-78"/>
            </a:endParaRPr>
          </a:p>
        </p:txBody>
      </p:sp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45720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منابع هر فعاليت</a:t>
            </a:r>
          </a:p>
        </p:txBody>
      </p:sp>
      <p:sp>
        <p:nvSpPr>
          <p:cNvPr id="648197" name="Rectangle 5"/>
          <p:cNvSpPr>
            <a:spLocks noChangeArrowheads="1"/>
          </p:cNvSpPr>
          <p:nvPr/>
        </p:nvSpPr>
        <p:spPr bwMode="auto">
          <a:xfrm>
            <a:off x="28956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برآورد مدت زمان هر فعاليت</a:t>
            </a:r>
          </a:p>
        </p:txBody>
      </p:sp>
      <p:sp>
        <p:nvSpPr>
          <p:cNvPr id="648198" name="Rectangle 6"/>
          <p:cNvSpPr>
            <a:spLocks noChangeArrowheads="1"/>
          </p:cNvSpPr>
          <p:nvPr/>
        </p:nvSpPr>
        <p:spPr bwMode="auto">
          <a:xfrm>
            <a:off x="6096000" y="3200400"/>
            <a:ext cx="12192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تعيين توالي فعاليتها</a:t>
            </a:r>
          </a:p>
        </p:txBody>
      </p:sp>
      <p:sp>
        <p:nvSpPr>
          <p:cNvPr id="648199" name="Rectangle 7"/>
          <p:cNvSpPr>
            <a:spLocks noChangeArrowheads="1"/>
          </p:cNvSpPr>
          <p:nvPr/>
        </p:nvSpPr>
        <p:spPr bwMode="auto">
          <a:xfrm>
            <a:off x="7696200" y="32766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ctr" rtl="1"/>
            <a:r>
              <a:rPr lang="fa-IR" sz="2000">
                <a:solidFill>
                  <a:srgbClr val="FF0000"/>
                </a:solidFill>
                <a:cs typeface="Titr" pitchFamily="2" charset="-78"/>
              </a:rPr>
              <a:t>تعريف فعاليتها</a:t>
            </a:r>
          </a:p>
        </p:txBody>
      </p:sp>
      <p:sp>
        <p:nvSpPr>
          <p:cNvPr id="648200" name="Line 8"/>
          <p:cNvSpPr>
            <a:spLocks noChangeShapeType="1"/>
          </p:cNvSpPr>
          <p:nvPr/>
        </p:nvSpPr>
        <p:spPr bwMode="auto">
          <a:xfrm>
            <a:off x="4114800" y="26670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1" name="Line 9"/>
          <p:cNvSpPr>
            <a:spLocks noChangeShapeType="1"/>
          </p:cNvSpPr>
          <p:nvPr/>
        </p:nvSpPr>
        <p:spPr bwMode="auto">
          <a:xfrm>
            <a:off x="533400" y="2895600"/>
            <a:ext cx="7696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2" name="Line 10"/>
          <p:cNvSpPr>
            <a:spLocks noChangeShapeType="1"/>
          </p:cNvSpPr>
          <p:nvPr/>
        </p:nvSpPr>
        <p:spPr bwMode="auto">
          <a:xfrm>
            <a:off x="8229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3" name="Line 11"/>
          <p:cNvSpPr>
            <a:spLocks noChangeShapeType="1"/>
          </p:cNvSpPr>
          <p:nvPr/>
        </p:nvSpPr>
        <p:spPr bwMode="auto">
          <a:xfrm flipH="1">
            <a:off x="73152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4" name="Rectangle 12"/>
          <p:cNvSpPr>
            <a:spLocks noChangeArrowheads="1"/>
          </p:cNvSpPr>
          <p:nvPr/>
        </p:nvSpPr>
        <p:spPr bwMode="auto">
          <a:xfrm>
            <a:off x="1447800" y="3200400"/>
            <a:ext cx="11430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/>
            <a:r>
              <a:rPr lang="fa-IR" sz="2000">
                <a:cs typeface="Titr" pitchFamily="2" charset="-78"/>
              </a:rPr>
              <a:t>تدوين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8205" name="Rectangle 13"/>
          <p:cNvSpPr>
            <a:spLocks noChangeArrowheads="1"/>
          </p:cNvSpPr>
          <p:nvPr/>
        </p:nvSpPr>
        <p:spPr bwMode="auto">
          <a:xfrm>
            <a:off x="76200" y="3200400"/>
            <a:ext cx="1066800" cy="1219200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39600" tIns="21600" rIns="39600" bIns="21600"/>
          <a:lstStyle/>
          <a:p>
            <a:pPr algn="r" rtl="1">
              <a:spcBef>
                <a:spcPct val="20000"/>
              </a:spcBef>
            </a:pPr>
            <a:r>
              <a:rPr lang="fa-IR" sz="2000">
                <a:cs typeface="Titr" pitchFamily="2" charset="-78"/>
              </a:rPr>
              <a:t>کنترل برنامه زماني</a:t>
            </a:r>
            <a:endParaRPr lang="en-US" sz="2000">
              <a:cs typeface="Titr" pitchFamily="2" charset="-78"/>
            </a:endParaRPr>
          </a:p>
        </p:txBody>
      </p:sp>
      <p:sp>
        <p:nvSpPr>
          <p:cNvPr id="648206" name="Line 14"/>
          <p:cNvSpPr>
            <a:spLocks noChangeShapeType="1"/>
          </p:cNvSpPr>
          <p:nvPr/>
        </p:nvSpPr>
        <p:spPr bwMode="auto">
          <a:xfrm>
            <a:off x="67056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>
            <a:off x="5105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8" name="Line 16"/>
          <p:cNvSpPr>
            <a:spLocks noChangeShapeType="1"/>
          </p:cNvSpPr>
          <p:nvPr/>
        </p:nvSpPr>
        <p:spPr bwMode="auto">
          <a:xfrm>
            <a:off x="35052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09" name="Line 17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10" name="Line 18"/>
          <p:cNvSpPr>
            <a:spLocks noChangeShapeType="1"/>
          </p:cNvSpPr>
          <p:nvPr/>
        </p:nvSpPr>
        <p:spPr bwMode="auto">
          <a:xfrm>
            <a:off x="533400" y="2895600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11" name="Line 19"/>
          <p:cNvSpPr>
            <a:spLocks noChangeShapeType="1"/>
          </p:cNvSpPr>
          <p:nvPr/>
        </p:nvSpPr>
        <p:spPr bwMode="auto">
          <a:xfrm flipH="1">
            <a:off x="5638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12" name="Line 20"/>
          <p:cNvSpPr>
            <a:spLocks noChangeShapeType="1"/>
          </p:cNvSpPr>
          <p:nvPr/>
        </p:nvSpPr>
        <p:spPr bwMode="auto">
          <a:xfrm flipH="1">
            <a:off x="4114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13" name="Line 21"/>
          <p:cNvSpPr>
            <a:spLocks noChangeShapeType="1"/>
          </p:cNvSpPr>
          <p:nvPr/>
        </p:nvSpPr>
        <p:spPr bwMode="auto">
          <a:xfrm flipH="1">
            <a:off x="25146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  <p:sp>
        <p:nvSpPr>
          <p:cNvPr id="648214" name="Line 22"/>
          <p:cNvSpPr>
            <a:spLocks noChangeShapeType="1"/>
          </p:cNvSpPr>
          <p:nvPr/>
        </p:nvSpPr>
        <p:spPr bwMode="auto">
          <a:xfrm flipH="1">
            <a:off x="1066800" y="3733800"/>
            <a:ext cx="381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39600" tIns="21600" rIns="39600" bIns="21600">
            <a:spAutoFit/>
          </a:bodyPr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Titr"/>
      </a:majorFont>
      <a:minorFont>
        <a:latin typeface="Arial"/>
        <a:ea typeface=""/>
        <a:cs typeface="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39600" tIns="21600" rIns="39600" bIns="216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39600" tIns="21600" rIns="39600" bIns="216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6251</TotalTime>
  <Words>2528</Words>
  <Application>Microsoft Office PowerPoint</Application>
  <PresentationFormat>On-screen Show (4:3)</PresentationFormat>
  <Paragraphs>543</Paragraphs>
  <Slides>62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Default Design</vt:lpstr>
      <vt:lpstr>Worksheet</vt:lpstr>
      <vt:lpstr>Image</vt:lpstr>
      <vt:lpstr>Bitmap Image</vt:lpstr>
      <vt:lpstr>مديريت پروژه</vt:lpstr>
      <vt:lpstr>فهرست مطالب</vt:lpstr>
      <vt:lpstr>مدل كلي مديريت پروژه</vt:lpstr>
      <vt:lpstr>رابطه بين مراحل مديريت پروژه با  مديريت زمان پروژه</vt:lpstr>
      <vt:lpstr>دلايل اهميت مديريت زمان پروژه</vt:lpstr>
      <vt:lpstr>سهم نسبي دلايل ايجاد تعارض در پروژه ها در مراحل مختلف انجام پروژه (توجه به مساله مديريت زمان)</vt:lpstr>
      <vt:lpstr> مديريت زمان پروژه</vt:lpstr>
      <vt:lpstr> مديريت زمان پروژه</vt:lpstr>
      <vt:lpstr> مديريت زمان پروژه- تعريف فعاليتها</vt:lpstr>
      <vt:lpstr>PowerPoint Presentation</vt:lpstr>
      <vt:lpstr>مديريت زمان – تعريف فعاليتها</vt:lpstr>
      <vt:lpstr>مديريت زمان – تعريف فعاليتها</vt:lpstr>
      <vt:lpstr>مديريت زمان – تعريف فعاليتها</vt:lpstr>
      <vt:lpstr>مديريت زمان – تعريف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 مديريت زمان پروژه- تعيين توالي فعاليتها</vt:lpstr>
      <vt:lpstr>ماتريس تعيين توالي فعاليتها</vt:lpstr>
      <vt:lpstr>نمونه اي از  نمودار شبكه از نوع (AOA)</vt:lpstr>
      <vt:lpstr>مراحل رسم نمودار شبكه از نوع (AOA)</vt:lpstr>
      <vt:lpstr>نمودار شبكه از نوع PDM</vt:lpstr>
      <vt:lpstr> مديريت زمان پروژه- برآورد منابع فعاليتها</vt:lpstr>
      <vt:lpstr> مديريت زمان پروژه- برآورد منابع فعاليتها</vt:lpstr>
      <vt:lpstr> مديريت زمان پروژه- برآورد منابع فعاليتها</vt:lpstr>
      <vt:lpstr> مديريت زمان پروژه- برآورد منابع فعاليتها</vt:lpstr>
      <vt:lpstr> مديريت زمان پروژه- برآورد منابع فعاليتها</vt:lpstr>
      <vt:lpstr> مديريت زمان پروژه- برآورد زمان فعاليتها</vt:lpstr>
      <vt:lpstr> مديريت زمان پروژه- برآورد زمان فعاليتها</vt:lpstr>
      <vt:lpstr> مديريت زمان پروژه- برآورد زمان فعاليتها</vt:lpstr>
      <vt:lpstr> مديريت زمان پروژه- برآورد زمان فعاليتها</vt:lpstr>
      <vt:lpstr> مديريت زمان پروژه- برآورد زمان فعاليتها</vt:lpstr>
      <vt:lpstr> مديريت زمان پروژه- برآورد زمان فعاليتها</vt:lpstr>
      <vt:lpstr> مديريت زمان پروژه- تدوين برنامه زماني</vt:lpstr>
      <vt:lpstr> مديريت زمان پروژه- تدوين برنامه زماني</vt:lpstr>
      <vt:lpstr> مديريت زمان پروژه- تدوين برنامه زماني</vt:lpstr>
      <vt:lpstr> مديريت زمان پروژه- تدوين برنامه زماني</vt:lpstr>
      <vt:lpstr>مسير بحراني نمودار AOA زير را بيابيد.</vt:lpstr>
      <vt:lpstr>مسير بحراني نمودار AOA زير را بيابيد.- جواب</vt:lpstr>
      <vt:lpstr>نكاتي در مورد مسير بحراني</vt:lpstr>
      <vt:lpstr> مديريت زمان پروژه- زمانبندي فعاليتها- گانت چارت</vt:lpstr>
      <vt:lpstr>گنت چارت در نرم افزار مديريت پروژه</vt:lpstr>
      <vt:lpstr>مديريت زمان- زمانبندي فعاليتها</vt:lpstr>
      <vt:lpstr>تعيين توالي فعاليتها</vt:lpstr>
      <vt:lpstr> مديريت زمان پروژه- زمانبندي فعاليتها</vt:lpstr>
      <vt:lpstr> مديريت زمان پروژه- کنترل برنامه زماني</vt:lpstr>
      <vt:lpstr>روشهايي براي كاهش زمان انجام پروژه</vt:lpstr>
      <vt:lpstr>روشهايي براي كاهش زمان انجام پروژه</vt:lpstr>
      <vt:lpstr>نكات مهمي در مورد مديريت زمان پروژه</vt:lpstr>
      <vt:lpstr>Multitasking Example</vt:lpstr>
      <vt:lpstr>مديريت زمان - مثال</vt:lpstr>
      <vt:lpstr>مديريت زمان - مثال</vt:lpstr>
      <vt:lpstr>مديريت زمان - مثال</vt:lpstr>
      <vt:lpstr>مديريت زمان - مثال</vt:lpstr>
      <vt:lpstr>مديريت زمان - مثال</vt:lpstr>
      <vt:lpstr>مديريت زمان - مثال</vt:lpstr>
      <vt:lpstr>مديريت زمان - مثال</vt:lpstr>
      <vt:lpstr>مديريت زمان - مثال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Allah</dc:title>
  <dc:creator>masoud</dc:creator>
  <cp:lastModifiedBy>WIN 7</cp:lastModifiedBy>
  <cp:revision>1745</cp:revision>
  <dcterms:created xsi:type="dcterms:W3CDTF">2002-08-28T13:19:49Z</dcterms:created>
  <dcterms:modified xsi:type="dcterms:W3CDTF">2017-07-28T19:08:01Z</dcterms:modified>
</cp:coreProperties>
</file>