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3330E-37A3-448B-AFC3-8834DD704F1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CE2D-B0C1-4560-9805-C042E8AE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1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B53C7F-7328-4470-8C12-8B056DF2B6C7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8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5B54D2-6459-46C1-9503-2328FFB7B381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7B1FA4-F66E-42CC-9484-C34D2F9B1963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3E3885-0776-4BAE-A57E-5AB4E50AB541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336203-751C-4042-8F34-F5DE834AFC5B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7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FCF92A-C0B9-4208-946B-E0F57A1A137E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59FA60-6AA5-45A5-95D1-969A2660CBFB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43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CA0E4C-1366-47E8-952F-B9682DBA6B9A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3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FD44DC-EB72-45C4-B24F-92B9AF8D13EC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5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F4D78A-2306-4525-8906-4764C9AD674F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3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D01D32-EAE9-46CC-B616-1BECA22BE38D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32C822-20A4-411A-B5D9-B87DB1C72ECB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47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BBE645-0661-4DE5-AC0B-F18AA9652F96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74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D2482D-3CDA-4B3C-A8A0-7EF4EE714B4E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5A718A-C367-49A6-82BE-CD5F5712C7D0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17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6BD49D-3C3E-42AE-ADF1-B915F4D9DBD7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6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BA0F13-74F2-47C2-9F87-870B8890D518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6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A9C1C3-AC57-4572-9070-57AAFDD618A8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2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60FD54-6400-4F8A-B3CE-BA6E01D0B4B1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4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490A39-CDF6-4B13-94DA-48C131216C7F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6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BF1E49-6C36-4F55-AF08-4DE6C2959CDE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5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9CF0CE-686D-4BEC-9CDB-291342D1C26F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5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721133-8518-4589-9343-F35B7783DC12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4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8542F2-1216-4FEA-8930-FA5F4A9866D4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3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8384C6-BE94-410F-8D1E-65E02AEDC49E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5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CCD24D-004D-42C9-AE15-21286295B41C}" type="slidenum">
              <a:rPr lang="en-US"/>
              <a:pPr eaLnBrk="1" hangingPunct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4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8F45B1-D54D-46D6-B386-9EADC1770A20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0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060856-8438-46B1-B3D1-CF791660D27B}" type="slidenum">
              <a:rPr lang="en-US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53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0F42DE-7A34-41B5-B7C4-5C167513E07E}" type="slidenum">
              <a:rPr lang="en-US"/>
              <a:pPr eaLnBrk="1" hangingPunct="1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4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5500A2-2217-496D-87C0-66D67188781C}" type="slidenum">
              <a:rPr lang="en-US"/>
              <a:pPr eaLnBrk="1" hangingPunct="1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9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5237AA-2CB8-4394-AA29-F38D649E59AE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1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C5811E-6A09-4F50-ABCF-8F4FEB25DF15}" type="slidenum">
              <a:rPr lang="en-US"/>
              <a:pPr eaLnBrk="1" hangingPunct="1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845660-AF55-4317-939B-BA7021C935AA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37256A-87A6-455F-8217-F434472CCFD4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0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B77A2D-5B15-46ED-81D6-B7F1E5311F1A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19FC6D-7FC4-4010-9096-0A30EF298531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4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0A2D7C-E5B3-47FE-BC82-C361BDD31D41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EC5545-37FD-48E3-8CDD-03329A9A14E1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95946-D39D-49F7-92A8-C5437C937BF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2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A0CE-26A7-45F8-A950-1979202883D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B639-6E68-4D1F-ACCB-845017B4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7848600" cy="59436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b="1" i="1" dirty="0" smtClean="0">
                <a:solidFill>
                  <a:srgbClr val="333399"/>
                </a:solidFill>
                <a:cs typeface="B Titr" panose="00000700000000000000" pitchFamily="2" charset="-78"/>
              </a:rPr>
              <a:t>مقدمه اي بر: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3600" b="1" i="1" dirty="0" smtClean="0">
                <a:solidFill>
                  <a:srgbClr val="FF0066"/>
                </a:solidFill>
                <a:cs typeface="B Titr" panose="00000700000000000000" pitchFamily="2" charset="-78"/>
              </a:rPr>
              <a:t>برنامه ريزي استراتژيك تكنولوژي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b="1" i="1" dirty="0" smtClean="0">
                <a:solidFill>
                  <a:srgbClr val="0000FF"/>
                </a:solidFill>
                <a:cs typeface="B Titr" panose="00000700000000000000" pitchFamily="2" charset="-78"/>
              </a:rPr>
              <a:t>”پيوند منابع تكنولوژيكي با اهداف وماموريت سازمان“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2400" b="1" i="1" dirty="0" smtClean="0">
                <a:solidFill>
                  <a:srgbClr val="0000FF"/>
                </a:solidFill>
                <a:cs typeface="B Titr" panose="00000700000000000000" pitchFamily="2" charset="-78"/>
              </a:rPr>
              <a:t>(با نگاهي به پروژه برقي كردن راه آهن تهران-مشهد)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fa-IR" sz="2400" b="1" i="1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fa-IR" sz="2800" b="1" dirty="0" smtClean="0">
              <a:cs typeface="B Yagut" panose="00000400000000000000" pitchFamily="2" charset="-78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en-US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028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3100" smtClean="0">
                <a:cs typeface="B Mitra" panose="00000400000000000000" pitchFamily="2" charset="-78"/>
              </a:rPr>
              <a:t> </a:t>
            </a:r>
            <a:r>
              <a:rPr lang="en-US" sz="3500" b="1" i="1" smtClean="0">
                <a:solidFill>
                  <a:srgbClr val="FF0066"/>
                </a:solidFill>
                <a:cs typeface="B Mitra" panose="00000400000000000000" pitchFamily="2" charset="-78"/>
              </a:rPr>
              <a:t>TRM</a:t>
            </a:r>
            <a:r>
              <a:rPr lang="fa-IR" sz="3500" b="1" i="1" smtClean="0">
                <a:solidFill>
                  <a:srgbClr val="FF0066"/>
                </a:solidFill>
                <a:cs typeface="B Mitra" panose="00000400000000000000" pitchFamily="2" charset="-78"/>
              </a:rPr>
              <a:t> نه تنها يك ضرورت بلكه شرط بقاست!! چرا ؟؟</a:t>
            </a:r>
            <a:endParaRPr lang="en-US" sz="3500" b="1" i="1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830763"/>
          </a:xfrm>
        </p:spPr>
        <p:txBody>
          <a:bodyPr/>
          <a:lstStyle/>
          <a:p>
            <a:pPr eaLnBrk="1" hangingPunct="1"/>
            <a:r>
              <a:rPr lang="fa-IR" b="1" i="1" smtClean="0">
                <a:cs typeface="B Mitra" panose="00000400000000000000" pitchFamily="2" charset="-78"/>
              </a:rPr>
              <a:t>تغييرات در محيط بازار رقابتي بسرعت اتفاق مي افتد</a:t>
            </a:r>
          </a:p>
          <a:p>
            <a:pPr eaLnBrk="1" hangingPunct="1">
              <a:buFontTx/>
              <a:buNone/>
            </a:pPr>
            <a:r>
              <a:rPr lang="fa-IR" b="1" i="1" smtClean="0">
                <a:cs typeface="B Mitra" panose="00000400000000000000" pitchFamily="2" charset="-78"/>
              </a:rPr>
              <a:t>   (جهاني شدن)</a:t>
            </a:r>
          </a:p>
          <a:p>
            <a:pPr eaLnBrk="1" hangingPunct="1"/>
            <a:r>
              <a:rPr lang="fa-IR" b="1" i="1" smtClean="0">
                <a:cs typeface="B Mitra" panose="00000400000000000000" pitchFamily="2" charset="-78"/>
              </a:rPr>
              <a:t>رشد سريع علم و تكنولوژي (در برخي صنايع حتي كمتر از يكسال)</a:t>
            </a:r>
          </a:p>
          <a:p>
            <a:pPr eaLnBrk="1" hangingPunct="1"/>
            <a:r>
              <a:rPr lang="fa-IR" b="1" i="1" smtClean="0">
                <a:cs typeface="B Mitra" panose="00000400000000000000" pitchFamily="2" charset="-78"/>
              </a:rPr>
              <a:t>گسترش روزافزون پيچيدگي فعاليتهاي تجاري وصنعتي</a:t>
            </a:r>
          </a:p>
          <a:p>
            <a:pPr eaLnBrk="1" hangingPunct="1">
              <a:buFontTx/>
              <a:buNone/>
            </a:pPr>
            <a:r>
              <a:rPr lang="fa-IR" b="1" i="1" smtClean="0">
                <a:cs typeface="B Mitra" panose="00000400000000000000" pitchFamily="2" charset="-78"/>
              </a:rPr>
              <a:t>   (افزايش تعداد عوامل و متغيرهاي اقتصادي-اجتماعي) </a:t>
            </a:r>
          </a:p>
          <a:p>
            <a:pPr eaLnBrk="1" hangingPunct="1"/>
            <a:r>
              <a:rPr lang="fa-IR" b="1" i="1" smtClean="0">
                <a:cs typeface="B Mitra" panose="00000400000000000000" pitchFamily="2" charset="-78"/>
              </a:rPr>
              <a:t>انتظارات مشتريان مرتبا در حال تغييرو افزايش است</a:t>
            </a:r>
          </a:p>
          <a:p>
            <a:pPr eaLnBrk="1" hangingPunct="1"/>
            <a:r>
              <a:rPr lang="fa-IR" b="1" i="1" smtClean="0">
                <a:cs typeface="B Mitra" panose="00000400000000000000" pitchFamily="2" charset="-78"/>
              </a:rPr>
              <a:t>دوره عمر محصولات و حتي خدمات كاهش يافته است</a:t>
            </a:r>
          </a:p>
          <a:p>
            <a:pPr eaLnBrk="1" hangingPunct="1">
              <a:buFontTx/>
              <a:buNone/>
            </a:pPr>
            <a:endParaRPr lang="fa-IR" b="1" i="1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909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458200" cy="571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a-IR" sz="3600" b="1" i="1" smtClean="0">
                <a:solidFill>
                  <a:srgbClr val="008000"/>
                </a:solidFill>
                <a:cs typeface="B Mitra" panose="00000400000000000000" pitchFamily="2" charset="-78"/>
              </a:rPr>
              <a:t>مهمترين چالش پيش رو چيست؟</a:t>
            </a:r>
          </a:p>
          <a:p>
            <a:pPr algn="ctr" eaLnBrk="1" hangingPunct="1">
              <a:buFontTx/>
              <a:buNone/>
            </a:pPr>
            <a:r>
              <a:rPr lang="fa-IR" sz="3600" b="1" i="1" smtClean="0">
                <a:cs typeface="B Mitra" panose="00000400000000000000" pitchFamily="2" charset="-78"/>
              </a:rPr>
              <a:t>   توجه به امرتامين تكنولوژي بصورت يكپارچه و همزمان و دخيل كردن همه عوامل و ذينفعان كاري   بس</a:t>
            </a:r>
            <a:r>
              <a:rPr lang="fa-IR" sz="3600" b="1" i="1" smtClean="0">
                <a:solidFill>
                  <a:srgbClr val="0000FF"/>
                </a:solidFill>
                <a:cs typeface="B Mitra" panose="00000400000000000000" pitchFamily="2" charset="-78"/>
              </a:rPr>
              <a:t> دشوار</a:t>
            </a:r>
            <a:r>
              <a:rPr lang="fa-IR" sz="3600" b="1" i="1" smtClean="0">
                <a:cs typeface="B Mitra" panose="00000400000000000000" pitchFamily="2" charset="-78"/>
              </a:rPr>
              <a:t> است!</a:t>
            </a:r>
          </a:p>
          <a:p>
            <a:pPr algn="ctr" eaLnBrk="1" hangingPunct="1">
              <a:buFontTx/>
              <a:buNone/>
            </a:pPr>
            <a:r>
              <a:rPr lang="fa-IR" sz="2800" smtClean="0">
                <a:solidFill>
                  <a:srgbClr val="0000FF"/>
                </a:solidFill>
                <a:cs typeface="B Mitra" panose="00000400000000000000" pitchFamily="2" charset="-78"/>
              </a:rPr>
              <a:t>  </a:t>
            </a:r>
            <a:endParaRPr lang="en-US" sz="4000" b="1" i="1" smtClean="0">
              <a:cs typeface="B Mitra" panose="00000400000000000000" pitchFamily="2" charset="-78"/>
            </a:endParaRPr>
          </a:p>
          <a:p>
            <a:pPr algn="ctr" eaLnBrk="1" hangingPunct="1">
              <a:buFontTx/>
              <a:buNone/>
            </a:pPr>
            <a:endParaRPr lang="en-US" sz="4000" b="1" i="1" smtClean="0">
              <a:cs typeface="B Mitra" panose="00000400000000000000" pitchFamily="2" charset="-78"/>
            </a:endParaRPr>
          </a:p>
          <a:p>
            <a:pPr eaLnBrk="1" hangingPunct="1"/>
            <a:endParaRPr lang="en-US" smtClean="0">
              <a:cs typeface="B Mitra" panose="00000400000000000000" pitchFamily="2" charset="-78"/>
            </a:endParaRPr>
          </a:p>
        </p:txBody>
      </p:sp>
      <p:sp>
        <p:nvSpPr>
          <p:cNvPr id="19459" name="AutoShape 6"/>
          <p:cNvSpPr>
            <a:spLocks noChangeArrowheads="1"/>
          </p:cNvSpPr>
          <p:nvPr/>
        </p:nvSpPr>
        <p:spPr bwMode="auto">
          <a:xfrm rot="10800000">
            <a:off x="3886200" y="3886200"/>
            <a:ext cx="1295400" cy="2667000"/>
          </a:xfrm>
          <a:prstGeom prst="wedgeRoundRectCallout">
            <a:avLst>
              <a:gd name="adj1" fmla="val -15810"/>
              <a:gd name="adj2" fmla="val 7559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b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eaLnBrk="1" hangingPunct="1"/>
            <a:r>
              <a:rPr lang="fa-IR" sz="2000" b="0" i="1">
                <a:solidFill>
                  <a:srgbClr val="0000FF"/>
                </a:solidFill>
                <a:cs typeface="B Mitra" panose="00000400000000000000" pitchFamily="2" charset="-78"/>
              </a:rPr>
              <a:t>انتخاب و اولويت بندي تكنولوژي براي منفعت بيشتر چطور انجام شود؟</a:t>
            </a:r>
            <a:endParaRPr lang="en-US" sz="2000" b="0" i="1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 rot="10800000">
            <a:off x="2209800" y="4343400"/>
            <a:ext cx="1295400" cy="2209800"/>
          </a:xfrm>
          <a:prstGeom prst="wedgeRoundRectCallout">
            <a:avLst>
              <a:gd name="adj1" fmla="val -94611"/>
              <a:gd name="adj2" fmla="val 10438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sz="2000" b="0" i="1">
                <a:solidFill>
                  <a:srgbClr val="0000FF"/>
                </a:solidFill>
                <a:cs typeface="B Mitra" panose="00000400000000000000" pitchFamily="2" charset="-78"/>
              </a:rPr>
              <a:t>چگونه تكنولوژيهاي بديع و نوگرايانه را مديريت</a:t>
            </a:r>
            <a:r>
              <a:rPr lang="fa-IR" b="0">
                <a:solidFill>
                  <a:srgbClr val="0000FF"/>
                </a:solidFill>
                <a:cs typeface="B Mitra" panose="00000400000000000000" pitchFamily="2" charset="-78"/>
              </a:rPr>
              <a:t> كنيم؟</a:t>
            </a:r>
            <a:endParaRPr lang="en-US" b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 rot="10800000">
            <a:off x="5562600" y="4191000"/>
            <a:ext cx="1371600" cy="2362200"/>
          </a:xfrm>
          <a:prstGeom prst="wedgeRoundRectCallout">
            <a:avLst>
              <a:gd name="adj1" fmla="val 84259"/>
              <a:gd name="adj2" fmla="val 9421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b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eaLnBrk="1" hangingPunct="1"/>
            <a:r>
              <a:rPr lang="fa-IR" sz="2000" b="0" i="1">
                <a:solidFill>
                  <a:srgbClr val="0000FF"/>
                </a:solidFill>
                <a:cs typeface="B Mitra" panose="00000400000000000000" pitchFamily="2" charset="-78"/>
              </a:rPr>
              <a:t>چگونه تكنولوژيهاي حياتي و موثر را شناسائي كنيم؟</a:t>
            </a:r>
            <a:endParaRPr lang="en-US" sz="2000" b="0" i="1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 rot="10800000">
            <a:off x="7467600" y="3429000"/>
            <a:ext cx="1371600" cy="3124200"/>
          </a:xfrm>
          <a:prstGeom prst="wedgeRoundRectCallout">
            <a:avLst>
              <a:gd name="adj1" fmla="val 235764"/>
              <a:gd name="adj2" fmla="val 7388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b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eaLnBrk="1" hangingPunct="1"/>
            <a:r>
              <a:rPr lang="fa-IR" sz="2000" b="0" i="1">
                <a:solidFill>
                  <a:srgbClr val="0000FF"/>
                </a:solidFill>
                <a:cs typeface="B Mitra" panose="00000400000000000000" pitchFamily="2" charset="-78"/>
              </a:rPr>
              <a:t>چگونه از تركيب تكنولوژيهاي مختلف اثربخشي عمليات افزايش مي يابد؟</a:t>
            </a:r>
            <a:endParaRPr lang="en-US" sz="2000" b="0" i="1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 rot="10800000">
            <a:off x="304800" y="2819400"/>
            <a:ext cx="1524000" cy="3733800"/>
          </a:xfrm>
          <a:prstGeom prst="wedgeRoundRectCallout">
            <a:avLst>
              <a:gd name="adj1" fmla="val -185315"/>
              <a:gd name="adj2" fmla="val 5344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sz="2000" b="0" i="1">
                <a:solidFill>
                  <a:srgbClr val="0000FF"/>
                </a:solidFill>
                <a:cs typeface="B Mitra" panose="00000400000000000000" pitchFamily="2" charset="-78"/>
              </a:rPr>
              <a:t>چگونه همه ذينفعان (داخل و خارج سازمان)را با انتظارات متفاوت بطور يكپارچه در برنامه ريزي تامين تكنولوژي دخيل نمائيم؟</a:t>
            </a:r>
            <a:endParaRPr lang="en-US" sz="2000" b="0" i="1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grpSp>
        <p:nvGrpSpPr>
          <p:cNvPr id="19464" name="Group 11"/>
          <p:cNvGrpSpPr>
            <a:grpSpLocks/>
          </p:cNvGrpSpPr>
          <p:nvPr/>
        </p:nvGrpSpPr>
        <p:grpSpPr bwMode="auto">
          <a:xfrm>
            <a:off x="3886200" y="2286000"/>
            <a:ext cx="1295400" cy="1219200"/>
            <a:chOff x="1824" y="633"/>
            <a:chExt cx="2834" cy="2849"/>
          </a:xfrm>
        </p:grpSpPr>
        <p:sp>
          <p:nvSpPr>
            <p:cNvPr id="200716" name="Puzzle3"/>
            <p:cNvSpPr>
              <a:spLocks noEditPoints="1" noChangeArrowheads="1"/>
            </p:cNvSpPr>
            <p:nvPr/>
          </p:nvSpPr>
          <p:spPr bwMode="auto">
            <a:xfrm>
              <a:off x="3203" y="633"/>
              <a:ext cx="1115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00717" name="Puzzle2"/>
            <p:cNvSpPr>
              <a:spLocks noEditPoints="1" noChangeArrowheads="1"/>
            </p:cNvSpPr>
            <p:nvPr/>
          </p:nvSpPr>
          <p:spPr bwMode="auto">
            <a:xfrm>
              <a:off x="2880" y="1735"/>
              <a:ext cx="1778" cy="1380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00718" name="Puzzle4"/>
            <p:cNvSpPr>
              <a:spLocks noEditPoints="1" noChangeArrowheads="1"/>
            </p:cNvSpPr>
            <p:nvPr/>
          </p:nvSpPr>
          <p:spPr bwMode="auto">
            <a:xfrm>
              <a:off x="2192" y="1720"/>
              <a:ext cx="1073" cy="1762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00719" name="Puzzle1"/>
            <p:cNvSpPr>
              <a:spLocks noEditPoints="1" noChangeArrowheads="1"/>
            </p:cNvSpPr>
            <p:nvPr/>
          </p:nvSpPr>
          <p:spPr bwMode="auto">
            <a:xfrm>
              <a:off x="1824" y="1089"/>
              <a:ext cx="1799" cy="105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882332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4587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fa-IR" smtClean="0">
              <a:cs typeface="B Mitra" panose="00000400000000000000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smtClean="0">
              <a:cs typeface="B Mitra" panose="00000400000000000000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sz="7200" smtClean="0">
                <a:solidFill>
                  <a:srgbClr val="663300"/>
                </a:solidFill>
                <a:cs typeface="B Mitra" panose="00000400000000000000" pitchFamily="2" charset="-78"/>
              </a:rPr>
              <a:t>چند مثال !!!!</a:t>
            </a:r>
            <a:endParaRPr lang="en-US" sz="7200" smtClean="0">
              <a:solidFill>
                <a:srgbClr val="6633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858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i="1" smtClean="0">
                <a:solidFill>
                  <a:srgbClr val="FF0066"/>
                </a:solidFill>
              </a:rPr>
              <a:t>Wall Paper Roadmap</a:t>
            </a:r>
            <a:br>
              <a:rPr lang="en-US" b="1" i="1" smtClean="0">
                <a:solidFill>
                  <a:srgbClr val="FF0066"/>
                </a:solidFill>
              </a:rPr>
            </a:br>
            <a:endParaRPr lang="en-US" b="1" i="1" smtClean="0">
              <a:solidFill>
                <a:srgbClr val="FF0066"/>
              </a:solidFill>
            </a:endParaRPr>
          </a:p>
        </p:txBody>
      </p:sp>
      <p:pic>
        <p:nvPicPr>
          <p:cNvPr id="21507" name="Picture 4" descr="GKN_TRM_29-1-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90600"/>
            <a:ext cx="70866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389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i="1" smtClean="0">
                <a:solidFill>
                  <a:srgbClr val="FF0066"/>
                </a:solidFill>
              </a:rPr>
              <a:t>Wall Paper Roadmap</a:t>
            </a:r>
            <a:br>
              <a:rPr lang="en-US" b="1" i="1" smtClean="0">
                <a:solidFill>
                  <a:srgbClr val="FF0066"/>
                </a:solidFill>
              </a:rPr>
            </a:br>
            <a:endParaRPr lang="en-US" b="1" i="1" smtClean="0">
              <a:solidFill>
                <a:srgbClr val="FF0066"/>
              </a:solidFill>
            </a:endParaRP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4648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19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56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543800" cy="6172200"/>
          </a:xfrm>
          <a:noFill/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00200" y="0"/>
            <a:ext cx="5740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en-US" sz="2000" i="1">
                <a:solidFill>
                  <a:srgbClr val="FF0066"/>
                </a:solidFill>
              </a:rPr>
              <a:t>Digitized Roadmapping helps Motorola</a:t>
            </a:r>
          </a:p>
          <a:p>
            <a:pPr rtl="0" eaLnBrk="1" hangingPunct="1"/>
            <a:r>
              <a:rPr lang="en-US" sz="2000" i="1">
                <a:solidFill>
                  <a:srgbClr val="FF0066"/>
                </a:solidFill>
              </a:rPr>
              <a:t> identify the gaps in the path to its future</a:t>
            </a:r>
          </a:p>
          <a:p>
            <a:pPr eaLnBrk="1" hangingPunct="1"/>
            <a:endParaRPr lang="en-US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0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5943600" cy="4370388"/>
          </a:xfrm>
          <a:noFill/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46450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sz="3200" i="1">
                <a:solidFill>
                  <a:srgbClr val="FF0066"/>
                </a:solidFill>
                <a:cs typeface="B Mitra" panose="00000400000000000000" pitchFamily="2" charset="-78"/>
              </a:rPr>
              <a:t>فرايند توسعه </a:t>
            </a:r>
            <a:r>
              <a:rPr lang="en-US" sz="3200" i="1">
                <a:solidFill>
                  <a:srgbClr val="FF0066"/>
                </a:solidFill>
                <a:cs typeface="B Mitra" panose="00000400000000000000" pitchFamily="2" charset="-78"/>
              </a:rPr>
              <a:t>TRM</a:t>
            </a:r>
            <a:r>
              <a:rPr lang="fa-IR" sz="3200" i="1">
                <a:solidFill>
                  <a:srgbClr val="FF0066"/>
                </a:solidFill>
                <a:cs typeface="B Mitra" panose="00000400000000000000" pitchFamily="2" charset="-78"/>
              </a:rPr>
              <a:t> در موتورولا</a:t>
            </a:r>
            <a:endParaRPr lang="en-US" sz="3200" i="1">
              <a:solidFill>
                <a:srgbClr val="FF0066"/>
              </a:solidFill>
              <a:cs typeface="B Mitra" panose="00000400000000000000" pitchFamily="2" charset="-78"/>
            </a:endParaRPr>
          </a:p>
          <a:p>
            <a:pPr eaLnBrk="1" hangingPunct="1"/>
            <a:endParaRPr lang="en-US" b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4580" name="AutoShape 11"/>
          <p:cNvSpPr>
            <a:spLocks noChangeArrowheads="1"/>
          </p:cNvSpPr>
          <p:nvPr/>
        </p:nvSpPr>
        <p:spPr bwMode="auto">
          <a:xfrm>
            <a:off x="5105400" y="304800"/>
            <a:ext cx="3810000" cy="1752600"/>
          </a:xfrm>
          <a:prstGeom prst="wedgeRoundRectCallout">
            <a:avLst>
              <a:gd name="adj1" fmla="val -44792"/>
              <a:gd name="adj2" fmla="val 9855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sz="2000" i="1" dirty="0">
                <a:solidFill>
                  <a:srgbClr val="0000FF"/>
                </a:solidFill>
                <a:cs typeface="B Mitra" panose="00000400000000000000" pitchFamily="2" charset="-78"/>
              </a:rPr>
              <a:t>فرايند برنامه ريزي در بين تمامي زيرمجموعه ها و شركاء تجاري</a:t>
            </a:r>
          </a:p>
          <a:p>
            <a:pPr eaLnBrk="1" hangingPunct="1"/>
            <a:r>
              <a:rPr lang="fa-IR" sz="2000" i="1" dirty="0">
                <a:solidFill>
                  <a:srgbClr val="0000FF"/>
                </a:solidFill>
                <a:cs typeface="B Mitra" panose="00000400000000000000" pitchFamily="2" charset="-78"/>
              </a:rPr>
              <a:t>تحت بستر نرم افزاري و ساختار اطلاعاتي يكسان بطور مشترك و </a:t>
            </a:r>
          </a:p>
          <a:p>
            <a:pPr eaLnBrk="1" hangingPunct="1"/>
            <a:r>
              <a:rPr lang="fa-IR" sz="2000" i="1" dirty="0">
                <a:solidFill>
                  <a:srgbClr val="0000FF"/>
                </a:solidFill>
                <a:cs typeface="B Mitra" panose="00000400000000000000" pitchFamily="2" charset="-78"/>
              </a:rPr>
              <a:t>همزمان صورت مي گيرد</a:t>
            </a:r>
            <a:endParaRPr lang="en-US" sz="2000" i="1" dirty="0">
              <a:solidFill>
                <a:srgbClr val="0000FF"/>
              </a:solidFill>
              <a:cs typeface="B Mitra" panose="00000400000000000000" pitchFamily="2" charset="-78"/>
            </a:endParaRPr>
          </a:p>
          <a:p>
            <a:pPr eaLnBrk="1" hangingPunct="1"/>
            <a:endParaRPr lang="en-US" sz="2000" b="0" i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4581" name="AutoShape 13"/>
          <p:cNvSpPr>
            <a:spLocks noChangeArrowheads="1"/>
          </p:cNvSpPr>
          <p:nvPr/>
        </p:nvSpPr>
        <p:spPr bwMode="auto">
          <a:xfrm>
            <a:off x="6096000" y="3657600"/>
            <a:ext cx="1447800" cy="533400"/>
          </a:xfrm>
          <a:custGeom>
            <a:avLst/>
            <a:gdLst>
              <a:gd name="T0" fmla="*/ 967747 w 21600"/>
              <a:gd name="T1" fmla="*/ 0 h 21600"/>
              <a:gd name="T2" fmla="*/ 0 w 21600"/>
              <a:gd name="T3" fmla="*/ 266700 h 21600"/>
              <a:gd name="T4" fmla="*/ 967747 w 21600"/>
              <a:gd name="T5" fmla="*/ 533400 h 21600"/>
              <a:gd name="T6" fmla="*/ 14478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0 h 21600"/>
              <a:gd name="T14" fmla="*/ 14438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438" y="0"/>
                </a:moveTo>
                <a:lnTo>
                  <a:pt x="14438" y="0"/>
                </a:lnTo>
                <a:lnTo>
                  <a:pt x="3375" y="0"/>
                </a:lnTo>
                <a:lnTo>
                  <a:pt x="3375" y="21600"/>
                </a:lnTo>
                <a:lnTo>
                  <a:pt x="14438" y="21600"/>
                </a:lnTo>
                <a:lnTo>
                  <a:pt x="21600" y="10800"/>
                </a:lnTo>
                <a:lnTo>
                  <a:pt x="14438" y="0"/>
                </a:lnTo>
                <a:close/>
              </a:path>
              <a:path w="21600" h="21600">
                <a:moveTo>
                  <a:pt x="1350" y="0"/>
                </a:moveTo>
                <a:lnTo>
                  <a:pt x="1350" y="21600"/>
                </a:lnTo>
                <a:lnTo>
                  <a:pt x="2700" y="21600"/>
                </a:lnTo>
                <a:lnTo>
                  <a:pt x="2700" y="0"/>
                </a:lnTo>
                <a:lnTo>
                  <a:pt x="1350" y="0"/>
                </a:lnTo>
                <a:close/>
              </a:path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675" y="21600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/>
                </a:solidFill>
                <a:cs typeface="B Mitra" panose="00000400000000000000" pitchFamily="2" charset="-78"/>
              </a:rPr>
              <a:t>Sharing</a:t>
            </a:r>
          </a:p>
        </p:txBody>
      </p:sp>
      <p:sp>
        <p:nvSpPr>
          <p:cNvPr id="24582" name="AutoShape 14"/>
          <p:cNvSpPr>
            <a:spLocks noChangeArrowheads="1"/>
          </p:cNvSpPr>
          <p:nvPr/>
        </p:nvSpPr>
        <p:spPr bwMode="auto">
          <a:xfrm>
            <a:off x="7391400" y="2971800"/>
            <a:ext cx="1752600" cy="1752600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7543800" y="29718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cs typeface="B Mitra" panose="00000400000000000000" pitchFamily="2" charset="-78"/>
              </a:rPr>
              <a:t>Knowledge</a:t>
            </a:r>
          </a:p>
        </p:txBody>
      </p:sp>
      <p:sp>
        <p:nvSpPr>
          <p:cNvPr id="24584" name="Rectangle 16"/>
          <p:cNvSpPr>
            <a:spLocks noChangeArrowheads="1"/>
          </p:cNvSpPr>
          <p:nvPr/>
        </p:nvSpPr>
        <p:spPr bwMode="auto">
          <a:xfrm>
            <a:off x="7315200" y="32004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cs typeface="B Mitra" panose="00000400000000000000" pitchFamily="2" charset="-78"/>
              </a:rPr>
              <a:t>Vision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7791450" y="28194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  <a:cs typeface="B Mitra" panose="00000400000000000000" pitchFamily="2" charset="-78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53249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i="1" smtClean="0">
                <a:solidFill>
                  <a:srgbClr val="FF0066"/>
                </a:solidFill>
              </a:rPr>
              <a:t>Motorola technology roadmap matrix</a:t>
            </a:r>
            <a:r>
              <a:rPr lang="en-GB" sz="3200" b="1" i="1" smtClean="0">
                <a:solidFill>
                  <a:srgbClr val="333399"/>
                </a:solidFill>
              </a:rPr>
              <a:t> </a:t>
            </a:r>
            <a:br>
              <a:rPr lang="en-GB" sz="3200" b="1" i="1" smtClean="0">
                <a:solidFill>
                  <a:srgbClr val="333399"/>
                </a:solidFill>
              </a:rPr>
            </a:br>
            <a:endParaRPr lang="en-US" sz="3200" b="1" i="1" smtClean="0">
              <a:solidFill>
                <a:srgbClr val="333399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9225" y="1797050"/>
            <a:ext cx="1166813" cy="228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49400" y="1797050"/>
            <a:ext cx="12954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01975" y="1797050"/>
            <a:ext cx="1944688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632700" y="1797050"/>
            <a:ext cx="12954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303838" y="1797050"/>
            <a:ext cx="2071687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9225" y="2252663"/>
            <a:ext cx="1166813" cy="228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49225" y="2709863"/>
            <a:ext cx="1166813" cy="2270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49225" y="3165475"/>
            <a:ext cx="1166813" cy="228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49225" y="3622675"/>
            <a:ext cx="1166813" cy="228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49225" y="4079875"/>
            <a:ext cx="1166813" cy="2270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49225" y="4876800"/>
            <a:ext cx="1166813" cy="1597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49225" y="4535488"/>
            <a:ext cx="1166813" cy="228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63513" y="2732088"/>
            <a:ext cx="1190625" cy="1825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663300"/>
                </a:solidFill>
                <a:latin typeface="Arial Narrow" panose="020B0606020202030204" pitchFamily="34" charset="0"/>
              </a:rPr>
              <a:t>Sub carrier function</a:t>
            </a:r>
            <a:endParaRPr lang="en-GB" sz="320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16" name="Rectangle 17"/>
          <p:cNvSpPr>
            <a:spLocks noChangeArrowheads="1"/>
          </p:cNvSpPr>
          <p:nvPr/>
        </p:nvSpPr>
        <p:spPr bwMode="auto">
          <a:xfrm>
            <a:off x="1524000" y="1143000"/>
            <a:ext cx="754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>
                <a:solidFill>
                  <a:srgbClr val="0000FF"/>
                </a:solidFill>
                <a:latin typeface="Arial Narrow" panose="020B0606020202030204" pitchFamily="34" charset="0"/>
              </a:rPr>
              <a:t>1982     1983     1984     1985     1986     1987     1988     1989     1990     1991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49225" y="1227138"/>
            <a:ext cx="1166813" cy="227012"/>
          </a:xfrm>
          <a:prstGeom prst="rect">
            <a:avLst/>
          </a:prstGeom>
          <a:solidFill>
            <a:srgbClr val="F8F8F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549400" y="2252663"/>
            <a:ext cx="168275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489325" y="2252663"/>
            <a:ext cx="19431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691188" y="2252663"/>
            <a:ext cx="323691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1549400" y="2709863"/>
            <a:ext cx="2200275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006850" y="2709863"/>
            <a:ext cx="155575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691188" y="2709863"/>
            <a:ext cx="1812925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7761288" y="2709863"/>
            <a:ext cx="1166812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549400" y="3165475"/>
            <a:ext cx="90646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2584450" y="3165475"/>
            <a:ext cx="1423988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4138613" y="3165475"/>
            <a:ext cx="1812925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6080125" y="3165475"/>
            <a:ext cx="2847975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1549400" y="3622675"/>
            <a:ext cx="103505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843213" y="3622675"/>
            <a:ext cx="258921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562600" y="3622675"/>
            <a:ext cx="33655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03838" y="4079875"/>
            <a:ext cx="1554162" cy="227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6986588" y="4079875"/>
            <a:ext cx="1941512" cy="227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7373938" y="4535488"/>
            <a:ext cx="155416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1549400" y="4876800"/>
            <a:ext cx="1163638" cy="1597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2971800" y="4876800"/>
            <a:ext cx="1166813" cy="1597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4267200" y="4876800"/>
            <a:ext cx="1295400" cy="1597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691188" y="4876800"/>
            <a:ext cx="1423987" cy="1597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7243763" y="4876800"/>
            <a:ext cx="1684337" cy="1597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40" name="Rectangle 41"/>
          <p:cNvSpPr>
            <a:spLocks noChangeArrowheads="1"/>
          </p:cNvSpPr>
          <p:nvPr/>
        </p:nvSpPr>
        <p:spPr bwMode="auto">
          <a:xfrm>
            <a:off x="528638" y="1217613"/>
            <a:ext cx="427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900">
                <a:solidFill>
                  <a:srgbClr val="008000"/>
                </a:solidFill>
                <a:latin typeface="Arial Narrow" panose="020B0606020202030204" pitchFamily="34" charset="0"/>
              </a:rPr>
              <a:t>Year</a:t>
            </a:r>
            <a:endParaRPr lang="en-GB" sz="360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41" name="Rectangle 42"/>
          <p:cNvSpPr>
            <a:spLocks noChangeArrowheads="1"/>
          </p:cNvSpPr>
          <p:nvPr/>
        </p:nvSpPr>
        <p:spPr bwMode="auto">
          <a:xfrm>
            <a:off x="523875" y="1819275"/>
            <a:ext cx="415925" cy="1825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663300"/>
                </a:solidFill>
                <a:latin typeface="Arial Narrow" panose="020B0606020202030204" pitchFamily="34" charset="0"/>
              </a:rPr>
              <a:t>Tuning</a:t>
            </a:r>
            <a:endParaRPr lang="en-GB" sz="320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42" name="Rectangle 43"/>
          <p:cNvSpPr>
            <a:spLocks noChangeArrowheads="1"/>
          </p:cNvSpPr>
          <p:nvPr/>
        </p:nvSpPr>
        <p:spPr bwMode="auto">
          <a:xfrm>
            <a:off x="1833563" y="1819275"/>
            <a:ext cx="728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Push button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43" name="Rectangle 44"/>
          <p:cNvSpPr>
            <a:spLocks noChangeArrowheads="1"/>
          </p:cNvSpPr>
          <p:nvPr/>
        </p:nvSpPr>
        <p:spPr bwMode="auto">
          <a:xfrm>
            <a:off x="3240088" y="1819275"/>
            <a:ext cx="1612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Push button - Synthesizers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44" name="Rectangle 45"/>
          <p:cNvSpPr>
            <a:spLocks noChangeArrowheads="1"/>
          </p:cNvSpPr>
          <p:nvPr/>
        </p:nvSpPr>
        <p:spPr bwMode="auto">
          <a:xfrm>
            <a:off x="5570538" y="1819275"/>
            <a:ext cx="1516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Touch pad - Synthesizers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45" name="Rectangle 46"/>
          <p:cNvSpPr>
            <a:spLocks noChangeArrowheads="1"/>
          </p:cNvSpPr>
          <p:nvPr/>
        </p:nvSpPr>
        <p:spPr bwMode="auto">
          <a:xfrm>
            <a:off x="7831138" y="1819275"/>
            <a:ext cx="8842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Voice actuated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46" name="Rectangle 47"/>
          <p:cNvSpPr>
            <a:spLocks noChangeArrowheads="1"/>
          </p:cNvSpPr>
          <p:nvPr/>
        </p:nvSpPr>
        <p:spPr bwMode="auto">
          <a:xfrm>
            <a:off x="428625" y="2274888"/>
            <a:ext cx="620713" cy="1825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663300"/>
                </a:solidFill>
                <a:latin typeface="Arial Narrow" panose="020B0606020202030204" pitchFamily="34" charset="0"/>
              </a:rPr>
              <a:t>Selectivity</a:t>
            </a:r>
            <a:endParaRPr lang="en-GB" sz="320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47" name="Rectangle 48"/>
          <p:cNvSpPr>
            <a:spLocks noChangeArrowheads="1"/>
          </p:cNvSpPr>
          <p:nvPr/>
        </p:nvSpPr>
        <p:spPr bwMode="auto">
          <a:xfrm>
            <a:off x="1798638" y="2274888"/>
            <a:ext cx="1177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Ceramic resonators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48" name="Rectangle 49"/>
          <p:cNvSpPr>
            <a:spLocks noChangeArrowheads="1"/>
          </p:cNvSpPr>
          <p:nvPr/>
        </p:nvSpPr>
        <p:spPr bwMode="auto">
          <a:xfrm>
            <a:off x="4271963" y="2274888"/>
            <a:ext cx="3619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SAWs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49" name="Rectangle 50"/>
          <p:cNvSpPr>
            <a:spLocks noChangeArrowheads="1"/>
          </p:cNvSpPr>
          <p:nvPr/>
        </p:nvSpPr>
        <p:spPr bwMode="auto">
          <a:xfrm>
            <a:off x="6577013" y="2274888"/>
            <a:ext cx="1490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Digital signal processors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0" name="Rectangle 51"/>
          <p:cNvSpPr>
            <a:spLocks noChangeArrowheads="1"/>
          </p:cNvSpPr>
          <p:nvPr/>
        </p:nvSpPr>
        <p:spPr bwMode="auto">
          <a:xfrm>
            <a:off x="2449513" y="2732088"/>
            <a:ext cx="390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Stereo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1" name="Rectangle 52"/>
          <p:cNvSpPr>
            <a:spLocks noChangeArrowheads="1"/>
          </p:cNvSpPr>
          <p:nvPr/>
        </p:nvSpPr>
        <p:spPr bwMode="auto">
          <a:xfrm>
            <a:off x="4573588" y="2732088"/>
            <a:ext cx="4175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Paging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2" name="Rectangle 53"/>
          <p:cNvSpPr>
            <a:spLocks noChangeArrowheads="1"/>
          </p:cNvSpPr>
          <p:nvPr/>
        </p:nvSpPr>
        <p:spPr bwMode="auto">
          <a:xfrm>
            <a:off x="6502400" y="2732088"/>
            <a:ext cx="2714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Data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3" name="Rectangle 54"/>
          <p:cNvSpPr>
            <a:spLocks noChangeArrowheads="1"/>
          </p:cNvSpPr>
          <p:nvPr/>
        </p:nvSpPr>
        <p:spPr bwMode="auto">
          <a:xfrm>
            <a:off x="8178800" y="2732088"/>
            <a:ext cx="3206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Maps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4" name="Rectangle 55"/>
          <p:cNvSpPr>
            <a:spLocks noChangeArrowheads="1"/>
          </p:cNvSpPr>
          <p:nvPr/>
        </p:nvSpPr>
        <p:spPr bwMode="auto">
          <a:xfrm>
            <a:off x="317500" y="3187700"/>
            <a:ext cx="827088" cy="1825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663300"/>
                </a:solidFill>
                <a:latin typeface="Arial Narrow" panose="020B0606020202030204" pitchFamily="34" charset="0"/>
              </a:rPr>
              <a:t>IC technology</a:t>
            </a:r>
            <a:endParaRPr lang="en-GB" sz="320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55" name="Rectangle 56"/>
          <p:cNvSpPr>
            <a:spLocks noChangeArrowheads="1"/>
          </p:cNvSpPr>
          <p:nvPr/>
        </p:nvSpPr>
        <p:spPr bwMode="auto">
          <a:xfrm>
            <a:off x="1814513" y="3187700"/>
            <a:ext cx="3762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Linear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6" name="Rectangle 57"/>
          <p:cNvSpPr>
            <a:spLocks noChangeArrowheads="1"/>
          </p:cNvSpPr>
          <p:nvPr/>
        </p:nvSpPr>
        <p:spPr bwMode="auto">
          <a:xfrm>
            <a:off x="2997200" y="3187700"/>
            <a:ext cx="5572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5u CMOS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7" name="Rectangle 58"/>
          <p:cNvSpPr>
            <a:spLocks noChangeArrowheads="1"/>
          </p:cNvSpPr>
          <p:nvPr/>
        </p:nvSpPr>
        <p:spPr bwMode="auto">
          <a:xfrm>
            <a:off x="4745038" y="3187700"/>
            <a:ext cx="5572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3u CMOS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8" name="Rectangle 59"/>
          <p:cNvSpPr>
            <a:spLocks noChangeArrowheads="1"/>
          </p:cNvSpPr>
          <p:nvPr/>
        </p:nvSpPr>
        <p:spPr bwMode="auto">
          <a:xfrm>
            <a:off x="7204075" y="3187700"/>
            <a:ext cx="5572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1u CMOS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59" name="Rectangle 60"/>
          <p:cNvSpPr>
            <a:spLocks noChangeArrowheads="1"/>
          </p:cNvSpPr>
          <p:nvPr/>
        </p:nvSpPr>
        <p:spPr bwMode="auto">
          <a:xfrm>
            <a:off x="511175" y="3644900"/>
            <a:ext cx="446088" cy="1825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663300"/>
                </a:solidFill>
                <a:latin typeface="Arial Narrow" panose="020B0606020202030204" pitchFamily="34" charset="0"/>
              </a:rPr>
              <a:t>Display</a:t>
            </a:r>
            <a:endParaRPr lang="en-GB" sz="320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60" name="Rectangle 61"/>
          <p:cNvSpPr>
            <a:spLocks noChangeArrowheads="1"/>
          </p:cNvSpPr>
          <p:nvPr/>
        </p:nvSpPr>
        <p:spPr bwMode="auto">
          <a:xfrm>
            <a:off x="1900238" y="3644900"/>
            <a:ext cx="320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LEDs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61" name="Rectangle 62"/>
          <p:cNvSpPr>
            <a:spLocks noChangeArrowheads="1"/>
          </p:cNvSpPr>
          <p:nvPr/>
        </p:nvSpPr>
        <p:spPr bwMode="auto">
          <a:xfrm>
            <a:off x="3743325" y="3644900"/>
            <a:ext cx="814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Liquid crystal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62" name="Rectangle 63"/>
          <p:cNvSpPr>
            <a:spLocks noChangeArrowheads="1"/>
          </p:cNvSpPr>
          <p:nvPr/>
        </p:nvSpPr>
        <p:spPr bwMode="auto">
          <a:xfrm>
            <a:off x="6838950" y="3644900"/>
            <a:ext cx="808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Fluorescence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63" name="Rectangle 64"/>
          <p:cNvSpPr>
            <a:spLocks noChangeArrowheads="1"/>
          </p:cNvSpPr>
          <p:nvPr/>
        </p:nvSpPr>
        <p:spPr bwMode="auto">
          <a:xfrm>
            <a:off x="298450" y="4102100"/>
            <a:ext cx="857250" cy="1825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663300"/>
                </a:solidFill>
                <a:latin typeface="Arial Narrow" panose="020B0606020202030204" pitchFamily="34" charset="0"/>
              </a:rPr>
              <a:t>Vehicular LAN</a:t>
            </a:r>
            <a:endParaRPr lang="en-GB" sz="320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64" name="Rectangle 65"/>
          <p:cNvSpPr>
            <a:spLocks noChangeArrowheads="1"/>
          </p:cNvSpPr>
          <p:nvPr/>
        </p:nvSpPr>
        <p:spPr bwMode="auto">
          <a:xfrm>
            <a:off x="5749925" y="4102100"/>
            <a:ext cx="6619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Single wire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65" name="Rectangle 66"/>
          <p:cNvSpPr>
            <a:spLocks noChangeArrowheads="1"/>
          </p:cNvSpPr>
          <p:nvPr/>
        </p:nvSpPr>
        <p:spPr bwMode="auto">
          <a:xfrm>
            <a:off x="7634288" y="4102100"/>
            <a:ext cx="647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Glass fibre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66" name="Rectangle 67"/>
          <p:cNvSpPr>
            <a:spLocks noChangeArrowheads="1"/>
          </p:cNvSpPr>
          <p:nvPr/>
        </p:nvSpPr>
        <p:spPr bwMode="auto">
          <a:xfrm>
            <a:off x="193675" y="4557713"/>
            <a:ext cx="1090613" cy="1825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663300"/>
                </a:solidFill>
                <a:latin typeface="Arial Narrow" panose="020B0606020202030204" pitchFamily="34" charset="0"/>
              </a:rPr>
              <a:t>Digital modulation</a:t>
            </a:r>
            <a:endParaRPr lang="en-GB" sz="320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67" name="Rectangle 68"/>
          <p:cNvSpPr>
            <a:spLocks noChangeArrowheads="1"/>
          </p:cNvSpPr>
          <p:nvPr/>
        </p:nvSpPr>
        <p:spPr bwMode="auto">
          <a:xfrm>
            <a:off x="7572375" y="4557713"/>
            <a:ext cx="11255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500 kHz bandwidth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68" name="Rectangle 69"/>
          <p:cNvSpPr>
            <a:spLocks noChangeArrowheads="1"/>
          </p:cNvSpPr>
          <p:nvPr/>
        </p:nvSpPr>
        <p:spPr bwMode="auto">
          <a:xfrm>
            <a:off x="350838" y="5335588"/>
            <a:ext cx="703262" cy="1825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663300"/>
                </a:solidFill>
                <a:latin typeface="Arial Narrow" panose="020B0606020202030204" pitchFamily="34" charset="0"/>
              </a:rPr>
              <a:t>PRODUCTS</a:t>
            </a:r>
            <a:endParaRPr lang="en-GB" sz="320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69" name="Rectangle 70"/>
          <p:cNvSpPr>
            <a:spLocks noChangeArrowheads="1"/>
          </p:cNvSpPr>
          <p:nvPr/>
        </p:nvSpPr>
        <p:spPr bwMode="auto">
          <a:xfrm>
            <a:off x="1687513" y="4992688"/>
            <a:ext cx="7477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RECEIVER 1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0" name="Rectangle 71"/>
          <p:cNvSpPr>
            <a:spLocks noChangeArrowheads="1"/>
          </p:cNvSpPr>
          <p:nvPr/>
        </p:nvSpPr>
        <p:spPr bwMode="auto">
          <a:xfrm>
            <a:off x="3048000" y="5029200"/>
            <a:ext cx="7477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RECEIVER 2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1" name="Rectangle 72"/>
          <p:cNvSpPr>
            <a:spLocks noChangeArrowheads="1"/>
          </p:cNvSpPr>
          <p:nvPr/>
        </p:nvSpPr>
        <p:spPr bwMode="auto">
          <a:xfrm>
            <a:off x="4438650" y="4992688"/>
            <a:ext cx="7477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RECEIVER 3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2" name="Rectangle 73"/>
          <p:cNvSpPr>
            <a:spLocks noChangeArrowheads="1"/>
          </p:cNvSpPr>
          <p:nvPr/>
        </p:nvSpPr>
        <p:spPr bwMode="auto">
          <a:xfrm>
            <a:off x="5756275" y="4992688"/>
            <a:ext cx="12049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NEXT GENERATION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3" name="Rectangle 74"/>
          <p:cNvSpPr>
            <a:spLocks noChangeArrowheads="1"/>
          </p:cNvSpPr>
          <p:nvPr/>
        </p:nvSpPr>
        <p:spPr bwMode="auto">
          <a:xfrm>
            <a:off x="7391400" y="5029200"/>
            <a:ext cx="1377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FUTURE GENERATION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4" name="Rectangle 75"/>
          <p:cNvSpPr>
            <a:spLocks noChangeArrowheads="1"/>
          </p:cNvSpPr>
          <p:nvPr/>
        </p:nvSpPr>
        <p:spPr bwMode="auto">
          <a:xfrm>
            <a:off x="1687513" y="5449888"/>
            <a:ext cx="390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Stereo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5" name="Rectangle 76"/>
          <p:cNvSpPr>
            <a:spLocks noChangeArrowheads="1"/>
          </p:cNvSpPr>
          <p:nvPr/>
        </p:nvSpPr>
        <p:spPr bwMode="auto">
          <a:xfrm>
            <a:off x="3109913" y="5449888"/>
            <a:ext cx="341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Plus: 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6" name="Rectangle 77"/>
          <p:cNvSpPr>
            <a:spLocks noChangeArrowheads="1"/>
          </p:cNvSpPr>
          <p:nvPr/>
        </p:nvSpPr>
        <p:spPr bwMode="auto">
          <a:xfrm>
            <a:off x="3109913" y="5589588"/>
            <a:ext cx="34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7" name="Rectangle 78"/>
          <p:cNvSpPr>
            <a:spLocks noChangeArrowheads="1"/>
          </p:cNvSpPr>
          <p:nvPr/>
        </p:nvSpPr>
        <p:spPr bwMode="auto">
          <a:xfrm>
            <a:off x="3109913" y="5727700"/>
            <a:ext cx="3349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Scan 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8" name="Rectangle 79"/>
          <p:cNvSpPr>
            <a:spLocks noChangeArrowheads="1"/>
          </p:cNvSpPr>
          <p:nvPr/>
        </p:nvSpPr>
        <p:spPr bwMode="auto">
          <a:xfrm>
            <a:off x="3124200" y="5867400"/>
            <a:ext cx="34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79" name="Rectangle 80"/>
          <p:cNvSpPr>
            <a:spLocks noChangeArrowheads="1"/>
          </p:cNvSpPr>
          <p:nvPr/>
        </p:nvSpPr>
        <p:spPr bwMode="auto">
          <a:xfrm>
            <a:off x="3109913" y="6007100"/>
            <a:ext cx="2936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Seek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0" name="Rectangle 81"/>
          <p:cNvSpPr>
            <a:spLocks noChangeArrowheads="1"/>
          </p:cNvSpPr>
          <p:nvPr/>
        </p:nvSpPr>
        <p:spPr bwMode="auto">
          <a:xfrm>
            <a:off x="4495800" y="5562600"/>
            <a:ext cx="3413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Plus: 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1" name="Rectangle 82"/>
          <p:cNvSpPr>
            <a:spLocks noChangeArrowheads="1"/>
          </p:cNvSpPr>
          <p:nvPr/>
        </p:nvSpPr>
        <p:spPr bwMode="auto">
          <a:xfrm>
            <a:off x="4438650" y="5589588"/>
            <a:ext cx="34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2" name="Rectangle 83"/>
          <p:cNvSpPr>
            <a:spLocks noChangeArrowheads="1"/>
          </p:cNvSpPr>
          <p:nvPr/>
        </p:nvSpPr>
        <p:spPr bwMode="auto">
          <a:xfrm>
            <a:off x="4438650" y="5727700"/>
            <a:ext cx="565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Personal 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3" name="Rectangle 84"/>
          <p:cNvSpPr>
            <a:spLocks noChangeArrowheads="1"/>
          </p:cNvSpPr>
          <p:nvPr/>
        </p:nvSpPr>
        <p:spPr bwMode="auto">
          <a:xfrm>
            <a:off x="4438650" y="5867400"/>
            <a:ext cx="409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paging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4" name="Rectangle 85"/>
          <p:cNvSpPr>
            <a:spLocks noChangeArrowheads="1"/>
          </p:cNvSpPr>
          <p:nvPr/>
        </p:nvSpPr>
        <p:spPr bwMode="auto">
          <a:xfrm>
            <a:off x="5756275" y="5335588"/>
            <a:ext cx="3349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Plus</a:t>
            </a:r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5" name="Rectangle 86"/>
          <p:cNvSpPr>
            <a:spLocks noChangeArrowheads="1"/>
          </p:cNvSpPr>
          <p:nvPr/>
        </p:nvSpPr>
        <p:spPr bwMode="auto">
          <a:xfrm>
            <a:off x="5886450" y="5475288"/>
            <a:ext cx="34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6" name="Rectangle 87"/>
          <p:cNvSpPr>
            <a:spLocks noChangeArrowheads="1"/>
          </p:cNvSpPr>
          <p:nvPr/>
        </p:nvSpPr>
        <p:spPr bwMode="auto">
          <a:xfrm>
            <a:off x="5756275" y="5613400"/>
            <a:ext cx="8223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Stock market 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7" name="Rectangle 88"/>
          <p:cNvSpPr>
            <a:spLocks noChangeArrowheads="1"/>
          </p:cNvSpPr>
          <p:nvPr/>
        </p:nvSpPr>
        <p:spPr bwMode="auto">
          <a:xfrm>
            <a:off x="5756275" y="5753100"/>
            <a:ext cx="10699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Road information</a:t>
            </a:r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8" name="Rectangle 89"/>
          <p:cNvSpPr>
            <a:spLocks noChangeArrowheads="1"/>
          </p:cNvSpPr>
          <p:nvPr/>
        </p:nvSpPr>
        <p:spPr bwMode="auto">
          <a:xfrm>
            <a:off x="5756275" y="5892800"/>
            <a:ext cx="4937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Remote 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89" name="Rectangle 90"/>
          <p:cNvSpPr>
            <a:spLocks noChangeArrowheads="1"/>
          </p:cNvSpPr>
          <p:nvPr/>
        </p:nvSpPr>
        <p:spPr bwMode="auto">
          <a:xfrm>
            <a:off x="5756275" y="6032500"/>
            <a:ext cx="627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amplifiers</a:t>
            </a:r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90" name="Rectangle 91"/>
          <p:cNvSpPr>
            <a:spLocks noChangeArrowheads="1"/>
          </p:cNvSpPr>
          <p:nvPr/>
        </p:nvSpPr>
        <p:spPr bwMode="auto">
          <a:xfrm>
            <a:off x="5756275" y="6172200"/>
            <a:ext cx="9874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Remote controls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91" name="Rectangle 92"/>
          <p:cNvSpPr>
            <a:spLocks noChangeArrowheads="1"/>
          </p:cNvSpPr>
          <p:nvPr/>
        </p:nvSpPr>
        <p:spPr bwMode="auto">
          <a:xfrm>
            <a:off x="7402513" y="5335588"/>
            <a:ext cx="10398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A NEW SERVICE</a:t>
            </a:r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92" name="Rectangle 93"/>
          <p:cNvSpPr>
            <a:spLocks noChangeArrowheads="1"/>
          </p:cNvSpPr>
          <p:nvPr/>
        </p:nvSpPr>
        <p:spPr bwMode="auto">
          <a:xfrm>
            <a:off x="7510463" y="5475288"/>
            <a:ext cx="34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93" name="Rectangle 94"/>
          <p:cNvSpPr>
            <a:spLocks noChangeArrowheads="1"/>
          </p:cNvSpPr>
          <p:nvPr/>
        </p:nvSpPr>
        <p:spPr bwMode="auto">
          <a:xfrm>
            <a:off x="7510463" y="5613400"/>
            <a:ext cx="34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94" name="Rectangle 95"/>
          <p:cNvSpPr>
            <a:spLocks noChangeArrowheads="1"/>
          </p:cNvSpPr>
          <p:nvPr/>
        </p:nvSpPr>
        <p:spPr bwMode="auto">
          <a:xfrm>
            <a:off x="7402513" y="5753100"/>
            <a:ext cx="6969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Super Hi Fi 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95" name="Rectangle 96"/>
          <p:cNvSpPr>
            <a:spLocks noChangeArrowheads="1"/>
          </p:cNvSpPr>
          <p:nvPr/>
        </p:nvSpPr>
        <p:spPr bwMode="auto">
          <a:xfrm>
            <a:off x="7510463" y="5892800"/>
            <a:ext cx="34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 b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3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696" name="Rectangle 97"/>
          <p:cNvSpPr>
            <a:spLocks noChangeArrowheads="1"/>
          </p:cNvSpPr>
          <p:nvPr/>
        </p:nvSpPr>
        <p:spPr bwMode="auto">
          <a:xfrm>
            <a:off x="7402513" y="6032500"/>
            <a:ext cx="6889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rgbClr val="000000"/>
                </a:solidFill>
                <a:latin typeface="Arial Narrow" panose="020B0606020202030204" pitchFamily="34" charset="0"/>
              </a:rPr>
              <a:t>Local maps</a:t>
            </a:r>
            <a:endParaRPr lang="en-GB" sz="3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97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b="1" i="1" dirty="0" smtClean="0">
                <a:solidFill>
                  <a:srgbClr val="FF0066"/>
                </a:solidFill>
                <a:cs typeface="B Mitra" panose="00000400000000000000" pitchFamily="2" charset="-78"/>
              </a:rPr>
              <a:t>تجربه شركت فيليپس!!!</a:t>
            </a:r>
            <a:endParaRPr lang="en-US" b="1" i="1" dirty="0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b="1" i="1" dirty="0" smtClean="0">
                <a:cs typeface="B Mitra" panose="00000400000000000000" pitchFamily="2" charset="-78"/>
              </a:rPr>
              <a:t>براي اولين بار </a:t>
            </a:r>
            <a:r>
              <a:rPr lang="en-US" b="1" i="1" dirty="0" smtClean="0">
                <a:cs typeface="B Mitra" panose="00000400000000000000" pitchFamily="2" charset="-78"/>
              </a:rPr>
              <a:t>،</a:t>
            </a:r>
            <a:r>
              <a:rPr lang="fa-IR" b="1" i="1" dirty="0" smtClean="0">
                <a:cs typeface="B Mitra" panose="00000400000000000000" pitchFamily="2" charset="-78"/>
              </a:rPr>
              <a:t> تامين كنندگان (</a:t>
            </a:r>
            <a:r>
              <a:rPr lang="en-US" b="1" i="1" dirty="0" smtClean="0">
                <a:cs typeface="B Mitra" panose="00000400000000000000" pitchFamily="2" charset="-78"/>
              </a:rPr>
              <a:t>Suppliers</a:t>
            </a:r>
            <a:r>
              <a:rPr lang="fa-IR" b="1" i="1" dirty="0" smtClean="0">
                <a:cs typeface="B Mitra" panose="00000400000000000000" pitchFamily="2" charset="-78"/>
              </a:rPr>
              <a:t>) هم در فرايند </a:t>
            </a:r>
            <a:r>
              <a:rPr lang="en-US" b="1" i="1" dirty="0" smtClean="0">
                <a:cs typeface="B Mitra" panose="00000400000000000000" pitchFamily="2" charset="-78"/>
              </a:rPr>
              <a:t>TRM</a:t>
            </a:r>
            <a:r>
              <a:rPr lang="fa-IR" b="1" i="1" dirty="0" smtClean="0">
                <a:cs typeface="B Mitra" panose="00000400000000000000" pitchFamily="2" charset="-78"/>
              </a:rPr>
              <a:t> فيليپس شركت داده شده اند</a:t>
            </a:r>
          </a:p>
          <a:p>
            <a:pPr eaLnBrk="1" hangingPunct="1">
              <a:lnSpc>
                <a:spcPct val="90000"/>
              </a:lnSpc>
            </a:pPr>
            <a:endParaRPr lang="fa-IR" b="1" i="1" dirty="0" smtClean="0">
              <a:cs typeface="B Mitra" panose="00000400000000000000" pitchFamily="2" charset="-7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      </a:t>
            </a:r>
            <a:r>
              <a:rPr lang="fa-IR" sz="4000" b="1" i="1" dirty="0" smtClean="0">
                <a:solidFill>
                  <a:srgbClr val="0000FF"/>
                </a:solidFill>
                <a:cs typeface="B Mitra" panose="00000400000000000000" pitchFamily="2" charset="-78"/>
              </a:rPr>
              <a:t>درنتيجه 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a-IR" sz="4000" b="1" i="1" dirty="0" smtClean="0">
              <a:solidFill>
                <a:srgbClr val="0000FF"/>
              </a:solidFill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b="1" i="1" dirty="0" smtClean="0">
                <a:cs typeface="B Mitra" panose="00000400000000000000" pitchFamily="2" charset="-78"/>
              </a:rPr>
              <a:t>همكاري با تامين كنندگان</a:t>
            </a:r>
            <a:r>
              <a:rPr lang="en-US" b="1" i="1" dirty="0" smtClean="0">
                <a:cs typeface="B Mitra" panose="00000400000000000000" pitchFamily="2" charset="-78"/>
              </a:rPr>
              <a:t>،</a:t>
            </a:r>
            <a:r>
              <a:rPr lang="fa-IR" b="1" i="1" dirty="0" smtClean="0">
                <a:cs typeface="B Mitra" panose="00000400000000000000" pitchFamily="2" charset="-78"/>
              </a:rPr>
              <a:t> استراتژيك و بلندمدت است</a:t>
            </a:r>
          </a:p>
          <a:p>
            <a:pPr eaLnBrk="1" hangingPunct="1">
              <a:lnSpc>
                <a:spcPct val="90000"/>
              </a:lnSpc>
            </a:pPr>
            <a:r>
              <a:rPr lang="fa-IR" b="1" i="1" dirty="0" smtClean="0">
                <a:cs typeface="B Mitra" panose="00000400000000000000" pitchFamily="2" charset="-78"/>
              </a:rPr>
              <a:t>استفاده مشترك از منابع تكنولوژيكي و </a:t>
            </a:r>
            <a:r>
              <a:rPr lang="en-US" b="1" i="1" dirty="0" smtClean="0">
                <a:cs typeface="B Mitra" panose="00000400000000000000" pitchFamily="2" charset="-78"/>
              </a:rPr>
              <a:t>R&amp;D</a:t>
            </a:r>
            <a:r>
              <a:rPr lang="fa-IR" b="1" i="1" dirty="0" smtClean="0">
                <a:cs typeface="B Mitra" panose="00000400000000000000" pitchFamily="2" charset="-78"/>
              </a:rPr>
              <a:t> يكديگر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i="1" dirty="0" smtClean="0">
              <a:cs typeface="B Mitra" panose="00000400000000000000" pitchFamily="2" charset="-78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470525" y="636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87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58138" cy="1044575"/>
          </a:xfrm>
        </p:spPr>
        <p:txBody>
          <a:bodyPr lIns="0" tIns="0" rIns="0" bIns="0" anchor="t">
            <a:normAutofit fontScale="90000"/>
          </a:bodyPr>
          <a:lstStyle/>
          <a:p>
            <a:pPr eaLnBrk="1" hangingPunct="1"/>
            <a:r>
              <a:rPr lang="en-GB" sz="3600" b="1" i="1" smtClean="0">
                <a:solidFill>
                  <a:srgbClr val="FF0066"/>
                </a:solidFill>
              </a:rPr>
              <a:t>UK’s Foresight Vehicle technology roadmapping process</a:t>
            </a:r>
            <a:r>
              <a:rPr lang="en-GB" sz="4000" b="1" i="1" smtClean="0">
                <a:solidFill>
                  <a:srgbClr val="333399"/>
                </a:solidFill>
              </a:rPr>
              <a:t/>
            </a:r>
            <a:br>
              <a:rPr lang="en-GB" sz="4000" b="1" i="1" smtClean="0">
                <a:solidFill>
                  <a:srgbClr val="333399"/>
                </a:solidFill>
              </a:rPr>
            </a:br>
            <a:endParaRPr lang="en-US" sz="4000" b="1" i="1" smtClean="0">
              <a:solidFill>
                <a:srgbClr val="333399"/>
              </a:solidFill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6840538" y="2838450"/>
            <a:ext cx="3032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93725" y="1863725"/>
            <a:ext cx="473075" cy="2022475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rtl="0">
              <a:defRPr/>
            </a:pP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Planning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(Oct ‘01)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453903" y="1863725"/>
            <a:ext cx="527297" cy="2022476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rtl="0">
              <a:defRPr/>
            </a:pP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Market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and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industry</a:t>
            </a:r>
          </a:p>
          <a:p>
            <a:pPr rtl="0">
              <a:defRPr/>
            </a:pP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Trends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and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drivers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342593" y="1874838"/>
            <a:ext cx="882650" cy="2022476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rtl="0">
              <a:defRPr/>
            </a:pP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Road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Transport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system</a:t>
            </a:r>
          </a:p>
          <a:p>
            <a:pPr rtl="0">
              <a:defRPr/>
            </a:pP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Performance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measures</a:t>
            </a:r>
            <a:endParaRPr lang="fa-IR" sz="14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rtl="0">
              <a:defRPr/>
            </a:pP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and targets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562423" y="1889404"/>
            <a:ext cx="423863" cy="2022476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rtl="0">
              <a:defRPr/>
            </a:pPr>
            <a:r>
              <a:rPr lang="en-GB" sz="14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Consultation</a:t>
            </a:r>
            <a:endParaRPr lang="en-US" sz="140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4648200" y="1371600"/>
            <a:ext cx="2219325" cy="503238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en-GB" sz="1400" b="0">
                <a:solidFill>
                  <a:schemeClr val="tx1"/>
                </a:solidFill>
                <a:latin typeface="Arial Narrow" panose="020B0606020202030204" pitchFamily="34" charset="0"/>
              </a:rPr>
              <a:t>Engine and powertrain (E&amp;PT</a:t>
            </a:r>
            <a:r>
              <a:rPr lang="en-GB" sz="1200" b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en-US" sz="12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4629150" y="1981200"/>
            <a:ext cx="2219325" cy="503238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en-GB" sz="1400" b="0">
                <a:solidFill>
                  <a:schemeClr val="tx1"/>
                </a:solidFill>
                <a:latin typeface="Arial Narrow" panose="020B0606020202030204" pitchFamily="34" charset="0"/>
              </a:rPr>
              <a:t>Hybrid، electric and alternatively</a:t>
            </a:r>
          </a:p>
          <a:p>
            <a:pPr rtl="0" eaLnBrk="1" hangingPunct="1"/>
            <a:r>
              <a:rPr lang="en-GB" sz="1400" b="0">
                <a:solidFill>
                  <a:schemeClr val="tx1"/>
                </a:solidFill>
                <a:latin typeface="Arial Narrow" panose="020B0606020202030204" pitchFamily="34" charset="0"/>
              </a:rPr>
              <a:t>fuelled vehicles (HEV)</a:t>
            </a:r>
            <a:endParaRPr lang="en-US" sz="14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4629150" y="2571750"/>
            <a:ext cx="2219325" cy="503238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en-GB" sz="1400" b="0">
                <a:solidFill>
                  <a:schemeClr val="tx1"/>
                </a:solidFill>
                <a:latin typeface="Arial Narrow" panose="020B0606020202030204" pitchFamily="34" charset="0"/>
              </a:rPr>
              <a:t>Advanced software، sensors، </a:t>
            </a:r>
          </a:p>
          <a:p>
            <a:pPr rtl="0" eaLnBrk="1" hangingPunct="1"/>
            <a:r>
              <a:rPr lang="en-GB" sz="1200" b="0">
                <a:solidFill>
                  <a:schemeClr val="tx1"/>
                </a:solidFill>
                <a:latin typeface="Arial Narrow" panose="020B0606020202030204" pitchFamily="34" charset="0"/>
              </a:rPr>
              <a:t>electronics and telematics (ASSET</a:t>
            </a:r>
            <a:r>
              <a:rPr lang="en-GB" sz="1000" b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en-US" sz="10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4629150" y="3162300"/>
            <a:ext cx="2219325" cy="503238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en-GB" sz="1400" b="0">
                <a:solidFill>
                  <a:schemeClr val="tx1"/>
                </a:solidFill>
                <a:latin typeface="Arial Narrow" panose="020B0606020202030204" pitchFamily="34" charset="0"/>
              </a:rPr>
              <a:t>Advanced structures</a:t>
            </a:r>
          </a:p>
          <a:p>
            <a:pPr rtl="0" eaLnBrk="1" hangingPunct="1"/>
            <a:r>
              <a:rPr lang="en-GB" sz="1400" b="0">
                <a:solidFill>
                  <a:schemeClr val="tx1"/>
                </a:solidFill>
                <a:latin typeface="Arial Narrow" panose="020B0606020202030204" pitchFamily="34" charset="0"/>
              </a:rPr>
              <a:t>and materials (FASMAT)</a:t>
            </a:r>
            <a:endParaRPr lang="en-US" sz="14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4629150" y="3752850"/>
            <a:ext cx="2219325" cy="503238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en-GB" sz="1400" b="0">
                <a:solidFill>
                  <a:schemeClr val="tx1"/>
                </a:solidFill>
                <a:latin typeface="Arial Narrow" panose="020B0606020202030204" pitchFamily="34" charset="0"/>
              </a:rPr>
              <a:t>Design and manufacturing</a:t>
            </a:r>
          </a:p>
          <a:p>
            <a:pPr rtl="0" eaLnBrk="1" hangingPunct="1"/>
            <a:r>
              <a:rPr lang="en-GB" sz="1400" b="0">
                <a:solidFill>
                  <a:schemeClr val="tx1"/>
                </a:solidFill>
                <a:latin typeface="Arial Narrow" panose="020B0606020202030204" pitchFamily="34" charset="0"/>
              </a:rPr>
              <a:t>Processes (DMaP)</a:t>
            </a:r>
            <a:endParaRPr lang="en-US" sz="1400" b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7145339" y="1874838"/>
            <a:ext cx="550862" cy="2037042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rtl="0">
              <a:defRPr/>
            </a:pPr>
            <a:r>
              <a:rPr lang="en-GB" sz="14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Synthesis</a:t>
            </a:r>
            <a:endParaRPr lang="en-US" sz="140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015598" y="1863725"/>
            <a:ext cx="423862" cy="2048156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rtl="0">
              <a:defRPr/>
            </a:pP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Reporting</a:t>
            </a:r>
            <a:r>
              <a:rPr lang="fa-IR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(Sept ‘02)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593725" y="4456113"/>
            <a:ext cx="7845425" cy="420687"/>
          </a:xfrm>
          <a:prstGeom prst="rect">
            <a:avLst/>
          </a:prstGeom>
          <a:solidFill>
            <a:srgbClr val="FFF3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Co-ordination، facilitation، data collection، analysis and structuring of information</a:t>
            </a:r>
            <a:endParaRPr lang="en-US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131888" y="2895600"/>
            <a:ext cx="3079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2035175" y="2894013"/>
            <a:ext cx="3079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3214688" y="2898775"/>
            <a:ext cx="3032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7696200" y="2854325"/>
            <a:ext cx="30321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4268788" y="3411538"/>
            <a:ext cx="3571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V="1">
            <a:off x="4268788" y="2219325"/>
            <a:ext cx="358775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40" name="Freeform 24"/>
          <p:cNvSpPr>
            <a:spLocks/>
          </p:cNvSpPr>
          <p:nvPr/>
        </p:nvSpPr>
        <p:spPr bwMode="auto">
          <a:xfrm>
            <a:off x="6848475" y="1628775"/>
            <a:ext cx="133350" cy="2374900"/>
          </a:xfrm>
          <a:custGeom>
            <a:avLst/>
            <a:gdLst>
              <a:gd name="T0" fmla="*/ 3 w 78"/>
              <a:gd name="T1" fmla="*/ 1131 h 1131"/>
              <a:gd name="T2" fmla="*/ 78 w 78"/>
              <a:gd name="T3" fmla="*/ 1131 h 1131"/>
              <a:gd name="T4" fmla="*/ 78 w 78"/>
              <a:gd name="T5" fmla="*/ 0 h 1131"/>
              <a:gd name="T6" fmla="*/ 0 w 78"/>
              <a:gd name="T7" fmla="*/ 0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131">
                <a:moveTo>
                  <a:pt x="3" y="1131"/>
                </a:moveTo>
                <a:lnTo>
                  <a:pt x="78" y="1131"/>
                </a:lnTo>
                <a:lnTo>
                  <a:pt x="7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6846888" y="2217738"/>
            <a:ext cx="1333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6850063" y="3417888"/>
            <a:ext cx="1285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43" name="Freeform 27"/>
          <p:cNvSpPr>
            <a:spLocks/>
          </p:cNvSpPr>
          <p:nvPr/>
        </p:nvSpPr>
        <p:spPr bwMode="auto">
          <a:xfrm>
            <a:off x="4268788" y="1633538"/>
            <a:ext cx="379412" cy="2378075"/>
          </a:xfrm>
          <a:custGeom>
            <a:avLst/>
            <a:gdLst>
              <a:gd name="T0" fmla="*/ 104 w 104"/>
              <a:gd name="T1" fmla="*/ 0 h 1136"/>
              <a:gd name="T2" fmla="*/ 0 w 104"/>
              <a:gd name="T3" fmla="*/ 0 h 1136"/>
              <a:gd name="T4" fmla="*/ 0 w 104"/>
              <a:gd name="T5" fmla="*/ 1136 h 1136"/>
              <a:gd name="T6" fmla="*/ 104 w 104"/>
              <a:gd name="T7" fmla="*/ 1136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136">
                <a:moveTo>
                  <a:pt x="104" y="0"/>
                </a:moveTo>
                <a:lnTo>
                  <a:pt x="0" y="0"/>
                </a:lnTo>
                <a:lnTo>
                  <a:pt x="0" y="1136"/>
                </a:lnTo>
                <a:lnTo>
                  <a:pt x="104" y="113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74" name="Rectangle 28"/>
          <p:cNvSpPr>
            <a:spLocks noChangeArrowheads="1"/>
          </p:cNvSpPr>
          <p:nvPr/>
        </p:nvSpPr>
        <p:spPr bwMode="auto">
          <a:xfrm>
            <a:off x="1435100" y="5387975"/>
            <a:ext cx="2128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Tx/>
              <a:buChar char="•"/>
            </a:pPr>
            <a:r>
              <a:rPr lang="en-GB" sz="2000">
                <a:solidFill>
                  <a:srgbClr val="003300"/>
                </a:solidFill>
                <a:latin typeface="Arial Narrow" panose="020B0606020202030204" pitchFamily="34" charset="0"/>
              </a:rPr>
              <a:t> 10 month duration</a:t>
            </a:r>
          </a:p>
          <a:p>
            <a:pPr algn="l" rtl="0">
              <a:buFontTx/>
              <a:buChar char="•"/>
            </a:pPr>
            <a:r>
              <a:rPr lang="en-GB" sz="2000">
                <a:solidFill>
                  <a:srgbClr val="003300"/>
                </a:solidFill>
                <a:latin typeface="Arial Narrow" panose="020B0606020202030204" pitchFamily="34" charset="0"/>
              </a:rPr>
              <a:t> 10 workshops</a:t>
            </a:r>
          </a:p>
        </p:txBody>
      </p:sp>
      <p:sp>
        <p:nvSpPr>
          <p:cNvPr id="27675" name="Rectangle 29"/>
          <p:cNvSpPr>
            <a:spLocks noChangeArrowheads="1"/>
          </p:cNvSpPr>
          <p:nvPr/>
        </p:nvSpPr>
        <p:spPr bwMode="auto">
          <a:xfrm>
            <a:off x="4414838" y="5389563"/>
            <a:ext cx="3017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Tx/>
              <a:buChar char="•"/>
            </a:pPr>
            <a:r>
              <a:rPr lang="en-GB" sz="2000">
                <a:solidFill>
                  <a:srgbClr val="003300"/>
                </a:solidFill>
                <a:latin typeface="Arial Narrow" panose="020B0606020202030204" pitchFamily="34" charset="0"/>
              </a:rPr>
              <a:t> More than 130 participants</a:t>
            </a:r>
          </a:p>
          <a:p>
            <a:pPr algn="l" rtl="0">
              <a:buFontTx/>
              <a:buChar char="•"/>
            </a:pPr>
            <a:r>
              <a:rPr lang="en-GB" sz="2000">
                <a:solidFill>
                  <a:srgbClr val="003300"/>
                </a:solidFill>
                <a:latin typeface="Arial Narrow" panose="020B0606020202030204" pitchFamily="34" charset="0"/>
              </a:rPr>
              <a:t> More than 60 organisations</a:t>
            </a:r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V="1">
            <a:off x="3986213" y="2886075"/>
            <a:ext cx="2809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3242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4000" smtClean="0">
                <a:solidFill>
                  <a:srgbClr val="FF0066"/>
                </a:solidFill>
                <a:cs typeface="B Mitra" panose="00000400000000000000" pitchFamily="2" charset="-78"/>
              </a:rPr>
              <a:t>موضوعات مورد بحث در سمينار</a:t>
            </a:r>
            <a:endParaRPr lang="en-US" sz="4000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287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رويكردها و سير تكاملي برنامه ريزي</a:t>
            </a:r>
          </a:p>
          <a:p>
            <a:pPr eaLnBrk="1" hangingPunct="1">
              <a:lnSpc>
                <a:spcPct val="80000"/>
              </a:lnSpc>
            </a:pPr>
            <a:endParaRPr lang="fa-IR" sz="28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معرفي برنامه ريزي تكنولوژيكي</a:t>
            </a:r>
            <a:r>
              <a:rPr lang="en-US" sz="2800" dirty="0" smtClean="0">
                <a:cs typeface="B Mitra" panose="00000400000000000000" pitchFamily="2" charset="-78"/>
              </a:rPr>
              <a:t>،</a:t>
            </a:r>
            <a:r>
              <a:rPr lang="fa-IR" sz="2800" dirty="0" smtClean="0">
                <a:cs typeface="B Mitra" panose="00000400000000000000" pitchFamily="2" charset="-78"/>
              </a:rPr>
              <a:t> كاربردها </a:t>
            </a:r>
            <a:r>
              <a:rPr lang="en-US" sz="2800" dirty="0" smtClean="0">
                <a:cs typeface="B Mitra" panose="00000400000000000000" pitchFamily="2" charset="-78"/>
              </a:rPr>
              <a:t>،</a:t>
            </a:r>
            <a:r>
              <a:rPr lang="fa-IR" sz="2800" dirty="0" smtClean="0">
                <a:cs typeface="B Mitra" panose="00000400000000000000" pitchFamily="2" charset="-78"/>
              </a:rPr>
              <a:t> منافع و فرايند آن</a:t>
            </a:r>
          </a:p>
          <a:p>
            <a:pPr eaLnBrk="1" hangingPunct="1">
              <a:lnSpc>
                <a:spcPct val="80000"/>
              </a:lnSpc>
            </a:pPr>
            <a:endParaRPr lang="fa-IR" sz="28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چند مثال از عملكرد </a:t>
            </a:r>
            <a:r>
              <a:rPr lang="en-US" sz="2800" dirty="0" smtClean="0">
                <a:cs typeface="B Mitra" panose="00000400000000000000" pitchFamily="2" charset="-78"/>
              </a:rPr>
              <a:t>TRM</a:t>
            </a:r>
            <a:r>
              <a:rPr lang="fa-IR" sz="2800" dirty="0" smtClean="0">
                <a:cs typeface="B Mitra" panose="00000400000000000000" pitchFamily="2" charset="-78"/>
              </a:rPr>
              <a:t> درديگر شركتها</a:t>
            </a:r>
          </a:p>
          <a:p>
            <a:pPr eaLnBrk="1" hangingPunct="1">
              <a:lnSpc>
                <a:spcPct val="80000"/>
              </a:lnSpc>
            </a:pPr>
            <a:endParaRPr lang="fa-IR" sz="28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وضعيت برنامه ريزي تكنولوژيكي در حمل و نقل ريلي</a:t>
            </a:r>
          </a:p>
          <a:p>
            <a:pPr eaLnBrk="1" hangingPunct="1">
              <a:lnSpc>
                <a:spcPct val="80000"/>
              </a:lnSpc>
            </a:pPr>
            <a:endParaRPr lang="fa-IR" sz="28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نگاهي به پروژه راه آهن برقي تهران – مشهد</a:t>
            </a:r>
          </a:p>
          <a:p>
            <a:pPr eaLnBrk="1" hangingPunct="1">
              <a:lnSpc>
                <a:spcPct val="80000"/>
              </a:lnSpc>
            </a:pPr>
            <a:endParaRPr lang="fa-IR" sz="28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 مهمترين چالشهاي پيش روي </a:t>
            </a:r>
            <a:r>
              <a:rPr lang="en-US" sz="2800" dirty="0" smtClean="0">
                <a:cs typeface="B Mitra" panose="00000400000000000000" pitchFamily="2" charset="-78"/>
              </a:rPr>
              <a:t>TRM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a-IR" sz="28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fa-IR" sz="20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fa-IR" sz="20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3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690563" y="206375"/>
            <a:ext cx="7727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en-GB" sz="3600" i="1">
                <a:solidFill>
                  <a:srgbClr val="FF0066"/>
                </a:solidFill>
              </a:rPr>
              <a:t>UK’s Foresight Vehicle technology</a:t>
            </a:r>
            <a:endParaRPr lang="en-GB" sz="4400" i="1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pPr rtl="0"/>
            <a:r>
              <a:rPr lang="en-GB" sz="3600" i="1">
                <a:solidFill>
                  <a:srgbClr val="FF0066"/>
                </a:solidFill>
                <a:latin typeface="Arial Narrow" panose="020B0606020202030204" pitchFamily="34" charset="0"/>
              </a:rPr>
              <a:t>(</a:t>
            </a:r>
            <a:r>
              <a:rPr lang="en-GB" sz="4400" i="1">
                <a:solidFill>
                  <a:srgbClr val="FF0066"/>
                </a:solidFill>
                <a:latin typeface="Arial Narrow" panose="020B0606020202030204" pitchFamily="34" charset="0"/>
              </a:rPr>
              <a:t>summary roadmap)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28600" y="2286000"/>
            <a:ext cx="8691563" cy="3671888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769938" y="2212975"/>
            <a:ext cx="6784975" cy="3678238"/>
            <a:chOff x="432" y="528"/>
            <a:chExt cx="3072" cy="5472"/>
          </a:xfrm>
        </p:grpSpPr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3504" y="528"/>
              <a:ext cx="0" cy="547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727" y="528"/>
              <a:ext cx="0" cy="547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968" y="528"/>
              <a:ext cx="0" cy="547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1200" y="528"/>
              <a:ext cx="0" cy="547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432" y="528"/>
              <a:ext cx="0" cy="547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8102600" y="1898650"/>
            <a:ext cx="808038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en-US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Rounded MT Bold" panose="020F0704030504030204" pitchFamily="34" charset="0"/>
              </a:rPr>
              <a:t>Vision</a:t>
            </a:r>
          </a:p>
        </p:txBody>
      </p:sp>
      <p:sp>
        <p:nvSpPr>
          <p:cNvPr id="28678" name="AutoShape 16"/>
          <p:cNvSpPr>
            <a:spLocks noChangeArrowheads="1"/>
          </p:cNvSpPr>
          <p:nvPr/>
        </p:nvSpPr>
        <p:spPr bwMode="auto">
          <a:xfrm>
            <a:off x="557213" y="2359025"/>
            <a:ext cx="7180262" cy="612775"/>
          </a:xfrm>
          <a:prstGeom prst="chevron">
            <a:avLst>
              <a:gd name="adj" fmla="val 29891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n-GB" sz="1200">
                <a:latin typeface="Arial Narrow" panose="020B0606020202030204" pitchFamily="34" charset="0"/>
              </a:rPr>
              <a:t>Hybrid، electric and alternatively fuelled vehicle technology development، leading to new fuel and power systems، </a:t>
            </a:r>
          </a:p>
          <a:p>
            <a:pPr algn="l" rtl="0" eaLnBrk="1" hangingPunct="1"/>
            <a:r>
              <a:rPr lang="en-GB" sz="1200">
                <a:latin typeface="Arial Narrow" panose="020B0606020202030204" pitchFamily="34" charset="0"/>
              </a:rPr>
              <a:t>   such as  hydrogen and fuel cells، which satisfy future social، economic and environmental goals </a:t>
            </a:r>
            <a:endParaRPr lang="en-US" sz="1200">
              <a:latin typeface="Arial Narrow" panose="020B0606020202030204" pitchFamily="34" charset="0"/>
            </a:endParaRPr>
          </a:p>
        </p:txBody>
      </p:sp>
      <p:sp>
        <p:nvSpPr>
          <p:cNvPr id="28679" name="Text Box 18"/>
          <p:cNvSpPr txBox="1">
            <a:spLocks noChangeArrowheads="1"/>
          </p:cNvSpPr>
          <p:nvPr/>
        </p:nvSpPr>
        <p:spPr bwMode="auto">
          <a:xfrm>
            <a:off x="796925" y="3100388"/>
            <a:ext cx="10160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Increasing </a:t>
            </a:r>
          </a:p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variety and </a:t>
            </a:r>
          </a:p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use of hybrid، electric، </a:t>
            </a:r>
          </a:p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multi-fuel and alternatively fuelled vehicle technologies، </a:t>
            </a:r>
          </a:p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and development of fuels and infrastructure</a:t>
            </a:r>
          </a:p>
        </p:txBody>
      </p:sp>
      <p:sp>
        <p:nvSpPr>
          <p:cNvPr id="28680" name="Text Box 19"/>
          <p:cNvSpPr txBox="1">
            <a:spLocks noChangeArrowheads="1"/>
          </p:cNvSpPr>
          <p:nvPr/>
        </p:nvSpPr>
        <p:spPr bwMode="auto">
          <a:xfrm>
            <a:off x="6791325" y="3048000"/>
            <a:ext cx="1054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Hydrogen fuel cell technology and infrastructure becoming viable on a large scale</a:t>
            </a: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3702050" y="3262313"/>
            <a:ext cx="3143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1577975" y="3262313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83" name="Text Box 22"/>
          <p:cNvSpPr txBox="1">
            <a:spLocks noChangeArrowheads="1"/>
          </p:cNvSpPr>
          <p:nvPr/>
        </p:nvSpPr>
        <p:spPr bwMode="auto">
          <a:xfrm>
            <a:off x="2370138" y="3100388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Pilot trials and local fuel distribution infrastructure development</a:t>
            </a:r>
          </a:p>
        </p:txBody>
      </p:sp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3544888" y="3049588"/>
            <a:ext cx="354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en-GB" sz="1000" b="0">
                <a:solidFill>
                  <a:schemeClr val="tx1"/>
                </a:solidFill>
                <a:latin typeface="Arial Narrow" panose="020B0606020202030204" pitchFamily="34" charset="0"/>
              </a:rPr>
              <a:t>Continuous improvement in terms of range، life، safety and</a:t>
            </a:r>
          </a:p>
          <a:p>
            <a:pPr rtl="0"/>
            <a:r>
              <a:rPr lang="en-GB" sz="1000" b="0">
                <a:solidFill>
                  <a:schemeClr val="tx1"/>
                </a:solidFill>
                <a:latin typeface="Arial Narrow" panose="020B0606020202030204" pitchFamily="34" charset="0"/>
              </a:rPr>
              <a:t>performance; development of legislation and standards</a:t>
            </a:r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2378075" y="4589463"/>
            <a:ext cx="259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Use of hydrogen in IC engines، and with fuel cells as auxiliary power units</a:t>
            </a: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4535488" y="4921250"/>
            <a:ext cx="298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2378075" y="5022850"/>
            <a:ext cx="340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Development of electrics، electronics and battery systems for new engine and powertrain systems</a:t>
            </a:r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5456238" y="5165725"/>
            <a:ext cx="563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89" name="Text Box 28"/>
          <p:cNvSpPr txBox="1">
            <a:spLocks noChangeArrowheads="1"/>
          </p:cNvSpPr>
          <p:nvPr/>
        </p:nvSpPr>
        <p:spPr bwMode="auto">
          <a:xfrm>
            <a:off x="2378075" y="5432425"/>
            <a:ext cx="4587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Development of supporting technologies (storage systems، compressors، air supply، reforming، materials، thermal management، etc.)</a:t>
            </a:r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1800225" y="4729163"/>
            <a:ext cx="650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1800225" y="5165725"/>
            <a:ext cx="650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1800225" y="5581650"/>
            <a:ext cx="650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6069013" y="5767388"/>
            <a:ext cx="563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94" name="Text Box 33"/>
          <p:cNvSpPr txBox="1">
            <a:spLocks noChangeArrowheads="1"/>
          </p:cNvSpPr>
          <p:nvPr/>
        </p:nvSpPr>
        <p:spPr bwMode="auto">
          <a:xfrm>
            <a:off x="3395663" y="3654425"/>
            <a:ext cx="1628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trucks and buses first</a:t>
            </a:r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3279775" y="3795713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96" name="Text Box 35"/>
          <p:cNvSpPr txBox="1">
            <a:spLocks noChangeArrowheads="1"/>
          </p:cNvSpPr>
          <p:nvPr/>
        </p:nvSpPr>
        <p:spPr bwMode="auto">
          <a:xfrm>
            <a:off x="3270250" y="3902075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50kW fuel cells and subsystems</a:t>
            </a:r>
          </a:p>
        </p:txBody>
      </p:sp>
      <p:sp>
        <p:nvSpPr>
          <p:cNvPr id="28697" name="Text Box 36"/>
          <p:cNvSpPr txBox="1">
            <a:spLocks noChangeArrowheads="1"/>
          </p:cNvSpPr>
          <p:nvPr/>
        </p:nvSpPr>
        <p:spPr bwMode="auto">
          <a:xfrm>
            <a:off x="4884738" y="3902075"/>
            <a:ext cx="1346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200kW fuel cells and subsystems for heavy vehicles</a:t>
            </a:r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4311650" y="4048125"/>
            <a:ext cx="611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666750" y="3262313"/>
            <a:ext cx="2270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7631113" y="452120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701" name="Text Box 40"/>
          <p:cNvSpPr txBox="1">
            <a:spLocks noChangeArrowheads="1"/>
          </p:cNvSpPr>
          <p:nvPr/>
        </p:nvSpPr>
        <p:spPr bwMode="auto">
          <a:xfrm>
            <a:off x="7586663" y="4333875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en-GB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rtl="0"/>
            <a:r>
              <a:rPr lang="en-GB" sz="120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28702" name="Text Box 41"/>
          <p:cNvSpPr txBox="1">
            <a:spLocks noChangeArrowheads="1"/>
          </p:cNvSpPr>
          <p:nvPr/>
        </p:nvSpPr>
        <p:spPr bwMode="auto">
          <a:xfrm>
            <a:off x="533400" y="1828800"/>
            <a:ext cx="730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sz="2000">
                <a:solidFill>
                  <a:srgbClr val="0000FF"/>
                </a:solidFill>
                <a:latin typeface="Arial Narrow" panose="020B0606020202030204" pitchFamily="34" charset="0"/>
              </a:rPr>
              <a:t>2002                     2007                      2012                    2017                     2022</a:t>
            </a:r>
            <a:endParaRPr lang="en-US" sz="200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8703" name="AutoShape 42"/>
          <p:cNvSpPr>
            <a:spLocks noChangeArrowheads="1"/>
          </p:cNvSpPr>
          <p:nvPr/>
        </p:nvSpPr>
        <p:spPr bwMode="auto">
          <a:xfrm>
            <a:off x="7848600" y="2362200"/>
            <a:ext cx="1295400" cy="3505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8704" name="Rectangle 44"/>
          <p:cNvSpPr>
            <a:spLocks noChangeArrowheads="1"/>
          </p:cNvSpPr>
          <p:nvPr/>
        </p:nvSpPr>
        <p:spPr bwMode="auto">
          <a:xfrm>
            <a:off x="7870825" y="2971800"/>
            <a:ext cx="1277938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008000"/>
                </a:solidFill>
              </a:rPr>
              <a:t>Sustainable</a:t>
            </a:r>
          </a:p>
          <a:p>
            <a:pPr eaLnBrk="1" hangingPunct="1"/>
            <a:r>
              <a:rPr lang="en-GB" sz="1400">
                <a:solidFill>
                  <a:srgbClr val="008000"/>
                </a:solidFill>
              </a:rPr>
              <a:t>Vehicle fuel</a:t>
            </a:r>
          </a:p>
          <a:p>
            <a:pPr eaLnBrk="1" hangingPunct="1"/>
            <a:r>
              <a:rPr lang="en-GB" sz="1400">
                <a:solidFill>
                  <a:srgbClr val="008000"/>
                </a:solidFill>
              </a:rPr>
              <a:t>System، that</a:t>
            </a:r>
          </a:p>
          <a:p>
            <a:pPr eaLnBrk="1" hangingPunct="1"/>
            <a:r>
              <a:rPr lang="en-GB" sz="1400">
                <a:solidFill>
                  <a:srgbClr val="008000"/>
                </a:solidFill>
              </a:rPr>
              <a:t>Meet the </a:t>
            </a:r>
          </a:p>
          <a:p>
            <a:pPr eaLnBrk="1" hangingPunct="1"/>
            <a:r>
              <a:rPr lang="en-GB" sz="1400">
                <a:solidFill>
                  <a:srgbClr val="008000"/>
                </a:solidFill>
              </a:rPr>
              <a:t>Needs of</a:t>
            </a:r>
          </a:p>
          <a:p>
            <a:pPr eaLnBrk="1" hangingPunct="1"/>
            <a:r>
              <a:rPr lang="en-GB" sz="1400">
                <a:solidFill>
                  <a:srgbClr val="008000"/>
                </a:solidFill>
              </a:rPr>
              <a:t>Society،</a:t>
            </a:r>
          </a:p>
          <a:p>
            <a:pPr eaLnBrk="1" hangingPunct="1"/>
            <a:r>
              <a:rPr lang="en-GB" sz="1400">
                <a:solidFill>
                  <a:srgbClr val="008000"/>
                </a:solidFill>
              </a:rPr>
              <a:t>Industry and</a:t>
            </a:r>
          </a:p>
          <a:p>
            <a:pPr eaLnBrk="1" hangingPunct="1"/>
            <a:r>
              <a:rPr lang="en-GB" sz="1400">
                <a:solidFill>
                  <a:srgbClr val="008000"/>
                </a:solidFill>
              </a:rPr>
              <a:t>The</a:t>
            </a:r>
          </a:p>
          <a:p>
            <a:pPr eaLnBrk="1" hangingPunct="1"/>
            <a:r>
              <a:rPr lang="en-GB" sz="1400">
                <a:solidFill>
                  <a:srgbClr val="008000"/>
                </a:solidFill>
              </a:rPr>
              <a:t>Environment</a:t>
            </a:r>
          </a:p>
          <a:p>
            <a:pPr eaLnBrk="1" hangingPunct="1"/>
            <a:endParaRPr lang="en-US" sz="14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5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0200"/>
            <a:ext cx="7010400" cy="817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3800" b="1" smtClean="0">
                <a:solidFill>
                  <a:srgbClr val="FF0066"/>
                </a:solidFill>
                <a:cs typeface="B Mitra" panose="00000400000000000000" pitchFamily="2" charset="-78"/>
              </a:rPr>
              <a:t/>
            </a:r>
            <a:br>
              <a:rPr lang="fa-IR" sz="3800" b="1" smtClean="0">
                <a:solidFill>
                  <a:srgbClr val="FF0066"/>
                </a:solidFill>
                <a:cs typeface="B Mitra" panose="00000400000000000000" pitchFamily="2" charset="-78"/>
              </a:rPr>
            </a:br>
            <a:r>
              <a:rPr lang="fa-IR" b="1" i="1" smtClean="0">
                <a:solidFill>
                  <a:srgbClr val="FF0066"/>
                </a:solidFill>
                <a:cs typeface="B Mitra" panose="00000400000000000000" pitchFamily="2" charset="-78"/>
              </a:rPr>
              <a:t>اگر افق ديدمان محدود باشد!!!</a:t>
            </a:r>
            <a:r>
              <a:rPr lang="en-US" sz="3800" b="1" smtClean="0">
                <a:solidFill>
                  <a:srgbClr val="FF0066"/>
                </a:solidFill>
                <a:cs typeface="B Mitra" panose="00000400000000000000" pitchFamily="2" charset="-78"/>
              </a:rPr>
              <a:t/>
            </a:r>
            <a:br>
              <a:rPr lang="en-US" sz="3800" b="1" smtClean="0">
                <a:solidFill>
                  <a:srgbClr val="FF0066"/>
                </a:solidFill>
                <a:cs typeface="B Mitra" panose="00000400000000000000" pitchFamily="2" charset="-78"/>
              </a:rPr>
            </a:br>
            <a:endParaRPr lang="en-US" sz="3800" b="1" smtClean="0">
              <a:cs typeface="B Mitra" panose="00000400000000000000" pitchFamily="2" charset="-78"/>
            </a:endParaRP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0" y="4495800"/>
            <a:ext cx="91440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  <a:latin typeface="Arial" charset="0"/>
                <a:cs typeface="Arial" charset="0"/>
              </a:rPr>
              <a:t>“640Kb ought to be enough for anybody”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Microsoft Chairman </a:t>
            </a:r>
            <a:r>
              <a:rPr lang="en-US" sz="2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Bill Gates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، 1981</a:t>
            </a:r>
          </a:p>
          <a:p>
            <a:pPr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rtl="0">
              <a:spcBef>
                <a:spcPct val="20000"/>
              </a:spcBef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0" y="1676400"/>
            <a:ext cx="9144000" cy="2514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  <a:latin typeface="Arial" charset="0"/>
                <a:cs typeface="Arial" charset="0"/>
              </a:rPr>
              <a:t>“Everything that can be invented has been invented”</a:t>
            </a:r>
          </a:p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Charles H. </a:t>
            </a:r>
            <a:r>
              <a:rPr lang="en-US" sz="28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Duell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، Commissioner،</a:t>
            </a:r>
          </a:p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U.S.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Office of Patents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، 1899 </a:t>
            </a:r>
          </a:p>
          <a:p>
            <a:pPr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77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b="1" i="1" smtClean="0">
                <a:solidFill>
                  <a:srgbClr val="FF0066"/>
                </a:solidFill>
                <a:cs typeface="B Mitra" panose="00000400000000000000" pitchFamily="2" charset="-78"/>
              </a:rPr>
              <a:t>برنامه ريزي تامين تكنولوژي</a:t>
            </a:r>
            <a:br>
              <a:rPr lang="fa-IR" b="1" i="1" smtClean="0">
                <a:solidFill>
                  <a:srgbClr val="FF0066"/>
                </a:solidFill>
                <a:cs typeface="B Mitra" panose="00000400000000000000" pitchFamily="2" charset="-78"/>
              </a:rPr>
            </a:br>
            <a:r>
              <a:rPr lang="fa-IR" sz="3600" b="1" i="1" smtClean="0">
                <a:solidFill>
                  <a:srgbClr val="0000FF"/>
                </a:solidFill>
                <a:cs typeface="B Mitra" panose="00000400000000000000" pitchFamily="2" charset="-78"/>
              </a:rPr>
              <a:t>(وضعيت فعلي حمل و نقل ريلي)</a:t>
            </a:r>
            <a:endParaRPr lang="en-US" sz="3600" b="1" i="1" smtClean="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45115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646564"/>
              </p:ext>
            </p:extLst>
          </p:nvPr>
        </p:nvGraphicFramePr>
        <p:xfrm>
          <a:off x="381000" y="1281113"/>
          <a:ext cx="8229600" cy="5143790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95693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مكانيزم فعلي برنامه ريزي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مكانيزم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TRM</a:t>
                      </a:r>
                      <a:endParaRPr kumimoji="0" lang="fa-I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74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عدم انطباق دقيق بين نياز بازار و تكنولوژي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انتخاب تكنولوژي بر مبناي نياز مشتري است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54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عدم يكپارچگي بين زيربخشها در انتخاب تكنولوژي(انتخاب جزيره اي)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همه زيربخشها بطور يكپارچه و با تعامل تكنولوژي مورد نياز را انتخاب  مي كنند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74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فعاليتهاي تحقيق و توسعه متناسب با نيازهاي تكنولوژيكي نمي باشد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پروژه هاي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R&amp;D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 درراستاي بكارگيري تكنولوژيهاي مورد نيازاجراء مي شود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54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شرائط غيررقابتي صنعت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،</a:t>
                      </a: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 سازمان را ملزم به بروز نمودن تكنولوژي برابر خواسته مشتريان نمي نمايد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anose="00000400000000000000" pitchFamily="2" charset="-78"/>
                        </a:rPr>
                        <a:t>رقابت شديد مهمترين محرك براي بكارگيري تكنولوژيهاي برتر و كاراست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anose="00000400000000000000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85185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972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3600" smtClean="0">
                <a:solidFill>
                  <a:srgbClr val="FF0066"/>
                </a:solidFill>
                <a:cs typeface="B Mitra" panose="00000400000000000000" pitchFamily="2" charset="-78"/>
              </a:rPr>
              <a:t/>
            </a:r>
            <a:br>
              <a:rPr lang="fa-IR" sz="3600" smtClean="0">
                <a:solidFill>
                  <a:srgbClr val="FF0066"/>
                </a:solidFill>
                <a:cs typeface="B Mitra" panose="00000400000000000000" pitchFamily="2" charset="-78"/>
              </a:rPr>
            </a:br>
            <a:r>
              <a:rPr lang="fa-IR" sz="3600" smtClean="0">
                <a:solidFill>
                  <a:srgbClr val="FF0066"/>
                </a:solidFill>
                <a:cs typeface="B Mitra" panose="00000400000000000000" pitchFamily="2" charset="-78"/>
              </a:rPr>
              <a:t>نيازهاي اصلي راه آهن در 10 سال آينده</a:t>
            </a:r>
            <a:br>
              <a:rPr lang="fa-IR" sz="3600" smtClean="0">
                <a:solidFill>
                  <a:srgbClr val="FF0066"/>
                </a:solidFill>
                <a:cs typeface="B Mitra" panose="00000400000000000000" pitchFamily="2" charset="-78"/>
              </a:rPr>
            </a:br>
            <a:endParaRPr lang="en-US" sz="3600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82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2000" dirty="0" smtClean="0">
                <a:solidFill>
                  <a:srgbClr val="0000FF"/>
                </a:solidFill>
                <a:cs typeface="B Mitra" panose="00000400000000000000" pitchFamily="2" charset="-78"/>
              </a:rPr>
              <a:t>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2000" dirty="0" smtClean="0">
                <a:solidFill>
                  <a:srgbClr val="0000FF"/>
                </a:solidFill>
                <a:cs typeface="B Mitra" panose="00000400000000000000" pitchFamily="2" charset="-78"/>
              </a:rPr>
              <a:t>               توسعه خطوط ريلي جديد</a:t>
            </a:r>
            <a:r>
              <a:rPr lang="fa-IR" sz="2000" dirty="0" smtClean="0">
                <a:cs typeface="B Mitra" panose="00000400000000000000" pitchFamily="2" charset="-78"/>
              </a:rPr>
              <a:t>                  7500    كيلومتر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2000" dirty="0" smtClean="0">
                <a:solidFill>
                  <a:srgbClr val="0000FF"/>
                </a:solidFill>
                <a:cs typeface="B Mitra" panose="00000400000000000000" pitchFamily="2" charset="-78"/>
              </a:rPr>
              <a:t>               خريد لكوموتيو</a:t>
            </a:r>
            <a:r>
              <a:rPr lang="fa-IR" sz="2000" dirty="0" smtClean="0">
                <a:cs typeface="B Mitra" panose="00000400000000000000" pitchFamily="2" charset="-78"/>
              </a:rPr>
              <a:t>                              600      دستگاه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2000" dirty="0" smtClean="0">
                <a:solidFill>
                  <a:srgbClr val="0000FF"/>
                </a:solidFill>
                <a:cs typeface="B Mitra" panose="00000400000000000000" pitchFamily="2" charset="-78"/>
              </a:rPr>
              <a:t>               خريد واگن باري</a:t>
            </a:r>
            <a:r>
              <a:rPr lang="fa-IR" sz="2000" dirty="0" smtClean="0">
                <a:cs typeface="B Mitra" panose="00000400000000000000" pitchFamily="2" charset="-78"/>
              </a:rPr>
              <a:t>                            20000  دستگاه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2000" dirty="0" smtClean="0">
                <a:solidFill>
                  <a:srgbClr val="0000FF"/>
                </a:solidFill>
                <a:cs typeface="B Mitra" panose="00000400000000000000" pitchFamily="2" charset="-78"/>
              </a:rPr>
              <a:t>               خريد واگن مسافري</a:t>
            </a:r>
            <a:r>
              <a:rPr lang="fa-IR" sz="2000" dirty="0" smtClean="0">
                <a:cs typeface="B Mitra" panose="00000400000000000000" pitchFamily="2" charset="-78"/>
              </a:rPr>
              <a:t>                         2000    دستگاه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a-IR" sz="2000" dirty="0" smtClean="0">
              <a:cs typeface="B Mitra" panose="00000400000000000000" pitchFamily="2" charset="-7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sz="1800" b="1" i="1" dirty="0" smtClean="0">
                <a:solidFill>
                  <a:srgbClr val="FF0066"/>
                </a:solidFill>
                <a:cs typeface="B Mitra" panose="00000400000000000000" pitchFamily="2" charset="-78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a-IR" sz="1800" b="1" i="1" dirty="0" smtClean="0">
              <a:solidFill>
                <a:srgbClr val="FF0066"/>
              </a:solidFill>
              <a:cs typeface="B Mitra" panose="00000400000000000000" pitchFamily="2" charset="-7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sz="2400" b="1" i="1" dirty="0" smtClean="0">
              <a:cs typeface="B Mitra" panose="00000400000000000000" pitchFamily="2" charset="-7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sz="2400" b="1" i="1" dirty="0" smtClean="0">
              <a:cs typeface="B Mitra" panose="00000400000000000000" pitchFamily="2" charset="-7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sz="2400" b="1" i="1" dirty="0" smtClean="0">
                <a:cs typeface="B Mitra" panose="00000400000000000000" pitchFamily="2" charset="-78"/>
              </a:rPr>
              <a:t> در اينصورت چگونه مي توان</a:t>
            </a:r>
            <a:r>
              <a:rPr lang="fa-IR" sz="1800" b="1" i="1" dirty="0" smtClean="0">
                <a:solidFill>
                  <a:srgbClr val="FF0066"/>
                </a:solidFill>
                <a:cs typeface="B Mitra" panose="00000400000000000000" pitchFamily="2" charset="-78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sz="1800" b="1" i="1" dirty="0" smtClean="0">
              <a:solidFill>
                <a:srgbClr val="FF0066"/>
              </a:solidFill>
              <a:cs typeface="B Mitra" panose="00000400000000000000" pitchFamily="2" charset="-7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sz="2800" b="1" i="1" dirty="0" smtClean="0">
                <a:solidFill>
                  <a:srgbClr val="0000FF"/>
                </a:solidFill>
                <a:cs typeface="B Mitra" panose="00000400000000000000" pitchFamily="2" charset="-78"/>
              </a:rPr>
              <a:t>دستيابي به سهم 30 درصدي(تقريبا 3 برابر سهم موجود) از كل حمل و نقل را در چشم انداز 20 ساله كشور تضمين نمود؟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sz="2800" b="1" i="1" dirty="0" smtClean="0">
              <a:solidFill>
                <a:srgbClr val="0000FF"/>
              </a:solidFill>
              <a:cs typeface="B Mitra" panose="00000400000000000000" pitchFamily="2" charset="-7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sz="2400" b="1" i="1" dirty="0" smtClean="0">
                <a:solidFill>
                  <a:schemeClr val="hlink"/>
                </a:solidFill>
                <a:cs typeface="B Mitra" panose="00000400000000000000" pitchFamily="2" charset="-78"/>
              </a:rPr>
              <a:t>با اين فرض كه صنعت ريلي كشور به اهداف ذيل نيز دست يابد:</a:t>
            </a:r>
          </a:p>
          <a:p>
            <a:pPr algn="ctr" eaLnBrk="1" hangingPunct="1">
              <a:lnSpc>
                <a:spcPct val="80000"/>
              </a:lnSpc>
            </a:pPr>
            <a:endParaRPr lang="fa-IR" sz="2000" dirty="0" smtClean="0">
              <a:solidFill>
                <a:srgbClr val="0000FF"/>
              </a:solidFill>
              <a:cs typeface="B Mitra" panose="00000400000000000000" pitchFamily="2" charset="-7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a-IR" sz="2000" dirty="0" smtClean="0">
                <a:cs typeface="B Mitra" panose="00000400000000000000" pitchFamily="2" charset="-78"/>
              </a:rPr>
              <a:t> </a:t>
            </a:r>
            <a:endParaRPr lang="en-US" sz="2000" dirty="0" smtClean="0">
              <a:cs typeface="B Mitra" panose="00000400000000000000" pitchFamily="2" charset="-78"/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8518525" y="636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19142" name="Oval 6"/>
          <p:cNvSpPr>
            <a:spLocks noChangeArrowheads="1"/>
          </p:cNvSpPr>
          <p:nvPr/>
        </p:nvSpPr>
        <p:spPr bwMode="auto">
          <a:xfrm>
            <a:off x="838200" y="3245524"/>
            <a:ext cx="7772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3946817" y="61792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31752" name="Cloud"/>
          <p:cNvSpPr>
            <a:spLocks noChangeAspect="1" noEditPoints="1" noChangeArrowheads="1"/>
          </p:cNvSpPr>
          <p:nvPr/>
        </p:nvSpPr>
        <p:spPr bwMode="auto">
          <a:xfrm>
            <a:off x="533400" y="2209800"/>
            <a:ext cx="7356475" cy="1295400"/>
          </a:xfrm>
          <a:custGeom>
            <a:avLst/>
            <a:gdLst>
              <a:gd name="T0" fmla="*/ 22819 w 21600"/>
              <a:gd name="T1" fmla="*/ 647700 h 21600"/>
              <a:gd name="T2" fmla="*/ 3678238 w 21600"/>
              <a:gd name="T3" fmla="*/ 1294021 h 21600"/>
              <a:gd name="T4" fmla="*/ 7350345 w 21600"/>
              <a:gd name="T5" fmla="*/ 647700 h 21600"/>
              <a:gd name="T6" fmla="*/ 3678238 w 21600"/>
              <a:gd name="T7" fmla="*/ 740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i="1">
                <a:solidFill>
                  <a:srgbClr val="FF0066"/>
                </a:solidFill>
                <a:cs typeface="B Mitra" panose="00000400000000000000" pitchFamily="2" charset="-78"/>
              </a:rPr>
              <a:t>در مجموع سالانه بالغ بر </a:t>
            </a:r>
            <a:r>
              <a:rPr lang="fa-IR" i="1">
                <a:solidFill>
                  <a:srgbClr val="6600CC"/>
                </a:solidFill>
                <a:cs typeface="B Mitra" panose="00000400000000000000" pitchFamily="2" charset="-78"/>
              </a:rPr>
              <a:t>1.8 ميليارد دلار</a:t>
            </a:r>
            <a:r>
              <a:rPr lang="fa-IR" i="1">
                <a:solidFill>
                  <a:srgbClr val="FF0066"/>
                </a:solidFill>
                <a:cs typeface="B Mitra" panose="00000400000000000000" pitchFamily="2" charset="-78"/>
              </a:rPr>
              <a:t> سرمايه گذاري جديد </a:t>
            </a:r>
            <a:r>
              <a:rPr lang="fa-IR" u="sng">
                <a:solidFill>
                  <a:srgbClr val="6600CC"/>
                </a:solidFill>
                <a:cs typeface="B Mitra" panose="00000400000000000000" pitchFamily="2" charset="-78"/>
              </a:rPr>
              <a:t>فقط براي حفظ سهم موجود بخش ريلي!!! </a:t>
            </a:r>
          </a:p>
          <a:p>
            <a:pPr eaLnBrk="1" hangingPunct="1"/>
            <a:r>
              <a:rPr lang="fa-IR" i="1">
                <a:solidFill>
                  <a:srgbClr val="FF0066"/>
                </a:solidFill>
                <a:cs typeface="B Mitra" panose="00000400000000000000" pitchFamily="2" charset="-78"/>
              </a:rPr>
              <a:t> نياز است</a:t>
            </a:r>
            <a:endParaRPr lang="en-US" i="1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98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9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9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9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9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9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  <p:bldP spid="2191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a-IR" dirty="0" smtClean="0">
              <a:solidFill>
                <a:schemeClr val="hlink"/>
              </a:solidFill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dirty="0" smtClean="0">
                <a:solidFill>
                  <a:schemeClr val="hlink"/>
                </a:solidFill>
                <a:cs typeface="B Mitra" panose="00000400000000000000" pitchFamily="2" charset="-78"/>
              </a:rPr>
              <a:t>قابليت اطمينان</a:t>
            </a:r>
            <a:r>
              <a:rPr lang="fa-IR" dirty="0" smtClean="0">
                <a:cs typeface="B Mitra" panose="00000400000000000000" pitchFamily="2" charset="-78"/>
              </a:rPr>
              <a:t> صنعت ريلي ارتقاء يابد(كمي و كيفي)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a-IR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dirty="0" smtClean="0">
                <a:solidFill>
                  <a:schemeClr val="hlink"/>
                </a:solidFill>
                <a:cs typeface="B Mitra" panose="00000400000000000000" pitchFamily="2" charset="-78"/>
              </a:rPr>
              <a:t>دسترسي به خدمات ريلي</a:t>
            </a:r>
            <a:r>
              <a:rPr lang="fa-IR" dirty="0" smtClean="0">
                <a:cs typeface="B Mitra" panose="00000400000000000000" pitchFamily="2" charset="-78"/>
              </a:rPr>
              <a:t> براي همه متصور باشد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a-IR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dirty="0" smtClean="0">
                <a:solidFill>
                  <a:schemeClr val="hlink"/>
                </a:solidFill>
                <a:cs typeface="B Mitra" panose="00000400000000000000" pitchFamily="2" charset="-78"/>
              </a:rPr>
              <a:t>ايمني حمل و نقل</a:t>
            </a:r>
            <a:r>
              <a:rPr lang="fa-IR" dirty="0" smtClean="0">
                <a:cs typeface="B Mitra" panose="00000400000000000000" pitchFamily="2" charset="-78"/>
              </a:rPr>
              <a:t> ارتقاء يابد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a-IR" dirty="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dirty="0" smtClean="0">
                <a:solidFill>
                  <a:schemeClr val="hlink"/>
                </a:solidFill>
                <a:cs typeface="B Mitra" panose="00000400000000000000" pitchFamily="2" charset="-78"/>
              </a:rPr>
              <a:t>توسعه پايدار</a:t>
            </a:r>
            <a:r>
              <a:rPr lang="en-US" dirty="0" smtClean="0">
                <a:cs typeface="B Mitra" panose="00000400000000000000" pitchFamily="2" charset="-78"/>
              </a:rPr>
              <a:t>،</a:t>
            </a:r>
            <a:r>
              <a:rPr lang="fa-IR" dirty="0" smtClean="0">
                <a:cs typeface="B Mitra" panose="00000400000000000000" pitchFamily="2" charset="-78"/>
              </a:rPr>
              <a:t> رويكرد غالب صنعت ريلي كشورباشد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dirty="0" smtClean="0">
                <a:cs typeface="B Mitra" panose="00000400000000000000" pitchFamily="2" charset="-78"/>
              </a:rPr>
              <a:t>    -</a:t>
            </a:r>
            <a:r>
              <a:rPr lang="fa-IR" dirty="0" smtClean="0">
                <a:solidFill>
                  <a:srgbClr val="008000"/>
                </a:solidFill>
                <a:cs typeface="B Mitra" panose="00000400000000000000" pitchFamily="2" charset="-78"/>
              </a:rPr>
              <a:t>اقتصادي و بهره ور</a:t>
            </a:r>
            <a:r>
              <a:rPr lang="fa-IR" dirty="0" smtClean="0">
                <a:cs typeface="B Mitra" panose="00000400000000000000" pitchFamily="2" charset="-78"/>
              </a:rPr>
              <a:t> بودن عمليات حمل و نقل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dirty="0" smtClean="0">
                <a:cs typeface="B Mitra" panose="00000400000000000000" pitchFamily="2" charset="-78"/>
              </a:rPr>
              <a:t>    -</a:t>
            </a:r>
            <a:r>
              <a:rPr lang="fa-IR" dirty="0" smtClean="0">
                <a:solidFill>
                  <a:srgbClr val="008000"/>
                </a:solidFill>
                <a:cs typeface="B Mitra" panose="00000400000000000000" pitchFamily="2" charset="-78"/>
              </a:rPr>
              <a:t>كاهش مصرف انرژي</a:t>
            </a:r>
            <a:r>
              <a:rPr lang="fa-IR" dirty="0" smtClean="0">
                <a:cs typeface="B Mitra" panose="00000400000000000000" pitchFamily="2" charset="-78"/>
              </a:rPr>
              <a:t> جزو قابليتهاي جديد باشد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dirty="0" smtClean="0">
                <a:cs typeface="B Mitra" panose="00000400000000000000" pitchFamily="2" charset="-78"/>
              </a:rPr>
              <a:t>    -</a:t>
            </a:r>
            <a:r>
              <a:rPr lang="fa-IR" dirty="0" smtClean="0">
                <a:solidFill>
                  <a:srgbClr val="008000"/>
                </a:solidFill>
                <a:cs typeface="B Mitra" panose="00000400000000000000" pitchFamily="2" charset="-78"/>
              </a:rPr>
              <a:t>كاهش اثرات زيست محيطي</a:t>
            </a:r>
            <a:r>
              <a:rPr lang="fa-IR" dirty="0" smtClean="0">
                <a:cs typeface="B Mitra" panose="00000400000000000000" pitchFamily="2" charset="-78"/>
              </a:rPr>
              <a:t> (مناطق شهري و بين شهري) </a:t>
            </a:r>
            <a:endParaRPr lang="en-US" dirty="0" smtClean="0">
              <a:cs typeface="B Mitra" panose="00000400000000000000" pitchFamily="2" charset="-78"/>
            </a:endParaRP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8137525" y="636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4000" smtClean="0">
                <a:solidFill>
                  <a:srgbClr val="FF0066"/>
                </a:solidFill>
                <a:cs typeface="B Mitra" panose="00000400000000000000" pitchFamily="2" charset="-78"/>
              </a:rPr>
              <a:t>يك مثال عملي!!!</a:t>
            </a:r>
            <a:endParaRPr lang="en-US" sz="4000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a-IR" smtClean="0">
                <a:cs typeface="B Mitra" panose="00000400000000000000" pitchFamily="2" charset="-78"/>
              </a:rPr>
              <a:t> </a:t>
            </a:r>
          </a:p>
          <a:p>
            <a:pPr eaLnBrk="1" hangingPunct="1">
              <a:buFontTx/>
              <a:buNone/>
            </a:pPr>
            <a:endParaRPr lang="fa-IR" smtClean="0">
              <a:cs typeface="B Mitra" panose="00000400000000000000" pitchFamily="2" charset="-78"/>
            </a:endParaRPr>
          </a:p>
          <a:p>
            <a:pPr eaLnBrk="1" hangingPunct="1">
              <a:buFontTx/>
              <a:buNone/>
            </a:pPr>
            <a:endParaRPr lang="fa-IR" smtClean="0">
              <a:cs typeface="B Mitra" panose="00000400000000000000" pitchFamily="2" charset="-78"/>
            </a:endParaRPr>
          </a:p>
          <a:p>
            <a:pPr algn="ctr" eaLnBrk="1" hangingPunct="1">
              <a:buFontTx/>
              <a:buNone/>
            </a:pPr>
            <a:endParaRPr lang="fa-IR" smtClean="0">
              <a:cs typeface="B Mitra" panose="00000400000000000000" pitchFamily="2" charset="-78"/>
            </a:endParaRPr>
          </a:p>
          <a:p>
            <a:pPr eaLnBrk="1" hangingPunct="1">
              <a:buFontTx/>
              <a:buNone/>
            </a:pPr>
            <a:endParaRPr lang="fa-IR" smtClean="0">
              <a:cs typeface="B Mitra" panose="00000400000000000000" pitchFamily="2" charset="-78"/>
            </a:endParaRPr>
          </a:p>
          <a:p>
            <a:pPr eaLnBrk="1" hangingPunct="1">
              <a:buFontTx/>
              <a:buNone/>
            </a:pPr>
            <a:endParaRPr lang="en-US" smtClean="0">
              <a:cs typeface="B Mitra" panose="00000400000000000000" pitchFamily="2" charset="-78"/>
            </a:endParaRPr>
          </a:p>
        </p:txBody>
      </p:sp>
      <p:sp>
        <p:nvSpPr>
          <p:cNvPr id="221188" name="AutoShape 4"/>
          <p:cNvSpPr>
            <a:spLocks noChangeArrowheads="1"/>
          </p:cNvSpPr>
          <p:nvPr/>
        </p:nvSpPr>
        <p:spPr bwMode="auto">
          <a:xfrm>
            <a:off x="4038600" y="2057400"/>
            <a:ext cx="838200" cy="914400"/>
          </a:xfrm>
          <a:prstGeom prst="downArrow">
            <a:avLst>
              <a:gd name="adj1" fmla="val 50000"/>
              <a:gd name="adj2" fmla="val 27273"/>
            </a:avLst>
          </a:prstGeom>
          <a:solidFill>
            <a:schemeClr val="accent1">
              <a:alpha val="0"/>
            </a:schemeClr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7010400" y="3886200"/>
            <a:ext cx="1676400" cy="2819400"/>
          </a:xfrm>
          <a:prstGeom prst="wedgeRoundRectCallout">
            <a:avLst>
              <a:gd name="adj1" fmla="val -152176"/>
              <a:gd name="adj2" fmla="val -3981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fa-IR">
              <a:solidFill>
                <a:srgbClr val="008000"/>
              </a:solidFill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a-IR">
                <a:solidFill>
                  <a:srgbClr val="008000"/>
                </a:solidFill>
                <a:cs typeface="B Mitra" panose="00000400000000000000" pitchFamily="2" charset="-78"/>
              </a:rPr>
              <a:t>استفاده از مواد و ادوات با دوام تر بمنظور افزايش ضريب در سير بودن واگن(نسل آينده واگنها قابليت سير بيش از 500000 كيلومتررا در هر بازه تعميراتي خواهند داشت)</a:t>
            </a:r>
          </a:p>
          <a:p>
            <a:pPr eaLnBrk="1" hangingPunct="1"/>
            <a:endParaRPr lang="en-US">
              <a:solidFill>
                <a:srgbClr val="008000"/>
              </a:solidFill>
              <a:cs typeface="B Mitra" panose="00000400000000000000" pitchFamily="2" charset="-78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990600" y="4495800"/>
            <a:ext cx="1295400" cy="1981200"/>
          </a:xfrm>
          <a:prstGeom prst="wedgeRoundRectCallout">
            <a:avLst>
              <a:gd name="adj1" fmla="val 158454"/>
              <a:gd name="adj2" fmla="val -6474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b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eaLnBrk="1" hangingPunct="1"/>
            <a:endParaRPr lang="fa-IR" b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eaLnBrk="1" hangingPunct="1"/>
            <a:r>
              <a:rPr lang="fa-IR">
                <a:solidFill>
                  <a:srgbClr val="008000"/>
                </a:solidFill>
                <a:cs typeface="B Mitra" panose="00000400000000000000" pitchFamily="2" charset="-78"/>
              </a:rPr>
              <a:t>مكانيزمهايي جهت كاهش زمان تخليه و بارگيري در نظر گرفته شود</a:t>
            </a:r>
          </a:p>
          <a:p>
            <a:pPr eaLnBrk="1" hangingPunct="1"/>
            <a:endParaRPr lang="fa-IR">
              <a:solidFill>
                <a:srgbClr val="008000"/>
              </a:solidFill>
              <a:cs typeface="B Mitra" panose="00000400000000000000" pitchFamily="2" charset="-78"/>
            </a:endParaRPr>
          </a:p>
          <a:p>
            <a:pPr eaLnBrk="1" hangingPunct="1"/>
            <a:endParaRPr lang="en-US" b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810000" y="4724400"/>
            <a:ext cx="1295400" cy="1905000"/>
          </a:xfrm>
          <a:prstGeom prst="wedgeRoundRectCallout">
            <a:avLst>
              <a:gd name="adj1" fmla="val 1963"/>
              <a:gd name="adj2" fmla="val -7458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a-IR">
                <a:solidFill>
                  <a:srgbClr val="008000"/>
                </a:solidFill>
                <a:cs typeface="B Mitra" panose="00000400000000000000" pitchFamily="2" charset="-78"/>
              </a:rPr>
              <a:t>در انتخاب واگن حتي الامكان چند منظوره بودن آن لحاظ شود</a:t>
            </a:r>
          </a:p>
          <a:p>
            <a:pPr eaLnBrk="1" hangingPunct="1"/>
            <a:endParaRPr lang="en-US">
              <a:solidFill>
                <a:srgbClr val="008000"/>
              </a:solidFill>
              <a:cs typeface="B Mitra" panose="00000400000000000000" pitchFamily="2" charset="-78"/>
            </a:endParaRPr>
          </a:p>
        </p:txBody>
      </p:sp>
      <p:sp>
        <p:nvSpPr>
          <p:cNvPr id="33800" name="Cloud"/>
          <p:cNvSpPr>
            <a:spLocks noChangeAspect="1" noEditPoints="1" noChangeArrowheads="1"/>
          </p:cNvSpPr>
          <p:nvPr/>
        </p:nvSpPr>
        <p:spPr bwMode="auto">
          <a:xfrm>
            <a:off x="990600" y="838200"/>
            <a:ext cx="6934200" cy="1219200"/>
          </a:xfrm>
          <a:custGeom>
            <a:avLst/>
            <a:gdLst>
              <a:gd name="T0" fmla="*/ 21509 w 21600"/>
              <a:gd name="T1" fmla="*/ 609600 h 21600"/>
              <a:gd name="T2" fmla="*/ 3467100 w 21600"/>
              <a:gd name="T3" fmla="*/ 1217902 h 21600"/>
              <a:gd name="T4" fmla="*/ 6928422 w 21600"/>
              <a:gd name="T5" fmla="*/ 609600 h 21600"/>
              <a:gd name="T6" fmla="*/ 3467100 w 21600"/>
              <a:gd name="T7" fmla="*/ 697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sz="2800">
                <a:solidFill>
                  <a:srgbClr val="0000FF"/>
                </a:solidFill>
                <a:cs typeface="B Mitra" panose="00000400000000000000" pitchFamily="2" charset="-78"/>
              </a:rPr>
              <a:t>سرعت تجاري واگن هم اكنون 4.5 كيلومتر در ساعت است</a:t>
            </a:r>
            <a:endParaRPr lang="en-US" sz="2800">
              <a:solidFill>
                <a:srgbClr val="0000FF"/>
              </a:solidFill>
              <a:cs typeface="B Mitra" panose="00000400000000000000" pitchFamily="2" charset="-78"/>
            </a:endParaRPr>
          </a:p>
        </p:txBody>
      </p:sp>
      <p:sp>
        <p:nvSpPr>
          <p:cNvPr id="221193" name="Cloud"/>
          <p:cNvSpPr>
            <a:spLocks noChangeAspect="1" noEditPoints="1" noChangeArrowheads="1"/>
          </p:cNvSpPr>
          <p:nvPr/>
        </p:nvSpPr>
        <p:spPr bwMode="auto">
          <a:xfrm>
            <a:off x="228600" y="2895600"/>
            <a:ext cx="8229600" cy="1295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a-IR" sz="20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اگر در10 سال آينده رسيدن به عدد 6 مد نظر باشد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،</a:t>
            </a:r>
            <a:r>
              <a:rPr lang="fa-IR" sz="20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 چه نوع مشخصه هايي صرفا در انتخاب تكنولوژي واگن مي تواند </a:t>
            </a:r>
          </a:p>
          <a:p>
            <a:pPr>
              <a:spcBef>
                <a:spcPct val="20000"/>
              </a:spcBef>
              <a:defRPr/>
            </a:pPr>
            <a:r>
              <a:rPr lang="fa-IR" sz="20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مد نظر قرارگيرد؟</a:t>
            </a: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8866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  <a:t>طرح برقي كردن شبكه حمل و نقل ريلي كشور</a:t>
            </a:r>
            <a:endParaRPr lang="en-US" sz="4000" smtClean="0">
              <a:solidFill>
                <a:schemeClr val="hlink"/>
              </a:solidFill>
              <a:cs typeface="B Mitra" panose="00000400000000000000" pitchFamily="2" charset="-78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5029200"/>
          </a:xfrm>
        </p:spPr>
        <p:txBody>
          <a:bodyPr/>
          <a:lstStyle/>
          <a:p>
            <a:pPr eaLnBrk="1" hangingPunct="1"/>
            <a:r>
              <a:rPr lang="fa-IR" smtClean="0">
                <a:cs typeface="B Mitra" panose="00000400000000000000" pitchFamily="2" charset="-78"/>
              </a:rPr>
              <a:t>محدوديت جدي در مصرف انرژي فسيلي در آينده</a:t>
            </a:r>
          </a:p>
          <a:p>
            <a:pPr eaLnBrk="1" hangingPunct="1"/>
            <a:r>
              <a:rPr lang="fa-IR" smtClean="0">
                <a:cs typeface="B Mitra" panose="00000400000000000000" pitchFamily="2" charset="-78"/>
              </a:rPr>
              <a:t>نيازجدي مشتريان ( سرعت بالا</a:t>
            </a:r>
            <a:r>
              <a:rPr lang="en-US" smtClean="0">
                <a:cs typeface="B Mitra" panose="00000400000000000000" pitchFamily="2" charset="-78"/>
              </a:rPr>
              <a:t>،</a:t>
            </a:r>
            <a:r>
              <a:rPr lang="fa-IR" smtClean="0">
                <a:cs typeface="B Mitra" panose="00000400000000000000" pitchFamily="2" charset="-78"/>
              </a:rPr>
              <a:t>ايمني </a:t>
            </a:r>
            <a:r>
              <a:rPr lang="en-US" smtClean="0">
                <a:cs typeface="B Mitra" panose="00000400000000000000" pitchFamily="2" charset="-78"/>
              </a:rPr>
              <a:t>،</a:t>
            </a:r>
            <a:r>
              <a:rPr lang="fa-IR" smtClean="0">
                <a:cs typeface="B Mitra" panose="00000400000000000000" pitchFamily="2" charset="-78"/>
              </a:rPr>
              <a:t>مصرف پايين انرژي</a:t>
            </a:r>
            <a:r>
              <a:rPr lang="en-US" smtClean="0">
                <a:cs typeface="B Mitra" panose="00000400000000000000" pitchFamily="2" charset="-78"/>
              </a:rPr>
              <a:t>،</a:t>
            </a:r>
            <a:r>
              <a:rPr lang="fa-IR" smtClean="0">
                <a:cs typeface="B Mitra" panose="00000400000000000000" pitchFamily="2" charset="-78"/>
              </a:rPr>
              <a:t> ظرفيت بالاتروقيمت تمام شده مناسبتر)</a:t>
            </a:r>
          </a:p>
          <a:p>
            <a:pPr eaLnBrk="1" hangingPunct="1"/>
            <a:r>
              <a:rPr lang="fa-IR" smtClean="0">
                <a:cs typeface="B Mitra" panose="00000400000000000000" pitchFamily="2" charset="-78"/>
              </a:rPr>
              <a:t>در حا ل حاضر حداقل دو محور مسافري تهران </a:t>
            </a:r>
            <a:r>
              <a:rPr lang="fa-IR" b="1" smtClean="0">
                <a:cs typeface="B Mitra" panose="00000400000000000000" pitchFamily="2" charset="-78"/>
              </a:rPr>
              <a:t>– </a:t>
            </a:r>
            <a:r>
              <a:rPr lang="fa-IR" smtClean="0">
                <a:cs typeface="B Mitra" panose="00000400000000000000" pitchFamily="2" charset="-78"/>
              </a:rPr>
              <a:t>مشهد و باري يزد- بندر عباس داراي اولويت اول برقي كردن است.</a:t>
            </a:r>
          </a:p>
          <a:p>
            <a:pPr eaLnBrk="1" hangingPunct="1"/>
            <a:r>
              <a:rPr lang="fa-IR" smtClean="0">
                <a:cs typeface="B Mitra" panose="00000400000000000000" pitchFamily="2" charset="-78"/>
              </a:rPr>
              <a:t>صرفه جويي حاصل از برقي كردن دو محور فوق در طول عمر پروژه بالغ بر 517 ميليون دلار خواهد بود.</a:t>
            </a:r>
          </a:p>
          <a:p>
            <a:pPr eaLnBrk="1" hangingPunct="1"/>
            <a:r>
              <a:rPr lang="fa-IR" smtClean="0">
                <a:cs typeface="B Mitra" panose="00000400000000000000" pitchFamily="2" charset="-78"/>
              </a:rPr>
              <a:t>فقط در طول عمراين دو پروژه در حدود 2550 ميليون ليتر در مصرف سوخت صرفه جويي داريم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859472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99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4479634" y="2177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19815"/>
              </p:ext>
            </p:extLst>
          </p:nvPr>
        </p:nvGraphicFramePr>
        <p:xfrm>
          <a:off x="1143000" y="228600"/>
          <a:ext cx="67056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5286451" imgH="1828800" progId="MSGraph.Chart.8">
                  <p:embed/>
                </p:oleObj>
              </mc:Choice>
              <mc:Fallback>
                <p:oleObj name="Chart" r:id="rId4" imgW="5286451" imgH="18288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"/>
                        <a:ext cx="670560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6268" y="-2490"/>
            <a:ext cx="5508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3600" b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ar-SA" sz="3600" b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حجم ترافيك خط برقي و ديزلي در جهان</a:t>
            </a:r>
            <a:endParaRPr lang="ar-SA" sz="3600" b="0">
              <a:solidFill>
                <a:srgbClr val="0000FF"/>
              </a:solidFill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55309"/>
              </p:ext>
            </p:extLst>
          </p:nvPr>
        </p:nvGraphicFramePr>
        <p:xfrm>
          <a:off x="685800" y="2984500"/>
          <a:ext cx="7767638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6" imgW="5286451" imgH="1828800" progId="MSGraph.Chart.8">
                  <p:embed/>
                </p:oleObj>
              </mc:Choice>
              <mc:Fallback>
                <p:oleObj name="Chart" r:id="rId6" imgW="5286451" imgH="18288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84500"/>
                        <a:ext cx="7767638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28800" y="2966000"/>
            <a:ext cx="5334000" cy="11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2352" bIns="0" anchor="ctr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ar-SA" sz="3200" b="0">
                <a:solidFill>
                  <a:srgbClr val="0000FF"/>
                </a:solidFill>
                <a:ea typeface="Times New Roman" panose="02020603050405020304" pitchFamily="18" charset="0"/>
                <a:cs typeface="B Mitra" panose="00000400000000000000" pitchFamily="2" charset="-78"/>
              </a:rPr>
              <a:t>درصد خطوط برقي و غير برقي در جهان</a:t>
            </a:r>
            <a:endParaRPr lang="ar-SA" sz="3200">
              <a:solidFill>
                <a:srgbClr val="0000FF"/>
              </a:solidFill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l" rtl="0"/>
            <a:endParaRPr lang="ar-SA" sz="3200" b="0">
              <a:solidFill>
                <a:schemeClr val="tx1"/>
              </a:solidFill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891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fa-IR" smtClean="0">
                <a:solidFill>
                  <a:schemeClr val="hlink"/>
                </a:solidFill>
                <a:cs typeface="B Mitra" panose="00000400000000000000" pitchFamily="2" charset="-78"/>
              </a:rPr>
              <a:t>طرح راه آهن برقي تهران - مشهد</a:t>
            </a:r>
            <a:endParaRPr lang="en-US" smtClean="0">
              <a:solidFill>
                <a:schemeClr val="hlink"/>
              </a:solidFill>
              <a:cs typeface="B Mitra" panose="00000400000000000000" pitchFamily="2" charset="-78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اولويت اول برقي كردن شبكه ريلي كشور(بالغ بر 380 ميليون دلار صرفه جويي در مقايسه با سيستم ديزلي)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علاوه بر صرفه جويي كلان در اقتصاد كشورو كاهش هزينه هاي خارجي(محيط زيست</a:t>
            </a:r>
            <a:r>
              <a:rPr lang="en-US" sz="2800" smtClean="0">
                <a:cs typeface="B Mitra" panose="00000400000000000000" pitchFamily="2" charset="-78"/>
              </a:rPr>
              <a:t>،</a:t>
            </a:r>
            <a:r>
              <a:rPr lang="fa-IR" sz="2800" smtClean="0">
                <a:cs typeface="B Mitra" panose="00000400000000000000" pitchFamily="2" charset="-78"/>
              </a:rPr>
              <a:t> تصادفات و...) تاثير بسزايي در ارتقاء رضايت مشتريان دارد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سرمايه گذاري اوليه (بالغ بر 600 ميليون دلار)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2800" smtClean="0">
                <a:cs typeface="B Mitra" panose="00000400000000000000" pitchFamily="2" charset="-78"/>
              </a:rPr>
              <a:t>        - در بدبينانه ترين حالت 12 ساله بازميگردد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2800" smtClean="0">
                <a:cs typeface="B Mitra" panose="00000400000000000000" pitchFamily="2" charset="-78"/>
              </a:rPr>
              <a:t>        - در صورت احتساب </a:t>
            </a:r>
            <a:r>
              <a:rPr lang="en-US" sz="2800" smtClean="0">
                <a:cs typeface="B Mitra" panose="00000400000000000000" pitchFamily="2" charset="-78"/>
              </a:rPr>
              <a:t>External costs</a:t>
            </a:r>
            <a:r>
              <a:rPr lang="fa-IR" sz="2800" smtClean="0">
                <a:cs typeface="B Mitra" panose="00000400000000000000" pitchFamily="2" charset="-78"/>
              </a:rPr>
              <a:t> دوره بازگشت 7  ساله خواهد بود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2800" smtClean="0">
                <a:cs typeface="B Mitra" panose="00000400000000000000" pitchFamily="2" charset="-78"/>
              </a:rPr>
              <a:t>        - واقعي كردن قيمت سوخت پروژه را به يكي از جذاب ترين پروژه هاي ريلي براي مشاركت بخش خصوصي تبديل مي نمايد  </a:t>
            </a:r>
          </a:p>
          <a:p>
            <a:pPr eaLnBrk="1" hangingPunct="1">
              <a:lnSpc>
                <a:spcPct val="80000"/>
              </a:lnSpc>
            </a:pPr>
            <a:endParaRPr lang="fa-IR" sz="280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سرعت ماكزيمم طرح در فاز اول 200 كيلومتر و متوسط سرعت 120 كيلومتر(براي بخش مسافري) مي باشد</a:t>
            </a:r>
          </a:p>
          <a:p>
            <a:pPr eaLnBrk="1" hangingPunct="1">
              <a:lnSpc>
                <a:spcPct val="80000"/>
              </a:lnSpc>
            </a:pPr>
            <a:endParaRPr lang="fa-IR" sz="280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cs typeface="B Mitra" panose="00000400000000000000" pitchFamily="2" charset="-78"/>
            </a:endParaRP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8442325" y="636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85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4000" smtClean="0">
                <a:solidFill>
                  <a:srgbClr val="FA6656"/>
                </a:solidFill>
                <a:cs typeface="B Mitra" panose="00000400000000000000" pitchFamily="2" charset="-78"/>
              </a:rPr>
              <a:t>مقايسه هزينه هاي راه آهن برقي و ديزلي </a:t>
            </a:r>
            <a:br>
              <a:rPr lang="fa-IR" sz="4000" smtClean="0">
                <a:solidFill>
                  <a:srgbClr val="FA6656"/>
                </a:solidFill>
                <a:cs typeface="B Mitra" panose="00000400000000000000" pitchFamily="2" charset="-78"/>
              </a:rPr>
            </a:br>
            <a:r>
              <a:rPr lang="fa-IR" sz="4000" smtClean="0">
                <a:solidFill>
                  <a:srgbClr val="FA6656"/>
                </a:solidFill>
                <a:cs typeface="B Mitra" panose="00000400000000000000" pitchFamily="2" charset="-78"/>
              </a:rPr>
              <a:t>در مسيرراه آهن تهران - مشهد</a:t>
            </a:r>
            <a:endParaRPr lang="en-US" sz="4000" smtClean="0">
              <a:solidFill>
                <a:srgbClr val="FA6656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378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752600"/>
          <a:ext cx="79629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4" imgW="4667255" imgH="2409881" progId="Excel.Chart.8">
                  <p:embed/>
                </p:oleObj>
              </mc:Choice>
              <mc:Fallback>
                <p:oleObj name="Chart" r:id="rId4" imgW="4667255" imgH="240988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9629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fa-IR" b="1" i="1" smtClean="0">
                <a:solidFill>
                  <a:srgbClr val="FF0066"/>
                </a:solidFill>
                <a:cs typeface="B Mitra" panose="00000400000000000000" pitchFamily="2" charset="-78"/>
              </a:rPr>
              <a:t>رويكردهاي زماني برنامه ريزي</a:t>
            </a:r>
            <a:endParaRPr lang="en-US" b="1" i="1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8305800" y="3505200"/>
            <a:ext cx="5524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fa-IR" i="1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زمان</a:t>
            </a:r>
            <a:endParaRPr lang="en-GB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 rot="16200000">
            <a:off x="-797976" y="2005392"/>
            <a:ext cx="2843729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fa-IR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عدم اطمينان/ </a:t>
            </a:r>
          </a:p>
          <a:p>
            <a:pPr rtl="0"/>
            <a:r>
              <a:rPr lang="fa-IR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ريسك پيش بيني و سرمايه گذاري</a:t>
            </a:r>
            <a:endParaRPr lang="en-GB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1147763" y="1236663"/>
            <a:ext cx="7886700" cy="2243137"/>
            <a:chOff x="846" y="742"/>
            <a:chExt cx="4586" cy="1413"/>
          </a:xfrm>
        </p:grpSpPr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862" y="2139"/>
              <a:ext cx="4570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 flipV="1">
              <a:off x="856" y="742"/>
              <a:ext cx="0" cy="1413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auto">
            <a:xfrm>
              <a:off x="846" y="912"/>
              <a:ext cx="4048" cy="1218"/>
            </a:xfrm>
            <a:custGeom>
              <a:avLst/>
              <a:gdLst>
                <a:gd name="T0" fmla="*/ 0 w 4048"/>
                <a:gd name="T1" fmla="*/ 1217 h 1218"/>
                <a:gd name="T2" fmla="*/ 1628 w 4048"/>
                <a:gd name="T3" fmla="*/ 1108 h 1218"/>
                <a:gd name="T4" fmla="*/ 2760 w 4048"/>
                <a:gd name="T5" fmla="*/ 986 h 1218"/>
                <a:gd name="T6" fmla="*/ 3403 w 4048"/>
                <a:gd name="T7" fmla="*/ 807 h 1218"/>
                <a:gd name="T8" fmla="*/ 3780 w 4048"/>
                <a:gd name="T9" fmla="*/ 545 h 1218"/>
                <a:gd name="T10" fmla="*/ 3974 w 4048"/>
                <a:gd name="T11" fmla="*/ 256 h 1218"/>
                <a:gd name="T12" fmla="*/ 4047 w 4048"/>
                <a:gd name="T13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8" h="1218">
                  <a:moveTo>
                    <a:pt x="0" y="1217"/>
                  </a:moveTo>
                  <a:lnTo>
                    <a:pt x="1628" y="1108"/>
                  </a:lnTo>
                  <a:lnTo>
                    <a:pt x="2760" y="986"/>
                  </a:lnTo>
                  <a:lnTo>
                    <a:pt x="3403" y="807"/>
                  </a:lnTo>
                  <a:lnTo>
                    <a:pt x="3780" y="545"/>
                  </a:lnTo>
                  <a:lnTo>
                    <a:pt x="3974" y="256"/>
                  </a:lnTo>
                  <a:lnTo>
                    <a:pt x="4047" y="0"/>
                  </a:lnTo>
                </a:path>
              </a:pathLst>
            </a:custGeom>
            <a:noFill/>
            <a:ln w="25400" cap="rnd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1822731" y="1295400"/>
            <a:ext cx="128400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sz="2400" i="1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كوتاه مدت</a:t>
            </a:r>
            <a:endParaRPr lang="en-GB" sz="2400" i="1">
              <a:solidFill>
                <a:srgbClr val="0000FF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4342730" y="1295400"/>
            <a:ext cx="121828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sz="2400" i="1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ميان مدت</a:t>
            </a:r>
            <a:endParaRPr lang="en-GB" sz="2400" i="1">
              <a:solidFill>
                <a:srgbClr val="0000FF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6758928" y="1295400"/>
            <a:ext cx="105157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sz="24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بلندمدت</a:t>
            </a:r>
            <a:endParaRPr lang="en-GB" sz="2400">
              <a:solidFill>
                <a:srgbClr val="0000FF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1600200" y="3581400"/>
            <a:ext cx="134171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fa-IR" sz="2000" i="1">
                <a:solidFill>
                  <a:srgbClr val="0080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عمليات جاري</a:t>
            </a:r>
            <a:endParaRPr lang="en-GB" sz="2000" i="1">
              <a:solidFill>
                <a:srgbClr val="0080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3733800" y="3581400"/>
            <a:ext cx="1987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fa-IR" sz="2000" i="1">
                <a:solidFill>
                  <a:srgbClr val="0080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نوآوري وحفظ بازار </a:t>
            </a:r>
            <a:endParaRPr lang="en-GB" sz="2000" i="1">
              <a:solidFill>
                <a:srgbClr val="0080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6553200" y="3581400"/>
            <a:ext cx="156527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fa-IR" sz="2000" i="1" dirty="0">
                <a:solidFill>
                  <a:srgbClr val="0080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تدوين استراتژي</a:t>
            </a:r>
            <a:endParaRPr lang="en-GB" sz="2000" i="1" dirty="0">
              <a:solidFill>
                <a:srgbClr val="0080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6096000" y="6248400"/>
            <a:ext cx="213360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i="1">
                <a:solidFill>
                  <a:srgbClr val="6633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تمركز بر شاخصهاي كيفي</a:t>
            </a:r>
            <a:endParaRPr lang="en-GB" i="1">
              <a:solidFill>
                <a:srgbClr val="6633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7" name="Rectangle 18"/>
          <p:cNvSpPr>
            <a:spLocks noChangeArrowheads="1"/>
          </p:cNvSpPr>
          <p:nvPr/>
        </p:nvSpPr>
        <p:spPr bwMode="auto">
          <a:xfrm>
            <a:off x="609600" y="4267200"/>
            <a:ext cx="2422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sz="1600" i="1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چطور توليد شود؟</a:t>
            </a:r>
            <a:endParaRPr lang="en-GB" sz="1600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با چه تركيبي از مدلها؟</a:t>
            </a:r>
            <a:endParaRPr lang="en-GB" sz="1600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چه نوع موادي سفارش دهيم؟</a:t>
            </a:r>
            <a:endParaRPr lang="en-GB" sz="1600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8" name="Rectangle 19"/>
          <p:cNvSpPr>
            <a:spLocks noChangeArrowheads="1"/>
          </p:cNvSpPr>
          <p:nvPr/>
        </p:nvSpPr>
        <p:spPr bwMode="auto">
          <a:xfrm>
            <a:off x="3886200" y="4343400"/>
            <a:ext cx="1808163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sz="1600" i="1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كدام محصولات/خدمات؟</a:t>
            </a:r>
            <a:endParaRPr lang="en-GB" sz="1600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كدام بازار؟</a:t>
            </a:r>
            <a:endParaRPr lang="en-GB" sz="1600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با چه هزينه اي؟</a:t>
            </a:r>
            <a:endParaRPr lang="en-GB" sz="1600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algn="r" rtl="0" eaLnBrk="1" hangingPunct="1"/>
            <a:endParaRPr lang="en-GB" sz="1600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1279" name="Rectangle 21"/>
          <p:cNvSpPr>
            <a:spLocks noChangeArrowheads="1"/>
          </p:cNvSpPr>
          <p:nvPr/>
        </p:nvSpPr>
        <p:spPr bwMode="auto">
          <a:xfrm>
            <a:off x="5486400" y="4267200"/>
            <a:ext cx="2590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sz="1600" i="1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با تمركز ويژه بر :</a:t>
            </a:r>
            <a:endParaRPr lang="en-GB" sz="1600" i="1">
              <a:solidFill>
                <a:schemeClr val="tx1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Black" panose="020B0A04020102020204" pitchFamily="34" charset="0"/>
                <a:cs typeface="B Mitra" panose="00000400000000000000" pitchFamily="2" charset="-78"/>
              </a:rPr>
              <a:t>نياز بازارهاي فعلي و جديد</a:t>
            </a: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Black" panose="020B0A04020102020204" pitchFamily="34" charset="0"/>
                <a:cs typeface="B Mitra" panose="00000400000000000000" pitchFamily="2" charset="-78"/>
              </a:rPr>
              <a:t>محصولات و خدمات جديد</a:t>
            </a:r>
            <a:endParaRPr lang="en-GB" sz="1600" i="1">
              <a:solidFill>
                <a:schemeClr val="tx1"/>
              </a:solidFill>
              <a:latin typeface="Arial Black" panose="020B0A0402010202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Black" panose="020B0A04020102020204" pitchFamily="34" charset="0"/>
                <a:cs typeface="B Mitra" panose="00000400000000000000" pitchFamily="2" charset="-78"/>
              </a:rPr>
              <a:t>تكنولوژيهاي پيشرو</a:t>
            </a:r>
            <a:endParaRPr lang="en-GB" sz="1600" i="1">
              <a:solidFill>
                <a:schemeClr val="tx1"/>
              </a:solidFill>
              <a:latin typeface="Arial Black" panose="020B0A0402010202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Black" panose="020B0A04020102020204" pitchFamily="34" charset="0"/>
                <a:cs typeface="B Mitra" panose="00000400000000000000" pitchFamily="2" charset="-78"/>
              </a:rPr>
              <a:t>توانمنديهاي مورد نياز</a:t>
            </a:r>
            <a:endParaRPr lang="en-GB" sz="1600" i="1">
              <a:solidFill>
                <a:schemeClr val="tx1"/>
              </a:solidFill>
              <a:latin typeface="Arial Black" panose="020B0A0402010202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Black" panose="020B0A04020102020204" pitchFamily="34" charset="0"/>
                <a:cs typeface="B Mitra" panose="00000400000000000000" pitchFamily="2" charset="-78"/>
              </a:rPr>
              <a:t>ساختار سازماني</a:t>
            </a:r>
            <a:endParaRPr lang="en-GB" sz="1600" i="1">
              <a:solidFill>
                <a:schemeClr val="tx1"/>
              </a:solidFill>
              <a:latin typeface="Arial Black" panose="020B0A04020102020204" pitchFamily="34" charset="0"/>
              <a:cs typeface="B Mitra" panose="00000400000000000000" pitchFamily="2" charset="-78"/>
            </a:endParaRPr>
          </a:p>
          <a:p>
            <a:pPr algn="r"/>
            <a:r>
              <a:rPr lang="fa-IR" sz="1600" i="1">
                <a:solidFill>
                  <a:schemeClr val="tx1"/>
                </a:solidFill>
                <a:latin typeface="Arial Black" panose="020B0A04020102020204" pitchFamily="34" charset="0"/>
                <a:cs typeface="B Mitra" panose="00000400000000000000" pitchFamily="2" charset="-78"/>
              </a:rPr>
              <a:t>افزايش مزيت نسبي و رقابتي</a:t>
            </a:r>
            <a:endParaRPr lang="en-GB" sz="1600" i="1">
              <a:solidFill>
                <a:schemeClr val="tx1"/>
              </a:solidFill>
              <a:latin typeface="Arial Black" panose="020B0A04020102020204" pitchFamily="34" charset="0"/>
              <a:cs typeface="B Mitra" panose="00000400000000000000" pitchFamily="2" charset="-78"/>
            </a:endParaRPr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auto">
          <a:xfrm>
            <a:off x="1534732" y="6248400"/>
            <a:ext cx="2140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 i="1">
                <a:solidFill>
                  <a:srgbClr val="6633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تمركز بر شاخصهاي كمي</a:t>
            </a:r>
            <a:endParaRPr lang="en-US" i="1">
              <a:solidFill>
                <a:srgbClr val="6633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1295400" y="6248400"/>
            <a:ext cx="7315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975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  <a:t>خصوصيات منحصر به فرد پروژه</a:t>
            </a:r>
            <a:b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</a:br>
            <a: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  <a:t>(مثبت و منفي)</a:t>
            </a:r>
            <a:endParaRPr lang="en-US" sz="4000" smtClean="0">
              <a:solidFill>
                <a:schemeClr val="hlink"/>
              </a:solidFill>
              <a:cs typeface="B Mitra" panose="00000400000000000000" pitchFamily="2" charset="-78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نقطه عطفي در بكارگيري تكنولوژي قطار سريع السيرمي باشد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جزواولين پروژه هاي راه آهن برقي در مقياس وسيع است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تكنولوژيهاي مورد نياز عمدتا در رديف تكنولوژي روز دنياست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از نگاه اقتصادي جزو معدود پروژه هايي است كه مي تواند توجه سرمايه گذاران را بيشتر به خود جلب نمايد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به تنهايي بالغ بر بيش از 50 درصد حمل و نقل بخش مسافري كشور را تحت الشعاع خود قرار مي دهد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در يك دوره بلند مدت و طي فاز بندي مشخص توسعه</a:t>
            </a:r>
            <a:r>
              <a:rPr lang="en-US" sz="2800" smtClean="0">
                <a:cs typeface="B Mitra" panose="00000400000000000000" pitchFamily="2" charset="-78"/>
              </a:rPr>
              <a:t>،</a:t>
            </a:r>
            <a:r>
              <a:rPr lang="fa-IR" sz="2800" smtClean="0">
                <a:cs typeface="B Mitra" panose="00000400000000000000" pitchFamily="2" charset="-78"/>
              </a:rPr>
              <a:t> كشش جذب چند ميليارد دلار سرمايه گذاري را دارد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Mitra" panose="00000400000000000000" pitchFamily="2" charset="-78"/>
              </a:rPr>
              <a:t>دانش مهندسي </a:t>
            </a:r>
            <a:r>
              <a:rPr lang="en-US" sz="2800" smtClean="0">
                <a:cs typeface="B Mitra" panose="00000400000000000000" pitchFamily="2" charset="-78"/>
              </a:rPr>
              <a:t>،</a:t>
            </a:r>
            <a:r>
              <a:rPr lang="fa-IR" sz="2800" smtClean="0">
                <a:cs typeface="B Mitra" panose="00000400000000000000" pitchFamily="2" charset="-78"/>
              </a:rPr>
              <a:t> مديريتي و اجرائي مرتبط در داخل كشورمحدود است 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cs typeface="B Mitra" panose="00000400000000000000" pitchFamily="2" charset="-78"/>
            </a:endParaRP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8594725" y="636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94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3600" smtClean="0">
                <a:solidFill>
                  <a:schemeClr val="hlink"/>
                </a:solidFill>
                <a:cs typeface="B Mitra" panose="00000400000000000000" pitchFamily="2" charset="-78"/>
              </a:rPr>
              <a:t>اجراي راه آهن برقي تهران – مشهد تحت الگوي </a:t>
            </a:r>
            <a:r>
              <a:rPr lang="en-US" sz="3600" smtClean="0">
                <a:solidFill>
                  <a:schemeClr val="hlink"/>
                </a:solidFill>
                <a:cs typeface="B Mitra" panose="00000400000000000000" pitchFamily="2" charset="-78"/>
              </a:rPr>
              <a:t>TRM</a:t>
            </a:r>
            <a: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  <a:t> </a:t>
            </a:r>
            <a:b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</a:br>
            <a: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  <a:t>(مهمترين فاكتورهاي كليدي موفقيت)</a:t>
            </a:r>
            <a:b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</a:br>
            <a:endParaRPr lang="en-US" sz="4000" smtClean="0">
              <a:solidFill>
                <a:schemeClr val="hlink"/>
              </a:solidFill>
              <a:cs typeface="B Mitra" panose="00000400000000000000" pitchFamily="2" charset="-78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نقش مديريت عالي در هدايت پروژه بسيار حائز اهميت است</a:t>
            </a:r>
          </a:p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تمامي زيربخشهاي فني </a:t>
            </a:r>
            <a:r>
              <a:rPr lang="en-US" sz="2000" smtClean="0">
                <a:cs typeface="B Mitra" panose="00000400000000000000" pitchFamily="2" charset="-78"/>
              </a:rPr>
              <a:t>،</a:t>
            </a:r>
            <a:r>
              <a:rPr lang="fa-IR" sz="2000" smtClean="0">
                <a:cs typeface="B Mitra" panose="00000400000000000000" pitchFamily="2" charset="-78"/>
              </a:rPr>
              <a:t> بازرگاني و سير و حركتي در پروسه تصميم گيري بايستي حضوري پررنگ ويكپارچه داشته باشند</a:t>
            </a:r>
          </a:p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براي برنامه ريزي تامين تكنولوژيهاي مورد نياز توجه اصلي بر انتظارات ذينفعان(دولت-مشتري-عوامل سازماني و...) باشد نه تمركز بر</a:t>
            </a:r>
            <a:r>
              <a:rPr lang="en-US" sz="2000" smtClean="0">
                <a:cs typeface="B Mitra" panose="00000400000000000000" pitchFamily="2" charset="-78"/>
              </a:rPr>
              <a:t>solution </a:t>
            </a:r>
            <a:r>
              <a:rPr lang="fa-IR" sz="2000" smtClean="0">
                <a:cs typeface="B Mitra" panose="00000400000000000000" pitchFamily="2" charset="-78"/>
              </a:rPr>
              <a:t> هاي موجود</a:t>
            </a:r>
          </a:p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بهترين بخش از توان مهندسي </a:t>
            </a:r>
            <a:r>
              <a:rPr lang="en-US" sz="2000" smtClean="0">
                <a:cs typeface="B Mitra" panose="00000400000000000000" pitchFamily="2" charset="-78"/>
              </a:rPr>
              <a:t>،</a:t>
            </a:r>
            <a:r>
              <a:rPr lang="fa-IR" sz="2000" smtClean="0">
                <a:cs typeface="B Mitra" panose="00000400000000000000" pitchFamily="2" charset="-78"/>
              </a:rPr>
              <a:t> مديريتي و اجرائي سازمان بايستي در اختيار پروژه قرار گيرد</a:t>
            </a:r>
          </a:p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اهميت بخش شناسائي </a:t>
            </a:r>
            <a:r>
              <a:rPr lang="en-US" sz="2000" smtClean="0">
                <a:cs typeface="B Mitra" panose="00000400000000000000" pitchFamily="2" charset="-78"/>
              </a:rPr>
              <a:t>،</a:t>
            </a:r>
            <a:r>
              <a:rPr lang="fa-IR" sz="2000" smtClean="0">
                <a:cs typeface="B Mitra" panose="00000400000000000000" pitchFamily="2" charset="-78"/>
              </a:rPr>
              <a:t> ارزيابي و انتخاب تكنولوژي بمراتب مهمتر وحساس تراز عمليات اجرائي است</a:t>
            </a:r>
          </a:p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انتخاب وهدايت صحيح زيرپروژه هاي </a:t>
            </a:r>
            <a:r>
              <a:rPr lang="en-US" sz="2000" smtClean="0">
                <a:cs typeface="B Mitra" panose="00000400000000000000" pitchFamily="2" charset="-78"/>
              </a:rPr>
              <a:t>R&amp;D</a:t>
            </a:r>
            <a:r>
              <a:rPr lang="fa-IR" sz="2000" smtClean="0">
                <a:cs typeface="B Mitra" panose="00000400000000000000" pitchFamily="2" charset="-78"/>
              </a:rPr>
              <a:t> بسيار حائز اهميت است</a:t>
            </a:r>
          </a:p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شيوه هاي تامين مالي</a:t>
            </a:r>
          </a:p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اثر بخش ترين ساختار سازماني اجراي طرح ماتريسي است</a:t>
            </a:r>
          </a:p>
          <a:p>
            <a:pPr eaLnBrk="1" hangingPunct="1">
              <a:lnSpc>
                <a:spcPct val="80000"/>
              </a:lnSpc>
            </a:pPr>
            <a:r>
              <a:rPr lang="fa-IR" sz="2000" smtClean="0">
                <a:cs typeface="B Mitra" panose="00000400000000000000" pitchFamily="2" charset="-78"/>
              </a:rPr>
              <a:t>رابطه سطح تكنولوژي با سرعت انتخابي(160- 250 – 300 – </a:t>
            </a:r>
            <a:r>
              <a:rPr lang="en-US" sz="2000" smtClean="0">
                <a:cs typeface="B Mitra" panose="00000400000000000000" pitchFamily="2" charset="-78"/>
              </a:rPr>
              <a:t>maglev</a:t>
            </a:r>
            <a:r>
              <a:rPr lang="fa-IR" sz="2000" smtClean="0">
                <a:cs typeface="B Mitra" panose="00000400000000000000" pitchFamily="2" charset="-78"/>
              </a:rPr>
              <a:t> )</a:t>
            </a:r>
          </a:p>
          <a:p>
            <a:pPr eaLnBrk="1" hangingPunct="1">
              <a:lnSpc>
                <a:spcPct val="80000"/>
              </a:lnSpc>
            </a:pPr>
            <a:endParaRPr lang="fa-IR" sz="200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fa-IR" sz="2000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a-IR" sz="1800" smtClean="0">
                <a:cs typeface="B Mitra" panose="00000400000000000000" pitchFamily="2" charset="-78"/>
              </a:rPr>
              <a:t>   </a:t>
            </a:r>
            <a:endParaRPr lang="en-US" sz="1800" smtClean="0">
              <a:cs typeface="B Mitra" panose="00000400000000000000" pitchFamily="2" charset="-78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87471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2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0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0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  <p:bldP spid="2508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fa-IR" sz="4000" smtClean="0">
                <a:solidFill>
                  <a:srgbClr val="FA6656"/>
                </a:solidFill>
                <a:cs typeface="B Mitra" panose="00000400000000000000" pitchFamily="2" charset="-78"/>
              </a:rPr>
              <a:t>منحني رابطه سطح تكنولوژي </a:t>
            </a:r>
            <a:r>
              <a:rPr lang="en-US" sz="4000" smtClean="0">
                <a:solidFill>
                  <a:srgbClr val="FA6656"/>
                </a:solidFill>
                <a:cs typeface="B Mitra" panose="00000400000000000000" pitchFamily="2" charset="-78"/>
              </a:rPr>
              <a:t>،</a:t>
            </a:r>
            <a:r>
              <a:rPr lang="fa-IR" sz="4000" smtClean="0">
                <a:solidFill>
                  <a:srgbClr val="FA6656"/>
                </a:solidFill>
                <a:cs typeface="B Mitra" panose="00000400000000000000" pitchFamily="2" charset="-78"/>
              </a:rPr>
              <a:t>سرعت وهزينه اجراء</a:t>
            </a:r>
            <a:r>
              <a:rPr lang="fa-IR" smtClean="0">
                <a:cs typeface="B Mitra" panose="00000400000000000000" pitchFamily="2" charset="-78"/>
              </a:rPr>
              <a:t> </a:t>
            </a:r>
            <a:endParaRPr lang="en-US" smtClean="0">
              <a:cs typeface="B Mitra" panose="00000400000000000000" pitchFamily="2" charset="-78"/>
            </a:endParaRPr>
          </a:p>
        </p:txBody>
      </p:sp>
      <p:sp>
        <p:nvSpPr>
          <p:cNvPr id="271364" name="Freeform 4"/>
          <p:cNvSpPr>
            <a:spLocks/>
          </p:cNvSpPr>
          <p:nvPr/>
        </p:nvSpPr>
        <p:spPr bwMode="auto">
          <a:xfrm>
            <a:off x="1663700" y="1528763"/>
            <a:ext cx="14288" cy="4338637"/>
          </a:xfrm>
          <a:custGeom>
            <a:avLst/>
            <a:gdLst>
              <a:gd name="T0" fmla="*/ 0 w 9"/>
              <a:gd name="T1" fmla="*/ 0 h 2733"/>
              <a:gd name="T2" fmla="*/ 9 w 9"/>
              <a:gd name="T3" fmla="*/ 2733 h 27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2733">
                <a:moveTo>
                  <a:pt x="0" y="0"/>
                </a:moveTo>
                <a:lnTo>
                  <a:pt x="9" y="2733"/>
                </a:ln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1365" name="Line 5"/>
          <p:cNvSpPr>
            <a:spLocks noChangeShapeType="1"/>
          </p:cNvSpPr>
          <p:nvPr/>
        </p:nvSpPr>
        <p:spPr bwMode="auto">
          <a:xfrm>
            <a:off x="1600200" y="2057400"/>
            <a:ext cx="0" cy="3429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1366" name="Line 6"/>
          <p:cNvSpPr>
            <a:spLocks noChangeShapeType="1"/>
          </p:cNvSpPr>
          <p:nvPr/>
        </p:nvSpPr>
        <p:spPr bwMode="auto">
          <a:xfrm flipH="1">
            <a:off x="1676400" y="5867400"/>
            <a:ext cx="4953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1367" name="Freeform 7"/>
          <p:cNvSpPr>
            <a:spLocks/>
          </p:cNvSpPr>
          <p:nvPr/>
        </p:nvSpPr>
        <p:spPr bwMode="auto">
          <a:xfrm>
            <a:off x="6626225" y="1484313"/>
            <a:ext cx="4763" cy="4383087"/>
          </a:xfrm>
          <a:custGeom>
            <a:avLst/>
            <a:gdLst>
              <a:gd name="T0" fmla="*/ 0 w 3"/>
              <a:gd name="T1" fmla="*/ 0 h 2761"/>
              <a:gd name="T2" fmla="*/ 3 w 3"/>
              <a:gd name="T3" fmla="*/ 2761 h 276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2761">
                <a:moveTo>
                  <a:pt x="0" y="0"/>
                </a:moveTo>
                <a:lnTo>
                  <a:pt x="3" y="2761"/>
                </a:ln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 rot="16200000">
            <a:off x="-462756" y="3283744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a-IR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سطح  تكنولوژي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3317358" y="6096000"/>
            <a:ext cx="1715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سرعت قطار</a:t>
            </a:r>
            <a:r>
              <a:rPr lang="fa-I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 rot="16200000">
            <a:off x="6069013" y="3455987"/>
            <a:ext cx="2249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هزينه اجراء طرح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1981200" y="54864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KM/h</a:t>
            </a:r>
            <a:r>
              <a:rPr lang="fa-I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200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1373" name="Text Box 13"/>
          <p:cNvSpPr txBox="1">
            <a:spLocks noChangeArrowheads="1"/>
          </p:cNvSpPr>
          <p:nvPr/>
        </p:nvSpPr>
        <p:spPr bwMode="auto">
          <a:xfrm>
            <a:off x="3657600" y="54864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KM/h</a:t>
            </a:r>
            <a:r>
              <a:rPr lang="fa-I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250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5334000" y="54864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KM/h</a:t>
            </a:r>
            <a:r>
              <a:rPr lang="fa-I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350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1375" name="Arc 15"/>
          <p:cNvSpPr>
            <a:spLocks/>
          </p:cNvSpPr>
          <p:nvPr/>
        </p:nvSpPr>
        <p:spPr bwMode="auto">
          <a:xfrm flipV="1">
            <a:off x="2209800" y="1676400"/>
            <a:ext cx="3352800" cy="3200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1376" name="Text Box 16"/>
          <p:cNvSpPr txBox="1">
            <a:spLocks noChangeArrowheads="1"/>
          </p:cNvSpPr>
          <p:nvPr/>
        </p:nvSpPr>
        <p:spPr bwMode="auto">
          <a:xfrm>
            <a:off x="8518525" y="636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4000" smtClean="0">
                <a:cs typeface="B Mitra" panose="00000400000000000000" pitchFamily="2" charset="-78"/>
              </a:rPr>
              <a:t> آيا فازبندي توسعه مهم است؟ </a:t>
            </a:r>
            <a:endParaRPr lang="en-US" sz="4000" smtClean="0">
              <a:cs typeface="B Mitra" panose="00000400000000000000" pitchFamily="2" charset="-78"/>
            </a:endParaRP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229600" cy="6953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3469228" y="685800"/>
            <a:ext cx="248177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از كجا شروع كنيم؟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51913" name="Line 9"/>
          <p:cNvSpPr>
            <a:spLocks noChangeShapeType="1"/>
          </p:cNvSpPr>
          <p:nvPr/>
        </p:nvSpPr>
        <p:spPr bwMode="auto">
          <a:xfrm flipH="1">
            <a:off x="3048000" y="1143000"/>
            <a:ext cx="990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>
            <a:off x="5029200" y="1143000"/>
            <a:ext cx="11430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381000" y="5484813"/>
            <a:ext cx="8153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كداميك از گزينه ها انطباق بيشتري با </a:t>
            </a:r>
          </a:p>
          <a:p>
            <a:pPr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نياز بازار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،</a:t>
            </a: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 اقتصاد بنگاه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،</a:t>
            </a: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 محدوديتهاي تكنولوژيكي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،</a:t>
            </a: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 سرمايه گذاري</a:t>
            </a:r>
          </a:p>
          <a:p>
            <a:pPr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و فرهنگي خواهد داشت؟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427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4000" b="1" i="1" smtClean="0">
                <a:solidFill>
                  <a:srgbClr val="FF0066"/>
                </a:solidFill>
                <a:cs typeface="B Mitra" panose="00000400000000000000" pitchFamily="2" charset="-78"/>
              </a:rPr>
              <a:t>طرح شماتيك برنامه ريزي تكنولوژيكي</a:t>
            </a:r>
            <a:br>
              <a:rPr lang="fa-IR" sz="4000" b="1" i="1" smtClean="0">
                <a:solidFill>
                  <a:srgbClr val="FF0066"/>
                </a:solidFill>
                <a:cs typeface="B Mitra" panose="00000400000000000000" pitchFamily="2" charset="-78"/>
              </a:rPr>
            </a:br>
            <a:r>
              <a:rPr lang="fa-IR" sz="4000" b="1" i="1" smtClean="0">
                <a:solidFill>
                  <a:srgbClr val="FF0066"/>
                </a:solidFill>
                <a:cs typeface="B Mitra" panose="00000400000000000000" pitchFamily="2" charset="-78"/>
              </a:rPr>
              <a:t>راه آهن برقي تهران - مشهد</a:t>
            </a:r>
            <a:endParaRPr lang="en-US" sz="4000" b="1" i="1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grpSp>
        <p:nvGrpSpPr>
          <p:cNvPr id="252931" name="Group 3"/>
          <p:cNvGrpSpPr>
            <a:grpSpLocks/>
          </p:cNvGrpSpPr>
          <p:nvPr/>
        </p:nvGrpSpPr>
        <p:grpSpPr bwMode="auto">
          <a:xfrm>
            <a:off x="206514" y="1447800"/>
            <a:ext cx="8707298" cy="1371600"/>
            <a:chOff x="176" y="640"/>
            <a:chExt cx="5367" cy="835"/>
          </a:xfrm>
        </p:grpSpPr>
        <p:sp>
          <p:nvSpPr>
            <p:cNvPr id="252932" name="Rectangle 4"/>
            <p:cNvSpPr>
              <a:spLocks noChangeArrowheads="1"/>
            </p:cNvSpPr>
            <p:nvPr/>
          </p:nvSpPr>
          <p:spPr bwMode="auto">
            <a:xfrm>
              <a:off x="190" y="899"/>
              <a:ext cx="5328" cy="5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33" name="AutoShape 5"/>
            <p:cNvSpPr>
              <a:spLocks noChangeArrowheads="1"/>
            </p:cNvSpPr>
            <p:nvPr/>
          </p:nvSpPr>
          <p:spPr bwMode="auto">
            <a:xfrm>
              <a:off x="4934" y="640"/>
              <a:ext cx="609" cy="234"/>
            </a:xfrm>
            <a:prstGeom prst="rightArrow">
              <a:avLst>
                <a:gd name="adj1" fmla="val 59741"/>
                <a:gd name="adj2" fmla="val 127779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67" name="Rectangle 6"/>
            <p:cNvSpPr>
              <a:spLocks noChangeArrowheads="1"/>
            </p:cNvSpPr>
            <p:nvPr/>
          </p:nvSpPr>
          <p:spPr bwMode="auto">
            <a:xfrm>
              <a:off x="5013" y="651"/>
              <a:ext cx="31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/>
              <a:r>
                <a:rPr lang="fa-IR" sz="1600" i="1">
                  <a:solidFill>
                    <a:schemeClr val="bg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زمان</a:t>
              </a:r>
              <a:endParaRPr lang="en-GB" b="0" i="1">
                <a:solidFill>
                  <a:schemeClr val="bg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68" name="Rectangle 7"/>
            <p:cNvSpPr>
              <a:spLocks noChangeArrowheads="1"/>
            </p:cNvSpPr>
            <p:nvPr/>
          </p:nvSpPr>
          <p:spPr bwMode="auto">
            <a:xfrm>
              <a:off x="176" y="1112"/>
              <a:ext cx="5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بازارهدف</a:t>
              </a:r>
              <a:endParaRPr lang="en-GB" sz="280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69" name="Oval 8"/>
            <p:cNvSpPr>
              <a:spLocks noChangeArrowheads="1"/>
            </p:cNvSpPr>
            <p:nvPr/>
          </p:nvSpPr>
          <p:spPr bwMode="auto">
            <a:xfrm>
              <a:off x="2441" y="1072"/>
              <a:ext cx="994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حمل و نقل باري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70" name="Oval 9"/>
            <p:cNvSpPr>
              <a:spLocks noChangeArrowheads="1"/>
            </p:cNvSpPr>
            <p:nvPr/>
          </p:nvSpPr>
          <p:spPr bwMode="auto">
            <a:xfrm>
              <a:off x="3945" y="1072"/>
              <a:ext cx="994" cy="2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حمل و نقل مسافري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>
              <a:off x="3448" y="1198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39" name="Line 11"/>
            <p:cNvSpPr>
              <a:spLocks noChangeShapeType="1"/>
            </p:cNvSpPr>
            <p:nvPr/>
          </p:nvSpPr>
          <p:spPr bwMode="auto">
            <a:xfrm>
              <a:off x="4952" y="1198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40" name="Line 12"/>
            <p:cNvSpPr>
              <a:spLocks noChangeShapeType="1"/>
            </p:cNvSpPr>
            <p:nvPr/>
          </p:nvSpPr>
          <p:spPr bwMode="auto">
            <a:xfrm>
              <a:off x="912" y="900"/>
              <a:ext cx="0" cy="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252941" name="Group 13"/>
          <p:cNvGrpSpPr>
            <a:grpSpLocks/>
          </p:cNvGrpSpPr>
          <p:nvPr/>
        </p:nvGrpSpPr>
        <p:grpSpPr bwMode="auto">
          <a:xfrm>
            <a:off x="228600" y="2438401"/>
            <a:ext cx="8645525" cy="1322548"/>
            <a:chOff x="190" y="1263"/>
            <a:chExt cx="5328" cy="806"/>
          </a:xfrm>
        </p:grpSpPr>
        <p:sp>
          <p:nvSpPr>
            <p:cNvPr id="252942" name="Rectangle 14"/>
            <p:cNvSpPr>
              <a:spLocks noChangeArrowheads="1"/>
            </p:cNvSpPr>
            <p:nvPr/>
          </p:nvSpPr>
          <p:spPr bwMode="auto">
            <a:xfrm>
              <a:off x="190" y="1475"/>
              <a:ext cx="5328" cy="578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54" name="Rectangle 15"/>
            <p:cNvSpPr>
              <a:spLocks noChangeArrowheads="1"/>
            </p:cNvSpPr>
            <p:nvPr/>
          </p:nvSpPr>
          <p:spPr bwMode="auto">
            <a:xfrm>
              <a:off x="230" y="1677"/>
              <a:ext cx="56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محصول</a:t>
              </a:r>
            </a:p>
            <a:p>
              <a:pPr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/سرويس</a:t>
              </a:r>
              <a:endParaRPr lang="en-GB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55" name="Rectangle 16"/>
            <p:cNvSpPr>
              <a:spLocks noChangeArrowheads="1"/>
            </p:cNvSpPr>
            <p:nvPr/>
          </p:nvSpPr>
          <p:spPr bwMode="auto">
            <a:xfrm>
              <a:off x="2121" y="1587"/>
              <a:ext cx="707" cy="1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قطار برقي( باري)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56" name="Rectangle 17"/>
            <p:cNvSpPr>
              <a:spLocks noChangeArrowheads="1"/>
            </p:cNvSpPr>
            <p:nvPr/>
          </p:nvSpPr>
          <p:spPr bwMode="auto">
            <a:xfrm>
              <a:off x="3347" y="1587"/>
              <a:ext cx="707" cy="181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قطار برقي (مسافري)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2946" name="Line 18"/>
            <p:cNvSpPr>
              <a:spLocks noChangeShapeType="1"/>
            </p:cNvSpPr>
            <p:nvPr/>
          </p:nvSpPr>
          <p:spPr bwMode="auto">
            <a:xfrm>
              <a:off x="2850" y="1683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58" name="Rectangle 19"/>
            <p:cNvSpPr>
              <a:spLocks noChangeArrowheads="1"/>
            </p:cNvSpPr>
            <p:nvPr/>
          </p:nvSpPr>
          <p:spPr bwMode="auto">
            <a:xfrm>
              <a:off x="4562" y="1587"/>
              <a:ext cx="707" cy="1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قطار سريع السير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2948" name="Line 20"/>
            <p:cNvSpPr>
              <a:spLocks noChangeShapeType="1"/>
            </p:cNvSpPr>
            <p:nvPr/>
          </p:nvSpPr>
          <p:spPr bwMode="auto">
            <a:xfrm>
              <a:off x="4065" y="1683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60" name="Rectangle 21"/>
            <p:cNvSpPr>
              <a:spLocks noChangeArrowheads="1"/>
            </p:cNvSpPr>
            <p:nvPr/>
          </p:nvSpPr>
          <p:spPr bwMode="auto">
            <a:xfrm>
              <a:off x="4563" y="1815"/>
              <a:ext cx="707" cy="1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قطار فوق سريع 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2950" name="Line 22"/>
            <p:cNvSpPr>
              <a:spLocks noChangeShapeType="1"/>
            </p:cNvSpPr>
            <p:nvPr/>
          </p:nvSpPr>
          <p:spPr bwMode="auto">
            <a:xfrm>
              <a:off x="5281" y="1911"/>
              <a:ext cx="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51" name="Line 23"/>
            <p:cNvSpPr>
              <a:spLocks noChangeShapeType="1"/>
            </p:cNvSpPr>
            <p:nvPr/>
          </p:nvSpPr>
          <p:spPr bwMode="auto">
            <a:xfrm>
              <a:off x="4075" y="1691"/>
              <a:ext cx="476" cy="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52" name="Line 24"/>
            <p:cNvSpPr>
              <a:spLocks noChangeShapeType="1"/>
            </p:cNvSpPr>
            <p:nvPr/>
          </p:nvSpPr>
          <p:spPr bwMode="auto">
            <a:xfrm flipV="1">
              <a:off x="4054" y="1263"/>
              <a:ext cx="0" cy="32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53" name="Line 25"/>
            <p:cNvSpPr>
              <a:spLocks noChangeShapeType="1"/>
            </p:cNvSpPr>
            <p:nvPr/>
          </p:nvSpPr>
          <p:spPr bwMode="auto">
            <a:xfrm>
              <a:off x="912" y="1478"/>
              <a:ext cx="0" cy="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252954" name="Group 26"/>
          <p:cNvGrpSpPr>
            <a:grpSpLocks/>
          </p:cNvGrpSpPr>
          <p:nvPr/>
        </p:nvGrpSpPr>
        <p:grpSpPr bwMode="auto">
          <a:xfrm>
            <a:off x="227013" y="3257550"/>
            <a:ext cx="8645525" cy="1393825"/>
            <a:chOff x="190" y="1781"/>
            <a:chExt cx="5328" cy="848"/>
          </a:xfrm>
        </p:grpSpPr>
        <p:sp>
          <p:nvSpPr>
            <p:cNvPr id="43042" name="Rectangle 27"/>
            <p:cNvSpPr>
              <a:spLocks noChangeArrowheads="1"/>
            </p:cNvSpPr>
            <p:nvPr/>
          </p:nvSpPr>
          <p:spPr bwMode="auto">
            <a:xfrm>
              <a:off x="190" y="2052"/>
              <a:ext cx="5328" cy="57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b="0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43043" name="Rectangle 28"/>
            <p:cNvSpPr>
              <a:spLocks noChangeArrowheads="1"/>
            </p:cNvSpPr>
            <p:nvPr/>
          </p:nvSpPr>
          <p:spPr bwMode="auto">
            <a:xfrm>
              <a:off x="257" y="2245"/>
              <a:ext cx="61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تكنولوژي</a:t>
              </a:r>
              <a:endParaRPr lang="en-GB" sz="200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44" name="AutoShape 29"/>
            <p:cNvSpPr>
              <a:spLocks noChangeArrowheads="1"/>
            </p:cNvSpPr>
            <p:nvPr/>
          </p:nvSpPr>
          <p:spPr bwMode="auto">
            <a:xfrm>
              <a:off x="1555" y="2131"/>
              <a:ext cx="760" cy="191"/>
            </a:xfrm>
            <a:prstGeom prst="hexagon">
              <a:avLst>
                <a:gd name="adj" fmla="val 99421"/>
                <a:gd name="vf" fmla="val 115470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ناوگان ريلي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45" name="AutoShape 30"/>
            <p:cNvSpPr>
              <a:spLocks noChangeArrowheads="1"/>
            </p:cNvSpPr>
            <p:nvPr/>
          </p:nvSpPr>
          <p:spPr bwMode="auto">
            <a:xfrm>
              <a:off x="2643" y="2379"/>
              <a:ext cx="760" cy="191"/>
            </a:xfrm>
            <a:prstGeom prst="hexagon">
              <a:avLst>
                <a:gd name="adj" fmla="val 99421"/>
                <a:gd name="vf" fmla="val 11547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لكوموتيو سريع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46" name="AutoShape 31"/>
            <p:cNvSpPr>
              <a:spLocks noChangeArrowheads="1"/>
            </p:cNvSpPr>
            <p:nvPr/>
          </p:nvSpPr>
          <p:spPr bwMode="auto">
            <a:xfrm>
              <a:off x="4180" y="2379"/>
              <a:ext cx="760" cy="191"/>
            </a:xfrm>
            <a:prstGeom prst="hexagon">
              <a:avLst>
                <a:gd name="adj" fmla="val 99421"/>
                <a:gd name="vf" fmla="val 11547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دومنظوره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2960" name="Line 32"/>
            <p:cNvSpPr>
              <a:spLocks noChangeShapeType="1"/>
            </p:cNvSpPr>
            <p:nvPr/>
          </p:nvSpPr>
          <p:spPr bwMode="auto">
            <a:xfrm>
              <a:off x="3424" y="2475"/>
              <a:ext cx="7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48" name="AutoShape 33"/>
            <p:cNvSpPr>
              <a:spLocks noChangeArrowheads="1"/>
            </p:cNvSpPr>
            <p:nvPr/>
          </p:nvSpPr>
          <p:spPr bwMode="auto">
            <a:xfrm>
              <a:off x="2620" y="2131"/>
              <a:ext cx="760" cy="191"/>
            </a:xfrm>
            <a:prstGeom prst="hexagon">
              <a:avLst>
                <a:gd name="adj" fmla="val 99421"/>
                <a:gd name="vf" fmla="val 115470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سيستم خودكشش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2962" name="Line 34"/>
            <p:cNvSpPr>
              <a:spLocks noChangeShapeType="1"/>
            </p:cNvSpPr>
            <p:nvPr/>
          </p:nvSpPr>
          <p:spPr bwMode="auto">
            <a:xfrm>
              <a:off x="2315" y="2228"/>
              <a:ext cx="2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63" name="Line 35"/>
            <p:cNvSpPr>
              <a:spLocks noChangeShapeType="1"/>
            </p:cNvSpPr>
            <p:nvPr/>
          </p:nvSpPr>
          <p:spPr bwMode="auto">
            <a:xfrm>
              <a:off x="2326" y="2236"/>
              <a:ext cx="305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64" name="Line 36"/>
            <p:cNvSpPr>
              <a:spLocks noChangeShapeType="1"/>
            </p:cNvSpPr>
            <p:nvPr/>
          </p:nvSpPr>
          <p:spPr bwMode="auto">
            <a:xfrm flipV="1">
              <a:off x="3375" y="1781"/>
              <a:ext cx="0" cy="45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65" name="Line 37"/>
            <p:cNvSpPr>
              <a:spLocks noChangeShapeType="1"/>
            </p:cNvSpPr>
            <p:nvPr/>
          </p:nvSpPr>
          <p:spPr bwMode="auto">
            <a:xfrm>
              <a:off x="912" y="2053"/>
              <a:ext cx="0" cy="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252966" name="Group 38"/>
          <p:cNvGrpSpPr>
            <a:grpSpLocks/>
          </p:cNvGrpSpPr>
          <p:nvPr/>
        </p:nvGrpSpPr>
        <p:grpSpPr bwMode="auto">
          <a:xfrm>
            <a:off x="228600" y="4038600"/>
            <a:ext cx="8645525" cy="1547813"/>
            <a:chOff x="190" y="2264"/>
            <a:chExt cx="5328" cy="942"/>
          </a:xfrm>
        </p:grpSpPr>
        <p:sp>
          <p:nvSpPr>
            <p:cNvPr id="252967" name="Rectangle 39"/>
            <p:cNvSpPr>
              <a:spLocks noChangeArrowheads="1"/>
            </p:cNvSpPr>
            <p:nvPr/>
          </p:nvSpPr>
          <p:spPr bwMode="auto">
            <a:xfrm>
              <a:off x="190" y="2629"/>
              <a:ext cx="5328" cy="577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28" name="Rectangle 40"/>
            <p:cNvSpPr>
              <a:spLocks noChangeArrowheads="1"/>
            </p:cNvSpPr>
            <p:nvPr/>
          </p:nvSpPr>
          <p:spPr bwMode="auto">
            <a:xfrm>
              <a:off x="221" y="2734"/>
              <a:ext cx="684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برنامه هاي</a:t>
              </a:r>
            </a:p>
            <a:p>
              <a:r>
                <a:rPr lang="en-US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R&amp;D</a:t>
              </a:r>
              <a:endParaRPr lang="en-GB" sz="200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29" name="AutoShape 41"/>
            <p:cNvSpPr>
              <a:spLocks noChangeArrowheads="1"/>
            </p:cNvSpPr>
            <p:nvPr/>
          </p:nvSpPr>
          <p:spPr bwMode="auto">
            <a:xfrm>
              <a:off x="970" y="2690"/>
              <a:ext cx="706" cy="220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تعميرات و نگهداري</a:t>
              </a:r>
              <a:endParaRPr lang="en-GB" sz="1400" b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30" name="AutoShape 42"/>
            <p:cNvSpPr>
              <a:spLocks noChangeArrowheads="1"/>
            </p:cNvSpPr>
            <p:nvPr/>
          </p:nvSpPr>
          <p:spPr bwMode="auto">
            <a:xfrm>
              <a:off x="2026" y="2690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RFID</a:t>
              </a:r>
            </a:p>
          </p:txBody>
        </p:sp>
        <p:sp>
          <p:nvSpPr>
            <p:cNvPr id="252971" name="Line 43"/>
            <p:cNvSpPr>
              <a:spLocks noChangeShapeType="1"/>
            </p:cNvSpPr>
            <p:nvPr/>
          </p:nvSpPr>
          <p:spPr bwMode="auto">
            <a:xfrm>
              <a:off x="1687" y="2805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32" name="AutoShape 44"/>
            <p:cNvSpPr>
              <a:spLocks noChangeArrowheads="1"/>
            </p:cNvSpPr>
            <p:nvPr/>
          </p:nvSpPr>
          <p:spPr bwMode="auto">
            <a:xfrm>
              <a:off x="3093" y="2690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AWS</a:t>
              </a:r>
            </a:p>
          </p:txBody>
        </p:sp>
        <p:sp>
          <p:nvSpPr>
            <p:cNvPr id="252973" name="Line 45"/>
            <p:cNvSpPr>
              <a:spLocks noChangeShapeType="1"/>
            </p:cNvSpPr>
            <p:nvPr/>
          </p:nvSpPr>
          <p:spPr bwMode="auto">
            <a:xfrm>
              <a:off x="2754" y="2805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34" name="AutoShape 46"/>
            <p:cNvSpPr>
              <a:spLocks noChangeArrowheads="1"/>
            </p:cNvSpPr>
            <p:nvPr/>
          </p:nvSpPr>
          <p:spPr bwMode="auto">
            <a:xfrm>
              <a:off x="4160" y="2690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RD 6</a:t>
              </a:r>
            </a:p>
          </p:txBody>
        </p:sp>
        <p:sp>
          <p:nvSpPr>
            <p:cNvPr id="252975" name="Line 47"/>
            <p:cNvSpPr>
              <a:spLocks noChangeShapeType="1"/>
            </p:cNvSpPr>
            <p:nvPr/>
          </p:nvSpPr>
          <p:spPr bwMode="auto">
            <a:xfrm>
              <a:off x="3821" y="2805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36" name="AutoShape 48"/>
            <p:cNvSpPr>
              <a:spLocks noChangeArrowheads="1"/>
            </p:cNvSpPr>
            <p:nvPr/>
          </p:nvSpPr>
          <p:spPr bwMode="auto">
            <a:xfrm>
              <a:off x="2453" y="2938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SCM</a:t>
              </a:r>
            </a:p>
          </p:txBody>
        </p:sp>
        <p:sp>
          <p:nvSpPr>
            <p:cNvPr id="43037" name="AutoShape 49"/>
            <p:cNvSpPr>
              <a:spLocks noChangeArrowheads="1"/>
            </p:cNvSpPr>
            <p:nvPr/>
          </p:nvSpPr>
          <p:spPr bwMode="auto">
            <a:xfrm>
              <a:off x="3777" y="2938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RD 5</a:t>
              </a:r>
            </a:p>
          </p:txBody>
        </p:sp>
        <p:sp>
          <p:nvSpPr>
            <p:cNvPr id="252978" name="Line 50"/>
            <p:cNvSpPr>
              <a:spLocks noChangeShapeType="1"/>
            </p:cNvSpPr>
            <p:nvPr/>
          </p:nvSpPr>
          <p:spPr bwMode="auto">
            <a:xfrm>
              <a:off x="1666" y="2814"/>
              <a:ext cx="774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79" name="Line 51"/>
            <p:cNvSpPr>
              <a:spLocks noChangeShapeType="1"/>
            </p:cNvSpPr>
            <p:nvPr/>
          </p:nvSpPr>
          <p:spPr bwMode="auto">
            <a:xfrm>
              <a:off x="3159" y="3053"/>
              <a:ext cx="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80" name="Line 52"/>
            <p:cNvSpPr>
              <a:spLocks noChangeShapeType="1"/>
            </p:cNvSpPr>
            <p:nvPr/>
          </p:nvSpPr>
          <p:spPr bwMode="auto">
            <a:xfrm flipV="1">
              <a:off x="1649" y="2264"/>
              <a:ext cx="0" cy="54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81" name="Line 53"/>
            <p:cNvSpPr>
              <a:spLocks noChangeShapeType="1"/>
            </p:cNvSpPr>
            <p:nvPr/>
          </p:nvSpPr>
          <p:spPr bwMode="auto">
            <a:xfrm>
              <a:off x="912" y="2632"/>
              <a:ext cx="0" cy="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252982" name="Group 54"/>
          <p:cNvGrpSpPr>
            <a:grpSpLocks/>
          </p:cNvGrpSpPr>
          <p:nvPr/>
        </p:nvGrpSpPr>
        <p:grpSpPr bwMode="auto">
          <a:xfrm>
            <a:off x="227013" y="5535614"/>
            <a:ext cx="8668242" cy="970070"/>
            <a:chOff x="190" y="3206"/>
            <a:chExt cx="5342" cy="591"/>
          </a:xfrm>
        </p:grpSpPr>
        <p:sp>
          <p:nvSpPr>
            <p:cNvPr id="252983" name="Rectangle 55"/>
            <p:cNvSpPr>
              <a:spLocks noChangeArrowheads="1"/>
            </p:cNvSpPr>
            <p:nvPr/>
          </p:nvSpPr>
          <p:spPr bwMode="auto">
            <a:xfrm>
              <a:off x="190" y="3206"/>
              <a:ext cx="5328" cy="577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19" name="Rectangle 56"/>
            <p:cNvSpPr>
              <a:spLocks noChangeArrowheads="1"/>
            </p:cNvSpPr>
            <p:nvPr/>
          </p:nvSpPr>
          <p:spPr bwMode="auto">
            <a:xfrm>
              <a:off x="370" y="3396"/>
              <a:ext cx="38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منابع</a:t>
              </a:r>
              <a:endParaRPr lang="en-GB" sz="200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2985" name="AutoShape 57"/>
            <p:cNvSpPr>
              <a:spLocks noChangeArrowheads="1"/>
            </p:cNvSpPr>
            <p:nvPr/>
          </p:nvSpPr>
          <p:spPr bwMode="auto">
            <a:xfrm>
              <a:off x="947" y="3269"/>
              <a:ext cx="1723" cy="105"/>
            </a:xfrm>
            <a:prstGeom prst="homePlate">
              <a:avLst>
                <a:gd name="adj" fmla="val 115398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86" name="AutoShape 58"/>
            <p:cNvSpPr>
              <a:spLocks noChangeArrowheads="1"/>
            </p:cNvSpPr>
            <p:nvPr/>
          </p:nvSpPr>
          <p:spPr bwMode="auto">
            <a:xfrm>
              <a:off x="947" y="3444"/>
              <a:ext cx="2846" cy="111"/>
            </a:xfrm>
            <a:prstGeom prst="homePlate">
              <a:avLst>
                <a:gd name="adj" fmla="val 88552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252987" name="AutoShape 59"/>
            <p:cNvSpPr>
              <a:spLocks noChangeArrowheads="1"/>
            </p:cNvSpPr>
            <p:nvPr/>
          </p:nvSpPr>
          <p:spPr bwMode="auto">
            <a:xfrm>
              <a:off x="947" y="3631"/>
              <a:ext cx="3813" cy="105"/>
            </a:xfrm>
            <a:prstGeom prst="homePlate">
              <a:avLst>
                <a:gd name="adj" fmla="val 74646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43023" name="Rectangle 60"/>
            <p:cNvSpPr>
              <a:spLocks noChangeArrowheads="1"/>
            </p:cNvSpPr>
            <p:nvPr/>
          </p:nvSpPr>
          <p:spPr bwMode="auto">
            <a:xfrm>
              <a:off x="2821" y="3213"/>
              <a:ext cx="130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         منابع مالي ( </a:t>
              </a:r>
              <a:r>
                <a:rPr lang="en-US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( PPP</a:t>
              </a:r>
              <a:endParaRPr lang="en-GB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24" name="Rectangle 61"/>
            <p:cNvSpPr>
              <a:spLocks noChangeArrowheads="1"/>
            </p:cNvSpPr>
            <p:nvPr/>
          </p:nvSpPr>
          <p:spPr bwMode="auto">
            <a:xfrm>
              <a:off x="4769" y="3574"/>
              <a:ext cx="76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نيروي انساني</a:t>
              </a:r>
              <a:endParaRPr lang="en-GB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3025" name="Rectangle 62"/>
            <p:cNvSpPr>
              <a:spLocks noChangeArrowheads="1"/>
            </p:cNvSpPr>
            <p:nvPr/>
          </p:nvSpPr>
          <p:spPr bwMode="auto">
            <a:xfrm>
              <a:off x="3813" y="3393"/>
              <a:ext cx="74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زنجيره تامين</a:t>
              </a:r>
              <a:endParaRPr lang="en-GB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252991" name="Line 63"/>
            <p:cNvSpPr>
              <a:spLocks noChangeShapeType="1"/>
            </p:cNvSpPr>
            <p:nvPr/>
          </p:nvSpPr>
          <p:spPr bwMode="auto">
            <a:xfrm>
              <a:off x="912" y="3213"/>
              <a:ext cx="0" cy="5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sp>
        <p:nvSpPr>
          <p:cNvPr id="253002" name="Oval 74"/>
          <p:cNvSpPr>
            <a:spLocks noChangeArrowheads="1"/>
          </p:cNvSpPr>
          <p:nvPr/>
        </p:nvSpPr>
        <p:spPr bwMode="auto">
          <a:xfrm>
            <a:off x="2575217" y="2178725"/>
            <a:ext cx="259765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2724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fa-IR" smtClean="0">
                <a:solidFill>
                  <a:srgbClr val="FF0066"/>
                </a:solidFill>
                <a:cs typeface="B Mitra" panose="00000400000000000000" pitchFamily="2" charset="-78"/>
              </a:rPr>
              <a:t>     نقش </a:t>
            </a:r>
            <a:r>
              <a:rPr lang="en-US" smtClean="0">
                <a:solidFill>
                  <a:srgbClr val="FF0066"/>
                </a:solidFill>
                <a:cs typeface="B Mitra" panose="00000400000000000000" pitchFamily="2" charset="-78"/>
              </a:rPr>
              <a:t>TRM</a:t>
            </a:r>
            <a:r>
              <a:rPr lang="fa-IR" smtClean="0">
                <a:solidFill>
                  <a:srgbClr val="FF0066"/>
                </a:solidFill>
                <a:cs typeface="B Mitra" panose="00000400000000000000" pitchFamily="2" charset="-78"/>
              </a:rPr>
              <a:t> چيست؟</a:t>
            </a:r>
            <a:endParaRPr lang="en-US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25146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a-IR" sz="2400" smtClean="0">
              <a:cs typeface="B Mitra" panose="00000400000000000000" pitchFamily="2" charset="-78"/>
            </a:endParaRP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fa-IR" sz="2400" smtClean="0">
                <a:cs typeface="B Mitra" panose="00000400000000000000" pitchFamily="2" charset="-78"/>
              </a:rPr>
              <a:t>       تهيه برنامه يكپارچه ودرازمدت تامين تكنولوژي با ايجاد تعامل بين زيربخشهاي مرتبط سازمان ودر نظر گرفتن نياز واقعي مشتريان(كمي و كيفي)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fa-IR" sz="2400" smtClean="0">
              <a:cs typeface="B Mitra" panose="00000400000000000000" pitchFamily="2" charset="-78"/>
            </a:endParaRP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fa-IR" sz="2400" smtClean="0">
                <a:cs typeface="B Mitra" panose="00000400000000000000" pitchFamily="2" charset="-78"/>
              </a:rPr>
              <a:t>ارتقاء بهره وري عمليات حمل ونقل با بكارگيري انواع 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fa-IR" sz="2400" smtClean="0">
                <a:cs typeface="B Mitra" panose="00000400000000000000" pitchFamily="2" charset="-78"/>
              </a:rPr>
              <a:t>    تكنولوژي مورد نياز ومنطبق بر شاخصهاي كمي و كيفي 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US" sz="2400" smtClean="0">
              <a:cs typeface="B Mitra" panose="00000400000000000000" pitchFamily="2" charset="-78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22325" y="8747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b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eaLnBrk="1" hangingPunct="1"/>
            <a:endParaRPr lang="en-US" b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8594725" y="636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6544796" y="649128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20168" name="Cloud"/>
          <p:cNvSpPr>
            <a:spLocks noChangeAspect="1" noEditPoints="1" noChangeArrowheads="1"/>
          </p:cNvSpPr>
          <p:nvPr/>
        </p:nvSpPr>
        <p:spPr bwMode="auto">
          <a:xfrm>
            <a:off x="1219200" y="4038600"/>
            <a:ext cx="6705600" cy="2438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TRM</a:t>
            </a:r>
            <a:r>
              <a:rPr lang="fa-IR" b="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4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در انتخاب تكنولوژي بجاي پرداختن صرف به افزايش درآمد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،</a:t>
            </a:r>
            <a:r>
              <a:rPr lang="fa-IR" sz="24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تمركز خود راعمدتا بر افزايش عملكرد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،</a:t>
            </a:r>
            <a:r>
              <a:rPr lang="fa-IR" sz="2400" dirty="0">
                <a:solidFill>
                  <a:srgbClr val="0000FF"/>
                </a:solidFill>
                <a:latin typeface="Arial" charset="0"/>
                <a:cs typeface="B Mitra" panose="00000400000000000000" pitchFamily="2" charset="-78"/>
              </a:rPr>
              <a:t> ايجاد مزيت نسبي و تمايزخدمات معطوف مي نمايد</a:t>
            </a:r>
            <a:endParaRPr lang="en-US" sz="2400" dirty="0">
              <a:solidFill>
                <a:srgbClr val="0000FF"/>
              </a:solidFill>
              <a:latin typeface="Arial" charset="0"/>
              <a:cs typeface="B Mitra" panose="00000400000000000000" pitchFamily="2" charset="-78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8417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3225"/>
            <a:ext cx="7958138" cy="989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b="1" i="1" dirty="0" smtClean="0">
                <a:solidFill>
                  <a:srgbClr val="FF0066"/>
                </a:solidFill>
                <a:cs typeface="B Mitra" panose="00000400000000000000" pitchFamily="2" charset="-78"/>
              </a:rPr>
              <a:t>مهمترين چالشهاي پيش روي </a:t>
            </a:r>
            <a:r>
              <a:rPr lang="en-US" b="1" i="1" dirty="0" smtClean="0">
                <a:solidFill>
                  <a:srgbClr val="FF0066"/>
                </a:solidFill>
                <a:cs typeface="B Mitra" panose="00000400000000000000" pitchFamily="2" charset="-78"/>
              </a:rPr>
              <a:t>TRM</a:t>
            </a:r>
            <a:r>
              <a:rPr lang="fa-IR" sz="4000" b="1" i="1" dirty="0" smtClean="0">
                <a:solidFill>
                  <a:srgbClr val="333399"/>
                </a:solidFill>
                <a:cs typeface="B Mitra" panose="00000400000000000000" pitchFamily="2" charset="-78"/>
              </a:rPr>
              <a:t> </a:t>
            </a:r>
            <a:r>
              <a:rPr lang="en-GB" sz="4000" b="1" i="1" dirty="0" smtClean="0">
                <a:solidFill>
                  <a:srgbClr val="333399"/>
                </a:solidFill>
                <a:cs typeface="B Mitra" panose="00000400000000000000" pitchFamily="2" charset="-78"/>
              </a:rPr>
              <a:t/>
            </a:r>
            <a:br>
              <a:rPr lang="en-GB" sz="4000" b="1" i="1" dirty="0" smtClean="0">
                <a:solidFill>
                  <a:srgbClr val="333399"/>
                </a:solidFill>
                <a:cs typeface="B Mitra" panose="00000400000000000000" pitchFamily="2" charset="-78"/>
              </a:rPr>
            </a:br>
            <a:endParaRPr lang="en-US" sz="4000" b="1" i="1" dirty="0" smtClean="0">
              <a:solidFill>
                <a:srgbClr val="333399"/>
              </a:solidFill>
              <a:cs typeface="B Mitra" panose="00000400000000000000" pitchFamily="2" charset="-78"/>
            </a:endParaRP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1066800" y="1600200"/>
            <a:ext cx="6518275" cy="5500688"/>
            <a:chOff x="899" y="1039"/>
            <a:chExt cx="4106" cy="2581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1322" y="1112"/>
              <a:ext cx="3682" cy="1681"/>
            </a:xfrm>
            <a:prstGeom prst="rect">
              <a:avLst/>
            </a:prstGeom>
            <a:solidFill>
              <a:srgbClr val="B3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1322" y="2622"/>
              <a:ext cx="3682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1322" y="2461"/>
              <a:ext cx="3682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1322" y="2291"/>
              <a:ext cx="368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1322" y="2119"/>
              <a:ext cx="3682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1322" y="1957"/>
              <a:ext cx="3682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322" y="1786"/>
              <a:ext cx="3682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1322" y="1615"/>
              <a:ext cx="3682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1322" y="1443"/>
              <a:ext cx="3682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1322" y="1282"/>
              <a:ext cx="3682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1322" y="1112"/>
              <a:ext cx="3682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322" y="1112"/>
              <a:ext cx="3682" cy="16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89" name="Rectangle 17" descr="Wide upward diagonal"/>
            <p:cNvSpPr>
              <a:spLocks noChangeArrowheads="1"/>
            </p:cNvSpPr>
            <p:nvPr/>
          </p:nvSpPr>
          <p:spPr bwMode="auto">
            <a:xfrm>
              <a:off x="1538" y="1912"/>
              <a:ext cx="297" cy="881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0" name="Rectangle 18" descr="Wide upward diagonal"/>
            <p:cNvSpPr>
              <a:spLocks noChangeArrowheads="1"/>
            </p:cNvSpPr>
            <p:nvPr/>
          </p:nvSpPr>
          <p:spPr bwMode="auto">
            <a:xfrm>
              <a:off x="2276" y="2443"/>
              <a:ext cx="297" cy="35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1" name="Rectangle 19" descr="Wide upward diagonal"/>
            <p:cNvSpPr>
              <a:spLocks noChangeArrowheads="1"/>
            </p:cNvSpPr>
            <p:nvPr/>
          </p:nvSpPr>
          <p:spPr bwMode="auto">
            <a:xfrm>
              <a:off x="3014" y="2614"/>
              <a:ext cx="289" cy="18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2" name="Rectangle 20" descr="Wide upward diagonal"/>
            <p:cNvSpPr>
              <a:spLocks noChangeArrowheads="1"/>
            </p:cNvSpPr>
            <p:nvPr/>
          </p:nvSpPr>
          <p:spPr bwMode="auto">
            <a:xfrm>
              <a:off x="3743" y="1201"/>
              <a:ext cx="297" cy="1593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3" name="Rectangle 21" descr="Wide upward diagonal"/>
            <p:cNvSpPr>
              <a:spLocks noChangeArrowheads="1"/>
            </p:cNvSpPr>
            <p:nvPr/>
          </p:nvSpPr>
          <p:spPr bwMode="auto">
            <a:xfrm>
              <a:off x="4481" y="2614"/>
              <a:ext cx="297" cy="18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1322" y="1112"/>
              <a:ext cx="2" cy="168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1287" y="2793"/>
              <a:ext cx="35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>
              <a:off x="1287" y="2622"/>
              <a:ext cx="35" cy="2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1287" y="2461"/>
              <a:ext cx="35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1287" y="2291"/>
              <a:ext cx="35" cy="0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1287" y="2119"/>
              <a:ext cx="35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1287" y="1957"/>
              <a:ext cx="35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>
              <a:off x="1287" y="1786"/>
              <a:ext cx="35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1287" y="1615"/>
              <a:ext cx="35" cy="2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1287" y="1443"/>
              <a:ext cx="35" cy="2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4" name="Line 32"/>
            <p:cNvSpPr>
              <a:spLocks noChangeShapeType="1"/>
            </p:cNvSpPr>
            <p:nvPr/>
          </p:nvSpPr>
          <p:spPr bwMode="auto">
            <a:xfrm>
              <a:off x="1287" y="1282"/>
              <a:ext cx="35" cy="2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1287" y="1112"/>
              <a:ext cx="35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1322" y="2793"/>
              <a:ext cx="3682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 flipV="1">
              <a:off x="1322" y="2793"/>
              <a:ext cx="2" cy="36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 flipV="1">
              <a:off x="2061" y="2793"/>
              <a:ext cx="0" cy="36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 flipV="1">
              <a:off x="2798" y="2793"/>
              <a:ext cx="1" cy="36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 flipV="1">
              <a:off x="3527" y="2793"/>
              <a:ext cx="1" cy="36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 flipV="1">
              <a:off x="4265" y="2793"/>
              <a:ext cx="0" cy="36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 flipV="1">
              <a:off x="5004" y="2793"/>
              <a:ext cx="1" cy="36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5096" name="Rectangle 41"/>
            <p:cNvSpPr>
              <a:spLocks noChangeArrowheads="1"/>
            </p:cNvSpPr>
            <p:nvPr/>
          </p:nvSpPr>
          <p:spPr bwMode="auto">
            <a:xfrm>
              <a:off x="1197" y="2721"/>
              <a:ext cx="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0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097" name="Rectangle 42"/>
            <p:cNvSpPr>
              <a:spLocks noChangeArrowheads="1"/>
            </p:cNvSpPr>
            <p:nvPr/>
          </p:nvSpPr>
          <p:spPr bwMode="auto">
            <a:xfrm>
              <a:off x="1197" y="2551"/>
              <a:ext cx="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5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098" name="Rectangle 43"/>
            <p:cNvSpPr>
              <a:spLocks noChangeArrowheads="1"/>
            </p:cNvSpPr>
            <p:nvPr/>
          </p:nvSpPr>
          <p:spPr bwMode="auto">
            <a:xfrm>
              <a:off x="1134" y="2390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10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099" name="Rectangle 44"/>
            <p:cNvSpPr>
              <a:spLocks noChangeArrowheads="1"/>
            </p:cNvSpPr>
            <p:nvPr/>
          </p:nvSpPr>
          <p:spPr bwMode="auto">
            <a:xfrm>
              <a:off x="1134" y="2218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15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0" name="Rectangle 45"/>
            <p:cNvSpPr>
              <a:spLocks noChangeArrowheads="1"/>
            </p:cNvSpPr>
            <p:nvPr/>
          </p:nvSpPr>
          <p:spPr bwMode="auto">
            <a:xfrm>
              <a:off x="1134" y="2047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20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1" name="Rectangle 46"/>
            <p:cNvSpPr>
              <a:spLocks noChangeArrowheads="1"/>
            </p:cNvSpPr>
            <p:nvPr/>
          </p:nvSpPr>
          <p:spPr bwMode="auto">
            <a:xfrm>
              <a:off x="1134" y="1885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25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2" name="Rectangle 47"/>
            <p:cNvSpPr>
              <a:spLocks noChangeArrowheads="1"/>
            </p:cNvSpPr>
            <p:nvPr/>
          </p:nvSpPr>
          <p:spPr bwMode="auto">
            <a:xfrm>
              <a:off x="1134" y="1714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30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3" name="Rectangle 48"/>
            <p:cNvSpPr>
              <a:spLocks noChangeArrowheads="1"/>
            </p:cNvSpPr>
            <p:nvPr/>
          </p:nvSpPr>
          <p:spPr bwMode="auto">
            <a:xfrm>
              <a:off x="1134" y="1543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35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4" name="Rectangle 49"/>
            <p:cNvSpPr>
              <a:spLocks noChangeArrowheads="1"/>
            </p:cNvSpPr>
            <p:nvPr/>
          </p:nvSpPr>
          <p:spPr bwMode="auto">
            <a:xfrm>
              <a:off x="1134" y="1372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40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5" name="Rectangle 50"/>
            <p:cNvSpPr>
              <a:spLocks noChangeArrowheads="1"/>
            </p:cNvSpPr>
            <p:nvPr/>
          </p:nvSpPr>
          <p:spPr bwMode="auto">
            <a:xfrm>
              <a:off x="1134" y="1211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45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6" name="Rectangle 51"/>
            <p:cNvSpPr>
              <a:spLocks noChangeArrowheads="1"/>
            </p:cNvSpPr>
            <p:nvPr/>
          </p:nvSpPr>
          <p:spPr bwMode="auto">
            <a:xfrm>
              <a:off x="1134" y="1039"/>
              <a:ext cx="12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rgbClr val="000000"/>
                  </a:solidFill>
                </a:rPr>
                <a:t>50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7" name="Rectangle 52"/>
            <p:cNvSpPr>
              <a:spLocks noChangeArrowheads="1"/>
            </p:cNvSpPr>
            <p:nvPr/>
          </p:nvSpPr>
          <p:spPr bwMode="auto">
            <a:xfrm>
              <a:off x="1430" y="2892"/>
              <a:ext cx="58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i="1">
                  <a:solidFill>
                    <a:srgbClr val="0000FF"/>
                  </a:solidFill>
                </a:rPr>
                <a:t>Starting up</a:t>
              </a:r>
              <a:endParaRPr lang="en-GB" sz="1600" i="1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8" name="Rectangle 53"/>
            <p:cNvSpPr>
              <a:spLocks noChangeArrowheads="1"/>
            </p:cNvSpPr>
            <p:nvPr/>
          </p:nvSpPr>
          <p:spPr bwMode="auto">
            <a:xfrm>
              <a:off x="1506" y="3046"/>
              <a:ext cx="44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i="1">
                  <a:solidFill>
                    <a:srgbClr val="0000FF"/>
                  </a:solidFill>
                </a:rPr>
                <a:t>the TRM</a:t>
              </a:r>
              <a:endParaRPr lang="en-GB" sz="1600" i="1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09" name="Rectangle 54"/>
            <p:cNvSpPr>
              <a:spLocks noChangeArrowheads="1"/>
            </p:cNvSpPr>
            <p:nvPr/>
          </p:nvSpPr>
          <p:spPr bwMode="auto">
            <a:xfrm>
              <a:off x="1510" y="3199"/>
              <a:ext cx="42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i="1">
                  <a:solidFill>
                    <a:srgbClr val="0000FF"/>
                  </a:solidFill>
                </a:rPr>
                <a:t>process</a:t>
              </a:r>
              <a:endParaRPr lang="en-GB" sz="1600" i="1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0" name="Rectangle 55"/>
            <p:cNvSpPr>
              <a:spLocks noChangeArrowheads="1"/>
            </p:cNvSpPr>
            <p:nvPr/>
          </p:nvSpPr>
          <p:spPr bwMode="auto">
            <a:xfrm>
              <a:off x="2123" y="2892"/>
              <a:ext cx="69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Developing a</a:t>
              </a:r>
              <a:endParaRPr lang="en-GB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1" name="Rectangle 56"/>
            <p:cNvSpPr>
              <a:spLocks noChangeArrowheads="1"/>
            </p:cNvSpPr>
            <p:nvPr/>
          </p:nvSpPr>
          <p:spPr bwMode="auto">
            <a:xfrm>
              <a:off x="2156" y="3046"/>
              <a:ext cx="62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robust TRM</a:t>
              </a:r>
              <a:endParaRPr lang="en-GB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2" name="Rectangle 57"/>
            <p:cNvSpPr>
              <a:spLocks noChangeArrowheads="1"/>
            </p:cNvSpPr>
            <p:nvPr/>
          </p:nvSpPr>
          <p:spPr bwMode="auto">
            <a:xfrm>
              <a:off x="2247" y="3199"/>
              <a:ext cx="42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process</a:t>
              </a:r>
              <a:endParaRPr lang="en-GB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3" name="Rectangle 58"/>
            <p:cNvSpPr>
              <a:spLocks noChangeArrowheads="1"/>
            </p:cNvSpPr>
            <p:nvPr/>
          </p:nvSpPr>
          <p:spPr bwMode="auto">
            <a:xfrm>
              <a:off x="2921" y="2892"/>
              <a:ext cx="55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Roll-out of</a:t>
              </a:r>
              <a:endParaRPr lang="en-GB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4" name="Rectangle 59"/>
            <p:cNvSpPr>
              <a:spLocks noChangeArrowheads="1"/>
            </p:cNvSpPr>
            <p:nvPr/>
          </p:nvSpPr>
          <p:spPr bwMode="auto">
            <a:xfrm>
              <a:off x="2983" y="3046"/>
              <a:ext cx="44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the TRM</a:t>
              </a:r>
              <a:endParaRPr lang="en-GB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5" name="Rectangle 60"/>
            <p:cNvSpPr>
              <a:spLocks noChangeArrowheads="1"/>
            </p:cNvSpPr>
            <p:nvPr/>
          </p:nvSpPr>
          <p:spPr bwMode="auto">
            <a:xfrm>
              <a:off x="2976" y="3199"/>
              <a:ext cx="42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process</a:t>
              </a:r>
              <a:endParaRPr lang="en-GB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6" name="Rectangle 61"/>
            <p:cNvSpPr>
              <a:spLocks noChangeArrowheads="1"/>
            </p:cNvSpPr>
            <p:nvPr/>
          </p:nvSpPr>
          <p:spPr bwMode="auto">
            <a:xfrm>
              <a:off x="3562" y="2892"/>
              <a:ext cx="73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  </a:t>
              </a:r>
              <a:r>
                <a:rPr lang="en-GB" sz="1400" i="1">
                  <a:solidFill>
                    <a:srgbClr val="0000FF"/>
                  </a:solidFill>
                </a:rPr>
                <a:t>Keeping the </a:t>
              </a:r>
              <a:endParaRPr lang="en-GB" sz="1600" i="1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7" name="Rectangle 62"/>
            <p:cNvSpPr>
              <a:spLocks noChangeArrowheads="1"/>
            </p:cNvSpPr>
            <p:nvPr/>
          </p:nvSpPr>
          <p:spPr bwMode="auto">
            <a:xfrm>
              <a:off x="3578" y="3046"/>
              <a:ext cx="70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i="1">
                  <a:solidFill>
                    <a:srgbClr val="0000FF"/>
                  </a:solidFill>
                </a:rPr>
                <a:t>TRM process</a:t>
              </a:r>
              <a:endParaRPr lang="en-GB" sz="1600" i="1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8" name="Rectangle 63"/>
            <p:cNvSpPr>
              <a:spLocks noChangeArrowheads="1"/>
            </p:cNvSpPr>
            <p:nvPr/>
          </p:nvSpPr>
          <p:spPr bwMode="auto">
            <a:xfrm>
              <a:off x="3786" y="3199"/>
              <a:ext cx="30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i="1">
                  <a:solidFill>
                    <a:srgbClr val="0000FF"/>
                  </a:solidFill>
                </a:rPr>
                <a:t>'alive'</a:t>
              </a:r>
              <a:endParaRPr lang="en-GB" sz="1600" i="1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19" name="Rectangle 64"/>
            <p:cNvSpPr>
              <a:spLocks noChangeArrowheads="1"/>
            </p:cNvSpPr>
            <p:nvPr/>
          </p:nvSpPr>
          <p:spPr bwMode="auto">
            <a:xfrm>
              <a:off x="3931" y="3351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20" name="Rectangle 65"/>
            <p:cNvSpPr>
              <a:spLocks noChangeArrowheads="1"/>
            </p:cNvSpPr>
            <p:nvPr/>
          </p:nvSpPr>
          <p:spPr bwMode="auto">
            <a:xfrm>
              <a:off x="3921" y="3505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21" name="Rectangle 66"/>
            <p:cNvSpPr>
              <a:spLocks noChangeArrowheads="1"/>
            </p:cNvSpPr>
            <p:nvPr/>
          </p:nvSpPr>
          <p:spPr bwMode="auto">
            <a:xfrm>
              <a:off x="4481" y="2892"/>
              <a:ext cx="3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Others</a:t>
              </a:r>
              <a:endParaRPr lang="en-GB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122" name="Rectangle 67"/>
            <p:cNvSpPr>
              <a:spLocks noChangeArrowheads="1"/>
            </p:cNvSpPr>
            <p:nvPr/>
          </p:nvSpPr>
          <p:spPr bwMode="auto">
            <a:xfrm rot="-5400000">
              <a:off x="691" y="1838"/>
              <a:ext cx="54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>
                  <a:solidFill>
                    <a:srgbClr val="000000"/>
                  </a:solidFill>
                </a:rPr>
                <a:t>Response (%)</a:t>
              </a:r>
              <a:endParaRPr lang="en-GB" sz="1600" b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48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193925" y="529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5101833" y="685800"/>
            <a:ext cx="3823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از توجه شما متشكرم</a:t>
            </a:r>
            <a:endParaRPr lang="en-US" sz="40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925499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9725"/>
            <a:ext cx="7958138" cy="984250"/>
          </a:xfrm>
        </p:spPr>
        <p:txBody>
          <a:bodyPr/>
          <a:lstStyle/>
          <a:p>
            <a:pPr eaLnBrk="1" hangingPunct="1"/>
            <a:r>
              <a:rPr lang="fa-IR" sz="4000" b="1" i="1" smtClean="0">
                <a:solidFill>
                  <a:srgbClr val="FF0066"/>
                </a:solidFill>
                <a:cs typeface="B Mitra" panose="00000400000000000000" pitchFamily="2" charset="-78"/>
              </a:rPr>
              <a:t>سير تكاملي رويكردهاي برنامه ريزي بلندمدت</a:t>
            </a:r>
            <a:endParaRPr lang="en-US" sz="4000" b="1" i="1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33400" y="1905000"/>
            <a:ext cx="821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GB" sz="2000">
                <a:latin typeface="Arial Narrow" panose="020B0606020202030204" pitchFamily="34" charset="0"/>
                <a:cs typeface="B Mitra" panose="00000400000000000000" pitchFamily="2" charset="-78"/>
              </a:rPr>
              <a:t>1970                         1980                         1990                         2000                         2010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041525" y="2903538"/>
            <a:ext cx="1539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رويكرد برنامه ريزي</a:t>
            </a:r>
          </a:p>
          <a:p>
            <a:pPr algn="l" rtl="0"/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 تكنولوژيكي </a:t>
            </a:r>
          </a:p>
          <a:p>
            <a:pPr algn="l" rtl="0"/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توسط شركت موتورولا</a:t>
            </a:r>
          </a:p>
          <a:p>
            <a:pPr algn="l" rtl="0"/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توسعه يافت</a:t>
            </a:r>
            <a:r>
              <a:rPr lang="en-US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 </a:t>
            </a:r>
            <a:endParaRPr lang="en-GB" sz="1600">
              <a:solidFill>
                <a:srgbClr val="0000FF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2514600"/>
            <a:ext cx="1017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fa-IR" sz="1600">
                <a:solidFill>
                  <a:srgbClr val="6633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برنامه ريزي</a:t>
            </a:r>
          </a:p>
          <a:p>
            <a:pPr algn="l" rtl="0"/>
            <a:r>
              <a:rPr lang="fa-IR" sz="1600">
                <a:solidFill>
                  <a:srgbClr val="6633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استراتژيك </a:t>
            </a:r>
            <a:endParaRPr lang="en-GB" sz="1600">
              <a:solidFill>
                <a:srgbClr val="6633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643313" y="3087688"/>
            <a:ext cx="40338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3867150" y="3078163"/>
            <a:ext cx="293688" cy="576262"/>
          </a:xfrm>
          <a:custGeom>
            <a:avLst/>
            <a:gdLst>
              <a:gd name="T0" fmla="*/ 0 w 350"/>
              <a:gd name="T1" fmla="*/ 0 h 377"/>
              <a:gd name="T2" fmla="*/ 0 w 350"/>
              <a:gd name="T3" fmla="*/ 377 h 377"/>
              <a:gd name="T4" fmla="*/ 350 w 350"/>
              <a:gd name="T5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377">
                <a:moveTo>
                  <a:pt x="0" y="0"/>
                </a:moveTo>
                <a:lnTo>
                  <a:pt x="0" y="377"/>
                </a:lnTo>
                <a:lnTo>
                  <a:pt x="350" y="377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4038600" y="3505200"/>
            <a:ext cx="990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 </a:t>
            </a:r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 </a:t>
            </a:r>
            <a:r>
              <a:rPr lang="en-US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TRM </a:t>
            </a:r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بطور گسترده</a:t>
            </a:r>
          </a:p>
          <a:p>
            <a:pPr algn="r"/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در بخش الكترونيك </a:t>
            </a:r>
          </a:p>
          <a:p>
            <a:pPr algn="r"/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استفاده شد</a:t>
            </a:r>
            <a:endParaRPr lang="en-GB" sz="1600">
              <a:solidFill>
                <a:srgbClr val="0000FF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083175" y="3656013"/>
            <a:ext cx="2730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5165725" y="3651250"/>
            <a:ext cx="274638" cy="742950"/>
          </a:xfrm>
          <a:custGeom>
            <a:avLst/>
            <a:gdLst>
              <a:gd name="T0" fmla="*/ 0 w 350"/>
              <a:gd name="T1" fmla="*/ 0 h 377"/>
              <a:gd name="T2" fmla="*/ 0 w 350"/>
              <a:gd name="T3" fmla="*/ 377 h 377"/>
              <a:gd name="T4" fmla="*/ 350 w 350"/>
              <a:gd name="T5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377">
                <a:moveTo>
                  <a:pt x="0" y="0"/>
                </a:moveTo>
                <a:lnTo>
                  <a:pt x="0" y="377"/>
                </a:lnTo>
                <a:lnTo>
                  <a:pt x="350" y="377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410200" y="4114800"/>
            <a:ext cx="10668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TRM</a:t>
            </a:r>
            <a:r>
              <a:rPr lang="fa-IR" sz="1600">
                <a:solidFill>
                  <a:srgbClr val="0000FF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 در ساير بخشها توسط دولتها و بخش خصوصي مورد استفاده قرار گرفت</a:t>
            </a:r>
            <a:endParaRPr lang="en-GB" sz="1600">
              <a:solidFill>
                <a:srgbClr val="0000FF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553200" y="4419600"/>
            <a:ext cx="1300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1836738" y="2703513"/>
            <a:ext cx="252412" cy="396875"/>
          </a:xfrm>
          <a:custGeom>
            <a:avLst/>
            <a:gdLst>
              <a:gd name="T0" fmla="*/ 0 w 350"/>
              <a:gd name="T1" fmla="*/ 0 h 377"/>
              <a:gd name="T2" fmla="*/ 0 w 350"/>
              <a:gd name="T3" fmla="*/ 377 h 377"/>
              <a:gd name="T4" fmla="*/ 350 w 350"/>
              <a:gd name="T5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377">
                <a:moveTo>
                  <a:pt x="0" y="0"/>
                </a:moveTo>
                <a:lnTo>
                  <a:pt x="0" y="377"/>
                </a:lnTo>
                <a:lnTo>
                  <a:pt x="350" y="377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8289925" y="34655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b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eaLnBrk="1" hangingPunct="1"/>
            <a:endParaRPr lang="en-US" b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7772400" y="3124200"/>
            <a:ext cx="990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sz="1600" i="1">
                <a:solidFill>
                  <a:srgbClr val="FFFF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برنامه ريزي استراتژيك يكپارچه</a:t>
            </a:r>
            <a:endParaRPr lang="en-GB" sz="1600" i="1">
              <a:solidFill>
                <a:srgbClr val="FFFF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914400" y="26670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2784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pPr eaLnBrk="1" hangingPunct="1"/>
            <a:r>
              <a:rPr lang="fa-IR" b="1" i="1" smtClean="0">
                <a:solidFill>
                  <a:srgbClr val="FF0066"/>
                </a:solidFill>
                <a:cs typeface="B Mitra" panose="00000400000000000000" pitchFamily="2" charset="-78"/>
              </a:rPr>
              <a:t>برنامه تامين تكنولوژي چيست؟</a:t>
            </a:r>
            <a:endParaRPr lang="en-US" b="1" i="1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a-IR" b="1" i="1" dirty="0" smtClean="0">
                <a:solidFill>
                  <a:srgbClr val="663300"/>
                </a:solidFill>
                <a:cs typeface="B Mitra" panose="00000400000000000000" pitchFamily="2" charset="-78"/>
              </a:rPr>
              <a:t>برنامه تامين تكنولوژي سندي است كه به موجب آن: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a-IR" b="1" i="1" dirty="0" smtClean="0">
              <a:solidFill>
                <a:srgbClr val="663300"/>
              </a:solidFill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sz="2400" b="1" i="1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تكنولوژيهاي حياتي(اصلي) و پشتيبان براي دوره هاي ميان مدت(5 ساله) و بلندمدت  (بيش از10 سال )بمنظور توليد محصولات و خدمات شناسائي ميگردند</a:t>
            </a:r>
          </a:p>
          <a:p>
            <a:pPr eaLnBrk="1" hangingPunct="1">
              <a:lnSpc>
                <a:spcPct val="90000"/>
              </a:lnSpc>
            </a:pPr>
            <a:endParaRPr lang="fa-IR" sz="2400" b="1" i="1" dirty="0" smtClean="0"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sz="2400" b="1" i="1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توالي و يكپارچگي تغييرات تكنولوژي از سطحي از عملكرد و قابليت به سطوح بالاتر در بازه هاي زماني  برنامه مشخص مي گردد</a:t>
            </a:r>
          </a:p>
          <a:p>
            <a:pPr eaLnBrk="1" hangingPunct="1">
              <a:lnSpc>
                <a:spcPct val="90000"/>
              </a:lnSpc>
            </a:pPr>
            <a:endParaRPr lang="fa-IR" sz="2400" b="1" i="1" dirty="0" smtClean="0"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sz="2400" b="1" i="1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هدف گذاري سازماني بهتر صورت ميگيرد </a:t>
            </a:r>
          </a:p>
          <a:p>
            <a:pPr eaLnBrk="1" hangingPunct="1">
              <a:lnSpc>
                <a:spcPct val="90000"/>
              </a:lnSpc>
            </a:pPr>
            <a:endParaRPr lang="fa-IR" sz="2400" b="1" i="1" dirty="0" smtClean="0"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fa-IR" sz="2400" b="1" i="1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اولويت تخصيص منابع براي تامين تكنولوژيهاي مورد نيازمشخص مي گردد</a:t>
            </a:r>
            <a:endParaRPr lang="en-US" sz="2400" b="1" i="1" dirty="0" smtClean="0"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346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4000" smtClean="0">
                <a:cs typeface="B Mitra" panose="00000400000000000000" pitchFamily="2" charset="-78"/>
              </a:rPr>
              <a:t> </a:t>
            </a:r>
            <a: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  <a:t>براي تهيه </a:t>
            </a:r>
            <a:r>
              <a:rPr lang="en-US" sz="4000" smtClean="0">
                <a:solidFill>
                  <a:schemeClr val="hlink"/>
                </a:solidFill>
                <a:cs typeface="B Mitra" panose="00000400000000000000" pitchFamily="2" charset="-78"/>
              </a:rPr>
              <a:t> </a:t>
            </a:r>
            <a:r>
              <a:rPr lang="en-US" sz="4000" smtClean="0">
                <a:solidFill>
                  <a:srgbClr val="008000"/>
                </a:solidFill>
                <a:cs typeface="B Mitra" panose="00000400000000000000" pitchFamily="2" charset="-78"/>
              </a:rPr>
              <a:t>Roadmap</a:t>
            </a:r>
            <a:r>
              <a:rPr lang="fa-IR" sz="4000" smtClean="0">
                <a:solidFill>
                  <a:schemeClr val="hlink"/>
                </a:solidFill>
                <a:cs typeface="B Mitra" panose="00000400000000000000" pitchFamily="2" charset="-78"/>
              </a:rPr>
              <a:t>از كجا شروع كنيم؟</a:t>
            </a:r>
            <a:endParaRPr lang="en-US" sz="4000" smtClean="0">
              <a:solidFill>
                <a:schemeClr val="hlink"/>
              </a:solidFill>
              <a:cs typeface="B Mitra" panose="00000400000000000000" pitchFamily="2" charset="-78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3810000"/>
            <a:ext cx="3505200" cy="1096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a-IR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anose="00000400000000000000" pitchFamily="2" charset="-78"/>
              </a:rPr>
              <a:t>تمركزبر</a:t>
            </a: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anose="00000400000000000000" pitchFamily="2" charset="-78"/>
              </a:rPr>
              <a:t>Solution</a:t>
            </a:r>
            <a:r>
              <a:rPr lang="fa-IR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anose="00000400000000000000" pitchFamily="2" charset="-78"/>
              </a:rPr>
              <a:t>هاي موجود در صنعت</a:t>
            </a:r>
            <a:endParaRPr lang="en-US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127053" y="3810000"/>
            <a:ext cx="26084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تمركز بر نياز بازار</a:t>
            </a:r>
          </a:p>
          <a:p>
            <a:pPr>
              <a:defRPr/>
            </a:pPr>
            <a:r>
              <a:rPr lang="fa-IR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(امروز و آينده)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66246" name="Line 6"/>
          <p:cNvSpPr>
            <a:spLocks noChangeShapeType="1"/>
          </p:cNvSpPr>
          <p:nvPr/>
        </p:nvSpPr>
        <p:spPr bwMode="auto">
          <a:xfrm>
            <a:off x="4876800" y="1828800"/>
            <a:ext cx="12954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66247" name="Line 7"/>
          <p:cNvSpPr>
            <a:spLocks noChangeShapeType="1"/>
          </p:cNvSpPr>
          <p:nvPr/>
        </p:nvSpPr>
        <p:spPr bwMode="auto">
          <a:xfrm flipH="1">
            <a:off x="2590800" y="1828800"/>
            <a:ext cx="12192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101999" y="4724400"/>
            <a:ext cx="6447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sz="9600">
                <a:cs typeface="B Mitra" panose="00000400000000000000" pitchFamily="2" charset="-78"/>
              </a:rPr>
              <a:t>؟</a:t>
            </a:r>
            <a:endParaRPr lang="en-US" sz="9600">
              <a:cs typeface="B Mitra" panose="00000400000000000000" pitchFamily="2" charset="-78"/>
            </a:endParaRP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85185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1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fa-IR" b="1" i="1" smtClean="0">
                <a:solidFill>
                  <a:srgbClr val="FF0066"/>
                </a:solidFill>
                <a:cs typeface="B Mitra" panose="00000400000000000000" pitchFamily="2" charset="-78"/>
              </a:rPr>
              <a:t>فرايند برنامه ريزي تكنولوژي</a:t>
            </a:r>
            <a:r>
              <a:rPr lang="en-US" b="1" i="1" smtClean="0">
                <a:solidFill>
                  <a:srgbClr val="FF0066"/>
                </a:solidFill>
                <a:cs typeface="B Mitra" panose="00000400000000000000" pitchFamily="2" charset="-78"/>
              </a:rPr>
              <a:t>(TRM)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197350" y="3929063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851525" y="3929063"/>
            <a:ext cx="417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7486650" y="3929063"/>
            <a:ext cx="361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731963" y="2279650"/>
            <a:ext cx="415925" cy="338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114550" y="3243263"/>
            <a:ext cx="417513" cy="338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1730375" y="5154613"/>
            <a:ext cx="415925" cy="439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112963" y="4208463"/>
            <a:ext cx="417512" cy="439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381000" y="1676400"/>
            <a:ext cx="2879725" cy="6350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>
                <a:solidFill>
                  <a:srgbClr val="000066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اطلاعات بازار/ رقبا /مشتريان</a:t>
            </a:r>
          </a:p>
          <a:p>
            <a:r>
              <a:rPr lang="fa-IR">
                <a:solidFill>
                  <a:srgbClr val="000066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افق چشم انداز - نيازها</a:t>
            </a:r>
            <a:endParaRPr lang="en-GB">
              <a:solidFill>
                <a:srgbClr val="000066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1066800" y="2640013"/>
            <a:ext cx="2581275" cy="6350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>
                <a:solidFill>
                  <a:srgbClr val="000066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تجزيه و تحليل بازار </a:t>
            </a:r>
          </a:p>
          <a:p>
            <a:r>
              <a:rPr lang="fa-IR">
                <a:solidFill>
                  <a:srgbClr val="000066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- سرويس </a:t>
            </a:r>
            <a:r>
              <a:rPr lang="en-GB" sz="1600">
                <a:solidFill>
                  <a:srgbClr val="000066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(SWOT Analysis)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1730375" y="3603625"/>
            <a:ext cx="2493963" cy="635000"/>
          </a:xfrm>
          <a:prstGeom prst="rect">
            <a:avLst/>
          </a:prstGeom>
          <a:solidFill>
            <a:srgbClr val="FFCCFF"/>
          </a:solidFill>
          <a:ln w="254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تجزيه و تحليل تكنولوژي </a:t>
            </a:r>
          </a:p>
          <a:p>
            <a:r>
              <a:rPr lang="fa-IR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- سرويس </a:t>
            </a:r>
            <a:r>
              <a:rPr lang="fa-IR" sz="1600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(ارزيابي گزينه ها)</a:t>
            </a:r>
            <a:endParaRPr lang="en-GB">
              <a:solidFill>
                <a:srgbClr val="660033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066800" y="4567238"/>
            <a:ext cx="2581275" cy="6350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>
                <a:solidFill>
                  <a:srgbClr val="0033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ارزيابي تكنولوژيكي</a:t>
            </a:r>
            <a:endParaRPr lang="en-GB">
              <a:solidFill>
                <a:srgbClr val="0033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  <a:p>
            <a:pPr rtl="0"/>
            <a:r>
              <a:rPr lang="en-GB">
                <a:solidFill>
                  <a:srgbClr val="0033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(Gap Analysis)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381000" y="5530850"/>
            <a:ext cx="2879725" cy="6350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>
                <a:solidFill>
                  <a:srgbClr val="0033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شناسائي تكنولوژيهاي مورد نياز</a:t>
            </a:r>
          </a:p>
          <a:p>
            <a:r>
              <a:rPr lang="fa-IR">
                <a:solidFill>
                  <a:srgbClr val="00330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(در دسترس/امكانپذير/بحراني)</a:t>
            </a:r>
            <a:endParaRPr lang="en-GB">
              <a:solidFill>
                <a:srgbClr val="003300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4651375" y="3619500"/>
            <a:ext cx="1203325" cy="635000"/>
          </a:xfrm>
          <a:prstGeom prst="rect">
            <a:avLst/>
          </a:prstGeom>
          <a:solidFill>
            <a:srgbClr val="FFCCFF"/>
          </a:solidFill>
          <a:ln w="254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تهيه </a:t>
            </a:r>
          </a:p>
          <a:p>
            <a:r>
              <a:rPr lang="en-US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Roadmap</a:t>
            </a:r>
            <a:endParaRPr lang="en-GB">
              <a:solidFill>
                <a:srgbClr val="660033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6305550" y="3619500"/>
            <a:ext cx="1203325" cy="635000"/>
          </a:xfrm>
          <a:prstGeom prst="rect">
            <a:avLst/>
          </a:prstGeom>
          <a:solidFill>
            <a:srgbClr val="FFCCFF"/>
          </a:solidFill>
          <a:ln w="254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تعريف</a:t>
            </a:r>
          </a:p>
          <a:p>
            <a:r>
              <a:rPr lang="fa-IR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اهداف عملياتي</a:t>
            </a:r>
            <a:endParaRPr lang="en-GB">
              <a:solidFill>
                <a:srgbClr val="660033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7848600" y="3581400"/>
            <a:ext cx="830263" cy="635000"/>
          </a:xfrm>
          <a:prstGeom prst="rect">
            <a:avLst/>
          </a:prstGeom>
          <a:solidFill>
            <a:srgbClr val="FFCCFF"/>
          </a:solidFill>
          <a:ln w="2540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اجراي</a:t>
            </a:r>
          </a:p>
          <a:p>
            <a:r>
              <a:rPr lang="fa-IR">
                <a:solidFill>
                  <a:srgbClr val="660033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پروژه</a:t>
            </a:r>
            <a:endParaRPr lang="en-GB">
              <a:solidFill>
                <a:srgbClr val="660033"/>
              </a:solidFill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4356100" y="3032125"/>
            <a:ext cx="1709738" cy="1790700"/>
          </a:xfrm>
          <a:prstGeom prst="ellipse">
            <a:avLst/>
          </a:prstGeom>
          <a:noFill/>
          <a:ln w="25400">
            <a:solidFill>
              <a:srgbClr val="6600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 flipV="1">
            <a:off x="4278313" y="2960688"/>
            <a:ext cx="241300" cy="2413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5843588" y="2960688"/>
            <a:ext cx="241300" cy="2413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4297363" y="4703763"/>
            <a:ext cx="241300" cy="2413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5862638" y="4703763"/>
            <a:ext cx="241300" cy="2413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69342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69342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6364288" y="4800600"/>
            <a:ext cx="1312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>
                <a:solidFill>
                  <a:srgbClr val="FF0066"/>
                </a:solidFill>
                <a:cs typeface="B Mitra" panose="00000400000000000000" pitchFamily="2" charset="-78"/>
              </a:rPr>
              <a:t>منابع در اختيار</a:t>
            </a:r>
            <a:endParaRPr lang="en-US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6399608" y="2667000"/>
            <a:ext cx="123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0066"/>
                </a:solidFill>
                <a:cs typeface="B Mitra" panose="00000400000000000000" pitchFamily="2" charset="-78"/>
              </a:rPr>
              <a:t>  </a:t>
            </a:r>
            <a:r>
              <a:rPr lang="fa-IR" sz="2000">
                <a:solidFill>
                  <a:srgbClr val="FF0066"/>
                </a:solidFill>
                <a:cs typeface="B Mitra" panose="00000400000000000000" pitchFamily="2" charset="-78"/>
              </a:rPr>
              <a:t>محدوديتها</a:t>
            </a:r>
            <a:endParaRPr lang="en-US" sz="200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737357" y="1600200"/>
            <a:ext cx="976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دانش فني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6997780" y="1524000"/>
            <a:ext cx="7713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نيروي</a:t>
            </a:r>
          </a:p>
          <a:p>
            <a:pPr>
              <a:defRPr/>
            </a:pPr>
            <a:r>
              <a:rPr lang="fa-IR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 انساني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5791200" y="1524000"/>
            <a:ext cx="1262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توان اجرائي و</a:t>
            </a:r>
          </a:p>
          <a:p>
            <a:pPr>
              <a:defRPr/>
            </a:pPr>
            <a:r>
              <a:rPr lang="fa-IR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مديريتي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4953000" y="1524000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فرهنگ</a:t>
            </a:r>
          </a:p>
          <a:p>
            <a:pPr>
              <a:defRPr/>
            </a:pPr>
            <a:r>
              <a:rPr lang="fa-IR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 سازماني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32" name="Freeform 36"/>
          <p:cNvSpPr>
            <a:spLocks/>
          </p:cNvSpPr>
          <p:nvPr/>
        </p:nvSpPr>
        <p:spPr bwMode="auto">
          <a:xfrm>
            <a:off x="7086600" y="2133600"/>
            <a:ext cx="228600" cy="369332"/>
          </a:xfrm>
          <a:custGeom>
            <a:avLst/>
            <a:gdLst>
              <a:gd name="T0" fmla="*/ 0 w 208"/>
              <a:gd name="T1" fmla="*/ 378 h 378"/>
              <a:gd name="T2" fmla="*/ 208 w 208"/>
              <a:gd name="T3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" h="378">
                <a:moveTo>
                  <a:pt x="0" y="378"/>
                </a:moveTo>
                <a:lnTo>
                  <a:pt x="208" y="0"/>
                </a:lnTo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 flipH="1" flipV="1">
            <a:off x="5715000" y="2133600"/>
            <a:ext cx="8382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7391400" y="2057400"/>
            <a:ext cx="609600" cy="609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H="1" flipV="1">
            <a:off x="6477000" y="2133600"/>
            <a:ext cx="3048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091362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a-IR" b="1" i="1" smtClean="0">
                <a:solidFill>
                  <a:srgbClr val="FF0066"/>
                </a:solidFill>
                <a:cs typeface="B Mitra" panose="00000400000000000000" pitchFamily="2" charset="-78"/>
              </a:rPr>
              <a:t>برنامه ريزي يكپارچه تكنولوژي</a:t>
            </a:r>
            <a:endParaRPr lang="en-US" b="1" i="1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06514" y="1447800"/>
            <a:ext cx="8707298" cy="1371600"/>
            <a:chOff x="176" y="640"/>
            <a:chExt cx="5367" cy="835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190" y="899"/>
              <a:ext cx="5328" cy="5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4934" y="640"/>
              <a:ext cx="609" cy="234"/>
            </a:xfrm>
            <a:prstGeom prst="rightArrow">
              <a:avLst>
                <a:gd name="adj1" fmla="val 59741"/>
                <a:gd name="adj2" fmla="val 127779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41" name="Rectangle 7"/>
            <p:cNvSpPr>
              <a:spLocks noChangeArrowheads="1"/>
            </p:cNvSpPr>
            <p:nvPr/>
          </p:nvSpPr>
          <p:spPr bwMode="auto">
            <a:xfrm>
              <a:off x="5013" y="651"/>
              <a:ext cx="31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/>
              <a:r>
                <a:rPr lang="fa-IR" sz="1600" i="1">
                  <a:solidFill>
                    <a:schemeClr val="bg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زمان</a:t>
              </a:r>
              <a:endParaRPr lang="en-GB" b="0" i="1">
                <a:solidFill>
                  <a:schemeClr val="bg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6442" name="Rectangle 8"/>
            <p:cNvSpPr>
              <a:spLocks noChangeArrowheads="1"/>
            </p:cNvSpPr>
            <p:nvPr/>
          </p:nvSpPr>
          <p:spPr bwMode="auto">
            <a:xfrm>
              <a:off x="176" y="1112"/>
              <a:ext cx="5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بازارهدف</a:t>
              </a:r>
              <a:endParaRPr lang="en-GB" sz="280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6443" name="Oval 9"/>
            <p:cNvSpPr>
              <a:spLocks noChangeArrowheads="1"/>
            </p:cNvSpPr>
            <p:nvPr/>
          </p:nvSpPr>
          <p:spPr bwMode="auto">
            <a:xfrm>
              <a:off x="2441" y="1072"/>
              <a:ext cx="994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M 1</a:t>
              </a:r>
            </a:p>
          </p:txBody>
        </p:sp>
        <p:sp>
          <p:nvSpPr>
            <p:cNvPr id="16444" name="Oval 10"/>
            <p:cNvSpPr>
              <a:spLocks noChangeArrowheads="1"/>
            </p:cNvSpPr>
            <p:nvPr/>
          </p:nvSpPr>
          <p:spPr bwMode="auto">
            <a:xfrm>
              <a:off x="3945" y="1072"/>
              <a:ext cx="994" cy="2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M 2</a:t>
              </a:r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3448" y="1198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4952" y="1198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912" y="900"/>
              <a:ext cx="0" cy="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228600" y="2438401"/>
            <a:ext cx="8645525" cy="1322548"/>
            <a:chOff x="190" y="1263"/>
            <a:chExt cx="5328" cy="806"/>
          </a:xfrm>
        </p:grpSpPr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190" y="1475"/>
              <a:ext cx="5328" cy="578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28" name="Rectangle 16"/>
            <p:cNvSpPr>
              <a:spLocks noChangeArrowheads="1"/>
            </p:cNvSpPr>
            <p:nvPr/>
          </p:nvSpPr>
          <p:spPr bwMode="auto">
            <a:xfrm>
              <a:off x="230" y="1677"/>
              <a:ext cx="56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محصول</a:t>
              </a:r>
            </a:p>
            <a:p>
              <a:pPr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/سرويس</a:t>
              </a:r>
              <a:endParaRPr lang="en-GB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6429" name="Rectangle 17"/>
            <p:cNvSpPr>
              <a:spLocks noChangeArrowheads="1"/>
            </p:cNvSpPr>
            <p:nvPr/>
          </p:nvSpPr>
          <p:spPr bwMode="auto">
            <a:xfrm>
              <a:off x="2121" y="1587"/>
              <a:ext cx="707" cy="1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P 1</a:t>
              </a:r>
            </a:p>
          </p:txBody>
        </p:sp>
        <p:sp>
          <p:nvSpPr>
            <p:cNvPr id="16430" name="Rectangle 18"/>
            <p:cNvSpPr>
              <a:spLocks noChangeArrowheads="1"/>
            </p:cNvSpPr>
            <p:nvPr/>
          </p:nvSpPr>
          <p:spPr bwMode="auto">
            <a:xfrm>
              <a:off x="3347" y="1587"/>
              <a:ext cx="707" cy="181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P 2</a:t>
              </a:r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2850" y="1683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32" name="Rectangle 20"/>
            <p:cNvSpPr>
              <a:spLocks noChangeArrowheads="1"/>
            </p:cNvSpPr>
            <p:nvPr/>
          </p:nvSpPr>
          <p:spPr bwMode="auto">
            <a:xfrm>
              <a:off x="4562" y="1587"/>
              <a:ext cx="707" cy="1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P 3</a:t>
              </a:r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4065" y="1683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34" name="Rectangle 22"/>
            <p:cNvSpPr>
              <a:spLocks noChangeArrowheads="1"/>
            </p:cNvSpPr>
            <p:nvPr/>
          </p:nvSpPr>
          <p:spPr bwMode="auto">
            <a:xfrm>
              <a:off x="4563" y="1815"/>
              <a:ext cx="707" cy="1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P 4</a:t>
              </a:r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>
              <a:off x="5281" y="1911"/>
              <a:ext cx="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>
              <a:off x="4075" y="1691"/>
              <a:ext cx="476" cy="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 flipV="1">
              <a:off x="4054" y="1263"/>
              <a:ext cx="0" cy="32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912" y="1478"/>
              <a:ext cx="0" cy="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31771" name="Group 27"/>
          <p:cNvGrpSpPr>
            <a:grpSpLocks/>
          </p:cNvGrpSpPr>
          <p:nvPr/>
        </p:nvGrpSpPr>
        <p:grpSpPr bwMode="auto">
          <a:xfrm>
            <a:off x="227013" y="3257550"/>
            <a:ext cx="8645525" cy="1393825"/>
            <a:chOff x="190" y="1781"/>
            <a:chExt cx="5328" cy="848"/>
          </a:xfrm>
        </p:grpSpPr>
        <p:sp>
          <p:nvSpPr>
            <p:cNvPr id="16416" name="Rectangle 28"/>
            <p:cNvSpPr>
              <a:spLocks noChangeArrowheads="1"/>
            </p:cNvSpPr>
            <p:nvPr/>
          </p:nvSpPr>
          <p:spPr bwMode="auto">
            <a:xfrm>
              <a:off x="190" y="2052"/>
              <a:ext cx="5328" cy="57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b="0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6417" name="Rectangle 29"/>
            <p:cNvSpPr>
              <a:spLocks noChangeArrowheads="1"/>
            </p:cNvSpPr>
            <p:nvPr/>
          </p:nvSpPr>
          <p:spPr bwMode="auto">
            <a:xfrm>
              <a:off x="257" y="2245"/>
              <a:ext cx="61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تكنولوژي</a:t>
              </a:r>
              <a:endParaRPr lang="en-GB" sz="200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6418" name="AutoShape 30"/>
            <p:cNvSpPr>
              <a:spLocks noChangeArrowheads="1"/>
            </p:cNvSpPr>
            <p:nvPr/>
          </p:nvSpPr>
          <p:spPr bwMode="auto">
            <a:xfrm>
              <a:off x="1555" y="2131"/>
              <a:ext cx="760" cy="191"/>
            </a:xfrm>
            <a:prstGeom prst="hexagon">
              <a:avLst>
                <a:gd name="adj" fmla="val 99421"/>
                <a:gd name="vf" fmla="val 115470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T 1</a:t>
              </a:r>
            </a:p>
          </p:txBody>
        </p:sp>
        <p:sp>
          <p:nvSpPr>
            <p:cNvPr id="16419" name="AutoShape 31"/>
            <p:cNvSpPr>
              <a:spLocks noChangeArrowheads="1"/>
            </p:cNvSpPr>
            <p:nvPr/>
          </p:nvSpPr>
          <p:spPr bwMode="auto">
            <a:xfrm>
              <a:off x="2643" y="2379"/>
              <a:ext cx="760" cy="191"/>
            </a:xfrm>
            <a:prstGeom prst="hexagon">
              <a:avLst>
                <a:gd name="adj" fmla="val 99421"/>
                <a:gd name="vf" fmla="val 11547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T 3</a:t>
              </a:r>
            </a:p>
          </p:txBody>
        </p:sp>
        <p:sp>
          <p:nvSpPr>
            <p:cNvPr id="16420" name="AutoShape 32"/>
            <p:cNvSpPr>
              <a:spLocks noChangeArrowheads="1"/>
            </p:cNvSpPr>
            <p:nvPr/>
          </p:nvSpPr>
          <p:spPr bwMode="auto">
            <a:xfrm>
              <a:off x="4180" y="2379"/>
              <a:ext cx="760" cy="191"/>
            </a:xfrm>
            <a:prstGeom prst="hexagon">
              <a:avLst>
                <a:gd name="adj" fmla="val 99421"/>
                <a:gd name="vf" fmla="val 11547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T 4</a:t>
              </a:r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>
              <a:off x="3424" y="2475"/>
              <a:ext cx="7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22" name="AutoShape 34"/>
            <p:cNvSpPr>
              <a:spLocks noChangeArrowheads="1"/>
            </p:cNvSpPr>
            <p:nvPr/>
          </p:nvSpPr>
          <p:spPr bwMode="auto">
            <a:xfrm>
              <a:off x="2620" y="2131"/>
              <a:ext cx="760" cy="191"/>
            </a:xfrm>
            <a:prstGeom prst="hexagon">
              <a:avLst>
                <a:gd name="adj" fmla="val 99421"/>
                <a:gd name="vf" fmla="val 115470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T 2</a:t>
              </a:r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2315" y="2228"/>
              <a:ext cx="2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>
              <a:off x="2326" y="2236"/>
              <a:ext cx="305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81" name="Line 37"/>
            <p:cNvSpPr>
              <a:spLocks noChangeShapeType="1"/>
            </p:cNvSpPr>
            <p:nvPr/>
          </p:nvSpPr>
          <p:spPr bwMode="auto">
            <a:xfrm flipV="1">
              <a:off x="3375" y="1781"/>
              <a:ext cx="0" cy="45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auto">
            <a:xfrm>
              <a:off x="912" y="2053"/>
              <a:ext cx="0" cy="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31783" name="Group 39"/>
          <p:cNvGrpSpPr>
            <a:grpSpLocks/>
          </p:cNvGrpSpPr>
          <p:nvPr/>
        </p:nvGrpSpPr>
        <p:grpSpPr bwMode="auto">
          <a:xfrm>
            <a:off x="227013" y="4019550"/>
            <a:ext cx="8645525" cy="1547813"/>
            <a:chOff x="190" y="2264"/>
            <a:chExt cx="5328" cy="942"/>
          </a:xfrm>
        </p:grpSpPr>
        <p:sp>
          <p:nvSpPr>
            <p:cNvPr id="31784" name="Rectangle 40"/>
            <p:cNvSpPr>
              <a:spLocks noChangeArrowheads="1"/>
            </p:cNvSpPr>
            <p:nvPr/>
          </p:nvSpPr>
          <p:spPr bwMode="auto">
            <a:xfrm>
              <a:off x="190" y="2629"/>
              <a:ext cx="5328" cy="577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02" name="Rectangle 41"/>
            <p:cNvSpPr>
              <a:spLocks noChangeArrowheads="1"/>
            </p:cNvSpPr>
            <p:nvPr/>
          </p:nvSpPr>
          <p:spPr bwMode="auto">
            <a:xfrm>
              <a:off x="221" y="2734"/>
              <a:ext cx="684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برنامه هاي</a:t>
              </a:r>
            </a:p>
            <a:p>
              <a:r>
                <a:rPr lang="en-US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R&amp;D</a:t>
              </a:r>
              <a:endParaRPr lang="en-GB" sz="200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6403" name="AutoShape 42"/>
            <p:cNvSpPr>
              <a:spLocks noChangeArrowheads="1"/>
            </p:cNvSpPr>
            <p:nvPr/>
          </p:nvSpPr>
          <p:spPr bwMode="auto">
            <a:xfrm>
              <a:off x="970" y="2690"/>
              <a:ext cx="706" cy="220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RD 1</a:t>
              </a:r>
            </a:p>
          </p:txBody>
        </p:sp>
        <p:sp>
          <p:nvSpPr>
            <p:cNvPr id="16404" name="AutoShape 43"/>
            <p:cNvSpPr>
              <a:spLocks noChangeArrowheads="1"/>
            </p:cNvSpPr>
            <p:nvPr/>
          </p:nvSpPr>
          <p:spPr bwMode="auto">
            <a:xfrm>
              <a:off x="2026" y="2690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RD 2</a:t>
              </a:r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>
              <a:off x="1687" y="2805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06" name="AutoShape 45"/>
            <p:cNvSpPr>
              <a:spLocks noChangeArrowheads="1"/>
            </p:cNvSpPr>
            <p:nvPr/>
          </p:nvSpPr>
          <p:spPr bwMode="auto">
            <a:xfrm>
              <a:off x="3093" y="2690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RD 4</a:t>
              </a:r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>
              <a:off x="2754" y="2805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08" name="AutoShape 47"/>
            <p:cNvSpPr>
              <a:spLocks noChangeArrowheads="1"/>
            </p:cNvSpPr>
            <p:nvPr/>
          </p:nvSpPr>
          <p:spPr bwMode="auto">
            <a:xfrm>
              <a:off x="4160" y="2690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RD 6</a:t>
              </a:r>
            </a:p>
          </p:txBody>
        </p:sp>
        <p:sp>
          <p:nvSpPr>
            <p:cNvPr id="31792" name="Line 48"/>
            <p:cNvSpPr>
              <a:spLocks noChangeShapeType="1"/>
            </p:cNvSpPr>
            <p:nvPr/>
          </p:nvSpPr>
          <p:spPr bwMode="auto">
            <a:xfrm>
              <a:off x="3821" y="2805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410" name="AutoShape 49"/>
            <p:cNvSpPr>
              <a:spLocks noChangeArrowheads="1"/>
            </p:cNvSpPr>
            <p:nvPr/>
          </p:nvSpPr>
          <p:spPr bwMode="auto">
            <a:xfrm>
              <a:off x="2453" y="2938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RD 3</a:t>
              </a:r>
            </a:p>
          </p:txBody>
        </p:sp>
        <p:sp>
          <p:nvSpPr>
            <p:cNvPr id="16411" name="AutoShape 50"/>
            <p:cNvSpPr>
              <a:spLocks noChangeArrowheads="1"/>
            </p:cNvSpPr>
            <p:nvPr/>
          </p:nvSpPr>
          <p:spPr bwMode="auto">
            <a:xfrm>
              <a:off x="3777" y="2938"/>
              <a:ext cx="706" cy="22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GB" sz="1400" b="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RD 5</a:t>
              </a:r>
            </a:p>
          </p:txBody>
        </p:sp>
        <p:sp>
          <p:nvSpPr>
            <p:cNvPr id="31795" name="Line 51"/>
            <p:cNvSpPr>
              <a:spLocks noChangeShapeType="1"/>
            </p:cNvSpPr>
            <p:nvPr/>
          </p:nvSpPr>
          <p:spPr bwMode="auto">
            <a:xfrm>
              <a:off x="1666" y="2814"/>
              <a:ext cx="774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96" name="Line 52"/>
            <p:cNvSpPr>
              <a:spLocks noChangeShapeType="1"/>
            </p:cNvSpPr>
            <p:nvPr/>
          </p:nvSpPr>
          <p:spPr bwMode="auto">
            <a:xfrm>
              <a:off x="3159" y="3053"/>
              <a:ext cx="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97" name="Line 53"/>
            <p:cNvSpPr>
              <a:spLocks noChangeShapeType="1"/>
            </p:cNvSpPr>
            <p:nvPr/>
          </p:nvSpPr>
          <p:spPr bwMode="auto">
            <a:xfrm flipV="1">
              <a:off x="1649" y="2264"/>
              <a:ext cx="0" cy="54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798" name="Line 54"/>
            <p:cNvSpPr>
              <a:spLocks noChangeShapeType="1"/>
            </p:cNvSpPr>
            <p:nvPr/>
          </p:nvSpPr>
          <p:spPr bwMode="auto">
            <a:xfrm>
              <a:off x="912" y="2632"/>
              <a:ext cx="0" cy="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31799" name="Group 55"/>
          <p:cNvGrpSpPr>
            <a:grpSpLocks/>
          </p:cNvGrpSpPr>
          <p:nvPr/>
        </p:nvGrpSpPr>
        <p:grpSpPr bwMode="auto">
          <a:xfrm>
            <a:off x="227013" y="5535614"/>
            <a:ext cx="8668242" cy="970070"/>
            <a:chOff x="190" y="3206"/>
            <a:chExt cx="5342" cy="591"/>
          </a:xfrm>
        </p:grpSpPr>
        <p:sp>
          <p:nvSpPr>
            <p:cNvPr id="31800" name="Rectangle 56"/>
            <p:cNvSpPr>
              <a:spLocks noChangeArrowheads="1"/>
            </p:cNvSpPr>
            <p:nvPr/>
          </p:nvSpPr>
          <p:spPr bwMode="auto">
            <a:xfrm>
              <a:off x="190" y="3206"/>
              <a:ext cx="5328" cy="577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393" name="Rectangle 57"/>
            <p:cNvSpPr>
              <a:spLocks noChangeArrowheads="1"/>
            </p:cNvSpPr>
            <p:nvPr/>
          </p:nvSpPr>
          <p:spPr bwMode="auto">
            <a:xfrm>
              <a:off x="370" y="3396"/>
              <a:ext cx="38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a-IR" sz="2000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منابع</a:t>
              </a:r>
              <a:endParaRPr lang="en-GB" sz="200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1802" name="AutoShape 58"/>
            <p:cNvSpPr>
              <a:spLocks noChangeArrowheads="1"/>
            </p:cNvSpPr>
            <p:nvPr/>
          </p:nvSpPr>
          <p:spPr bwMode="auto">
            <a:xfrm>
              <a:off x="947" y="3269"/>
              <a:ext cx="1723" cy="105"/>
            </a:xfrm>
            <a:prstGeom prst="homePlate">
              <a:avLst>
                <a:gd name="adj" fmla="val 115398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803" name="AutoShape 59"/>
            <p:cNvSpPr>
              <a:spLocks noChangeArrowheads="1"/>
            </p:cNvSpPr>
            <p:nvPr/>
          </p:nvSpPr>
          <p:spPr bwMode="auto">
            <a:xfrm>
              <a:off x="947" y="3444"/>
              <a:ext cx="2846" cy="111"/>
            </a:xfrm>
            <a:prstGeom prst="homePlate">
              <a:avLst>
                <a:gd name="adj" fmla="val 88552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31804" name="AutoShape 60"/>
            <p:cNvSpPr>
              <a:spLocks noChangeArrowheads="1"/>
            </p:cNvSpPr>
            <p:nvPr/>
          </p:nvSpPr>
          <p:spPr bwMode="auto">
            <a:xfrm>
              <a:off x="947" y="3631"/>
              <a:ext cx="3813" cy="105"/>
            </a:xfrm>
            <a:prstGeom prst="homePlate">
              <a:avLst>
                <a:gd name="adj" fmla="val 74646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  <p:sp>
          <p:nvSpPr>
            <p:cNvPr id="16397" name="Rectangle 61"/>
            <p:cNvSpPr>
              <a:spLocks noChangeArrowheads="1"/>
            </p:cNvSpPr>
            <p:nvPr/>
          </p:nvSpPr>
          <p:spPr bwMode="auto">
            <a:xfrm>
              <a:off x="2683" y="3213"/>
              <a:ext cx="14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منابع مالي و سرمايه گزاري</a:t>
              </a:r>
              <a:endParaRPr lang="en-GB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6398" name="Rectangle 62"/>
            <p:cNvSpPr>
              <a:spLocks noChangeArrowheads="1"/>
            </p:cNvSpPr>
            <p:nvPr/>
          </p:nvSpPr>
          <p:spPr bwMode="auto">
            <a:xfrm>
              <a:off x="4769" y="3574"/>
              <a:ext cx="76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نيروي انساني</a:t>
              </a:r>
              <a:endParaRPr lang="en-GB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6399" name="Rectangle 63"/>
            <p:cNvSpPr>
              <a:spLocks noChangeArrowheads="1"/>
            </p:cNvSpPr>
            <p:nvPr/>
          </p:nvSpPr>
          <p:spPr bwMode="auto">
            <a:xfrm>
              <a:off x="3813" y="3393"/>
              <a:ext cx="74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/>
              <a:r>
                <a:rPr lang="fa-IR">
                  <a:solidFill>
                    <a:schemeClr val="tx1"/>
                  </a:solidFill>
                  <a:latin typeface="Arial Narrow" panose="020B0606020202030204" pitchFamily="34" charset="0"/>
                  <a:cs typeface="B Mitra" panose="00000400000000000000" pitchFamily="2" charset="-78"/>
                </a:rPr>
                <a:t>زنجيره تامين</a:t>
              </a:r>
              <a:endParaRPr lang="en-GB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1808" name="Line 64"/>
            <p:cNvSpPr>
              <a:spLocks noChangeShapeType="1"/>
            </p:cNvSpPr>
            <p:nvPr/>
          </p:nvSpPr>
          <p:spPr bwMode="auto">
            <a:xfrm>
              <a:off x="912" y="3213"/>
              <a:ext cx="0" cy="5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057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274638"/>
            <a:ext cx="7958137" cy="525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b="1" i="1" smtClean="0">
                <a:solidFill>
                  <a:srgbClr val="FF0066"/>
                </a:solidFill>
                <a:cs typeface="B Mitra" panose="00000400000000000000" pitchFamily="2" charset="-78"/>
              </a:rPr>
              <a:t>كاربردها و منافع برنامه ريزي تكنولوژي</a:t>
            </a:r>
            <a:r>
              <a:rPr lang="fa-IR" sz="4000" b="1" i="1" smtClean="0">
                <a:solidFill>
                  <a:srgbClr val="FF0066"/>
                </a:solidFill>
                <a:cs typeface="B Mitra" panose="00000400000000000000" pitchFamily="2" charset="-78"/>
              </a:rPr>
              <a:t> </a:t>
            </a:r>
            <a:endParaRPr lang="en-US" sz="4000" b="1" i="1" smtClean="0">
              <a:solidFill>
                <a:srgbClr val="FF0066"/>
              </a:solidFill>
              <a:cs typeface="B Mitra" panose="00000400000000000000" pitchFamily="2" charset="-7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fa-IR" sz="2000" b="1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i="1" smtClean="0">
                <a:cs typeface="B Mitra" panose="00000400000000000000" pitchFamily="2" charset="-78"/>
              </a:rPr>
              <a:t>كمك به اجماع تصميم گيرندگان در باره مجموعه نيازها و تكنولوژيهايي كه آن نيازها را مرتفع مينمايد و سرمايه گذاري را تسهيل مي نمايد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a-IR" sz="2400" b="1" i="1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i="1" smtClean="0">
                <a:cs typeface="B Mitra" panose="00000400000000000000" pitchFamily="2" charset="-78"/>
              </a:rPr>
              <a:t>كمك به كارشناسان جهت پيش بيني توسعه تكنولوژي در محيط بازار هدف</a:t>
            </a:r>
          </a:p>
          <a:p>
            <a:pPr eaLnBrk="1" hangingPunct="1">
              <a:lnSpc>
                <a:spcPct val="80000"/>
              </a:lnSpc>
            </a:pPr>
            <a:endParaRPr lang="fa-IR" sz="2400" b="1" i="1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i="1" smtClean="0">
                <a:cs typeface="B Mitra" panose="00000400000000000000" pitchFamily="2" charset="-78"/>
              </a:rPr>
              <a:t>ايجاد حلقه هاي ارتباطي كليدي بين استراتژيها </a:t>
            </a:r>
            <a:r>
              <a:rPr lang="en-US" sz="2400" b="1" i="1" smtClean="0">
                <a:cs typeface="B Mitra" panose="00000400000000000000" pitchFamily="2" charset="-78"/>
              </a:rPr>
              <a:t>،</a:t>
            </a:r>
            <a:r>
              <a:rPr lang="fa-IR" sz="2400" b="1" i="1" smtClean="0">
                <a:cs typeface="B Mitra" panose="00000400000000000000" pitchFamily="2" charset="-78"/>
              </a:rPr>
              <a:t> نيازها و انتظارات مشتريان و تكنولوژيهاي مورد نياز</a:t>
            </a:r>
          </a:p>
          <a:p>
            <a:pPr eaLnBrk="1" hangingPunct="1">
              <a:lnSpc>
                <a:spcPct val="80000"/>
              </a:lnSpc>
            </a:pPr>
            <a:endParaRPr lang="fa-IR" sz="2400" b="1" i="1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i="1" smtClean="0">
                <a:cs typeface="B Mitra" panose="00000400000000000000" pitchFamily="2" charset="-78"/>
              </a:rPr>
              <a:t>شناسائي فاصله تكنولوژيكي كه سازمان براي پاسخگويي به انتظارات بازار بايستي نسبت به كاهش آن اقدام نمايد</a:t>
            </a:r>
          </a:p>
          <a:p>
            <a:pPr eaLnBrk="1" hangingPunct="1">
              <a:lnSpc>
                <a:spcPct val="80000"/>
              </a:lnSpc>
            </a:pPr>
            <a:endParaRPr lang="fa-IR" sz="2400" b="1" i="1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i="1" smtClean="0">
                <a:cs typeface="B Mitra" panose="00000400000000000000" pitchFamily="2" charset="-78"/>
              </a:rPr>
              <a:t>ارتباط بين بخشهاي </a:t>
            </a:r>
            <a:r>
              <a:rPr lang="en-US" sz="2400" b="1" i="1" smtClean="0">
                <a:cs typeface="B Mitra" panose="00000400000000000000" pitchFamily="2" charset="-78"/>
              </a:rPr>
              <a:t>R&amp;D</a:t>
            </a:r>
            <a:r>
              <a:rPr lang="fa-IR" sz="2400" b="1" i="1" smtClean="0">
                <a:cs typeface="B Mitra" panose="00000400000000000000" pitchFamily="2" charset="-78"/>
              </a:rPr>
              <a:t> </a:t>
            </a:r>
            <a:r>
              <a:rPr lang="en-US" sz="2400" b="1" i="1" smtClean="0">
                <a:cs typeface="B Mitra" panose="00000400000000000000" pitchFamily="2" charset="-78"/>
              </a:rPr>
              <a:t>،</a:t>
            </a:r>
            <a:r>
              <a:rPr lang="fa-IR" sz="2400" b="1" i="1" smtClean="0">
                <a:cs typeface="B Mitra" panose="00000400000000000000" pitchFamily="2" charset="-78"/>
              </a:rPr>
              <a:t> فني و بازرگاني را با تمركز بر نيازهاي مشتري توسعه مي دهد</a:t>
            </a:r>
          </a:p>
          <a:p>
            <a:pPr eaLnBrk="1" hangingPunct="1">
              <a:lnSpc>
                <a:spcPct val="80000"/>
              </a:lnSpc>
            </a:pPr>
            <a:endParaRPr lang="fa-IR" sz="2400" b="1" i="1" smtClean="0">
              <a:cs typeface="B Mitra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i="1" smtClean="0">
                <a:cs typeface="B Mitra" panose="00000400000000000000" pitchFamily="2" charset="-78"/>
              </a:rPr>
              <a:t>بعنوان راهنما جهت انتخاب و ارزيابي پروژه هاي </a:t>
            </a:r>
            <a:r>
              <a:rPr lang="en-US" sz="2400" b="1" i="1" smtClean="0">
                <a:cs typeface="B Mitra" panose="00000400000000000000" pitchFamily="2" charset="-78"/>
              </a:rPr>
              <a:t>R&amp;D</a:t>
            </a:r>
            <a:r>
              <a:rPr lang="fa-IR" sz="2400" b="1" i="1" smtClean="0">
                <a:cs typeface="B Mitra" panose="00000400000000000000" pitchFamily="2" charset="-78"/>
              </a:rPr>
              <a:t> مورد استفاده است</a:t>
            </a:r>
          </a:p>
          <a:p>
            <a:pPr eaLnBrk="1" hangingPunct="1">
              <a:lnSpc>
                <a:spcPct val="80000"/>
              </a:lnSpc>
            </a:pPr>
            <a:endParaRPr lang="en-US" sz="2400" b="1" i="1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4969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2373</Words>
  <Application>Microsoft Office PowerPoint</Application>
  <PresentationFormat>On-screen Show (4:3)</PresentationFormat>
  <Paragraphs>519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Chart</vt:lpstr>
      <vt:lpstr>PowerPoint Presentation</vt:lpstr>
      <vt:lpstr>موضوعات مورد بحث در سمينار</vt:lpstr>
      <vt:lpstr>رويكردهاي زماني برنامه ريزي</vt:lpstr>
      <vt:lpstr>سير تكاملي رويكردهاي برنامه ريزي بلندمدت</vt:lpstr>
      <vt:lpstr>برنامه تامين تكنولوژي چيست؟</vt:lpstr>
      <vt:lpstr> براي تهيه  Roadmapاز كجا شروع كنيم؟</vt:lpstr>
      <vt:lpstr>فرايند برنامه ريزي تكنولوژي(TRM)</vt:lpstr>
      <vt:lpstr>برنامه ريزي يكپارچه تكنولوژي</vt:lpstr>
      <vt:lpstr>كاربردها و منافع برنامه ريزي تكنولوژي </vt:lpstr>
      <vt:lpstr> TRM نه تنها يك ضرورت بلكه شرط بقاست!! چرا ؟؟</vt:lpstr>
      <vt:lpstr>PowerPoint Presentation</vt:lpstr>
      <vt:lpstr>PowerPoint Presentation</vt:lpstr>
      <vt:lpstr>Wall Paper Roadmap </vt:lpstr>
      <vt:lpstr>Wall Paper Roadmap </vt:lpstr>
      <vt:lpstr>PowerPoint Presentation</vt:lpstr>
      <vt:lpstr>PowerPoint Presentation</vt:lpstr>
      <vt:lpstr>Motorola technology roadmap matrix  </vt:lpstr>
      <vt:lpstr>تجربه شركت فيليپس!!!</vt:lpstr>
      <vt:lpstr>UK’s Foresight Vehicle technology roadmapping process </vt:lpstr>
      <vt:lpstr>PowerPoint Presentation</vt:lpstr>
      <vt:lpstr> اگر افق ديدمان محدود باشد!!! </vt:lpstr>
      <vt:lpstr>برنامه ريزي تامين تكنولوژي (وضعيت فعلي حمل و نقل ريلي)</vt:lpstr>
      <vt:lpstr> نيازهاي اصلي راه آهن در 10 سال آينده </vt:lpstr>
      <vt:lpstr>PowerPoint Presentation</vt:lpstr>
      <vt:lpstr>يك مثال عملي!!!</vt:lpstr>
      <vt:lpstr>طرح برقي كردن شبكه حمل و نقل ريلي كشور</vt:lpstr>
      <vt:lpstr>PowerPoint Presentation</vt:lpstr>
      <vt:lpstr>طرح راه آهن برقي تهران - مشهد</vt:lpstr>
      <vt:lpstr>مقايسه هزينه هاي راه آهن برقي و ديزلي  در مسيرراه آهن تهران - مشهد</vt:lpstr>
      <vt:lpstr>خصوصيات منحصر به فرد پروژه (مثبت و منفي)</vt:lpstr>
      <vt:lpstr>اجراي راه آهن برقي تهران – مشهد تحت الگوي TRM  (مهمترين فاكتورهاي كليدي موفقيت) </vt:lpstr>
      <vt:lpstr>منحني رابطه سطح تكنولوژي ،سرعت وهزينه اجراء </vt:lpstr>
      <vt:lpstr> آيا فازبندي توسعه مهم است؟ </vt:lpstr>
      <vt:lpstr>طرح شماتيك برنامه ريزي تكنولوژيكي راه آهن برقي تهران - مشهد</vt:lpstr>
      <vt:lpstr>     نقش TRM چيست؟</vt:lpstr>
      <vt:lpstr>مهمترين چالشهاي پيش روي TRM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WIN 7</cp:lastModifiedBy>
  <cp:revision>1</cp:revision>
  <dcterms:created xsi:type="dcterms:W3CDTF">2017-05-26T19:02:46Z</dcterms:created>
  <dcterms:modified xsi:type="dcterms:W3CDTF">2017-05-26T19:08:46Z</dcterms:modified>
</cp:coreProperties>
</file>