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C5114-E053-4070-9183-7337D116920D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25409-76AF-4C8F-B742-CAB4D74D3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9C6359-DBAC-4B60-9EF6-A5F326DEA4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E81B4E-8341-4264-AFC8-23A3161504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993C92-029D-4CDD-B4D0-FFCFE0F09E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32522-4007-4E77-9471-05BDD55657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2C8CC-DAFA-4593-9FC8-DC3A110545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9AFD6A-03E4-46F2-AC86-B0F5BF7D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FE8DD-E51B-43DB-AF05-C451A19243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1CEB64-2570-4C89-A1A2-3C34F6C7BBF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768F93-6DDA-4285-AE7A-7C31C01B3F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055F0-E91C-468B-9CED-8D6950F165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835717-E937-46CB-95B2-E26FEBB600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C5BEEF-486E-43E2-A00E-409CF33AFC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4A98C2-D00A-4FFE-9662-12B7B8252F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DE48E-D62B-46F0-91CE-0092E16A0A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89E1F7-459C-4E9B-9DF6-3B264462D1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24CBB5-15B8-40C3-90F7-3AEFCF6251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6AB0A3-BE48-43F1-BA95-EF10B1AC19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27B65C-330C-4EAA-8FD1-1CA7691EC30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01B024-92CD-49C3-93B5-C9CF7A42CF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D2AA4F-06F1-4C06-A770-733CE45F3A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406B4C-266E-447F-9511-BC4CEB5836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48AC9-989C-4A0A-9C49-2A2A0E35E3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F3A4C9-D4F8-4902-9AEF-F5478EC92B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1750A7-70A7-422B-B1C6-AD20D6C059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295B35-70D0-41C5-BCA3-33C59B6E51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9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9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7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8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5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0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3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9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5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1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AD4F-50E6-4A4D-84D8-DC1D45712DF9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9874-C431-42E2-9770-9628C288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228600"/>
            <a:ext cx="8534400" cy="6400800"/>
          </a:xfrm>
          <a:prstGeom prst="roundRect">
            <a:avLst/>
          </a:prstGeom>
          <a:solidFill>
            <a:srgbClr val="003048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267200"/>
          </a:xfrm>
        </p:spPr>
        <p:txBody>
          <a:bodyPr/>
          <a:lstStyle/>
          <a:p>
            <a:pPr algn="ctr" rtl="1" eaLnBrk="1" hangingPunct="1">
              <a:buFontTx/>
              <a:buNone/>
              <a:defRPr/>
            </a:pPr>
            <a:r>
              <a:rPr lang="fa-IR" sz="4000" b="1" i="1" spc="-15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بررسی تجارب و استراتژی های شرکت سونی</a:t>
            </a:r>
          </a:p>
          <a:p>
            <a:pPr algn="r" rtl="1" eaLnBrk="1" hangingPunct="1">
              <a:buFontTx/>
              <a:buNone/>
              <a:defRPr/>
            </a:pPr>
            <a:r>
              <a:rPr lang="fa-IR" b="1" spc="-150" dirty="0" smtClean="0">
                <a:cs typeface="B Koodak" pitchFamily="2" charset="-78"/>
              </a:rPr>
              <a:t>استاد راهنما :</a:t>
            </a:r>
          </a:p>
          <a:p>
            <a:pPr algn="r" rtl="1" eaLnBrk="1" hangingPunct="1">
              <a:buFontTx/>
              <a:buNone/>
              <a:defRPr/>
            </a:pPr>
            <a:r>
              <a:rPr lang="fa-IR" b="1" spc="-150" dirty="0" smtClean="0">
                <a:cs typeface="B Koodak" pitchFamily="2" charset="-78"/>
              </a:rPr>
              <a:t>ارائه </a:t>
            </a:r>
            <a:r>
              <a:rPr lang="fa-IR" b="1" spc="-150" dirty="0" smtClean="0">
                <a:cs typeface="B Koodak" pitchFamily="2" charset="-78"/>
              </a:rPr>
              <a:t>دهنده </a:t>
            </a:r>
            <a:r>
              <a:rPr lang="fa-IR" b="1" spc="-150" dirty="0" smtClean="0">
                <a:cs typeface="B Koodak" pitchFamily="2" charset="-78"/>
              </a:rPr>
              <a:t>:</a:t>
            </a:r>
            <a:endParaRPr lang="fa-IR" b="1" spc="-150" dirty="0" smtClean="0">
              <a:cs typeface="B Kooda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609600"/>
            <a:ext cx="4724400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500" b="1" cap="all" spc="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FrankRuehl" pitchFamily="34" charset="-79"/>
                <a:cs typeface="FrankRuehl" pitchFamily="34" charset="-79"/>
              </a:rPr>
              <a:t>sony</a:t>
            </a:r>
            <a:endParaRPr lang="en-US" sz="11500" b="1" cap="all" spc="6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FrankRuehl" pitchFamily="34" charset="-79"/>
              <a:cs typeface="FrankRuehl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804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66"/>
                </a:solidFill>
                <a:cs typeface="B Lotus" pitchFamily="2" charset="-78"/>
              </a:rPr>
              <a:t>اولین ها!</a:t>
            </a:r>
            <a:endParaRPr lang="en-US" smtClean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3886200"/>
          </a:xfrm>
        </p:spPr>
        <p:txBody>
          <a:bodyPr>
            <a:normAutofit fontScale="85000" lnSpcReduction="20000"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اولين راديوي جيبي،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اولين تلويزيون ترانزيستوري،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اولين دستگاه ضبط ويديويي و نوع خانگي آن،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اولين ميكروفون خازني، اولين راديوي مبتني بر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IC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،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اولين لامپ تصوير تلويزيون رنگي،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اولين ديسكت 3.5 اينچي و اولين ديسك فشردة كوچك. 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r" rt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18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AFE62"/>
                </a:solidFill>
                <a:latin typeface="Titr"/>
                <a:ea typeface="Times New Roman" pitchFamily="18" charset="0"/>
                <a:cs typeface="B Lotus" pitchFamily="2" charset="-78"/>
              </a:rPr>
              <a:t>استراتژي‌هاي سوني </a:t>
            </a:r>
            <a:endParaRPr lang="en-US" sz="4000" smtClean="0">
              <a:ea typeface="Times New Roman" pitchFamily="18" charset="0"/>
              <a:cs typeface="B Lotus" pitchFamily="2" charset="-78"/>
            </a:endParaRP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هدف: توليد كيفي محصولات متنوع در صنعت الكترونيك مصرفي </a:t>
            </a:r>
            <a:endParaRPr lang="en-GB" sz="2800" smtClean="0">
              <a:solidFill>
                <a:srgbClr val="FAFE62"/>
              </a:solidFill>
              <a:latin typeface="Koodak"/>
              <a:ea typeface="Times New Roman" pitchFamily="18" charset="0"/>
              <a:cs typeface="B Traffic" pitchFamily="2" charset="-78"/>
            </a:endParaRP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استراتژي‌ها: رهبري بازار و ايجاد بازارهاي جديد، </a:t>
            </a:r>
            <a:endParaRPr lang="en-GB" sz="2800" smtClean="0">
              <a:solidFill>
                <a:srgbClr val="FAFE62"/>
              </a:solidFill>
              <a:latin typeface="Koodak"/>
              <a:ea typeface="Times New Roman" pitchFamily="18" charset="0"/>
              <a:cs typeface="B Traffic" pitchFamily="2" charset="-78"/>
            </a:endParaRP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رهبري كيفيت در محصولات، </a:t>
            </a:r>
            <a:endParaRPr lang="en-GB" sz="2800" smtClean="0">
              <a:solidFill>
                <a:srgbClr val="FAFE62"/>
              </a:solidFill>
              <a:latin typeface="Koodak"/>
              <a:ea typeface="Times New Roman" pitchFamily="18" charset="0"/>
              <a:cs typeface="B Traffic" pitchFamily="2" charset="-78"/>
            </a:endParaRP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رهبري در خلاقيت و </a:t>
            </a:r>
            <a:endParaRPr lang="en-GB" sz="2800" smtClean="0">
              <a:solidFill>
                <a:srgbClr val="FAFE62"/>
              </a:solidFill>
              <a:latin typeface="Koodak"/>
              <a:ea typeface="Times New Roman" pitchFamily="18" charset="0"/>
              <a:cs typeface="B Traffic" pitchFamily="2" charset="-78"/>
            </a:endParaRP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نوآوري و استاندارد سازي </a:t>
            </a:r>
            <a:endParaRPr lang="en-GB" sz="2800" smtClean="0">
              <a:solidFill>
                <a:srgbClr val="FAFE62"/>
              </a:solidFill>
              <a:latin typeface="Koodak"/>
              <a:ea typeface="Times New Roman" pitchFamily="18" charset="0"/>
              <a:cs typeface="B Traffic" pitchFamily="2" charset="-78"/>
            </a:endParaRP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استراتژي بهره‌گيري از شرايط هم‌افزايي ساير صنايع و ادغام با آن‌ها و استراتژي توليد در خارج براي كاهش هزينه و توسعة حوزة فعاليت</a:t>
            </a:r>
            <a:endParaRPr lang="en-US" smtClean="0">
              <a:ea typeface="Times New Roman" pitchFamily="18" charset="0"/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43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cs typeface="B Lotus" pitchFamily="2" charset="-78"/>
              </a:rPr>
              <a:t>مزيت‌هاي رقابتي سوني </a:t>
            </a:r>
            <a:endParaRPr lang="en-US" sz="4000" smtClean="0">
              <a:cs typeface="B Lotus" pitchFamily="2" charset="-78"/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اعتبار،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خلاقيت،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كيفيت،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سرمايه،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فناوري اطلاعات و فرهنگ سازماني</a:t>
            </a:r>
            <a:endParaRPr lang="en-US" smtClean="0">
              <a:ea typeface="Times New Roman" pitchFamily="18" charset="0"/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98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cs typeface="B Lotus" pitchFamily="2" charset="-78"/>
              </a:rPr>
              <a:t>همكاري استراتژيك </a:t>
            </a:r>
            <a:endParaRPr lang="en-US" sz="4000" smtClean="0">
              <a:cs typeface="B Lotus" pitchFamily="2" charset="-78"/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شركت آيوا يكي از نمونه‌هاي همكاري استراتژيك سوني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رابطة خواهري با سوني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52% سهام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تعيين خطوط اصلي فعاليت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رقابت صوری!</a:t>
            </a:r>
            <a:endParaRPr lang="en-US" smtClean="0">
              <a:ea typeface="Times New Roman" pitchFamily="18" charset="0"/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22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cs typeface="B Lotus" pitchFamily="2" charset="-78"/>
              </a:rPr>
              <a:t>سوني و استراتژي‌هاي جديد </a:t>
            </a:r>
            <a:endParaRPr lang="en-US" sz="4000" smtClean="0">
              <a:cs typeface="B Lotus" pitchFamily="2" charset="-78"/>
            </a:endParaRP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 algn="just" rtl="1" eaLnBrk="1" hangingPunct="1">
              <a:lnSpc>
                <a:spcPct val="150000"/>
              </a:lnSpc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درس‌هاي شكست بتا ماکس باعث شد تا سوني در بينش آيندة خود تجديد نظر كند و تمركزهاي استراتژيك جديدي را در نظر بگيرد. سوني دريافت كه براي رشد و موفقيت، بايستي در حوزه‌هاي جديدي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Tahoma" pitchFamily="34" charset="0"/>
              </a:rPr>
              <a:t> 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فعاليت كند؛ لذا يك استراتژي چهار قسمتي را در نظر گرفت.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33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66"/>
                </a:solidFill>
                <a:cs typeface="B Lotus" pitchFamily="2" charset="-78"/>
              </a:rPr>
              <a:t>سوني و استراتژي‌هاي جديد </a:t>
            </a:r>
            <a:endParaRPr lang="en-US" smtClean="0"/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128588" indent="128588" algn="just" rtl="1" eaLnBrk="1" hangingPunct="1"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اين چهار استراتژي عبارت بودند از: </a:t>
            </a:r>
            <a:endParaRPr lang="en-US" sz="2600" smtClean="0">
              <a:latin typeface="Times New Roman" pitchFamily="18" charset="0"/>
              <a:ea typeface="Times New Roman" pitchFamily="18" charset="0"/>
              <a:cs typeface="B Traffic" pitchFamily="2" charset="-78"/>
            </a:endParaRPr>
          </a:p>
          <a:p>
            <a:pPr marL="128588" indent="128588" algn="just" rtl="1" eaLnBrk="1" hangingPunct="1"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تنوع بخشيدن به محصولات </a:t>
            </a:r>
            <a:r>
              <a:rPr lang="en-US" sz="26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(Product differentiation)</a:t>
            </a:r>
            <a:r>
              <a:rPr lang="fa-IR" sz="26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: از توليد قطعات براي ساير شركت‌ها گرفته تا توليد مستقيم براي بازار. </a:t>
            </a:r>
            <a:endParaRPr lang="en-US" sz="26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just" rtl="1" eaLnBrk="1" hangingPunct="1"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cs typeface="B Traffic" pitchFamily="2" charset="-78"/>
              </a:rPr>
              <a:t> انتقال توليد به خارج: مبناي اين استراتژي كاهش هزينة تمام شده بود.</a:t>
            </a:r>
            <a:r>
              <a:rPr lang="fa-IR" sz="2600" smtClean="0">
                <a:solidFill>
                  <a:srgbClr val="FAFE62"/>
                </a:solidFill>
                <a:latin typeface="Times New Roman" pitchFamily="18" charset="0"/>
                <a:cs typeface="Tahoma" pitchFamily="34" charset="0"/>
              </a:rPr>
              <a:t> </a:t>
            </a:r>
            <a:endParaRPr lang="en-US" sz="26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just" rtl="1" eaLnBrk="1" hangingPunct="1"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cs typeface="B Traffic" pitchFamily="2" charset="-78"/>
              </a:rPr>
              <a:t> تبديل سوني به يك شركت جهان وطني </a:t>
            </a:r>
            <a:r>
              <a:rPr lang="en-US" sz="2600" smtClean="0">
                <a:solidFill>
                  <a:srgbClr val="FAFE62"/>
                </a:solidFill>
                <a:latin typeface="Tahoma" pitchFamily="34" charset="0"/>
                <a:cs typeface="B Traffic" pitchFamily="2" charset="-78"/>
              </a:rPr>
              <a:t>(Global Localizat</a:t>
            </a:r>
            <a:r>
              <a:rPr lang="en-GB" sz="2600" smtClean="0">
                <a:solidFill>
                  <a:srgbClr val="FAFE62"/>
                </a:solidFill>
                <a:latin typeface="Tahoma" pitchFamily="34" charset="0"/>
                <a:cs typeface="B Traffic" pitchFamily="2" charset="-78"/>
              </a:rPr>
              <a:t>ion)</a:t>
            </a:r>
            <a:r>
              <a:rPr lang="fa-IR" sz="2600" smtClean="0">
                <a:solidFill>
                  <a:srgbClr val="FAFE62"/>
                </a:solidFill>
                <a:latin typeface="Koodak"/>
                <a:cs typeface="B Traffic" pitchFamily="2" charset="-78"/>
              </a:rPr>
              <a:t> </a:t>
            </a:r>
            <a:endParaRPr lang="en-US" sz="26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just" rtl="1" eaLnBrk="1" hangingPunct="1"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cs typeface="B Traffic" pitchFamily="2" charset="-78"/>
              </a:rPr>
              <a:t> ادغام با صنايع نرم‌افزاري: از جمله توليد بازي‌هاي كامپيوتري و ويديويي.</a:t>
            </a:r>
            <a:r>
              <a:rPr lang="fa-IR" sz="2600" smtClean="0">
                <a:solidFill>
                  <a:srgbClr val="FAFE62"/>
                </a:solidFill>
                <a:latin typeface="Times New Roman" pitchFamily="18" charset="0"/>
                <a:cs typeface="Tahoma" pitchFamily="34" charset="0"/>
              </a:rPr>
              <a:t> </a:t>
            </a:r>
            <a:endParaRPr lang="en-US" sz="26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r" rtl="1" eaLnBrk="1" hangingPunct="1"/>
            <a:endParaRPr lang="en-US" sz="2600" smtClean="0"/>
          </a:p>
        </p:txBody>
      </p:sp>
    </p:spTree>
    <p:extLst>
      <p:ext uri="{BB962C8B-B14F-4D97-AF65-F5344CB8AC3E}">
        <p14:creationId xmlns:p14="http://schemas.microsoft.com/office/powerpoint/2010/main" val="121152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66"/>
                </a:solidFill>
                <a:cs typeface="B Lotus" pitchFamily="2" charset="-78"/>
              </a:rPr>
              <a:t>برخی قوانین در سونی</a:t>
            </a:r>
            <a:endParaRPr lang="en-US" smtClean="0"/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lnSpcReduction="10000"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پاداش به گروه داده مي‌شود نه به فرد.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cs typeface="B Traffic" pitchFamily="2" charset="-78"/>
              </a:rPr>
              <a:t> افراد بايد خلاق باشند. آن‌ها تا وقتي اشتباهشان تكراري نيست، نبايد نگران آن باشند.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cs typeface="Tahoma" pitchFamily="34" charset="0"/>
              </a:rPr>
              <a:t> 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cs typeface="B Traffic" pitchFamily="2" charset="-78"/>
              </a:rPr>
              <a:t> مسئوليت و بار كاري نيروهاي جوان، به همراه احتياط‌هاي لازم، بايد زياد باشد.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cs typeface="Tahoma" pitchFamily="34" charset="0"/>
              </a:rPr>
              <a:t> 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cs typeface="B Traffic" pitchFamily="2" charset="-78"/>
              </a:rPr>
              <a:t> همة مديران جديد، دوستان باتجربه و با اعتماد شركت هستند.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cs typeface="Tahoma" pitchFamily="34" charset="0"/>
              </a:rPr>
              <a:t> 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r" rt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16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cs typeface="B Lotus" pitchFamily="2" charset="-78"/>
              </a:rPr>
              <a:t>برخی قوانین در سونی</a:t>
            </a:r>
            <a:endParaRPr lang="en-US" sz="4000" smtClean="0">
              <a:cs typeface="B Lotus" pitchFamily="2" charset="-78"/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هر كارمند جديد بدون توجه به سابقه‌اش چند ماه در بخش توليد كار مي‌كند. </a:t>
            </a:r>
            <a:endParaRPr lang="fa-IR" sz="2800" smtClean="0">
              <a:solidFill>
                <a:srgbClr val="FAFE62"/>
              </a:solidFill>
              <a:latin typeface="Times New Roman" pitchFamily="18" charset="0"/>
              <a:ea typeface="Times New Roman" pitchFamily="18" charset="0"/>
              <a:cs typeface="B Traffic" pitchFamily="2" charset="-78"/>
            </a:endParaRP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مديريت اعتقاد دارد كه كلية كارمندان بايد توليدات شركت، تلاش‌ها و فرهنگ آن را درك نمايند.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افراد هرچند سال بين مشاغل مختلف جابجا مي‌شوند.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افراد به صورت متناوب از يك شغل مهندسي به يك شغل توليدي و برعكس جابجا مي‌شوند.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cs typeface="B Lotus" pitchFamily="2" charset="-78"/>
              </a:rPr>
              <a:t>آينده سوني</a:t>
            </a:r>
            <a:endParaRPr lang="en-US" sz="4000" smtClean="0">
              <a:cs typeface="B Lotus" pitchFamily="2" charset="-78"/>
            </a:endParaRP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648200"/>
          </a:xfrm>
        </p:spPr>
        <p:txBody>
          <a:bodyPr/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جديدترين استراتژي‌هاي شركت سوني :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ادغام در صنعت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Broadcasting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،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ورود به بازارهاي چين و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برنامه‌ريزي ميان‌مدت براي تجارت محصولات سرگرمي، با توجه به جهاني شدن بازار محصولات الكترونيكي(صوتي-تصويري)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تصاویری از شرکت سونی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pic>
        <p:nvPicPr>
          <p:cNvPr id="21507" name="Content Placeholder 3" descr="-5myiKupQfh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752600"/>
            <a:ext cx="6286500" cy="4173538"/>
          </a:xfrm>
        </p:spPr>
      </p:pic>
    </p:spTree>
    <p:extLst>
      <p:ext uri="{BB962C8B-B14F-4D97-AF65-F5344CB8AC3E}">
        <p14:creationId xmlns:p14="http://schemas.microsoft.com/office/powerpoint/2010/main" val="9679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fa-I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عناوین بحث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مقدمه</a:t>
            </a:r>
          </a:p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تاریخچه</a:t>
            </a:r>
          </a:p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اولین ها!</a:t>
            </a:r>
          </a:p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استراتژی های سونی</a:t>
            </a:r>
          </a:p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مزیت های رقابتی سونی</a:t>
            </a:r>
          </a:p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همکاری های استراتژیک سونی</a:t>
            </a:r>
          </a:p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برخی قوانین در سونی</a:t>
            </a:r>
          </a:p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استراتژی های جدید سونی</a:t>
            </a:r>
          </a:p>
          <a:p>
            <a:pPr algn="r" rtl="1"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آینده سونی</a:t>
            </a:r>
          </a:p>
          <a:p>
            <a:pPr algn="r" rtl="1">
              <a:defRPr/>
            </a:pPr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  <a:p>
            <a:pPr algn="r" rtl="1"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28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sz="4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تصاویری از شرکت سونی</a:t>
            </a:r>
            <a:endParaRPr lang="en-US" dirty="0"/>
          </a:p>
        </p:txBody>
      </p:sp>
      <p:pic>
        <p:nvPicPr>
          <p:cNvPr id="22531" name="Content Placeholder 3" descr="-eQ7hLwziqP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905000"/>
            <a:ext cx="6038850" cy="4041775"/>
          </a:xfrm>
        </p:spPr>
      </p:pic>
    </p:spTree>
    <p:extLst>
      <p:ext uri="{BB962C8B-B14F-4D97-AF65-F5344CB8AC3E}">
        <p14:creationId xmlns:p14="http://schemas.microsoft.com/office/powerpoint/2010/main" val="37204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sz="4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تصاویری از شرکت سونی</a:t>
            </a:r>
            <a:endParaRPr lang="en-US" dirty="0"/>
          </a:p>
        </p:txBody>
      </p:sp>
      <p:pic>
        <p:nvPicPr>
          <p:cNvPr id="23555" name="Content Placeholder 3" descr="-Nv79gWozqj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828800"/>
            <a:ext cx="6635750" cy="4133850"/>
          </a:xfrm>
        </p:spPr>
      </p:pic>
    </p:spTree>
    <p:extLst>
      <p:ext uri="{BB962C8B-B14F-4D97-AF65-F5344CB8AC3E}">
        <p14:creationId xmlns:p14="http://schemas.microsoft.com/office/powerpoint/2010/main" val="27482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sz="4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تصاویری از شرکت سونی</a:t>
            </a:r>
            <a:endParaRPr lang="en-US" dirty="0"/>
          </a:p>
        </p:txBody>
      </p:sp>
      <p:pic>
        <p:nvPicPr>
          <p:cNvPr id="24579" name="Content Placeholder 5" descr="-Ul2yduCnUt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76400"/>
            <a:ext cx="7112000" cy="4267200"/>
          </a:xfrm>
        </p:spPr>
      </p:pic>
    </p:spTree>
    <p:extLst>
      <p:ext uri="{BB962C8B-B14F-4D97-AF65-F5344CB8AC3E}">
        <p14:creationId xmlns:p14="http://schemas.microsoft.com/office/powerpoint/2010/main" val="24805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sz="4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تصاویری از شرکت سونی</a:t>
            </a:r>
            <a:endParaRPr lang="en-US" dirty="0"/>
          </a:p>
        </p:txBody>
      </p:sp>
      <p:pic>
        <p:nvPicPr>
          <p:cNvPr id="25603" name="Content Placeholder 3" descr="-zdBrMHM39f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05000"/>
            <a:ext cx="5715000" cy="4286250"/>
          </a:xfrm>
        </p:spPr>
      </p:pic>
    </p:spTree>
    <p:extLst>
      <p:ext uri="{BB962C8B-B14F-4D97-AF65-F5344CB8AC3E}">
        <p14:creationId xmlns:p14="http://schemas.microsoft.com/office/powerpoint/2010/main" val="29657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sz="4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تصاویری از شرکت سونی</a:t>
            </a:r>
            <a:endParaRPr lang="en-US" dirty="0"/>
          </a:p>
        </p:txBody>
      </p:sp>
      <p:pic>
        <p:nvPicPr>
          <p:cNvPr id="26627" name="Content Placeholder 3" descr="-XZ1TzzbdsO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752600"/>
            <a:ext cx="6221413" cy="4348163"/>
          </a:xfrm>
        </p:spPr>
      </p:pic>
    </p:spTree>
    <p:extLst>
      <p:ext uri="{BB962C8B-B14F-4D97-AF65-F5344CB8AC3E}">
        <p14:creationId xmlns:p14="http://schemas.microsoft.com/office/powerpoint/2010/main" val="1307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fa-IR" sz="6600" b="1" smtClean="0">
                <a:cs typeface="B Traffic" pitchFamily="2" charset="-78"/>
              </a:rPr>
              <a:t>از توجه شما متشکرم</a:t>
            </a:r>
            <a:endParaRPr lang="en-US" sz="6600" b="1" smtClean="0"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7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z="4000" smtClean="0">
                <a:cs typeface="B Lotus" pitchFamily="2" charset="-78"/>
              </a:rPr>
              <a:t>مقدمه </a:t>
            </a:r>
            <a:endParaRPr lang="en-US" sz="4000" smtClean="0">
              <a:cs typeface="B Lotus" pitchFamily="2" charset="-7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fontScale="92500"/>
          </a:bodyPr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FontTx/>
              <a:buNone/>
              <a:defRPr/>
            </a:pPr>
            <a:r>
              <a:rPr lang="fa-IR" sz="2600" dirty="0" smtClean="0">
                <a:solidFill>
                  <a:schemeClr val="tx2">
                    <a:lumMod val="75000"/>
                  </a:schemeClr>
                </a:solidFill>
                <a:latin typeface="Koodak"/>
                <a:ea typeface="Times New Roman" pitchFamily="18" charset="0"/>
                <a:cs typeface="B Traffic" pitchFamily="2" charset="-78"/>
              </a:rPr>
              <a:t>بيش از نيم قرن سابقة فعاليت در حوزة محصولات الكترونيك مصرفي </a:t>
            </a:r>
            <a:endParaRPr lang="en-GB" sz="2600" dirty="0" smtClean="0">
              <a:solidFill>
                <a:schemeClr val="tx2">
                  <a:lumMod val="75000"/>
                </a:schemeClr>
              </a:solidFill>
              <a:latin typeface="Koodak"/>
              <a:ea typeface="Times New Roman" pitchFamily="18" charset="0"/>
              <a:cs typeface="B Traffic" pitchFamily="2" charset="-78"/>
            </a:endParaRP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FontTx/>
              <a:buNone/>
              <a:defRPr/>
            </a:pPr>
            <a:r>
              <a:rPr lang="fa-IR" sz="2600" dirty="0" smtClean="0">
                <a:solidFill>
                  <a:schemeClr val="tx2">
                    <a:lumMod val="75000"/>
                  </a:schemeClr>
                </a:solidFill>
                <a:latin typeface="Koodak"/>
                <a:ea typeface="Times New Roman" pitchFamily="18" charset="0"/>
                <a:cs typeface="B Traffic" pitchFamily="2" charset="-78"/>
              </a:rPr>
              <a:t>تاكيد بر نوآوري و ارائة محصولات كيفي </a:t>
            </a:r>
            <a:endParaRPr lang="en-GB" sz="2600" dirty="0" smtClean="0">
              <a:solidFill>
                <a:schemeClr val="tx2">
                  <a:lumMod val="75000"/>
                </a:schemeClr>
              </a:solidFill>
              <a:latin typeface="Koodak"/>
              <a:ea typeface="Times New Roman" pitchFamily="18" charset="0"/>
              <a:cs typeface="B Traffic" pitchFamily="2" charset="-78"/>
            </a:endParaRP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FontTx/>
              <a:buNone/>
              <a:defRPr/>
            </a:pPr>
            <a:r>
              <a:rPr lang="fa-IR" sz="2600" dirty="0" smtClean="0">
                <a:solidFill>
                  <a:schemeClr val="tx2">
                    <a:lumMod val="75000"/>
                  </a:schemeClr>
                </a:solidFill>
                <a:latin typeface="Koodak"/>
                <a:ea typeface="Times New Roman" pitchFamily="18" charset="0"/>
                <a:cs typeface="B Traffic" pitchFamily="2" charset="-78"/>
              </a:rPr>
              <a:t>کسب اعتبار و موقعيت مناسب</a:t>
            </a: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  <a:latin typeface="Koodak"/>
                <a:ea typeface="Times New Roman" pitchFamily="18" charset="0"/>
                <a:cs typeface="B Traffic" pitchFamily="2" charset="-78"/>
              </a:rPr>
              <a:t> </a:t>
            </a:r>
            <a:r>
              <a:rPr lang="fa-IR" sz="2600" dirty="0" smtClean="0">
                <a:solidFill>
                  <a:schemeClr val="tx2">
                    <a:lumMod val="75000"/>
                  </a:schemeClr>
                </a:solidFill>
                <a:latin typeface="Koodak"/>
                <a:ea typeface="Times New Roman" pitchFamily="18" charset="0"/>
                <a:cs typeface="B Traffic" pitchFamily="2" charset="-78"/>
              </a:rPr>
              <a:t>در دنيا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FontTx/>
              <a:buNone/>
              <a:defRPr/>
            </a:pPr>
            <a:r>
              <a:rPr lang="fa-IR" sz="2600" dirty="0" smtClean="0">
                <a:solidFill>
                  <a:schemeClr val="tx2">
                    <a:lumMod val="75000"/>
                  </a:schemeClr>
                </a:solidFill>
                <a:latin typeface="Koodak"/>
                <a:ea typeface="Times New Roman" pitchFamily="18" charset="0"/>
                <a:cs typeface="B Traffic" pitchFamily="2" charset="-78"/>
              </a:rPr>
              <a:t>بينش، تدبير و سرپرستي چهار مدير برجسته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FontTx/>
              <a:buNone/>
              <a:defRPr/>
            </a:pPr>
            <a:r>
              <a:rPr lang="fa-IR" sz="2600" dirty="0" smtClean="0">
                <a:solidFill>
                  <a:schemeClr val="tx2">
                    <a:lumMod val="75000"/>
                  </a:schemeClr>
                </a:solidFill>
                <a:latin typeface="Koodak"/>
                <a:ea typeface="Times New Roman" pitchFamily="18" charset="0"/>
                <a:cs typeface="B Traffic" pitchFamily="2" charset="-78"/>
              </a:rPr>
              <a:t>انتخاب و اجراي استراتژي‌هاي مناسب رقابت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  <a:buFontTx/>
              <a:buNone/>
              <a:defRPr/>
            </a:pPr>
            <a:r>
              <a:rPr lang="fa-IR" sz="2600" dirty="0" smtClean="0">
                <a:solidFill>
                  <a:schemeClr val="tx2">
                    <a:lumMod val="75000"/>
                  </a:schemeClr>
                </a:solidFill>
                <a:latin typeface="Koodak"/>
                <a:ea typeface="Times New Roman" pitchFamily="18" charset="0"/>
                <a:cs typeface="B Traffic" pitchFamily="2" charset="-78"/>
              </a:rPr>
              <a:t>رهبري بازار</a:t>
            </a:r>
            <a:endParaRPr lang="en-US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B Traffic" pitchFamily="2" charset="-78"/>
            </a:endParaRPr>
          </a:p>
          <a:p>
            <a:pPr marL="128588" indent="128588" algn="r" rtl="1" eaLnBrk="1" hangingPunct="1">
              <a:buFontTx/>
              <a:buNone/>
              <a:defRPr/>
            </a:pPr>
            <a:endParaRPr lang="en-US" sz="2600" dirty="0" smtClean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85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cs typeface="B Lotus" pitchFamily="2" charset="-78"/>
              </a:rPr>
              <a:t>تاریخچه</a:t>
            </a:r>
            <a:endParaRPr lang="en-US" sz="4000" smtClean="0">
              <a:cs typeface="B Lotus" pitchFamily="2" charset="-7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آغاز کار در سال 1946، پس از پايان جنگ جهاني دوم،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شركت ارتباطات توكيو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(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TTK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)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با سرمايه‌گذاري موريتا(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Akio Morita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)</a:t>
            </a:r>
            <a:r>
              <a:rPr lang="fa-IR" sz="2800" smtClean="0">
                <a:solidFill>
                  <a:srgbClr val="FAFE62"/>
                </a:solidFill>
                <a:latin typeface="Times New Roman" pitchFamily="18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و ايباكو (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Masaru Ibaku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) پا به عرصة وجود نهاد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ايجاد بازارهاي جديد براي اولين دستگاه ضبط صوت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r" rt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39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66"/>
                </a:solidFill>
                <a:cs typeface="B Lotus" pitchFamily="2" charset="-78"/>
              </a:rPr>
              <a:t>تاریخچه</a:t>
            </a:r>
            <a:endParaRPr lang="en-US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886200"/>
          </a:xfrm>
        </p:spPr>
        <p:txBody>
          <a:bodyPr/>
          <a:lstStyle/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هدف گرفتن بازارهاي خارجي از همان ابتدا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در آن زمان شركت‌هاي ژاپني به كپي محصولات شركت‌هاي غربي مشغول بودند.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ظهور شركتي با تاكيد بر خلاقيت و كيفيت، برگ جديدي در تاريخ ژاپن باز نمود.</a:t>
            </a:r>
            <a:endParaRPr lang="en-US" smtClean="0">
              <a:ea typeface="Times New Roman" pitchFamily="18" charset="0"/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30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66"/>
                </a:solidFill>
                <a:cs typeface="B Lotus" pitchFamily="2" charset="-78"/>
              </a:rPr>
              <a:t>تاریخچه</a:t>
            </a:r>
            <a:endParaRPr lang="en-US" smtClean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3886200"/>
          </a:xfrm>
        </p:spPr>
        <p:txBody>
          <a:bodyPr/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سال 1949 عرضه اولين ضبط صوت به بازار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فروش يك نسخه از اين محصول پس از مدت‌ها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سنگين، حجيم، پيچيده و گران </a:t>
            </a:r>
          </a:p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6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كاهش هريك از اين معضلات در راس استراتژي‌هاي آن شركت قرار گرفت. </a:t>
            </a:r>
            <a:endParaRPr lang="en-US" sz="2600" smtClean="0">
              <a:latin typeface="Times New Roman" pitchFamily="18" charset="0"/>
              <a:ea typeface="Times New Roman" pitchFamily="18" charset="0"/>
              <a:cs typeface="B Traffic" pitchFamily="2" charset="-78"/>
            </a:endParaRPr>
          </a:p>
          <a:p>
            <a:pPr marL="128588" indent="128588" algn="r" rtl="1" eaLnBrk="1" hangingPunct="1"/>
            <a:endParaRPr lang="en-US" sz="2600" smtClean="0">
              <a:ea typeface="Times New Roman" pitchFamily="18" charset="0"/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54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66"/>
                </a:solidFill>
                <a:cs typeface="B Lotus" pitchFamily="2" charset="-78"/>
              </a:rPr>
              <a:t>تاریخچه</a:t>
            </a:r>
            <a:endParaRPr lang="en-US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سال 1952، خرید حق مالكيت ترانزيستور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سال 1957 اولين راديو ترانزيستوري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تغيير نام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TTK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به سوني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اعتقاد مدیران: نام كوتاه و مناسب در اعتبار شركت مؤثر است.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"سوني" از كلمة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Sonic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به معني صوتي گرفته شده است.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73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66"/>
                </a:solidFill>
                <a:cs typeface="B Lotus" pitchFamily="2" charset="-78"/>
              </a:rPr>
              <a:t>تاریخچه</a:t>
            </a:r>
            <a:endParaRPr lang="en-US" smtClean="0"/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سال 1976، يك تجربة تلخ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شكست استاندارد بتاماكس خود در صنعت ويديو، مقابل استاندارد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VHS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شركت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JVC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تجديد نظر و تكميل استراتژي‌ها</a:t>
            </a:r>
          </a:p>
          <a:p>
            <a:pPr algn="just" rtl="1" eaLnBrk="1" hangingPunct="1"/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استاندارد كردن ديسكت 3.5 اينچي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Tahoma" pitchFamily="34" charset="0"/>
              </a:rPr>
              <a:t> 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و ادغام‌هايي با بخش نرم‌افزار، ارائة دستگاه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Play Station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، توجه به محصولات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IT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، ادغام با صنعت </a:t>
            </a:r>
            <a:r>
              <a:rPr lang="en-US" sz="2800" smtClean="0">
                <a:solidFill>
                  <a:srgbClr val="FAFE62"/>
                </a:solidFill>
                <a:latin typeface="Tahoma" pitchFamily="34" charset="0"/>
                <a:ea typeface="Times New Roman" pitchFamily="18" charset="0"/>
                <a:cs typeface="B Traffic" pitchFamily="2" charset="-78"/>
              </a:rPr>
              <a:t>broadcasting</a:t>
            </a:r>
            <a:r>
              <a:rPr lang="fa-IR" sz="2800" smtClean="0">
                <a:solidFill>
                  <a:srgbClr val="FAFE62"/>
                </a:solidFill>
                <a:latin typeface="Koodak"/>
                <a:ea typeface="Times New Roman" pitchFamily="18" charset="0"/>
                <a:cs typeface="B Traffic" pitchFamily="2" charset="-78"/>
              </a:rPr>
              <a:t> و گسترش حوزة فعاليت به سرتاسر دنيا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3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10600" cy="6400800"/>
          </a:xfrm>
          <a:prstGeom prst="roundRect">
            <a:avLst/>
          </a:prstGeom>
          <a:solidFill>
            <a:srgbClr val="00273A">
              <a:alpha val="4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smtClean="0">
                <a:solidFill>
                  <a:srgbClr val="FFFF66"/>
                </a:solidFill>
                <a:cs typeface="B Lotus" pitchFamily="2" charset="-78"/>
              </a:rPr>
              <a:t>تاریخچه</a:t>
            </a:r>
            <a:endParaRPr lang="en-US" smtClean="0"/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128588" indent="128588" algn="just" rtl="1" eaLnBrk="1" hangingPunct="1">
              <a:lnSpc>
                <a:spcPct val="150000"/>
              </a:lnSpc>
              <a:spcAft>
                <a:spcPts val="675"/>
              </a:spcAft>
            </a:pPr>
            <a:r>
              <a:rPr lang="fa-IR" sz="2400" smtClean="0">
                <a:solidFill>
                  <a:srgbClr val="FAFE62"/>
                </a:solidFill>
                <a:latin typeface="Koodak"/>
                <a:cs typeface="B Traffic" pitchFamily="2" charset="-78"/>
              </a:rPr>
              <a:t>سوني نه شركتي مبتني بر تكنولوژي و نه مبتني بر بازار، بلكه مبتني بر مشتري است. اين شركت هم‌اكنون بيش از 128000 كارمند در سرتاسر دنيا دارد و بازارهاي اصليش امريكا، اروپا و ژاپن است.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128588" indent="128588" algn="r" rtl="1" eaLnBrk="1" hangingPunct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2382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On-screen Show (4:3)</PresentationFormat>
  <Paragraphs>128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عناوین بحث</vt:lpstr>
      <vt:lpstr>مقدمه </vt:lpstr>
      <vt:lpstr>تاریخچه</vt:lpstr>
      <vt:lpstr>تاریخچه</vt:lpstr>
      <vt:lpstr>تاریخچه</vt:lpstr>
      <vt:lpstr>تاریخچه</vt:lpstr>
      <vt:lpstr>تاریخچه</vt:lpstr>
      <vt:lpstr>تاریخچه</vt:lpstr>
      <vt:lpstr>اولین ها!</vt:lpstr>
      <vt:lpstr>استراتژي‌هاي سوني </vt:lpstr>
      <vt:lpstr>مزيت‌هاي رقابتي سوني </vt:lpstr>
      <vt:lpstr>همكاري استراتژيك </vt:lpstr>
      <vt:lpstr>سوني و استراتژي‌هاي جديد </vt:lpstr>
      <vt:lpstr>سوني و استراتژي‌هاي جديد </vt:lpstr>
      <vt:lpstr>برخی قوانین در سونی</vt:lpstr>
      <vt:lpstr>برخی قوانین در سونی</vt:lpstr>
      <vt:lpstr>آينده سوني</vt:lpstr>
      <vt:lpstr>تصاویری از شرکت سونی</vt:lpstr>
      <vt:lpstr>تصاویری از شرکت سونی</vt:lpstr>
      <vt:lpstr>تصاویری از شرکت سونی</vt:lpstr>
      <vt:lpstr>تصاویری از شرکت سونی</vt:lpstr>
      <vt:lpstr>تصاویری از شرکت سونی</vt:lpstr>
      <vt:lpstr>تصاویری از شرکت سونی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WIN 7</cp:lastModifiedBy>
  <cp:revision>1</cp:revision>
  <dcterms:created xsi:type="dcterms:W3CDTF">2017-05-28T18:22:57Z</dcterms:created>
  <dcterms:modified xsi:type="dcterms:W3CDTF">2017-05-28T18:23:54Z</dcterms:modified>
</cp:coreProperties>
</file>