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B6A8F-C43F-4D4E-A5EF-40C28C76B2F8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2A8D1-63C0-4059-A53C-F9078C15F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2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D9206-5039-4837-8A99-10A7BC80E1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8F9D13-19DF-477C-9062-5BF98E18CF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E685E7-7CDF-4967-8835-128F65D5F5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A5940D-ECB3-40E5-A8AF-15B1287460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042C9-B454-4D27-AFD0-74E15E64A6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AFDD30-3142-4AB7-8662-B79BDB7375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E9793-165D-45AE-917E-80C4997311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04B3F-51A3-4E27-86AA-0F04EEAD91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C3FD8-ECC2-46EC-AA0A-9608E6E3AB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665398-1F1D-4BD2-AC8C-A7EEFFE704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84D71-14B6-43BF-8F33-947E603FA1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EEDFA7-4C4C-45A6-91D9-116D5FF2C1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63BCEC-5A9F-4DD2-AB12-272CEE9BEB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2D5F7-3F70-423E-B0D0-3FEB7C5692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2D5F7-3F70-423E-B0D0-3FEB7C5692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5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7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2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3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4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3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4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8A51-ADED-4827-97E9-832FB8E2B704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603A-EF95-4778-B71A-5B419694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5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228600"/>
            <a:ext cx="8534400" cy="6400800"/>
          </a:xfrm>
          <a:prstGeom prst="roundRect">
            <a:avLst/>
          </a:prstGeom>
          <a:solidFill>
            <a:srgbClr val="003048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7772400" cy="5715000"/>
          </a:xfrm>
        </p:spPr>
        <p:txBody>
          <a:bodyPr>
            <a:normAutofit fontScale="85000" lnSpcReduction="10000"/>
          </a:bodyPr>
          <a:lstStyle/>
          <a:p>
            <a:pPr algn="ctr" rtl="1" eaLnBrk="1" hangingPunct="1">
              <a:buFontTx/>
              <a:buNone/>
              <a:defRPr/>
            </a:pPr>
            <a:r>
              <a:rPr lang="fa-IR" sz="6400" b="1" i="1" spc="-15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بررسی تجارب و استراتژی های شرکت</a:t>
            </a:r>
          </a:p>
          <a:p>
            <a:pPr algn="ctr" rtl="1" eaLnBrk="1" hangingPunct="1">
              <a:buFontTx/>
              <a:buNone/>
              <a:defRPr/>
            </a:pPr>
            <a:r>
              <a:rPr lang="fa-IR" sz="6400" b="1" i="1" spc="-15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 گاز  استان آذربایجان شرقی</a:t>
            </a:r>
          </a:p>
          <a:p>
            <a:pPr algn="r" rtl="1" eaLnBrk="1" hangingPunct="1">
              <a:buFontTx/>
              <a:buNone/>
              <a:defRPr/>
            </a:pPr>
            <a:endParaRPr lang="fa-IR" b="1" spc="-150" dirty="0" smtClean="0">
              <a:cs typeface="B Koodak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3200" b="1" spc="-150" dirty="0" smtClean="0">
                <a:cs typeface="B Koodak" pitchFamily="2" charset="-78"/>
              </a:rPr>
              <a:t>تهیه و تنظیم:</a:t>
            </a:r>
          </a:p>
          <a:p>
            <a:pPr algn="ctr" rtl="1" eaLnBrk="1" hangingPunct="1">
              <a:buFontTx/>
              <a:buNone/>
              <a:defRPr/>
            </a:pPr>
            <a:endParaRPr lang="fa-IR" b="1" spc="-150" dirty="0" smtClean="0">
              <a:cs typeface="B Koodak" pitchFamily="2" charset="-78"/>
            </a:endParaRPr>
          </a:p>
          <a:p>
            <a:pPr algn="ctr" rtl="1" eaLnBrk="1" hangingPunct="1">
              <a:buFontTx/>
              <a:buNone/>
              <a:defRPr/>
            </a:pPr>
            <a:endParaRPr lang="fa-IR" b="1" spc="-150" dirty="0" smtClean="0">
              <a:cs typeface="B Koodak" pitchFamily="2" charset="-78"/>
            </a:endParaRPr>
          </a:p>
          <a:p>
            <a:pPr algn="ctr" rtl="1" eaLnBrk="1" hangingPunct="1">
              <a:buFontTx/>
              <a:buNone/>
              <a:defRPr/>
            </a:pPr>
            <a:endParaRPr lang="fa-IR" b="1" spc="-150" dirty="0" smtClean="0">
              <a:cs typeface="B Koodak" pitchFamily="2" charset="-78"/>
            </a:endParaRPr>
          </a:p>
          <a:p>
            <a:pPr algn="ctr" rtl="1" eaLnBrk="1" hangingPunct="1">
              <a:buFontTx/>
              <a:buNone/>
              <a:defRPr/>
            </a:pPr>
            <a:endParaRPr lang="fa-IR" b="1" spc="-150" dirty="0" smtClean="0">
              <a:cs typeface="B Koodak" pitchFamily="2" charset="-78"/>
            </a:endParaRPr>
          </a:p>
          <a:p>
            <a:pPr algn="ctr" rtl="1" eaLnBrk="1" hangingPunct="1">
              <a:buFontTx/>
              <a:buNone/>
              <a:defRPr/>
            </a:pPr>
            <a:r>
              <a:rPr lang="fa-IR" sz="3300" b="1" spc="-150" dirty="0" smtClean="0">
                <a:cs typeface="B Koodak" pitchFamily="2" charset="-78"/>
              </a:rPr>
              <a:t>مدیریت استراتژیک منابع انسانی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764" y="3124200"/>
            <a:ext cx="2171700" cy="2453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9046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86800" cy="4114800"/>
          </a:xfrm>
        </p:spPr>
        <p:txBody>
          <a:bodyPr>
            <a:normAutofit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1- نیروی انسانی سالم: </a:t>
            </a:r>
            <a:r>
              <a:rPr lang="fa-IR" sz="3200" dirty="0" smtClean="0">
                <a:cs typeface="B Traffic" pitchFamily="2" charset="-78"/>
              </a:rPr>
              <a:t>داشتن کارکنانی با رفاه کامل جسمی، روانی و امنیت فکری، عاطفی و اجتماعی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2- توسعه محیط سازمان: </a:t>
            </a:r>
            <a:r>
              <a:rPr lang="fa-IR" sz="3200" dirty="0" smtClean="0">
                <a:cs typeface="B Traffic" pitchFamily="2" charset="-78"/>
              </a:rPr>
              <a:t>معاینه بدو استخدام، معاینه ادواری، بهداشت حرفه‌ای مشاغل، ارگونومی، ایمنی فنی محیط کار، روانشناسی صنعتی، آموزش بهداشت و ...</a:t>
            </a:r>
            <a:endParaRPr lang="en-US" sz="3200" dirty="0" smtClean="0">
              <a:cs typeface="B Traffic" pitchFamily="2" charset="-7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استراتژی‌های منابع انسانی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86800" cy="4343400"/>
          </a:xfrm>
        </p:spPr>
        <p:txBody>
          <a:bodyPr>
            <a:normAutofit fontScale="92500" lnSpcReduction="100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3- توسعه منابع انسانی: </a:t>
            </a:r>
            <a:r>
              <a:rPr lang="fa-IR" sz="3200" dirty="0" smtClean="0">
                <a:cs typeface="B Traffic" pitchFamily="2" charset="-78"/>
              </a:rPr>
              <a:t>1- آموزش رسمی 2- سنجش 3- تجارب شغلی 4- ارتباطات بین فردی 5- آموزش و توسعه کارکنان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4- شایسته سالاری: </a:t>
            </a:r>
            <a:r>
              <a:rPr lang="fa-IR" sz="3200" dirty="0" smtClean="0">
                <a:cs typeface="B Traffic" pitchFamily="2" charset="-78"/>
              </a:rPr>
              <a:t>انتصاب بهترین فرد برای انجام کاری مشخص از طریق استخدام و ارتقا : شایسته سالاری، شایسته سنجی، شایسته داری، شایسته پروری</a:t>
            </a:r>
            <a:endParaRPr lang="en-US" sz="3200" dirty="0" smtClean="0">
              <a:cs typeface="B Traffic" pitchFamily="2" charset="-7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استراتژی‌های منابع انسانی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24400"/>
          </a:xfrm>
        </p:spPr>
        <p:txBody>
          <a:bodyPr>
            <a:normAutofit/>
          </a:bodyPr>
          <a:lstStyle/>
          <a:p>
            <a:pPr algn="just" rtl="1" eaLnBrk="1" hangingPunct="1">
              <a:buNone/>
            </a:pPr>
            <a:r>
              <a:rPr lang="fa-IR" sz="3200" b="1" dirty="0" smtClean="0">
                <a:solidFill>
                  <a:srgbClr val="FFFF00"/>
                </a:solidFill>
                <a:ea typeface="Times New Roman" pitchFamily="18" charset="0"/>
                <a:cs typeface="B Traffic" pitchFamily="2" charset="-78"/>
              </a:rPr>
              <a:t>1- فرصت ها: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حمایت همه نهادهای دولتی و سیاسی در بحران‌ها از شرکت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تامین نیروهای کیفی مورد نیاز شرکت توسط مراکز آموزش عالی منطقه آذربایجان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مدیریت شرکت برای واحد منابع انسانی نقش استراتژیک قائل است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ارتقاء فرهنگ شرکت در اثر افزایش تعداد نیروهای تحصیل کرده چه در سطح استان و چه در داخل شرکت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اشتیاق کارجویان آذربایجانی به کار در شرکت</a:t>
            </a:r>
            <a:endParaRPr lang="fa-IR" sz="2400" dirty="0" smtClean="0">
              <a:ea typeface="Times New Roman" pitchFamily="18" charset="0"/>
              <a:cs typeface="B Traffic" pitchFamily="2" charset="-78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تحلیل </a:t>
            </a:r>
            <a:r>
              <a:rPr sz="4000" b="1" smtClean="0">
                <a:solidFill>
                  <a:srgbClr val="FFFF00"/>
                </a:solidFill>
                <a:cs typeface="B Lotus" pitchFamily="2" charset="-78"/>
              </a:rPr>
              <a:t>SWOT</a:t>
            </a:r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 منابع انسانی</a:t>
            </a:r>
            <a:endParaRPr lang="en-US" sz="4000" b="1" dirty="0" smtClean="0">
              <a:solidFill>
                <a:srgbClr val="FFFF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24400"/>
          </a:xfrm>
        </p:spPr>
        <p:txBody>
          <a:bodyPr>
            <a:normAutofit/>
          </a:bodyPr>
          <a:lstStyle/>
          <a:p>
            <a:pPr algn="just" rtl="1" eaLnBrk="1" hangingPunct="1">
              <a:buNone/>
            </a:pPr>
            <a:r>
              <a:rPr lang="fa-IR" sz="3200" b="1" dirty="0" smtClean="0">
                <a:solidFill>
                  <a:srgbClr val="FFFF00"/>
                </a:solidFill>
                <a:ea typeface="Times New Roman" pitchFamily="18" charset="0"/>
                <a:cs typeface="B Traffic" pitchFamily="2" charset="-78"/>
              </a:rPr>
              <a:t>2- تهدید ها: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عدم شناسایی، طبقه‌بندی و رتبه بندی ذینفعان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عدم ارتباط مناسب با شرکت‌های گاز در سطح منطقه بخصوص در کشور آذربایجان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تهدید قدرت روزافزون آذربایجان و روسیه در صدور گاز به سایر کشورها</a:t>
            </a:r>
            <a:endParaRPr lang="fa-IR" sz="2400" dirty="0" smtClean="0">
              <a:ea typeface="Times New Roman" pitchFamily="18" charset="0"/>
              <a:cs typeface="B Traffic" pitchFamily="2" charset="-7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تحلیل </a:t>
            </a:r>
            <a:r>
              <a:rPr sz="4000" b="1" smtClean="0">
                <a:solidFill>
                  <a:srgbClr val="FFFF00"/>
                </a:solidFill>
                <a:cs typeface="B Lotus" pitchFamily="2" charset="-78"/>
              </a:rPr>
              <a:t>SWOT</a:t>
            </a:r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 منابع انسانی</a:t>
            </a:r>
            <a:endParaRPr lang="en-US" sz="4000" b="1" dirty="0" smtClean="0">
              <a:solidFill>
                <a:srgbClr val="FFFF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09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24400"/>
          </a:xfrm>
        </p:spPr>
        <p:txBody>
          <a:bodyPr>
            <a:normAutofit/>
          </a:bodyPr>
          <a:lstStyle/>
          <a:p>
            <a:pPr algn="just" rtl="1" eaLnBrk="1" hangingPunct="1">
              <a:buNone/>
            </a:pPr>
            <a:r>
              <a:rPr lang="fa-IR" sz="3200" b="1" dirty="0" smtClean="0">
                <a:solidFill>
                  <a:srgbClr val="FFFF00"/>
                </a:solidFill>
                <a:ea typeface="Times New Roman" pitchFamily="18" charset="0"/>
                <a:cs typeface="B Traffic" pitchFamily="2" charset="-78"/>
              </a:rPr>
              <a:t>3- قوت‌ها: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بهره مندی از نیروی انسانی متخصص در درون شرکت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دارا بودن سیستم مدیریت یکپارچه در سازمان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نظام بهداشت و درمان و بیمه جامع در شرکت وجود دارد</a:t>
            </a:r>
          </a:p>
          <a:p>
            <a:pPr algn="just"/>
            <a:endParaRPr lang="fa-IR" sz="2400" dirty="0" smtClean="0">
              <a:ea typeface="Times New Roman" pitchFamily="18" charset="0"/>
              <a:cs typeface="B Traffic" pitchFamily="2" charset="-7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تحلیل </a:t>
            </a:r>
            <a:r>
              <a:rPr sz="4000" b="1" smtClean="0">
                <a:solidFill>
                  <a:srgbClr val="FFFF00"/>
                </a:solidFill>
                <a:cs typeface="B Lotus" pitchFamily="2" charset="-78"/>
              </a:rPr>
              <a:t>SWOT</a:t>
            </a:r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 منابع انسانی</a:t>
            </a:r>
            <a:endParaRPr lang="en-US" sz="4000" b="1" dirty="0" smtClean="0">
              <a:solidFill>
                <a:srgbClr val="FFFF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24400"/>
          </a:xfrm>
        </p:spPr>
        <p:txBody>
          <a:bodyPr>
            <a:normAutofit/>
          </a:bodyPr>
          <a:lstStyle/>
          <a:p>
            <a:pPr algn="just" rtl="1" eaLnBrk="1" hangingPunct="1">
              <a:buNone/>
            </a:pPr>
            <a:r>
              <a:rPr lang="fa-IR" sz="3200" b="1" dirty="0" smtClean="0">
                <a:solidFill>
                  <a:srgbClr val="FFFF00"/>
                </a:solidFill>
                <a:ea typeface="Times New Roman" pitchFamily="18" charset="0"/>
                <a:cs typeface="B Traffic" pitchFamily="2" charset="-78"/>
              </a:rPr>
              <a:t>4- ضعف ها: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پرداخت‌های شرکت فقط در حد قانونی است و عموما سروقت نیست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ساختار واحدها در شرکت بصورت استراتژیک تعریف نشده است</a:t>
            </a:r>
          </a:p>
          <a:p>
            <a:pPr algn="just"/>
            <a:r>
              <a:rPr lang="fa-IR" sz="2400" b="1" dirty="0" smtClean="0">
                <a:ea typeface="Times New Roman" pitchFamily="18" charset="0"/>
                <a:cs typeface="B Traffic" pitchFamily="2" charset="-78"/>
              </a:rPr>
              <a:t>مدیر واحد دارای دید استراتژیک نیست</a:t>
            </a:r>
            <a:endParaRPr lang="fa-IR" sz="2400" dirty="0" smtClean="0">
              <a:ea typeface="Times New Roman" pitchFamily="18" charset="0"/>
              <a:cs typeface="B Traffic" pitchFamily="2" charset="-7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تحلیل </a:t>
            </a:r>
            <a:r>
              <a:rPr sz="4000" b="1" smtClean="0">
                <a:solidFill>
                  <a:srgbClr val="FFFF00"/>
                </a:solidFill>
                <a:cs typeface="B Lotus" pitchFamily="2" charset="-78"/>
              </a:rPr>
              <a:t>SWOT</a:t>
            </a:r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 منابع انسانی</a:t>
            </a:r>
            <a:endParaRPr lang="en-US" sz="4000" b="1" dirty="0" smtClean="0">
              <a:solidFill>
                <a:srgbClr val="FFFF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79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343400"/>
          </a:xfrm>
        </p:spPr>
        <p:txBody>
          <a:bodyPr>
            <a:normAutofit fontScale="85000" lnSpcReduction="200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b="1" dirty="0" smtClean="0">
                <a:cs typeface="B Traffic" pitchFamily="2" charset="-78"/>
              </a:rPr>
              <a:t>1- بهره‌گیری از توان، تجربه و خبرگی مدیریت شرکت برای بهبود وضعیت مدیریتی بخش منابع انسانی با انجام تغییرات در تیم مدیریت یا فرایندها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b="1" dirty="0" smtClean="0">
                <a:cs typeface="B Traffic" pitchFamily="2" charset="-78"/>
              </a:rPr>
              <a:t>2- بهره‌گیری بیشتر از نیروهای مستعد و ممتاز بومی از طریق آزمون‌های استخدامی و گزینش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b="1" dirty="0" smtClean="0">
                <a:cs typeface="B Traffic" pitchFamily="2" charset="-78"/>
              </a:rPr>
              <a:t>3- استفاده از اهرم حمایت‌های دولتی و سیاسی برای پیشبرد سریع اهداف نوآورانه و تکنولوژیک و افزایش قدرت چانه‌زنی برای نفوذ در کشورهای منطقه برای صدور گاز و مقابله با تهدید آذربایجان و روسیه</a:t>
            </a:r>
            <a:endParaRPr lang="en-US" sz="2800" dirty="0" smtClean="0">
              <a:cs typeface="B Traffic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219200"/>
          </a:xfrm>
        </p:spPr>
        <p:txBody>
          <a:bodyPr/>
          <a:lstStyle/>
          <a:p>
            <a:pPr algn="r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* استراتژیهای </a:t>
            </a:r>
            <a:r>
              <a:rPr sz="4000" b="1" smtClean="0">
                <a:solidFill>
                  <a:srgbClr val="FFFF00"/>
                </a:solidFill>
                <a:cs typeface="B Lotus" pitchFamily="2" charset="-78"/>
              </a:rPr>
              <a:t>SWOT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343400"/>
          </a:xfrm>
        </p:spPr>
        <p:txBody>
          <a:bodyPr>
            <a:normAutofit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b="1" dirty="0" smtClean="0">
                <a:cs typeface="B Traffic" pitchFamily="2" charset="-78"/>
              </a:rPr>
              <a:t>4- بهبود وضعیت حقوق و دستمزد کارکنان از طریق کاهش هزینه‌های اضافی در امور غیر ضروری و سعی در افزایش درآمدهای حاصل از صادرات گاز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endParaRPr lang="en-US" sz="2800" dirty="0" smtClean="0">
              <a:cs typeface="B Traffic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219200"/>
          </a:xfrm>
        </p:spPr>
        <p:txBody>
          <a:bodyPr/>
          <a:lstStyle/>
          <a:p>
            <a:pPr algn="r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* استراتژیهای </a:t>
            </a:r>
            <a:r>
              <a:rPr sz="4000" b="1" smtClean="0">
                <a:solidFill>
                  <a:srgbClr val="FFFF00"/>
                </a:solidFill>
                <a:cs typeface="B Lotus" pitchFamily="2" charset="-78"/>
              </a:rPr>
              <a:t>SWOT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 marL="128588" indent="128588" algn="just" rtl="0">
              <a:lnSpc>
                <a:spcPct val="150000"/>
              </a:lnSpc>
              <a:spcAft>
                <a:spcPts val="675"/>
              </a:spcAft>
            </a:pPr>
            <a:r>
              <a:rPr lang="fa-IR" sz="3600" dirty="0" smtClean="0">
                <a:latin typeface="Times New Roman" pitchFamily="18" charset="0"/>
                <a:cs typeface="2  Traffic" pitchFamily="2" charset="-78"/>
              </a:rPr>
              <a:t> </a:t>
            </a:r>
            <a:r>
              <a:rPr lang="en-US" sz="3600" dirty="0" smtClean="0">
                <a:latin typeface="Times New Roman" pitchFamily="18" charset="0"/>
                <a:cs typeface="2  Traffic" pitchFamily="2" charset="-78"/>
              </a:rPr>
              <a:t>ISO 9001:2000</a:t>
            </a:r>
          </a:p>
          <a:p>
            <a:pPr marL="128588" indent="128588" algn="just" rtl="0">
              <a:lnSpc>
                <a:spcPct val="150000"/>
              </a:lnSpc>
              <a:spcAft>
                <a:spcPts val="675"/>
              </a:spcAft>
            </a:pPr>
            <a:r>
              <a:rPr lang="en-US" sz="3600" dirty="0" smtClean="0">
                <a:latin typeface="Times New Roman" pitchFamily="18" charset="0"/>
                <a:cs typeface="2  Traffic" pitchFamily="2" charset="-78"/>
              </a:rPr>
              <a:t>ISO 14000</a:t>
            </a:r>
            <a:endParaRPr lang="fa-IR" sz="3600" dirty="0" smtClean="0">
              <a:latin typeface="Times New Roman" pitchFamily="18" charset="0"/>
              <a:cs typeface="2  Traffic" pitchFamily="2" charset="-78"/>
            </a:endParaRPr>
          </a:p>
          <a:p>
            <a:pPr marL="128588" indent="128588" algn="just" rtl="0">
              <a:lnSpc>
                <a:spcPct val="150000"/>
              </a:lnSpc>
              <a:spcAft>
                <a:spcPts val="675"/>
              </a:spcAft>
            </a:pPr>
            <a:r>
              <a:rPr lang="en-US" sz="3600" dirty="0" smtClean="0">
                <a:latin typeface="Times New Roman" pitchFamily="18" charset="0"/>
                <a:cs typeface="2  Traffic" pitchFamily="2" charset="-78"/>
              </a:rPr>
              <a:t>EFQM</a:t>
            </a:r>
            <a:endParaRPr lang="fa-IR" sz="3600" dirty="0" smtClean="0">
              <a:latin typeface="Times New Roman" pitchFamily="18" charset="0"/>
              <a:cs typeface="2  Traffic" pitchFamily="2" charset="-78"/>
            </a:endParaRPr>
          </a:p>
          <a:p>
            <a:pPr marL="128588" indent="128588" algn="just" rtl="0">
              <a:lnSpc>
                <a:spcPct val="150000"/>
              </a:lnSpc>
              <a:spcAft>
                <a:spcPts val="675"/>
              </a:spcAft>
            </a:pPr>
            <a:endParaRPr lang="fa-IR" sz="3600" dirty="0" smtClean="0">
              <a:latin typeface="Times New Roman" pitchFamily="18" charset="0"/>
              <a:cs typeface="2  Traffic" pitchFamily="2" charset="-78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rgbClr val="FFFF00"/>
                </a:solidFill>
                <a:cs typeface="B Lotus" pitchFamily="2" charset="-78"/>
              </a:rPr>
              <a:t>گواهینامه‌ها</a:t>
            </a:r>
            <a:endParaRPr lang="en-US" sz="4000" b="1" dirty="0" smtClean="0">
              <a:solidFill>
                <a:srgbClr val="FFFF00"/>
              </a:solidFill>
              <a:cs typeface="B Lotus" pitchFamily="2" charset="-78"/>
            </a:endParaRPr>
          </a:p>
        </p:txBody>
      </p:sp>
      <p:pic>
        <p:nvPicPr>
          <p:cNvPr id="10242" name="Picture 2" descr="گواهینام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3971925" cy="47815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28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a-IR" sz="6600" b="1" smtClean="0">
                <a:cs typeface="B Traffic" pitchFamily="2" charset="-78"/>
              </a:rPr>
              <a:t>از توجه شما متشکرم</a:t>
            </a:r>
            <a:endParaRPr lang="en-US" sz="6600" b="1" smtClean="0"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52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128588" indent="128588" algn="just"/>
            <a:r>
              <a:rPr lang="fa-IR" sz="2800" dirty="0" smtClean="0">
                <a:cs typeface="B Traffic" pitchFamily="2" charset="-78"/>
              </a:rPr>
              <a:t>شرکت گاز استان آذربایجان شرقی عملیات اجرایی خود را در سال 1368 در قالب منطقه 8 گازرسانی و فروش در گستره سه استان آذربایجان شرقی،غربی و اردبیل به مرکزیت تبریز آغاز نمود و و مطابق سیاست های مربوطه به تغییرات سازمانی در سطح وزارت نفت از سال 1377 شرکت های گاز استانی تاسیس و فعالیت گازرسانی در سطح استان از سال 1379 مستقلا در قالب شرکت گاز استان آذربایجان شرقی ادامه یافته است که گازرسانی به شهرها ، روستاها ، شهرکهای صنعتی و صنایع و احداث ساختمانهای اداری و پست امداد و تعمیرات  نگهداری موارد فوق را با مشخصات تعیین شده در محدوده کل شهرستان های استان جهت تامین گاز مشترکین خانگی ، تجاری و صنعتی عهده دار گردید.</a:t>
            </a:r>
            <a:br>
              <a:rPr lang="fa-IR" sz="2800" dirty="0" smtClean="0">
                <a:cs typeface="B Traffic" pitchFamily="2" charset="-78"/>
              </a:rPr>
            </a:br>
            <a:endParaRPr lang="en-US" sz="2700" dirty="0" smtClean="0">
              <a:solidFill>
                <a:srgbClr val="FFFF00"/>
              </a:solidFill>
              <a:cs typeface="B Traffic" pitchFamily="2" charset="-7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cs typeface="B Lotus" pitchFamily="2" charset="-78"/>
              </a:rPr>
              <a:t>تاریخچه</a:t>
            </a:r>
            <a:endParaRPr lang="en-US" sz="4000" b="1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6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3886200"/>
          </a:xfrm>
        </p:spPr>
        <p:txBody>
          <a:bodyPr>
            <a:normAutofit/>
          </a:bodyPr>
          <a:lstStyle/>
          <a:p>
            <a:pPr marL="128588" indent="128588" algn="just"/>
            <a:r>
              <a:rPr lang="fa-IR" sz="2800" dirty="0" smtClean="0">
                <a:cs typeface="B Traffic" pitchFamily="2" charset="-78"/>
              </a:rPr>
              <a:t>استان آذربایجان شرقی دارای 58 شهر و 2751 روستا می‌باشد که با استعانت از خداوند تبارک و تعالی ودر سایه همت و تلاش شبانه روزی کارکنان خدوم این شرکت از این تعداد 56 شهر  892 روستا با شبکه گذاری بطول حدود 12 هزار و 700 کیلومتر گازدار گردیده و تاکنون تعداد 830.994 خانوار این استان تحت پوشش گاز قرار گرفته اند</a:t>
            </a:r>
            <a:endParaRPr lang="en-US" sz="2800" dirty="0" smtClean="0">
              <a:solidFill>
                <a:srgbClr val="FFFF00"/>
              </a:solidFill>
              <a:ea typeface="Times New Roman" pitchFamily="18" charset="0"/>
              <a:cs typeface="B Traffic" pitchFamily="2" charset="-78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تاریخچه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algn="just"/>
            <a:r>
              <a:rPr lang="ar-SA" sz="2800" dirty="0" smtClean="0">
                <a:cs typeface="B Traffic" pitchFamily="2" charset="-78"/>
              </a:rPr>
              <a:t>كسب رتبه اول در سرآمدي فرآيندها در سطح مناطق عملياتي انتقال</a:t>
            </a:r>
            <a:r>
              <a:rPr lang="fa-IR" sz="2800" dirty="0" smtClean="0">
                <a:cs typeface="B Traffic" pitchFamily="2" charset="-78"/>
              </a:rPr>
              <a:t> </a:t>
            </a:r>
            <a:r>
              <a:rPr lang="ar-SA" sz="2800" dirty="0" smtClean="0">
                <a:cs typeface="B Traffic" pitchFamily="2" charset="-78"/>
              </a:rPr>
              <a:t>گاز كشورهاي اسلامي و خاور ميانه با توجه به مأموريت.</a:t>
            </a:r>
            <a:endParaRPr lang="en-US" dirty="0" smtClean="0">
              <a:cs typeface="B Traffic" pitchFamily="2" charset="-78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چشم انداز شرکت گاز آذربایجان شرقی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algn="just"/>
            <a:r>
              <a:rPr lang="ar-SA" sz="2800" dirty="0" smtClean="0">
                <a:cs typeface="B Traffic" pitchFamily="2" charset="-78"/>
              </a:rPr>
              <a:t>حفظ و صيانت از خطوط لوله فشار بالا، ايستگاههاي تقويت فشار گاز و تأسيسات جانبي،</a:t>
            </a:r>
            <a:r>
              <a:rPr lang="fa-IR" sz="2800" dirty="0" smtClean="0">
                <a:cs typeface="B Traffic" pitchFamily="2" charset="-78"/>
              </a:rPr>
              <a:t> </a:t>
            </a:r>
            <a:r>
              <a:rPr lang="ar-SA" sz="2800" dirty="0" smtClean="0">
                <a:cs typeface="B Traffic" pitchFamily="2" charset="-78"/>
              </a:rPr>
              <a:t>طبق استانداردها و الزامات شركت انتقال گاز به منظور دريافت و انتقال گاز از منابع</a:t>
            </a:r>
            <a:r>
              <a:rPr lang="fa-IR" sz="2800" dirty="0" smtClean="0">
                <a:cs typeface="B Traffic" pitchFamily="2" charset="-78"/>
              </a:rPr>
              <a:t> </a:t>
            </a:r>
            <a:r>
              <a:rPr lang="ar-SA" sz="2800" dirty="0" smtClean="0">
                <a:cs typeface="B Traffic" pitchFamily="2" charset="-78"/>
              </a:rPr>
              <a:t>توليد به مبادي مصرف</a:t>
            </a:r>
            <a:r>
              <a:rPr lang="fa-IR" sz="2800" dirty="0" smtClean="0">
                <a:cs typeface="B Traffic" pitchFamily="2" charset="-78"/>
              </a:rPr>
              <a:t> در کلیه شهرها و روستاهای استان آذربایجان</a:t>
            </a:r>
            <a:endParaRPr lang="en-US" dirty="0" smtClean="0">
              <a:cs typeface="B Traffic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ماموریت شرکت گاز آذربایجان شرقی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3886200"/>
          </a:xfrm>
        </p:spPr>
        <p:txBody>
          <a:bodyPr>
            <a:normAutofit/>
          </a:bodyPr>
          <a:lstStyle/>
          <a:p>
            <a:pPr algn="just"/>
            <a:r>
              <a:rPr lang="ar-SA" sz="2800" dirty="0" smtClean="0">
                <a:cs typeface="B Traffic" pitchFamily="2" charset="-78"/>
              </a:rPr>
              <a:t>تعهد و تعلق سازماني، تكريم ارباب رجوع، شايسته</a:t>
            </a:r>
            <a:r>
              <a:rPr lang="fa-IR" sz="2800" dirty="0" smtClean="0">
                <a:cs typeface="B Traffic" pitchFamily="2" charset="-78"/>
              </a:rPr>
              <a:t> </a:t>
            </a:r>
            <a:r>
              <a:rPr lang="ar-SA" sz="2800" dirty="0" smtClean="0">
                <a:cs typeface="B Traffic" pitchFamily="2" charset="-78"/>
              </a:rPr>
              <a:t>سالاري، مشتري مداري، رعايت اصول بهداشت، ايمني و محيط زيست</a:t>
            </a:r>
            <a:r>
              <a:rPr lang="fa-IR" sz="2800" dirty="0" smtClean="0">
                <a:cs typeface="B Traffic" pitchFamily="2" charset="-78"/>
              </a:rPr>
              <a:t> </a:t>
            </a:r>
            <a:r>
              <a:rPr lang="en-US" sz="2800" dirty="0" smtClean="0">
                <a:cs typeface="B Traffic" pitchFamily="2" charset="-78"/>
              </a:rPr>
              <a:t>HSE</a:t>
            </a:r>
            <a:r>
              <a:rPr lang="fa-IR" sz="2800" dirty="0" smtClean="0">
                <a:cs typeface="B Traffic" pitchFamily="2" charset="-78"/>
              </a:rPr>
              <a:t>،</a:t>
            </a:r>
            <a:r>
              <a:rPr lang="ar-SA" sz="2800" dirty="0" smtClean="0">
                <a:cs typeface="B Traffic" pitchFamily="2" charset="-78"/>
              </a:rPr>
              <a:t>آراستگي، دانش گرائي، اعتمادسازي و مديريت مشاركتي</a:t>
            </a:r>
            <a:endParaRPr lang="en-US" sz="2800" dirty="0" smtClean="0">
              <a:solidFill>
                <a:srgbClr val="FFFF00"/>
              </a:solidFill>
              <a:ea typeface="Times New Roman" pitchFamily="18" charset="0"/>
              <a:cs typeface="B Traffic" pitchFamily="2" charset="-78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ارزش‌های سازمانی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33794" name="Picture 2" descr="http://www.assaluyeh.com/images/news/images/25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10000"/>
            <a:ext cx="1753108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6" name="Picture 4" descr="http://media.farsnews.com/Media/8909/Images/jpg/A0961/A096155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962400"/>
            <a:ext cx="2762250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36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990600" y="-762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ساختار سازمانی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39" y="1524000"/>
            <a:ext cx="7661564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77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3505200"/>
          </a:xfrm>
        </p:spPr>
        <p:txBody>
          <a:bodyPr>
            <a:normAutofit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dirty="0" smtClean="0">
                <a:solidFill>
                  <a:schemeClr val="bg1"/>
                </a:solidFill>
                <a:cs typeface="B Traffic" pitchFamily="2" charset="-78"/>
              </a:rPr>
              <a:t>مهندس ولی اله دینی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dirty="0" smtClean="0">
                <a:solidFill>
                  <a:schemeClr val="bg1"/>
                </a:solidFill>
                <a:cs typeface="B Traffic" pitchFamily="2" charset="-78"/>
              </a:rPr>
              <a:t>نماینده مردم آذربایجان شرقی در مجلس هفتم 86-82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2800" dirty="0" smtClean="0">
                <a:solidFill>
                  <a:schemeClr val="bg1"/>
                </a:solidFill>
                <a:cs typeface="B Traffic" pitchFamily="2" charset="-78"/>
              </a:rPr>
              <a:t>نایب رئیس هیئت مدیره و مدیر عامل شرکت گاز استان آذربایجان شرقی از سال 86 تاکنون</a:t>
            </a:r>
            <a:endParaRPr lang="en-US" sz="2800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bg1"/>
                </a:solidFill>
                <a:cs typeface="B Lotus" pitchFamily="2" charset="-78"/>
              </a:rPr>
              <a:t>مدیر عامل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81923" name="AutoShape 3" descr="http://portal.mobarakeh-steel.ir/images/userfiles/fck/image/about_company_fa/rajae.jpg"/>
          <p:cNvSpPr>
            <a:spLocks noChangeAspect="1" noChangeArrowheads="1"/>
          </p:cNvSpPr>
          <p:nvPr/>
        </p:nvSpPr>
        <p:spPr bwMode="auto">
          <a:xfrm>
            <a:off x="1588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23554" name="Picture 2" descr="http://img.irna.ir/1390/13900728/30622210/T30622210-1792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2381251" cy="2028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09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86800" cy="4114800"/>
          </a:xfrm>
        </p:spPr>
        <p:txBody>
          <a:bodyPr>
            <a:normAutofit fontScale="925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3200" dirty="0" smtClean="0">
                <a:cs typeface="B Traffic" pitchFamily="2" charset="-78"/>
              </a:rPr>
              <a:t>تعداد نیروی انسانی در استان: </a:t>
            </a: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بالغ بر 1500 نفر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None/>
            </a:pPr>
            <a:r>
              <a:rPr lang="fa-IR" sz="3200" dirty="0" smtClean="0">
                <a:cs typeface="B Traffic" pitchFamily="2" charset="-78"/>
              </a:rPr>
              <a:t>نیروی انسانی شرکت فقط یک نیروی عملیاتی اجرایی در راستای اجرای وظایف سازمانی نیست بلکه به علت وجود سیستم مدیریتی باز و معتقد به تفویض اختیار، وجود کارشناسان با تجربه و زبده، قابلیت‌های فنی متعددی در خود داراست. </a:t>
            </a:r>
            <a:endParaRPr lang="en-US" sz="3200" dirty="0" smtClean="0">
              <a:cs typeface="B Traffic" pitchFamily="2" charset="-78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 smtClean="0">
                <a:solidFill>
                  <a:schemeClr val="tx1"/>
                </a:solidFill>
                <a:cs typeface="B Lotus" pitchFamily="2" charset="-78"/>
              </a:rPr>
              <a:t>نیروی انسانی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757</Words>
  <Application>Microsoft Office PowerPoint</Application>
  <PresentationFormat>On-screen Show (4:3)</PresentationFormat>
  <Paragraphs>81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تاریخچه</vt:lpstr>
      <vt:lpstr>تاریخچه</vt:lpstr>
      <vt:lpstr>چشم انداز شرکت گاز آذربایجان شرقی</vt:lpstr>
      <vt:lpstr>ماموریت شرکت گاز آذربایجان شرقی</vt:lpstr>
      <vt:lpstr>ارزش‌های سازمانی</vt:lpstr>
      <vt:lpstr>ساختار سازمانی</vt:lpstr>
      <vt:lpstr>مدیر عامل</vt:lpstr>
      <vt:lpstr>نیروی انسانی</vt:lpstr>
      <vt:lpstr>استراتژی‌های منابع انسانی</vt:lpstr>
      <vt:lpstr>استراتژی‌های منابع انسانی</vt:lpstr>
      <vt:lpstr>تحلیل SWOT منابع انسانی</vt:lpstr>
      <vt:lpstr>تحلیل SWOT منابع انسانی</vt:lpstr>
      <vt:lpstr>تحلیل SWOT منابع انسانی</vt:lpstr>
      <vt:lpstr>تحلیل SWOT منابع انسانی</vt:lpstr>
      <vt:lpstr>* استراتژیهای SWOT</vt:lpstr>
      <vt:lpstr>* استراتژیهای SWOT</vt:lpstr>
      <vt:lpstr>گواهینامه‌ها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2</cp:revision>
  <dcterms:created xsi:type="dcterms:W3CDTF">2017-05-28T18:14:17Z</dcterms:created>
  <dcterms:modified xsi:type="dcterms:W3CDTF">2017-05-29T20:27:25Z</dcterms:modified>
</cp:coreProperties>
</file>