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04"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21433DD-EB11-486C-9CFD-01CE9DE31B98}" type="datetimeFigureOut">
              <a:rPr lang="en-US" smtClean="0"/>
              <a:t>5/28/2017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3356E0-70BC-438F-906C-9AA0AD9681C7}" type="slidenum">
              <a:rPr lang="en-US" smtClean="0"/>
              <a:t>‹#›</a:t>
            </a:fld>
            <a:endParaRPr lang="en-US"/>
          </a:p>
        </p:txBody>
      </p:sp>
    </p:spTree>
    <p:extLst>
      <p:ext uri="{BB962C8B-B14F-4D97-AF65-F5344CB8AC3E}">
        <p14:creationId xmlns:p14="http://schemas.microsoft.com/office/powerpoint/2010/main" val="19006249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21433DD-EB11-486C-9CFD-01CE9DE31B98}" type="datetimeFigureOut">
              <a:rPr lang="en-US" smtClean="0"/>
              <a:t>5/28/2017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3356E0-70BC-438F-906C-9AA0AD9681C7}" type="slidenum">
              <a:rPr lang="en-US" smtClean="0"/>
              <a:t>‹#›</a:t>
            </a:fld>
            <a:endParaRPr lang="en-US"/>
          </a:p>
        </p:txBody>
      </p:sp>
    </p:spTree>
    <p:extLst>
      <p:ext uri="{BB962C8B-B14F-4D97-AF65-F5344CB8AC3E}">
        <p14:creationId xmlns:p14="http://schemas.microsoft.com/office/powerpoint/2010/main" val="15643116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21433DD-EB11-486C-9CFD-01CE9DE31B98}" type="datetimeFigureOut">
              <a:rPr lang="en-US" smtClean="0"/>
              <a:t>5/28/2017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3356E0-70BC-438F-906C-9AA0AD9681C7}" type="slidenum">
              <a:rPr lang="en-US" smtClean="0"/>
              <a:t>‹#›</a:t>
            </a:fld>
            <a:endParaRPr lang="en-US"/>
          </a:p>
        </p:txBody>
      </p:sp>
    </p:spTree>
    <p:extLst>
      <p:ext uri="{BB962C8B-B14F-4D97-AF65-F5344CB8AC3E}">
        <p14:creationId xmlns:p14="http://schemas.microsoft.com/office/powerpoint/2010/main" val="41325634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21433DD-EB11-486C-9CFD-01CE9DE31B98}" type="datetimeFigureOut">
              <a:rPr lang="en-US" smtClean="0"/>
              <a:t>5/28/2017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3356E0-70BC-438F-906C-9AA0AD9681C7}" type="slidenum">
              <a:rPr lang="en-US" smtClean="0"/>
              <a:t>‹#›</a:t>
            </a:fld>
            <a:endParaRPr lang="en-US"/>
          </a:p>
        </p:txBody>
      </p:sp>
    </p:spTree>
    <p:extLst>
      <p:ext uri="{BB962C8B-B14F-4D97-AF65-F5344CB8AC3E}">
        <p14:creationId xmlns:p14="http://schemas.microsoft.com/office/powerpoint/2010/main" val="27793793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21433DD-EB11-486C-9CFD-01CE9DE31B98}" type="datetimeFigureOut">
              <a:rPr lang="en-US" smtClean="0"/>
              <a:t>5/28/2017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3356E0-70BC-438F-906C-9AA0AD9681C7}" type="slidenum">
              <a:rPr lang="en-US" smtClean="0"/>
              <a:t>‹#›</a:t>
            </a:fld>
            <a:endParaRPr lang="en-US"/>
          </a:p>
        </p:txBody>
      </p:sp>
    </p:spTree>
    <p:extLst>
      <p:ext uri="{BB962C8B-B14F-4D97-AF65-F5344CB8AC3E}">
        <p14:creationId xmlns:p14="http://schemas.microsoft.com/office/powerpoint/2010/main" val="11061567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21433DD-EB11-486C-9CFD-01CE9DE31B98}" type="datetimeFigureOut">
              <a:rPr lang="en-US" smtClean="0"/>
              <a:t>5/28/2017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3356E0-70BC-438F-906C-9AA0AD9681C7}" type="slidenum">
              <a:rPr lang="en-US" smtClean="0"/>
              <a:t>‹#›</a:t>
            </a:fld>
            <a:endParaRPr lang="en-US"/>
          </a:p>
        </p:txBody>
      </p:sp>
    </p:spTree>
    <p:extLst>
      <p:ext uri="{BB962C8B-B14F-4D97-AF65-F5344CB8AC3E}">
        <p14:creationId xmlns:p14="http://schemas.microsoft.com/office/powerpoint/2010/main" val="26680611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21433DD-EB11-486C-9CFD-01CE9DE31B98}" type="datetimeFigureOut">
              <a:rPr lang="en-US" smtClean="0"/>
              <a:t>5/28/2017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63356E0-70BC-438F-906C-9AA0AD9681C7}" type="slidenum">
              <a:rPr lang="en-US" smtClean="0"/>
              <a:t>‹#›</a:t>
            </a:fld>
            <a:endParaRPr lang="en-US"/>
          </a:p>
        </p:txBody>
      </p:sp>
    </p:spTree>
    <p:extLst>
      <p:ext uri="{BB962C8B-B14F-4D97-AF65-F5344CB8AC3E}">
        <p14:creationId xmlns:p14="http://schemas.microsoft.com/office/powerpoint/2010/main" val="28349791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21433DD-EB11-486C-9CFD-01CE9DE31B98}" type="datetimeFigureOut">
              <a:rPr lang="en-US" smtClean="0"/>
              <a:t>5/28/2017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63356E0-70BC-438F-906C-9AA0AD9681C7}" type="slidenum">
              <a:rPr lang="en-US" smtClean="0"/>
              <a:t>‹#›</a:t>
            </a:fld>
            <a:endParaRPr lang="en-US"/>
          </a:p>
        </p:txBody>
      </p:sp>
    </p:spTree>
    <p:extLst>
      <p:ext uri="{BB962C8B-B14F-4D97-AF65-F5344CB8AC3E}">
        <p14:creationId xmlns:p14="http://schemas.microsoft.com/office/powerpoint/2010/main" val="30141007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1433DD-EB11-486C-9CFD-01CE9DE31B98}" type="datetimeFigureOut">
              <a:rPr lang="en-US" smtClean="0"/>
              <a:t>5/28/2017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63356E0-70BC-438F-906C-9AA0AD9681C7}" type="slidenum">
              <a:rPr lang="en-US" smtClean="0"/>
              <a:t>‹#›</a:t>
            </a:fld>
            <a:endParaRPr lang="en-US"/>
          </a:p>
        </p:txBody>
      </p:sp>
    </p:spTree>
    <p:extLst>
      <p:ext uri="{BB962C8B-B14F-4D97-AF65-F5344CB8AC3E}">
        <p14:creationId xmlns:p14="http://schemas.microsoft.com/office/powerpoint/2010/main" val="7118674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21433DD-EB11-486C-9CFD-01CE9DE31B98}" type="datetimeFigureOut">
              <a:rPr lang="en-US" smtClean="0"/>
              <a:t>5/28/2017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3356E0-70BC-438F-906C-9AA0AD9681C7}" type="slidenum">
              <a:rPr lang="en-US" smtClean="0"/>
              <a:t>‹#›</a:t>
            </a:fld>
            <a:endParaRPr lang="en-US"/>
          </a:p>
        </p:txBody>
      </p:sp>
    </p:spTree>
    <p:extLst>
      <p:ext uri="{BB962C8B-B14F-4D97-AF65-F5344CB8AC3E}">
        <p14:creationId xmlns:p14="http://schemas.microsoft.com/office/powerpoint/2010/main" val="22864980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21433DD-EB11-486C-9CFD-01CE9DE31B98}" type="datetimeFigureOut">
              <a:rPr lang="en-US" smtClean="0"/>
              <a:t>5/28/2017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3356E0-70BC-438F-906C-9AA0AD9681C7}" type="slidenum">
              <a:rPr lang="en-US" smtClean="0"/>
              <a:t>‹#›</a:t>
            </a:fld>
            <a:endParaRPr lang="en-US"/>
          </a:p>
        </p:txBody>
      </p:sp>
    </p:spTree>
    <p:extLst>
      <p:ext uri="{BB962C8B-B14F-4D97-AF65-F5344CB8AC3E}">
        <p14:creationId xmlns:p14="http://schemas.microsoft.com/office/powerpoint/2010/main" val="41901745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21433DD-EB11-486C-9CFD-01CE9DE31B98}" type="datetimeFigureOut">
              <a:rPr lang="en-US" smtClean="0"/>
              <a:t>5/28/2017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63356E0-70BC-438F-906C-9AA0AD9681C7}" type="slidenum">
              <a:rPr lang="en-US" smtClean="0"/>
              <a:t>‹#›</a:t>
            </a:fld>
            <a:endParaRPr lang="en-US"/>
          </a:p>
        </p:txBody>
      </p:sp>
    </p:spTree>
    <p:extLst>
      <p:ext uri="{BB962C8B-B14F-4D97-AF65-F5344CB8AC3E}">
        <p14:creationId xmlns:p14="http://schemas.microsoft.com/office/powerpoint/2010/main" val="33089097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hyperlink" Target="http://fa.wikipedia.org/wiki/%DB%B1%DB%B9%DB%B7%DB%B7_(%D9%85%DB%8C%D9%84%D8%A7%D8%AF%DB%8C)" TargetMode="External"/><Relationship Id="rId2" Type="http://schemas.openxmlformats.org/officeDocument/2006/relationships/hyperlink" Target="http://fa.wikipedia.org/wiki/%DB%B1%DB%B9%DB%B7%DB%B1_(%D9%85%DB%8C%D9%84%D8%A7%D8%AF%DB%8C)" TargetMode="External"/><Relationship Id="rId1" Type="http://schemas.openxmlformats.org/officeDocument/2006/relationships/slideLayout" Target="../slideLayouts/slideLayout7.xml"/><Relationship Id="rId4" Type="http://schemas.openxmlformats.org/officeDocument/2006/relationships/image" Target="../media/image3.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3" name="Picture 5" descr="http://www.veryicon.com/icon/png/Media/Apple%20TV/Apple%20Logo.png"/>
          <p:cNvPicPr>
            <a:picLocks noChangeAspect="1" noChangeArrowheads="1"/>
          </p:cNvPicPr>
          <p:nvPr/>
        </p:nvPicPr>
        <p:blipFill>
          <a:blip r:embed="rId2"/>
          <a:srcRect/>
          <a:stretch>
            <a:fillRect/>
          </a:stretch>
        </p:blipFill>
        <p:spPr bwMode="auto">
          <a:xfrm>
            <a:off x="428596" y="1357298"/>
            <a:ext cx="2714644" cy="2714644"/>
          </a:xfrm>
          <a:prstGeom prst="rect">
            <a:avLst/>
          </a:prstGeom>
          <a:noFill/>
        </p:spPr>
      </p:pic>
      <p:sp>
        <p:nvSpPr>
          <p:cNvPr id="6" name="Rectangle 5"/>
          <p:cNvSpPr/>
          <p:nvPr/>
        </p:nvSpPr>
        <p:spPr>
          <a:xfrm>
            <a:off x="-642974" y="2143116"/>
            <a:ext cx="9144000" cy="1200329"/>
          </a:xfrm>
          <a:prstGeom prst="rect">
            <a:avLst/>
          </a:prstGeom>
          <a:noFill/>
        </p:spPr>
        <p:txBody>
          <a:bodyPr wrap="square" lIns="91440" tIns="45720" rIns="91440" bIns="45720">
            <a:spAutoFit/>
          </a:bodyPr>
          <a:lstStyle/>
          <a:p>
            <a:pPr algn="ctr"/>
            <a:r>
              <a:rPr lang="en-US" sz="7200" b="1"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Apple</a:t>
            </a:r>
            <a:endParaRPr lang="en-US" sz="7200" b="1"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endParaRPr>
          </a:p>
        </p:txBody>
      </p:sp>
      <p:sp>
        <p:nvSpPr>
          <p:cNvPr id="8" name="TextBox 7"/>
          <p:cNvSpPr txBox="1"/>
          <p:nvPr/>
        </p:nvSpPr>
        <p:spPr>
          <a:xfrm>
            <a:off x="857224" y="1127453"/>
            <a:ext cx="8215370" cy="1015663"/>
          </a:xfrm>
          <a:prstGeom prst="rect">
            <a:avLst/>
          </a:prstGeom>
          <a:noFill/>
        </p:spPr>
        <p:txBody>
          <a:bodyPr wrap="square" rtlCol="1">
            <a:spAutoFit/>
          </a:bodyPr>
          <a:lstStyle/>
          <a:p>
            <a:pPr rtl="1"/>
            <a:r>
              <a:rPr lang="fa-IR" sz="6000" dirty="0" smtClean="0">
                <a:solidFill>
                  <a:srgbClr val="002060"/>
                </a:solidFill>
                <a:cs typeface="B Titr" pitchFamily="2" charset="-78"/>
              </a:rPr>
              <a:t>استراتژی‌های شرکت اَپل</a:t>
            </a:r>
            <a:endParaRPr lang="fa-IR" sz="6000" dirty="0">
              <a:solidFill>
                <a:srgbClr val="002060"/>
              </a:solidFill>
              <a:cs typeface="B Titr" pitchFamily="2" charset="-78"/>
            </a:endParaRPr>
          </a:p>
        </p:txBody>
      </p:sp>
    </p:spTree>
    <p:extLst>
      <p:ext uri="{BB962C8B-B14F-4D97-AF65-F5344CB8AC3E}">
        <p14:creationId xmlns:p14="http://schemas.microsoft.com/office/powerpoint/2010/main" val="136559698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14282" y="2032710"/>
            <a:ext cx="8715436" cy="3539430"/>
          </a:xfrm>
          <a:prstGeom prst="rect">
            <a:avLst/>
          </a:prstGeom>
        </p:spPr>
        <p:txBody>
          <a:bodyPr wrap="square">
            <a:spAutoFit/>
          </a:bodyPr>
          <a:lstStyle/>
          <a:p>
            <a:pPr algn="just" rtl="1"/>
            <a:r>
              <a:rPr lang="fa-IR" sz="3200" dirty="0" smtClean="0">
                <a:solidFill>
                  <a:srgbClr val="002060"/>
                </a:solidFill>
                <a:effectLst/>
                <a:cs typeface="B Mitra" pitchFamily="2" charset="-78"/>
              </a:rPr>
              <a:t>پیکسار در ۲۰۰۶ با شرکت والت دیسنی ادغام شد و جابز هم اکنون عضو هیئت مدیره آن شرکت، نیز هست. در سال ۱۹۹۷ که اپل، شرکت نکست را خرید، جابز دوباره به اپل برگشت و از آن تاریخ، دو بار دیگر رهبری اپل را بر عهده گرفت. او در سال ۲۰۰۷ از سوی مجله فورچون به عنوان قویترین مرد کسب و کار جهان معرفی شد. جایزه ملی فناوری آمریکا را نیز در ۱۹۸۵ ربوده بود. وی در اکتبر 2011 به علت بیماری درگذشت. همینک تیم کوک مدیدعامل اپل می‌باشد.</a:t>
            </a:r>
            <a:endParaRPr lang="fa-IR" sz="3200" dirty="0"/>
          </a:p>
        </p:txBody>
      </p:sp>
      <p:sp>
        <p:nvSpPr>
          <p:cNvPr id="5" name="Rectangle 4"/>
          <p:cNvSpPr/>
          <p:nvPr/>
        </p:nvSpPr>
        <p:spPr>
          <a:xfrm>
            <a:off x="7153035" y="285728"/>
            <a:ext cx="1693092" cy="584775"/>
          </a:xfrm>
          <a:prstGeom prst="rect">
            <a:avLst/>
          </a:prstGeom>
        </p:spPr>
        <p:txBody>
          <a:bodyPr wrap="none">
            <a:spAutoFit/>
          </a:bodyPr>
          <a:lstStyle/>
          <a:p>
            <a:pPr eaLnBrk="1" hangingPunct="1">
              <a:buClr>
                <a:schemeClr val="tx1"/>
              </a:buClr>
              <a:buFont typeface="Wingdings" pitchFamily="2" charset="2"/>
              <a:buNone/>
              <a:defRPr/>
            </a:pPr>
            <a:r>
              <a:rPr lang="fa-IR" sz="3200" dirty="0">
                <a:solidFill>
                  <a:srgbClr val="002060"/>
                </a:solidFill>
                <a:cs typeface="B Titr" pitchFamily="2" charset="-78"/>
              </a:rPr>
              <a:t>مدیر عامل</a:t>
            </a:r>
          </a:p>
        </p:txBody>
      </p:sp>
    </p:spTree>
    <p:extLst>
      <p:ext uri="{BB962C8B-B14F-4D97-AF65-F5344CB8AC3E}">
        <p14:creationId xmlns:p14="http://schemas.microsoft.com/office/powerpoint/2010/main" val="82121872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3"/>
          <p:cNvSpPr>
            <a:spLocks noGrp="1" noChangeArrowheads="1"/>
          </p:cNvSpPr>
          <p:nvPr>
            <p:ph type="body" idx="1"/>
          </p:nvPr>
        </p:nvSpPr>
        <p:spPr>
          <a:xfrm>
            <a:off x="428596" y="333375"/>
            <a:ext cx="8715404" cy="6408738"/>
          </a:xfrm>
        </p:spPr>
        <p:txBody>
          <a:bodyPr/>
          <a:lstStyle/>
          <a:p>
            <a:pPr algn="just" eaLnBrk="1" hangingPunct="1">
              <a:buClr>
                <a:schemeClr val="tx1"/>
              </a:buClr>
              <a:buNone/>
              <a:defRPr/>
            </a:pPr>
            <a:r>
              <a:rPr lang="fa-IR" b="1" dirty="0" smtClean="0">
                <a:solidFill>
                  <a:srgbClr val="002060"/>
                </a:solidFill>
                <a:effectLst/>
                <a:cs typeface="B Titr" pitchFamily="2" charset="-78"/>
              </a:rPr>
              <a:t>فروش شرکت اپل</a:t>
            </a:r>
          </a:p>
          <a:p>
            <a:pPr algn="just" eaLnBrk="1" hangingPunct="1">
              <a:buClr>
                <a:schemeClr val="tx1"/>
              </a:buClr>
              <a:buNone/>
              <a:defRPr/>
            </a:pPr>
            <a:endParaRPr lang="fa-IR" b="1" dirty="0" smtClean="0">
              <a:solidFill>
                <a:srgbClr val="002060"/>
              </a:solidFill>
              <a:effectLst/>
              <a:cs typeface="B Titr" pitchFamily="2" charset="-78"/>
            </a:endParaRPr>
          </a:p>
          <a:p>
            <a:pPr marL="55563" indent="0" algn="just" eaLnBrk="1" hangingPunct="1">
              <a:buClr>
                <a:schemeClr val="tx1"/>
              </a:buClr>
              <a:buNone/>
              <a:tabLst>
                <a:tab pos="346075" algn="l"/>
              </a:tabLst>
              <a:defRPr/>
            </a:pPr>
            <a:r>
              <a:rPr lang="fa-IR" dirty="0" smtClean="0">
                <a:solidFill>
                  <a:srgbClr val="002060"/>
                </a:solidFill>
                <a:effectLst/>
                <a:cs typeface="B Mitra" pitchFamily="2" charset="-78"/>
              </a:rPr>
              <a:t>در سال ۲۰۰۷، درآمد شرکت ۳/۱۹ میلیارد دلار و سود آن ۹۹/۱ میلیارد دلار بوده است. با این کارنامه مالی، اپل در رتبه ۱۲۱ پانصد شرکت برتر جای گرفته است. در حوزه صنعت رایانه و تجهیزات اداری، پس از </a:t>
            </a:r>
            <a:r>
              <a:rPr lang="en-US" dirty="0" smtClean="0">
                <a:solidFill>
                  <a:srgbClr val="002060"/>
                </a:solidFill>
                <a:effectLst/>
                <a:cs typeface="B Mitra" pitchFamily="2" charset="-78"/>
              </a:rPr>
              <a:t>HP </a:t>
            </a:r>
            <a:r>
              <a:rPr lang="fa-IR" dirty="0" smtClean="0">
                <a:solidFill>
                  <a:srgbClr val="002060"/>
                </a:solidFill>
                <a:effectLst/>
                <a:cs typeface="B Mitra" pitchFamily="2" charset="-78"/>
              </a:rPr>
              <a:t>و </a:t>
            </a:r>
            <a:r>
              <a:rPr lang="en-US" dirty="0" smtClean="0">
                <a:solidFill>
                  <a:srgbClr val="002060"/>
                </a:solidFill>
                <a:effectLst/>
                <a:cs typeface="B Mitra" pitchFamily="2" charset="-78"/>
              </a:rPr>
              <a:t>IBM </a:t>
            </a:r>
            <a:r>
              <a:rPr lang="fa-IR" dirty="0" smtClean="0">
                <a:solidFill>
                  <a:srgbClr val="002060"/>
                </a:solidFill>
                <a:effectLst/>
                <a:cs typeface="B Mitra" pitchFamily="2" charset="-78"/>
              </a:rPr>
              <a:t>و دل، اپل در رتبه چهارم دنیا قرار دارد و شرکتهایی مانند زیراکس را پشت سر گذاشته است.</a:t>
            </a:r>
            <a:endParaRPr lang="en-US" dirty="0" smtClean="0">
              <a:solidFill>
                <a:srgbClr val="002060"/>
              </a:solidFill>
              <a:effectLst/>
              <a:cs typeface="B Mitra" pitchFamily="2" charset="-78"/>
            </a:endParaRPr>
          </a:p>
        </p:txBody>
      </p:sp>
    </p:spTree>
    <p:extLst>
      <p:ext uri="{BB962C8B-B14F-4D97-AF65-F5344CB8AC3E}">
        <p14:creationId xmlns:p14="http://schemas.microsoft.com/office/powerpoint/2010/main" val="392286515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9520" name="Group 64"/>
          <p:cNvGraphicFramePr>
            <a:graphicFrameLocks noGrp="1"/>
          </p:cNvGraphicFramePr>
          <p:nvPr>
            <p:extLst>
              <p:ext uri="{D42A27DB-BD31-4B8C-83A1-F6EECF244321}">
                <p14:modId xmlns:p14="http://schemas.microsoft.com/office/powerpoint/2010/main" val="1794495252"/>
              </p:ext>
            </p:extLst>
          </p:nvPr>
        </p:nvGraphicFramePr>
        <p:xfrm>
          <a:off x="323850" y="823631"/>
          <a:ext cx="8353425" cy="5773721"/>
        </p:xfrm>
        <a:graphic>
          <a:graphicData uri="http://schemas.openxmlformats.org/drawingml/2006/table">
            <a:tbl>
              <a:tblPr/>
              <a:tblGrid>
                <a:gridCol w="4033836"/>
                <a:gridCol w="3500462"/>
                <a:gridCol w="819127"/>
              </a:tblGrid>
              <a:tr h="668320">
                <a:tc>
                  <a:txBody>
                    <a:bodyPr/>
                    <a:lstStyle/>
                    <a:p>
                      <a:pPr marL="0" marR="0" lvl="0" indent="0" algn="ctr" defTabSz="914400" rtl="1" eaLnBrk="1" fontAlgn="base" latinLnBrk="0" hangingPunct="1">
                        <a:lnSpc>
                          <a:spcPct val="100000"/>
                        </a:lnSpc>
                        <a:spcBef>
                          <a:spcPct val="0"/>
                        </a:spcBef>
                        <a:spcAft>
                          <a:spcPct val="0"/>
                        </a:spcAft>
                        <a:buClr>
                          <a:schemeClr val="hlink"/>
                        </a:buClr>
                        <a:buSzPct val="65000"/>
                        <a:buFont typeface="Wingdings" pitchFamily="2" charset="2"/>
                        <a:buNone/>
                        <a:tabLst/>
                      </a:pPr>
                      <a:r>
                        <a:rPr kumimoji="0" lang="en-US" sz="2400" b="0" i="0" u="none" strike="noStrike" cap="none" normalizeH="0" baseline="0" dirty="0" smtClean="0">
                          <a:ln>
                            <a:noFill/>
                          </a:ln>
                          <a:solidFill>
                            <a:srgbClr val="002060"/>
                          </a:solidFill>
                          <a:effectLst/>
                          <a:latin typeface="Times New Roman" pitchFamily="18" charset="0"/>
                          <a:cs typeface="B Mitra" pitchFamily="2" charset="-78"/>
                        </a:rPr>
                        <a:t>W</a:t>
                      </a:r>
                      <a:endParaRPr kumimoji="0" lang="en-US" sz="2400" b="0" i="0" u="none" strike="noStrike" cap="none" normalizeH="0" baseline="0" dirty="0" smtClean="0">
                        <a:ln>
                          <a:noFill/>
                        </a:ln>
                        <a:solidFill>
                          <a:srgbClr val="002060"/>
                        </a:solidFill>
                        <a:effectLst/>
                        <a:latin typeface="Tahoma" pitchFamily="34" charset="0"/>
                        <a:cs typeface="B Mitra" pitchFamily="2" charset="-7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
                          <a:schemeClr val="hlink"/>
                        </a:buClr>
                        <a:buSzPct val="65000"/>
                        <a:buFont typeface="Wingdings" pitchFamily="2" charset="2"/>
                        <a:buNone/>
                        <a:tabLst/>
                      </a:pPr>
                      <a:r>
                        <a:rPr kumimoji="0" lang="en-US" sz="2400" b="0" i="0" u="none" strike="noStrike" cap="none" normalizeH="0" baseline="0" dirty="0" smtClean="0">
                          <a:ln>
                            <a:noFill/>
                          </a:ln>
                          <a:solidFill>
                            <a:srgbClr val="002060"/>
                          </a:solidFill>
                          <a:effectLst/>
                          <a:latin typeface="Times New Roman" pitchFamily="18" charset="0"/>
                          <a:cs typeface="B Mitra" pitchFamily="2" charset="-78"/>
                        </a:rPr>
                        <a:t>S </a:t>
                      </a:r>
                      <a:endParaRPr kumimoji="0" lang="en-US" sz="2400" b="0" i="0" u="none" strike="noStrike" cap="none" normalizeH="0" baseline="0" dirty="0" smtClean="0">
                        <a:ln>
                          <a:noFill/>
                        </a:ln>
                        <a:solidFill>
                          <a:srgbClr val="002060"/>
                        </a:solidFill>
                        <a:effectLst/>
                        <a:latin typeface="Tahoma" pitchFamily="34" charset="0"/>
                        <a:cs typeface="B Mitra" pitchFamily="2" charset="-7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en-US" sz="2800" b="0" i="0" u="none" strike="noStrike" cap="none" normalizeH="0" baseline="0" dirty="0" smtClean="0">
                        <a:ln>
                          <a:noFill/>
                        </a:ln>
                        <a:solidFill>
                          <a:srgbClr val="002060"/>
                        </a:solidFill>
                        <a:effectLst/>
                        <a:latin typeface="Tahoma" pitchFamily="34" charset="0"/>
                        <a:cs typeface="B Mitra" pitchFamily="2" charset="-7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208213">
                <a:tc>
                  <a:txBody>
                    <a:bodyPr/>
                    <a:lstStyle/>
                    <a:p>
                      <a:pPr marL="0" marR="0" lvl="0" indent="0" algn="r" defTabSz="914400" rtl="1" eaLnBrk="1" fontAlgn="base" latinLnBrk="0" hangingPunct="1">
                        <a:lnSpc>
                          <a:spcPct val="100000"/>
                        </a:lnSpc>
                        <a:spcBef>
                          <a:spcPct val="0"/>
                        </a:spcBef>
                        <a:spcAft>
                          <a:spcPct val="0"/>
                        </a:spcAft>
                        <a:buClr>
                          <a:schemeClr val="hlink"/>
                        </a:buClr>
                        <a:buSzPct val="65000"/>
                        <a:buFont typeface="Wingdings" pitchFamily="2" charset="2"/>
                        <a:buNone/>
                        <a:tabLst/>
                      </a:pPr>
                      <a:r>
                        <a:rPr kumimoji="0" lang="fa-IR" sz="1600" b="1" i="0" u="none" strike="noStrike" cap="none" normalizeH="0" baseline="0" dirty="0" smtClean="0">
                          <a:ln>
                            <a:noFill/>
                          </a:ln>
                          <a:solidFill>
                            <a:srgbClr val="002060"/>
                          </a:solidFill>
                          <a:effectLst/>
                          <a:latin typeface="Times New Roman" pitchFamily="18" charset="0"/>
                          <a:cs typeface="B Mitra" pitchFamily="2" charset="-78"/>
                        </a:rPr>
                        <a:t>- با فرصت جلب محبوبیت میتواند در مقابل ضعف فروش کم بخش سخت افزاری بایستد</a:t>
                      </a:r>
                      <a:endParaRPr kumimoji="0" lang="en-US" sz="1600" b="1" i="0" u="none" strike="noStrike" cap="none" normalizeH="0" baseline="0" dirty="0" smtClean="0">
                        <a:ln>
                          <a:noFill/>
                        </a:ln>
                        <a:solidFill>
                          <a:srgbClr val="002060"/>
                        </a:solidFill>
                        <a:effectLst/>
                        <a:latin typeface="Times New Roman" pitchFamily="18" charset="0"/>
                        <a:cs typeface="B Mitra" pitchFamily="2" charset="-78"/>
                      </a:endParaRPr>
                    </a:p>
                    <a:p>
                      <a:pPr marL="0" marR="0" lvl="0" indent="0" algn="r" defTabSz="914400" rtl="1" eaLnBrk="1" fontAlgn="base" latinLnBrk="0" hangingPunct="1">
                        <a:lnSpc>
                          <a:spcPct val="100000"/>
                        </a:lnSpc>
                        <a:spcBef>
                          <a:spcPct val="0"/>
                        </a:spcBef>
                        <a:spcAft>
                          <a:spcPct val="0"/>
                        </a:spcAft>
                        <a:buClr>
                          <a:schemeClr val="hlink"/>
                        </a:buClr>
                        <a:buSzPct val="65000"/>
                        <a:buFont typeface="Wingdings" pitchFamily="2" charset="2"/>
                        <a:buNone/>
                        <a:tabLst/>
                      </a:pPr>
                      <a:r>
                        <a:rPr kumimoji="0" lang="fa-IR" sz="1600" b="1" i="0" u="none" strike="noStrike" cap="none" normalizeH="0" baseline="0" dirty="0" smtClean="0">
                          <a:ln>
                            <a:noFill/>
                          </a:ln>
                          <a:solidFill>
                            <a:srgbClr val="002060"/>
                          </a:solidFill>
                          <a:effectLst/>
                          <a:latin typeface="Times New Roman" pitchFamily="18" charset="0"/>
                          <a:cs typeface="B Mitra" pitchFamily="2" charset="-78"/>
                        </a:rPr>
                        <a:t>- اگر مشتریان بتوانند سریعتر به فن آوری روز دست یابند شرکت میتواند بهتر با رقبایش رقابت کند</a:t>
                      </a:r>
                      <a:endParaRPr kumimoji="0" lang="en-US" sz="1600" b="1" i="0" u="none" strike="noStrike" cap="none" normalizeH="0" baseline="0" dirty="0" smtClean="0">
                        <a:ln>
                          <a:noFill/>
                        </a:ln>
                        <a:solidFill>
                          <a:srgbClr val="002060"/>
                        </a:solidFill>
                        <a:effectLst/>
                        <a:latin typeface="Times New Roman" pitchFamily="18" charset="0"/>
                        <a:cs typeface="B Mitra" pitchFamily="2" charset="-78"/>
                      </a:endParaRPr>
                    </a:p>
                    <a:p>
                      <a:pPr marL="0" marR="0" lvl="0" indent="0" algn="r" defTabSz="914400" rtl="1" eaLnBrk="1" fontAlgn="base" latinLnBrk="0" hangingPunct="1">
                        <a:lnSpc>
                          <a:spcPct val="100000"/>
                        </a:lnSpc>
                        <a:spcBef>
                          <a:spcPct val="0"/>
                        </a:spcBef>
                        <a:spcAft>
                          <a:spcPct val="0"/>
                        </a:spcAft>
                        <a:buClr>
                          <a:schemeClr val="hlink"/>
                        </a:buClr>
                        <a:buSzPct val="65000"/>
                        <a:buFontTx/>
                        <a:buChar char="-"/>
                        <a:tabLst/>
                      </a:pPr>
                      <a:r>
                        <a:rPr kumimoji="0" lang="fa-IR" sz="1600" b="1" i="0" u="none" strike="noStrike" cap="none" normalizeH="0" baseline="0" dirty="0" smtClean="0">
                          <a:ln>
                            <a:noFill/>
                          </a:ln>
                          <a:solidFill>
                            <a:srgbClr val="002060"/>
                          </a:solidFill>
                          <a:effectLst/>
                          <a:latin typeface="Times New Roman" pitchFamily="18" charset="0"/>
                          <a:cs typeface="B Mitra" pitchFamily="2" charset="-78"/>
                        </a:rPr>
                        <a:t>با تولید محصولات متنوع بخصوص در حوزه گوشی‌های موبایل می‌توان رهبری بازار را در این بخش بدست گرفت</a:t>
                      </a:r>
                    </a:p>
                    <a:p>
                      <a:pPr marL="0" marR="0" lvl="0" indent="0" algn="r" defTabSz="914400" rtl="1" eaLnBrk="1" fontAlgn="base" latinLnBrk="0" hangingPunct="1">
                        <a:lnSpc>
                          <a:spcPct val="100000"/>
                        </a:lnSpc>
                        <a:spcBef>
                          <a:spcPct val="0"/>
                        </a:spcBef>
                        <a:spcAft>
                          <a:spcPct val="0"/>
                        </a:spcAft>
                        <a:buClr>
                          <a:schemeClr val="hlink"/>
                        </a:buClr>
                        <a:buSzPct val="65000"/>
                        <a:buFontTx/>
                        <a:buChar char="-"/>
                        <a:tabLst/>
                      </a:pPr>
                      <a:endParaRPr kumimoji="0" lang="en-US" sz="1600" b="1" i="0" u="none" strike="noStrike" cap="none" normalizeH="0" baseline="0" dirty="0" smtClean="0">
                        <a:ln>
                          <a:noFill/>
                        </a:ln>
                        <a:solidFill>
                          <a:srgbClr val="002060"/>
                        </a:solidFill>
                        <a:effectLst/>
                        <a:latin typeface="Tahoma" pitchFamily="34" charset="0"/>
                        <a:cs typeface="B Mitra" pitchFamily="2" charset="-7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0"/>
                        </a:spcBef>
                        <a:spcAft>
                          <a:spcPct val="0"/>
                        </a:spcAft>
                        <a:buClr>
                          <a:schemeClr val="hlink"/>
                        </a:buClr>
                        <a:buSzPct val="65000"/>
                        <a:buFont typeface="Wingdings" pitchFamily="2" charset="2"/>
                        <a:buNone/>
                        <a:tabLst>
                          <a:tab pos="1736725" algn="r"/>
                        </a:tabLst>
                      </a:pPr>
                      <a:r>
                        <a:rPr kumimoji="0" lang="en-US" sz="1600" b="1" i="0" u="none" strike="noStrike" cap="none" normalizeH="0" baseline="0" dirty="0" smtClean="0">
                          <a:ln>
                            <a:noFill/>
                          </a:ln>
                          <a:solidFill>
                            <a:srgbClr val="002060"/>
                          </a:solidFill>
                          <a:effectLst/>
                          <a:latin typeface="Times New Roman" pitchFamily="18" charset="0"/>
                          <a:cs typeface="B Mitra" pitchFamily="2" charset="-78"/>
                        </a:rPr>
                        <a:t> </a:t>
                      </a:r>
                      <a:r>
                        <a:rPr kumimoji="0" lang="fa-IR" sz="1600" b="1" i="0" u="none" strike="noStrike" cap="none" normalizeH="0" baseline="0" dirty="0" smtClean="0">
                          <a:ln>
                            <a:noFill/>
                          </a:ln>
                          <a:solidFill>
                            <a:srgbClr val="002060"/>
                          </a:solidFill>
                          <a:effectLst/>
                          <a:latin typeface="Times New Roman" pitchFamily="18" charset="0"/>
                          <a:cs typeface="B Mitra" pitchFamily="2" charset="-78"/>
                        </a:rPr>
                        <a:t>- با </a:t>
                      </a:r>
                      <a:r>
                        <a:rPr kumimoji="0" lang="fa-IR" sz="1600" b="1" i="0" u="none" strike="noStrike" cap="none" normalizeH="0" baseline="0" dirty="0" smtClean="0">
                          <a:ln>
                            <a:noFill/>
                          </a:ln>
                          <a:solidFill>
                            <a:srgbClr val="002060"/>
                          </a:solidFill>
                          <a:effectLst/>
                          <a:latin typeface="1 BernhardTango BT" pitchFamily="66" charset="0"/>
                          <a:cs typeface="B Mitra" pitchFamily="2" charset="-78"/>
                        </a:rPr>
                        <a:t>فروش مستقیم میتوان به رهبری محصولات مختلف دست یافت</a:t>
                      </a:r>
                      <a:endParaRPr kumimoji="0" lang="en-US" sz="1600" b="1" i="0" u="none" strike="noStrike" cap="none" normalizeH="0" baseline="0" dirty="0" smtClean="0">
                        <a:ln>
                          <a:noFill/>
                        </a:ln>
                        <a:solidFill>
                          <a:srgbClr val="002060"/>
                        </a:solidFill>
                        <a:effectLst/>
                        <a:latin typeface="1 BernhardTango BT" pitchFamily="66" charset="0"/>
                        <a:cs typeface="B Mitra" pitchFamily="2" charset="-78"/>
                      </a:endParaRPr>
                    </a:p>
                    <a:p>
                      <a:pPr marL="0" marR="0" lvl="0" indent="0" algn="r" defTabSz="914400" rtl="1" eaLnBrk="1" fontAlgn="base" latinLnBrk="0" hangingPunct="1">
                        <a:lnSpc>
                          <a:spcPct val="100000"/>
                        </a:lnSpc>
                        <a:spcBef>
                          <a:spcPct val="0"/>
                        </a:spcBef>
                        <a:spcAft>
                          <a:spcPct val="0"/>
                        </a:spcAft>
                        <a:buClr>
                          <a:schemeClr val="hlink"/>
                        </a:buClr>
                        <a:buSzPct val="65000"/>
                        <a:buFont typeface="Wingdings" pitchFamily="2" charset="2"/>
                        <a:buNone/>
                        <a:tabLst>
                          <a:tab pos="1736725" algn="r"/>
                        </a:tabLst>
                      </a:pPr>
                      <a:r>
                        <a:rPr kumimoji="0" lang="fa-IR" sz="1600" b="1" i="0" u="none" strike="noStrike" cap="none" normalizeH="0" baseline="0" dirty="0" smtClean="0">
                          <a:ln>
                            <a:noFill/>
                          </a:ln>
                          <a:solidFill>
                            <a:srgbClr val="002060"/>
                          </a:solidFill>
                          <a:effectLst/>
                          <a:latin typeface="1 BernhardTango BT" pitchFamily="66" charset="0"/>
                          <a:cs typeface="B Mitra" pitchFamily="2" charset="-78"/>
                        </a:rPr>
                        <a:t>- با فروش از طریق اینترنت و بصورت آنلاین تقاضای گوشی‌های موبایل و کامپیوترها  بیشتر می شود</a:t>
                      </a:r>
                      <a:endParaRPr kumimoji="0" lang="en-US" sz="1600" b="1" i="0" u="none" strike="noStrike" cap="none" normalizeH="0" baseline="0" dirty="0" smtClean="0">
                        <a:ln>
                          <a:noFill/>
                        </a:ln>
                        <a:solidFill>
                          <a:srgbClr val="002060"/>
                        </a:solidFill>
                        <a:effectLst/>
                        <a:latin typeface="1 BernhardTango BT" pitchFamily="66" charset="0"/>
                        <a:cs typeface="B Mitra" pitchFamily="2" charset="-78"/>
                      </a:endParaRPr>
                    </a:p>
                    <a:p>
                      <a:pPr marL="0" marR="0" lvl="0" indent="0" algn="r" defTabSz="914400" rtl="1" eaLnBrk="1" fontAlgn="base" latinLnBrk="0" hangingPunct="1">
                        <a:lnSpc>
                          <a:spcPct val="100000"/>
                        </a:lnSpc>
                        <a:spcBef>
                          <a:spcPct val="0"/>
                        </a:spcBef>
                        <a:spcAft>
                          <a:spcPct val="0"/>
                        </a:spcAft>
                        <a:buClr>
                          <a:schemeClr val="hlink"/>
                        </a:buClr>
                        <a:buSzPct val="65000"/>
                        <a:buFont typeface="Wingdings" pitchFamily="2" charset="2"/>
                        <a:buNone/>
                        <a:tabLst>
                          <a:tab pos="1736725" algn="r"/>
                        </a:tabLst>
                      </a:pPr>
                      <a:r>
                        <a:rPr kumimoji="0" lang="fa-IR" sz="1600" b="1" i="0" u="none" strike="noStrike" cap="none" normalizeH="0" baseline="0" dirty="0" smtClean="0">
                          <a:ln>
                            <a:noFill/>
                          </a:ln>
                          <a:solidFill>
                            <a:srgbClr val="002060"/>
                          </a:solidFill>
                          <a:effectLst/>
                          <a:latin typeface="1 BernhardTango BT" pitchFamily="66" charset="0"/>
                          <a:cs typeface="B Mitra" pitchFamily="2" charset="-78"/>
                        </a:rPr>
                        <a:t>- به خاطر مشتری پسند بودن شرکت ارزش آفرینی و یادگیری بیشتر می شود</a:t>
                      </a:r>
                      <a:endParaRPr kumimoji="0" lang="en-US" sz="1600" b="1" i="0" u="none" strike="noStrike" cap="none" normalizeH="0" baseline="0" dirty="0" smtClean="0">
                        <a:ln>
                          <a:noFill/>
                        </a:ln>
                        <a:solidFill>
                          <a:srgbClr val="002060"/>
                        </a:solidFill>
                        <a:effectLst/>
                        <a:latin typeface="1 BernhardTango BT" pitchFamily="66" charset="0"/>
                        <a:cs typeface="B Mitra" pitchFamily="2" charset="-7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
                          <a:schemeClr val="hlink"/>
                        </a:buClr>
                        <a:buSzPct val="65000"/>
                        <a:buFont typeface="Wingdings" pitchFamily="2" charset="2"/>
                        <a:buNone/>
                        <a:tabLst/>
                      </a:pPr>
                      <a:r>
                        <a:rPr kumimoji="0" lang="en-US" sz="2400" b="0" i="0" u="none" strike="noStrike" cap="none" normalizeH="0" baseline="0" smtClean="0">
                          <a:ln>
                            <a:noFill/>
                          </a:ln>
                          <a:solidFill>
                            <a:srgbClr val="002060"/>
                          </a:solidFill>
                          <a:effectLst/>
                          <a:latin typeface="Times New Roman" pitchFamily="18" charset="0"/>
                          <a:cs typeface="B Mitra" pitchFamily="2" charset="-78"/>
                        </a:rPr>
                        <a:t>O</a:t>
                      </a:r>
                      <a:endParaRPr kumimoji="0" lang="en-US" sz="2400" b="0" i="0" u="none" strike="noStrike" cap="none" normalizeH="0" baseline="0" smtClean="0">
                        <a:ln>
                          <a:noFill/>
                        </a:ln>
                        <a:solidFill>
                          <a:srgbClr val="002060"/>
                        </a:solidFill>
                        <a:effectLst/>
                        <a:latin typeface="Tahoma" pitchFamily="34" charset="0"/>
                        <a:cs typeface="B Mitra" pitchFamily="2" charset="-7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897188">
                <a:tc>
                  <a:txBody>
                    <a:bodyPr/>
                    <a:lstStyle/>
                    <a:p>
                      <a:pPr marL="0" marR="0" lvl="0" indent="0" algn="r" defTabSz="914400" rtl="1" eaLnBrk="1" fontAlgn="base" latinLnBrk="0" hangingPunct="1">
                        <a:lnSpc>
                          <a:spcPct val="100000"/>
                        </a:lnSpc>
                        <a:spcBef>
                          <a:spcPct val="0"/>
                        </a:spcBef>
                        <a:spcAft>
                          <a:spcPct val="0"/>
                        </a:spcAft>
                        <a:buClr>
                          <a:schemeClr val="hlink"/>
                        </a:buClr>
                        <a:buSzPct val="65000"/>
                        <a:buFont typeface="Wingdings" pitchFamily="2" charset="2"/>
                        <a:buNone/>
                        <a:tabLst/>
                      </a:pPr>
                      <a:r>
                        <a:rPr kumimoji="0" lang="fa-IR" sz="1600" b="1" i="0" u="none" strike="noStrike" cap="none" normalizeH="0" baseline="0" dirty="0" smtClean="0">
                          <a:ln>
                            <a:noFill/>
                          </a:ln>
                          <a:solidFill>
                            <a:srgbClr val="002060"/>
                          </a:solidFill>
                          <a:effectLst/>
                          <a:latin typeface="Times New Roman" pitchFamily="18" charset="0"/>
                          <a:cs typeface="B Mitra" pitchFamily="2" charset="-78"/>
                        </a:rPr>
                        <a:t>- اگر نتواند با تهدید رشد تولید و تفوذ محصولات کامپیوتری سایر شرکت‌ها در بازار اروپا و آسیا مقابله کند ممکن است در آینده دچار ضرر مالی بزرگی شود</a:t>
                      </a:r>
                      <a:endParaRPr kumimoji="0" lang="en-US" sz="1600" b="1" i="0" u="none" strike="noStrike" cap="none" normalizeH="0" baseline="0" dirty="0" smtClean="0">
                        <a:ln>
                          <a:noFill/>
                        </a:ln>
                        <a:solidFill>
                          <a:srgbClr val="002060"/>
                        </a:solidFill>
                        <a:effectLst/>
                        <a:latin typeface="Tahoma" pitchFamily="34" charset="0"/>
                        <a:cs typeface="B Mitra" pitchFamily="2" charset="-7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0"/>
                        </a:spcBef>
                        <a:spcAft>
                          <a:spcPct val="0"/>
                        </a:spcAft>
                        <a:buClr>
                          <a:schemeClr val="hlink"/>
                        </a:buClr>
                        <a:buSzPct val="65000"/>
                        <a:buFont typeface="Wingdings" pitchFamily="2" charset="2"/>
                        <a:buNone/>
                        <a:tabLst/>
                      </a:pPr>
                      <a:r>
                        <a:rPr kumimoji="0" lang="fa-IR" sz="1600" b="1" i="0" u="none" strike="noStrike" cap="none" normalizeH="0" baseline="0" dirty="0" smtClean="0">
                          <a:ln>
                            <a:noFill/>
                          </a:ln>
                          <a:solidFill>
                            <a:srgbClr val="002060"/>
                          </a:solidFill>
                          <a:effectLst/>
                          <a:latin typeface="Times New Roman" pitchFamily="18" charset="0"/>
                          <a:cs typeface="B Mitra" pitchFamily="2" charset="-78"/>
                        </a:rPr>
                        <a:t>- با تقویت زیرساخت‌های فناوری اطلاعات و اینترنت شرکت می‌تواند از فرار مشتریان بسوی بازارهای آنلاین شرکت‌های رقیب جلوگیری کند</a:t>
                      </a:r>
                      <a:endParaRPr kumimoji="0" lang="en-US" sz="1600" b="1" i="0" u="none" strike="noStrike" cap="none" normalizeH="0" baseline="0" dirty="0" smtClean="0">
                        <a:ln>
                          <a:noFill/>
                        </a:ln>
                        <a:solidFill>
                          <a:srgbClr val="002060"/>
                        </a:solidFill>
                        <a:effectLst/>
                        <a:latin typeface="Times New Roman" pitchFamily="18" charset="0"/>
                        <a:cs typeface="B Mitra" pitchFamily="2" charset="-78"/>
                      </a:endParaRPr>
                    </a:p>
                    <a:p>
                      <a:pPr marL="0" marR="0" lvl="0" indent="0" algn="r" defTabSz="914400" rtl="1" eaLnBrk="1" fontAlgn="base" latinLnBrk="0" hangingPunct="1">
                        <a:lnSpc>
                          <a:spcPct val="100000"/>
                        </a:lnSpc>
                        <a:spcBef>
                          <a:spcPct val="0"/>
                        </a:spcBef>
                        <a:spcAft>
                          <a:spcPct val="0"/>
                        </a:spcAft>
                        <a:buClr>
                          <a:schemeClr val="hlink"/>
                        </a:buClr>
                        <a:buSzPct val="65000"/>
                        <a:buFont typeface="Wingdings" pitchFamily="2" charset="2"/>
                        <a:buNone/>
                        <a:tabLst/>
                      </a:pPr>
                      <a:r>
                        <a:rPr kumimoji="0" lang="fa-IR" sz="1600" b="1" i="0" u="none" strike="noStrike" cap="none" normalizeH="0" baseline="0" dirty="0" smtClean="0">
                          <a:ln>
                            <a:noFill/>
                          </a:ln>
                          <a:solidFill>
                            <a:srgbClr val="002060"/>
                          </a:solidFill>
                          <a:effectLst/>
                          <a:latin typeface="Times New Roman" pitchFamily="18" charset="0"/>
                          <a:cs typeface="B Mitra" pitchFamily="2" charset="-78"/>
                        </a:rPr>
                        <a:t>- با داشتن برند قدرتمند و مشتری پسند بودن و ارائه محصولات ارزان قیمت میتواند در مقابل گرایش مشتریان به محصولات دیگر  بایستد</a:t>
                      </a:r>
                      <a:endParaRPr kumimoji="0" lang="en-US" sz="1600" b="1" i="0" u="none" strike="noStrike" cap="none" normalizeH="0" baseline="0" dirty="0" smtClean="0">
                        <a:ln>
                          <a:noFill/>
                        </a:ln>
                        <a:solidFill>
                          <a:srgbClr val="002060"/>
                        </a:solidFill>
                        <a:effectLst/>
                        <a:latin typeface="Times New Roman" pitchFamily="18" charset="0"/>
                        <a:cs typeface="B Mitra" pitchFamily="2" charset="-78"/>
                      </a:endParaRPr>
                    </a:p>
                    <a:p>
                      <a:pPr marL="0" marR="0" lvl="0" indent="0" algn="r" defTabSz="914400" rtl="1" eaLnBrk="1" fontAlgn="base" latinLnBrk="0" hangingPunct="1">
                        <a:lnSpc>
                          <a:spcPct val="100000"/>
                        </a:lnSpc>
                        <a:spcBef>
                          <a:spcPct val="0"/>
                        </a:spcBef>
                        <a:spcAft>
                          <a:spcPct val="0"/>
                        </a:spcAft>
                        <a:buClr>
                          <a:schemeClr val="hlink"/>
                        </a:buClr>
                        <a:buSzPct val="65000"/>
                        <a:buFont typeface="Wingdings" pitchFamily="2" charset="2"/>
                        <a:buNone/>
                        <a:tabLst/>
                      </a:pPr>
                      <a:r>
                        <a:rPr kumimoji="0" lang="fa-IR" sz="1600" b="1" i="0" u="none" strike="noStrike" cap="none" normalizeH="0" baseline="0" dirty="0" smtClean="0">
                          <a:ln>
                            <a:noFill/>
                          </a:ln>
                          <a:solidFill>
                            <a:srgbClr val="002060"/>
                          </a:solidFill>
                          <a:effectLst/>
                          <a:latin typeface="Times New Roman" pitchFamily="18" charset="0"/>
                          <a:cs typeface="B Mitra" pitchFamily="2" charset="-78"/>
                        </a:rPr>
                        <a:t>- با فروش مستقیم میتواند هزینه هایش را کاهش دهد و در مقابل بحران بهتر عمل نماید</a:t>
                      </a:r>
                      <a:endParaRPr kumimoji="0" lang="en-US" sz="1600" b="1" i="0" u="none" strike="noStrike" cap="none" normalizeH="0" baseline="0" dirty="0" smtClean="0">
                        <a:ln>
                          <a:noFill/>
                        </a:ln>
                        <a:solidFill>
                          <a:srgbClr val="002060"/>
                        </a:solidFill>
                        <a:effectLst/>
                        <a:latin typeface="Times New Roman" pitchFamily="18" charset="0"/>
                        <a:cs typeface="B Mitra" pitchFamily="2" charset="-7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
                          <a:schemeClr val="hlink"/>
                        </a:buClr>
                        <a:buSzPct val="65000"/>
                        <a:buFont typeface="Wingdings" pitchFamily="2" charset="2"/>
                        <a:buNone/>
                        <a:tabLst/>
                      </a:pPr>
                      <a:r>
                        <a:rPr kumimoji="0" lang="en-US" sz="2400" b="0" i="0" u="none" strike="noStrike" cap="none" normalizeH="0" baseline="0" dirty="0" smtClean="0">
                          <a:ln>
                            <a:noFill/>
                          </a:ln>
                          <a:solidFill>
                            <a:srgbClr val="002060"/>
                          </a:solidFill>
                          <a:effectLst/>
                          <a:latin typeface="Times New Roman" pitchFamily="18" charset="0"/>
                          <a:cs typeface="B Mitra" pitchFamily="2" charset="-78"/>
                        </a:rPr>
                        <a:t>T</a:t>
                      </a:r>
                      <a:endParaRPr kumimoji="0" lang="en-US" sz="2400" b="0" i="0" u="none" strike="noStrike" cap="none" normalizeH="0" baseline="0" dirty="0" smtClean="0">
                        <a:ln>
                          <a:noFill/>
                        </a:ln>
                        <a:solidFill>
                          <a:srgbClr val="002060"/>
                        </a:solidFill>
                        <a:effectLst/>
                        <a:latin typeface="Tahoma" pitchFamily="34" charset="0"/>
                        <a:cs typeface="B Mitra" pitchFamily="2" charset="-7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3" name="Rectangle 2"/>
          <p:cNvSpPr/>
          <p:nvPr/>
        </p:nvSpPr>
        <p:spPr>
          <a:xfrm>
            <a:off x="6138142" y="116632"/>
            <a:ext cx="2818400" cy="584775"/>
          </a:xfrm>
          <a:prstGeom prst="rect">
            <a:avLst/>
          </a:prstGeom>
        </p:spPr>
        <p:txBody>
          <a:bodyPr wrap="none">
            <a:spAutoFit/>
          </a:bodyPr>
          <a:lstStyle/>
          <a:p>
            <a:pPr algn="l" rtl="1" eaLnBrk="1" hangingPunct="1">
              <a:buClr>
                <a:schemeClr val="tx1"/>
              </a:buClr>
              <a:buFont typeface="Wingdings" pitchFamily="2" charset="2"/>
              <a:buNone/>
              <a:defRPr/>
            </a:pPr>
            <a:r>
              <a:rPr lang="fa-IR" sz="3200" dirty="0" smtClean="0">
                <a:solidFill>
                  <a:srgbClr val="002060"/>
                </a:solidFill>
                <a:cs typeface="B Titr" pitchFamily="2" charset="-78"/>
              </a:rPr>
              <a:t>استراتژی </a:t>
            </a:r>
            <a:r>
              <a:rPr lang="en-US" sz="3200" b="1" dirty="0" smtClean="0">
                <a:solidFill>
                  <a:srgbClr val="002060"/>
                </a:solidFill>
                <a:latin typeface="Times New Roman" pitchFamily="18" charset="0"/>
                <a:cs typeface="Times New Roman" pitchFamily="18" charset="0"/>
              </a:rPr>
              <a:t>SWOT</a:t>
            </a:r>
            <a:endParaRPr lang="fa-IR" sz="3200" b="1" dirty="0">
              <a:solidFill>
                <a:srgbClr val="002060"/>
              </a:solidFill>
              <a:latin typeface="Times New Roman" pitchFamily="18" charset="0"/>
              <a:cs typeface="Times New Roman" pitchFamily="18" charset="0"/>
            </a:endParaRPr>
          </a:p>
        </p:txBody>
      </p:sp>
    </p:spTree>
    <p:extLst>
      <p:ext uri="{BB962C8B-B14F-4D97-AF65-F5344CB8AC3E}">
        <p14:creationId xmlns:p14="http://schemas.microsoft.com/office/powerpoint/2010/main" val="421827466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8" name="Rectangle 6"/>
          <p:cNvSpPr>
            <a:spLocks noGrp="1" noChangeArrowheads="1"/>
          </p:cNvSpPr>
          <p:nvPr>
            <p:ph type="body" idx="1"/>
          </p:nvPr>
        </p:nvSpPr>
        <p:spPr>
          <a:xfrm>
            <a:off x="107950" y="785794"/>
            <a:ext cx="8578850" cy="5738831"/>
          </a:xfrm>
        </p:spPr>
        <p:txBody>
          <a:bodyPr/>
          <a:lstStyle/>
          <a:p>
            <a:pPr eaLnBrk="1" hangingPunct="1">
              <a:buClr>
                <a:schemeClr val="tx1"/>
              </a:buClr>
              <a:buNone/>
              <a:defRPr/>
            </a:pPr>
            <a:r>
              <a:rPr lang="ar-SA" b="1" dirty="0" smtClean="0">
                <a:solidFill>
                  <a:srgbClr val="002060"/>
                </a:solidFill>
                <a:effectLst/>
                <a:cs typeface="B Titr" pitchFamily="2" charset="-78"/>
              </a:rPr>
              <a:t>چشم‌انداز آينده</a:t>
            </a:r>
            <a:br>
              <a:rPr lang="ar-SA" b="1" dirty="0" smtClean="0">
                <a:solidFill>
                  <a:srgbClr val="002060"/>
                </a:solidFill>
                <a:effectLst/>
                <a:cs typeface="B Titr" pitchFamily="2" charset="-78"/>
              </a:rPr>
            </a:br>
            <a:endParaRPr lang="fa-IR" b="1" dirty="0" smtClean="0">
              <a:solidFill>
                <a:srgbClr val="002060"/>
              </a:solidFill>
              <a:effectLst/>
              <a:cs typeface="B Titr" pitchFamily="2" charset="-78"/>
            </a:endParaRPr>
          </a:p>
          <a:p>
            <a:pPr eaLnBrk="1" hangingPunct="1">
              <a:buClr>
                <a:schemeClr val="tx1"/>
              </a:buClr>
              <a:buNone/>
              <a:defRPr/>
            </a:pPr>
            <a:endParaRPr lang="fa-IR" b="1" dirty="0" smtClean="0">
              <a:solidFill>
                <a:srgbClr val="002060"/>
              </a:solidFill>
              <a:effectLst/>
              <a:cs typeface="B Mitra" pitchFamily="2" charset="-78"/>
            </a:endParaRPr>
          </a:p>
          <a:p>
            <a:pPr algn="just" eaLnBrk="1" hangingPunct="1">
              <a:buClr>
                <a:schemeClr val="tx1"/>
              </a:buClr>
              <a:buNone/>
              <a:defRPr/>
            </a:pPr>
            <a:r>
              <a:rPr lang="fa-IR" b="1" dirty="0" smtClean="0">
                <a:solidFill>
                  <a:srgbClr val="002060"/>
                </a:solidFill>
                <a:effectLst/>
                <a:cs typeface="B Mitra" pitchFamily="2" charset="-78"/>
              </a:rPr>
              <a:t>استیو جابز : به نظر من سوخت انفجار بعدی شبکه جهانی اینترنت، عبارت است از رشد نمایی حضور آن در کالاهای خانگی. اینترنت بیشتر از آنکه افراد تصور می کنند کار انجام خواهد داد. رایانه از حالت وسیله محاسباتی به وسیله ارتباطی تغییر یافته و بیش از این نیز تغییر خواهد یافت.</a:t>
            </a:r>
            <a:endParaRPr lang="en-US" b="1" dirty="0" smtClean="0">
              <a:solidFill>
                <a:srgbClr val="002060"/>
              </a:solidFill>
              <a:effectLst/>
              <a:cs typeface="B Mitra" pitchFamily="2" charset="-78"/>
            </a:endParaRPr>
          </a:p>
        </p:txBody>
      </p:sp>
    </p:spTree>
    <p:extLst>
      <p:ext uri="{BB962C8B-B14F-4D97-AF65-F5344CB8AC3E}">
        <p14:creationId xmlns:p14="http://schemas.microsoft.com/office/powerpoint/2010/main" val="354636223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50" name="Subtitle 2049"/>
          <p:cNvSpPr>
            <a:spLocks noGrp="1" noChangeArrowheads="1"/>
          </p:cNvSpPr>
          <p:nvPr>
            <p:ph type="subTitle" idx="4294967295"/>
          </p:nvPr>
        </p:nvSpPr>
        <p:spPr>
          <a:xfrm>
            <a:off x="0" y="0"/>
            <a:ext cx="9144000" cy="6858000"/>
          </a:xfrm>
        </p:spPr>
        <p:txBody>
          <a:bodyPr>
            <a:normAutofit lnSpcReduction="10000"/>
          </a:bodyPr>
          <a:lstStyle/>
          <a:p>
            <a:pPr marL="0" indent="0" algn="ctr" eaLnBrk="1" hangingPunct="1">
              <a:buNone/>
              <a:defRPr/>
            </a:pPr>
            <a:r>
              <a:rPr lang="fa-IR" sz="6000" u="sng" dirty="0" smtClean="0">
                <a:solidFill>
                  <a:srgbClr val="002060"/>
                </a:solidFill>
                <a:effectLst/>
                <a:latin typeface="Arial"/>
                <a:cs typeface="B Mitra" pitchFamily="2" charset="-78"/>
              </a:rPr>
              <a:t>کارنامه شرکت </a:t>
            </a:r>
            <a:r>
              <a:rPr lang="en-US" sz="6000" u="sng" dirty="0" smtClean="0">
                <a:solidFill>
                  <a:srgbClr val="002060"/>
                </a:solidFill>
                <a:effectLst/>
                <a:latin typeface="Arial"/>
                <a:cs typeface="B Mitra" pitchFamily="2" charset="-78"/>
              </a:rPr>
              <a:t>Apple</a:t>
            </a:r>
            <a:r>
              <a:rPr lang="fa-IR" sz="6000" u="sng" dirty="0" smtClean="0">
                <a:solidFill>
                  <a:srgbClr val="002060"/>
                </a:solidFill>
                <a:effectLst/>
                <a:latin typeface="Arial"/>
                <a:cs typeface="B Mitra" pitchFamily="2" charset="-78"/>
              </a:rPr>
              <a:t> </a:t>
            </a:r>
            <a:endParaRPr lang="fa-IR" sz="2400" b="1" u="sng" dirty="0" smtClean="0">
              <a:solidFill>
                <a:srgbClr val="002060"/>
              </a:solidFill>
              <a:effectLst/>
              <a:cs typeface="B Mitra" pitchFamily="2" charset="-78"/>
            </a:endParaRPr>
          </a:p>
          <a:p>
            <a:pPr marL="0" indent="0" eaLnBrk="1" hangingPunct="1">
              <a:lnSpc>
                <a:spcPct val="150000"/>
              </a:lnSpc>
              <a:buFont typeface="Wingdings" pitchFamily="2" charset="2"/>
              <a:buNone/>
              <a:defRPr/>
            </a:pPr>
            <a:r>
              <a:rPr lang="fa-IR" sz="2400" b="1" dirty="0" smtClean="0">
                <a:solidFill>
                  <a:srgbClr val="002060"/>
                </a:solidFill>
                <a:effectLst/>
                <a:cs typeface="B Mitra" pitchFamily="2" charset="-78"/>
              </a:rPr>
              <a:t>تأسیس: 1 آوریل 1976 – سابقه: 35 سال</a:t>
            </a:r>
            <a:endParaRPr lang="en-US" sz="2400" b="1" dirty="0" smtClean="0">
              <a:solidFill>
                <a:srgbClr val="002060"/>
              </a:solidFill>
              <a:effectLst/>
              <a:cs typeface="B Mitra" pitchFamily="2" charset="-78"/>
            </a:endParaRPr>
          </a:p>
          <a:p>
            <a:pPr marL="0" indent="0" eaLnBrk="1" hangingPunct="1">
              <a:lnSpc>
                <a:spcPct val="150000"/>
              </a:lnSpc>
              <a:buFont typeface="Wingdings" pitchFamily="2" charset="2"/>
              <a:buNone/>
              <a:defRPr/>
            </a:pPr>
            <a:r>
              <a:rPr lang="ar-SA" sz="2400" b="1" dirty="0" smtClean="0">
                <a:solidFill>
                  <a:srgbClr val="002060"/>
                </a:solidFill>
                <a:effectLst/>
                <a:cs typeface="B Mitra" pitchFamily="2" charset="-78"/>
              </a:rPr>
              <a:t>بنيانگذار</a:t>
            </a:r>
            <a:r>
              <a:rPr lang="fa-IR" sz="2400" b="1" dirty="0" smtClean="0">
                <a:solidFill>
                  <a:srgbClr val="002060"/>
                </a:solidFill>
                <a:effectLst/>
                <a:cs typeface="B Mitra" pitchFamily="2" charset="-78"/>
              </a:rPr>
              <a:t>ان</a:t>
            </a:r>
            <a:r>
              <a:rPr lang="ar-SA" sz="2400" b="1" dirty="0" smtClean="0">
                <a:solidFill>
                  <a:srgbClr val="002060"/>
                </a:solidFill>
                <a:effectLst/>
                <a:cs typeface="B Mitra" pitchFamily="2" charset="-78"/>
              </a:rPr>
              <a:t>: </a:t>
            </a:r>
            <a:r>
              <a:rPr lang="fa-IR" sz="2400" b="1" dirty="0" smtClean="0">
                <a:solidFill>
                  <a:srgbClr val="002060"/>
                </a:solidFill>
                <a:effectLst/>
                <a:cs typeface="B Mitra" pitchFamily="2" charset="-78"/>
              </a:rPr>
              <a:t>استیو جابز، استیو وزنیاک، رونالد وین</a:t>
            </a:r>
            <a:r>
              <a:rPr lang="en-US" sz="2400" b="1" dirty="0" smtClean="0">
                <a:solidFill>
                  <a:srgbClr val="002060"/>
                </a:solidFill>
                <a:effectLst/>
                <a:cs typeface="B Mitra" pitchFamily="2" charset="-78"/>
              </a:rPr>
              <a:t/>
            </a:r>
            <a:br>
              <a:rPr lang="en-US" sz="2400" b="1" dirty="0" smtClean="0">
                <a:solidFill>
                  <a:srgbClr val="002060"/>
                </a:solidFill>
                <a:effectLst/>
                <a:cs typeface="B Mitra" pitchFamily="2" charset="-78"/>
              </a:rPr>
            </a:br>
            <a:r>
              <a:rPr lang="ar-SA" sz="2400" b="1" dirty="0" smtClean="0">
                <a:solidFill>
                  <a:srgbClr val="002060"/>
                </a:solidFill>
                <a:effectLst/>
                <a:cs typeface="B Mitra" pitchFamily="2" charset="-78"/>
              </a:rPr>
              <a:t>حوزه فعاليت: </a:t>
            </a:r>
            <a:r>
              <a:rPr lang="fa-IR" sz="2400" b="1" dirty="0" smtClean="0">
                <a:solidFill>
                  <a:srgbClr val="002060"/>
                </a:solidFill>
                <a:effectLst/>
                <a:cs typeface="B Mitra" pitchFamily="2" charset="-78"/>
              </a:rPr>
              <a:t>لوازم الکترونیکی، سخت افزار و نرم افزار </a:t>
            </a:r>
            <a:r>
              <a:rPr lang="en-US" sz="2400" b="1" dirty="0" smtClean="0">
                <a:solidFill>
                  <a:srgbClr val="002060"/>
                </a:solidFill>
                <a:effectLst/>
                <a:cs typeface="B Mitra" pitchFamily="2" charset="-78"/>
              </a:rPr>
              <a:t/>
            </a:r>
            <a:br>
              <a:rPr lang="en-US" sz="2400" b="1" dirty="0" smtClean="0">
                <a:solidFill>
                  <a:srgbClr val="002060"/>
                </a:solidFill>
                <a:effectLst/>
                <a:cs typeface="B Mitra" pitchFamily="2" charset="-78"/>
              </a:rPr>
            </a:br>
            <a:r>
              <a:rPr lang="ar-SA" sz="2400" b="1" dirty="0" smtClean="0">
                <a:solidFill>
                  <a:srgbClr val="002060"/>
                </a:solidFill>
                <a:effectLst/>
                <a:cs typeface="B Mitra" pitchFamily="2" charset="-78"/>
              </a:rPr>
              <a:t>ويژگي: </a:t>
            </a:r>
            <a:r>
              <a:rPr lang="fa-IR" sz="2400" b="1" dirty="0" smtClean="0">
                <a:solidFill>
                  <a:srgbClr val="002060"/>
                </a:solidFill>
                <a:effectLst/>
                <a:cs typeface="B Mitra" pitchFamily="2" charset="-78"/>
              </a:rPr>
              <a:t>تولید نسل جدید و طلایی گوشی‌های </a:t>
            </a:r>
            <a:r>
              <a:rPr lang="en-US" sz="2400" b="1" dirty="0" err="1" smtClean="0">
                <a:solidFill>
                  <a:srgbClr val="002060"/>
                </a:solidFill>
                <a:effectLst/>
                <a:cs typeface="B Mitra" pitchFamily="2" charset="-78"/>
              </a:rPr>
              <a:t>Ipod</a:t>
            </a:r>
            <a:r>
              <a:rPr lang="fa-IR" sz="2400" b="1" dirty="0" smtClean="0">
                <a:solidFill>
                  <a:srgbClr val="002060"/>
                </a:solidFill>
                <a:effectLst/>
                <a:cs typeface="B Mitra" pitchFamily="2" charset="-78"/>
              </a:rPr>
              <a:t> و </a:t>
            </a:r>
            <a:r>
              <a:rPr lang="en-US" sz="2400" b="1" dirty="0" err="1" smtClean="0">
                <a:solidFill>
                  <a:srgbClr val="002060"/>
                </a:solidFill>
                <a:effectLst/>
                <a:cs typeface="B Mitra" pitchFamily="2" charset="-78"/>
              </a:rPr>
              <a:t>Iphone</a:t>
            </a:r>
            <a:r>
              <a:rPr lang="fa-IR" sz="2400" b="1" dirty="0" smtClean="0">
                <a:solidFill>
                  <a:srgbClr val="002060"/>
                </a:solidFill>
                <a:effectLst/>
                <a:cs typeface="B Mitra" pitchFamily="2" charset="-78"/>
              </a:rPr>
              <a:t>، مدیریت الکترونیکی زنجیره تأمین</a:t>
            </a:r>
            <a:r>
              <a:rPr lang="en-US" sz="2400" b="1" dirty="0" smtClean="0">
                <a:solidFill>
                  <a:srgbClr val="002060"/>
                </a:solidFill>
                <a:effectLst/>
                <a:cs typeface="B Mitra" pitchFamily="2" charset="-78"/>
              </a:rPr>
              <a:t/>
            </a:r>
            <a:br>
              <a:rPr lang="en-US" sz="2400" b="1" dirty="0" smtClean="0">
                <a:solidFill>
                  <a:srgbClr val="002060"/>
                </a:solidFill>
                <a:effectLst/>
                <a:cs typeface="B Mitra" pitchFamily="2" charset="-78"/>
              </a:rPr>
            </a:br>
            <a:r>
              <a:rPr lang="fa-IR" sz="2400" b="1" dirty="0" smtClean="0">
                <a:solidFill>
                  <a:srgbClr val="002060"/>
                </a:solidFill>
                <a:effectLst/>
                <a:cs typeface="B Mitra" pitchFamily="2" charset="-78"/>
              </a:rPr>
              <a:t>شعار: متفاوت فکر کن ! </a:t>
            </a:r>
            <a:r>
              <a:rPr lang="en-US" sz="2400" b="1" dirty="0" smtClean="0">
                <a:solidFill>
                  <a:srgbClr val="002060"/>
                </a:solidFill>
                <a:effectLst/>
                <a:cs typeface="B Mitra" pitchFamily="2" charset="-78"/>
              </a:rPr>
              <a:t>Think Different</a:t>
            </a:r>
            <a:endParaRPr lang="fa-IR" sz="2400" b="1" dirty="0" smtClean="0">
              <a:solidFill>
                <a:srgbClr val="002060"/>
              </a:solidFill>
              <a:effectLst/>
              <a:cs typeface="B Mitra" pitchFamily="2" charset="-78"/>
            </a:endParaRPr>
          </a:p>
          <a:p>
            <a:pPr marL="0" indent="0" eaLnBrk="1" hangingPunct="1">
              <a:buFont typeface="Wingdings" pitchFamily="2" charset="2"/>
              <a:buNone/>
              <a:defRPr/>
            </a:pPr>
            <a:r>
              <a:rPr lang="fa-IR" sz="2400" b="1" dirty="0" smtClean="0">
                <a:solidFill>
                  <a:srgbClr val="002060"/>
                </a:solidFill>
                <a:effectLst/>
                <a:cs typeface="B Mitra" pitchFamily="2" charset="-78"/>
              </a:rPr>
              <a:t>درآمد(2010):بیش از 65 میلیارد</a:t>
            </a:r>
            <a:r>
              <a:rPr lang="en-US" sz="2400" b="1" dirty="0" smtClean="0">
                <a:solidFill>
                  <a:srgbClr val="002060"/>
                </a:solidFill>
                <a:effectLst/>
                <a:cs typeface="B Mitra" pitchFamily="2" charset="-78"/>
              </a:rPr>
              <a:t> </a:t>
            </a:r>
            <a:r>
              <a:rPr lang="fa-IR" sz="2400" b="1" dirty="0" smtClean="0">
                <a:solidFill>
                  <a:srgbClr val="002060"/>
                </a:solidFill>
                <a:effectLst/>
                <a:cs typeface="B Mitra" pitchFamily="2" charset="-78"/>
              </a:rPr>
              <a:t>دلار</a:t>
            </a:r>
            <a:endParaRPr lang="en-US" sz="2400" b="1" dirty="0" smtClean="0">
              <a:solidFill>
                <a:srgbClr val="002060"/>
              </a:solidFill>
              <a:effectLst/>
              <a:cs typeface="B Mitra" pitchFamily="2" charset="-78"/>
            </a:endParaRPr>
          </a:p>
          <a:p>
            <a:pPr marL="0" indent="0" eaLnBrk="1" hangingPunct="1">
              <a:buFont typeface="Wingdings" pitchFamily="2" charset="2"/>
              <a:buNone/>
              <a:defRPr/>
            </a:pPr>
            <a:r>
              <a:rPr lang="fa-IR" sz="2400" b="1" dirty="0" smtClean="0">
                <a:solidFill>
                  <a:srgbClr val="002060"/>
                </a:solidFill>
                <a:effectLst/>
                <a:cs typeface="B Mitra" pitchFamily="2" charset="-78"/>
              </a:rPr>
              <a:t>سود خالص(2010): 14 میلیارد دلار</a:t>
            </a:r>
          </a:p>
          <a:p>
            <a:pPr marL="0" indent="0" eaLnBrk="1" hangingPunct="1">
              <a:buFont typeface="Wingdings" pitchFamily="2" charset="2"/>
              <a:buNone/>
              <a:defRPr/>
            </a:pPr>
            <a:r>
              <a:rPr lang="fa-IR" sz="2400" b="1" dirty="0" smtClean="0">
                <a:solidFill>
                  <a:srgbClr val="002060"/>
                </a:solidFill>
                <a:effectLst/>
                <a:cs typeface="B Mitra" pitchFamily="2" charset="-78"/>
              </a:rPr>
              <a:t>دارایی کل(2010): بیش از 75 میلیارد دلار </a:t>
            </a:r>
            <a:r>
              <a:rPr lang="en-US" sz="2400" b="1" dirty="0" smtClean="0">
                <a:solidFill>
                  <a:srgbClr val="002060"/>
                </a:solidFill>
                <a:effectLst/>
                <a:cs typeface="B Mitra" pitchFamily="2" charset="-78"/>
              </a:rPr>
              <a:t/>
            </a:r>
            <a:br>
              <a:rPr lang="en-US" sz="2400" b="1" dirty="0" smtClean="0">
                <a:solidFill>
                  <a:srgbClr val="002060"/>
                </a:solidFill>
                <a:effectLst/>
                <a:cs typeface="B Mitra" pitchFamily="2" charset="-78"/>
              </a:rPr>
            </a:br>
            <a:r>
              <a:rPr lang="fa-IR" sz="2400" b="1" dirty="0" smtClean="0">
                <a:solidFill>
                  <a:srgbClr val="002060"/>
                </a:solidFill>
                <a:effectLst/>
                <a:cs typeface="B Mitra" pitchFamily="2" charset="-78"/>
              </a:rPr>
              <a:t>شمار کارکنان(2010): 49400 نفر</a:t>
            </a:r>
            <a:r>
              <a:rPr lang="en-US" sz="2400" b="1" dirty="0" smtClean="0">
                <a:solidFill>
                  <a:srgbClr val="002060"/>
                </a:solidFill>
                <a:effectLst/>
                <a:cs typeface="B Mitra" pitchFamily="2" charset="-78"/>
              </a:rPr>
              <a:t/>
            </a:r>
            <a:br>
              <a:rPr lang="en-US" sz="2400" b="1" dirty="0" smtClean="0">
                <a:solidFill>
                  <a:srgbClr val="002060"/>
                </a:solidFill>
                <a:effectLst/>
                <a:cs typeface="B Mitra" pitchFamily="2" charset="-78"/>
              </a:rPr>
            </a:br>
            <a:r>
              <a:rPr lang="fa-IR" sz="2400" b="1" dirty="0" smtClean="0">
                <a:solidFill>
                  <a:srgbClr val="002060"/>
                </a:solidFill>
                <a:effectLst/>
                <a:cs typeface="B Mitra" pitchFamily="2" charset="-78"/>
              </a:rPr>
              <a:t>مدیر عامل(2011): تیم کوک</a:t>
            </a:r>
          </a:p>
          <a:p>
            <a:pPr marL="0" indent="0" eaLnBrk="1" hangingPunct="1">
              <a:buFont typeface="Wingdings" pitchFamily="2" charset="2"/>
              <a:buNone/>
              <a:defRPr/>
            </a:pPr>
            <a:r>
              <a:rPr lang="fa-IR" sz="2400" b="1" dirty="0" smtClean="0">
                <a:solidFill>
                  <a:srgbClr val="002060"/>
                </a:solidFill>
                <a:effectLst/>
                <a:cs typeface="B Mitra" pitchFamily="2" charset="-78"/>
              </a:rPr>
              <a:t> </a:t>
            </a:r>
            <a:endParaRPr lang="en-US" sz="2400" dirty="0" smtClean="0">
              <a:solidFill>
                <a:srgbClr val="002060"/>
              </a:solidFill>
              <a:effectLst/>
              <a:cs typeface="B Mitra" pitchFamily="2" charset="-78"/>
            </a:endParaRPr>
          </a:p>
        </p:txBody>
      </p:sp>
      <p:pic>
        <p:nvPicPr>
          <p:cNvPr id="8197" name="Picture 5" descr="http://techdigest.tv/apple-discounted-products.jpg"/>
          <p:cNvPicPr>
            <a:picLocks noChangeAspect="1" noChangeArrowheads="1"/>
          </p:cNvPicPr>
          <p:nvPr/>
        </p:nvPicPr>
        <p:blipFill>
          <a:blip r:embed="rId2"/>
          <a:srcRect/>
          <a:stretch>
            <a:fillRect/>
          </a:stretch>
        </p:blipFill>
        <p:spPr bwMode="auto">
          <a:xfrm>
            <a:off x="5638800" y="3886200"/>
            <a:ext cx="3293976" cy="2357454"/>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59088004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2050">
                                            <p:txEl>
                                              <p:pRg st="0" end="0"/>
                                            </p:txEl>
                                          </p:spTgt>
                                        </p:tgtEl>
                                        <p:attrNameLst>
                                          <p:attrName>style.visibility</p:attrName>
                                        </p:attrNameLst>
                                      </p:cBhvr>
                                      <p:to>
                                        <p:strVal val="visible"/>
                                      </p:to>
                                    </p:set>
                                    <p:anim calcmode="lin" valueType="num">
                                      <p:cBhvr>
                                        <p:cTn id="7" dur="500" fill="hold"/>
                                        <p:tgtEl>
                                          <p:spTgt spid="2050">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2050">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2050">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grpId="0" nodeType="clickEffect">
                                  <p:stCondLst>
                                    <p:cond delay="0"/>
                                  </p:stCondLst>
                                  <p:childTnLst>
                                    <p:set>
                                      <p:cBhvr>
                                        <p:cTn id="13" dur="1" fill="hold">
                                          <p:stCondLst>
                                            <p:cond delay="0"/>
                                          </p:stCondLst>
                                        </p:cTn>
                                        <p:tgtEl>
                                          <p:spTgt spid="2050">
                                            <p:txEl>
                                              <p:pRg st="1" end="1"/>
                                            </p:txEl>
                                          </p:spTgt>
                                        </p:tgtEl>
                                        <p:attrNameLst>
                                          <p:attrName>style.visibility</p:attrName>
                                        </p:attrNameLst>
                                      </p:cBhvr>
                                      <p:to>
                                        <p:strVal val="visible"/>
                                      </p:to>
                                    </p:set>
                                    <p:anim calcmode="lin" valueType="num">
                                      <p:cBhvr>
                                        <p:cTn id="14" dur="500" fill="hold"/>
                                        <p:tgtEl>
                                          <p:spTgt spid="2050">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2050">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2050">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grpId="0" nodeType="clickEffect">
                                  <p:stCondLst>
                                    <p:cond delay="0"/>
                                  </p:stCondLst>
                                  <p:childTnLst>
                                    <p:set>
                                      <p:cBhvr>
                                        <p:cTn id="20" dur="1" fill="hold">
                                          <p:stCondLst>
                                            <p:cond delay="0"/>
                                          </p:stCondLst>
                                        </p:cTn>
                                        <p:tgtEl>
                                          <p:spTgt spid="2050">
                                            <p:txEl>
                                              <p:pRg st="2" end="2"/>
                                            </p:txEl>
                                          </p:spTgt>
                                        </p:tgtEl>
                                        <p:attrNameLst>
                                          <p:attrName>style.visibility</p:attrName>
                                        </p:attrNameLst>
                                      </p:cBhvr>
                                      <p:to>
                                        <p:strVal val="visible"/>
                                      </p:to>
                                    </p:set>
                                    <p:anim calcmode="lin" valueType="num">
                                      <p:cBhvr>
                                        <p:cTn id="21" dur="500" fill="hold"/>
                                        <p:tgtEl>
                                          <p:spTgt spid="2050">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2050">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2050">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grpId="0" nodeType="clickEffect">
                                  <p:stCondLst>
                                    <p:cond delay="0"/>
                                  </p:stCondLst>
                                  <p:childTnLst>
                                    <p:set>
                                      <p:cBhvr>
                                        <p:cTn id="27" dur="1" fill="hold">
                                          <p:stCondLst>
                                            <p:cond delay="0"/>
                                          </p:stCondLst>
                                        </p:cTn>
                                        <p:tgtEl>
                                          <p:spTgt spid="2050">
                                            <p:txEl>
                                              <p:pRg st="3" end="3"/>
                                            </p:txEl>
                                          </p:spTgt>
                                        </p:tgtEl>
                                        <p:attrNameLst>
                                          <p:attrName>style.visibility</p:attrName>
                                        </p:attrNameLst>
                                      </p:cBhvr>
                                      <p:to>
                                        <p:strVal val="visible"/>
                                      </p:to>
                                    </p:set>
                                    <p:anim calcmode="lin" valueType="num">
                                      <p:cBhvr>
                                        <p:cTn id="28" dur="500" fill="hold"/>
                                        <p:tgtEl>
                                          <p:spTgt spid="2050">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2050">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2050">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0" fill="hold" grpId="0" nodeType="clickEffect">
                                  <p:stCondLst>
                                    <p:cond delay="0"/>
                                  </p:stCondLst>
                                  <p:childTnLst>
                                    <p:set>
                                      <p:cBhvr>
                                        <p:cTn id="34" dur="1" fill="hold">
                                          <p:stCondLst>
                                            <p:cond delay="0"/>
                                          </p:stCondLst>
                                        </p:cTn>
                                        <p:tgtEl>
                                          <p:spTgt spid="2050">
                                            <p:txEl>
                                              <p:pRg st="4" end="4"/>
                                            </p:txEl>
                                          </p:spTgt>
                                        </p:tgtEl>
                                        <p:attrNameLst>
                                          <p:attrName>style.visibility</p:attrName>
                                        </p:attrNameLst>
                                      </p:cBhvr>
                                      <p:to>
                                        <p:strVal val="visible"/>
                                      </p:to>
                                    </p:set>
                                    <p:anim calcmode="lin" valueType="num">
                                      <p:cBhvr>
                                        <p:cTn id="35" dur="500" fill="hold"/>
                                        <p:tgtEl>
                                          <p:spTgt spid="2050">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2050">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2050">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0" fill="hold" grpId="0" nodeType="clickEffect">
                                  <p:stCondLst>
                                    <p:cond delay="0"/>
                                  </p:stCondLst>
                                  <p:childTnLst>
                                    <p:set>
                                      <p:cBhvr>
                                        <p:cTn id="41" dur="1" fill="hold">
                                          <p:stCondLst>
                                            <p:cond delay="0"/>
                                          </p:stCondLst>
                                        </p:cTn>
                                        <p:tgtEl>
                                          <p:spTgt spid="2050">
                                            <p:txEl>
                                              <p:pRg st="5" end="5"/>
                                            </p:txEl>
                                          </p:spTgt>
                                        </p:tgtEl>
                                        <p:attrNameLst>
                                          <p:attrName>style.visibility</p:attrName>
                                        </p:attrNameLst>
                                      </p:cBhvr>
                                      <p:to>
                                        <p:strVal val="visible"/>
                                      </p:to>
                                    </p:set>
                                    <p:anim calcmode="lin" valueType="num">
                                      <p:cBhvr>
                                        <p:cTn id="42" dur="500" fill="hold"/>
                                        <p:tgtEl>
                                          <p:spTgt spid="2050">
                                            <p:txEl>
                                              <p:pRg st="5" end="5"/>
                                            </p:txEl>
                                          </p:spTgt>
                                        </p:tgtEl>
                                        <p:attrNameLst>
                                          <p:attrName>ppt_w</p:attrName>
                                        </p:attrNameLst>
                                      </p:cBhvr>
                                      <p:tavLst>
                                        <p:tav tm="0">
                                          <p:val>
                                            <p:fltVal val="0"/>
                                          </p:val>
                                        </p:tav>
                                        <p:tav tm="100000">
                                          <p:val>
                                            <p:strVal val="#ppt_w"/>
                                          </p:val>
                                        </p:tav>
                                      </p:tavLst>
                                    </p:anim>
                                    <p:anim calcmode="lin" valueType="num">
                                      <p:cBhvr>
                                        <p:cTn id="43" dur="500" fill="hold"/>
                                        <p:tgtEl>
                                          <p:spTgt spid="2050">
                                            <p:txEl>
                                              <p:pRg st="5" end="5"/>
                                            </p:txEl>
                                          </p:spTgt>
                                        </p:tgtEl>
                                        <p:attrNameLst>
                                          <p:attrName>ppt_h</p:attrName>
                                        </p:attrNameLst>
                                      </p:cBhvr>
                                      <p:tavLst>
                                        <p:tav tm="0">
                                          <p:val>
                                            <p:fltVal val="0"/>
                                          </p:val>
                                        </p:tav>
                                        <p:tav tm="100000">
                                          <p:val>
                                            <p:strVal val="#ppt_h"/>
                                          </p:val>
                                        </p:tav>
                                      </p:tavLst>
                                    </p:anim>
                                    <p:animEffect transition="in" filter="fade">
                                      <p:cBhvr>
                                        <p:cTn id="44" dur="500"/>
                                        <p:tgtEl>
                                          <p:spTgt spid="2050">
                                            <p:txEl>
                                              <p:pRg st="5" end="5"/>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0" fill="hold" grpId="0" nodeType="clickEffect">
                                  <p:stCondLst>
                                    <p:cond delay="0"/>
                                  </p:stCondLst>
                                  <p:childTnLst>
                                    <p:set>
                                      <p:cBhvr>
                                        <p:cTn id="48" dur="1" fill="hold">
                                          <p:stCondLst>
                                            <p:cond delay="0"/>
                                          </p:stCondLst>
                                        </p:cTn>
                                        <p:tgtEl>
                                          <p:spTgt spid="2050">
                                            <p:txEl>
                                              <p:pRg st="6" end="6"/>
                                            </p:txEl>
                                          </p:spTgt>
                                        </p:tgtEl>
                                        <p:attrNameLst>
                                          <p:attrName>style.visibility</p:attrName>
                                        </p:attrNameLst>
                                      </p:cBhvr>
                                      <p:to>
                                        <p:strVal val="visible"/>
                                      </p:to>
                                    </p:set>
                                    <p:anim calcmode="lin" valueType="num">
                                      <p:cBhvr>
                                        <p:cTn id="49" dur="500" fill="hold"/>
                                        <p:tgtEl>
                                          <p:spTgt spid="2050">
                                            <p:txEl>
                                              <p:pRg st="6" end="6"/>
                                            </p:txEl>
                                          </p:spTgt>
                                        </p:tgtEl>
                                        <p:attrNameLst>
                                          <p:attrName>ppt_w</p:attrName>
                                        </p:attrNameLst>
                                      </p:cBhvr>
                                      <p:tavLst>
                                        <p:tav tm="0">
                                          <p:val>
                                            <p:fltVal val="0"/>
                                          </p:val>
                                        </p:tav>
                                        <p:tav tm="100000">
                                          <p:val>
                                            <p:strVal val="#ppt_w"/>
                                          </p:val>
                                        </p:tav>
                                      </p:tavLst>
                                    </p:anim>
                                    <p:anim calcmode="lin" valueType="num">
                                      <p:cBhvr>
                                        <p:cTn id="50" dur="500" fill="hold"/>
                                        <p:tgtEl>
                                          <p:spTgt spid="2050">
                                            <p:txEl>
                                              <p:pRg st="6" end="6"/>
                                            </p:txEl>
                                          </p:spTgt>
                                        </p:tgtEl>
                                        <p:attrNameLst>
                                          <p:attrName>ppt_h</p:attrName>
                                        </p:attrNameLst>
                                      </p:cBhvr>
                                      <p:tavLst>
                                        <p:tav tm="0">
                                          <p:val>
                                            <p:fltVal val="0"/>
                                          </p:val>
                                        </p:tav>
                                        <p:tav tm="100000">
                                          <p:val>
                                            <p:strVal val="#ppt_h"/>
                                          </p:val>
                                        </p:tav>
                                      </p:tavLst>
                                    </p:anim>
                                    <p:animEffect transition="in" filter="fade">
                                      <p:cBhvr>
                                        <p:cTn id="51" dur="500"/>
                                        <p:tgtEl>
                                          <p:spTgt spid="2050">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0" grpId="0" build="p"/>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4" name="Shape 3073"/>
          <p:cNvSpPr>
            <a:spLocks noGrp="1" noChangeArrowheads="1"/>
          </p:cNvSpPr>
          <p:nvPr>
            <p:ph type="body" idx="4294967295"/>
          </p:nvPr>
        </p:nvSpPr>
        <p:spPr>
          <a:xfrm>
            <a:off x="714348" y="1071546"/>
            <a:ext cx="8286808" cy="5429288"/>
          </a:xfrm>
        </p:spPr>
        <p:txBody>
          <a:bodyPr/>
          <a:lstStyle/>
          <a:p>
            <a:pPr marL="0" indent="3175" algn="just" rtl="1" eaLnBrk="1" hangingPunct="1">
              <a:buNone/>
            </a:pPr>
            <a:r>
              <a:rPr lang="fa-IR" sz="2800" dirty="0" smtClean="0">
                <a:cs typeface="B Mitra" pitchFamily="2" charset="-78"/>
              </a:rPr>
              <a:t>کمپانی اپل در سال </a:t>
            </a:r>
            <a:r>
              <a:rPr lang="fa-IR" sz="2800" dirty="0" smtClean="0">
                <a:cs typeface="B Mitra" pitchFamily="2" charset="-78"/>
                <a:hlinkClick r:id="rId2" action="ppaction://hlinkfile" tooltip="۱۹۷۱ (میلادی)"/>
              </a:rPr>
              <a:t>۱۹۷۱</a:t>
            </a:r>
            <a:r>
              <a:rPr lang="fa-IR" sz="2800" dirty="0" smtClean="0">
                <a:cs typeface="B Mitra" pitchFamily="2" charset="-78"/>
              </a:rPr>
              <a:t> با دوستی استیو وزنیاک ۲۱ ساله مهندس کامپیوتر و استیو جابز ۱۶ ساله متولد شد به طوری که با گذشت شش سال از آشنایی این دو نفر در سال </a:t>
            </a:r>
            <a:r>
              <a:rPr lang="fa-IR" sz="2800" dirty="0" smtClean="0">
                <a:cs typeface="B Mitra" pitchFamily="2" charset="-78"/>
                <a:hlinkClick r:id="rId3" action="ppaction://hlinkfile" tooltip="۱۹۷۷ (میلادی)"/>
              </a:rPr>
              <a:t>۱۹۷۷</a:t>
            </a:r>
            <a:r>
              <a:rPr lang="fa-IR" sz="2800" dirty="0" smtClean="0">
                <a:cs typeface="B Mitra" pitchFamily="2" charset="-78"/>
              </a:rPr>
              <a:t> این کمپانی با معرفی کامپیوتر شخصی Apple I که در گاراژ خانه جابز به صورت دستی ساخته شده بود رسما با نام تجاری Apple Computer Inc به بازار تکنلوژی وارد شد و توانست ظرف مدت کوتاهی با فروش تعدادی از این مدل کامپیوتر شخصی، اعتباری برای خود دست و پا کند. </a:t>
            </a:r>
          </a:p>
        </p:txBody>
      </p:sp>
      <p:sp>
        <p:nvSpPr>
          <p:cNvPr id="3" name="TextBox 2"/>
          <p:cNvSpPr txBox="1"/>
          <p:nvPr/>
        </p:nvSpPr>
        <p:spPr>
          <a:xfrm>
            <a:off x="4286248" y="214290"/>
            <a:ext cx="4500594" cy="584775"/>
          </a:xfrm>
          <a:prstGeom prst="rect">
            <a:avLst/>
          </a:prstGeom>
          <a:noFill/>
        </p:spPr>
        <p:txBody>
          <a:bodyPr wrap="square" rtlCol="1">
            <a:spAutoFit/>
          </a:bodyPr>
          <a:lstStyle/>
          <a:p>
            <a:pPr rtl="1"/>
            <a:r>
              <a:rPr lang="fa-IR" sz="3200" dirty="0" smtClean="0">
                <a:solidFill>
                  <a:srgbClr val="002060"/>
                </a:solidFill>
                <a:cs typeface="B Mitra" pitchFamily="2" charset="-78"/>
              </a:rPr>
              <a:t>* </a:t>
            </a:r>
            <a:r>
              <a:rPr lang="fa-IR" sz="3200" b="1" dirty="0" smtClean="0">
                <a:solidFill>
                  <a:srgbClr val="002060"/>
                </a:solidFill>
                <a:cs typeface="B Mitra" pitchFamily="2" charset="-78"/>
              </a:rPr>
              <a:t>تاریخچه کوتاهی از  </a:t>
            </a:r>
            <a:r>
              <a:rPr lang="en-US" sz="3200" dirty="0" smtClean="0">
                <a:solidFill>
                  <a:srgbClr val="002060"/>
                </a:solidFill>
                <a:cs typeface="B Mitra" pitchFamily="2" charset="-78"/>
              </a:rPr>
              <a:t>Apple</a:t>
            </a:r>
            <a:r>
              <a:rPr lang="fa-IR" sz="3200" dirty="0" smtClean="0">
                <a:solidFill>
                  <a:srgbClr val="002060"/>
                </a:solidFill>
                <a:cs typeface="B Mitra" pitchFamily="2" charset="-78"/>
              </a:rPr>
              <a:t> </a:t>
            </a:r>
            <a:endParaRPr lang="fa-IR" sz="3200" dirty="0">
              <a:solidFill>
                <a:srgbClr val="002060"/>
              </a:solidFill>
              <a:cs typeface="B Mitra" pitchFamily="2" charset="-78"/>
            </a:endParaRPr>
          </a:p>
        </p:txBody>
      </p:sp>
      <p:pic>
        <p:nvPicPr>
          <p:cNvPr id="9220" name="Picture 4" descr="http://www.smashiphone.net/wp-content/uploads/6a00e55225079e8834014e609ad6df970c-pi.jpg"/>
          <p:cNvPicPr>
            <a:picLocks noChangeAspect="1" noChangeArrowheads="1"/>
          </p:cNvPicPr>
          <p:nvPr/>
        </p:nvPicPr>
        <p:blipFill>
          <a:blip r:embed="rId4"/>
          <a:srcRect/>
          <a:stretch>
            <a:fillRect/>
          </a:stretch>
        </p:blipFill>
        <p:spPr bwMode="auto">
          <a:xfrm>
            <a:off x="3271850" y="3843361"/>
            <a:ext cx="3086100" cy="2943225"/>
          </a:xfrm>
          <a:prstGeom prst="rect">
            <a:avLst/>
          </a:prstGeom>
          <a:ln w="190500" cap="sq">
            <a:solidFill>
              <a:srgbClr val="C8C6BD"/>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spTree>
    <p:extLst>
      <p:ext uri="{BB962C8B-B14F-4D97-AF65-F5344CB8AC3E}">
        <p14:creationId xmlns:p14="http://schemas.microsoft.com/office/powerpoint/2010/main" val="30497785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13314">
                                            <p:txEl>
                                              <p:pRg st="0" end="0"/>
                                            </p:txEl>
                                          </p:spTgt>
                                        </p:tgtEl>
                                        <p:attrNameLst>
                                          <p:attrName>style.visibility</p:attrName>
                                        </p:attrNameLst>
                                      </p:cBhvr>
                                      <p:to>
                                        <p:strVal val="visible"/>
                                      </p:to>
                                    </p:set>
                                    <p:anim calcmode="lin" valueType="num">
                                      <p:cBhvr>
                                        <p:cTn id="7" dur="500" fill="hold"/>
                                        <p:tgtEl>
                                          <p:spTgt spid="13314">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13314">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1331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4" grpId="0" build="p"/>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Text Placeholder 4097"/>
          <p:cNvSpPr>
            <a:spLocks noGrp="1" noChangeArrowheads="1"/>
          </p:cNvSpPr>
          <p:nvPr>
            <p:ph type="body" idx="4294967295"/>
          </p:nvPr>
        </p:nvSpPr>
        <p:spPr>
          <a:xfrm>
            <a:off x="0" y="0"/>
            <a:ext cx="9144000" cy="6858000"/>
          </a:xfrm>
        </p:spPr>
        <p:txBody>
          <a:bodyPr/>
          <a:lstStyle/>
          <a:p>
            <a:pPr eaLnBrk="1" hangingPunct="1">
              <a:buFont typeface="Wingdings" pitchFamily="2" charset="2"/>
              <a:buNone/>
              <a:defRPr/>
            </a:pPr>
            <a:r>
              <a:rPr lang="ar-SA" b="1" dirty="0" smtClean="0">
                <a:solidFill>
                  <a:srgbClr val="002060"/>
                </a:solidFill>
                <a:cs typeface="B Titr" pitchFamily="2" charset="-78"/>
              </a:rPr>
              <a:t>چشم‌انداز</a:t>
            </a:r>
            <a:endParaRPr lang="fa-IR" dirty="0" smtClean="0"/>
          </a:p>
          <a:p>
            <a:pPr algn="just" eaLnBrk="1" hangingPunct="1">
              <a:buFont typeface="Wingdings" pitchFamily="2" charset="2"/>
              <a:buNone/>
              <a:defRPr/>
            </a:pPr>
            <a:r>
              <a:rPr lang="fa-IR" sz="2800" b="1" dirty="0" smtClean="0">
                <a:solidFill>
                  <a:srgbClr val="002060"/>
                </a:solidFill>
                <a:effectLst/>
                <a:latin typeface="Arial"/>
                <a:cs typeface="B Mitra" pitchFamily="2" charset="-78"/>
              </a:rPr>
              <a:t>«بشر، خالق تغییر در این جهان است</a:t>
            </a:r>
            <a:r>
              <a:rPr lang="ar-SA" sz="2800" b="1" dirty="0" smtClean="0">
                <a:solidFill>
                  <a:srgbClr val="002060"/>
                </a:solidFill>
                <a:effectLst/>
                <a:latin typeface="Arial"/>
                <a:cs typeface="B Mitra" pitchFamily="2" charset="-78"/>
              </a:rPr>
              <a:t>.</a:t>
            </a:r>
            <a:r>
              <a:rPr lang="fa-IR" sz="2800" b="1" dirty="0" smtClean="0">
                <a:solidFill>
                  <a:srgbClr val="002060"/>
                </a:solidFill>
                <a:effectLst/>
                <a:latin typeface="Arial"/>
                <a:cs typeface="B Mitra" pitchFamily="2" charset="-78"/>
              </a:rPr>
              <a:t> بنابراین او باید بالاتر از تمام سیستم‌ها و ساختارها باشد نه تابع آنها». اپل متعهد به فراهم آوردن بهترین تجربه‌های شخصی از کامپیوتر برای دانش‌آموزان، دبیران، متخصصان خلاق، و مصرف کنندگان در سراسر جهان از طریق نوآوری در سخت‌افزار، نرم‌افزار و ارایه اینترنت است.</a:t>
            </a:r>
            <a:endParaRPr lang="fa-IR" sz="2800" b="1" dirty="0" smtClean="0"/>
          </a:p>
          <a:p>
            <a:pPr eaLnBrk="1" hangingPunct="1">
              <a:buFont typeface="Wingdings" pitchFamily="2" charset="2"/>
              <a:buNone/>
              <a:defRPr/>
            </a:pPr>
            <a:r>
              <a:rPr lang="fa-IR" b="1" dirty="0" smtClean="0">
                <a:solidFill>
                  <a:srgbClr val="002060"/>
                </a:solidFill>
                <a:cs typeface="B Titr" pitchFamily="2" charset="-78"/>
              </a:rPr>
              <a:t>ماموریت</a:t>
            </a:r>
          </a:p>
          <a:p>
            <a:pPr algn="just" eaLnBrk="1" hangingPunct="1">
              <a:buFont typeface="Wingdings" pitchFamily="2" charset="2"/>
              <a:buNone/>
              <a:defRPr/>
            </a:pPr>
            <a:r>
              <a:rPr lang="fa-IR" sz="2800" b="1" dirty="0" smtClean="0">
                <a:solidFill>
                  <a:srgbClr val="002060"/>
                </a:solidFill>
                <a:effectLst/>
                <a:cs typeface="B Mitra" pitchFamily="2" charset="-78"/>
              </a:rPr>
              <a:t>شرکت کامپیوتری اپل به حفظ محیط زیست، بهداشت و ایمنی کارکنان، مشتریان و جامعه جهانی متعهد است. با احترام به محیط زیست، شیوه‌های مدیریت سلامت و ایمنی و ترکیب آنها با تمام جنبه‌های کسب و کار، می‌توانیم محصولات و خدمات نوآورانه را درحالیکه برای حفظ و افزایش منابع برای نسل‌های آینده است، ارایه کنیم. اپل در تلاش برای بهبود مستمر محیط زیست، بهداشت و ایمنی سیستم‌های مدیریت و کیفیت زیست محیطی محصولات، فرایندها و خدمات است.</a:t>
            </a:r>
            <a:endParaRPr lang="en-US" sz="2800" b="1" dirty="0" smtClean="0">
              <a:solidFill>
                <a:srgbClr val="002060"/>
              </a:solidFill>
              <a:effectLst/>
              <a:cs typeface="B Mitra" pitchFamily="2" charset="-78"/>
            </a:endParaRPr>
          </a:p>
        </p:txBody>
      </p:sp>
    </p:spTree>
    <p:extLst>
      <p:ext uri="{BB962C8B-B14F-4D97-AF65-F5344CB8AC3E}">
        <p14:creationId xmlns:p14="http://schemas.microsoft.com/office/powerpoint/2010/main" val="44988987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4098">
                                            <p:txEl>
                                              <p:pRg st="0" end="0"/>
                                            </p:txEl>
                                          </p:spTgt>
                                        </p:tgtEl>
                                        <p:attrNameLst>
                                          <p:attrName>style.visibility</p:attrName>
                                        </p:attrNameLst>
                                      </p:cBhvr>
                                      <p:to>
                                        <p:strVal val="visible"/>
                                      </p:to>
                                    </p:set>
                                    <p:anim calcmode="lin" valueType="num">
                                      <p:cBhvr>
                                        <p:cTn id="7" dur="500" fill="hold"/>
                                        <p:tgtEl>
                                          <p:spTgt spid="4098">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4098">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4098">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grpId="0" nodeType="clickEffect">
                                  <p:stCondLst>
                                    <p:cond delay="0"/>
                                  </p:stCondLst>
                                  <p:childTnLst>
                                    <p:set>
                                      <p:cBhvr>
                                        <p:cTn id="13" dur="1" fill="hold">
                                          <p:stCondLst>
                                            <p:cond delay="0"/>
                                          </p:stCondLst>
                                        </p:cTn>
                                        <p:tgtEl>
                                          <p:spTgt spid="4098">
                                            <p:txEl>
                                              <p:pRg st="1" end="1"/>
                                            </p:txEl>
                                          </p:spTgt>
                                        </p:tgtEl>
                                        <p:attrNameLst>
                                          <p:attrName>style.visibility</p:attrName>
                                        </p:attrNameLst>
                                      </p:cBhvr>
                                      <p:to>
                                        <p:strVal val="visible"/>
                                      </p:to>
                                    </p:set>
                                    <p:anim calcmode="lin" valueType="num">
                                      <p:cBhvr>
                                        <p:cTn id="14" dur="500" fill="hold"/>
                                        <p:tgtEl>
                                          <p:spTgt spid="4098">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4098">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4098">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grpId="0" nodeType="clickEffect">
                                  <p:stCondLst>
                                    <p:cond delay="0"/>
                                  </p:stCondLst>
                                  <p:childTnLst>
                                    <p:set>
                                      <p:cBhvr>
                                        <p:cTn id="20" dur="1" fill="hold">
                                          <p:stCondLst>
                                            <p:cond delay="0"/>
                                          </p:stCondLst>
                                        </p:cTn>
                                        <p:tgtEl>
                                          <p:spTgt spid="4098">
                                            <p:txEl>
                                              <p:pRg st="2" end="2"/>
                                            </p:txEl>
                                          </p:spTgt>
                                        </p:tgtEl>
                                        <p:attrNameLst>
                                          <p:attrName>style.visibility</p:attrName>
                                        </p:attrNameLst>
                                      </p:cBhvr>
                                      <p:to>
                                        <p:strVal val="visible"/>
                                      </p:to>
                                    </p:set>
                                    <p:anim calcmode="lin" valueType="num">
                                      <p:cBhvr>
                                        <p:cTn id="21" dur="500" fill="hold"/>
                                        <p:tgtEl>
                                          <p:spTgt spid="4098">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4098">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4098">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grpId="0" nodeType="clickEffect">
                                  <p:stCondLst>
                                    <p:cond delay="0"/>
                                  </p:stCondLst>
                                  <p:childTnLst>
                                    <p:set>
                                      <p:cBhvr>
                                        <p:cTn id="27" dur="1" fill="hold">
                                          <p:stCondLst>
                                            <p:cond delay="0"/>
                                          </p:stCondLst>
                                        </p:cTn>
                                        <p:tgtEl>
                                          <p:spTgt spid="4098">
                                            <p:txEl>
                                              <p:pRg st="3" end="3"/>
                                            </p:txEl>
                                          </p:spTgt>
                                        </p:tgtEl>
                                        <p:attrNameLst>
                                          <p:attrName>style.visibility</p:attrName>
                                        </p:attrNameLst>
                                      </p:cBhvr>
                                      <p:to>
                                        <p:strVal val="visible"/>
                                      </p:to>
                                    </p:set>
                                    <p:anim calcmode="lin" valueType="num">
                                      <p:cBhvr>
                                        <p:cTn id="28" dur="500" fill="hold"/>
                                        <p:tgtEl>
                                          <p:spTgt spid="4098">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4098">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4098">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8"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2"/>
          <p:cNvSpPr>
            <a:spLocks noGrp="1" noChangeArrowheads="1"/>
          </p:cNvSpPr>
          <p:nvPr>
            <p:ph type="title"/>
          </p:nvPr>
        </p:nvSpPr>
        <p:spPr>
          <a:xfrm>
            <a:off x="1357290" y="1057268"/>
            <a:ext cx="8229600" cy="1371600"/>
          </a:xfrm>
        </p:spPr>
        <p:txBody>
          <a:bodyPr/>
          <a:lstStyle/>
          <a:p>
            <a:pPr eaLnBrk="1" hangingPunct="1">
              <a:defRPr/>
            </a:pPr>
            <a:r>
              <a:rPr lang="fa-IR" dirty="0" smtClean="0">
                <a:solidFill>
                  <a:srgbClr val="002060"/>
                </a:solidFill>
                <a:cs typeface="B Titr" pitchFamily="2" charset="-78"/>
              </a:rPr>
              <a:t>	استراتژی						</a:t>
            </a:r>
            <a:endParaRPr lang="en-US" dirty="0" smtClean="0">
              <a:solidFill>
                <a:srgbClr val="002060"/>
              </a:solidFill>
              <a:cs typeface="B Titr" pitchFamily="2" charset="-78"/>
            </a:endParaRPr>
          </a:p>
        </p:txBody>
      </p:sp>
      <p:sp>
        <p:nvSpPr>
          <p:cNvPr id="116739" name="Rectangle 3"/>
          <p:cNvSpPr>
            <a:spLocks noGrp="1" noChangeArrowheads="1"/>
          </p:cNvSpPr>
          <p:nvPr>
            <p:ph type="body" idx="1"/>
          </p:nvPr>
        </p:nvSpPr>
        <p:spPr>
          <a:xfrm>
            <a:off x="771556" y="2714620"/>
            <a:ext cx="8229600" cy="3857652"/>
          </a:xfrm>
        </p:spPr>
        <p:txBody>
          <a:bodyPr/>
          <a:lstStyle/>
          <a:p>
            <a:pPr eaLnBrk="1" hangingPunct="1">
              <a:defRPr/>
            </a:pPr>
            <a:r>
              <a:rPr lang="fa-IR" sz="2800" b="1" dirty="0" smtClean="0">
                <a:solidFill>
                  <a:srgbClr val="002060"/>
                </a:solidFill>
                <a:effectLst/>
                <a:cs typeface="B Mitra" pitchFamily="2" charset="-78"/>
              </a:rPr>
              <a:t>همدلی با مشتریان/کاربران</a:t>
            </a:r>
          </a:p>
          <a:p>
            <a:pPr eaLnBrk="1" hangingPunct="1">
              <a:defRPr/>
            </a:pPr>
            <a:r>
              <a:rPr lang="fa-IR" sz="2800" b="1" dirty="0" smtClean="0">
                <a:solidFill>
                  <a:srgbClr val="002060"/>
                </a:solidFill>
                <a:effectLst/>
                <a:cs typeface="B Mitra" pitchFamily="2" charset="-78"/>
              </a:rPr>
              <a:t>رویکرد تهاجمی برای موفقیت در بازار</a:t>
            </a:r>
          </a:p>
          <a:p>
            <a:pPr eaLnBrk="1" hangingPunct="1">
              <a:defRPr/>
            </a:pPr>
            <a:r>
              <a:rPr lang="fa-IR" sz="2800" b="1" dirty="0" smtClean="0">
                <a:solidFill>
                  <a:srgbClr val="002060"/>
                </a:solidFill>
                <a:effectLst/>
                <a:cs typeface="B Mitra" pitchFamily="2" charset="-78"/>
              </a:rPr>
              <a:t>مشارکت اجتماعی مثبت و سازنده</a:t>
            </a:r>
            <a:endParaRPr lang="en-US" sz="2800" b="1" dirty="0" smtClean="0">
              <a:solidFill>
                <a:srgbClr val="002060"/>
              </a:solidFill>
              <a:effectLst/>
              <a:cs typeface="B Mitra" pitchFamily="2" charset="-78"/>
            </a:endParaRPr>
          </a:p>
          <a:p>
            <a:pPr eaLnBrk="1" hangingPunct="1">
              <a:defRPr/>
            </a:pPr>
            <a:r>
              <a:rPr lang="fa-IR" sz="2800" b="1" dirty="0" smtClean="0">
                <a:solidFill>
                  <a:srgbClr val="002060"/>
                </a:solidFill>
                <a:effectLst/>
                <a:cs typeface="B Mitra" pitchFamily="2" charset="-78"/>
              </a:rPr>
              <a:t>دستیابی به تعالی در کیفیت محصولات و خدمات</a:t>
            </a:r>
          </a:p>
          <a:p>
            <a:pPr eaLnBrk="1" hangingPunct="1">
              <a:defRPr/>
            </a:pPr>
            <a:r>
              <a:rPr lang="fa-IR" sz="2800" b="1" dirty="0" smtClean="0">
                <a:solidFill>
                  <a:srgbClr val="002060"/>
                </a:solidFill>
                <a:effectLst/>
                <a:cs typeface="B Mitra" pitchFamily="2" charset="-78"/>
              </a:rPr>
              <a:t>واگذاری بخش خدمات مشتریان به بخش خصوصی</a:t>
            </a:r>
          </a:p>
          <a:p>
            <a:pPr eaLnBrk="1" hangingPunct="1">
              <a:defRPr/>
            </a:pPr>
            <a:r>
              <a:rPr lang="fa-IR" sz="2800" b="1" dirty="0" smtClean="0">
                <a:solidFill>
                  <a:srgbClr val="002060"/>
                </a:solidFill>
                <a:effectLst/>
                <a:cs typeface="B Mitra" pitchFamily="2" charset="-78"/>
              </a:rPr>
              <a:t>حفظ یکدستی محصولات</a:t>
            </a:r>
          </a:p>
          <a:p>
            <a:pPr eaLnBrk="1" hangingPunct="1">
              <a:defRPr/>
            </a:pPr>
            <a:r>
              <a:rPr lang="fa-IR" sz="2800" b="1" dirty="0" smtClean="0">
                <a:solidFill>
                  <a:srgbClr val="002060"/>
                </a:solidFill>
                <a:effectLst/>
                <a:cs typeface="B Mitra" pitchFamily="2" charset="-78"/>
              </a:rPr>
              <a:t>بکارگیری جذابیت در محصولات</a:t>
            </a:r>
            <a:endParaRPr lang="en-US" sz="2800" b="1" dirty="0" smtClean="0">
              <a:solidFill>
                <a:srgbClr val="002060"/>
              </a:solidFill>
              <a:effectLst/>
              <a:cs typeface="B Mitra" pitchFamily="2" charset="-78"/>
            </a:endParaRPr>
          </a:p>
        </p:txBody>
      </p:sp>
    </p:spTree>
    <p:extLst>
      <p:ext uri="{BB962C8B-B14F-4D97-AF65-F5344CB8AC3E}">
        <p14:creationId xmlns:p14="http://schemas.microsoft.com/office/powerpoint/2010/main" val="338533547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2" name="Text Placeholder 5121"/>
          <p:cNvSpPr>
            <a:spLocks noGrp="1" noChangeArrowheads="1"/>
          </p:cNvSpPr>
          <p:nvPr>
            <p:ph type="body" idx="4294967295"/>
          </p:nvPr>
        </p:nvSpPr>
        <p:spPr>
          <a:xfrm>
            <a:off x="0" y="0"/>
            <a:ext cx="9144000" cy="6858000"/>
          </a:xfrm>
        </p:spPr>
        <p:txBody>
          <a:bodyPr/>
          <a:lstStyle/>
          <a:p>
            <a:pPr eaLnBrk="1" hangingPunct="1">
              <a:defRPr/>
            </a:pPr>
            <a:endParaRPr lang="fa-IR" sz="2800" b="1" dirty="0" smtClean="0">
              <a:solidFill>
                <a:srgbClr val="002060"/>
              </a:solidFill>
              <a:effectLst/>
              <a:cs typeface="B Mitra" pitchFamily="2" charset="-78"/>
            </a:endParaRPr>
          </a:p>
          <a:p>
            <a:pPr eaLnBrk="1" hangingPunct="1">
              <a:buFont typeface="Wingdings" pitchFamily="2" charset="2"/>
              <a:buNone/>
              <a:defRPr/>
            </a:pPr>
            <a:r>
              <a:rPr lang="fa-IR" sz="2800" b="1" dirty="0" smtClean="0">
                <a:solidFill>
                  <a:srgbClr val="002060"/>
                </a:solidFill>
                <a:effectLst/>
                <a:cs typeface="B Mitra" pitchFamily="2" charset="-78"/>
              </a:rPr>
              <a:t>بازار فعالیت و محصولات</a:t>
            </a:r>
          </a:p>
          <a:p>
            <a:pPr algn="just">
              <a:buNone/>
            </a:pPr>
            <a:r>
              <a:rPr lang="fa-IR" sz="4000" dirty="0" smtClean="0">
                <a:solidFill>
                  <a:srgbClr val="002060"/>
                </a:solidFill>
                <a:effectLst/>
                <a:cs typeface="B Mitra" pitchFamily="2" charset="-78"/>
              </a:rPr>
              <a:t>* محصولات : مک، آی‌پاد، آی‌فون، آی‌پد، اپل تی‌وی، مک اواس ده، آی‌لایف، آی‌وُرکس، iOS</a:t>
            </a:r>
          </a:p>
          <a:p>
            <a:pPr algn="just">
              <a:buNone/>
            </a:pPr>
            <a:r>
              <a:rPr lang="fa-IR" sz="4000" dirty="0" smtClean="0">
                <a:solidFill>
                  <a:srgbClr val="002060"/>
                </a:solidFill>
                <a:effectLst/>
                <a:cs typeface="B Mitra" pitchFamily="2" charset="-78"/>
              </a:rPr>
              <a:t>* فروشگاه‌ها (خرده فروشی، آنلاین، برنامه، آیتونز، آیبوکز)</a:t>
            </a:r>
          </a:p>
          <a:p>
            <a:pPr algn="just">
              <a:buNone/>
            </a:pPr>
            <a:r>
              <a:rPr lang="fa-IR" sz="4000" dirty="0" smtClean="0">
                <a:solidFill>
                  <a:srgbClr val="002060"/>
                </a:solidFill>
                <a:effectLst/>
                <a:cs typeface="B Mitra" pitchFamily="2" charset="-78"/>
              </a:rPr>
              <a:t>* حوزه فعالیت: آمریکا، اروپا، خاورمیانه، آسیای شرقی، آمریکای جنوبی</a:t>
            </a:r>
          </a:p>
          <a:p>
            <a:endParaRPr lang="fa-IR" sz="2800" dirty="0" smtClean="0">
              <a:solidFill>
                <a:srgbClr val="002060"/>
              </a:solidFill>
              <a:effectLst/>
              <a:cs typeface="B Mitra" pitchFamily="2" charset="-78"/>
            </a:endParaRPr>
          </a:p>
          <a:p>
            <a:pPr eaLnBrk="1" hangingPunct="1">
              <a:buFont typeface="Wingdings" pitchFamily="2" charset="2"/>
              <a:buNone/>
              <a:defRPr/>
            </a:pPr>
            <a:endParaRPr lang="fa-IR" sz="2800" dirty="0" smtClean="0">
              <a:solidFill>
                <a:srgbClr val="002060"/>
              </a:solidFill>
              <a:effectLst/>
              <a:cs typeface="B Mitra" pitchFamily="2" charset="-78"/>
            </a:endParaRPr>
          </a:p>
          <a:p>
            <a:pPr eaLnBrk="1" hangingPunct="1">
              <a:buFont typeface="Wingdings" pitchFamily="2" charset="2"/>
              <a:buNone/>
              <a:defRPr/>
            </a:pPr>
            <a:r>
              <a:rPr lang="en-US" sz="2800" dirty="0" smtClean="0">
                <a:solidFill>
                  <a:srgbClr val="002060"/>
                </a:solidFill>
                <a:effectLst/>
                <a:cs typeface="B Mitra" pitchFamily="2" charset="-78"/>
              </a:rPr>
              <a:t/>
            </a:r>
            <a:br>
              <a:rPr lang="en-US" sz="2800" dirty="0" smtClean="0">
                <a:solidFill>
                  <a:srgbClr val="002060"/>
                </a:solidFill>
                <a:effectLst/>
                <a:cs typeface="B Mitra" pitchFamily="2" charset="-78"/>
              </a:rPr>
            </a:br>
            <a:r>
              <a:rPr lang="en-US" sz="2800" dirty="0" smtClean="0">
                <a:solidFill>
                  <a:srgbClr val="002060"/>
                </a:solidFill>
                <a:effectLst/>
                <a:cs typeface="B Mitra" pitchFamily="2" charset="-78"/>
              </a:rPr>
              <a:t/>
            </a:r>
            <a:br>
              <a:rPr lang="en-US" sz="2800" dirty="0" smtClean="0">
                <a:solidFill>
                  <a:srgbClr val="002060"/>
                </a:solidFill>
                <a:effectLst/>
                <a:cs typeface="B Mitra" pitchFamily="2" charset="-78"/>
              </a:rPr>
            </a:br>
            <a:endParaRPr lang="en-US" sz="2800" dirty="0" smtClean="0">
              <a:solidFill>
                <a:srgbClr val="002060"/>
              </a:solidFill>
              <a:effectLst/>
              <a:cs typeface="B Mitra" pitchFamily="2" charset="-78"/>
            </a:endParaRPr>
          </a:p>
        </p:txBody>
      </p:sp>
    </p:spTree>
    <p:extLst>
      <p:ext uri="{BB962C8B-B14F-4D97-AF65-F5344CB8AC3E}">
        <p14:creationId xmlns:p14="http://schemas.microsoft.com/office/powerpoint/2010/main" val="164996033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5122">
                                            <p:txEl>
                                              <p:pRg st="1" end="1"/>
                                            </p:txEl>
                                          </p:spTgt>
                                        </p:tgtEl>
                                        <p:attrNameLst>
                                          <p:attrName>style.visibility</p:attrName>
                                        </p:attrNameLst>
                                      </p:cBhvr>
                                      <p:to>
                                        <p:strVal val="visible"/>
                                      </p:to>
                                    </p:set>
                                    <p:anim calcmode="lin" valueType="num">
                                      <p:cBhvr>
                                        <p:cTn id="7" dur="500" fill="hold"/>
                                        <p:tgtEl>
                                          <p:spTgt spid="5122">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122">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122">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grpId="0" nodeType="clickEffect">
                                  <p:stCondLst>
                                    <p:cond delay="0"/>
                                  </p:stCondLst>
                                  <p:childTnLst>
                                    <p:set>
                                      <p:cBhvr>
                                        <p:cTn id="13" dur="1" fill="hold">
                                          <p:stCondLst>
                                            <p:cond delay="0"/>
                                          </p:stCondLst>
                                        </p:cTn>
                                        <p:tgtEl>
                                          <p:spTgt spid="5122">
                                            <p:txEl>
                                              <p:pRg st="2" end="2"/>
                                            </p:txEl>
                                          </p:spTgt>
                                        </p:tgtEl>
                                        <p:attrNameLst>
                                          <p:attrName>style.visibility</p:attrName>
                                        </p:attrNameLst>
                                      </p:cBhvr>
                                      <p:to>
                                        <p:strVal val="visible"/>
                                      </p:to>
                                    </p:set>
                                    <p:anim calcmode="lin" valueType="num">
                                      <p:cBhvr>
                                        <p:cTn id="14" dur="500" fill="hold"/>
                                        <p:tgtEl>
                                          <p:spTgt spid="5122">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122">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122">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grpId="0" nodeType="clickEffect">
                                  <p:stCondLst>
                                    <p:cond delay="0"/>
                                  </p:stCondLst>
                                  <p:childTnLst>
                                    <p:set>
                                      <p:cBhvr>
                                        <p:cTn id="20" dur="1" fill="hold">
                                          <p:stCondLst>
                                            <p:cond delay="0"/>
                                          </p:stCondLst>
                                        </p:cTn>
                                        <p:tgtEl>
                                          <p:spTgt spid="5122">
                                            <p:txEl>
                                              <p:pRg st="3" end="3"/>
                                            </p:txEl>
                                          </p:spTgt>
                                        </p:tgtEl>
                                        <p:attrNameLst>
                                          <p:attrName>style.visibility</p:attrName>
                                        </p:attrNameLst>
                                      </p:cBhvr>
                                      <p:to>
                                        <p:strVal val="visible"/>
                                      </p:to>
                                    </p:set>
                                    <p:anim calcmode="lin" valueType="num">
                                      <p:cBhvr>
                                        <p:cTn id="21" dur="500" fill="hold"/>
                                        <p:tgtEl>
                                          <p:spTgt spid="5122">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122">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122">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grpId="0" nodeType="clickEffect">
                                  <p:stCondLst>
                                    <p:cond delay="0"/>
                                  </p:stCondLst>
                                  <p:childTnLst>
                                    <p:set>
                                      <p:cBhvr>
                                        <p:cTn id="27" dur="1" fill="hold">
                                          <p:stCondLst>
                                            <p:cond delay="0"/>
                                          </p:stCondLst>
                                        </p:cTn>
                                        <p:tgtEl>
                                          <p:spTgt spid="5122">
                                            <p:txEl>
                                              <p:pRg st="4" end="4"/>
                                            </p:txEl>
                                          </p:spTgt>
                                        </p:tgtEl>
                                        <p:attrNameLst>
                                          <p:attrName>style.visibility</p:attrName>
                                        </p:attrNameLst>
                                      </p:cBhvr>
                                      <p:to>
                                        <p:strVal val="visible"/>
                                      </p:to>
                                    </p:set>
                                    <p:anim calcmode="lin" valueType="num">
                                      <p:cBhvr>
                                        <p:cTn id="28" dur="500" fill="hold"/>
                                        <p:tgtEl>
                                          <p:spTgt spid="5122">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5122">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5122">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0" fill="hold" grpId="0" nodeType="clickEffect">
                                  <p:stCondLst>
                                    <p:cond delay="0"/>
                                  </p:stCondLst>
                                  <p:childTnLst>
                                    <p:set>
                                      <p:cBhvr>
                                        <p:cTn id="34" dur="1" fill="hold">
                                          <p:stCondLst>
                                            <p:cond delay="0"/>
                                          </p:stCondLst>
                                        </p:cTn>
                                        <p:tgtEl>
                                          <p:spTgt spid="5122">
                                            <p:txEl>
                                              <p:pRg st="7" end="7"/>
                                            </p:txEl>
                                          </p:spTgt>
                                        </p:tgtEl>
                                        <p:attrNameLst>
                                          <p:attrName>style.visibility</p:attrName>
                                        </p:attrNameLst>
                                      </p:cBhvr>
                                      <p:to>
                                        <p:strVal val="visible"/>
                                      </p:to>
                                    </p:set>
                                    <p:anim calcmode="lin" valueType="num">
                                      <p:cBhvr>
                                        <p:cTn id="35" dur="500" fill="hold"/>
                                        <p:tgtEl>
                                          <p:spTgt spid="5122">
                                            <p:txEl>
                                              <p:pRg st="7" end="7"/>
                                            </p:txEl>
                                          </p:spTgt>
                                        </p:tgtEl>
                                        <p:attrNameLst>
                                          <p:attrName>ppt_w</p:attrName>
                                        </p:attrNameLst>
                                      </p:cBhvr>
                                      <p:tavLst>
                                        <p:tav tm="0">
                                          <p:val>
                                            <p:fltVal val="0"/>
                                          </p:val>
                                        </p:tav>
                                        <p:tav tm="100000">
                                          <p:val>
                                            <p:strVal val="#ppt_w"/>
                                          </p:val>
                                        </p:tav>
                                      </p:tavLst>
                                    </p:anim>
                                    <p:anim calcmode="lin" valueType="num">
                                      <p:cBhvr>
                                        <p:cTn id="36" dur="500" fill="hold"/>
                                        <p:tgtEl>
                                          <p:spTgt spid="5122">
                                            <p:txEl>
                                              <p:pRg st="7" end="7"/>
                                            </p:txEl>
                                          </p:spTgt>
                                        </p:tgtEl>
                                        <p:attrNameLst>
                                          <p:attrName>ppt_h</p:attrName>
                                        </p:attrNameLst>
                                      </p:cBhvr>
                                      <p:tavLst>
                                        <p:tav tm="0">
                                          <p:val>
                                            <p:fltVal val="0"/>
                                          </p:val>
                                        </p:tav>
                                        <p:tav tm="100000">
                                          <p:val>
                                            <p:strVal val="#ppt_h"/>
                                          </p:val>
                                        </p:tav>
                                      </p:tavLst>
                                    </p:anim>
                                    <p:animEffect transition="in" filter="fade">
                                      <p:cBhvr>
                                        <p:cTn id="37" dur="500"/>
                                        <p:tgtEl>
                                          <p:spTgt spid="5122">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2"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9" name="Rectangle 3"/>
          <p:cNvSpPr>
            <a:spLocks noGrp="1" noChangeArrowheads="1"/>
          </p:cNvSpPr>
          <p:nvPr>
            <p:ph type="body" idx="1"/>
          </p:nvPr>
        </p:nvSpPr>
        <p:spPr>
          <a:xfrm>
            <a:off x="714348" y="116632"/>
            <a:ext cx="8055002" cy="6643710"/>
          </a:xfrm>
        </p:spPr>
        <p:txBody>
          <a:bodyPr>
            <a:normAutofit fontScale="92500" lnSpcReduction="10000"/>
          </a:bodyPr>
          <a:lstStyle/>
          <a:p>
            <a:pPr eaLnBrk="1" hangingPunct="1">
              <a:lnSpc>
                <a:spcPct val="80000"/>
              </a:lnSpc>
              <a:buFont typeface="Wingdings" pitchFamily="2" charset="2"/>
              <a:buNone/>
              <a:defRPr/>
            </a:pPr>
            <a:r>
              <a:rPr lang="ar-SA" sz="3600" b="1" dirty="0" smtClean="0">
                <a:solidFill>
                  <a:srgbClr val="002060"/>
                </a:solidFill>
                <a:effectLst/>
                <a:cs typeface="B Mitra" pitchFamily="2" charset="-78"/>
              </a:rPr>
              <a:t>منابع انسانی</a:t>
            </a:r>
            <a:endParaRPr lang="en-US" sz="3600" dirty="0" smtClean="0">
              <a:solidFill>
                <a:srgbClr val="002060"/>
              </a:solidFill>
              <a:effectLst/>
              <a:cs typeface="B Mitra" pitchFamily="2" charset="-78"/>
            </a:endParaRPr>
          </a:p>
          <a:p>
            <a:pPr eaLnBrk="1" hangingPunct="1">
              <a:lnSpc>
                <a:spcPct val="80000"/>
              </a:lnSpc>
              <a:buNone/>
              <a:defRPr/>
            </a:pPr>
            <a:r>
              <a:rPr lang="en-US" sz="3600" dirty="0" smtClean="0">
                <a:solidFill>
                  <a:srgbClr val="002060"/>
                </a:solidFill>
                <a:effectLst/>
                <a:cs typeface="B Mitra" pitchFamily="2" charset="-78"/>
              </a:rPr>
              <a:t>  </a:t>
            </a:r>
            <a:r>
              <a:rPr lang="fa-IR" sz="3600" dirty="0" smtClean="0">
                <a:solidFill>
                  <a:srgbClr val="002060"/>
                </a:solidFill>
                <a:effectLst/>
                <a:cs typeface="B Mitra" pitchFamily="2" charset="-78"/>
              </a:rPr>
              <a:t>تعداد کارکنان تمام وقت شرکت در سال ۲۰۰۷، ۱۷۷۸۷ نفر و پاره وقت ۲۳۹۹ نفر بوده است. استیو جابز کار خود را در شرکت اپل بر جذب استعدادهای مناسب متمرکز کرده بود. او بر این باور بود که کاری که انجام داده گردآوردن انسانهای برتر و انجام کار تیمی با آنها بوده است. پس از استخدام نیز محیطی را لازم می داند که افراد احساس کنند توسط افراد مستعد دیگر احاطه شده اند و کار آنها بزرگتر از خود آنهاست.</a:t>
            </a:r>
          </a:p>
          <a:p>
            <a:pPr eaLnBrk="1" hangingPunct="1">
              <a:lnSpc>
                <a:spcPct val="90000"/>
              </a:lnSpc>
              <a:buNone/>
              <a:defRPr/>
            </a:pPr>
            <a:r>
              <a:rPr lang="fa-IR" b="1" dirty="0" smtClean="0">
                <a:solidFill>
                  <a:srgbClr val="0070C0"/>
                </a:solidFill>
                <a:effectLst/>
                <a:cs typeface="B Mitra" pitchFamily="2" charset="-78"/>
              </a:rPr>
              <a:t>تقدیر از کار خوب </a:t>
            </a:r>
          </a:p>
          <a:p>
            <a:pPr eaLnBrk="1" hangingPunct="1">
              <a:lnSpc>
                <a:spcPct val="90000"/>
              </a:lnSpc>
              <a:buNone/>
              <a:defRPr/>
            </a:pPr>
            <a:r>
              <a:rPr lang="fa-IR" b="1" dirty="0" smtClean="0">
                <a:solidFill>
                  <a:srgbClr val="0070C0"/>
                </a:solidFill>
                <a:effectLst/>
                <a:cs typeface="B Mitra" pitchFamily="2" charset="-78"/>
              </a:rPr>
              <a:t>پروژه‌ها و کارگماری‌های چالش بر انگیز</a:t>
            </a:r>
          </a:p>
          <a:p>
            <a:pPr eaLnBrk="1" hangingPunct="1">
              <a:lnSpc>
                <a:spcPct val="90000"/>
              </a:lnSpc>
              <a:buNone/>
              <a:defRPr/>
            </a:pPr>
            <a:r>
              <a:rPr lang="fa-IR" b="1" dirty="0" smtClean="0">
                <a:solidFill>
                  <a:srgbClr val="0070C0"/>
                </a:solidFill>
                <a:effectLst/>
                <a:cs typeface="B Mitra" pitchFamily="2" charset="-78"/>
              </a:rPr>
              <a:t>فرصت‌های رشد برای کارکنان</a:t>
            </a:r>
          </a:p>
          <a:p>
            <a:pPr eaLnBrk="1" hangingPunct="1">
              <a:lnSpc>
                <a:spcPct val="90000"/>
              </a:lnSpc>
              <a:buNone/>
              <a:defRPr/>
            </a:pPr>
            <a:r>
              <a:rPr lang="fa-IR" b="1" dirty="0" smtClean="0">
                <a:solidFill>
                  <a:srgbClr val="0070C0"/>
                </a:solidFill>
                <a:effectLst/>
                <a:cs typeface="B Mitra" pitchFamily="2" charset="-78"/>
              </a:rPr>
              <a:t>مدیریت اضطراب در کارکنان</a:t>
            </a:r>
          </a:p>
          <a:p>
            <a:pPr eaLnBrk="1" hangingPunct="1">
              <a:lnSpc>
                <a:spcPct val="90000"/>
              </a:lnSpc>
              <a:buNone/>
              <a:defRPr/>
            </a:pPr>
            <a:r>
              <a:rPr lang="fa-IR" b="1" dirty="0" smtClean="0">
                <a:solidFill>
                  <a:srgbClr val="0070C0"/>
                </a:solidFill>
                <a:effectLst/>
                <a:cs typeface="B Mitra" pitchFamily="2" charset="-78"/>
              </a:rPr>
              <a:t>اهمیت دادن به فرهنگ سازمانی </a:t>
            </a:r>
            <a:endParaRPr lang="en-US" b="1" dirty="0" smtClean="0">
              <a:solidFill>
                <a:srgbClr val="0070C0"/>
              </a:solidFill>
              <a:effectLst/>
              <a:cs typeface="B Mitra" pitchFamily="2" charset="-78"/>
            </a:endParaRPr>
          </a:p>
          <a:p>
            <a:pPr eaLnBrk="1" hangingPunct="1">
              <a:lnSpc>
                <a:spcPct val="80000"/>
              </a:lnSpc>
              <a:buNone/>
              <a:defRPr/>
            </a:pPr>
            <a:r>
              <a:rPr lang="ar-SA" sz="3600" dirty="0" smtClean="0">
                <a:solidFill>
                  <a:srgbClr val="002060"/>
                </a:solidFill>
                <a:effectLst/>
                <a:cs typeface="B Mitra" pitchFamily="2" charset="-78"/>
              </a:rPr>
              <a:t/>
            </a:r>
            <a:br>
              <a:rPr lang="ar-SA" sz="3600" dirty="0" smtClean="0">
                <a:solidFill>
                  <a:srgbClr val="002060"/>
                </a:solidFill>
                <a:effectLst/>
                <a:cs typeface="B Mitra" pitchFamily="2" charset="-78"/>
              </a:rPr>
            </a:br>
            <a:r>
              <a:rPr lang="ar-SA" sz="3600" dirty="0" smtClean="0">
                <a:solidFill>
                  <a:srgbClr val="002060"/>
                </a:solidFill>
                <a:effectLst/>
                <a:cs typeface="B Mitra" pitchFamily="2" charset="-78"/>
              </a:rPr>
              <a:t/>
            </a:r>
            <a:br>
              <a:rPr lang="ar-SA" sz="3600" dirty="0" smtClean="0">
                <a:solidFill>
                  <a:srgbClr val="002060"/>
                </a:solidFill>
                <a:effectLst/>
                <a:cs typeface="B Mitra" pitchFamily="2" charset="-78"/>
              </a:rPr>
            </a:br>
            <a:endParaRPr lang="en-US" sz="3600" dirty="0" smtClean="0">
              <a:solidFill>
                <a:srgbClr val="002060"/>
              </a:solidFill>
              <a:effectLst/>
              <a:cs typeface="B Mitra" pitchFamily="2" charset="-78"/>
            </a:endParaRPr>
          </a:p>
        </p:txBody>
      </p:sp>
    </p:spTree>
    <p:extLst>
      <p:ext uri="{BB962C8B-B14F-4D97-AF65-F5344CB8AC3E}">
        <p14:creationId xmlns:p14="http://schemas.microsoft.com/office/powerpoint/2010/main" val="58424288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Text Placeholder 6145"/>
          <p:cNvSpPr>
            <a:spLocks noGrp="1" noChangeArrowheads="1"/>
          </p:cNvSpPr>
          <p:nvPr>
            <p:ph type="body" idx="4294967295"/>
          </p:nvPr>
        </p:nvSpPr>
        <p:spPr>
          <a:xfrm>
            <a:off x="0" y="0"/>
            <a:ext cx="9144000" cy="6858000"/>
          </a:xfrm>
        </p:spPr>
        <p:txBody>
          <a:bodyPr/>
          <a:lstStyle/>
          <a:p>
            <a:pPr>
              <a:buNone/>
            </a:pPr>
            <a:endParaRPr lang="fa-IR" sz="3000" dirty="0" smtClean="0">
              <a:solidFill>
                <a:srgbClr val="002060"/>
              </a:solidFill>
              <a:effectLst/>
              <a:cs typeface="B Mitra" pitchFamily="2" charset="-78"/>
            </a:endParaRPr>
          </a:p>
          <a:p>
            <a:pPr>
              <a:buNone/>
            </a:pPr>
            <a:r>
              <a:rPr lang="fa-IR" sz="3000" b="1" dirty="0" smtClean="0">
                <a:solidFill>
                  <a:srgbClr val="002060"/>
                </a:solidFill>
                <a:effectLst/>
                <a:cs typeface="B Mitra" pitchFamily="2" charset="-78"/>
              </a:rPr>
              <a:t>اصول فراموش نشدنی اپل در رابطه با کارکنان:</a:t>
            </a:r>
          </a:p>
          <a:p>
            <a:pPr>
              <a:buNone/>
            </a:pPr>
            <a:r>
              <a:rPr lang="fa-IR" sz="3000" dirty="0" smtClean="0">
                <a:solidFill>
                  <a:srgbClr val="002060"/>
                </a:solidFill>
                <a:effectLst/>
                <a:cs typeface="B Mitra" pitchFamily="2" charset="-78"/>
              </a:rPr>
              <a:t>تحقیق کنید چه منافعی بیش از هر چیز برای کارمندانتان اهمیت دارد.</a:t>
            </a:r>
          </a:p>
          <a:p>
            <a:pPr>
              <a:buNone/>
            </a:pPr>
            <a:r>
              <a:rPr lang="fa-IR" sz="3000" dirty="0" smtClean="0">
                <a:solidFill>
                  <a:srgbClr val="002060"/>
                </a:solidFill>
                <a:effectLst/>
                <a:cs typeface="B Mitra" pitchFamily="2" charset="-78"/>
              </a:rPr>
              <a:t>• بیش از حد لازم با کارمندان ارتباط برقرار کنید.</a:t>
            </a:r>
          </a:p>
          <a:p>
            <a:pPr>
              <a:buNone/>
            </a:pPr>
            <a:r>
              <a:rPr lang="fa-IR" sz="3000" dirty="0" smtClean="0">
                <a:solidFill>
                  <a:srgbClr val="002060"/>
                </a:solidFill>
                <a:effectLst/>
                <a:cs typeface="B Mitra" pitchFamily="2" charset="-78"/>
              </a:rPr>
              <a:t>• درباره نگرانی‌ها و ناامیدی‌های کارمندان واقع بین باشید.</a:t>
            </a:r>
          </a:p>
          <a:p>
            <a:pPr>
              <a:buNone/>
            </a:pPr>
            <a:r>
              <a:rPr lang="fa-IR" sz="3000" dirty="0" smtClean="0">
                <a:solidFill>
                  <a:srgbClr val="002060"/>
                </a:solidFill>
                <a:effectLst/>
                <a:cs typeface="B Mitra" pitchFamily="2" charset="-78"/>
              </a:rPr>
              <a:t>آنچه نباید انجام شود</a:t>
            </a:r>
          </a:p>
          <a:p>
            <a:pPr>
              <a:buNone/>
            </a:pPr>
            <a:r>
              <a:rPr lang="fa-IR" sz="3000" dirty="0" smtClean="0">
                <a:solidFill>
                  <a:srgbClr val="002060"/>
                </a:solidFill>
                <a:effectLst/>
                <a:cs typeface="B Mitra" pitchFamily="2" charset="-78"/>
              </a:rPr>
              <a:t>• نباید فراموش کنید که رضایت از مدیر مستقیم کارمندان تاثیر بسیار زیادی در تصمیم آنها مبنی بر ماندن در شرکت دارد.</a:t>
            </a:r>
          </a:p>
          <a:p>
            <a:pPr>
              <a:buNone/>
            </a:pPr>
            <a:r>
              <a:rPr lang="fa-IR" sz="3000" dirty="0" smtClean="0">
                <a:solidFill>
                  <a:srgbClr val="002060"/>
                </a:solidFill>
                <a:effectLst/>
                <a:cs typeface="B Mitra" pitchFamily="2" charset="-78"/>
              </a:rPr>
              <a:t>• فکر نکنید که وجود اوضاع بد اقتصادی، تضمین می‌کند که کارمندان با ارزش شما شرکت را ترک نمی‌کنند.</a:t>
            </a:r>
          </a:p>
          <a:p>
            <a:pPr>
              <a:buNone/>
            </a:pPr>
            <a:r>
              <a:rPr lang="fa-IR" sz="3000" dirty="0" smtClean="0">
                <a:solidFill>
                  <a:srgbClr val="002060"/>
                </a:solidFill>
                <a:effectLst/>
                <a:cs typeface="B Mitra" pitchFamily="2" charset="-78"/>
              </a:rPr>
              <a:t>• فکر نکنید پول تنها ابزاری است که در کارمندان انگیزه ایجاد می‌کند.</a:t>
            </a:r>
          </a:p>
          <a:p>
            <a:pPr eaLnBrk="1" hangingPunct="1">
              <a:lnSpc>
                <a:spcPct val="90000"/>
              </a:lnSpc>
              <a:buNone/>
              <a:defRPr/>
            </a:pPr>
            <a:r>
              <a:rPr lang="en-US" sz="3000" dirty="0" smtClean="0">
                <a:solidFill>
                  <a:srgbClr val="002060"/>
                </a:solidFill>
                <a:effectLst/>
                <a:cs typeface="B Mitra" pitchFamily="2" charset="-78"/>
              </a:rPr>
              <a:t>	</a:t>
            </a:r>
          </a:p>
        </p:txBody>
      </p:sp>
    </p:spTree>
    <p:extLst>
      <p:ext uri="{BB962C8B-B14F-4D97-AF65-F5344CB8AC3E}">
        <p14:creationId xmlns:p14="http://schemas.microsoft.com/office/powerpoint/2010/main" val="121069380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6146">
                                            <p:txEl>
                                              <p:pRg st="1" end="1"/>
                                            </p:txEl>
                                          </p:spTgt>
                                        </p:tgtEl>
                                        <p:attrNameLst>
                                          <p:attrName>style.visibility</p:attrName>
                                        </p:attrNameLst>
                                      </p:cBhvr>
                                      <p:to>
                                        <p:strVal val="visible"/>
                                      </p:to>
                                    </p:set>
                                    <p:anim calcmode="lin" valueType="num">
                                      <p:cBhvr>
                                        <p:cTn id="7" dur="500" fill="hold"/>
                                        <p:tgtEl>
                                          <p:spTgt spid="6146">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6146">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6146">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grpId="0" nodeType="clickEffect">
                                  <p:stCondLst>
                                    <p:cond delay="0"/>
                                  </p:stCondLst>
                                  <p:childTnLst>
                                    <p:set>
                                      <p:cBhvr>
                                        <p:cTn id="13" dur="1" fill="hold">
                                          <p:stCondLst>
                                            <p:cond delay="0"/>
                                          </p:stCondLst>
                                        </p:cTn>
                                        <p:tgtEl>
                                          <p:spTgt spid="6146">
                                            <p:txEl>
                                              <p:pRg st="2" end="2"/>
                                            </p:txEl>
                                          </p:spTgt>
                                        </p:tgtEl>
                                        <p:attrNameLst>
                                          <p:attrName>style.visibility</p:attrName>
                                        </p:attrNameLst>
                                      </p:cBhvr>
                                      <p:to>
                                        <p:strVal val="visible"/>
                                      </p:to>
                                    </p:set>
                                    <p:anim calcmode="lin" valueType="num">
                                      <p:cBhvr>
                                        <p:cTn id="14" dur="500" fill="hold"/>
                                        <p:tgtEl>
                                          <p:spTgt spid="6146">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6146">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6146">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grpId="0" nodeType="clickEffect">
                                  <p:stCondLst>
                                    <p:cond delay="0"/>
                                  </p:stCondLst>
                                  <p:childTnLst>
                                    <p:set>
                                      <p:cBhvr>
                                        <p:cTn id="20" dur="1" fill="hold">
                                          <p:stCondLst>
                                            <p:cond delay="0"/>
                                          </p:stCondLst>
                                        </p:cTn>
                                        <p:tgtEl>
                                          <p:spTgt spid="6146">
                                            <p:txEl>
                                              <p:pRg st="3" end="3"/>
                                            </p:txEl>
                                          </p:spTgt>
                                        </p:tgtEl>
                                        <p:attrNameLst>
                                          <p:attrName>style.visibility</p:attrName>
                                        </p:attrNameLst>
                                      </p:cBhvr>
                                      <p:to>
                                        <p:strVal val="visible"/>
                                      </p:to>
                                    </p:set>
                                    <p:anim calcmode="lin" valueType="num">
                                      <p:cBhvr>
                                        <p:cTn id="21" dur="500" fill="hold"/>
                                        <p:tgtEl>
                                          <p:spTgt spid="6146">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6146">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6146">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grpId="0" nodeType="clickEffect">
                                  <p:stCondLst>
                                    <p:cond delay="0"/>
                                  </p:stCondLst>
                                  <p:childTnLst>
                                    <p:set>
                                      <p:cBhvr>
                                        <p:cTn id="27" dur="1" fill="hold">
                                          <p:stCondLst>
                                            <p:cond delay="0"/>
                                          </p:stCondLst>
                                        </p:cTn>
                                        <p:tgtEl>
                                          <p:spTgt spid="6146">
                                            <p:txEl>
                                              <p:pRg st="4" end="4"/>
                                            </p:txEl>
                                          </p:spTgt>
                                        </p:tgtEl>
                                        <p:attrNameLst>
                                          <p:attrName>style.visibility</p:attrName>
                                        </p:attrNameLst>
                                      </p:cBhvr>
                                      <p:to>
                                        <p:strVal val="visible"/>
                                      </p:to>
                                    </p:set>
                                    <p:anim calcmode="lin" valueType="num">
                                      <p:cBhvr>
                                        <p:cTn id="28" dur="500" fill="hold"/>
                                        <p:tgtEl>
                                          <p:spTgt spid="6146">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6146">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6146">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0" fill="hold" grpId="0" nodeType="clickEffect">
                                  <p:stCondLst>
                                    <p:cond delay="0"/>
                                  </p:stCondLst>
                                  <p:childTnLst>
                                    <p:set>
                                      <p:cBhvr>
                                        <p:cTn id="34" dur="1" fill="hold">
                                          <p:stCondLst>
                                            <p:cond delay="0"/>
                                          </p:stCondLst>
                                        </p:cTn>
                                        <p:tgtEl>
                                          <p:spTgt spid="6146">
                                            <p:txEl>
                                              <p:pRg st="5" end="5"/>
                                            </p:txEl>
                                          </p:spTgt>
                                        </p:tgtEl>
                                        <p:attrNameLst>
                                          <p:attrName>style.visibility</p:attrName>
                                        </p:attrNameLst>
                                      </p:cBhvr>
                                      <p:to>
                                        <p:strVal val="visible"/>
                                      </p:to>
                                    </p:set>
                                    <p:anim calcmode="lin" valueType="num">
                                      <p:cBhvr>
                                        <p:cTn id="35" dur="500" fill="hold"/>
                                        <p:tgtEl>
                                          <p:spTgt spid="6146">
                                            <p:txEl>
                                              <p:pRg st="5" end="5"/>
                                            </p:txEl>
                                          </p:spTgt>
                                        </p:tgtEl>
                                        <p:attrNameLst>
                                          <p:attrName>ppt_w</p:attrName>
                                        </p:attrNameLst>
                                      </p:cBhvr>
                                      <p:tavLst>
                                        <p:tav tm="0">
                                          <p:val>
                                            <p:fltVal val="0"/>
                                          </p:val>
                                        </p:tav>
                                        <p:tav tm="100000">
                                          <p:val>
                                            <p:strVal val="#ppt_w"/>
                                          </p:val>
                                        </p:tav>
                                      </p:tavLst>
                                    </p:anim>
                                    <p:anim calcmode="lin" valueType="num">
                                      <p:cBhvr>
                                        <p:cTn id="36" dur="500" fill="hold"/>
                                        <p:tgtEl>
                                          <p:spTgt spid="6146">
                                            <p:txEl>
                                              <p:pRg st="5" end="5"/>
                                            </p:txEl>
                                          </p:spTgt>
                                        </p:tgtEl>
                                        <p:attrNameLst>
                                          <p:attrName>ppt_h</p:attrName>
                                        </p:attrNameLst>
                                      </p:cBhvr>
                                      <p:tavLst>
                                        <p:tav tm="0">
                                          <p:val>
                                            <p:fltVal val="0"/>
                                          </p:val>
                                        </p:tav>
                                        <p:tav tm="100000">
                                          <p:val>
                                            <p:strVal val="#ppt_h"/>
                                          </p:val>
                                        </p:tav>
                                      </p:tavLst>
                                    </p:anim>
                                    <p:animEffect transition="in" filter="fade">
                                      <p:cBhvr>
                                        <p:cTn id="37" dur="500"/>
                                        <p:tgtEl>
                                          <p:spTgt spid="6146">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0" fill="hold" grpId="0" nodeType="clickEffect">
                                  <p:stCondLst>
                                    <p:cond delay="0"/>
                                  </p:stCondLst>
                                  <p:childTnLst>
                                    <p:set>
                                      <p:cBhvr>
                                        <p:cTn id="41" dur="1" fill="hold">
                                          <p:stCondLst>
                                            <p:cond delay="0"/>
                                          </p:stCondLst>
                                        </p:cTn>
                                        <p:tgtEl>
                                          <p:spTgt spid="6146">
                                            <p:txEl>
                                              <p:pRg st="6" end="6"/>
                                            </p:txEl>
                                          </p:spTgt>
                                        </p:tgtEl>
                                        <p:attrNameLst>
                                          <p:attrName>style.visibility</p:attrName>
                                        </p:attrNameLst>
                                      </p:cBhvr>
                                      <p:to>
                                        <p:strVal val="visible"/>
                                      </p:to>
                                    </p:set>
                                    <p:anim calcmode="lin" valueType="num">
                                      <p:cBhvr>
                                        <p:cTn id="42" dur="500" fill="hold"/>
                                        <p:tgtEl>
                                          <p:spTgt spid="6146">
                                            <p:txEl>
                                              <p:pRg st="6" end="6"/>
                                            </p:txEl>
                                          </p:spTgt>
                                        </p:tgtEl>
                                        <p:attrNameLst>
                                          <p:attrName>ppt_w</p:attrName>
                                        </p:attrNameLst>
                                      </p:cBhvr>
                                      <p:tavLst>
                                        <p:tav tm="0">
                                          <p:val>
                                            <p:fltVal val="0"/>
                                          </p:val>
                                        </p:tav>
                                        <p:tav tm="100000">
                                          <p:val>
                                            <p:strVal val="#ppt_w"/>
                                          </p:val>
                                        </p:tav>
                                      </p:tavLst>
                                    </p:anim>
                                    <p:anim calcmode="lin" valueType="num">
                                      <p:cBhvr>
                                        <p:cTn id="43" dur="500" fill="hold"/>
                                        <p:tgtEl>
                                          <p:spTgt spid="6146">
                                            <p:txEl>
                                              <p:pRg st="6" end="6"/>
                                            </p:txEl>
                                          </p:spTgt>
                                        </p:tgtEl>
                                        <p:attrNameLst>
                                          <p:attrName>ppt_h</p:attrName>
                                        </p:attrNameLst>
                                      </p:cBhvr>
                                      <p:tavLst>
                                        <p:tav tm="0">
                                          <p:val>
                                            <p:fltVal val="0"/>
                                          </p:val>
                                        </p:tav>
                                        <p:tav tm="100000">
                                          <p:val>
                                            <p:strVal val="#ppt_h"/>
                                          </p:val>
                                        </p:tav>
                                      </p:tavLst>
                                    </p:anim>
                                    <p:animEffect transition="in" filter="fade">
                                      <p:cBhvr>
                                        <p:cTn id="44" dur="500"/>
                                        <p:tgtEl>
                                          <p:spTgt spid="6146">
                                            <p:txEl>
                                              <p:pRg st="6" end="6"/>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0" fill="hold" grpId="0" nodeType="clickEffect">
                                  <p:stCondLst>
                                    <p:cond delay="0"/>
                                  </p:stCondLst>
                                  <p:childTnLst>
                                    <p:set>
                                      <p:cBhvr>
                                        <p:cTn id="48" dur="1" fill="hold">
                                          <p:stCondLst>
                                            <p:cond delay="0"/>
                                          </p:stCondLst>
                                        </p:cTn>
                                        <p:tgtEl>
                                          <p:spTgt spid="6146">
                                            <p:txEl>
                                              <p:pRg st="7" end="7"/>
                                            </p:txEl>
                                          </p:spTgt>
                                        </p:tgtEl>
                                        <p:attrNameLst>
                                          <p:attrName>style.visibility</p:attrName>
                                        </p:attrNameLst>
                                      </p:cBhvr>
                                      <p:to>
                                        <p:strVal val="visible"/>
                                      </p:to>
                                    </p:set>
                                    <p:anim calcmode="lin" valueType="num">
                                      <p:cBhvr>
                                        <p:cTn id="49" dur="500" fill="hold"/>
                                        <p:tgtEl>
                                          <p:spTgt spid="6146">
                                            <p:txEl>
                                              <p:pRg st="7" end="7"/>
                                            </p:txEl>
                                          </p:spTgt>
                                        </p:tgtEl>
                                        <p:attrNameLst>
                                          <p:attrName>ppt_w</p:attrName>
                                        </p:attrNameLst>
                                      </p:cBhvr>
                                      <p:tavLst>
                                        <p:tav tm="0">
                                          <p:val>
                                            <p:fltVal val="0"/>
                                          </p:val>
                                        </p:tav>
                                        <p:tav tm="100000">
                                          <p:val>
                                            <p:strVal val="#ppt_w"/>
                                          </p:val>
                                        </p:tav>
                                      </p:tavLst>
                                    </p:anim>
                                    <p:anim calcmode="lin" valueType="num">
                                      <p:cBhvr>
                                        <p:cTn id="50" dur="500" fill="hold"/>
                                        <p:tgtEl>
                                          <p:spTgt spid="6146">
                                            <p:txEl>
                                              <p:pRg st="7" end="7"/>
                                            </p:txEl>
                                          </p:spTgt>
                                        </p:tgtEl>
                                        <p:attrNameLst>
                                          <p:attrName>ppt_h</p:attrName>
                                        </p:attrNameLst>
                                      </p:cBhvr>
                                      <p:tavLst>
                                        <p:tav tm="0">
                                          <p:val>
                                            <p:fltVal val="0"/>
                                          </p:val>
                                        </p:tav>
                                        <p:tav tm="100000">
                                          <p:val>
                                            <p:strVal val="#ppt_h"/>
                                          </p:val>
                                        </p:tav>
                                      </p:tavLst>
                                    </p:anim>
                                    <p:animEffect transition="in" filter="fade">
                                      <p:cBhvr>
                                        <p:cTn id="51" dur="500"/>
                                        <p:tgtEl>
                                          <p:spTgt spid="6146">
                                            <p:txEl>
                                              <p:pRg st="7" end="7"/>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53" presetClass="entr" presetSubtype="0" fill="hold" grpId="0" nodeType="clickEffect">
                                  <p:stCondLst>
                                    <p:cond delay="0"/>
                                  </p:stCondLst>
                                  <p:childTnLst>
                                    <p:set>
                                      <p:cBhvr>
                                        <p:cTn id="55" dur="1" fill="hold">
                                          <p:stCondLst>
                                            <p:cond delay="0"/>
                                          </p:stCondLst>
                                        </p:cTn>
                                        <p:tgtEl>
                                          <p:spTgt spid="6146">
                                            <p:txEl>
                                              <p:pRg st="8" end="8"/>
                                            </p:txEl>
                                          </p:spTgt>
                                        </p:tgtEl>
                                        <p:attrNameLst>
                                          <p:attrName>style.visibility</p:attrName>
                                        </p:attrNameLst>
                                      </p:cBhvr>
                                      <p:to>
                                        <p:strVal val="visible"/>
                                      </p:to>
                                    </p:set>
                                    <p:anim calcmode="lin" valueType="num">
                                      <p:cBhvr>
                                        <p:cTn id="56" dur="500" fill="hold"/>
                                        <p:tgtEl>
                                          <p:spTgt spid="6146">
                                            <p:txEl>
                                              <p:pRg st="8" end="8"/>
                                            </p:txEl>
                                          </p:spTgt>
                                        </p:tgtEl>
                                        <p:attrNameLst>
                                          <p:attrName>ppt_w</p:attrName>
                                        </p:attrNameLst>
                                      </p:cBhvr>
                                      <p:tavLst>
                                        <p:tav tm="0">
                                          <p:val>
                                            <p:fltVal val="0"/>
                                          </p:val>
                                        </p:tav>
                                        <p:tav tm="100000">
                                          <p:val>
                                            <p:strVal val="#ppt_w"/>
                                          </p:val>
                                        </p:tav>
                                      </p:tavLst>
                                    </p:anim>
                                    <p:anim calcmode="lin" valueType="num">
                                      <p:cBhvr>
                                        <p:cTn id="57" dur="500" fill="hold"/>
                                        <p:tgtEl>
                                          <p:spTgt spid="6146">
                                            <p:txEl>
                                              <p:pRg st="8" end="8"/>
                                            </p:txEl>
                                          </p:spTgt>
                                        </p:tgtEl>
                                        <p:attrNameLst>
                                          <p:attrName>ppt_h</p:attrName>
                                        </p:attrNameLst>
                                      </p:cBhvr>
                                      <p:tavLst>
                                        <p:tav tm="0">
                                          <p:val>
                                            <p:fltVal val="0"/>
                                          </p:val>
                                        </p:tav>
                                        <p:tav tm="100000">
                                          <p:val>
                                            <p:strVal val="#ppt_h"/>
                                          </p:val>
                                        </p:tav>
                                      </p:tavLst>
                                    </p:anim>
                                    <p:animEffect transition="in" filter="fade">
                                      <p:cBhvr>
                                        <p:cTn id="58" dur="500"/>
                                        <p:tgtEl>
                                          <p:spTgt spid="6146">
                                            <p:txEl>
                                              <p:pRg st="8" end="8"/>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53" presetClass="entr" presetSubtype="0" fill="hold" grpId="0" nodeType="clickEffect">
                                  <p:stCondLst>
                                    <p:cond delay="0"/>
                                  </p:stCondLst>
                                  <p:childTnLst>
                                    <p:set>
                                      <p:cBhvr>
                                        <p:cTn id="62" dur="1" fill="hold">
                                          <p:stCondLst>
                                            <p:cond delay="0"/>
                                          </p:stCondLst>
                                        </p:cTn>
                                        <p:tgtEl>
                                          <p:spTgt spid="6146">
                                            <p:txEl>
                                              <p:pRg st="9" end="9"/>
                                            </p:txEl>
                                          </p:spTgt>
                                        </p:tgtEl>
                                        <p:attrNameLst>
                                          <p:attrName>style.visibility</p:attrName>
                                        </p:attrNameLst>
                                      </p:cBhvr>
                                      <p:to>
                                        <p:strVal val="visible"/>
                                      </p:to>
                                    </p:set>
                                    <p:anim calcmode="lin" valueType="num">
                                      <p:cBhvr>
                                        <p:cTn id="63" dur="500" fill="hold"/>
                                        <p:tgtEl>
                                          <p:spTgt spid="6146">
                                            <p:txEl>
                                              <p:pRg st="9" end="9"/>
                                            </p:txEl>
                                          </p:spTgt>
                                        </p:tgtEl>
                                        <p:attrNameLst>
                                          <p:attrName>ppt_w</p:attrName>
                                        </p:attrNameLst>
                                      </p:cBhvr>
                                      <p:tavLst>
                                        <p:tav tm="0">
                                          <p:val>
                                            <p:fltVal val="0"/>
                                          </p:val>
                                        </p:tav>
                                        <p:tav tm="100000">
                                          <p:val>
                                            <p:strVal val="#ppt_w"/>
                                          </p:val>
                                        </p:tav>
                                      </p:tavLst>
                                    </p:anim>
                                    <p:anim calcmode="lin" valueType="num">
                                      <p:cBhvr>
                                        <p:cTn id="64" dur="500" fill="hold"/>
                                        <p:tgtEl>
                                          <p:spTgt spid="6146">
                                            <p:txEl>
                                              <p:pRg st="9" end="9"/>
                                            </p:txEl>
                                          </p:spTgt>
                                        </p:tgtEl>
                                        <p:attrNameLst>
                                          <p:attrName>ppt_h</p:attrName>
                                        </p:attrNameLst>
                                      </p:cBhvr>
                                      <p:tavLst>
                                        <p:tav tm="0">
                                          <p:val>
                                            <p:fltVal val="0"/>
                                          </p:val>
                                        </p:tav>
                                        <p:tav tm="100000">
                                          <p:val>
                                            <p:strVal val="#ppt_h"/>
                                          </p:val>
                                        </p:tav>
                                      </p:tavLst>
                                    </p:anim>
                                    <p:animEffect transition="in" filter="fade">
                                      <p:cBhvr>
                                        <p:cTn id="65" dur="500"/>
                                        <p:tgtEl>
                                          <p:spTgt spid="6146">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6"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Rectangle 3"/>
          <p:cNvSpPr>
            <a:spLocks noGrp="1" noChangeArrowheads="1"/>
          </p:cNvSpPr>
          <p:nvPr>
            <p:ph type="body" idx="1"/>
          </p:nvPr>
        </p:nvSpPr>
        <p:spPr>
          <a:xfrm>
            <a:off x="539750" y="214290"/>
            <a:ext cx="8229600" cy="6429420"/>
          </a:xfrm>
        </p:spPr>
        <p:txBody>
          <a:bodyPr/>
          <a:lstStyle/>
          <a:p>
            <a:pPr eaLnBrk="1" hangingPunct="1">
              <a:buClr>
                <a:schemeClr val="tx1"/>
              </a:buClr>
              <a:buFont typeface="Wingdings" pitchFamily="2" charset="2"/>
              <a:buNone/>
              <a:defRPr/>
            </a:pPr>
            <a:r>
              <a:rPr lang="fa-IR" dirty="0" smtClean="0">
                <a:solidFill>
                  <a:srgbClr val="002060"/>
                </a:solidFill>
                <a:effectLst/>
                <a:cs typeface="B Titr" pitchFamily="2" charset="-78"/>
              </a:rPr>
              <a:t>مدیر عامل</a:t>
            </a:r>
          </a:p>
          <a:p>
            <a:pPr eaLnBrk="1" hangingPunct="1">
              <a:buClr>
                <a:schemeClr val="tx1"/>
              </a:buClr>
              <a:buNone/>
              <a:defRPr/>
            </a:pPr>
            <a:r>
              <a:rPr lang="fa-IR" sz="2800" dirty="0" smtClean="0">
                <a:solidFill>
                  <a:srgbClr val="002060"/>
                </a:solidFill>
                <a:effectLst/>
                <a:cs typeface="B Mitra" pitchFamily="2" charset="-78"/>
              </a:rPr>
              <a:t>استیو جابز مدیرعامل سابق شرکا اپل، شخصیت پویا و منحصر به فردی بود. شاید بدین دلیل که حضور او در اپل با فراز و نشیب هایی همراه بوده است. او با آنکه بنیانگذار شرکت بود اما به دلیل اختلاف فکری با جان اسکالی که خود جابز برای رهبری شرکت او را از پپسی آورده بود، از شرکت کناره گرفت و بلافاصله با راه انداختن شرکت نکست، درصدد بود رقیبی برای اپل بنیان نهد. پس از آن نیز به دنیای فیلمسازی پویانمایی روی آورد و با تاسیس شرکت پیکسار هشت فیلم پویانمایی موفق ارائه داد. </a:t>
            </a:r>
            <a:endParaRPr lang="en-US" sz="2800" dirty="0" smtClean="0">
              <a:solidFill>
                <a:srgbClr val="002060"/>
              </a:solidFill>
              <a:effectLst/>
              <a:cs typeface="B Mitra" pitchFamily="2" charset="-78"/>
            </a:endParaRPr>
          </a:p>
        </p:txBody>
      </p:sp>
      <p:pic>
        <p:nvPicPr>
          <p:cNvPr id="4" name="Picture 5" descr="http://djdesignerlab.com/wp-content/uploads/2011/october/steve_jobs/steve_jobs_9.jpg"/>
          <p:cNvPicPr>
            <a:picLocks noChangeAspect="1" noChangeArrowheads="1"/>
          </p:cNvPicPr>
          <p:nvPr/>
        </p:nvPicPr>
        <p:blipFill>
          <a:blip r:embed="rId2"/>
          <a:srcRect/>
          <a:stretch>
            <a:fillRect/>
          </a:stretch>
        </p:blipFill>
        <p:spPr bwMode="auto">
          <a:xfrm>
            <a:off x="642910" y="3581428"/>
            <a:ext cx="3717676" cy="3205158"/>
          </a:xfrm>
          <a:prstGeom prst="rect">
            <a:avLst/>
          </a:prstGeom>
          <a:ln>
            <a:noFill/>
          </a:ln>
          <a:effectLst>
            <a:outerShdw blurRad="190500" algn="tl" rotWithShape="0">
              <a:srgbClr val="000000">
                <a:alpha val="70000"/>
              </a:srgbClr>
            </a:outerShdw>
          </a:effectLst>
        </p:spPr>
      </p:pic>
    </p:spTree>
    <p:extLst>
      <p:ext uri="{BB962C8B-B14F-4D97-AF65-F5344CB8AC3E}">
        <p14:creationId xmlns:p14="http://schemas.microsoft.com/office/powerpoint/2010/main" val="129126556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TotalTime>
  <Words>1042</Words>
  <Application>Microsoft Office PowerPoint</Application>
  <PresentationFormat>On-screen Show (4:3)</PresentationFormat>
  <Paragraphs>74</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PowerPoint Presentation</vt:lpstr>
      <vt:lpstr>PowerPoint Presentation</vt:lpstr>
      <vt:lpstr>PowerPoint Presentation</vt:lpstr>
      <vt:lpstr>PowerPoint Presentation</vt:lpstr>
      <vt:lpstr> استراتژی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WIN 7</dc:creator>
  <cp:lastModifiedBy>WIN 7</cp:lastModifiedBy>
  <cp:revision>1</cp:revision>
  <dcterms:created xsi:type="dcterms:W3CDTF">2017-05-28T18:25:04Z</dcterms:created>
  <dcterms:modified xsi:type="dcterms:W3CDTF">2017-05-28T18:26:05Z</dcterms:modified>
</cp:coreProperties>
</file>