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61"/>
  </p:notesMasterIdLst>
  <p:sldIdLst>
    <p:sldId id="256" r:id="rId2"/>
    <p:sldId id="320" r:id="rId3"/>
    <p:sldId id="331" r:id="rId4"/>
    <p:sldId id="258" r:id="rId5"/>
    <p:sldId id="329" r:id="rId6"/>
    <p:sldId id="260" r:id="rId7"/>
    <p:sldId id="308" r:id="rId8"/>
    <p:sldId id="309" r:id="rId9"/>
    <p:sldId id="310" r:id="rId10"/>
    <p:sldId id="261" r:id="rId11"/>
    <p:sldId id="262" r:id="rId12"/>
    <p:sldId id="326" r:id="rId13"/>
    <p:sldId id="264" r:id="rId14"/>
    <p:sldId id="265" r:id="rId15"/>
    <p:sldId id="323" r:id="rId16"/>
    <p:sldId id="324" r:id="rId17"/>
    <p:sldId id="333" r:id="rId18"/>
    <p:sldId id="334" r:id="rId19"/>
    <p:sldId id="328" r:id="rId20"/>
    <p:sldId id="325" r:id="rId21"/>
    <p:sldId id="332" r:id="rId22"/>
    <p:sldId id="268" r:id="rId23"/>
    <p:sldId id="311" r:id="rId24"/>
    <p:sldId id="327"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321" r:id="rId39"/>
    <p:sldId id="282" r:id="rId40"/>
    <p:sldId id="283" r:id="rId41"/>
    <p:sldId id="284" r:id="rId42"/>
    <p:sldId id="303" r:id="rId43"/>
    <p:sldId id="314"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305" r:id="rId58"/>
    <p:sldId id="299" r:id="rId59"/>
    <p:sldId id="300" r:id="rId60"/>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autoAdjust="0"/>
    <p:restoredTop sz="94658" autoAdjust="0"/>
  </p:normalViewPr>
  <p:slideViewPr>
    <p:cSldViewPr>
      <p:cViewPr>
        <p:scale>
          <a:sx n="64" d="100"/>
          <a:sy n="64" d="100"/>
        </p:scale>
        <p:origin x="-1554" y="-222"/>
      </p:cViewPr>
      <p:guideLst>
        <p:guide orient="horz" pos="2160"/>
        <p:guide pos="2880"/>
      </p:guideLst>
    </p:cSldViewPr>
  </p:slideViewPr>
  <p:outlineViewPr>
    <p:cViewPr>
      <p:scale>
        <a:sx n="33" d="100"/>
        <a:sy n="33" d="100"/>
      </p:scale>
      <p:origin x="0" y="96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0"/>
    <c:plotArea>
      <c:layout>
        <c:manualLayout>
          <c:layoutTarget val="inner"/>
          <c:xMode val="edge"/>
          <c:yMode val="edge"/>
          <c:x val="0.11575968818733742"/>
          <c:y val="5.5799355627152547E-2"/>
          <c:w val="0.7144647823292809"/>
          <c:h val="0.80661528802553273"/>
        </c:manualLayout>
      </c:layout>
      <c:barChart>
        <c:barDir val="col"/>
        <c:grouping val="clustered"/>
        <c:varyColors val="0"/>
        <c:ser>
          <c:idx val="0"/>
          <c:order val="0"/>
          <c:tx>
            <c:strRef>
              <c:f>Sheet1!$B$1</c:f>
              <c:strCache>
                <c:ptCount val="1"/>
                <c:pt idx="0">
                  <c:v>صنعت</c:v>
                </c:pt>
              </c:strCache>
            </c:strRef>
          </c:tx>
          <c:spPr>
            <a:solidFill>
              <a:srgbClr val="00B0F0"/>
            </a:solidFill>
            <a:scene3d>
              <a:camera prst="orthographicFront"/>
              <a:lightRig rig="threePt" dir="t"/>
            </a:scene3d>
            <a:sp3d>
              <a:bevelT/>
            </a:sp3d>
          </c:spPr>
          <c:invertIfNegative val="0"/>
          <c:dLbls>
            <c:txPr>
              <a:bodyPr/>
              <a:lstStyle/>
              <a:p>
                <a:pPr>
                  <a:defRPr lang="fa-IR" sz="1598"/>
                </a:pPr>
                <a:endParaRPr lang="en-US"/>
              </a:p>
            </c:txPr>
            <c:showLegendKey val="0"/>
            <c:showVal val="1"/>
            <c:showCatName val="0"/>
            <c:showSerName val="0"/>
            <c:showPercent val="0"/>
            <c:showBubbleSize val="0"/>
            <c:showLeaderLines val="0"/>
          </c:dLbls>
          <c:cat>
            <c:numRef>
              <c:f>Sheet1!$A$2:$A$4</c:f>
              <c:numCache>
                <c:formatCode>General</c:formatCode>
                <c:ptCount val="3"/>
                <c:pt idx="0">
                  <c:v>1391</c:v>
                </c:pt>
                <c:pt idx="1">
                  <c:v>1392</c:v>
                </c:pt>
                <c:pt idx="2">
                  <c:v>1393</c:v>
                </c:pt>
              </c:numCache>
            </c:numRef>
          </c:cat>
          <c:val>
            <c:numRef>
              <c:f>Sheet1!$B$2:$B$4</c:f>
              <c:numCache>
                <c:formatCode>General</c:formatCode>
                <c:ptCount val="3"/>
                <c:pt idx="0">
                  <c:v>34.300000000000004</c:v>
                </c:pt>
                <c:pt idx="1">
                  <c:v>35.300000000000004</c:v>
                </c:pt>
                <c:pt idx="2">
                  <c:v>35.4</c:v>
                </c:pt>
              </c:numCache>
            </c:numRef>
          </c:val>
        </c:ser>
        <c:ser>
          <c:idx val="1"/>
          <c:order val="1"/>
          <c:tx>
            <c:strRef>
              <c:f>Sheet1!$C$1</c:f>
              <c:strCache>
                <c:ptCount val="1"/>
                <c:pt idx="0">
                  <c:v>ساختمان </c:v>
                </c:pt>
              </c:strCache>
            </c:strRef>
          </c:tx>
          <c:spPr>
            <a:solidFill>
              <a:srgbClr val="FF0000"/>
            </a:solidFill>
            <a:ln>
              <a:noFill/>
            </a:ln>
            <a:scene3d>
              <a:camera prst="orthographicFront"/>
              <a:lightRig rig="threePt" dir="t"/>
            </a:scene3d>
            <a:sp3d>
              <a:bevelT/>
            </a:sp3d>
          </c:spPr>
          <c:invertIfNegative val="0"/>
          <c:dLbls>
            <c:txPr>
              <a:bodyPr/>
              <a:lstStyle/>
              <a:p>
                <a:pPr>
                  <a:defRPr lang="fa-IR" sz="1598"/>
                </a:pPr>
                <a:endParaRPr lang="en-US"/>
              </a:p>
            </c:txPr>
            <c:showLegendKey val="0"/>
            <c:showVal val="1"/>
            <c:showCatName val="0"/>
            <c:showSerName val="0"/>
            <c:showPercent val="0"/>
            <c:showBubbleSize val="0"/>
            <c:showLeaderLines val="0"/>
          </c:dLbls>
          <c:cat>
            <c:numRef>
              <c:f>Sheet1!$A$2:$A$4</c:f>
              <c:numCache>
                <c:formatCode>General</c:formatCode>
                <c:ptCount val="3"/>
                <c:pt idx="0">
                  <c:v>1391</c:v>
                </c:pt>
                <c:pt idx="1">
                  <c:v>1392</c:v>
                </c:pt>
                <c:pt idx="2">
                  <c:v>1393</c:v>
                </c:pt>
              </c:numCache>
            </c:numRef>
          </c:cat>
          <c:val>
            <c:numRef>
              <c:f>Sheet1!$C$2:$C$4</c:f>
              <c:numCache>
                <c:formatCode>General</c:formatCode>
                <c:ptCount val="3"/>
                <c:pt idx="0">
                  <c:v>45.9</c:v>
                </c:pt>
                <c:pt idx="1">
                  <c:v>44.7</c:v>
                </c:pt>
                <c:pt idx="2">
                  <c:v>44.4</c:v>
                </c:pt>
              </c:numCache>
            </c:numRef>
          </c:val>
        </c:ser>
        <c:ser>
          <c:idx val="2"/>
          <c:order val="2"/>
          <c:tx>
            <c:strRef>
              <c:f>Sheet1!$D$1</c:f>
              <c:strCache>
                <c:ptCount val="1"/>
                <c:pt idx="0">
                  <c:v>معدن </c:v>
                </c:pt>
              </c:strCache>
            </c:strRef>
          </c:tx>
          <c:spPr>
            <a:solidFill>
              <a:srgbClr val="00B050"/>
            </a:solidFill>
            <a:scene3d>
              <a:camera prst="orthographicFront"/>
              <a:lightRig rig="threePt" dir="t"/>
            </a:scene3d>
            <a:sp3d>
              <a:bevelT/>
            </a:sp3d>
          </c:spPr>
          <c:invertIfNegative val="0"/>
          <c:dLbls>
            <c:txPr>
              <a:bodyPr/>
              <a:lstStyle/>
              <a:p>
                <a:pPr>
                  <a:defRPr lang="fa-IR"/>
                </a:pPr>
                <a:endParaRPr lang="en-US"/>
              </a:p>
            </c:txPr>
            <c:showLegendKey val="0"/>
            <c:showVal val="1"/>
            <c:showCatName val="0"/>
            <c:showSerName val="0"/>
            <c:showPercent val="0"/>
            <c:showBubbleSize val="0"/>
            <c:showLeaderLines val="0"/>
          </c:dLbls>
          <c:cat>
            <c:numRef>
              <c:f>Sheet1!$A$2:$A$4</c:f>
              <c:numCache>
                <c:formatCode>General</c:formatCode>
                <c:ptCount val="3"/>
                <c:pt idx="0">
                  <c:v>1391</c:v>
                </c:pt>
                <c:pt idx="1">
                  <c:v>1392</c:v>
                </c:pt>
                <c:pt idx="2">
                  <c:v>1393</c:v>
                </c:pt>
              </c:numCache>
            </c:numRef>
          </c:cat>
          <c:val>
            <c:numRef>
              <c:f>Sheet1!$D$2:$D$4</c:f>
              <c:numCache>
                <c:formatCode>General</c:formatCode>
                <c:ptCount val="3"/>
                <c:pt idx="0">
                  <c:v>2.1</c:v>
                </c:pt>
                <c:pt idx="1">
                  <c:v>2.2000000000000002</c:v>
                </c:pt>
                <c:pt idx="2">
                  <c:v>2.2000000000000002</c:v>
                </c:pt>
              </c:numCache>
            </c:numRef>
          </c:val>
        </c:ser>
        <c:ser>
          <c:idx val="3"/>
          <c:order val="3"/>
          <c:tx>
            <c:strRef>
              <c:f>Sheet1!$E$1</c:f>
              <c:strCache>
                <c:ptCount val="1"/>
                <c:pt idx="0">
                  <c:v>سایر بخشها </c:v>
                </c:pt>
              </c:strCache>
            </c:strRef>
          </c:tx>
          <c:spPr>
            <a:solidFill>
              <a:srgbClr val="FFFF00"/>
            </a:solidFill>
            <a:scene3d>
              <a:camera prst="orthographicFront"/>
              <a:lightRig rig="threePt" dir="t"/>
            </a:scene3d>
            <a:sp3d>
              <a:bevelT w="165100" prst="coolSlant"/>
            </a:sp3d>
          </c:spPr>
          <c:invertIfNegative val="0"/>
          <c:dLbls>
            <c:txPr>
              <a:bodyPr/>
              <a:lstStyle/>
              <a:p>
                <a:pPr>
                  <a:defRPr b="1"/>
                </a:pPr>
                <a:endParaRPr lang="en-US"/>
              </a:p>
            </c:txPr>
            <c:showLegendKey val="0"/>
            <c:showVal val="1"/>
            <c:showCatName val="0"/>
            <c:showSerName val="0"/>
            <c:showPercent val="0"/>
            <c:showBubbleSize val="0"/>
            <c:showLeaderLines val="0"/>
          </c:dLbls>
          <c:cat>
            <c:numRef>
              <c:f>Sheet1!$A$2:$A$4</c:f>
              <c:numCache>
                <c:formatCode>General</c:formatCode>
                <c:ptCount val="3"/>
                <c:pt idx="0">
                  <c:v>1391</c:v>
                </c:pt>
                <c:pt idx="1">
                  <c:v>1392</c:v>
                </c:pt>
                <c:pt idx="2">
                  <c:v>1393</c:v>
                </c:pt>
              </c:numCache>
            </c:numRef>
          </c:cat>
          <c:val>
            <c:numRef>
              <c:f>Sheet1!$E$2:$E$4</c:f>
              <c:numCache>
                <c:formatCode>General</c:formatCode>
                <c:ptCount val="3"/>
                <c:pt idx="0">
                  <c:v>17.7</c:v>
                </c:pt>
                <c:pt idx="1">
                  <c:v>17.8</c:v>
                </c:pt>
                <c:pt idx="2">
                  <c:v>18</c:v>
                </c:pt>
              </c:numCache>
            </c:numRef>
          </c:val>
        </c:ser>
        <c:dLbls>
          <c:showLegendKey val="0"/>
          <c:showVal val="0"/>
          <c:showCatName val="0"/>
          <c:showSerName val="0"/>
          <c:showPercent val="0"/>
          <c:showBubbleSize val="0"/>
        </c:dLbls>
        <c:gapWidth val="150"/>
        <c:axId val="256260096"/>
        <c:axId val="255020992"/>
      </c:barChart>
      <c:catAx>
        <c:axId val="256260096"/>
        <c:scaling>
          <c:orientation val="minMax"/>
        </c:scaling>
        <c:delete val="0"/>
        <c:axPos val="b"/>
        <c:numFmt formatCode="General" sourceLinked="1"/>
        <c:majorTickMark val="none"/>
        <c:minorTickMark val="none"/>
        <c:tickLblPos val="nextTo"/>
        <c:txPr>
          <a:bodyPr/>
          <a:lstStyle/>
          <a:p>
            <a:pPr>
              <a:defRPr lang="en-US"/>
            </a:pPr>
            <a:endParaRPr lang="en-US"/>
          </a:p>
        </c:txPr>
        <c:crossAx val="255020992"/>
        <c:crosses val="autoZero"/>
        <c:auto val="1"/>
        <c:lblAlgn val="ctr"/>
        <c:lblOffset val="100"/>
        <c:noMultiLvlLbl val="0"/>
      </c:catAx>
      <c:valAx>
        <c:axId val="255020992"/>
        <c:scaling>
          <c:orientation val="minMax"/>
        </c:scaling>
        <c:delete val="0"/>
        <c:axPos val="l"/>
        <c:numFmt formatCode="General" sourceLinked="1"/>
        <c:majorTickMark val="none"/>
        <c:minorTickMark val="none"/>
        <c:tickLblPos val="nextTo"/>
        <c:txPr>
          <a:bodyPr/>
          <a:lstStyle/>
          <a:p>
            <a:pPr>
              <a:defRPr lang="en-US"/>
            </a:pPr>
            <a:endParaRPr lang="en-US"/>
          </a:p>
        </c:txPr>
        <c:crossAx val="256260096"/>
        <c:crosses val="autoZero"/>
        <c:crossBetween val="between"/>
      </c:valAx>
    </c:plotArea>
    <c:legend>
      <c:legendPos val="r"/>
      <c:overlay val="0"/>
      <c:txPr>
        <a:bodyPr/>
        <a:lstStyle/>
        <a:p>
          <a:pPr>
            <a:defRPr lang="fa-IR" sz="1998"/>
          </a:pPr>
          <a:endParaRPr lang="en-US"/>
        </a:p>
      </c:txPr>
    </c:legend>
    <c:plotVisOnly val="1"/>
    <c:dispBlanksAs val="gap"/>
    <c:showDLblsOverMax val="0"/>
  </c:chart>
  <c:txPr>
    <a:bodyPr/>
    <a:lstStyle/>
    <a:p>
      <a:pPr>
        <a:defRPr sz="1798"/>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B373E-6F61-43B1-8FF9-1A195A968D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9655A01-85A4-4C1F-9F4D-9E71199AECAA}">
      <dgm:prSet phldrT="[Text]"/>
      <dgm:spPr>
        <a:solidFill>
          <a:srgbClr val="FFFF00"/>
        </a:solidFill>
      </dgm:spPr>
      <dgm:t>
        <a:bodyPr/>
        <a:lstStyle/>
        <a:p>
          <a:r>
            <a:rPr lang="fa-IR" b="1" dirty="0" smtClean="0">
              <a:solidFill>
                <a:srgbClr val="0070C0"/>
              </a:solidFill>
            </a:rPr>
            <a:t>شبه حادثه</a:t>
          </a:r>
          <a:endParaRPr lang="en-US" b="1" dirty="0">
            <a:solidFill>
              <a:srgbClr val="0070C0"/>
            </a:solidFill>
          </a:endParaRPr>
        </a:p>
      </dgm:t>
    </dgm:pt>
    <dgm:pt modelId="{C0E3FFA6-9CAB-47AA-93E8-099BB61D6FB7}" type="parTrans" cxnId="{A9C5D0C5-334B-4203-B33E-379C1D3F2BF1}">
      <dgm:prSet/>
      <dgm:spPr>
        <a:ln w="38100">
          <a:solidFill>
            <a:srgbClr val="002060"/>
          </a:solidFill>
          <a:headEnd type="none"/>
          <a:tailEnd type="triangle" w="lg" len="med"/>
        </a:ln>
      </dgm:spPr>
      <dgm:t>
        <a:bodyPr/>
        <a:lstStyle/>
        <a:p>
          <a:endParaRPr lang="en-US"/>
        </a:p>
      </dgm:t>
    </dgm:pt>
    <dgm:pt modelId="{7B066A0C-BEF0-47A4-8D2C-E4436488F0E1}" type="sibTrans" cxnId="{A9C5D0C5-334B-4203-B33E-379C1D3F2BF1}">
      <dgm:prSet/>
      <dgm:spPr/>
      <dgm:t>
        <a:bodyPr/>
        <a:lstStyle/>
        <a:p>
          <a:endParaRPr lang="en-US"/>
        </a:p>
      </dgm:t>
    </dgm:pt>
    <dgm:pt modelId="{4FCF5900-BA11-4405-AF00-DFC11FB073B9}">
      <dgm:prSet phldrT="[Text]"/>
      <dgm:spPr>
        <a:solidFill>
          <a:srgbClr val="FFFF00"/>
        </a:solidFill>
      </dgm:spPr>
      <dgm:t>
        <a:bodyPr/>
        <a:lstStyle/>
        <a:p>
          <a:r>
            <a:rPr lang="fa-IR" b="1" dirty="0" smtClean="0">
              <a:solidFill>
                <a:srgbClr val="0070C0"/>
              </a:solidFill>
            </a:rPr>
            <a:t>حادثه</a:t>
          </a:r>
          <a:endParaRPr lang="en-US" b="1" dirty="0">
            <a:solidFill>
              <a:srgbClr val="0070C0"/>
            </a:solidFill>
          </a:endParaRPr>
        </a:p>
      </dgm:t>
    </dgm:pt>
    <dgm:pt modelId="{31C1C7B9-7756-4F7B-B957-DCACAEE2B969}" type="parTrans" cxnId="{E4F86F3F-C70C-486E-98F2-B1739A528BF0}">
      <dgm:prSet/>
      <dgm:spPr>
        <a:ln w="38100">
          <a:solidFill>
            <a:srgbClr val="002060"/>
          </a:solidFill>
          <a:tailEnd type="triangle" w="lg" len="med"/>
        </a:ln>
      </dgm:spPr>
      <dgm:t>
        <a:bodyPr/>
        <a:lstStyle/>
        <a:p>
          <a:endParaRPr lang="en-US"/>
        </a:p>
      </dgm:t>
    </dgm:pt>
    <dgm:pt modelId="{43845A21-5E45-4C2C-A4A5-7A6162EEA308}" type="sibTrans" cxnId="{E4F86F3F-C70C-486E-98F2-B1739A528BF0}">
      <dgm:prSet/>
      <dgm:spPr/>
      <dgm:t>
        <a:bodyPr/>
        <a:lstStyle/>
        <a:p>
          <a:endParaRPr lang="en-US"/>
        </a:p>
      </dgm:t>
    </dgm:pt>
    <dgm:pt modelId="{DCAE13B0-EB46-427D-A044-FB25941C124D}">
      <dgm:prSet phldrT="[Text]"/>
      <dgm:spPr>
        <a:solidFill>
          <a:srgbClr val="FF0000"/>
        </a:solidFill>
      </dgm:spPr>
      <dgm:t>
        <a:bodyPr/>
        <a:lstStyle/>
        <a:p>
          <a:r>
            <a:rPr lang="fa-IR" b="1" dirty="0" smtClean="0"/>
            <a:t>رویداد</a:t>
          </a:r>
          <a:endParaRPr lang="en-US" b="1" dirty="0"/>
        </a:p>
      </dgm:t>
    </dgm:pt>
    <dgm:pt modelId="{72E26CD0-5AEA-4E61-A19E-654A89ACF453}" type="sibTrans" cxnId="{B1FBA57B-5C13-41E2-8B30-267C45EAE4F6}">
      <dgm:prSet/>
      <dgm:spPr/>
      <dgm:t>
        <a:bodyPr/>
        <a:lstStyle/>
        <a:p>
          <a:endParaRPr lang="en-US"/>
        </a:p>
      </dgm:t>
    </dgm:pt>
    <dgm:pt modelId="{F51F9C7B-8248-4E0A-A43E-D6A960C8E20D}" type="parTrans" cxnId="{B1FBA57B-5C13-41E2-8B30-267C45EAE4F6}">
      <dgm:prSet/>
      <dgm:spPr/>
      <dgm:t>
        <a:bodyPr/>
        <a:lstStyle/>
        <a:p>
          <a:endParaRPr lang="en-US"/>
        </a:p>
      </dgm:t>
    </dgm:pt>
    <dgm:pt modelId="{F4A297E4-2067-4694-A89C-74E07B5FD005}" type="pres">
      <dgm:prSet presAssocID="{CD9B373E-6F61-43B1-8FF9-1A195A968DB3}" presName="hierChild1" presStyleCnt="0">
        <dgm:presLayoutVars>
          <dgm:orgChart val="1"/>
          <dgm:chPref val="1"/>
          <dgm:dir/>
          <dgm:animOne val="branch"/>
          <dgm:animLvl val="lvl"/>
          <dgm:resizeHandles/>
        </dgm:presLayoutVars>
      </dgm:prSet>
      <dgm:spPr/>
      <dgm:t>
        <a:bodyPr/>
        <a:lstStyle/>
        <a:p>
          <a:endParaRPr lang="en-US"/>
        </a:p>
      </dgm:t>
    </dgm:pt>
    <dgm:pt modelId="{54C61D76-F515-4772-8D9C-431FB0FCBD3D}" type="pres">
      <dgm:prSet presAssocID="{DCAE13B0-EB46-427D-A044-FB25941C124D}" presName="hierRoot1" presStyleCnt="0">
        <dgm:presLayoutVars>
          <dgm:hierBranch val="init"/>
        </dgm:presLayoutVars>
      </dgm:prSet>
      <dgm:spPr/>
    </dgm:pt>
    <dgm:pt modelId="{129E5875-9C78-4359-9B7B-8AE7D3A7A0CA}" type="pres">
      <dgm:prSet presAssocID="{DCAE13B0-EB46-427D-A044-FB25941C124D}" presName="rootComposite1" presStyleCnt="0"/>
      <dgm:spPr/>
    </dgm:pt>
    <dgm:pt modelId="{41FDFF45-016E-414A-BB38-265C740E36F8}" type="pres">
      <dgm:prSet presAssocID="{DCAE13B0-EB46-427D-A044-FB25941C124D}" presName="rootText1" presStyleLbl="node0" presStyleIdx="0" presStyleCnt="1">
        <dgm:presLayoutVars>
          <dgm:chPref val="3"/>
        </dgm:presLayoutVars>
      </dgm:prSet>
      <dgm:spPr>
        <a:prstGeom prst="flowChartAlternateProcess">
          <a:avLst/>
        </a:prstGeom>
      </dgm:spPr>
      <dgm:t>
        <a:bodyPr/>
        <a:lstStyle/>
        <a:p>
          <a:endParaRPr lang="en-US"/>
        </a:p>
      </dgm:t>
    </dgm:pt>
    <dgm:pt modelId="{D8B3ADD0-C3BF-40C1-BF37-489E7AB8FAC4}" type="pres">
      <dgm:prSet presAssocID="{DCAE13B0-EB46-427D-A044-FB25941C124D}" presName="rootConnector1" presStyleLbl="node1" presStyleIdx="0" presStyleCnt="0"/>
      <dgm:spPr/>
      <dgm:t>
        <a:bodyPr/>
        <a:lstStyle/>
        <a:p>
          <a:endParaRPr lang="en-US"/>
        </a:p>
      </dgm:t>
    </dgm:pt>
    <dgm:pt modelId="{931782C4-6839-4DDC-A5F5-22A9B3A021F8}" type="pres">
      <dgm:prSet presAssocID="{DCAE13B0-EB46-427D-A044-FB25941C124D}" presName="hierChild2" presStyleCnt="0"/>
      <dgm:spPr/>
    </dgm:pt>
    <dgm:pt modelId="{B68F3431-A247-4A17-B600-C1A06EF54177}" type="pres">
      <dgm:prSet presAssocID="{C0E3FFA6-9CAB-47AA-93E8-099BB61D6FB7}" presName="Name37" presStyleLbl="parChTrans1D2" presStyleIdx="0" presStyleCnt="2"/>
      <dgm:spPr/>
      <dgm:t>
        <a:bodyPr/>
        <a:lstStyle/>
        <a:p>
          <a:endParaRPr lang="en-US"/>
        </a:p>
      </dgm:t>
    </dgm:pt>
    <dgm:pt modelId="{63091DF3-5771-45D0-BDD1-4881E62E6AA9}" type="pres">
      <dgm:prSet presAssocID="{69655A01-85A4-4C1F-9F4D-9E71199AECAA}" presName="hierRoot2" presStyleCnt="0">
        <dgm:presLayoutVars>
          <dgm:hierBranch val="init"/>
        </dgm:presLayoutVars>
      </dgm:prSet>
      <dgm:spPr/>
    </dgm:pt>
    <dgm:pt modelId="{E6275175-C53B-4AFB-AE61-B494F459A8DE}" type="pres">
      <dgm:prSet presAssocID="{69655A01-85A4-4C1F-9F4D-9E71199AECAA}" presName="rootComposite" presStyleCnt="0"/>
      <dgm:spPr/>
    </dgm:pt>
    <dgm:pt modelId="{951AE8E9-05C6-4836-8D23-2A9E71967DD8}" type="pres">
      <dgm:prSet presAssocID="{69655A01-85A4-4C1F-9F4D-9E71199AECAA}" presName="rootText" presStyleLbl="node2" presStyleIdx="0" presStyleCnt="2">
        <dgm:presLayoutVars>
          <dgm:chPref val="3"/>
        </dgm:presLayoutVars>
      </dgm:prSet>
      <dgm:spPr>
        <a:prstGeom prst="flowChartAlternateProcess">
          <a:avLst/>
        </a:prstGeom>
      </dgm:spPr>
      <dgm:t>
        <a:bodyPr/>
        <a:lstStyle/>
        <a:p>
          <a:endParaRPr lang="en-US"/>
        </a:p>
      </dgm:t>
    </dgm:pt>
    <dgm:pt modelId="{5E3F06F3-2948-4D1B-90FE-A739276A42CF}" type="pres">
      <dgm:prSet presAssocID="{69655A01-85A4-4C1F-9F4D-9E71199AECAA}" presName="rootConnector" presStyleLbl="node2" presStyleIdx="0" presStyleCnt="2"/>
      <dgm:spPr/>
      <dgm:t>
        <a:bodyPr/>
        <a:lstStyle/>
        <a:p>
          <a:endParaRPr lang="en-US"/>
        </a:p>
      </dgm:t>
    </dgm:pt>
    <dgm:pt modelId="{0F48A03F-7198-408A-9546-769CFDE998BB}" type="pres">
      <dgm:prSet presAssocID="{69655A01-85A4-4C1F-9F4D-9E71199AECAA}" presName="hierChild4" presStyleCnt="0"/>
      <dgm:spPr/>
    </dgm:pt>
    <dgm:pt modelId="{A34D3CD5-115B-4260-9D56-C581ED195CE9}" type="pres">
      <dgm:prSet presAssocID="{69655A01-85A4-4C1F-9F4D-9E71199AECAA}" presName="hierChild5" presStyleCnt="0"/>
      <dgm:spPr/>
    </dgm:pt>
    <dgm:pt modelId="{18F4BB3B-8848-40B1-B471-38015B91330D}" type="pres">
      <dgm:prSet presAssocID="{31C1C7B9-7756-4F7B-B957-DCACAEE2B969}" presName="Name37" presStyleLbl="parChTrans1D2" presStyleIdx="1" presStyleCnt="2"/>
      <dgm:spPr/>
      <dgm:t>
        <a:bodyPr/>
        <a:lstStyle/>
        <a:p>
          <a:endParaRPr lang="en-US"/>
        </a:p>
      </dgm:t>
    </dgm:pt>
    <dgm:pt modelId="{69EB53CC-7421-420B-AC38-503D0E90A786}" type="pres">
      <dgm:prSet presAssocID="{4FCF5900-BA11-4405-AF00-DFC11FB073B9}" presName="hierRoot2" presStyleCnt="0">
        <dgm:presLayoutVars>
          <dgm:hierBranch val="init"/>
        </dgm:presLayoutVars>
      </dgm:prSet>
      <dgm:spPr/>
    </dgm:pt>
    <dgm:pt modelId="{7F52DEA4-1366-42AA-9150-5A5C7D3430A4}" type="pres">
      <dgm:prSet presAssocID="{4FCF5900-BA11-4405-AF00-DFC11FB073B9}" presName="rootComposite" presStyleCnt="0"/>
      <dgm:spPr/>
    </dgm:pt>
    <dgm:pt modelId="{B83D45D4-DD41-481B-A146-CF024FE6B129}" type="pres">
      <dgm:prSet presAssocID="{4FCF5900-BA11-4405-AF00-DFC11FB073B9}" presName="rootText" presStyleLbl="node2" presStyleIdx="1" presStyleCnt="2">
        <dgm:presLayoutVars>
          <dgm:chPref val="3"/>
        </dgm:presLayoutVars>
      </dgm:prSet>
      <dgm:spPr>
        <a:prstGeom prst="flowChartAlternateProcess">
          <a:avLst/>
        </a:prstGeom>
      </dgm:spPr>
      <dgm:t>
        <a:bodyPr/>
        <a:lstStyle/>
        <a:p>
          <a:endParaRPr lang="en-US"/>
        </a:p>
      </dgm:t>
    </dgm:pt>
    <dgm:pt modelId="{3EAF6093-4BBD-4F5E-BDA3-7BFB7827CF52}" type="pres">
      <dgm:prSet presAssocID="{4FCF5900-BA11-4405-AF00-DFC11FB073B9}" presName="rootConnector" presStyleLbl="node2" presStyleIdx="1" presStyleCnt="2"/>
      <dgm:spPr/>
      <dgm:t>
        <a:bodyPr/>
        <a:lstStyle/>
        <a:p>
          <a:endParaRPr lang="en-US"/>
        </a:p>
      </dgm:t>
    </dgm:pt>
    <dgm:pt modelId="{C2DEF983-94B6-4568-9F97-49D17FE226F8}" type="pres">
      <dgm:prSet presAssocID="{4FCF5900-BA11-4405-AF00-DFC11FB073B9}" presName="hierChild4" presStyleCnt="0"/>
      <dgm:spPr/>
    </dgm:pt>
    <dgm:pt modelId="{29E93746-4C3D-4CFA-ACD7-B03F614ADBB8}" type="pres">
      <dgm:prSet presAssocID="{4FCF5900-BA11-4405-AF00-DFC11FB073B9}" presName="hierChild5" presStyleCnt="0"/>
      <dgm:spPr/>
    </dgm:pt>
    <dgm:pt modelId="{2DDF1871-20D8-4247-BE48-7E924C62F643}" type="pres">
      <dgm:prSet presAssocID="{DCAE13B0-EB46-427D-A044-FB25941C124D}" presName="hierChild3" presStyleCnt="0"/>
      <dgm:spPr/>
    </dgm:pt>
  </dgm:ptLst>
  <dgm:cxnLst>
    <dgm:cxn modelId="{A9F153A7-3B8F-4433-9FCD-59B5879D5833}" type="presOf" srcId="{69655A01-85A4-4C1F-9F4D-9E71199AECAA}" destId="{951AE8E9-05C6-4836-8D23-2A9E71967DD8}" srcOrd="0" destOrd="0" presId="urn:microsoft.com/office/officeart/2005/8/layout/orgChart1"/>
    <dgm:cxn modelId="{913D0850-B334-4C56-9C13-50F6561F9F66}" type="presOf" srcId="{4FCF5900-BA11-4405-AF00-DFC11FB073B9}" destId="{B83D45D4-DD41-481B-A146-CF024FE6B129}" srcOrd="0" destOrd="0" presId="urn:microsoft.com/office/officeart/2005/8/layout/orgChart1"/>
    <dgm:cxn modelId="{977AA113-3DF7-45A6-828C-4A93903DC98E}" type="presOf" srcId="{69655A01-85A4-4C1F-9F4D-9E71199AECAA}" destId="{5E3F06F3-2948-4D1B-90FE-A739276A42CF}" srcOrd="1" destOrd="0" presId="urn:microsoft.com/office/officeart/2005/8/layout/orgChart1"/>
    <dgm:cxn modelId="{F476075B-DB83-4EC9-9666-4499E466342D}" type="presOf" srcId="{DCAE13B0-EB46-427D-A044-FB25941C124D}" destId="{D8B3ADD0-C3BF-40C1-BF37-489E7AB8FAC4}" srcOrd="1" destOrd="0" presId="urn:microsoft.com/office/officeart/2005/8/layout/orgChart1"/>
    <dgm:cxn modelId="{B1FBA57B-5C13-41E2-8B30-267C45EAE4F6}" srcId="{CD9B373E-6F61-43B1-8FF9-1A195A968DB3}" destId="{DCAE13B0-EB46-427D-A044-FB25941C124D}" srcOrd="0" destOrd="0" parTransId="{F51F9C7B-8248-4E0A-A43E-D6A960C8E20D}" sibTransId="{72E26CD0-5AEA-4E61-A19E-654A89ACF453}"/>
    <dgm:cxn modelId="{C24BB68A-CCE4-4F0A-B2BA-8E1605E8E1D8}" type="presOf" srcId="{31C1C7B9-7756-4F7B-B957-DCACAEE2B969}" destId="{18F4BB3B-8848-40B1-B471-38015B91330D}" srcOrd="0" destOrd="0" presId="urn:microsoft.com/office/officeart/2005/8/layout/orgChart1"/>
    <dgm:cxn modelId="{4B205EB0-8485-4D3B-AD36-04E9517EDB38}" type="presOf" srcId="{CD9B373E-6F61-43B1-8FF9-1A195A968DB3}" destId="{F4A297E4-2067-4694-A89C-74E07B5FD005}" srcOrd="0" destOrd="0" presId="urn:microsoft.com/office/officeart/2005/8/layout/orgChart1"/>
    <dgm:cxn modelId="{2F59F397-46E5-4525-AB13-09AD23428163}" type="presOf" srcId="{4FCF5900-BA11-4405-AF00-DFC11FB073B9}" destId="{3EAF6093-4BBD-4F5E-BDA3-7BFB7827CF52}" srcOrd="1" destOrd="0" presId="urn:microsoft.com/office/officeart/2005/8/layout/orgChart1"/>
    <dgm:cxn modelId="{8E977294-79EB-454D-81E8-B1ACE35EDADA}" type="presOf" srcId="{C0E3FFA6-9CAB-47AA-93E8-099BB61D6FB7}" destId="{B68F3431-A247-4A17-B600-C1A06EF54177}" srcOrd="0" destOrd="0" presId="urn:microsoft.com/office/officeart/2005/8/layout/orgChart1"/>
    <dgm:cxn modelId="{A9C5D0C5-334B-4203-B33E-379C1D3F2BF1}" srcId="{DCAE13B0-EB46-427D-A044-FB25941C124D}" destId="{69655A01-85A4-4C1F-9F4D-9E71199AECAA}" srcOrd="0" destOrd="0" parTransId="{C0E3FFA6-9CAB-47AA-93E8-099BB61D6FB7}" sibTransId="{7B066A0C-BEF0-47A4-8D2C-E4436488F0E1}"/>
    <dgm:cxn modelId="{7CC66C43-F73C-42F3-B01F-B9B74723F594}" type="presOf" srcId="{DCAE13B0-EB46-427D-A044-FB25941C124D}" destId="{41FDFF45-016E-414A-BB38-265C740E36F8}" srcOrd="0" destOrd="0" presId="urn:microsoft.com/office/officeart/2005/8/layout/orgChart1"/>
    <dgm:cxn modelId="{E4F86F3F-C70C-486E-98F2-B1739A528BF0}" srcId="{DCAE13B0-EB46-427D-A044-FB25941C124D}" destId="{4FCF5900-BA11-4405-AF00-DFC11FB073B9}" srcOrd="1" destOrd="0" parTransId="{31C1C7B9-7756-4F7B-B957-DCACAEE2B969}" sibTransId="{43845A21-5E45-4C2C-A4A5-7A6162EEA308}"/>
    <dgm:cxn modelId="{ED582768-0E73-48A9-A4A3-936E35EFC059}" type="presParOf" srcId="{F4A297E4-2067-4694-A89C-74E07B5FD005}" destId="{54C61D76-F515-4772-8D9C-431FB0FCBD3D}" srcOrd="0" destOrd="0" presId="urn:microsoft.com/office/officeart/2005/8/layout/orgChart1"/>
    <dgm:cxn modelId="{5542E8A2-EA2A-4F12-ABE2-66EA998CD195}" type="presParOf" srcId="{54C61D76-F515-4772-8D9C-431FB0FCBD3D}" destId="{129E5875-9C78-4359-9B7B-8AE7D3A7A0CA}" srcOrd="0" destOrd="0" presId="urn:microsoft.com/office/officeart/2005/8/layout/orgChart1"/>
    <dgm:cxn modelId="{E9C3023F-968E-4303-9031-DAD2F9324A1A}" type="presParOf" srcId="{129E5875-9C78-4359-9B7B-8AE7D3A7A0CA}" destId="{41FDFF45-016E-414A-BB38-265C740E36F8}" srcOrd="0" destOrd="0" presId="urn:microsoft.com/office/officeart/2005/8/layout/orgChart1"/>
    <dgm:cxn modelId="{6AF4BF1B-6501-4207-A18F-B24C3B91ADB6}" type="presParOf" srcId="{129E5875-9C78-4359-9B7B-8AE7D3A7A0CA}" destId="{D8B3ADD0-C3BF-40C1-BF37-489E7AB8FAC4}" srcOrd="1" destOrd="0" presId="urn:microsoft.com/office/officeart/2005/8/layout/orgChart1"/>
    <dgm:cxn modelId="{CC052830-D25A-4497-A584-AE9D781C1BD9}" type="presParOf" srcId="{54C61D76-F515-4772-8D9C-431FB0FCBD3D}" destId="{931782C4-6839-4DDC-A5F5-22A9B3A021F8}" srcOrd="1" destOrd="0" presId="urn:microsoft.com/office/officeart/2005/8/layout/orgChart1"/>
    <dgm:cxn modelId="{1F2A3926-9162-4B8A-942F-7E9B42B49023}" type="presParOf" srcId="{931782C4-6839-4DDC-A5F5-22A9B3A021F8}" destId="{B68F3431-A247-4A17-B600-C1A06EF54177}" srcOrd="0" destOrd="0" presId="urn:microsoft.com/office/officeart/2005/8/layout/orgChart1"/>
    <dgm:cxn modelId="{D9B25B8D-587D-4F8B-825D-A2EF544E7277}" type="presParOf" srcId="{931782C4-6839-4DDC-A5F5-22A9B3A021F8}" destId="{63091DF3-5771-45D0-BDD1-4881E62E6AA9}" srcOrd="1" destOrd="0" presId="urn:microsoft.com/office/officeart/2005/8/layout/orgChart1"/>
    <dgm:cxn modelId="{0483457A-9CDE-48AF-808A-2FD667EE702F}" type="presParOf" srcId="{63091DF3-5771-45D0-BDD1-4881E62E6AA9}" destId="{E6275175-C53B-4AFB-AE61-B494F459A8DE}" srcOrd="0" destOrd="0" presId="urn:microsoft.com/office/officeart/2005/8/layout/orgChart1"/>
    <dgm:cxn modelId="{A0FBC576-C077-46D9-A2A9-AC2A3658E1FC}" type="presParOf" srcId="{E6275175-C53B-4AFB-AE61-B494F459A8DE}" destId="{951AE8E9-05C6-4836-8D23-2A9E71967DD8}" srcOrd="0" destOrd="0" presId="urn:microsoft.com/office/officeart/2005/8/layout/orgChart1"/>
    <dgm:cxn modelId="{3D87CA06-1074-4EF3-AE41-D6B6F5D2D058}" type="presParOf" srcId="{E6275175-C53B-4AFB-AE61-B494F459A8DE}" destId="{5E3F06F3-2948-4D1B-90FE-A739276A42CF}" srcOrd="1" destOrd="0" presId="urn:microsoft.com/office/officeart/2005/8/layout/orgChart1"/>
    <dgm:cxn modelId="{183411F1-0FAE-4F22-A96F-F894328C9AB9}" type="presParOf" srcId="{63091DF3-5771-45D0-BDD1-4881E62E6AA9}" destId="{0F48A03F-7198-408A-9546-769CFDE998BB}" srcOrd="1" destOrd="0" presId="urn:microsoft.com/office/officeart/2005/8/layout/orgChart1"/>
    <dgm:cxn modelId="{07A48D57-A594-48A1-B9CA-7C6E99868E93}" type="presParOf" srcId="{63091DF3-5771-45D0-BDD1-4881E62E6AA9}" destId="{A34D3CD5-115B-4260-9D56-C581ED195CE9}" srcOrd="2" destOrd="0" presId="urn:microsoft.com/office/officeart/2005/8/layout/orgChart1"/>
    <dgm:cxn modelId="{FB70DBA0-024E-4694-BD75-313BB5220AB6}" type="presParOf" srcId="{931782C4-6839-4DDC-A5F5-22A9B3A021F8}" destId="{18F4BB3B-8848-40B1-B471-38015B91330D}" srcOrd="2" destOrd="0" presId="urn:microsoft.com/office/officeart/2005/8/layout/orgChart1"/>
    <dgm:cxn modelId="{B9584D05-AE7A-465C-9BBA-465F0281E3B4}" type="presParOf" srcId="{931782C4-6839-4DDC-A5F5-22A9B3A021F8}" destId="{69EB53CC-7421-420B-AC38-503D0E90A786}" srcOrd="3" destOrd="0" presId="urn:microsoft.com/office/officeart/2005/8/layout/orgChart1"/>
    <dgm:cxn modelId="{C75F755E-9A78-4246-A078-795012D6597B}" type="presParOf" srcId="{69EB53CC-7421-420B-AC38-503D0E90A786}" destId="{7F52DEA4-1366-42AA-9150-5A5C7D3430A4}" srcOrd="0" destOrd="0" presId="urn:microsoft.com/office/officeart/2005/8/layout/orgChart1"/>
    <dgm:cxn modelId="{6505F62E-3372-4891-A842-85983D64D7ED}" type="presParOf" srcId="{7F52DEA4-1366-42AA-9150-5A5C7D3430A4}" destId="{B83D45D4-DD41-481B-A146-CF024FE6B129}" srcOrd="0" destOrd="0" presId="urn:microsoft.com/office/officeart/2005/8/layout/orgChart1"/>
    <dgm:cxn modelId="{FA79FAFF-A862-4FA6-A071-33071B99AB2A}" type="presParOf" srcId="{7F52DEA4-1366-42AA-9150-5A5C7D3430A4}" destId="{3EAF6093-4BBD-4F5E-BDA3-7BFB7827CF52}" srcOrd="1" destOrd="0" presId="urn:microsoft.com/office/officeart/2005/8/layout/orgChart1"/>
    <dgm:cxn modelId="{7EFDE9BF-5436-4DF7-8D6A-067C331A95C6}" type="presParOf" srcId="{69EB53CC-7421-420B-AC38-503D0E90A786}" destId="{C2DEF983-94B6-4568-9F97-49D17FE226F8}" srcOrd="1" destOrd="0" presId="urn:microsoft.com/office/officeart/2005/8/layout/orgChart1"/>
    <dgm:cxn modelId="{DBEA0647-1EA9-46C1-AB09-ED647C8EF5D0}" type="presParOf" srcId="{69EB53CC-7421-420B-AC38-503D0E90A786}" destId="{29E93746-4C3D-4CFA-ACD7-B03F614ADBB8}" srcOrd="2" destOrd="0" presId="urn:microsoft.com/office/officeart/2005/8/layout/orgChart1"/>
    <dgm:cxn modelId="{8B221505-4FB5-4C9A-8248-E4B3316CDDBE}" type="presParOf" srcId="{54C61D76-F515-4772-8D9C-431FB0FCBD3D}" destId="{2DDF1871-20D8-4247-BE48-7E924C62F64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AF87C-5D94-4BF5-B90E-85633A98DBD2}" type="doc">
      <dgm:prSet loTypeId="urn:microsoft.com/office/officeart/2005/8/layout/equation2" loCatId="process" qsTypeId="urn:microsoft.com/office/officeart/2005/8/quickstyle/simple1" qsCatId="simple" csTypeId="urn:microsoft.com/office/officeart/2005/8/colors/accent1_2" csCatId="accent1" phldr="1"/>
      <dgm:spPr/>
    </dgm:pt>
    <dgm:pt modelId="{8D9F8DE0-D760-46CF-AE6B-263DF5374A27}">
      <dgm:prSet phldrT="[Text]"/>
      <dgm:spPr>
        <a:solidFill>
          <a:srgbClr val="FFFF00"/>
        </a:solidFill>
      </dgm:spPr>
      <dgm:t>
        <a:bodyPr/>
        <a:lstStyle/>
        <a:p>
          <a:r>
            <a:rPr lang="fa-IR" b="1" dirty="0" smtClean="0">
              <a:solidFill>
                <a:schemeClr val="tx1"/>
              </a:solidFill>
            </a:rPr>
            <a:t>احتمال</a:t>
          </a:r>
          <a:endParaRPr lang="en-US" b="1" dirty="0">
            <a:solidFill>
              <a:schemeClr val="tx1"/>
            </a:solidFill>
          </a:endParaRPr>
        </a:p>
      </dgm:t>
    </dgm:pt>
    <dgm:pt modelId="{7DDE9948-03C9-4529-B096-21497FBB7AAB}" type="parTrans" cxnId="{7B26A907-D1E3-4206-ADF2-27F52672ED9F}">
      <dgm:prSet/>
      <dgm:spPr/>
      <dgm:t>
        <a:bodyPr/>
        <a:lstStyle/>
        <a:p>
          <a:endParaRPr lang="en-US"/>
        </a:p>
      </dgm:t>
    </dgm:pt>
    <dgm:pt modelId="{93579B4C-8E5E-4FE1-87C3-6832C2357007}" type="sibTrans" cxnId="{7B26A907-D1E3-4206-ADF2-27F52672ED9F}">
      <dgm:prSet/>
      <dgm:spPr>
        <a:solidFill>
          <a:srgbClr val="FF0000"/>
        </a:solidFill>
      </dgm:spPr>
      <dgm:t>
        <a:bodyPr/>
        <a:lstStyle/>
        <a:p>
          <a:endParaRPr lang="en-US"/>
        </a:p>
      </dgm:t>
    </dgm:pt>
    <dgm:pt modelId="{BB654DD6-AF43-4165-BB92-755A00718A8B}">
      <dgm:prSet phldrT="[Text]"/>
      <dgm:spPr>
        <a:solidFill>
          <a:srgbClr val="FFFF00"/>
        </a:solidFill>
      </dgm:spPr>
      <dgm:t>
        <a:bodyPr/>
        <a:lstStyle/>
        <a:p>
          <a:r>
            <a:rPr lang="fa-IR" b="1" dirty="0" smtClean="0">
              <a:solidFill>
                <a:schemeClr val="tx1"/>
              </a:solidFill>
            </a:rPr>
            <a:t>پیامد</a:t>
          </a:r>
          <a:endParaRPr lang="en-US" b="1" dirty="0">
            <a:solidFill>
              <a:schemeClr val="tx1"/>
            </a:solidFill>
          </a:endParaRPr>
        </a:p>
      </dgm:t>
    </dgm:pt>
    <dgm:pt modelId="{0C5E644C-9F84-41C2-B802-6AF2706A86C4}" type="parTrans" cxnId="{251FBAE4-F424-4389-8E9C-B0C83F86536C}">
      <dgm:prSet/>
      <dgm:spPr/>
      <dgm:t>
        <a:bodyPr/>
        <a:lstStyle/>
        <a:p>
          <a:endParaRPr lang="en-US"/>
        </a:p>
      </dgm:t>
    </dgm:pt>
    <dgm:pt modelId="{230ACAD1-F34C-40BD-83EA-82F84455C321}" type="sibTrans" cxnId="{251FBAE4-F424-4389-8E9C-B0C83F86536C}">
      <dgm:prSet/>
      <dgm:spPr>
        <a:solidFill>
          <a:srgbClr val="FF0000"/>
        </a:solidFill>
      </dgm:spPr>
      <dgm:t>
        <a:bodyPr/>
        <a:lstStyle/>
        <a:p>
          <a:endParaRPr lang="en-US"/>
        </a:p>
      </dgm:t>
    </dgm:pt>
    <dgm:pt modelId="{314E9301-2287-4E2C-A27F-4F1E2FB5EDBD}">
      <dgm:prSet phldrT="[Text]"/>
      <dgm:spPr>
        <a:solidFill>
          <a:srgbClr val="00B050"/>
        </a:solidFill>
      </dgm:spPr>
      <dgm:t>
        <a:bodyPr/>
        <a:lstStyle/>
        <a:p>
          <a:r>
            <a:rPr lang="fa-IR" b="1" dirty="0" smtClean="0">
              <a:solidFill>
                <a:schemeClr val="tx1"/>
              </a:solidFill>
            </a:rPr>
            <a:t>ریسک</a:t>
          </a:r>
          <a:endParaRPr lang="en-US" b="1" dirty="0">
            <a:solidFill>
              <a:schemeClr val="tx1"/>
            </a:solidFill>
          </a:endParaRPr>
        </a:p>
      </dgm:t>
    </dgm:pt>
    <dgm:pt modelId="{417B19C0-80FE-4DAA-BC19-3947D0057D53}" type="parTrans" cxnId="{25D59AEE-5BCE-4E81-A6A9-4BEF67423C40}">
      <dgm:prSet/>
      <dgm:spPr/>
      <dgm:t>
        <a:bodyPr/>
        <a:lstStyle/>
        <a:p>
          <a:endParaRPr lang="en-US"/>
        </a:p>
      </dgm:t>
    </dgm:pt>
    <dgm:pt modelId="{17A1DF44-680E-409F-B0F3-E0A0D4A8F3C3}" type="sibTrans" cxnId="{25D59AEE-5BCE-4E81-A6A9-4BEF67423C40}">
      <dgm:prSet/>
      <dgm:spPr/>
      <dgm:t>
        <a:bodyPr/>
        <a:lstStyle/>
        <a:p>
          <a:endParaRPr lang="en-US"/>
        </a:p>
      </dgm:t>
    </dgm:pt>
    <dgm:pt modelId="{513512D2-C61D-4111-B7AC-EEA0CCB13CFB}" type="pres">
      <dgm:prSet presAssocID="{007AF87C-5D94-4BF5-B90E-85633A98DBD2}" presName="Name0" presStyleCnt="0">
        <dgm:presLayoutVars>
          <dgm:dir/>
          <dgm:resizeHandles val="exact"/>
        </dgm:presLayoutVars>
      </dgm:prSet>
      <dgm:spPr/>
    </dgm:pt>
    <dgm:pt modelId="{CC79B00F-45D8-4A0D-840D-32F8AAE0CE95}" type="pres">
      <dgm:prSet presAssocID="{007AF87C-5D94-4BF5-B90E-85633A98DBD2}" presName="vNodes" presStyleCnt="0"/>
      <dgm:spPr/>
    </dgm:pt>
    <dgm:pt modelId="{619F66A7-19D5-4A39-A995-D7A952ACFA7C}" type="pres">
      <dgm:prSet presAssocID="{8D9F8DE0-D760-46CF-AE6B-263DF5374A27}" presName="node" presStyleLbl="node1" presStyleIdx="0" presStyleCnt="3">
        <dgm:presLayoutVars>
          <dgm:bulletEnabled val="1"/>
        </dgm:presLayoutVars>
      </dgm:prSet>
      <dgm:spPr/>
      <dgm:t>
        <a:bodyPr/>
        <a:lstStyle/>
        <a:p>
          <a:endParaRPr lang="en-US"/>
        </a:p>
      </dgm:t>
    </dgm:pt>
    <dgm:pt modelId="{8F936B95-BDE8-4592-8C83-77D2E7EC662E}" type="pres">
      <dgm:prSet presAssocID="{93579B4C-8E5E-4FE1-87C3-6832C2357007}" presName="spacerT" presStyleCnt="0"/>
      <dgm:spPr/>
    </dgm:pt>
    <dgm:pt modelId="{AC644DF0-2E52-4CA0-B700-5E8394323B91}" type="pres">
      <dgm:prSet presAssocID="{93579B4C-8E5E-4FE1-87C3-6832C2357007}" presName="sibTrans" presStyleLbl="sibTrans2D1" presStyleIdx="0" presStyleCnt="2"/>
      <dgm:spPr>
        <a:prstGeom prst="mathMultiply">
          <a:avLst/>
        </a:prstGeom>
      </dgm:spPr>
      <dgm:t>
        <a:bodyPr/>
        <a:lstStyle/>
        <a:p>
          <a:endParaRPr lang="en-US"/>
        </a:p>
      </dgm:t>
    </dgm:pt>
    <dgm:pt modelId="{CD7C58B5-E1A2-4810-8C28-03C94E56C709}" type="pres">
      <dgm:prSet presAssocID="{93579B4C-8E5E-4FE1-87C3-6832C2357007}" presName="spacerB" presStyleCnt="0"/>
      <dgm:spPr/>
    </dgm:pt>
    <dgm:pt modelId="{140F4296-D4B1-4F1C-B381-69AA4DC78882}" type="pres">
      <dgm:prSet presAssocID="{BB654DD6-AF43-4165-BB92-755A00718A8B}" presName="node" presStyleLbl="node1" presStyleIdx="1" presStyleCnt="3">
        <dgm:presLayoutVars>
          <dgm:bulletEnabled val="1"/>
        </dgm:presLayoutVars>
      </dgm:prSet>
      <dgm:spPr/>
      <dgm:t>
        <a:bodyPr/>
        <a:lstStyle/>
        <a:p>
          <a:endParaRPr lang="en-US"/>
        </a:p>
      </dgm:t>
    </dgm:pt>
    <dgm:pt modelId="{3743581A-3626-4E42-BE78-499DB5FC539C}" type="pres">
      <dgm:prSet presAssocID="{007AF87C-5D94-4BF5-B90E-85633A98DBD2}" presName="sibTransLast" presStyleLbl="sibTrans2D1" presStyleIdx="1" presStyleCnt="2" custScaleX="133316"/>
      <dgm:spPr/>
      <dgm:t>
        <a:bodyPr/>
        <a:lstStyle/>
        <a:p>
          <a:endParaRPr lang="en-US"/>
        </a:p>
      </dgm:t>
    </dgm:pt>
    <dgm:pt modelId="{2C3EF049-31CF-4D1A-93B4-A864FF1B5877}" type="pres">
      <dgm:prSet presAssocID="{007AF87C-5D94-4BF5-B90E-85633A98DBD2}" presName="connectorText" presStyleLbl="sibTrans2D1" presStyleIdx="1" presStyleCnt="2"/>
      <dgm:spPr/>
      <dgm:t>
        <a:bodyPr/>
        <a:lstStyle/>
        <a:p>
          <a:endParaRPr lang="en-US"/>
        </a:p>
      </dgm:t>
    </dgm:pt>
    <dgm:pt modelId="{E7755E51-F99D-4B4D-BBFD-19423BFC958A}" type="pres">
      <dgm:prSet presAssocID="{007AF87C-5D94-4BF5-B90E-85633A98DBD2}" presName="lastNode" presStyleLbl="node1" presStyleIdx="2" presStyleCnt="3" custScaleX="79181" custScaleY="74342" custLinFactNeighborX="83948" custLinFactNeighborY="0">
        <dgm:presLayoutVars>
          <dgm:bulletEnabled val="1"/>
        </dgm:presLayoutVars>
      </dgm:prSet>
      <dgm:spPr/>
      <dgm:t>
        <a:bodyPr/>
        <a:lstStyle/>
        <a:p>
          <a:endParaRPr lang="en-US"/>
        </a:p>
      </dgm:t>
    </dgm:pt>
  </dgm:ptLst>
  <dgm:cxnLst>
    <dgm:cxn modelId="{9E701328-E5F2-4DEB-8116-B445E72FC9C9}" type="presOf" srcId="{314E9301-2287-4E2C-A27F-4F1E2FB5EDBD}" destId="{E7755E51-F99D-4B4D-BBFD-19423BFC958A}" srcOrd="0" destOrd="0" presId="urn:microsoft.com/office/officeart/2005/8/layout/equation2"/>
    <dgm:cxn modelId="{2308F285-C08C-4C82-BA26-3F3A9AD9D706}" type="presOf" srcId="{93579B4C-8E5E-4FE1-87C3-6832C2357007}" destId="{AC644DF0-2E52-4CA0-B700-5E8394323B91}" srcOrd="0" destOrd="0" presId="urn:microsoft.com/office/officeart/2005/8/layout/equation2"/>
    <dgm:cxn modelId="{25D59AEE-5BCE-4E81-A6A9-4BEF67423C40}" srcId="{007AF87C-5D94-4BF5-B90E-85633A98DBD2}" destId="{314E9301-2287-4E2C-A27F-4F1E2FB5EDBD}" srcOrd="2" destOrd="0" parTransId="{417B19C0-80FE-4DAA-BC19-3947D0057D53}" sibTransId="{17A1DF44-680E-409F-B0F3-E0A0D4A8F3C3}"/>
    <dgm:cxn modelId="{FA13D2FC-777F-4596-9AE0-7F4C01CB8DE8}" type="presOf" srcId="{8D9F8DE0-D760-46CF-AE6B-263DF5374A27}" destId="{619F66A7-19D5-4A39-A995-D7A952ACFA7C}" srcOrd="0" destOrd="0" presId="urn:microsoft.com/office/officeart/2005/8/layout/equation2"/>
    <dgm:cxn modelId="{EEF209A4-BD7E-493B-B5C8-EC3E7CC97F3E}" type="presOf" srcId="{230ACAD1-F34C-40BD-83EA-82F84455C321}" destId="{2C3EF049-31CF-4D1A-93B4-A864FF1B5877}" srcOrd="1" destOrd="0" presId="urn:microsoft.com/office/officeart/2005/8/layout/equation2"/>
    <dgm:cxn modelId="{251FBAE4-F424-4389-8E9C-B0C83F86536C}" srcId="{007AF87C-5D94-4BF5-B90E-85633A98DBD2}" destId="{BB654DD6-AF43-4165-BB92-755A00718A8B}" srcOrd="1" destOrd="0" parTransId="{0C5E644C-9F84-41C2-B802-6AF2706A86C4}" sibTransId="{230ACAD1-F34C-40BD-83EA-82F84455C321}"/>
    <dgm:cxn modelId="{B9EDBF7D-48E6-47BD-909A-7B6C2CE0DEDA}" type="presOf" srcId="{230ACAD1-F34C-40BD-83EA-82F84455C321}" destId="{3743581A-3626-4E42-BE78-499DB5FC539C}" srcOrd="0" destOrd="0" presId="urn:microsoft.com/office/officeart/2005/8/layout/equation2"/>
    <dgm:cxn modelId="{739D12BB-0DCB-455D-93C0-6D08B8A1A774}" type="presOf" srcId="{007AF87C-5D94-4BF5-B90E-85633A98DBD2}" destId="{513512D2-C61D-4111-B7AC-EEA0CCB13CFB}" srcOrd="0" destOrd="0" presId="urn:microsoft.com/office/officeart/2005/8/layout/equation2"/>
    <dgm:cxn modelId="{A7D2CF28-D248-4619-B535-642EB7D8589A}" type="presOf" srcId="{BB654DD6-AF43-4165-BB92-755A00718A8B}" destId="{140F4296-D4B1-4F1C-B381-69AA4DC78882}" srcOrd="0" destOrd="0" presId="urn:microsoft.com/office/officeart/2005/8/layout/equation2"/>
    <dgm:cxn modelId="{7B26A907-D1E3-4206-ADF2-27F52672ED9F}" srcId="{007AF87C-5D94-4BF5-B90E-85633A98DBD2}" destId="{8D9F8DE0-D760-46CF-AE6B-263DF5374A27}" srcOrd="0" destOrd="0" parTransId="{7DDE9948-03C9-4529-B096-21497FBB7AAB}" sibTransId="{93579B4C-8E5E-4FE1-87C3-6832C2357007}"/>
    <dgm:cxn modelId="{1E2C026A-73BD-4B8B-A34E-74BFC57C9BFB}" type="presParOf" srcId="{513512D2-C61D-4111-B7AC-EEA0CCB13CFB}" destId="{CC79B00F-45D8-4A0D-840D-32F8AAE0CE95}" srcOrd="0" destOrd="0" presId="urn:microsoft.com/office/officeart/2005/8/layout/equation2"/>
    <dgm:cxn modelId="{66D77DEE-148E-4424-9868-9E0FEC8456CF}" type="presParOf" srcId="{CC79B00F-45D8-4A0D-840D-32F8AAE0CE95}" destId="{619F66A7-19D5-4A39-A995-D7A952ACFA7C}" srcOrd="0" destOrd="0" presId="urn:microsoft.com/office/officeart/2005/8/layout/equation2"/>
    <dgm:cxn modelId="{81A14A69-E0EA-4461-A903-960C3238D550}" type="presParOf" srcId="{CC79B00F-45D8-4A0D-840D-32F8AAE0CE95}" destId="{8F936B95-BDE8-4592-8C83-77D2E7EC662E}" srcOrd="1" destOrd="0" presId="urn:microsoft.com/office/officeart/2005/8/layout/equation2"/>
    <dgm:cxn modelId="{648B833A-6487-4ADF-924A-44247BA984AC}" type="presParOf" srcId="{CC79B00F-45D8-4A0D-840D-32F8AAE0CE95}" destId="{AC644DF0-2E52-4CA0-B700-5E8394323B91}" srcOrd="2" destOrd="0" presId="urn:microsoft.com/office/officeart/2005/8/layout/equation2"/>
    <dgm:cxn modelId="{66DB2DE7-1DFF-4AA0-ACD3-95890FFDC9A7}" type="presParOf" srcId="{CC79B00F-45D8-4A0D-840D-32F8AAE0CE95}" destId="{CD7C58B5-E1A2-4810-8C28-03C94E56C709}" srcOrd="3" destOrd="0" presId="urn:microsoft.com/office/officeart/2005/8/layout/equation2"/>
    <dgm:cxn modelId="{C6102112-E486-4A2A-9442-7DEEA3C8C97C}" type="presParOf" srcId="{CC79B00F-45D8-4A0D-840D-32F8AAE0CE95}" destId="{140F4296-D4B1-4F1C-B381-69AA4DC78882}" srcOrd="4" destOrd="0" presId="urn:microsoft.com/office/officeart/2005/8/layout/equation2"/>
    <dgm:cxn modelId="{134B3897-709C-45A6-BF2B-A6A6B0DB3115}" type="presParOf" srcId="{513512D2-C61D-4111-B7AC-EEA0CCB13CFB}" destId="{3743581A-3626-4E42-BE78-499DB5FC539C}" srcOrd="1" destOrd="0" presId="urn:microsoft.com/office/officeart/2005/8/layout/equation2"/>
    <dgm:cxn modelId="{7ED15029-F24D-446F-BD6C-46285D4D66B5}" type="presParOf" srcId="{3743581A-3626-4E42-BE78-499DB5FC539C}" destId="{2C3EF049-31CF-4D1A-93B4-A864FF1B5877}" srcOrd="0" destOrd="0" presId="urn:microsoft.com/office/officeart/2005/8/layout/equation2"/>
    <dgm:cxn modelId="{8A16F2FE-0A50-4D8B-A955-658AC15F6A92}" type="presParOf" srcId="{513512D2-C61D-4111-B7AC-EEA0CCB13CFB}" destId="{E7755E51-F99D-4B4D-BBFD-19423BFC958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080A939-07E6-48C4-8C6C-8A5D25F92A0B}" type="datetimeFigureOut">
              <a:rPr lang="fa-IR"/>
              <a:pPr>
                <a:defRPr/>
              </a:pPr>
              <a:t>04/08/1438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C556F583-C318-4EA1-ABFD-602BFFCE7746}" type="slidenum">
              <a:rPr lang="fa-IR"/>
              <a:pPr>
                <a:defRPr/>
              </a:pPr>
              <a:t>‹#›</a:t>
            </a:fld>
            <a:endParaRPr lang="fa-IR"/>
          </a:p>
        </p:txBody>
      </p:sp>
    </p:spTree>
    <p:extLst>
      <p:ext uri="{BB962C8B-B14F-4D97-AF65-F5344CB8AC3E}">
        <p14:creationId xmlns:p14="http://schemas.microsoft.com/office/powerpoint/2010/main" val="237422001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eaLnBrk="1" hangingPunct="1">
              <a:spcBef>
                <a:spcPct val="0"/>
              </a:spcBef>
            </a:pPr>
            <a:endParaRPr lang="fa-IR"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7FE59E-85AC-490A-AA7F-88EEA7F57A46}" type="slidenum">
              <a:rPr lang="fa-IR" smtClean="0"/>
              <a:pPr fontAlgn="base">
                <a:spcBef>
                  <a:spcPct val="0"/>
                </a:spcBef>
                <a:spcAft>
                  <a:spcPct val="0"/>
                </a:spcAft>
                <a:defRPr/>
              </a:pPr>
              <a:t>13</a:t>
            </a:fld>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defTabSz="911620">
              <a:defRPr/>
            </a:pPr>
            <a:fld id="{57B671C4-9CB5-4B23-B26B-055EC3A02FC1}" type="slidenum">
              <a:rPr lang="ar-SA" smtClean="0"/>
              <a:pPr defTabSz="911620">
                <a:defRPr/>
              </a:pPr>
              <a:t>15</a:t>
            </a:fld>
            <a:endParaRPr lang="en-US" dirty="0" smtClean="0"/>
          </a:p>
        </p:txBody>
      </p:sp>
      <p:sp>
        <p:nvSpPr>
          <p:cNvPr id="70659"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eaLnBrk="1" hangingPunct="1"/>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E8442432-E467-4BE6-9D44-6F6A6076F499}" type="datetimeFigureOut">
              <a:rPr lang="fa-IR"/>
              <a:pPr>
                <a:defRPr/>
              </a:pPr>
              <a:t>04/08/1438</a:t>
            </a:fld>
            <a:endParaRPr lang="fa-IR"/>
          </a:p>
        </p:txBody>
      </p:sp>
      <p:sp>
        <p:nvSpPr>
          <p:cNvPr id="12" name="Footer Placeholder 16"/>
          <p:cNvSpPr>
            <a:spLocks noGrp="1"/>
          </p:cNvSpPr>
          <p:nvPr>
            <p:ph type="ftr" sz="quarter" idx="11"/>
          </p:nvPr>
        </p:nvSpPr>
        <p:spPr/>
        <p:txBody>
          <a:bodyPr/>
          <a:lstStyle>
            <a:lvl1pPr>
              <a:defRPr/>
            </a:lvl1pPr>
          </a:lstStyle>
          <a:p>
            <a:pPr>
              <a:defRPr/>
            </a:pPr>
            <a:endParaRPr lang="fa-I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5125AF4-7655-442A-9A22-F44D1A139954}"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DED7BF1-C07D-4588-AED0-D53103C5A118}" type="datetimeFigureOut">
              <a:rPr lang="fa-IR"/>
              <a:pPr>
                <a:defRPr/>
              </a:pPr>
              <a:t>04/08/1438</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E43CF26D-7FC3-4E2B-8AE3-35E9670EC0D8}" type="slidenum">
              <a:rPr lang="fa-IR"/>
              <a:pPr>
                <a:defRPr/>
              </a:pPr>
              <a:t>‹#›</a:t>
            </a:fld>
            <a:endParaRPr lang="fa-I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4297C82-9456-483F-B78B-402C7106410C}" type="datetimeFigureOut">
              <a:rPr lang="fa-IR"/>
              <a:pPr>
                <a:defRPr/>
              </a:pPr>
              <a:t>04/08/1438</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140F7401-0264-47F8-9B50-E8E0EC9DCA0A}" type="slidenum">
              <a:rPr lang="fa-IR"/>
              <a:pPr>
                <a:defRPr/>
              </a:pPr>
              <a:t>‹#›</a:t>
            </a:fld>
            <a:endParaRPr lang="fa-I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xfrm>
            <a:off x="301625" y="6245225"/>
            <a:ext cx="2289175" cy="476250"/>
          </a:xfrm>
        </p:spPr>
        <p:txBody>
          <a:bodyPr/>
          <a:lstStyle>
            <a:lvl1pPr>
              <a:defRPr/>
            </a:lvl1pPr>
          </a:lstStyle>
          <a:p>
            <a:pPr>
              <a:defRPr/>
            </a:pPr>
            <a:endParaRPr lang="en-US"/>
          </a:p>
        </p:txBody>
      </p:sp>
      <p:sp>
        <p:nvSpPr>
          <p:cNvPr id="6" name="Rectangle 15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156"/>
          <p:cNvSpPr>
            <a:spLocks noGrp="1" noChangeArrowheads="1"/>
          </p:cNvSpPr>
          <p:nvPr>
            <p:ph type="sldNum" sz="quarter" idx="12"/>
          </p:nvPr>
        </p:nvSpPr>
        <p:spPr>
          <a:xfrm>
            <a:off x="6553200" y="6245225"/>
            <a:ext cx="2289175" cy="476250"/>
          </a:xfrm>
          <a:prstGeom prst="rect">
            <a:avLst/>
          </a:prstGeom>
        </p:spPr>
        <p:txBody>
          <a:bodyPr/>
          <a:lstStyle>
            <a:lvl1pPr>
              <a:defRPr/>
            </a:lvl1pPr>
          </a:lstStyle>
          <a:p>
            <a:pPr>
              <a:defRPr/>
            </a:pPr>
            <a:fld id="{6ED7E6F1-996C-4BF8-8E77-AEBA77F93328}" type="slidenum">
              <a:rPr lang="ar-SA"/>
              <a:pPr>
                <a:defRPr/>
              </a:pPr>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43D8A96-434E-41C2-895E-9CDD24CAA830}" type="datetimeFigureOut">
              <a:rPr lang="fa-IR"/>
              <a:pPr>
                <a:defRPr/>
              </a:pPr>
              <a:t>04/08/1438</a:t>
            </a:fld>
            <a:endParaRPr lang="fa-IR"/>
          </a:p>
        </p:txBody>
      </p:sp>
      <p:sp>
        <p:nvSpPr>
          <p:cNvPr id="5" name="Footer Placeholder 2"/>
          <p:cNvSpPr>
            <a:spLocks noGrp="1"/>
          </p:cNvSpPr>
          <p:nvPr>
            <p:ph type="ftr" sz="quarter" idx="11"/>
          </p:nvPr>
        </p:nvSpPr>
        <p:spPr/>
        <p:txBody>
          <a:bodyPr/>
          <a:lstStyle>
            <a:lvl1pPr>
              <a:defRPr/>
            </a:lvl1pPr>
          </a:lstStyle>
          <a:p>
            <a:pPr>
              <a:defRPr/>
            </a:pPr>
            <a:endParaRPr lang="fa-IR"/>
          </a:p>
        </p:txBody>
      </p:sp>
      <p:sp>
        <p:nvSpPr>
          <p:cNvPr id="6" name="Slide Number Placeholder 22"/>
          <p:cNvSpPr>
            <a:spLocks noGrp="1"/>
          </p:cNvSpPr>
          <p:nvPr>
            <p:ph type="sldNum" sz="quarter" idx="12"/>
          </p:nvPr>
        </p:nvSpPr>
        <p:spPr/>
        <p:txBody>
          <a:bodyPr/>
          <a:lstStyle>
            <a:lvl1pPr>
              <a:defRPr/>
            </a:lvl1pPr>
          </a:lstStyle>
          <a:p>
            <a:pPr>
              <a:defRPr/>
            </a:pPr>
            <a:fld id="{49F43699-E3DD-408A-8E48-B71C4F604DD4}" type="slidenum">
              <a:rPr lang="fa-IR"/>
              <a:pPr>
                <a:defRPr/>
              </a:pPr>
              <a:t>‹#›</a:t>
            </a:fld>
            <a:endParaRPr lang="fa-I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78587C3B-C1F3-41F2-8234-63DEAB13875B}" type="datetimeFigureOut">
              <a:rPr lang="fa-IR"/>
              <a:pPr>
                <a:defRPr/>
              </a:pPr>
              <a:t>04/08/1438</a:t>
            </a:fld>
            <a:endParaRPr lang="fa-I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fa-I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FEABDFFD-461B-4DB4-9DD1-8DAA890A1457}" type="slidenum">
              <a:rPr lang="fa-IR"/>
              <a:pPr>
                <a:defRPr/>
              </a:pPr>
              <a:t>‹#›</a:t>
            </a:fld>
            <a:endParaRPr lang="fa-IR"/>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CDA0519-2616-4B68-A262-BF05549FD29F}" type="datetimeFigureOut">
              <a:rPr lang="fa-IR"/>
              <a:pPr>
                <a:defRPr/>
              </a:pPr>
              <a:t>04/08/1438</a:t>
            </a:fld>
            <a:endParaRPr lang="fa-IR"/>
          </a:p>
        </p:txBody>
      </p:sp>
      <p:sp>
        <p:nvSpPr>
          <p:cNvPr id="6" name="Footer Placeholder 2"/>
          <p:cNvSpPr>
            <a:spLocks noGrp="1"/>
          </p:cNvSpPr>
          <p:nvPr>
            <p:ph type="ftr" sz="quarter" idx="11"/>
          </p:nvPr>
        </p:nvSpPr>
        <p:spPr/>
        <p:txBody>
          <a:bodyPr/>
          <a:lstStyle>
            <a:lvl1pPr>
              <a:defRPr/>
            </a:lvl1pPr>
          </a:lstStyle>
          <a:p>
            <a:pPr>
              <a:defRPr/>
            </a:pPr>
            <a:endParaRPr lang="fa-IR"/>
          </a:p>
        </p:txBody>
      </p:sp>
      <p:sp>
        <p:nvSpPr>
          <p:cNvPr id="7" name="Slide Number Placeholder 22"/>
          <p:cNvSpPr>
            <a:spLocks noGrp="1"/>
          </p:cNvSpPr>
          <p:nvPr>
            <p:ph type="sldNum" sz="quarter" idx="12"/>
          </p:nvPr>
        </p:nvSpPr>
        <p:spPr/>
        <p:txBody>
          <a:bodyPr/>
          <a:lstStyle>
            <a:lvl1pPr>
              <a:defRPr/>
            </a:lvl1pPr>
          </a:lstStyle>
          <a:p>
            <a:pPr>
              <a:defRPr/>
            </a:pPr>
            <a:fld id="{05B46D0B-E5E7-4779-8FDD-82593203F205}" type="slidenum">
              <a:rPr lang="fa-IR"/>
              <a:pPr>
                <a:defRPr/>
              </a:pPr>
              <a:t>‹#›</a:t>
            </a:fld>
            <a:endParaRPr lang="fa-I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0DE8843-3EC7-46C2-BC64-006EC4ADA617}" type="datetimeFigureOut">
              <a:rPr lang="fa-IR"/>
              <a:pPr>
                <a:defRPr/>
              </a:pPr>
              <a:t>04/08/1438</a:t>
            </a:fld>
            <a:endParaRPr lang="fa-IR"/>
          </a:p>
        </p:txBody>
      </p:sp>
      <p:sp>
        <p:nvSpPr>
          <p:cNvPr id="8" name="Footer Placeholder 2"/>
          <p:cNvSpPr>
            <a:spLocks noGrp="1"/>
          </p:cNvSpPr>
          <p:nvPr>
            <p:ph type="ftr" sz="quarter" idx="11"/>
          </p:nvPr>
        </p:nvSpPr>
        <p:spPr/>
        <p:txBody>
          <a:bodyPr/>
          <a:lstStyle>
            <a:lvl1pPr>
              <a:defRPr/>
            </a:lvl1pPr>
          </a:lstStyle>
          <a:p>
            <a:pPr>
              <a:defRPr/>
            </a:pPr>
            <a:endParaRPr lang="fa-IR"/>
          </a:p>
        </p:txBody>
      </p:sp>
      <p:sp>
        <p:nvSpPr>
          <p:cNvPr id="9" name="Slide Number Placeholder 22"/>
          <p:cNvSpPr>
            <a:spLocks noGrp="1"/>
          </p:cNvSpPr>
          <p:nvPr>
            <p:ph type="sldNum" sz="quarter" idx="12"/>
          </p:nvPr>
        </p:nvSpPr>
        <p:spPr/>
        <p:txBody>
          <a:bodyPr/>
          <a:lstStyle>
            <a:lvl1pPr>
              <a:defRPr/>
            </a:lvl1pPr>
          </a:lstStyle>
          <a:p>
            <a:pPr>
              <a:defRPr/>
            </a:pPr>
            <a:fld id="{A805EB5B-A6A4-4CC0-BEFC-0E18AEFCC21C}" type="slidenum">
              <a:rPr lang="fa-IR"/>
              <a:pPr>
                <a:defRPr/>
              </a:pPr>
              <a:t>‹#›</a:t>
            </a:fld>
            <a:endParaRPr lang="fa-I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79227B1-3067-4382-A7C3-0282B2150DC0}" type="datetimeFigureOut">
              <a:rPr lang="fa-IR"/>
              <a:pPr>
                <a:defRPr/>
              </a:pPr>
              <a:t>04/08/1438</a:t>
            </a:fld>
            <a:endParaRPr lang="fa-IR"/>
          </a:p>
        </p:txBody>
      </p:sp>
      <p:sp>
        <p:nvSpPr>
          <p:cNvPr id="4" name="Footer Placeholder 2"/>
          <p:cNvSpPr>
            <a:spLocks noGrp="1"/>
          </p:cNvSpPr>
          <p:nvPr>
            <p:ph type="ftr" sz="quarter" idx="11"/>
          </p:nvPr>
        </p:nvSpPr>
        <p:spPr/>
        <p:txBody>
          <a:bodyPr/>
          <a:lstStyle>
            <a:lvl1pPr>
              <a:defRPr/>
            </a:lvl1pPr>
          </a:lstStyle>
          <a:p>
            <a:pPr>
              <a:defRPr/>
            </a:pPr>
            <a:endParaRPr lang="fa-IR"/>
          </a:p>
        </p:txBody>
      </p:sp>
      <p:sp>
        <p:nvSpPr>
          <p:cNvPr id="5" name="Slide Number Placeholder 22"/>
          <p:cNvSpPr>
            <a:spLocks noGrp="1"/>
          </p:cNvSpPr>
          <p:nvPr>
            <p:ph type="sldNum" sz="quarter" idx="12"/>
          </p:nvPr>
        </p:nvSpPr>
        <p:spPr/>
        <p:txBody>
          <a:bodyPr/>
          <a:lstStyle>
            <a:lvl1pPr>
              <a:defRPr/>
            </a:lvl1pPr>
          </a:lstStyle>
          <a:p>
            <a:pPr>
              <a:defRPr/>
            </a:pPr>
            <a:fld id="{DE77E1C9-F87C-43CF-9002-D15BB93BE747}" type="slidenum">
              <a:rPr lang="fa-IR"/>
              <a:pPr>
                <a:defRPr/>
              </a:pPr>
              <a:t>‹#›</a:t>
            </a:fld>
            <a:endParaRPr lang="fa-I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67EC52D-A277-4C30-AFB1-5110985D2140}" type="datetimeFigureOut">
              <a:rPr lang="fa-IR"/>
              <a:pPr>
                <a:defRPr/>
              </a:pPr>
              <a:t>04/08/1438</a:t>
            </a:fld>
            <a:endParaRPr lang="fa-IR"/>
          </a:p>
        </p:txBody>
      </p:sp>
      <p:sp>
        <p:nvSpPr>
          <p:cNvPr id="3" name="Footer Placeholder 2"/>
          <p:cNvSpPr>
            <a:spLocks noGrp="1"/>
          </p:cNvSpPr>
          <p:nvPr>
            <p:ph type="ftr" sz="quarter" idx="11"/>
          </p:nvPr>
        </p:nvSpPr>
        <p:spPr/>
        <p:txBody>
          <a:bodyPr/>
          <a:lstStyle>
            <a:lvl1pPr>
              <a:defRPr/>
            </a:lvl1pPr>
          </a:lstStyle>
          <a:p>
            <a:pPr>
              <a:defRPr/>
            </a:pPr>
            <a:endParaRPr lang="fa-IR"/>
          </a:p>
        </p:txBody>
      </p:sp>
      <p:sp>
        <p:nvSpPr>
          <p:cNvPr id="4" name="Slide Number Placeholder 22"/>
          <p:cNvSpPr>
            <a:spLocks noGrp="1"/>
          </p:cNvSpPr>
          <p:nvPr>
            <p:ph type="sldNum" sz="quarter" idx="12"/>
          </p:nvPr>
        </p:nvSpPr>
        <p:spPr/>
        <p:txBody>
          <a:bodyPr/>
          <a:lstStyle>
            <a:lvl1pPr>
              <a:defRPr/>
            </a:lvl1pPr>
          </a:lstStyle>
          <a:p>
            <a:pPr>
              <a:defRPr/>
            </a:pPr>
            <a:fld id="{F377C9D4-28A5-432C-A5D9-613506A08F91}" type="slidenum">
              <a:rPr lang="fa-IR"/>
              <a:pPr>
                <a:defRPr/>
              </a:pPr>
              <a:t>‹#›</a:t>
            </a:fld>
            <a:endParaRPr lang="fa-I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F26552-C72A-4FD2-8630-7EFDE9560E27}" type="datetimeFigureOut">
              <a:rPr lang="fa-IR"/>
              <a:pPr>
                <a:defRPr/>
              </a:pPr>
              <a:t>04/08/1438</a:t>
            </a:fld>
            <a:endParaRPr lang="fa-IR"/>
          </a:p>
        </p:txBody>
      </p:sp>
      <p:sp>
        <p:nvSpPr>
          <p:cNvPr id="8" name="Footer Placeholder 5"/>
          <p:cNvSpPr>
            <a:spLocks noGrp="1"/>
          </p:cNvSpPr>
          <p:nvPr>
            <p:ph type="ftr" sz="quarter" idx="11"/>
          </p:nvPr>
        </p:nvSpPr>
        <p:spPr/>
        <p:txBody>
          <a:bodyPr/>
          <a:lstStyle>
            <a:lvl1pPr>
              <a:defRPr/>
            </a:lvl1pPr>
          </a:lstStyle>
          <a:p>
            <a:pPr>
              <a:defRPr/>
            </a:pPr>
            <a:endParaRPr lang="fa-IR"/>
          </a:p>
        </p:txBody>
      </p:sp>
      <p:sp>
        <p:nvSpPr>
          <p:cNvPr id="9" name="Slide Number Placeholder 6"/>
          <p:cNvSpPr>
            <a:spLocks noGrp="1"/>
          </p:cNvSpPr>
          <p:nvPr>
            <p:ph type="sldNum" sz="quarter" idx="12"/>
          </p:nvPr>
        </p:nvSpPr>
        <p:spPr/>
        <p:txBody>
          <a:bodyPr/>
          <a:lstStyle>
            <a:lvl1pPr>
              <a:defRPr/>
            </a:lvl1pPr>
          </a:lstStyle>
          <a:p>
            <a:pPr>
              <a:defRPr/>
            </a:pPr>
            <a:fld id="{9B34C5BE-92FB-4ABA-88B0-6580656C42B6}" type="slidenum">
              <a:rPr lang="fa-IR"/>
              <a:pPr>
                <a:defRPr/>
              </a:pPr>
              <a:t>‹#›</a:t>
            </a:fld>
            <a:endParaRPr lang="fa-I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0A86F74-ACB8-430D-82FC-07DDCEB756E6}" type="datetimeFigureOut">
              <a:rPr lang="fa-IR"/>
              <a:pPr>
                <a:defRPr/>
              </a:pPr>
              <a:t>04/08/1438</a:t>
            </a:fld>
            <a:endParaRPr lang="fa-I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fa-I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8220DE97-071D-40F4-81E4-B28AF5C0811D}" type="slidenum">
              <a:rPr lang="fa-IR"/>
              <a:pPr>
                <a:defRPr/>
              </a:pPr>
              <a:t>‹#›</a:t>
            </a:fld>
            <a:endParaRPr lang="fa-I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FD5672E-C74B-47AE-BF4D-D53B8DB2C302}" type="datetimeFigureOut">
              <a:rPr lang="fa-IR"/>
              <a:pPr>
                <a:defRPr/>
              </a:pPr>
              <a:t>04/08/1438</a:t>
            </a:fld>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fa-I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35763E4B-EBAC-465C-A1CA-724197AE90B7}" type="slidenum">
              <a:rPr lang="fa-IR"/>
              <a:pPr>
                <a:defRPr/>
              </a:pPr>
              <a:t>‹#›</a:t>
            </a:fld>
            <a:endParaRPr lang="fa-IR"/>
          </a:p>
        </p:txBody>
      </p:sp>
    </p:spTree>
  </p:cSld>
  <p:clrMap bg1="lt1" tx1="dk1" bg2="lt2" tx2="dk2" accent1="accent1" accent2="accent2" accent3="accent3" accent4="accent4" accent5="accent5" accent6="accent6" hlink="hlink" folHlink="folHlink"/>
  <p:sldLayoutIdLst>
    <p:sldLayoutId id="2147483910" r:id="rId1"/>
    <p:sldLayoutId id="2147483903" r:id="rId2"/>
    <p:sldLayoutId id="2147483911" r:id="rId3"/>
    <p:sldLayoutId id="2147483904" r:id="rId4"/>
    <p:sldLayoutId id="2147483905" r:id="rId5"/>
    <p:sldLayoutId id="2147483906" r:id="rId6"/>
    <p:sldLayoutId id="2147483907" r:id="rId7"/>
    <p:sldLayoutId id="2147483912" r:id="rId8"/>
    <p:sldLayoutId id="2147483913" r:id="rId9"/>
    <p:sldLayoutId id="2147483908" r:id="rId10"/>
    <p:sldLayoutId id="2147483909" r:id="rId11"/>
    <p:sldLayoutId id="2147483914" r:id="rId12"/>
  </p:sldLayoutIdLst>
  <p:transition>
    <p:random/>
  </p:transition>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Franklin Gothic Book" pitchFamily="34" charset="0"/>
          <a:cs typeface="Tahoma" pitchFamily="34" charset="0"/>
        </a:defRPr>
      </a:lvl2pPr>
      <a:lvl3pPr algn="l" rtl="1" eaLnBrk="0" fontAlgn="base" hangingPunct="0">
        <a:spcBef>
          <a:spcPct val="0"/>
        </a:spcBef>
        <a:spcAft>
          <a:spcPct val="0"/>
        </a:spcAft>
        <a:defRPr sz="4000">
          <a:solidFill>
            <a:schemeClr val="tx2"/>
          </a:solidFill>
          <a:latin typeface="Franklin Gothic Book" pitchFamily="34" charset="0"/>
          <a:cs typeface="Tahoma" pitchFamily="34" charset="0"/>
        </a:defRPr>
      </a:lvl3pPr>
      <a:lvl4pPr algn="l" rtl="1" eaLnBrk="0" fontAlgn="base" hangingPunct="0">
        <a:spcBef>
          <a:spcPct val="0"/>
        </a:spcBef>
        <a:spcAft>
          <a:spcPct val="0"/>
        </a:spcAft>
        <a:defRPr sz="4000">
          <a:solidFill>
            <a:schemeClr val="tx2"/>
          </a:solidFill>
          <a:latin typeface="Franklin Gothic Book" pitchFamily="34" charset="0"/>
          <a:cs typeface="Tahoma" pitchFamily="34" charset="0"/>
        </a:defRPr>
      </a:lvl4pPr>
      <a:lvl5pPr algn="l" rtl="1" eaLnBrk="0" fontAlgn="base" hangingPunct="0">
        <a:spcBef>
          <a:spcPct val="0"/>
        </a:spcBef>
        <a:spcAft>
          <a:spcPct val="0"/>
        </a:spcAft>
        <a:defRPr sz="4000">
          <a:solidFill>
            <a:schemeClr val="tx2"/>
          </a:solidFill>
          <a:latin typeface="Franklin Gothic Book" pitchFamily="34" charset="0"/>
          <a:cs typeface="Tahoma" pitchFamily="34" charset="0"/>
        </a:defRPr>
      </a:lvl5pPr>
      <a:lvl6pPr marL="457200" algn="l" rtl="1" fontAlgn="base">
        <a:spcBef>
          <a:spcPct val="0"/>
        </a:spcBef>
        <a:spcAft>
          <a:spcPct val="0"/>
        </a:spcAft>
        <a:defRPr sz="4000">
          <a:solidFill>
            <a:schemeClr val="tx2"/>
          </a:solidFill>
          <a:latin typeface="Franklin Gothic Book" pitchFamily="34" charset="0"/>
          <a:cs typeface="Tahoma" pitchFamily="34" charset="0"/>
        </a:defRPr>
      </a:lvl6pPr>
      <a:lvl7pPr marL="914400" algn="l" rtl="1" fontAlgn="base">
        <a:spcBef>
          <a:spcPct val="0"/>
        </a:spcBef>
        <a:spcAft>
          <a:spcPct val="0"/>
        </a:spcAft>
        <a:defRPr sz="4000">
          <a:solidFill>
            <a:schemeClr val="tx2"/>
          </a:solidFill>
          <a:latin typeface="Franklin Gothic Book" pitchFamily="34" charset="0"/>
          <a:cs typeface="Tahoma" pitchFamily="34" charset="0"/>
        </a:defRPr>
      </a:lvl7pPr>
      <a:lvl8pPr marL="1371600" algn="l" rtl="1" fontAlgn="base">
        <a:spcBef>
          <a:spcPct val="0"/>
        </a:spcBef>
        <a:spcAft>
          <a:spcPct val="0"/>
        </a:spcAft>
        <a:defRPr sz="4000">
          <a:solidFill>
            <a:schemeClr val="tx2"/>
          </a:solidFill>
          <a:latin typeface="Franklin Gothic Book" pitchFamily="34" charset="0"/>
          <a:cs typeface="Tahoma" pitchFamily="34" charset="0"/>
        </a:defRPr>
      </a:lvl8pPr>
      <a:lvl9pPr marL="1828800" algn="l" rtl="1" fontAlgn="base">
        <a:spcBef>
          <a:spcPct val="0"/>
        </a:spcBef>
        <a:spcAft>
          <a:spcPct val="0"/>
        </a:spcAft>
        <a:defRPr sz="4000">
          <a:solidFill>
            <a:schemeClr val="tx2"/>
          </a:solidFill>
          <a:latin typeface="Franklin Gothic Book" pitchFamily="34" charset="0"/>
          <a:cs typeface="Tahoma" pitchFamily="34" charset="0"/>
        </a:defRPr>
      </a:lvl9pPr>
    </p:titleStyle>
    <p:bodyStyle>
      <a:lvl1pPr marL="273050" indent="-273050" algn="r" rtl="1"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r" rtl="1"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r" rtl="1"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r" rtl="1"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r" rtl="1"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slc_445_07.WM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1403350" y="4868863"/>
            <a:ext cx="6400800" cy="1600200"/>
          </a:xfrm>
        </p:spPr>
        <p:txBody>
          <a:bodyPr/>
          <a:lstStyle/>
          <a:p>
            <a:pPr eaLnBrk="1" hangingPunct="1"/>
            <a:endParaRPr lang="fa-IR" b="1" dirty="0" smtClean="0">
              <a:solidFill>
                <a:srgbClr val="002060"/>
              </a:solidFill>
            </a:endParaRPr>
          </a:p>
        </p:txBody>
      </p:sp>
      <p:sp>
        <p:nvSpPr>
          <p:cNvPr id="7171" name="Title 1"/>
          <p:cNvSpPr>
            <a:spLocks noGrp="1"/>
          </p:cNvSpPr>
          <p:nvPr>
            <p:ph type="ctrTitle"/>
          </p:nvPr>
        </p:nvSpPr>
        <p:spPr>
          <a:xfrm>
            <a:off x="457200" y="1506538"/>
            <a:ext cx="8229600" cy="1470025"/>
          </a:xfrm>
        </p:spPr>
        <p:txBody>
          <a:bodyPr/>
          <a:lstStyle/>
          <a:p>
            <a:pPr eaLnBrk="1" hangingPunct="1"/>
            <a:r>
              <a:rPr lang="fa-IR" smtClean="0">
                <a:cs typeface="B Titr" pitchFamily="2" charset="-78"/>
              </a:rPr>
              <a:t>حوادث ناشي از كار</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eaLnBrk="1" hangingPunct="1"/>
            <a:r>
              <a:rPr lang="fa-IR" b="1" smtClean="0">
                <a:solidFill>
                  <a:srgbClr val="00B050"/>
                </a:solidFill>
              </a:rPr>
              <a:t>تعاریف</a:t>
            </a:r>
          </a:p>
        </p:txBody>
      </p:sp>
      <p:sp>
        <p:nvSpPr>
          <p:cNvPr id="10243" name="Content Placeholder 2"/>
          <p:cNvSpPr>
            <a:spLocks noGrp="1"/>
          </p:cNvSpPr>
          <p:nvPr>
            <p:ph sz="quarter" idx="1"/>
          </p:nvPr>
        </p:nvSpPr>
        <p:spPr>
          <a:xfrm>
            <a:off x="4786313" y="1447800"/>
            <a:ext cx="3900487" cy="4572000"/>
          </a:xfrm>
        </p:spPr>
        <p:txBody>
          <a:bodyPr/>
          <a:lstStyle/>
          <a:p>
            <a:pPr eaLnBrk="1" hangingPunct="1"/>
            <a:r>
              <a:rPr lang="fa-IR" b="1" smtClean="0">
                <a:solidFill>
                  <a:srgbClr val="FF0000"/>
                </a:solidFill>
              </a:rPr>
              <a:t>خطر : </a:t>
            </a:r>
            <a:r>
              <a:rPr lang="en-US" b="1" smtClean="0">
                <a:solidFill>
                  <a:srgbClr val="FF0000"/>
                </a:solidFill>
                <a:cs typeface="Times New Roman" pitchFamily="18" charset="0"/>
              </a:rPr>
              <a:t>Hazard</a:t>
            </a:r>
            <a:endParaRPr lang="en-US" smtClean="0">
              <a:solidFill>
                <a:srgbClr val="FF0000"/>
              </a:solidFill>
              <a:cs typeface="Times New Roman" pitchFamily="18" charset="0"/>
            </a:endParaRPr>
          </a:p>
          <a:p>
            <a:pPr algn="justLow" eaLnBrk="1" hangingPunct="1"/>
            <a:endParaRPr lang="fa-IR" b="1" smtClean="0"/>
          </a:p>
          <a:p>
            <a:pPr algn="justLow" eaLnBrk="1" hangingPunct="1"/>
            <a:r>
              <a:rPr lang="fa-IR" b="1" smtClean="0"/>
              <a:t>به منبع يا وضعيتي گفته مي شود كه داراي پتانسيل آسيب به شكل جراحات انساني يا بيماري ، خرابي اموال و تخريب محيط كار يا تركيبي از اين موارد باشد .</a:t>
            </a:r>
            <a:endParaRPr lang="en-US" smtClean="0">
              <a:cs typeface="Times New Roman" pitchFamily="18" charset="0"/>
            </a:endParaRPr>
          </a:p>
          <a:p>
            <a:pPr eaLnBrk="1" hangingPunct="1"/>
            <a:endParaRPr lang="fa-IR" smtClean="0"/>
          </a:p>
        </p:txBody>
      </p:sp>
      <p:pic>
        <p:nvPicPr>
          <p:cNvPr id="10244" name="Picture 2" descr="G:\powarpoint- آموزشي\ليفتراك\pic\0235_2.gif"/>
          <p:cNvPicPr>
            <a:picLocks noChangeAspect="1" noChangeArrowheads="1"/>
          </p:cNvPicPr>
          <p:nvPr/>
        </p:nvPicPr>
        <p:blipFill>
          <a:blip r:embed="rId2" cstate="print"/>
          <a:srcRect/>
          <a:stretch>
            <a:fillRect/>
          </a:stretch>
        </p:blipFill>
        <p:spPr bwMode="auto">
          <a:xfrm>
            <a:off x="571500" y="2571750"/>
            <a:ext cx="3770313" cy="26717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strVal val="#ppt_w*0.70"/>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animEffect transition="in" filter="fade">
                                      <p:cBhvr>
                                        <p:cTn id="9" dur="500"/>
                                        <p:tgtEl>
                                          <p:spTgt spid="10242"/>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p:cTn id="13" dur="5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10243">
                                            <p:txEl>
                                              <p:pRg st="0" end="0"/>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5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1024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10244"/>
                                        </p:tgtEl>
                                        <p:attrNameLst>
                                          <p:attrName>style.visibility</p:attrName>
                                        </p:attrNameLst>
                                      </p:cBhvr>
                                      <p:to>
                                        <p:strVal val="visible"/>
                                      </p:to>
                                    </p:set>
                                    <p:anim calcmode="lin" valueType="num">
                                      <p:cBhvr>
                                        <p:cTn id="24" dur="500" fill="hold"/>
                                        <p:tgtEl>
                                          <p:spTgt spid="10244"/>
                                        </p:tgtEl>
                                        <p:attrNameLst>
                                          <p:attrName>ppt_w</p:attrName>
                                        </p:attrNameLst>
                                      </p:cBhvr>
                                      <p:tavLst>
                                        <p:tav tm="0">
                                          <p:val>
                                            <p:strVal val="#ppt_w*0.70"/>
                                          </p:val>
                                        </p:tav>
                                        <p:tav tm="100000">
                                          <p:val>
                                            <p:strVal val="#ppt_w"/>
                                          </p:val>
                                        </p:tav>
                                      </p:tavLst>
                                    </p:anim>
                                    <p:anim calcmode="lin" valueType="num">
                                      <p:cBhvr>
                                        <p:cTn id="25" dur="500" fill="hold"/>
                                        <p:tgtEl>
                                          <p:spTgt spid="10244"/>
                                        </p:tgtEl>
                                        <p:attrNameLst>
                                          <p:attrName>ppt_h</p:attrName>
                                        </p:attrNameLst>
                                      </p:cBhvr>
                                      <p:tavLst>
                                        <p:tav tm="0">
                                          <p:val>
                                            <p:strVal val="#ppt_h"/>
                                          </p:val>
                                        </p:tav>
                                        <p:tav tm="100000">
                                          <p:val>
                                            <p:strVal val="#ppt_h"/>
                                          </p:val>
                                        </p:tav>
                                      </p:tavLst>
                                    </p:anim>
                                    <p:animEffect transition="in" filter="fade">
                                      <p:cBhvr>
                                        <p:cTn id="2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a:xfrm>
            <a:off x="827088" y="1447800"/>
            <a:ext cx="7859712" cy="4572000"/>
          </a:xfrm>
        </p:spPr>
        <p:txBody>
          <a:bodyPr/>
          <a:lstStyle/>
          <a:p>
            <a:pPr eaLnBrk="1" hangingPunct="1"/>
            <a:r>
              <a:rPr lang="fa-IR" b="1" smtClean="0">
                <a:solidFill>
                  <a:srgbClr val="FF0000"/>
                </a:solidFill>
              </a:rPr>
              <a:t>رويداد :</a:t>
            </a:r>
            <a:r>
              <a:rPr lang="en-US" b="1" smtClean="0">
                <a:solidFill>
                  <a:srgbClr val="FF0000"/>
                </a:solidFill>
                <a:cs typeface="Times New Roman" pitchFamily="18" charset="0"/>
              </a:rPr>
              <a:t>          Incident </a:t>
            </a:r>
            <a:endParaRPr lang="en-US" smtClean="0">
              <a:solidFill>
                <a:srgbClr val="FF0000"/>
              </a:solidFill>
              <a:cs typeface="Times New Roman" pitchFamily="18" charset="0"/>
            </a:endParaRPr>
          </a:p>
          <a:p>
            <a:pPr eaLnBrk="1" hangingPunct="1"/>
            <a:r>
              <a:rPr lang="ar-SA" b="1" smtClean="0"/>
              <a:t>عبارت است از يك رخداد يا اتفاق</a:t>
            </a:r>
            <a:r>
              <a:rPr lang="fa-IR" b="1" smtClean="0"/>
              <a:t>ي</a:t>
            </a:r>
            <a:r>
              <a:rPr lang="ar-SA" b="1" smtClean="0"/>
              <a:t> كه منجر به يك حادثه</a:t>
            </a:r>
            <a:r>
              <a:rPr lang="fa-IR" b="1" smtClean="0"/>
              <a:t> مي شود</a:t>
            </a:r>
            <a:r>
              <a:rPr lang="ar-SA" b="1" smtClean="0"/>
              <a:t> و يا پتانسيل منجر شدن به حادثه را دا</a:t>
            </a:r>
            <a:r>
              <a:rPr lang="fa-IR" b="1" smtClean="0"/>
              <a:t>رد.</a:t>
            </a:r>
          </a:p>
          <a:p>
            <a:pPr eaLnBrk="1" hangingPunct="1"/>
            <a:endParaRPr lang="fa-IR" smtClean="0"/>
          </a:p>
        </p:txBody>
      </p:sp>
      <p:graphicFrame>
        <p:nvGraphicFramePr>
          <p:cNvPr id="5" name="Diagram 4"/>
          <p:cNvGraphicFramePr/>
          <p:nvPr/>
        </p:nvGraphicFramePr>
        <p:xfrm>
          <a:off x="2123728" y="3356992"/>
          <a:ext cx="525658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41FDFF45-016E-414A-BB38-265C740E36F8}"/>
                                            </p:graphicEl>
                                          </p:spTgt>
                                        </p:tgtEl>
                                        <p:attrNameLst>
                                          <p:attrName>style.visibility</p:attrName>
                                        </p:attrNameLst>
                                      </p:cBhvr>
                                      <p:to>
                                        <p:strVal val="visible"/>
                                      </p:to>
                                    </p:set>
                                    <p:anim calcmode="lin" valueType="num">
                                      <p:cBhvr>
                                        <p:cTn id="21" dur="500" fill="hold"/>
                                        <p:tgtEl>
                                          <p:spTgt spid="5">
                                            <p:graphicEl>
                                              <a:dgm id="{41FDFF45-016E-414A-BB38-265C740E36F8}"/>
                                            </p:graphicEl>
                                          </p:spTgt>
                                        </p:tgtEl>
                                        <p:attrNameLst>
                                          <p:attrName>ppt_w</p:attrName>
                                        </p:attrNameLst>
                                      </p:cBhvr>
                                      <p:tavLst>
                                        <p:tav tm="0">
                                          <p:val>
                                            <p:strVal val="#ppt_w*0.70"/>
                                          </p:val>
                                        </p:tav>
                                        <p:tav tm="100000">
                                          <p:val>
                                            <p:strVal val="#ppt_w"/>
                                          </p:val>
                                        </p:tav>
                                      </p:tavLst>
                                    </p:anim>
                                    <p:anim calcmode="lin" valueType="num">
                                      <p:cBhvr>
                                        <p:cTn id="22" dur="500" fill="hold"/>
                                        <p:tgtEl>
                                          <p:spTgt spid="5">
                                            <p:graphicEl>
                                              <a:dgm id="{41FDFF45-016E-414A-BB38-265C740E36F8}"/>
                                            </p:graphicEl>
                                          </p:spTgt>
                                        </p:tgtEl>
                                        <p:attrNameLst>
                                          <p:attrName>ppt_h</p:attrName>
                                        </p:attrNameLst>
                                      </p:cBhvr>
                                      <p:tavLst>
                                        <p:tav tm="0">
                                          <p:val>
                                            <p:strVal val="#ppt_h"/>
                                          </p:val>
                                        </p:tav>
                                        <p:tav tm="100000">
                                          <p:val>
                                            <p:strVal val="#ppt_h"/>
                                          </p:val>
                                        </p:tav>
                                      </p:tavLst>
                                    </p:anim>
                                    <p:animEffect transition="in" filter="fade">
                                      <p:cBhvr>
                                        <p:cTn id="23" dur="500"/>
                                        <p:tgtEl>
                                          <p:spTgt spid="5">
                                            <p:graphicEl>
                                              <a:dgm id="{41FDFF45-016E-414A-BB38-265C740E36F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graphicEl>
                                              <a:dgm id="{B68F3431-A247-4A17-B600-C1A06EF54177}"/>
                                            </p:graphicEl>
                                          </p:spTgt>
                                        </p:tgtEl>
                                        <p:attrNameLst>
                                          <p:attrName>style.visibility</p:attrName>
                                        </p:attrNameLst>
                                      </p:cBhvr>
                                      <p:to>
                                        <p:strVal val="visible"/>
                                      </p:to>
                                    </p:set>
                                    <p:anim calcmode="lin" valueType="num">
                                      <p:cBhvr>
                                        <p:cTn id="28" dur="500" fill="hold"/>
                                        <p:tgtEl>
                                          <p:spTgt spid="5">
                                            <p:graphicEl>
                                              <a:dgm id="{B68F3431-A247-4A17-B600-C1A06EF54177}"/>
                                            </p:graphicEl>
                                          </p:spTgt>
                                        </p:tgtEl>
                                        <p:attrNameLst>
                                          <p:attrName>ppt_w</p:attrName>
                                        </p:attrNameLst>
                                      </p:cBhvr>
                                      <p:tavLst>
                                        <p:tav tm="0">
                                          <p:val>
                                            <p:strVal val="#ppt_w*0.70"/>
                                          </p:val>
                                        </p:tav>
                                        <p:tav tm="100000">
                                          <p:val>
                                            <p:strVal val="#ppt_w"/>
                                          </p:val>
                                        </p:tav>
                                      </p:tavLst>
                                    </p:anim>
                                    <p:anim calcmode="lin" valueType="num">
                                      <p:cBhvr>
                                        <p:cTn id="29" dur="500" fill="hold"/>
                                        <p:tgtEl>
                                          <p:spTgt spid="5">
                                            <p:graphicEl>
                                              <a:dgm id="{B68F3431-A247-4A17-B600-C1A06EF54177}"/>
                                            </p:graphicEl>
                                          </p:spTgt>
                                        </p:tgtEl>
                                        <p:attrNameLst>
                                          <p:attrName>ppt_h</p:attrName>
                                        </p:attrNameLst>
                                      </p:cBhvr>
                                      <p:tavLst>
                                        <p:tav tm="0">
                                          <p:val>
                                            <p:strVal val="#ppt_h"/>
                                          </p:val>
                                        </p:tav>
                                        <p:tav tm="100000">
                                          <p:val>
                                            <p:strVal val="#ppt_h"/>
                                          </p:val>
                                        </p:tav>
                                      </p:tavLst>
                                    </p:anim>
                                    <p:animEffect transition="in" filter="fade">
                                      <p:cBhvr>
                                        <p:cTn id="30" dur="500"/>
                                        <p:tgtEl>
                                          <p:spTgt spid="5">
                                            <p:graphicEl>
                                              <a:dgm id="{B68F3431-A247-4A17-B600-C1A06EF54177}"/>
                                            </p:graphic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5">
                                            <p:graphicEl>
                                              <a:dgm id="{951AE8E9-05C6-4836-8D23-2A9E71967DD8}"/>
                                            </p:graphicEl>
                                          </p:spTgt>
                                        </p:tgtEl>
                                        <p:attrNameLst>
                                          <p:attrName>style.visibility</p:attrName>
                                        </p:attrNameLst>
                                      </p:cBhvr>
                                      <p:to>
                                        <p:strVal val="visible"/>
                                      </p:to>
                                    </p:set>
                                    <p:anim calcmode="lin" valueType="num">
                                      <p:cBhvr>
                                        <p:cTn id="33" dur="500" fill="hold"/>
                                        <p:tgtEl>
                                          <p:spTgt spid="5">
                                            <p:graphicEl>
                                              <a:dgm id="{951AE8E9-05C6-4836-8D23-2A9E71967DD8}"/>
                                            </p:graphicEl>
                                          </p:spTgt>
                                        </p:tgtEl>
                                        <p:attrNameLst>
                                          <p:attrName>ppt_w</p:attrName>
                                        </p:attrNameLst>
                                      </p:cBhvr>
                                      <p:tavLst>
                                        <p:tav tm="0">
                                          <p:val>
                                            <p:strVal val="#ppt_w*0.70"/>
                                          </p:val>
                                        </p:tav>
                                        <p:tav tm="100000">
                                          <p:val>
                                            <p:strVal val="#ppt_w"/>
                                          </p:val>
                                        </p:tav>
                                      </p:tavLst>
                                    </p:anim>
                                    <p:anim calcmode="lin" valueType="num">
                                      <p:cBhvr>
                                        <p:cTn id="34" dur="500" fill="hold"/>
                                        <p:tgtEl>
                                          <p:spTgt spid="5">
                                            <p:graphicEl>
                                              <a:dgm id="{951AE8E9-05C6-4836-8D23-2A9E71967DD8}"/>
                                            </p:graphicEl>
                                          </p:spTgt>
                                        </p:tgtEl>
                                        <p:attrNameLst>
                                          <p:attrName>ppt_h</p:attrName>
                                        </p:attrNameLst>
                                      </p:cBhvr>
                                      <p:tavLst>
                                        <p:tav tm="0">
                                          <p:val>
                                            <p:strVal val="#ppt_h"/>
                                          </p:val>
                                        </p:tav>
                                        <p:tav tm="100000">
                                          <p:val>
                                            <p:strVal val="#ppt_h"/>
                                          </p:val>
                                        </p:tav>
                                      </p:tavLst>
                                    </p:anim>
                                    <p:animEffect transition="in" filter="fade">
                                      <p:cBhvr>
                                        <p:cTn id="35" dur="500"/>
                                        <p:tgtEl>
                                          <p:spTgt spid="5">
                                            <p:graphicEl>
                                              <a:dgm id="{951AE8E9-05C6-4836-8D23-2A9E71967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5">
                                            <p:graphicEl>
                                              <a:dgm id="{18F4BB3B-8848-40B1-B471-38015B91330D}"/>
                                            </p:graphicEl>
                                          </p:spTgt>
                                        </p:tgtEl>
                                        <p:attrNameLst>
                                          <p:attrName>style.visibility</p:attrName>
                                        </p:attrNameLst>
                                      </p:cBhvr>
                                      <p:to>
                                        <p:strVal val="visible"/>
                                      </p:to>
                                    </p:set>
                                    <p:anim calcmode="lin" valueType="num">
                                      <p:cBhvr>
                                        <p:cTn id="40" dur="500" fill="hold"/>
                                        <p:tgtEl>
                                          <p:spTgt spid="5">
                                            <p:graphicEl>
                                              <a:dgm id="{18F4BB3B-8848-40B1-B471-38015B91330D}"/>
                                            </p:graphicEl>
                                          </p:spTgt>
                                        </p:tgtEl>
                                        <p:attrNameLst>
                                          <p:attrName>ppt_w</p:attrName>
                                        </p:attrNameLst>
                                      </p:cBhvr>
                                      <p:tavLst>
                                        <p:tav tm="0">
                                          <p:val>
                                            <p:strVal val="#ppt_w*0.70"/>
                                          </p:val>
                                        </p:tav>
                                        <p:tav tm="100000">
                                          <p:val>
                                            <p:strVal val="#ppt_w"/>
                                          </p:val>
                                        </p:tav>
                                      </p:tavLst>
                                    </p:anim>
                                    <p:anim calcmode="lin" valueType="num">
                                      <p:cBhvr>
                                        <p:cTn id="41" dur="500" fill="hold"/>
                                        <p:tgtEl>
                                          <p:spTgt spid="5">
                                            <p:graphicEl>
                                              <a:dgm id="{18F4BB3B-8848-40B1-B471-38015B91330D}"/>
                                            </p:graphicEl>
                                          </p:spTgt>
                                        </p:tgtEl>
                                        <p:attrNameLst>
                                          <p:attrName>ppt_h</p:attrName>
                                        </p:attrNameLst>
                                      </p:cBhvr>
                                      <p:tavLst>
                                        <p:tav tm="0">
                                          <p:val>
                                            <p:strVal val="#ppt_h"/>
                                          </p:val>
                                        </p:tav>
                                        <p:tav tm="100000">
                                          <p:val>
                                            <p:strVal val="#ppt_h"/>
                                          </p:val>
                                        </p:tav>
                                      </p:tavLst>
                                    </p:anim>
                                    <p:animEffect transition="in" filter="fade">
                                      <p:cBhvr>
                                        <p:cTn id="42" dur="500"/>
                                        <p:tgtEl>
                                          <p:spTgt spid="5">
                                            <p:graphicEl>
                                              <a:dgm id="{18F4BB3B-8848-40B1-B471-38015B91330D}"/>
                                            </p:graphic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5">
                                            <p:graphicEl>
                                              <a:dgm id="{B83D45D4-DD41-481B-A146-CF024FE6B129}"/>
                                            </p:graphicEl>
                                          </p:spTgt>
                                        </p:tgtEl>
                                        <p:attrNameLst>
                                          <p:attrName>style.visibility</p:attrName>
                                        </p:attrNameLst>
                                      </p:cBhvr>
                                      <p:to>
                                        <p:strVal val="visible"/>
                                      </p:to>
                                    </p:set>
                                    <p:anim calcmode="lin" valueType="num">
                                      <p:cBhvr>
                                        <p:cTn id="45" dur="500" fill="hold"/>
                                        <p:tgtEl>
                                          <p:spTgt spid="5">
                                            <p:graphicEl>
                                              <a:dgm id="{B83D45D4-DD41-481B-A146-CF024FE6B129}"/>
                                            </p:graphicEl>
                                          </p:spTgt>
                                        </p:tgtEl>
                                        <p:attrNameLst>
                                          <p:attrName>ppt_w</p:attrName>
                                        </p:attrNameLst>
                                      </p:cBhvr>
                                      <p:tavLst>
                                        <p:tav tm="0">
                                          <p:val>
                                            <p:strVal val="#ppt_w*0.70"/>
                                          </p:val>
                                        </p:tav>
                                        <p:tav tm="100000">
                                          <p:val>
                                            <p:strVal val="#ppt_w"/>
                                          </p:val>
                                        </p:tav>
                                      </p:tavLst>
                                    </p:anim>
                                    <p:anim calcmode="lin" valueType="num">
                                      <p:cBhvr>
                                        <p:cTn id="46" dur="500" fill="hold"/>
                                        <p:tgtEl>
                                          <p:spTgt spid="5">
                                            <p:graphicEl>
                                              <a:dgm id="{B83D45D4-DD41-481B-A146-CF024FE6B129}"/>
                                            </p:graphicEl>
                                          </p:spTgt>
                                        </p:tgtEl>
                                        <p:attrNameLst>
                                          <p:attrName>ppt_h</p:attrName>
                                        </p:attrNameLst>
                                      </p:cBhvr>
                                      <p:tavLst>
                                        <p:tav tm="0">
                                          <p:val>
                                            <p:strVal val="#ppt_h"/>
                                          </p:val>
                                        </p:tav>
                                        <p:tav tm="100000">
                                          <p:val>
                                            <p:strVal val="#ppt_h"/>
                                          </p:val>
                                        </p:tav>
                                      </p:tavLst>
                                    </p:anim>
                                    <p:animEffect transition="in" filter="fade">
                                      <p:cBhvr>
                                        <p:cTn id="47" dur="500"/>
                                        <p:tgtEl>
                                          <p:spTgt spid="5">
                                            <p:graphicEl>
                                              <a:dgm id="{B83D45D4-DD41-481B-A146-CF024FE6B1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a:xfrm>
            <a:off x="4932363" y="1447800"/>
            <a:ext cx="3754437" cy="4572000"/>
          </a:xfrm>
        </p:spPr>
        <p:txBody>
          <a:bodyPr/>
          <a:lstStyle/>
          <a:p>
            <a:pPr eaLnBrk="1" hangingPunct="1"/>
            <a:r>
              <a:rPr lang="fa-IR" b="1" smtClean="0">
                <a:solidFill>
                  <a:srgbClr val="FF0000"/>
                </a:solidFill>
              </a:rPr>
              <a:t>حادثه :</a:t>
            </a:r>
            <a:r>
              <a:rPr lang="en-US" b="1" smtClean="0">
                <a:solidFill>
                  <a:srgbClr val="FF0000"/>
                </a:solidFill>
                <a:cs typeface="Times New Roman" pitchFamily="18" charset="0"/>
              </a:rPr>
              <a:t>           Accident </a:t>
            </a:r>
            <a:r>
              <a:rPr lang="fa-IR" b="1" smtClean="0">
                <a:solidFill>
                  <a:srgbClr val="FF0000"/>
                </a:solidFill>
              </a:rPr>
              <a:t> ‌</a:t>
            </a:r>
            <a:endParaRPr lang="en-US" smtClean="0">
              <a:solidFill>
                <a:srgbClr val="FF0000"/>
              </a:solidFill>
              <a:cs typeface="Times New Roman" pitchFamily="18" charset="0"/>
            </a:endParaRPr>
          </a:p>
          <a:p>
            <a:pPr algn="justLow" eaLnBrk="1" hangingPunct="1"/>
            <a:r>
              <a:rPr lang="ar-SA" b="1" smtClean="0"/>
              <a:t>حادثه عبارت است از يك اتفاق يا </a:t>
            </a:r>
            <a:r>
              <a:rPr lang="fa-IR" b="1" smtClean="0"/>
              <a:t>رويداد</a:t>
            </a:r>
            <a:r>
              <a:rPr lang="ar-SA" b="1" smtClean="0"/>
              <a:t> ناخواسته كه </a:t>
            </a:r>
            <a:r>
              <a:rPr lang="fa-IR" b="1" smtClean="0"/>
              <a:t>ممكن است </a:t>
            </a:r>
            <a:r>
              <a:rPr lang="ar-SA" b="1" smtClean="0"/>
              <a:t>به مرگ , بيماري , جراحت , صدمه و يا ساير خسارات (</a:t>
            </a:r>
            <a:r>
              <a:rPr lang="en-US" b="1" smtClean="0">
                <a:cs typeface="Times New Roman" pitchFamily="18" charset="0"/>
              </a:rPr>
              <a:t>Loss</a:t>
            </a:r>
            <a:r>
              <a:rPr lang="ar-SA" b="1" smtClean="0"/>
              <a:t>) </a:t>
            </a:r>
            <a:r>
              <a:rPr lang="fa-IR" b="1" smtClean="0"/>
              <a:t>منجر شود</a:t>
            </a:r>
            <a:r>
              <a:rPr lang="ar-SA" b="1" smtClean="0"/>
              <a:t> .</a:t>
            </a:r>
            <a:endParaRPr lang="en-US" smtClean="0">
              <a:cs typeface="Times New Roman" pitchFamily="18" charset="0"/>
            </a:endParaRPr>
          </a:p>
          <a:p>
            <a:pPr eaLnBrk="1" hangingPunct="1"/>
            <a:endParaRPr lang="fa-IR" smtClean="0"/>
          </a:p>
        </p:txBody>
      </p:sp>
      <p:pic>
        <p:nvPicPr>
          <p:cNvPr id="11268" name="Picture 2" descr="G:\powarpoint- آموزشي\ليفتراك\pic\0235_4.gif"/>
          <p:cNvPicPr>
            <a:picLocks noChangeAspect="1" noChangeArrowheads="1"/>
          </p:cNvPicPr>
          <p:nvPr/>
        </p:nvPicPr>
        <p:blipFill>
          <a:blip r:embed="rId2" cstate="print"/>
          <a:srcRect/>
          <a:stretch>
            <a:fillRect/>
          </a:stretch>
        </p:blipFill>
        <p:spPr bwMode="auto">
          <a:xfrm>
            <a:off x="500063" y="2143125"/>
            <a:ext cx="4287837" cy="303688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anim calcmode="lin" valueType="num">
                                      <p:cBhvr>
                                        <p:cTn id="19" dur="500" fill="hold"/>
                                        <p:tgtEl>
                                          <p:spTgt spid="11268"/>
                                        </p:tgtEl>
                                        <p:attrNameLst>
                                          <p:attrName>ppt_w</p:attrName>
                                        </p:attrNameLst>
                                      </p:cBhvr>
                                      <p:tavLst>
                                        <p:tav tm="0">
                                          <p:val>
                                            <p:strVal val="#ppt_w*0.70"/>
                                          </p:val>
                                        </p:tav>
                                        <p:tav tm="100000">
                                          <p:val>
                                            <p:strVal val="#ppt_w"/>
                                          </p:val>
                                        </p:tav>
                                      </p:tavLst>
                                    </p:anim>
                                    <p:anim calcmode="lin" valueType="num">
                                      <p:cBhvr>
                                        <p:cTn id="20" dur="500" fill="hold"/>
                                        <p:tgtEl>
                                          <p:spTgt spid="11268"/>
                                        </p:tgtEl>
                                        <p:attrNameLst>
                                          <p:attrName>ppt_h</p:attrName>
                                        </p:attrNameLst>
                                      </p:cBhvr>
                                      <p:tavLst>
                                        <p:tav tm="0">
                                          <p:val>
                                            <p:strVal val="#ppt_h"/>
                                          </p:val>
                                        </p:tav>
                                        <p:tav tm="100000">
                                          <p:val>
                                            <p:strVal val="#ppt_h"/>
                                          </p:val>
                                        </p:tav>
                                      </p:tavLst>
                                    </p:anim>
                                    <p:animEffect transition="in" filter="fade">
                                      <p:cBhvr>
                                        <p:cTn id="2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fa-IR" smtClean="0"/>
          </a:p>
        </p:txBody>
      </p:sp>
      <p:sp>
        <p:nvSpPr>
          <p:cNvPr id="12291" name="Content Placeholder 2"/>
          <p:cNvSpPr>
            <a:spLocks noGrp="1"/>
          </p:cNvSpPr>
          <p:nvPr>
            <p:ph sz="quarter" idx="1"/>
          </p:nvPr>
        </p:nvSpPr>
        <p:spPr>
          <a:xfrm>
            <a:off x="4572000" y="1600200"/>
            <a:ext cx="4114800" cy="4525963"/>
          </a:xfrm>
        </p:spPr>
        <p:txBody>
          <a:bodyPr/>
          <a:lstStyle/>
          <a:p>
            <a:pPr eaLnBrk="1" hangingPunct="1"/>
            <a:r>
              <a:rPr lang="fa-IR" b="1" smtClean="0">
                <a:solidFill>
                  <a:srgbClr val="FF0000"/>
                </a:solidFill>
              </a:rPr>
              <a:t>شبه حادثه : </a:t>
            </a:r>
            <a:r>
              <a:rPr lang="en-US" b="1" smtClean="0">
                <a:solidFill>
                  <a:srgbClr val="FF0000"/>
                </a:solidFill>
                <a:cs typeface="Times New Roman" pitchFamily="18" charset="0"/>
              </a:rPr>
              <a:t>Near-miss</a:t>
            </a:r>
            <a:r>
              <a:rPr lang="fa-IR" b="1" smtClean="0">
                <a:solidFill>
                  <a:srgbClr val="FF0000"/>
                </a:solidFill>
              </a:rPr>
              <a:t>‌</a:t>
            </a:r>
            <a:endParaRPr lang="en-US" smtClean="0">
              <a:solidFill>
                <a:srgbClr val="FF0000"/>
              </a:solidFill>
              <a:cs typeface="Times New Roman" pitchFamily="18" charset="0"/>
            </a:endParaRPr>
          </a:p>
          <a:p>
            <a:pPr algn="justLow" eaLnBrk="1" hangingPunct="1"/>
            <a:r>
              <a:rPr lang="ar-SA" b="1" smtClean="0"/>
              <a:t>به اتفاقي كه در آن هيچگونه بيماري، جراحت،خرابي و يا زياني حادث نشده باشد </a:t>
            </a:r>
            <a:r>
              <a:rPr lang="fa-IR" b="1" smtClean="0"/>
              <a:t>شبه حادثه</a:t>
            </a:r>
            <a:r>
              <a:rPr lang="ar-SA" b="1" smtClean="0"/>
              <a:t> گفته مي شو</a:t>
            </a:r>
            <a:r>
              <a:rPr lang="fa-IR" b="1" smtClean="0"/>
              <a:t>د.</a:t>
            </a:r>
            <a:r>
              <a:rPr lang="en-US" b="1" smtClean="0">
                <a:cs typeface="Times New Roman" pitchFamily="18" charset="0"/>
              </a:rPr>
              <a:t>)</a:t>
            </a:r>
            <a:r>
              <a:rPr lang="fa-IR" b="1" smtClean="0"/>
              <a:t>به اصطلاح به خیر گذشت )</a:t>
            </a:r>
          </a:p>
          <a:p>
            <a:pPr algn="justLow" eaLnBrk="1" hangingPunct="1"/>
            <a:r>
              <a:rPr lang="fa-IR" b="1" smtClean="0">
                <a:solidFill>
                  <a:srgbClr val="002060"/>
                </a:solidFill>
              </a:rPr>
              <a:t>نکته : </a:t>
            </a:r>
            <a:r>
              <a:rPr lang="fa-IR" b="1" smtClean="0">
                <a:solidFill>
                  <a:srgbClr val="00B050"/>
                </a:solidFill>
              </a:rPr>
              <a:t>حتماً شبه حوادث باید مورد تجزیه و تحلیل قرار گرفته تا با اقدامات کنترلی مانع وقوع  حوادث شویم </a:t>
            </a:r>
          </a:p>
          <a:p>
            <a:pPr algn="justLow" eaLnBrk="1" hangingPunct="1"/>
            <a:endParaRPr lang="en-US" smtClean="0">
              <a:cs typeface="Times New Roman" pitchFamily="18" charset="0"/>
            </a:endParaRPr>
          </a:p>
          <a:p>
            <a:pPr eaLnBrk="1" hangingPunct="1"/>
            <a:endParaRPr lang="fa-IR" i="1" smtClean="0"/>
          </a:p>
        </p:txBody>
      </p:sp>
      <p:pic>
        <p:nvPicPr>
          <p:cNvPr id="12292" name="Picture 2" descr="http://www.safetyposters365.com/images/stories/virtuemart/product/Near_Miss___4e7097dfbf063.jpg"/>
          <p:cNvPicPr>
            <a:picLocks noChangeAspect="1" noChangeArrowheads="1"/>
          </p:cNvPicPr>
          <p:nvPr/>
        </p:nvPicPr>
        <p:blipFill>
          <a:blip r:embed="rId3" cstate="print"/>
          <a:srcRect/>
          <a:stretch>
            <a:fillRect/>
          </a:stretch>
        </p:blipFill>
        <p:spPr bwMode="auto">
          <a:xfrm>
            <a:off x="785813" y="1928813"/>
            <a:ext cx="3214687" cy="45418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12291">
                                            <p:txEl>
                                              <p:pRg st="1" end="1"/>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p:cTn id="19" dur="500" fill="hold"/>
                                        <p:tgtEl>
                                          <p:spTgt spid="12292"/>
                                        </p:tgtEl>
                                        <p:attrNameLst>
                                          <p:attrName>ppt_w</p:attrName>
                                        </p:attrNameLst>
                                      </p:cBhvr>
                                      <p:tavLst>
                                        <p:tav tm="0">
                                          <p:val>
                                            <p:strVal val="#ppt_w*0.70"/>
                                          </p:val>
                                        </p:tav>
                                        <p:tav tm="100000">
                                          <p:val>
                                            <p:strVal val="#ppt_w"/>
                                          </p:val>
                                        </p:tav>
                                      </p:tavLst>
                                    </p:anim>
                                    <p:anim calcmode="lin" valueType="num">
                                      <p:cBhvr>
                                        <p:cTn id="20" dur="500" fill="hold"/>
                                        <p:tgtEl>
                                          <p:spTgt spid="12292"/>
                                        </p:tgtEl>
                                        <p:attrNameLst>
                                          <p:attrName>ppt_h</p:attrName>
                                        </p:attrNameLst>
                                      </p:cBhvr>
                                      <p:tavLst>
                                        <p:tav tm="0">
                                          <p:val>
                                            <p:strVal val="#ppt_h"/>
                                          </p:val>
                                        </p:tav>
                                        <p:tav tm="100000">
                                          <p:val>
                                            <p:strVal val="#ppt_h"/>
                                          </p:val>
                                        </p:tav>
                                      </p:tavLst>
                                    </p:anim>
                                    <p:animEffect transition="in" filter="fade">
                                      <p:cBhvr>
                                        <p:cTn id="21" dur="500"/>
                                        <p:tgtEl>
                                          <p:spTgt spid="1229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2291">
                                            <p:txEl>
                                              <p:pRg st="2" end="2"/>
                                            </p:txEl>
                                          </p:spTgt>
                                        </p:tgtEl>
                                        <p:attrNameLst>
                                          <p:attrName>style.visibility</p:attrName>
                                        </p:attrNameLst>
                                      </p:cBhvr>
                                      <p:to>
                                        <p:strVal val="visible"/>
                                      </p:to>
                                    </p:set>
                                    <p:anim calcmode="lin" valueType="num">
                                      <p:cBhvr>
                                        <p:cTn id="26" dur="5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7" dur="5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8"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normAutofit/>
          </a:bodyPr>
          <a:lstStyle/>
          <a:p>
            <a:pPr algn="r" eaLnBrk="1" fontAlgn="auto" hangingPunct="1">
              <a:spcAft>
                <a:spcPts val="0"/>
              </a:spcAft>
              <a:defRPr/>
            </a:pPr>
            <a:r>
              <a:rPr lang="fa-IR" sz="3200" b="1" dirty="0" smtClean="0">
                <a:solidFill>
                  <a:srgbClr val="FF0000"/>
                </a:solidFill>
                <a:latin typeface="+mn-lt"/>
                <a:ea typeface="+mn-ea"/>
                <a:cs typeface="+mn-cs"/>
              </a:rPr>
              <a:t>ریسک  </a:t>
            </a:r>
            <a:r>
              <a:rPr lang="en-US" sz="3200" b="1" dirty="0" smtClean="0">
                <a:solidFill>
                  <a:srgbClr val="FF0000"/>
                </a:solidFill>
                <a:latin typeface="+mn-lt"/>
                <a:ea typeface="+mn-ea"/>
                <a:cs typeface="+mn-cs"/>
              </a:rPr>
              <a:t>RISK</a:t>
            </a:r>
          </a:p>
        </p:txBody>
      </p:sp>
      <p:sp>
        <p:nvSpPr>
          <p:cNvPr id="16387" name="Rectangle 3"/>
          <p:cNvSpPr>
            <a:spLocks noGrp="1" noChangeArrowheads="1"/>
          </p:cNvSpPr>
          <p:nvPr>
            <p:ph sz="quarter" idx="1"/>
          </p:nvPr>
        </p:nvSpPr>
        <p:spPr>
          <a:xfrm>
            <a:off x="857250" y="1714500"/>
            <a:ext cx="7693025" cy="777875"/>
          </a:xfrm>
        </p:spPr>
        <p:txBody>
          <a:bodyPr>
            <a:normAutofit fontScale="92500"/>
          </a:bodyPr>
          <a:lstStyle/>
          <a:p>
            <a:pPr marL="0" indent="0" algn="justLow" eaLnBrk="1" fontAlgn="auto" hangingPunct="1">
              <a:spcBef>
                <a:spcPts val="580"/>
              </a:spcBef>
              <a:spcAft>
                <a:spcPts val="0"/>
              </a:spcAft>
              <a:buFont typeface="Wingdings" pitchFamily="2" charset="2"/>
              <a:buNone/>
              <a:defRPr/>
            </a:pPr>
            <a:r>
              <a:rPr lang="fa-IR" b="1" dirty="0" smtClean="0"/>
              <a:t>ترکیبی از احتمال و پیامد (های) ناشی از وقوع یک رویداد خطرناک است.</a:t>
            </a:r>
            <a:endParaRPr lang="en-US" b="1" dirty="0" smtClean="0"/>
          </a:p>
        </p:txBody>
      </p:sp>
      <p:graphicFrame>
        <p:nvGraphicFramePr>
          <p:cNvPr id="6" name="Diagram 5"/>
          <p:cNvGraphicFramePr/>
          <p:nvPr/>
        </p:nvGraphicFramePr>
        <p:xfrm>
          <a:off x="1835696" y="2564904"/>
          <a:ext cx="592832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strVal val="#ppt_w*0.70"/>
                                          </p:val>
                                        </p:tav>
                                        <p:tav tm="100000">
                                          <p:val>
                                            <p:strVal val="#ppt_w"/>
                                          </p:val>
                                        </p:tav>
                                      </p:tavLst>
                                    </p:anim>
                                    <p:anim calcmode="lin" valueType="num">
                                      <p:cBhvr>
                                        <p:cTn id="8" dur="500" fill="hold"/>
                                        <p:tgtEl>
                                          <p:spTgt spid="16386"/>
                                        </p:tgtEl>
                                        <p:attrNameLst>
                                          <p:attrName>ppt_h</p:attrName>
                                        </p:attrNameLst>
                                      </p:cBhvr>
                                      <p:tavLst>
                                        <p:tav tm="0">
                                          <p:val>
                                            <p:strVal val="#ppt_h"/>
                                          </p:val>
                                        </p:tav>
                                        <p:tav tm="100000">
                                          <p:val>
                                            <p:strVal val="#ppt_h"/>
                                          </p:val>
                                        </p:tav>
                                      </p:tavLst>
                                    </p:anim>
                                    <p:animEffect transition="in" filter="fade">
                                      <p:cBhvr>
                                        <p:cTn id="9" dur="5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anim calcmode="lin" valueType="num">
                                      <p:cBhvr>
                                        <p:cTn id="14" dur="5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16387">
                                            <p:txEl>
                                              <p:pRg st="0" end="0"/>
                                            </p:txEl>
                                          </p:spTgt>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6">
                                            <p:graphicEl>
                                              <a:dgm id="{619F66A7-19D5-4A39-A995-D7A952ACFA7C}"/>
                                            </p:graphicEl>
                                          </p:spTgt>
                                        </p:tgtEl>
                                        <p:attrNameLst>
                                          <p:attrName>style.visibility</p:attrName>
                                        </p:attrNameLst>
                                      </p:cBhvr>
                                      <p:to>
                                        <p:strVal val="visible"/>
                                      </p:to>
                                    </p:set>
                                    <p:anim calcmode="lin" valueType="num">
                                      <p:cBhvr>
                                        <p:cTn id="20" dur="500" fill="hold"/>
                                        <p:tgtEl>
                                          <p:spTgt spid="6">
                                            <p:graphicEl>
                                              <a:dgm id="{619F66A7-19D5-4A39-A995-D7A952ACFA7C}"/>
                                            </p:graphicEl>
                                          </p:spTgt>
                                        </p:tgtEl>
                                        <p:attrNameLst>
                                          <p:attrName>ppt_w</p:attrName>
                                        </p:attrNameLst>
                                      </p:cBhvr>
                                      <p:tavLst>
                                        <p:tav tm="0">
                                          <p:val>
                                            <p:strVal val="#ppt_w*0.70"/>
                                          </p:val>
                                        </p:tav>
                                        <p:tav tm="100000">
                                          <p:val>
                                            <p:strVal val="#ppt_w"/>
                                          </p:val>
                                        </p:tav>
                                      </p:tavLst>
                                    </p:anim>
                                    <p:anim calcmode="lin" valueType="num">
                                      <p:cBhvr>
                                        <p:cTn id="21" dur="500" fill="hold"/>
                                        <p:tgtEl>
                                          <p:spTgt spid="6">
                                            <p:graphicEl>
                                              <a:dgm id="{619F66A7-19D5-4A39-A995-D7A952ACFA7C}"/>
                                            </p:graphicEl>
                                          </p:spTgt>
                                        </p:tgtEl>
                                        <p:attrNameLst>
                                          <p:attrName>ppt_h</p:attrName>
                                        </p:attrNameLst>
                                      </p:cBhvr>
                                      <p:tavLst>
                                        <p:tav tm="0">
                                          <p:val>
                                            <p:strVal val="#ppt_h"/>
                                          </p:val>
                                        </p:tav>
                                        <p:tav tm="100000">
                                          <p:val>
                                            <p:strVal val="#ppt_h"/>
                                          </p:val>
                                        </p:tav>
                                      </p:tavLst>
                                    </p:anim>
                                    <p:animEffect transition="in" filter="fade">
                                      <p:cBhvr>
                                        <p:cTn id="22" dur="500"/>
                                        <p:tgtEl>
                                          <p:spTgt spid="6">
                                            <p:graphicEl>
                                              <a:dgm id="{619F66A7-19D5-4A39-A995-D7A952ACFA7C}"/>
                                            </p:graphicEl>
                                          </p:spTgt>
                                        </p:tgtEl>
                                      </p:cBhvr>
                                    </p:animEffec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6">
                                            <p:graphicEl>
                                              <a:dgm id="{AC644DF0-2E52-4CA0-B700-5E8394323B91}"/>
                                            </p:graphicEl>
                                          </p:spTgt>
                                        </p:tgtEl>
                                        <p:attrNameLst>
                                          <p:attrName>style.visibility</p:attrName>
                                        </p:attrNameLst>
                                      </p:cBhvr>
                                      <p:to>
                                        <p:strVal val="visible"/>
                                      </p:to>
                                    </p:set>
                                    <p:anim calcmode="lin" valueType="num">
                                      <p:cBhvr>
                                        <p:cTn id="26" dur="500" fill="hold"/>
                                        <p:tgtEl>
                                          <p:spTgt spid="6">
                                            <p:graphicEl>
                                              <a:dgm id="{AC644DF0-2E52-4CA0-B700-5E8394323B91}"/>
                                            </p:graphicEl>
                                          </p:spTgt>
                                        </p:tgtEl>
                                        <p:attrNameLst>
                                          <p:attrName>ppt_w</p:attrName>
                                        </p:attrNameLst>
                                      </p:cBhvr>
                                      <p:tavLst>
                                        <p:tav tm="0">
                                          <p:val>
                                            <p:strVal val="#ppt_w*0.70"/>
                                          </p:val>
                                        </p:tav>
                                        <p:tav tm="100000">
                                          <p:val>
                                            <p:strVal val="#ppt_w"/>
                                          </p:val>
                                        </p:tav>
                                      </p:tavLst>
                                    </p:anim>
                                    <p:anim calcmode="lin" valueType="num">
                                      <p:cBhvr>
                                        <p:cTn id="27" dur="500" fill="hold"/>
                                        <p:tgtEl>
                                          <p:spTgt spid="6">
                                            <p:graphicEl>
                                              <a:dgm id="{AC644DF0-2E52-4CA0-B700-5E8394323B91}"/>
                                            </p:graphicEl>
                                          </p:spTgt>
                                        </p:tgtEl>
                                        <p:attrNameLst>
                                          <p:attrName>ppt_h</p:attrName>
                                        </p:attrNameLst>
                                      </p:cBhvr>
                                      <p:tavLst>
                                        <p:tav tm="0">
                                          <p:val>
                                            <p:strVal val="#ppt_h"/>
                                          </p:val>
                                        </p:tav>
                                        <p:tav tm="100000">
                                          <p:val>
                                            <p:strVal val="#ppt_h"/>
                                          </p:val>
                                        </p:tav>
                                      </p:tavLst>
                                    </p:anim>
                                    <p:animEffect transition="in" filter="fade">
                                      <p:cBhvr>
                                        <p:cTn id="28" dur="500"/>
                                        <p:tgtEl>
                                          <p:spTgt spid="6">
                                            <p:graphicEl>
                                              <a:dgm id="{AC644DF0-2E52-4CA0-B700-5E8394323B91}"/>
                                            </p:graphicEl>
                                          </p:spTgt>
                                        </p:tgtEl>
                                      </p:cBhvr>
                                    </p:animEffect>
                                  </p:childTnLst>
                                </p:cTn>
                              </p:par>
                            </p:childTnLst>
                          </p:cTn>
                        </p:par>
                        <p:par>
                          <p:cTn id="29" fill="hold">
                            <p:stCondLst>
                              <p:cond delay="1500"/>
                            </p:stCondLst>
                            <p:childTnLst>
                              <p:par>
                                <p:cTn id="30" presetID="55" presetClass="entr" presetSubtype="0" fill="hold" grpId="0" nodeType="afterEffect">
                                  <p:stCondLst>
                                    <p:cond delay="0"/>
                                  </p:stCondLst>
                                  <p:childTnLst>
                                    <p:set>
                                      <p:cBhvr>
                                        <p:cTn id="31" dur="1" fill="hold">
                                          <p:stCondLst>
                                            <p:cond delay="0"/>
                                          </p:stCondLst>
                                        </p:cTn>
                                        <p:tgtEl>
                                          <p:spTgt spid="6">
                                            <p:graphicEl>
                                              <a:dgm id="{140F4296-D4B1-4F1C-B381-69AA4DC78882}"/>
                                            </p:graphicEl>
                                          </p:spTgt>
                                        </p:tgtEl>
                                        <p:attrNameLst>
                                          <p:attrName>style.visibility</p:attrName>
                                        </p:attrNameLst>
                                      </p:cBhvr>
                                      <p:to>
                                        <p:strVal val="visible"/>
                                      </p:to>
                                    </p:set>
                                    <p:anim calcmode="lin" valueType="num">
                                      <p:cBhvr>
                                        <p:cTn id="32" dur="500" fill="hold"/>
                                        <p:tgtEl>
                                          <p:spTgt spid="6">
                                            <p:graphicEl>
                                              <a:dgm id="{140F4296-D4B1-4F1C-B381-69AA4DC78882}"/>
                                            </p:graphicEl>
                                          </p:spTgt>
                                        </p:tgtEl>
                                        <p:attrNameLst>
                                          <p:attrName>ppt_w</p:attrName>
                                        </p:attrNameLst>
                                      </p:cBhvr>
                                      <p:tavLst>
                                        <p:tav tm="0">
                                          <p:val>
                                            <p:strVal val="#ppt_w*0.70"/>
                                          </p:val>
                                        </p:tav>
                                        <p:tav tm="100000">
                                          <p:val>
                                            <p:strVal val="#ppt_w"/>
                                          </p:val>
                                        </p:tav>
                                      </p:tavLst>
                                    </p:anim>
                                    <p:anim calcmode="lin" valueType="num">
                                      <p:cBhvr>
                                        <p:cTn id="33" dur="500" fill="hold"/>
                                        <p:tgtEl>
                                          <p:spTgt spid="6">
                                            <p:graphicEl>
                                              <a:dgm id="{140F4296-D4B1-4F1C-B381-69AA4DC78882}"/>
                                            </p:graphicEl>
                                          </p:spTgt>
                                        </p:tgtEl>
                                        <p:attrNameLst>
                                          <p:attrName>ppt_h</p:attrName>
                                        </p:attrNameLst>
                                      </p:cBhvr>
                                      <p:tavLst>
                                        <p:tav tm="0">
                                          <p:val>
                                            <p:strVal val="#ppt_h"/>
                                          </p:val>
                                        </p:tav>
                                        <p:tav tm="100000">
                                          <p:val>
                                            <p:strVal val="#ppt_h"/>
                                          </p:val>
                                        </p:tav>
                                      </p:tavLst>
                                    </p:anim>
                                    <p:animEffect transition="in" filter="fade">
                                      <p:cBhvr>
                                        <p:cTn id="34" dur="500"/>
                                        <p:tgtEl>
                                          <p:spTgt spid="6">
                                            <p:graphicEl>
                                              <a:dgm id="{140F4296-D4B1-4F1C-B381-69AA4DC78882}"/>
                                            </p:graphicEl>
                                          </p:spTgt>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6">
                                            <p:graphicEl>
                                              <a:dgm id="{3743581A-3626-4E42-BE78-499DB5FC539C}"/>
                                            </p:graphicEl>
                                          </p:spTgt>
                                        </p:tgtEl>
                                        <p:attrNameLst>
                                          <p:attrName>style.visibility</p:attrName>
                                        </p:attrNameLst>
                                      </p:cBhvr>
                                      <p:to>
                                        <p:strVal val="visible"/>
                                      </p:to>
                                    </p:set>
                                    <p:anim calcmode="lin" valueType="num">
                                      <p:cBhvr>
                                        <p:cTn id="38" dur="500" fill="hold"/>
                                        <p:tgtEl>
                                          <p:spTgt spid="6">
                                            <p:graphicEl>
                                              <a:dgm id="{3743581A-3626-4E42-BE78-499DB5FC539C}"/>
                                            </p:graphicEl>
                                          </p:spTgt>
                                        </p:tgtEl>
                                        <p:attrNameLst>
                                          <p:attrName>ppt_w</p:attrName>
                                        </p:attrNameLst>
                                      </p:cBhvr>
                                      <p:tavLst>
                                        <p:tav tm="0">
                                          <p:val>
                                            <p:strVal val="#ppt_w*0.70"/>
                                          </p:val>
                                        </p:tav>
                                        <p:tav tm="100000">
                                          <p:val>
                                            <p:strVal val="#ppt_w"/>
                                          </p:val>
                                        </p:tav>
                                      </p:tavLst>
                                    </p:anim>
                                    <p:anim calcmode="lin" valueType="num">
                                      <p:cBhvr>
                                        <p:cTn id="39" dur="500" fill="hold"/>
                                        <p:tgtEl>
                                          <p:spTgt spid="6">
                                            <p:graphicEl>
                                              <a:dgm id="{3743581A-3626-4E42-BE78-499DB5FC539C}"/>
                                            </p:graphicEl>
                                          </p:spTgt>
                                        </p:tgtEl>
                                        <p:attrNameLst>
                                          <p:attrName>ppt_h</p:attrName>
                                        </p:attrNameLst>
                                      </p:cBhvr>
                                      <p:tavLst>
                                        <p:tav tm="0">
                                          <p:val>
                                            <p:strVal val="#ppt_h"/>
                                          </p:val>
                                        </p:tav>
                                        <p:tav tm="100000">
                                          <p:val>
                                            <p:strVal val="#ppt_h"/>
                                          </p:val>
                                        </p:tav>
                                      </p:tavLst>
                                    </p:anim>
                                    <p:animEffect transition="in" filter="fade">
                                      <p:cBhvr>
                                        <p:cTn id="40" dur="500"/>
                                        <p:tgtEl>
                                          <p:spTgt spid="6">
                                            <p:graphicEl>
                                              <a:dgm id="{3743581A-3626-4E42-BE78-499DB5FC539C}"/>
                                            </p:graphicEl>
                                          </p:spTgt>
                                        </p:tgtEl>
                                      </p:cBhvr>
                                    </p:animEffect>
                                  </p:childTnLst>
                                </p:cTn>
                              </p:par>
                            </p:childTnLst>
                          </p:cTn>
                        </p:par>
                        <p:par>
                          <p:cTn id="41" fill="hold">
                            <p:stCondLst>
                              <p:cond delay="2500"/>
                            </p:stCondLst>
                            <p:childTnLst>
                              <p:par>
                                <p:cTn id="42" presetID="55" presetClass="entr" presetSubtype="0" fill="hold" grpId="0" nodeType="afterEffect">
                                  <p:stCondLst>
                                    <p:cond delay="0"/>
                                  </p:stCondLst>
                                  <p:childTnLst>
                                    <p:set>
                                      <p:cBhvr>
                                        <p:cTn id="43" dur="1" fill="hold">
                                          <p:stCondLst>
                                            <p:cond delay="0"/>
                                          </p:stCondLst>
                                        </p:cTn>
                                        <p:tgtEl>
                                          <p:spTgt spid="6">
                                            <p:graphicEl>
                                              <a:dgm id="{E7755E51-F99D-4B4D-BBFD-19423BFC958A}"/>
                                            </p:graphicEl>
                                          </p:spTgt>
                                        </p:tgtEl>
                                        <p:attrNameLst>
                                          <p:attrName>style.visibility</p:attrName>
                                        </p:attrNameLst>
                                      </p:cBhvr>
                                      <p:to>
                                        <p:strVal val="visible"/>
                                      </p:to>
                                    </p:set>
                                    <p:anim calcmode="lin" valueType="num">
                                      <p:cBhvr>
                                        <p:cTn id="44" dur="500" fill="hold"/>
                                        <p:tgtEl>
                                          <p:spTgt spid="6">
                                            <p:graphicEl>
                                              <a:dgm id="{E7755E51-F99D-4B4D-BBFD-19423BFC958A}"/>
                                            </p:graphicEl>
                                          </p:spTgt>
                                        </p:tgtEl>
                                        <p:attrNameLst>
                                          <p:attrName>ppt_w</p:attrName>
                                        </p:attrNameLst>
                                      </p:cBhvr>
                                      <p:tavLst>
                                        <p:tav tm="0">
                                          <p:val>
                                            <p:strVal val="#ppt_w*0.70"/>
                                          </p:val>
                                        </p:tav>
                                        <p:tav tm="100000">
                                          <p:val>
                                            <p:strVal val="#ppt_w"/>
                                          </p:val>
                                        </p:tav>
                                      </p:tavLst>
                                    </p:anim>
                                    <p:anim calcmode="lin" valueType="num">
                                      <p:cBhvr>
                                        <p:cTn id="45" dur="500" fill="hold"/>
                                        <p:tgtEl>
                                          <p:spTgt spid="6">
                                            <p:graphicEl>
                                              <a:dgm id="{E7755E51-F99D-4B4D-BBFD-19423BFC958A}"/>
                                            </p:graphicEl>
                                          </p:spTgt>
                                        </p:tgtEl>
                                        <p:attrNameLst>
                                          <p:attrName>ppt_h</p:attrName>
                                        </p:attrNameLst>
                                      </p:cBhvr>
                                      <p:tavLst>
                                        <p:tav tm="0">
                                          <p:val>
                                            <p:strVal val="#ppt_h"/>
                                          </p:val>
                                        </p:tav>
                                        <p:tav tm="100000">
                                          <p:val>
                                            <p:strVal val="#ppt_h"/>
                                          </p:val>
                                        </p:tav>
                                      </p:tavLst>
                                    </p:anim>
                                    <p:animEffect transition="in" filter="fade">
                                      <p:cBhvr>
                                        <p:cTn id="46" dur="500"/>
                                        <p:tgtEl>
                                          <p:spTgt spid="6">
                                            <p:graphicEl>
                                              <a:dgm id="{E7755E51-F99D-4B4D-BBFD-19423BFC958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93" name="Group 49"/>
          <p:cNvGraphicFramePr>
            <a:graphicFrameLocks noGrp="1"/>
          </p:cNvGraphicFramePr>
          <p:nvPr>
            <p:ph sz="half" idx="2"/>
          </p:nvPr>
        </p:nvGraphicFramePr>
        <p:xfrm>
          <a:off x="395536" y="1844824"/>
          <a:ext cx="8245580" cy="4320924"/>
        </p:xfrm>
        <a:graphic>
          <a:graphicData uri="http://schemas.openxmlformats.org/drawingml/2006/table">
            <a:tbl>
              <a:tblPr rtl="1">
                <a:tableStyleId>{284E427A-3D55-4303-BF80-6455036E1DE7}</a:tableStyleId>
              </a:tblPr>
              <a:tblGrid>
                <a:gridCol w="1758506"/>
                <a:gridCol w="1765796"/>
                <a:gridCol w="4721278"/>
              </a:tblGrid>
              <a:tr h="559023">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solidFill>
                            <a:srgbClr val="FF0000"/>
                          </a:solidFill>
                          <a:effectLst/>
                          <a:cs typeface="B Nazanin" pitchFamily="2" charset="-78"/>
                        </a:rPr>
                        <a:t>احتمال خطر</a:t>
                      </a:r>
                      <a:endParaRPr kumimoji="0" lang="en-US" sz="2400" b="1" i="0" u="none" strike="noStrike" cap="none" normalizeH="0" baseline="0" dirty="0" smtClean="0">
                        <a:ln>
                          <a:noFill/>
                        </a:ln>
                        <a:solidFill>
                          <a:srgbClr val="FF00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solidFill>
                            <a:srgbClr val="FF0000"/>
                          </a:solidFill>
                          <a:effectLst/>
                          <a:cs typeface="B Nazanin" pitchFamily="2" charset="-78"/>
                        </a:rPr>
                        <a:t>سطح خطر</a:t>
                      </a:r>
                      <a:endParaRPr kumimoji="0" lang="en-US" sz="2400" b="1" i="0" u="none" strike="noStrike" cap="none" normalizeH="0" baseline="0" dirty="0" smtClean="0">
                        <a:ln>
                          <a:noFill/>
                        </a:ln>
                        <a:solidFill>
                          <a:srgbClr val="FF00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solidFill>
                            <a:srgbClr val="FF0000"/>
                          </a:solidFill>
                          <a:effectLst/>
                          <a:cs typeface="B Nazanin" pitchFamily="2" charset="-78"/>
                        </a:rPr>
                        <a:t>تعریف</a:t>
                      </a:r>
                      <a:endParaRPr kumimoji="0" lang="en-US" sz="2400" b="1" i="0" u="none" strike="noStrike" cap="none" normalizeH="0" baseline="0" dirty="0" smtClean="0">
                        <a:ln>
                          <a:noFill/>
                        </a:ln>
                        <a:solidFill>
                          <a:srgbClr val="FF0000"/>
                        </a:solidFill>
                        <a:effectLst/>
                        <a:latin typeface="Tahoma" pitchFamily="34" charset="0"/>
                        <a:cs typeface="B Nazanin" pitchFamily="2" charset="-78"/>
                      </a:endParaRPr>
                    </a:p>
                  </a:txBody>
                  <a:tcPr horzOverflow="overflow"/>
                </a:tc>
              </a:tr>
              <a:tr h="5590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مکرر</a:t>
                      </a:r>
                      <a:endParaRPr kumimoji="0" lang="en-US" sz="2400" b="1" i="0" u="none" strike="noStrike" cap="none" normalizeH="0" baseline="0" dirty="0" smtClean="0">
                        <a:ln>
                          <a:noFill/>
                        </a:ln>
                        <a:solidFill>
                          <a:srgbClr val="FFCC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5</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به طور مکرر اتفاق می افتد.</a:t>
                      </a:r>
                      <a:endParaRPr kumimoji="0" lang="en-US" sz="2400" b="1" i="0" u="none" strike="noStrike" cap="none" normalizeH="0" baseline="0" smtClean="0">
                        <a:ln>
                          <a:noFill/>
                        </a:ln>
                        <a:solidFill>
                          <a:schemeClr val="tx1"/>
                        </a:solidFill>
                        <a:effectLst/>
                        <a:latin typeface="Tahoma" pitchFamily="34" charset="0"/>
                        <a:cs typeface="B Nazanin" pitchFamily="2" charset="-78"/>
                      </a:endParaRPr>
                    </a:p>
                  </a:txBody>
                  <a:tcPr horzOverflow="overflow"/>
                </a:tc>
              </a:tr>
              <a:tr h="5590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محتمل </a:t>
                      </a:r>
                      <a:endParaRPr kumimoji="0" lang="en-US" sz="2400" b="1" i="0" u="none" strike="noStrike" cap="none" normalizeH="0" baseline="0" smtClean="0">
                        <a:ln>
                          <a:noFill/>
                        </a:ln>
                        <a:solidFill>
                          <a:srgbClr val="FFCC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4</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چندین بار یا غالباً رخ می دهد.</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559023">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گاه به گاه</a:t>
                      </a:r>
                      <a:endParaRPr kumimoji="0" lang="en-US" sz="2400" b="1" i="0" u="none" strike="noStrike" cap="none" normalizeH="0" baseline="0" smtClean="0">
                        <a:ln>
                          <a:noFill/>
                        </a:ln>
                        <a:solidFill>
                          <a:srgbClr val="FFCC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3</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گاهی اوقات اتفاق می افتد.</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770680">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خیلی کم یا بعید</a:t>
                      </a:r>
                      <a:endParaRPr kumimoji="0" lang="en-US" sz="2400" b="1" i="0" u="none" strike="noStrike" cap="none" normalizeH="0" baseline="0" smtClean="0">
                        <a:ln>
                          <a:noFill/>
                        </a:ln>
                        <a:solidFill>
                          <a:srgbClr val="FFCC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2</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غیر محتمل است اما امکان دارد و خیلی کم رخ می دهد.</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111320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غیر محتمل </a:t>
                      </a:r>
                    </a:p>
                    <a:p>
                      <a:pPr marL="0" marR="0" lvl="0" indent="0" algn="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smtClean="0">
                          <a:ln>
                            <a:noFill/>
                          </a:ln>
                          <a:effectLst/>
                          <a:cs typeface="B Nazanin" pitchFamily="2" charset="-78"/>
                        </a:rPr>
                        <a:t>(اما امکان دارد)</a:t>
                      </a:r>
                      <a:endParaRPr kumimoji="0" lang="en-US" sz="2400" b="1" i="0" u="none" strike="noStrike" cap="none" normalizeH="0" baseline="0" smtClean="0">
                        <a:ln>
                          <a:noFill/>
                        </a:ln>
                        <a:solidFill>
                          <a:srgbClr val="FFCC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1</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400" b="1" u="none" strike="noStrike" cap="none" normalizeH="0" baseline="0" dirty="0" smtClean="0">
                          <a:ln>
                            <a:noFill/>
                          </a:ln>
                          <a:effectLst/>
                          <a:cs typeface="B Nazanin" pitchFamily="2" charset="-78"/>
                        </a:rPr>
                        <a:t>احتمال آن آنقدر کم است که می توان از آن صرفه نظر نمود یا هیچگاه رخ نمی دهد و غیر محتمل است.</a:t>
                      </a:r>
                      <a:endParaRPr kumimoji="0" lang="en-US" sz="24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bl>
          </a:graphicData>
        </a:graphic>
      </p:graphicFrame>
      <p:sp>
        <p:nvSpPr>
          <p:cNvPr id="8" name="Content Placeholder 4"/>
          <p:cNvSpPr txBox="1">
            <a:spLocks/>
          </p:cNvSpPr>
          <p:nvPr/>
        </p:nvSpPr>
        <p:spPr bwMode="auto">
          <a:xfrm>
            <a:off x="214313" y="1143000"/>
            <a:ext cx="8786812" cy="1071563"/>
          </a:xfrm>
          <a:prstGeom prst="rect">
            <a:avLst/>
          </a:prstGeom>
          <a:noFill/>
          <a:ln>
            <a:miter lim="800000"/>
            <a:headEnd/>
            <a:tailEnd/>
          </a:ln>
        </p:spPr>
        <p:txBody>
          <a:bodyPr/>
          <a:lstStyle/>
          <a:p>
            <a:pPr marL="342900" indent="-342900" algn="just" eaLnBrk="0" hangingPunct="0">
              <a:spcBef>
                <a:spcPct val="20000"/>
              </a:spcBef>
              <a:buFont typeface="Arial" pitchFamily="34" charset="0"/>
              <a:buChar char="•"/>
              <a:defRPr/>
            </a:pPr>
            <a:r>
              <a:rPr lang="fa-IR" sz="2400" b="1" dirty="0">
                <a:latin typeface="+mn-lt"/>
                <a:cs typeface="+mn-cs"/>
              </a:rPr>
              <a:t>نشان دهنده امکان به وقوع پیوستن یک خطر در یک دوره زمانی معین است.</a:t>
            </a:r>
            <a:endParaRPr lang="en-US" sz="2400" b="1" dirty="0">
              <a:latin typeface="+mn-lt"/>
              <a:cs typeface="+mn-cs"/>
            </a:endParaRPr>
          </a:p>
          <a:p>
            <a:pPr marL="342900" indent="-342900" algn="just" eaLnBrk="0" hangingPunct="0">
              <a:spcBef>
                <a:spcPct val="20000"/>
              </a:spcBef>
              <a:buFontTx/>
              <a:buChar char="•"/>
              <a:defRPr/>
            </a:pPr>
            <a:endParaRPr lang="en-US" sz="1600" kern="0" dirty="0">
              <a:latin typeface="+mn-lt"/>
              <a:cs typeface="B Nazanin" pitchFamily="2" charset="-78"/>
            </a:endParaRPr>
          </a:p>
        </p:txBody>
      </p:sp>
      <p:sp>
        <p:nvSpPr>
          <p:cNvPr id="4" name="Rectangle 3"/>
          <p:cNvSpPr/>
          <p:nvPr/>
        </p:nvSpPr>
        <p:spPr>
          <a:xfrm>
            <a:off x="4859338" y="404813"/>
            <a:ext cx="4025900" cy="492125"/>
          </a:xfrm>
          <a:prstGeom prst="rect">
            <a:avLst/>
          </a:prstGeom>
        </p:spPr>
        <p:txBody>
          <a:bodyPr wrap="none">
            <a:spAutoFit/>
          </a:bodyPr>
          <a:lstStyle/>
          <a:p>
            <a:pPr marL="342900" indent="-342900" algn="just" eaLnBrk="0" hangingPunct="0">
              <a:spcBef>
                <a:spcPct val="20000"/>
              </a:spcBef>
              <a:defRPr/>
            </a:pPr>
            <a:r>
              <a:rPr lang="fa-IR" sz="2600" b="1" dirty="0">
                <a:solidFill>
                  <a:srgbClr val="FF0000"/>
                </a:solidFill>
                <a:latin typeface="+mn-lt"/>
                <a:cs typeface="+mn-cs"/>
              </a:rPr>
              <a:t>احتمال وقوع خطر (</a:t>
            </a:r>
            <a:r>
              <a:rPr lang="en-US" sz="2600" b="1" dirty="0">
                <a:solidFill>
                  <a:srgbClr val="FF0000"/>
                </a:solidFill>
                <a:latin typeface="+mn-lt"/>
                <a:cs typeface="+mn-cs"/>
              </a:rPr>
              <a:t>Probability</a:t>
            </a:r>
            <a:r>
              <a:rPr lang="fa-IR" sz="2600" b="1" dirty="0">
                <a:solidFill>
                  <a:srgbClr val="FF0000"/>
                </a:solidFill>
                <a:latin typeface="+mn-lt"/>
                <a:cs typeface="+mn-cs"/>
              </a:rPr>
              <a:t>)</a:t>
            </a:r>
            <a:endParaRPr lang="en-US" sz="2600" b="1" dirty="0">
              <a:solidFill>
                <a:srgbClr val="FF0000"/>
              </a:solidFill>
              <a:latin typeface="+mn-lt"/>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0.7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159793"/>
                                        </p:tgtEl>
                                        <p:attrNameLst>
                                          <p:attrName>style.visibility</p:attrName>
                                        </p:attrNameLst>
                                      </p:cBhvr>
                                      <p:to>
                                        <p:strVal val="visible"/>
                                      </p:to>
                                    </p:set>
                                    <p:anim calcmode="lin" valueType="num">
                                      <p:cBhvr>
                                        <p:cTn id="20" dur="500" fill="hold"/>
                                        <p:tgtEl>
                                          <p:spTgt spid="159793"/>
                                        </p:tgtEl>
                                        <p:attrNameLst>
                                          <p:attrName>ppt_w</p:attrName>
                                        </p:attrNameLst>
                                      </p:cBhvr>
                                      <p:tavLst>
                                        <p:tav tm="0">
                                          <p:val>
                                            <p:strVal val="#ppt_w*0.70"/>
                                          </p:val>
                                        </p:tav>
                                        <p:tav tm="100000">
                                          <p:val>
                                            <p:strVal val="#ppt_w"/>
                                          </p:val>
                                        </p:tav>
                                      </p:tavLst>
                                    </p:anim>
                                    <p:anim calcmode="lin" valueType="num">
                                      <p:cBhvr>
                                        <p:cTn id="21" dur="500" fill="hold"/>
                                        <p:tgtEl>
                                          <p:spTgt spid="159793"/>
                                        </p:tgtEl>
                                        <p:attrNameLst>
                                          <p:attrName>ppt_h</p:attrName>
                                        </p:attrNameLst>
                                      </p:cBhvr>
                                      <p:tavLst>
                                        <p:tav tm="0">
                                          <p:val>
                                            <p:strVal val="#ppt_h"/>
                                          </p:val>
                                        </p:tav>
                                        <p:tav tm="100000">
                                          <p:val>
                                            <p:strVal val="#ppt_h"/>
                                          </p:val>
                                        </p:tav>
                                      </p:tavLst>
                                    </p:anim>
                                    <p:animEffect transition="in" filter="fade">
                                      <p:cBhvr>
                                        <p:cTn id="22" dur="500"/>
                                        <p:tgtEl>
                                          <p:spTgt spid="159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142875" y="1214438"/>
            <a:ext cx="8858250" cy="1500187"/>
          </a:xfrm>
          <a:prstGeom prst="rect">
            <a:avLst/>
          </a:prstGeom>
          <a:noFill/>
          <a:ln>
            <a:miter lim="800000"/>
            <a:headEnd/>
            <a:tailEnd/>
          </a:ln>
        </p:spPr>
        <p:txBody>
          <a:bodyPr/>
          <a:lstStyle/>
          <a:p>
            <a:pPr marL="342900" indent="-342900" algn="just" eaLnBrk="0" hangingPunct="0">
              <a:spcBef>
                <a:spcPct val="20000"/>
              </a:spcBef>
              <a:buFontTx/>
              <a:buChar char="•"/>
              <a:defRPr/>
            </a:pPr>
            <a:endParaRPr lang="en-US" sz="1400" kern="0" dirty="0">
              <a:latin typeface="+mn-lt"/>
              <a:cs typeface="B Nazanin" pitchFamily="2" charset="-78"/>
            </a:endParaRPr>
          </a:p>
        </p:txBody>
      </p:sp>
      <p:sp>
        <p:nvSpPr>
          <p:cNvPr id="5" name="Rectangle 4"/>
          <p:cNvSpPr/>
          <p:nvPr/>
        </p:nvSpPr>
        <p:spPr>
          <a:xfrm>
            <a:off x="250825" y="981075"/>
            <a:ext cx="8643938" cy="830263"/>
          </a:xfrm>
          <a:prstGeom prst="rect">
            <a:avLst/>
          </a:prstGeom>
        </p:spPr>
        <p:txBody>
          <a:bodyPr>
            <a:spAutoFit/>
          </a:bodyPr>
          <a:lstStyle/>
          <a:p>
            <a:pPr algn="just">
              <a:buFont typeface="Arial" pitchFamily="34" charset="0"/>
              <a:buChar char="•"/>
              <a:defRPr/>
            </a:pPr>
            <a:r>
              <a:rPr lang="fa-IR" sz="2400" b="1" dirty="0">
                <a:latin typeface="+mn-lt"/>
                <a:cs typeface="+mn-cs"/>
              </a:rPr>
              <a:t> نشان  دهنده وسعت و دامنه خسارات و تلفاتی است که در صورت بالفعل در آمدن خطر ایجاد می شود.</a:t>
            </a:r>
          </a:p>
        </p:txBody>
      </p:sp>
      <p:sp>
        <p:nvSpPr>
          <p:cNvPr id="7" name="Rectangle 6"/>
          <p:cNvSpPr/>
          <p:nvPr/>
        </p:nvSpPr>
        <p:spPr>
          <a:xfrm>
            <a:off x="5148263" y="404813"/>
            <a:ext cx="3671887" cy="49212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just">
              <a:defRPr/>
            </a:pPr>
            <a:r>
              <a:rPr lang="fa-IR" sz="2600" b="1" dirty="0">
                <a:solidFill>
                  <a:srgbClr val="FF0000"/>
                </a:solidFill>
              </a:rPr>
              <a:t>شدت  یا پیامد خطر (</a:t>
            </a:r>
            <a:r>
              <a:rPr lang="en-US" sz="2600" b="1" dirty="0">
                <a:solidFill>
                  <a:srgbClr val="FF0000"/>
                </a:solidFill>
              </a:rPr>
              <a:t>Severity</a:t>
            </a:r>
            <a:r>
              <a:rPr lang="fa-IR" sz="2600" b="1" dirty="0">
                <a:solidFill>
                  <a:srgbClr val="FF0000"/>
                </a:solidFill>
              </a:rPr>
              <a:t>)</a:t>
            </a:r>
            <a:endParaRPr lang="en-US" sz="2600" b="1" dirty="0">
              <a:solidFill>
                <a:srgbClr val="FF0000"/>
              </a:solidFill>
            </a:endParaRPr>
          </a:p>
        </p:txBody>
      </p:sp>
      <p:graphicFrame>
        <p:nvGraphicFramePr>
          <p:cNvPr id="9" name="Group 37"/>
          <p:cNvGraphicFramePr>
            <a:graphicFrameLocks noGrp="1"/>
          </p:cNvGraphicFramePr>
          <p:nvPr>
            <p:ph sz="half" idx="4294967295"/>
          </p:nvPr>
        </p:nvGraphicFramePr>
        <p:xfrm>
          <a:off x="467544" y="1988840"/>
          <a:ext cx="8230825" cy="4689353"/>
        </p:xfrm>
        <a:graphic>
          <a:graphicData uri="http://schemas.openxmlformats.org/drawingml/2006/table">
            <a:tbl>
              <a:tblPr rtl="1">
                <a:tableStyleId>{775DCB02-9BB8-47FD-8907-85C794F793BA}</a:tableStyleId>
              </a:tblPr>
              <a:tblGrid>
                <a:gridCol w="2744174"/>
                <a:gridCol w="848539"/>
                <a:gridCol w="4638112"/>
              </a:tblGrid>
              <a:tr h="57176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solidFill>
                            <a:srgbClr val="FF0000"/>
                          </a:solidFill>
                          <a:effectLst/>
                          <a:cs typeface="B Nazanin" pitchFamily="2" charset="-78"/>
                        </a:rPr>
                        <a:t>نوع خطر</a:t>
                      </a:r>
                      <a:endParaRPr kumimoji="0" lang="en-US" sz="2800" b="1" i="0" u="none" strike="noStrike" cap="none" normalizeH="0" baseline="0" dirty="0" smtClean="0">
                        <a:ln>
                          <a:noFill/>
                        </a:ln>
                        <a:solidFill>
                          <a:srgbClr val="FF00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smtClean="0">
                          <a:ln>
                            <a:noFill/>
                          </a:ln>
                          <a:solidFill>
                            <a:srgbClr val="FF0000"/>
                          </a:solidFill>
                          <a:effectLst/>
                          <a:cs typeface="B Nazanin" pitchFamily="2" charset="-78"/>
                        </a:rPr>
                        <a:t>طبقه</a:t>
                      </a:r>
                      <a:endParaRPr kumimoji="0" lang="en-US" sz="2800" b="1" i="0" u="none" strike="noStrike" cap="none" normalizeH="0" baseline="0" smtClean="0">
                        <a:ln>
                          <a:noFill/>
                        </a:ln>
                        <a:solidFill>
                          <a:srgbClr val="FF0000"/>
                        </a:solidFill>
                        <a:effectLst/>
                        <a:latin typeface="Tahoma" pitchFamily="34" charset="0"/>
                        <a:cs typeface="B Nazanin" pitchFamily="2" charset="-78"/>
                      </a:endParaRPr>
                    </a:p>
                  </a:txBody>
                  <a:tcP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solidFill>
                            <a:srgbClr val="FF0000"/>
                          </a:solidFill>
                          <a:effectLst/>
                          <a:cs typeface="B Nazanin" pitchFamily="2" charset="-78"/>
                        </a:rPr>
                        <a:t>تعریف</a:t>
                      </a:r>
                      <a:endParaRPr kumimoji="0" lang="en-US" sz="2800" b="1" i="0" u="none" strike="noStrike" cap="none" normalizeH="0" baseline="0" dirty="0" smtClean="0">
                        <a:ln>
                          <a:noFill/>
                        </a:ln>
                        <a:solidFill>
                          <a:srgbClr val="FF0000"/>
                        </a:solidFill>
                        <a:effectLst/>
                        <a:latin typeface="Tahoma" pitchFamily="34" charset="0"/>
                        <a:cs typeface="B Nazanin" pitchFamily="2" charset="-78"/>
                      </a:endParaRPr>
                    </a:p>
                  </a:txBody>
                  <a:tcPr horzOverflow="overflow"/>
                </a:tc>
              </a:tr>
              <a:tr h="65237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فاجعه بار</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solidFill>
                            <a:schemeClr val="tx1"/>
                          </a:solidFill>
                          <a:effectLst/>
                          <a:cs typeface="B Nazanin" pitchFamily="2" charset="-78"/>
                        </a:rPr>
                        <a:t>4</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مرگ و میر یا از بین رفتن سیستم</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10426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بحرانی</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solidFill>
                            <a:schemeClr val="tx1"/>
                          </a:solidFill>
                          <a:effectLst/>
                          <a:cs typeface="B Nazanin" pitchFamily="2" charset="-78"/>
                        </a:rPr>
                        <a:t>3</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جراحات، بیماری های شغلی شدید، آسیب های شدید به سیستم</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1379975">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مرزی یا حاشیه ای</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i="0" u="none" strike="noStrike" cap="none" normalizeH="0" baseline="0" dirty="0" smtClean="0">
                          <a:ln>
                            <a:noFill/>
                          </a:ln>
                          <a:solidFill>
                            <a:schemeClr val="tx1"/>
                          </a:solidFill>
                          <a:effectLst/>
                          <a:latin typeface="Tahoma" pitchFamily="34" charset="0"/>
                          <a:cs typeface="B Nazanin" pitchFamily="2" charset="-78"/>
                        </a:rPr>
                        <a:t>2</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جراحات، بیماری های شغلی جزیی، آسیب های نسبتاً کوچک به سیستم</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r h="1042621">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جزیی یا قابل چشم پوشی</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solidFill>
                            <a:schemeClr val="tx1"/>
                          </a:solidFill>
                          <a:effectLst/>
                          <a:cs typeface="B Nazanin" pitchFamily="2" charset="-78"/>
                        </a:rPr>
                        <a:t>1</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anchor="ctr" horzOverflow="overflow"/>
                </a:tc>
                <a:tc>
                  <a:txBody>
                    <a:bodyPr/>
                    <a:lstStyle/>
                    <a:p>
                      <a:pPr marL="0" marR="0" lvl="0" indent="0" algn="just" defTabSz="914400" rtl="1" eaLnBrk="1" fontAlgn="base" latinLnBrk="0" hangingPunct="1">
                        <a:lnSpc>
                          <a:spcPct val="100000"/>
                        </a:lnSpc>
                        <a:spcBef>
                          <a:spcPct val="20000"/>
                        </a:spcBef>
                        <a:spcAft>
                          <a:spcPct val="0"/>
                        </a:spcAft>
                        <a:buClr>
                          <a:schemeClr val="hlink"/>
                        </a:buClr>
                        <a:buSzPct val="80000"/>
                        <a:buFont typeface="Arial" charset="0"/>
                        <a:buNone/>
                        <a:tabLst/>
                      </a:pPr>
                      <a:r>
                        <a:rPr kumimoji="0" lang="fa-IR" sz="2800" b="1" u="none" strike="noStrike" cap="none" normalizeH="0" baseline="0" dirty="0" smtClean="0">
                          <a:ln>
                            <a:noFill/>
                          </a:ln>
                          <a:effectLst/>
                          <a:cs typeface="B Nazanin" pitchFamily="2" charset="-78"/>
                        </a:rPr>
                        <a:t>جراحات، بیماری های شغلی و آسیب های خیلی کوچک </a:t>
                      </a:r>
                      <a:endParaRPr kumimoji="0" lang="en-US" sz="2800" b="1" i="0" u="none" strike="noStrike" cap="none" normalizeH="0" baseline="0" dirty="0" smtClean="0">
                        <a:ln>
                          <a:noFill/>
                        </a:ln>
                        <a:solidFill>
                          <a:schemeClr val="tx1"/>
                        </a:solidFill>
                        <a:effectLst/>
                        <a:latin typeface="Tahoma" pitchFamily="34" charset="0"/>
                        <a:cs typeface="B Nazanin" pitchFamily="2" charset="-78"/>
                      </a:endParaRPr>
                    </a:p>
                  </a:txBody>
                  <a:tcPr horzOverflow="overflow"/>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7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strVal val="#ppt_w*0.70"/>
                                          </p:val>
                                        </p:tav>
                                        <p:tav tm="100000">
                                          <p:val>
                                            <p:strVal val="#ppt_w"/>
                                          </p:val>
                                        </p:tav>
                                      </p:tavLst>
                                    </p:anim>
                                    <p:anim calcmode="lin" valueType="num">
                                      <p:cBhvr>
                                        <p:cTn id="22" dur="500" fill="hold"/>
                                        <p:tgtEl>
                                          <p:spTgt spid="9"/>
                                        </p:tgtEl>
                                        <p:attrNameLst>
                                          <p:attrName>ppt_h</p:attrName>
                                        </p:attrNameLst>
                                      </p:cBhvr>
                                      <p:tavLst>
                                        <p:tav tm="0">
                                          <p:val>
                                            <p:strVal val="#ppt_h"/>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0232" y="1447800"/>
            <a:ext cx="2026568" cy="4572000"/>
          </a:xfrm>
        </p:spPr>
        <p:txBody>
          <a:bodyPr/>
          <a:lstStyle/>
          <a:p>
            <a:pPr>
              <a:buNone/>
            </a:pPr>
            <a:r>
              <a:rPr lang="fa-IR" sz="2400" b="1" dirty="0" smtClean="0"/>
              <a:t>ارزیابی ریسک به روش </a:t>
            </a:r>
            <a:r>
              <a:rPr lang="en-US" dirty="0" smtClean="0"/>
              <a:t>JSA</a:t>
            </a:r>
            <a:endParaRPr lang="fa-IR" dirty="0"/>
          </a:p>
        </p:txBody>
      </p:sp>
      <p:pic>
        <p:nvPicPr>
          <p:cNvPr id="4" name="Picture 2"/>
          <p:cNvPicPr>
            <a:picLocks noChangeAspect="1" noChangeArrowheads="1"/>
          </p:cNvPicPr>
          <p:nvPr/>
        </p:nvPicPr>
        <p:blipFill>
          <a:blip r:embed="rId2" cstate="print"/>
          <a:srcRect r="21310"/>
          <a:stretch>
            <a:fillRect/>
          </a:stretch>
        </p:blipFill>
        <p:spPr bwMode="auto">
          <a:xfrm rot="-5400000">
            <a:off x="622010" y="178190"/>
            <a:ext cx="5760000" cy="635696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0232" y="1447800"/>
            <a:ext cx="2026568" cy="4572000"/>
          </a:xfrm>
        </p:spPr>
        <p:txBody>
          <a:bodyPr/>
          <a:lstStyle/>
          <a:p>
            <a:pPr>
              <a:buNone/>
            </a:pPr>
            <a:r>
              <a:rPr lang="fa-IR" sz="2400" b="1" dirty="0" smtClean="0"/>
              <a:t>ارزیابی ریسک به روش </a:t>
            </a:r>
            <a:r>
              <a:rPr lang="en-US" dirty="0" smtClean="0"/>
              <a:t>JSA</a:t>
            </a:r>
            <a:endParaRPr lang="fa-IR" dirty="0"/>
          </a:p>
        </p:txBody>
      </p:sp>
      <p:pic>
        <p:nvPicPr>
          <p:cNvPr id="2051" name="Picture 3"/>
          <p:cNvPicPr>
            <a:picLocks noChangeAspect="1" noChangeArrowheads="1"/>
          </p:cNvPicPr>
          <p:nvPr/>
        </p:nvPicPr>
        <p:blipFill>
          <a:blip r:embed="rId2" cstate="print"/>
          <a:srcRect r="17131"/>
          <a:stretch>
            <a:fillRect/>
          </a:stretch>
        </p:blipFill>
        <p:spPr bwMode="auto">
          <a:xfrm rot="-5400000">
            <a:off x="24524" y="969248"/>
            <a:ext cx="5760000" cy="516199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3200" b="1" dirty="0" smtClean="0">
                <a:solidFill>
                  <a:srgbClr val="FF0000"/>
                </a:solidFill>
                <a:latin typeface="+mn-lt"/>
                <a:ea typeface="+mn-ea"/>
                <a:cs typeface="+mn-cs"/>
              </a:rPr>
              <a:t>ماتريس ارزيابي ريسك</a:t>
            </a:r>
          </a:p>
        </p:txBody>
      </p:sp>
      <p:sp>
        <p:nvSpPr>
          <p:cNvPr id="3" name="Content Placeholder 2"/>
          <p:cNvSpPr>
            <a:spLocks noGrp="1"/>
          </p:cNvSpPr>
          <p:nvPr>
            <p:ph sz="quarter" idx="1"/>
          </p:nvPr>
        </p:nvSpPr>
        <p:spPr/>
        <p:txBody>
          <a:bodyPr/>
          <a:lstStyle/>
          <a:p>
            <a:r>
              <a:rPr lang="ar-SA" sz="2400" b="1" dirty="0" smtClean="0"/>
              <a:t>ابزاری مناسب</a:t>
            </a:r>
            <a:r>
              <a:rPr lang="fa-IR" sz="2400" b="1" dirty="0" smtClean="0"/>
              <a:t> </a:t>
            </a:r>
            <a:r>
              <a:rPr lang="ar-SA" sz="2400" b="1" dirty="0" smtClean="0"/>
              <a:t>جهت طبقه بندی وارزیابی ریسک</a:t>
            </a:r>
            <a:r>
              <a:rPr lang="fa-IR" sz="2400" b="1" dirty="0" smtClean="0"/>
              <a:t> ها</a:t>
            </a:r>
            <a:endParaRPr lang="fa-IR" dirty="0"/>
          </a:p>
        </p:txBody>
      </p:sp>
      <p:pic>
        <p:nvPicPr>
          <p:cNvPr id="1026" name="Picture 2" descr="http://wiki.occc.ir/images/A-risk1.gif"/>
          <p:cNvPicPr>
            <a:picLocks noChangeAspect="1" noChangeArrowheads="1"/>
          </p:cNvPicPr>
          <p:nvPr/>
        </p:nvPicPr>
        <p:blipFill>
          <a:blip r:embed="rId2" cstate="print"/>
          <a:srcRect/>
          <a:stretch>
            <a:fillRect/>
          </a:stretch>
        </p:blipFill>
        <p:spPr bwMode="auto">
          <a:xfrm>
            <a:off x="357160" y="2285995"/>
            <a:ext cx="8429625" cy="2928955"/>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strVal val="#ppt_w*0.70"/>
                                          </p:val>
                                        </p:tav>
                                        <p:tav tm="100000">
                                          <p:val>
                                            <p:strVal val="#ppt_w"/>
                                          </p:val>
                                        </p:tav>
                                      </p:tavLst>
                                    </p:anim>
                                    <p:anim calcmode="lin" valueType="num">
                                      <p:cBhvr>
                                        <p:cTn id="21" dur="500" fill="hold"/>
                                        <p:tgtEl>
                                          <p:spTgt spid="1026"/>
                                        </p:tgtEl>
                                        <p:attrNameLst>
                                          <p:attrName>ppt_h</p:attrName>
                                        </p:attrNameLst>
                                      </p:cBhvr>
                                      <p:tavLst>
                                        <p:tav tm="0">
                                          <p:val>
                                            <p:strVal val="#ppt_h"/>
                                          </p:val>
                                        </p:tav>
                                        <p:tav tm="100000">
                                          <p:val>
                                            <p:strVal val="#ppt_h"/>
                                          </p:val>
                                        </p:tav>
                                      </p:tavLst>
                                    </p:anim>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cs typeface="Tahoma" pitchFamily="34" charset="0"/>
            </a:endParaRPr>
          </a:p>
        </p:txBody>
      </p:sp>
      <p:sp>
        <p:nvSpPr>
          <p:cNvPr id="3" name="Content Placeholder 2"/>
          <p:cNvSpPr>
            <a:spLocks noGrp="1"/>
          </p:cNvSpPr>
          <p:nvPr>
            <p:ph sz="quarter" idx="1"/>
          </p:nvPr>
        </p:nvSpPr>
        <p:spPr/>
        <p:txBody>
          <a:bodyPr/>
          <a:lstStyle/>
          <a:p>
            <a:pPr>
              <a:buFont typeface="Wingdings 2" pitchFamily="18" charset="2"/>
              <a:buNone/>
            </a:pPr>
            <a:r>
              <a:rPr lang="fa-IR" sz="3200" b="1" dirty="0" smtClean="0">
                <a:solidFill>
                  <a:srgbClr val="FF0000"/>
                </a:solidFill>
                <a:cs typeface="B Mitra" pitchFamily="2" charset="-78"/>
              </a:rPr>
              <a:t>سر فصل مطالب:</a:t>
            </a:r>
          </a:p>
          <a:p>
            <a:pPr>
              <a:buFont typeface="Wingdings 2" pitchFamily="18" charset="2"/>
              <a:buNone/>
            </a:pPr>
            <a:endParaRPr lang="fa-IR" dirty="0" smtClean="0"/>
          </a:p>
          <a:p>
            <a:endParaRPr lang="fa-IR" b="1" dirty="0" smtClean="0">
              <a:cs typeface="B Mitra" pitchFamily="2" charset="-78"/>
            </a:endParaRPr>
          </a:p>
          <a:p>
            <a:r>
              <a:rPr lang="fa-IR" b="1" dirty="0" smtClean="0">
                <a:cs typeface="B Mitra" pitchFamily="2" charset="-78"/>
              </a:rPr>
              <a:t>اهمیت حوادث ناشی از کار</a:t>
            </a:r>
          </a:p>
          <a:p>
            <a:r>
              <a:rPr lang="fa-IR" b="1" dirty="0" smtClean="0">
                <a:cs typeface="B Mitra" pitchFamily="2" charset="-78"/>
              </a:rPr>
              <a:t>تعاریف و مفاهیم</a:t>
            </a:r>
          </a:p>
          <a:p>
            <a:r>
              <a:rPr lang="fa-IR" b="1" dirty="0" smtClean="0">
                <a:cs typeface="B Mitra" pitchFamily="2" charset="-78"/>
              </a:rPr>
              <a:t>علل وقوع حادثه</a:t>
            </a:r>
          </a:p>
          <a:p>
            <a:r>
              <a:rPr lang="fa-IR" b="1" dirty="0" smtClean="0">
                <a:cs typeface="B Mitra" pitchFamily="2" charset="-78"/>
              </a:rPr>
              <a:t>اقدامات کنترلی برای پیشگیری از وقوع حوادث</a:t>
            </a:r>
          </a:p>
          <a:p>
            <a:endParaRPr lang="en-US" dirty="0" smtClean="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3276600" y="260350"/>
            <a:ext cx="5651500" cy="881063"/>
          </a:xfrm>
          <a:ln>
            <a:noFill/>
          </a:ln>
        </p:spPr>
        <p:style>
          <a:lnRef idx="2">
            <a:schemeClr val="accent2"/>
          </a:lnRef>
          <a:fillRef idx="1">
            <a:schemeClr val="lt1"/>
          </a:fillRef>
          <a:effectRef idx="0">
            <a:schemeClr val="accent2"/>
          </a:effectRef>
          <a:fontRef idx="minor">
            <a:schemeClr val="dk1"/>
          </a:fontRef>
        </p:style>
        <p:txBody>
          <a:bodyPr bIns="45720" anchor="t"/>
          <a:lstStyle/>
          <a:p>
            <a:pPr algn="r">
              <a:defRPr/>
            </a:pPr>
            <a:r>
              <a:rPr lang="fa-IR" sz="2600" b="1" dirty="0" smtClean="0">
                <a:solidFill>
                  <a:srgbClr val="FF0000"/>
                </a:solidFill>
              </a:rPr>
              <a:t>ریسک قابل تحمل (</a:t>
            </a:r>
            <a:r>
              <a:rPr lang="en-US" sz="2600" b="1" dirty="0" smtClean="0">
                <a:solidFill>
                  <a:srgbClr val="FF0000"/>
                </a:solidFill>
              </a:rPr>
              <a:t>Tolerable Risk</a:t>
            </a:r>
            <a:r>
              <a:rPr lang="fa-IR" sz="2600" b="1" dirty="0" smtClean="0">
                <a:solidFill>
                  <a:srgbClr val="FF0000"/>
                </a:solidFill>
              </a:rPr>
              <a:t>)</a:t>
            </a:r>
            <a:endParaRPr lang="en-US" sz="2600" b="1" dirty="0" smtClean="0">
              <a:solidFill>
                <a:srgbClr val="FF0000"/>
              </a:solidFill>
            </a:endParaRPr>
          </a:p>
        </p:txBody>
      </p:sp>
      <p:sp>
        <p:nvSpPr>
          <p:cNvPr id="14339" name="Content Placeholder 4"/>
          <p:cNvSpPr>
            <a:spLocks noGrp="1"/>
          </p:cNvSpPr>
          <p:nvPr>
            <p:ph idx="1"/>
          </p:nvPr>
        </p:nvSpPr>
        <p:spPr>
          <a:xfrm>
            <a:off x="395288" y="1196975"/>
            <a:ext cx="8501062" cy="2649538"/>
          </a:xfrm>
        </p:spPr>
        <p:txBody>
          <a:bodyPr/>
          <a:lstStyle/>
          <a:p>
            <a:pPr algn="just">
              <a:defRPr/>
            </a:pPr>
            <a:r>
              <a:rPr lang="fa-IR" b="1" dirty="0" smtClean="0">
                <a:cs typeface="B Nazanin" pitchFamily="2" charset="-78"/>
              </a:rPr>
              <a:t>ریسکی که میزان آن تا حد قابل تحمل توسط سازمان بوده و با در نظر گرفتن </a:t>
            </a:r>
            <a:r>
              <a:rPr lang="fa-IR" b="1" dirty="0" smtClean="0">
                <a:solidFill>
                  <a:schemeClr val="accent2">
                    <a:lumMod val="75000"/>
                  </a:schemeClr>
                </a:solidFill>
                <a:cs typeface="B Nazanin" pitchFamily="2" charset="-78"/>
              </a:rPr>
              <a:t>الزامات قانونی و خط مشی بهداشتی و ایمنی</a:t>
            </a:r>
            <a:r>
              <a:rPr lang="fa-IR" b="1" dirty="0" smtClean="0">
                <a:cs typeface="B Nazanin" pitchFamily="2" charset="-78"/>
              </a:rPr>
              <a:t> پایین می آید.</a:t>
            </a:r>
          </a:p>
          <a:p>
            <a:pPr algn="just">
              <a:defRPr/>
            </a:pPr>
            <a:r>
              <a:rPr lang="fa-IR" b="1" dirty="0" smtClean="0">
                <a:cs typeface="B Nazanin" pitchFamily="2" charset="-78"/>
              </a:rPr>
              <a:t>معمولا سطح ریسک قابل قبول برای هر سازمان یا هر فرد </a:t>
            </a:r>
            <a:r>
              <a:rPr lang="fa-IR" b="1" dirty="0" smtClean="0">
                <a:solidFill>
                  <a:srgbClr val="FF0000"/>
                </a:solidFill>
                <a:cs typeface="B Nazanin" pitchFamily="2" charset="-78"/>
              </a:rPr>
              <a:t>متفاوت</a:t>
            </a:r>
            <a:r>
              <a:rPr lang="fa-IR" b="1" dirty="0" smtClean="0">
                <a:cs typeface="B Nazanin" pitchFamily="2" charset="-78"/>
              </a:rPr>
              <a:t> بوده و بستگی به منابع مالی و اقتصادی، محدودیت های تکنولوژیکی عوامل انسانی مجرب، صلاحدید و تصمیم مدیریت و ریسکهای زمینه ای مثل ریسک های مخفی دارد.</a:t>
            </a:r>
            <a:endParaRPr lang="en-US" b="1" dirty="0" smtClean="0">
              <a:cs typeface="B Nazanin" pitchFamily="2" charset="-78"/>
            </a:endParaRPr>
          </a:p>
          <a:p>
            <a:pPr algn="just">
              <a:defRPr/>
            </a:pPr>
            <a:endParaRPr lang="en-US" sz="3600" b="1" dirty="0" smtClean="0">
              <a:cs typeface="B Nazanin" pitchFamily="2" charset="-78"/>
            </a:endParaRPr>
          </a:p>
        </p:txBody>
      </p:sp>
      <p:pic>
        <p:nvPicPr>
          <p:cNvPr id="5" name="Picture 5" descr="F:\health-and-safety-page-graphic.jpg"/>
          <p:cNvPicPr>
            <a:picLocks noChangeAspect="1" noChangeArrowheads="1"/>
          </p:cNvPicPr>
          <p:nvPr/>
        </p:nvPicPr>
        <p:blipFill>
          <a:blip r:embed="rId2" cstate="print"/>
          <a:srcRect r="48564"/>
          <a:stretch>
            <a:fillRect/>
          </a:stretch>
        </p:blipFill>
        <p:spPr bwMode="auto">
          <a:xfrm>
            <a:off x="468313" y="4149725"/>
            <a:ext cx="2373312" cy="2303463"/>
          </a:xfrm>
          <a:prstGeom prst="rect">
            <a:avLst/>
          </a:prstGeom>
          <a:noFill/>
          <a:ln w="9525">
            <a:noFill/>
            <a:miter lim="800000"/>
            <a:headEnd/>
            <a:tailEnd/>
          </a:ln>
        </p:spPr>
      </p:pic>
      <p:sp>
        <p:nvSpPr>
          <p:cNvPr id="7" name="Right Arrow 6"/>
          <p:cNvSpPr/>
          <p:nvPr/>
        </p:nvSpPr>
        <p:spPr>
          <a:xfrm>
            <a:off x="2987675" y="4941888"/>
            <a:ext cx="2520950" cy="358775"/>
          </a:xfrm>
          <a:prstGeom prst="rightArrow">
            <a:avLst>
              <a:gd name="adj1" fmla="val 34837"/>
              <a:gd name="adj2" fmla="val 10685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2000" tIns="1044000" rIns="72000" bIns="144000" anchor="b"/>
          <a:lstStyle/>
          <a:p>
            <a:pPr algn="ctr">
              <a:defRPr/>
            </a:pPr>
            <a:r>
              <a:rPr lang="fa-IR" sz="2200" b="1" dirty="0">
                <a:solidFill>
                  <a:srgbClr val="FF0000"/>
                </a:solidFill>
              </a:rPr>
              <a:t>ارزیابی ریسک</a:t>
            </a:r>
          </a:p>
          <a:p>
            <a:pPr algn="ctr">
              <a:defRPr/>
            </a:pPr>
            <a:endParaRPr lang="fa-IR" sz="2200" b="1" dirty="0">
              <a:solidFill>
                <a:srgbClr val="FF0000"/>
              </a:solidFill>
            </a:endParaRPr>
          </a:p>
          <a:p>
            <a:pPr algn="ctr">
              <a:defRPr/>
            </a:pPr>
            <a:r>
              <a:rPr lang="fa-IR" sz="2200" b="1" dirty="0">
                <a:solidFill>
                  <a:srgbClr val="FF0000"/>
                </a:solidFill>
              </a:rPr>
              <a:t>اقدامات کنترلی </a:t>
            </a:r>
            <a:endParaRPr lang="en-US" sz="2200" b="1" dirty="0">
              <a:solidFill>
                <a:srgbClr val="FF0000"/>
              </a:solidFill>
            </a:endParaRPr>
          </a:p>
        </p:txBody>
      </p:sp>
      <p:pic>
        <p:nvPicPr>
          <p:cNvPr id="8" name="Picture 6" descr="F:\health-and-safety-page-graphic.jpg"/>
          <p:cNvPicPr>
            <a:picLocks noChangeAspect="1" noChangeArrowheads="1"/>
          </p:cNvPicPr>
          <p:nvPr/>
        </p:nvPicPr>
        <p:blipFill>
          <a:blip r:embed="rId2" cstate="print"/>
          <a:srcRect l="47180"/>
          <a:stretch>
            <a:fillRect/>
          </a:stretch>
        </p:blipFill>
        <p:spPr bwMode="auto">
          <a:xfrm>
            <a:off x="5651500" y="4221163"/>
            <a:ext cx="2306638" cy="22320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strVal val="#ppt_w*0.70"/>
                                          </p:val>
                                        </p:tav>
                                        <p:tav tm="100000">
                                          <p:val>
                                            <p:strVal val="#ppt_w"/>
                                          </p:val>
                                        </p:tav>
                                      </p:tavLst>
                                    </p:anim>
                                    <p:anim calcmode="lin" valueType="num">
                                      <p:cBhvr>
                                        <p:cTn id="8" dur="500" fill="hold"/>
                                        <p:tgtEl>
                                          <p:spTgt spid="14338"/>
                                        </p:tgtEl>
                                        <p:attrNameLst>
                                          <p:attrName>ppt_h</p:attrName>
                                        </p:attrNameLst>
                                      </p:cBhvr>
                                      <p:tavLst>
                                        <p:tav tm="0">
                                          <p:val>
                                            <p:strVal val="#ppt_h"/>
                                          </p:val>
                                        </p:tav>
                                        <p:tav tm="100000">
                                          <p:val>
                                            <p:strVal val="#ppt_h"/>
                                          </p:val>
                                        </p:tav>
                                      </p:tavLst>
                                    </p:anim>
                                    <p:animEffect transition="in" filter="fade">
                                      <p:cBhvr>
                                        <p:cTn id="9" dur="5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 calcmode="lin" valueType="num">
                                      <p:cBhvr>
                                        <p:cTn id="14" dur="5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1433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 calcmode="lin" valueType="num">
                                      <p:cBhvr>
                                        <p:cTn id="21" dur="5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1433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strVal val="#ppt_w*0.7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strVal val="#ppt_w*0.70"/>
                                          </p:val>
                                        </p:tav>
                                        <p:tav tm="100000">
                                          <p:val>
                                            <p:strVal val="#ppt_w"/>
                                          </p:val>
                                        </p:tav>
                                      </p:tavLst>
                                    </p:anim>
                                    <p:anim calcmode="lin" valueType="num">
                                      <p:cBhvr>
                                        <p:cTn id="36" dur="500" fill="hold"/>
                                        <p:tgtEl>
                                          <p:spTgt spid="7"/>
                                        </p:tgtEl>
                                        <p:attrNameLst>
                                          <p:attrName>ppt_h</p:attrName>
                                        </p:attrNameLst>
                                      </p:cBhvr>
                                      <p:tavLst>
                                        <p:tav tm="0">
                                          <p:val>
                                            <p:strVal val="#ppt_h"/>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strVal val="#ppt_w*0.70"/>
                                          </p:val>
                                        </p:tav>
                                        <p:tav tm="100000">
                                          <p:val>
                                            <p:strVal val="#ppt_w"/>
                                          </p:val>
                                        </p:tav>
                                      </p:tavLst>
                                    </p:anim>
                                    <p:anim calcmode="lin" valueType="num">
                                      <p:cBhvr>
                                        <p:cTn id="43" dur="500" fill="hold"/>
                                        <p:tgtEl>
                                          <p:spTgt spid="8"/>
                                        </p:tgtEl>
                                        <p:attrNameLst>
                                          <p:attrName>ppt_h</p:attrName>
                                        </p:attrNameLst>
                                      </p:cBhvr>
                                      <p:tavLst>
                                        <p:tav tm="0">
                                          <p:val>
                                            <p:strVal val="#ppt_h"/>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build="p"/>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fontScale="92500" lnSpcReduction="10000"/>
          </a:bodyPr>
          <a:lstStyle/>
          <a:p>
            <a:pPr marL="274320" indent="-274320" algn="justLow" eaLnBrk="1" fontAlgn="auto" hangingPunct="1">
              <a:spcBef>
                <a:spcPts val="580"/>
              </a:spcBef>
              <a:spcAft>
                <a:spcPts val="0"/>
              </a:spcAft>
              <a:buFont typeface="Wingdings 2"/>
              <a:buChar char=""/>
              <a:defRPr/>
            </a:pPr>
            <a:r>
              <a:rPr lang="fa-IR" sz="2800" b="1" dirty="0" smtClean="0">
                <a:solidFill>
                  <a:srgbClr val="FF0000"/>
                </a:solidFill>
              </a:rPr>
              <a:t>تعريف حادثه ناشي از كار طبق ماده 60 قانون تامين اجتماعي : </a:t>
            </a:r>
            <a:endParaRPr lang="en-US" sz="2800" dirty="0" smtClean="0">
              <a:solidFill>
                <a:srgbClr val="FF0000"/>
              </a:solidFill>
            </a:endParaRPr>
          </a:p>
          <a:p>
            <a:pPr marL="274320" indent="-274320" algn="justLow" eaLnBrk="1" fontAlgn="auto" hangingPunct="1">
              <a:spcBef>
                <a:spcPts val="580"/>
              </a:spcBef>
              <a:spcAft>
                <a:spcPts val="0"/>
              </a:spcAft>
              <a:buFont typeface="Wingdings 2"/>
              <a:buChar char=""/>
              <a:defRPr/>
            </a:pPr>
            <a:endParaRPr lang="fa-IR" b="1" dirty="0" smtClean="0"/>
          </a:p>
          <a:p>
            <a:pPr marL="274320" indent="-274320" algn="justLow" eaLnBrk="1" fontAlgn="auto" hangingPunct="1">
              <a:spcBef>
                <a:spcPts val="580"/>
              </a:spcBef>
              <a:spcAft>
                <a:spcPts val="0"/>
              </a:spcAft>
              <a:buFont typeface="Wingdings 2"/>
              <a:buChar char=""/>
              <a:defRPr/>
            </a:pPr>
            <a:r>
              <a:rPr lang="fa-IR" b="1" dirty="0" smtClean="0"/>
              <a:t>حوادث ناشي از كار حوادثي هستند كه در </a:t>
            </a:r>
            <a:r>
              <a:rPr lang="fa-IR" b="1" dirty="0" smtClean="0">
                <a:solidFill>
                  <a:srgbClr val="00B0F0"/>
                </a:solidFill>
              </a:rPr>
              <a:t>حين انجام وظيفه و به سبب آن </a:t>
            </a:r>
            <a:r>
              <a:rPr lang="fa-IR" b="1" dirty="0" smtClean="0"/>
              <a:t>براي بيمه شده رخ مي دهد . منظور از حين انجام وظيفه تمامي اوقاتي است كه بيمه شده در كارگاه يا موسسات وابسته يا ساختمانها و محوطه آن مشغول به كار باشد و يا به دستور كارفرما در خارج از محوطه كارگاه مامور انجام كاري مي باشد .ضمنا” اوقات مراجعه به درمانگاه و يا بيمارستان ، براي درمان و توان بخشي ، رفت و برگشت از خانه به كارگاه نيز جزء زمان انجام وظيفه به شمار مي آيد ، به شرط آنكه حادثه در زمان عادي رفت و برگشت به كارگاه رخ داده باشدحوادثي كه براي بيمه شده به هنگام </a:t>
            </a:r>
            <a:r>
              <a:rPr lang="fa-IR" b="1" u="sng" dirty="0" smtClean="0"/>
              <a:t> </a:t>
            </a:r>
            <a:r>
              <a:rPr lang="fa-IR" b="1" dirty="0" smtClean="0">
                <a:solidFill>
                  <a:srgbClr val="00B0F0"/>
                </a:solidFill>
              </a:rPr>
              <a:t>اقدام براي نجات ساير بيمه شدگان </a:t>
            </a:r>
            <a:r>
              <a:rPr lang="fa-IR" b="1" dirty="0" smtClean="0"/>
              <a:t>و كمك به آنها رخ مي دهد نيز حادثه ناشي از كار محسوب مي گردد.</a:t>
            </a:r>
            <a:endParaRPr lang="en-US" dirty="0" smtClean="0"/>
          </a:p>
          <a:p>
            <a:pPr marL="274320" indent="-274320" eaLnBrk="1" fontAlgn="auto" hangingPunct="1">
              <a:spcBef>
                <a:spcPts val="580"/>
              </a:spcBef>
              <a:spcAft>
                <a:spcPts val="0"/>
              </a:spcAft>
              <a:buFont typeface="Wingdings 2"/>
              <a:buChar char=""/>
              <a:defRPr/>
            </a:pP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fa-IR" b="1" dirty="0" smtClean="0">
                <a:solidFill>
                  <a:srgbClr val="FF0000"/>
                </a:solidFill>
                <a:cs typeface="+mj-cs"/>
              </a:rPr>
              <a:t>انواع حوادث :</a:t>
            </a:r>
            <a:endParaRPr lang="en-US" dirty="0" smtClean="0">
              <a:solidFill>
                <a:srgbClr val="FF0000"/>
              </a:solidFill>
              <a:cs typeface="+mj-cs"/>
            </a:endParaRPr>
          </a:p>
          <a:p>
            <a:pPr marL="274320" indent="-274320" eaLnBrk="1" fontAlgn="auto" hangingPunct="1">
              <a:spcBef>
                <a:spcPts val="580"/>
              </a:spcBef>
              <a:spcAft>
                <a:spcPts val="0"/>
              </a:spcAft>
              <a:buFont typeface="Wingdings 2"/>
              <a:buNone/>
              <a:defRPr/>
            </a:pPr>
            <a:r>
              <a:rPr lang="fa-IR" b="1" dirty="0" smtClean="0"/>
              <a:t> </a:t>
            </a:r>
          </a:p>
          <a:p>
            <a:pPr marL="274320" indent="-274320" eaLnBrk="1" fontAlgn="auto" hangingPunct="1">
              <a:spcBef>
                <a:spcPts val="580"/>
              </a:spcBef>
              <a:spcAft>
                <a:spcPts val="0"/>
              </a:spcAft>
              <a:buFont typeface="Wingdings 2"/>
              <a:buChar char=""/>
              <a:defRPr/>
            </a:pPr>
            <a:r>
              <a:rPr lang="fa-IR" b="1" dirty="0" smtClean="0"/>
              <a:t>صنعتي</a:t>
            </a:r>
            <a:endParaRPr lang="en-US" dirty="0" smtClean="0"/>
          </a:p>
          <a:p>
            <a:pPr marL="274320" indent="-274320" eaLnBrk="1" fontAlgn="auto" hangingPunct="1">
              <a:spcBef>
                <a:spcPts val="580"/>
              </a:spcBef>
              <a:spcAft>
                <a:spcPts val="0"/>
              </a:spcAft>
              <a:buFont typeface="Wingdings 2"/>
              <a:buChar char=""/>
              <a:defRPr/>
            </a:pPr>
            <a:r>
              <a:rPr lang="fa-IR" b="1" dirty="0" smtClean="0"/>
              <a:t>كشاورزي</a:t>
            </a:r>
            <a:endParaRPr lang="en-US" dirty="0" smtClean="0"/>
          </a:p>
          <a:p>
            <a:pPr marL="274320" indent="-274320" eaLnBrk="1" fontAlgn="auto" hangingPunct="1">
              <a:spcBef>
                <a:spcPts val="580"/>
              </a:spcBef>
              <a:spcAft>
                <a:spcPts val="0"/>
              </a:spcAft>
              <a:buFont typeface="Wingdings 2"/>
              <a:buChar char=""/>
              <a:defRPr/>
            </a:pPr>
            <a:r>
              <a:rPr lang="fa-IR" b="1" dirty="0" smtClean="0"/>
              <a:t>ساختماني </a:t>
            </a:r>
            <a:r>
              <a:rPr lang="en-US" b="1" dirty="0" smtClean="0"/>
              <a:t>*</a:t>
            </a:r>
            <a:endParaRPr lang="en-US" dirty="0" smtClean="0"/>
          </a:p>
          <a:p>
            <a:pPr marL="274320" indent="-274320" eaLnBrk="1" fontAlgn="auto" hangingPunct="1">
              <a:spcBef>
                <a:spcPts val="580"/>
              </a:spcBef>
              <a:spcAft>
                <a:spcPts val="0"/>
              </a:spcAft>
              <a:buFont typeface="Wingdings 2"/>
              <a:buChar char=""/>
              <a:defRPr/>
            </a:pPr>
            <a:r>
              <a:rPr lang="fa-IR" b="1" dirty="0" smtClean="0"/>
              <a:t>معادن</a:t>
            </a:r>
            <a:endParaRPr lang="en-US" dirty="0" smtClean="0"/>
          </a:p>
          <a:p>
            <a:pPr marL="274320" indent="-274320" eaLnBrk="1" fontAlgn="auto" hangingPunct="1">
              <a:spcBef>
                <a:spcPts val="580"/>
              </a:spcBef>
              <a:spcAft>
                <a:spcPts val="0"/>
              </a:spcAft>
              <a:buFont typeface="Wingdings 2"/>
              <a:buChar char=""/>
              <a:defRPr/>
            </a:pPr>
            <a:r>
              <a:rPr lang="fa-IR" b="1" dirty="0" smtClean="0"/>
              <a:t>خدماتي</a:t>
            </a:r>
            <a:endParaRPr lang="en-US" dirty="0" smtClean="0"/>
          </a:p>
          <a:p>
            <a:pPr marL="274320" indent="-274320" eaLnBrk="1" fontAlgn="auto" hangingPunct="1">
              <a:spcBef>
                <a:spcPts val="580"/>
              </a:spcBef>
              <a:spcAft>
                <a:spcPts val="0"/>
              </a:spcAft>
              <a:buFont typeface="Wingdings 2"/>
              <a:buChar char=""/>
              <a:defRPr/>
            </a:pPr>
            <a:r>
              <a:rPr lang="fa-IR" b="1" dirty="0" smtClean="0"/>
              <a:t>ترابري</a:t>
            </a:r>
            <a:endParaRPr lang="en-US" dirty="0" smtClean="0"/>
          </a:p>
          <a:p>
            <a:pPr marL="274320" indent="-274320" eaLnBrk="1" fontAlgn="auto" hangingPunct="1">
              <a:spcBef>
                <a:spcPts val="580"/>
              </a:spcBef>
              <a:spcAft>
                <a:spcPts val="0"/>
              </a:spcAft>
              <a:buFont typeface="Wingdings 2"/>
              <a:buChar char=""/>
              <a:defRPr/>
            </a:pPr>
            <a:endParaRPr lang="fa-IR" dirty="0"/>
          </a:p>
        </p:txBody>
      </p:sp>
      <p:pic>
        <p:nvPicPr>
          <p:cNvPr id="17413" name="Picture 5" descr="F:\0120_4.gif"/>
          <p:cNvPicPr>
            <a:picLocks noChangeAspect="1" noChangeArrowheads="1"/>
          </p:cNvPicPr>
          <p:nvPr/>
        </p:nvPicPr>
        <p:blipFill>
          <a:blip r:embed="rId2" cstate="print"/>
          <a:srcRect/>
          <a:stretch>
            <a:fillRect/>
          </a:stretch>
        </p:blipFill>
        <p:spPr bwMode="auto">
          <a:xfrm>
            <a:off x="250825" y="836613"/>
            <a:ext cx="2541588" cy="1800225"/>
          </a:xfrm>
          <a:prstGeom prst="rect">
            <a:avLst/>
          </a:prstGeom>
          <a:noFill/>
          <a:ln w="9525">
            <a:noFill/>
            <a:miter lim="800000"/>
            <a:headEnd/>
            <a:tailEnd/>
          </a:ln>
        </p:spPr>
      </p:pic>
      <p:pic>
        <p:nvPicPr>
          <p:cNvPr id="17414" name="Picture 6" descr="F:\0128_4.gif"/>
          <p:cNvPicPr>
            <a:picLocks noChangeAspect="1" noChangeArrowheads="1"/>
          </p:cNvPicPr>
          <p:nvPr/>
        </p:nvPicPr>
        <p:blipFill>
          <a:blip r:embed="rId3" cstate="print"/>
          <a:srcRect/>
          <a:stretch>
            <a:fillRect/>
          </a:stretch>
        </p:blipFill>
        <p:spPr bwMode="auto">
          <a:xfrm>
            <a:off x="3132138" y="836613"/>
            <a:ext cx="2540000" cy="1800225"/>
          </a:xfrm>
          <a:prstGeom prst="rect">
            <a:avLst/>
          </a:prstGeom>
          <a:noFill/>
          <a:ln w="9525">
            <a:noFill/>
            <a:miter lim="800000"/>
            <a:headEnd/>
            <a:tailEnd/>
          </a:ln>
        </p:spPr>
      </p:pic>
      <p:pic>
        <p:nvPicPr>
          <p:cNvPr id="17415" name="Picture 7" descr="F:\0152_4.gif"/>
          <p:cNvPicPr>
            <a:picLocks noChangeAspect="1" noChangeArrowheads="1"/>
          </p:cNvPicPr>
          <p:nvPr/>
        </p:nvPicPr>
        <p:blipFill>
          <a:blip r:embed="rId4" cstate="print"/>
          <a:srcRect/>
          <a:stretch>
            <a:fillRect/>
          </a:stretch>
        </p:blipFill>
        <p:spPr bwMode="auto">
          <a:xfrm>
            <a:off x="250825" y="2781300"/>
            <a:ext cx="2541588" cy="1800225"/>
          </a:xfrm>
          <a:prstGeom prst="rect">
            <a:avLst/>
          </a:prstGeom>
          <a:noFill/>
          <a:ln w="9525">
            <a:noFill/>
            <a:miter lim="800000"/>
            <a:headEnd/>
            <a:tailEnd/>
          </a:ln>
        </p:spPr>
      </p:pic>
      <p:pic>
        <p:nvPicPr>
          <p:cNvPr id="17416" name="Picture 8" descr="F:\0240_4.gif"/>
          <p:cNvPicPr>
            <a:picLocks noChangeAspect="1" noChangeArrowheads="1"/>
          </p:cNvPicPr>
          <p:nvPr/>
        </p:nvPicPr>
        <p:blipFill>
          <a:blip r:embed="rId5" cstate="print"/>
          <a:srcRect/>
          <a:stretch>
            <a:fillRect/>
          </a:stretch>
        </p:blipFill>
        <p:spPr bwMode="auto">
          <a:xfrm>
            <a:off x="3132138" y="2781300"/>
            <a:ext cx="2540000" cy="1800225"/>
          </a:xfrm>
          <a:prstGeom prst="rect">
            <a:avLst/>
          </a:prstGeom>
          <a:noFill/>
          <a:ln w="9525">
            <a:noFill/>
            <a:miter lim="800000"/>
            <a:headEnd/>
            <a:tailEnd/>
          </a:ln>
        </p:spPr>
      </p:pic>
      <p:pic>
        <p:nvPicPr>
          <p:cNvPr id="17417" name="Picture 9" descr="F:\0202_4.gif"/>
          <p:cNvPicPr>
            <a:picLocks noChangeAspect="1" noChangeArrowheads="1"/>
          </p:cNvPicPr>
          <p:nvPr/>
        </p:nvPicPr>
        <p:blipFill>
          <a:blip r:embed="rId6" cstate="print"/>
          <a:srcRect/>
          <a:stretch>
            <a:fillRect/>
          </a:stretch>
        </p:blipFill>
        <p:spPr bwMode="auto">
          <a:xfrm>
            <a:off x="179388" y="4724400"/>
            <a:ext cx="2600325" cy="1800225"/>
          </a:xfrm>
          <a:prstGeom prst="rect">
            <a:avLst/>
          </a:prstGeom>
          <a:noFill/>
          <a:ln w="9525">
            <a:noFill/>
            <a:miter lim="800000"/>
            <a:headEnd/>
            <a:tailEnd/>
          </a:ln>
        </p:spPr>
      </p:pic>
      <p:pic>
        <p:nvPicPr>
          <p:cNvPr id="17418" name="Picture 10" descr="F:\0155_4.gif"/>
          <p:cNvPicPr>
            <a:picLocks noChangeAspect="1" noChangeArrowheads="1"/>
          </p:cNvPicPr>
          <p:nvPr/>
        </p:nvPicPr>
        <p:blipFill>
          <a:blip r:embed="rId7" cstate="print"/>
          <a:srcRect/>
          <a:stretch>
            <a:fillRect/>
          </a:stretch>
        </p:blipFill>
        <p:spPr bwMode="auto">
          <a:xfrm>
            <a:off x="3132138" y="4724400"/>
            <a:ext cx="2540000" cy="1800225"/>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par>
                          <p:cTn id="24" fill="hold">
                            <p:stCondLst>
                              <p:cond delay="500"/>
                            </p:stCondLst>
                            <p:childTnLst>
                              <p:par>
                                <p:cTn id="25" presetID="55"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9" dur="500"/>
                                        <p:tgtEl>
                                          <p:spTgt spid="3">
                                            <p:txEl>
                                              <p:pRg st="3" end="3"/>
                                            </p:txEl>
                                          </p:spTgt>
                                        </p:tgtEl>
                                      </p:cBhvr>
                                    </p:animEffect>
                                  </p:childTnLst>
                                </p:cTn>
                              </p:par>
                            </p:childTnLst>
                          </p:cTn>
                        </p:par>
                        <p:par>
                          <p:cTn id="30" fill="hold">
                            <p:stCondLst>
                              <p:cond delay="1000"/>
                            </p:stCondLst>
                            <p:childTnLst>
                              <p:par>
                                <p:cTn id="31" presetID="55"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500"/>
                                        <p:tgtEl>
                                          <p:spTgt spid="3">
                                            <p:txEl>
                                              <p:pRg st="4" end="4"/>
                                            </p:txEl>
                                          </p:spTgt>
                                        </p:tgtEl>
                                      </p:cBhvr>
                                    </p:animEffect>
                                  </p:childTnLst>
                                </p:cTn>
                              </p:par>
                            </p:childTnLst>
                          </p:cTn>
                        </p:par>
                        <p:par>
                          <p:cTn id="36" fill="hold">
                            <p:stCondLst>
                              <p:cond delay="1500"/>
                            </p:stCondLst>
                            <p:childTnLst>
                              <p:par>
                                <p:cTn id="37" presetID="55"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0"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1" dur="500"/>
                                        <p:tgtEl>
                                          <p:spTgt spid="3">
                                            <p:txEl>
                                              <p:pRg st="5" end="5"/>
                                            </p:txEl>
                                          </p:spTgt>
                                        </p:tgtEl>
                                      </p:cBhvr>
                                    </p:animEffect>
                                  </p:childTnLst>
                                </p:cTn>
                              </p:par>
                            </p:childTnLst>
                          </p:cTn>
                        </p:par>
                        <p:par>
                          <p:cTn id="42" fill="hold">
                            <p:stCondLst>
                              <p:cond delay="2000"/>
                            </p:stCondLst>
                            <p:childTnLst>
                              <p:par>
                                <p:cTn id="43" presetID="55"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500"/>
                                        <p:tgtEl>
                                          <p:spTgt spid="3">
                                            <p:txEl>
                                              <p:pRg st="6" end="6"/>
                                            </p:txEl>
                                          </p:spTgt>
                                        </p:tgtEl>
                                      </p:cBhvr>
                                    </p:animEffect>
                                  </p:childTnLst>
                                </p:cTn>
                              </p:par>
                            </p:childTnLst>
                          </p:cTn>
                        </p:par>
                        <p:par>
                          <p:cTn id="48" fill="hold">
                            <p:stCondLst>
                              <p:cond delay="2500"/>
                            </p:stCondLst>
                            <p:childTnLst>
                              <p:par>
                                <p:cTn id="49" presetID="55"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p:cTn id="51"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2"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3" dur="500"/>
                                        <p:tgtEl>
                                          <p:spTgt spid="3">
                                            <p:txEl>
                                              <p:pRg st="7" end="7"/>
                                            </p:txEl>
                                          </p:spTgt>
                                        </p:tgtEl>
                                      </p:cBhvr>
                                    </p:animEffect>
                                  </p:childTnLst>
                                </p:cTn>
                              </p:par>
                            </p:childTnLst>
                          </p:cTn>
                        </p:par>
                        <p:par>
                          <p:cTn id="54" fill="hold">
                            <p:stCondLst>
                              <p:cond delay="3000"/>
                            </p:stCondLst>
                            <p:childTnLst>
                              <p:par>
                                <p:cTn id="55" presetID="55" presetClass="entr" presetSubtype="0" fill="hold" nodeType="afterEffect">
                                  <p:stCondLst>
                                    <p:cond delay="0"/>
                                  </p:stCondLst>
                                  <p:childTnLst>
                                    <p:set>
                                      <p:cBhvr>
                                        <p:cTn id="56" dur="1" fill="hold">
                                          <p:stCondLst>
                                            <p:cond delay="0"/>
                                          </p:stCondLst>
                                        </p:cTn>
                                        <p:tgtEl>
                                          <p:spTgt spid="17413"/>
                                        </p:tgtEl>
                                        <p:attrNameLst>
                                          <p:attrName>style.visibility</p:attrName>
                                        </p:attrNameLst>
                                      </p:cBhvr>
                                      <p:to>
                                        <p:strVal val="visible"/>
                                      </p:to>
                                    </p:set>
                                    <p:anim calcmode="lin" valueType="num">
                                      <p:cBhvr>
                                        <p:cTn id="57" dur="500" fill="hold"/>
                                        <p:tgtEl>
                                          <p:spTgt spid="17413"/>
                                        </p:tgtEl>
                                        <p:attrNameLst>
                                          <p:attrName>ppt_w</p:attrName>
                                        </p:attrNameLst>
                                      </p:cBhvr>
                                      <p:tavLst>
                                        <p:tav tm="0">
                                          <p:val>
                                            <p:strVal val="#ppt_w*0.70"/>
                                          </p:val>
                                        </p:tav>
                                        <p:tav tm="100000">
                                          <p:val>
                                            <p:strVal val="#ppt_w"/>
                                          </p:val>
                                        </p:tav>
                                      </p:tavLst>
                                    </p:anim>
                                    <p:anim calcmode="lin" valueType="num">
                                      <p:cBhvr>
                                        <p:cTn id="58" dur="500" fill="hold"/>
                                        <p:tgtEl>
                                          <p:spTgt spid="17413"/>
                                        </p:tgtEl>
                                        <p:attrNameLst>
                                          <p:attrName>ppt_h</p:attrName>
                                        </p:attrNameLst>
                                      </p:cBhvr>
                                      <p:tavLst>
                                        <p:tav tm="0">
                                          <p:val>
                                            <p:strVal val="#ppt_h"/>
                                          </p:val>
                                        </p:tav>
                                        <p:tav tm="100000">
                                          <p:val>
                                            <p:strVal val="#ppt_h"/>
                                          </p:val>
                                        </p:tav>
                                      </p:tavLst>
                                    </p:anim>
                                    <p:animEffect transition="in" filter="fade">
                                      <p:cBhvr>
                                        <p:cTn id="59" dur="500"/>
                                        <p:tgtEl>
                                          <p:spTgt spid="17413"/>
                                        </p:tgtEl>
                                      </p:cBhvr>
                                    </p:animEffect>
                                  </p:childTnLst>
                                </p:cTn>
                              </p:par>
                              <p:par>
                                <p:cTn id="60" presetID="55" presetClass="entr" presetSubtype="0" fill="hold" nodeType="withEffect">
                                  <p:stCondLst>
                                    <p:cond delay="0"/>
                                  </p:stCondLst>
                                  <p:childTnLst>
                                    <p:set>
                                      <p:cBhvr>
                                        <p:cTn id="61" dur="1" fill="hold">
                                          <p:stCondLst>
                                            <p:cond delay="0"/>
                                          </p:stCondLst>
                                        </p:cTn>
                                        <p:tgtEl>
                                          <p:spTgt spid="17415"/>
                                        </p:tgtEl>
                                        <p:attrNameLst>
                                          <p:attrName>style.visibility</p:attrName>
                                        </p:attrNameLst>
                                      </p:cBhvr>
                                      <p:to>
                                        <p:strVal val="visible"/>
                                      </p:to>
                                    </p:set>
                                    <p:anim calcmode="lin" valueType="num">
                                      <p:cBhvr>
                                        <p:cTn id="62" dur="500" fill="hold"/>
                                        <p:tgtEl>
                                          <p:spTgt spid="17415"/>
                                        </p:tgtEl>
                                        <p:attrNameLst>
                                          <p:attrName>ppt_w</p:attrName>
                                        </p:attrNameLst>
                                      </p:cBhvr>
                                      <p:tavLst>
                                        <p:tav tm="0">
                                          <p:val>
                                            <p:strVal val="#ppt_w*0.70"/>
                                          </p:val>
                                        </p:tav>
                                        <p:tav tm="100000">
                                          <p:val>
                                            <p:strVal val="#ppt_w"/>
                                          </p:val>
                                        </p:tav>
                                      </p:tavLst>
                                    </p:anim>
                                    <p:anim calcmode="lin" valueType="num">
                                      <p:cBhvr>
                                        <p:cTn id="63" dur="500" fill="hold"/>
                                        <p:tgtEl>
                                          <p:spTgt spid="17415"/>
                                        </p:tgtEl>
                                        <p:attrNameLst>
                                          <p:attrName>ppt_h</p:attrName>
                                        </p:attrNameLst>
                                      </p:cBhvr>
                                      <p:tavLst>
                                        <p:tav tm="0">
                                          <p:val>
                                            <p:strVal val="#ppt_h"/>
                                          </p:val>
                                        </p:tav>
                                        <p:tav tm="100000">
                                          <p:val>
                                            <p:strVal val="#ppt_h"/>
                                          </p:val>
                                        </p:tav>
                                      </p:tavLst>
                                    </p:anim>
                                    <p:animEffect transition="in" filter="fade">
                                      <p:cBhvr>
                                        <p:cTn id="64" dur="500"/>
                                        <p:tgtEl>
                                          <p:spTgt spid="17415"/>
                                        </p:tgtEl>
                                      </p:cBhvr>
                                    </p:animEffect>
                                  </p:childTnLst>
                                </p:cTn>
                              </p:par>
                              <p:par>
                                <p:cTn id="65" presetID="55" presetClass="entr" presetSubtype="0" fill="hold" nodeType="withEffect">
                                  <p:stCondLst>
                                    <p:cond delay="0"/>
                                  </p:stCondLst>
                                  <p:childTnLst>
                                    <p:set>
                                      <p:cBhvr>
                                        <p:cTn id="66" dur="1" fill="hold">
                                          <p:stCondLst>
                                            <p:cond delay="0"/>
                                          </p:stCondLst>
                                        </p:cTn>
                                        <p:tgtEl>
                                          <p:spTgt spid="17417"/>
                                        </p:tgtEl>
                                        <p:attrNameLst>
                                          <p:attrName>style.visibility</p:attrName>
                                        </p:attrNameLst>
                                      </p:cBhvr>
                                      <p:to>
                                        <p:strVal val="visible"/>
                                      </p:to>
                                    </p:set>
                                    <p:anim calcmode="lin" valueType="num">
                                      <p:cBhvr>
                                        <p:cTn id="67" dur="500" fill="hold"/>
                                        <p:tgtEl>
                                          <p:spTgt spid="17417"/>
                                        </p:tgtEl>
                                        <p:attrNameLst>
                                          <p:attrName>ppt_w</p:attrName>
                                        </p:attrNameLst>
                                      </p:cBhvr>
                                      <p:tavLst>
                                        <p:tav tm="0">
                                          <p:val>
                                            <p:strVal val="#ppt_w*0.70"/>
                                          </p:val>
                                        </p:tav>
                                        <p:tav tm="100000">
                                          <p:val>
                                            <p:strVal val="#ppt_w"/>
                                          </p:val>
                                        </p:tav>
                                      </p:tavLst>
                                    </p:anim>
                                    <p:anim calcmode="lin" valueType="num">
                                      <p:cBhvr>
                                        <p:cTn id="68" dur="500" fill="hold"/>
                                        <p:tgtEl>
                                          <p:spTgt spid="17417"/>
                                        </p:tgtEl>
                                        <p:attrNameLst>
                                          <p:attrName>ppt_h</p:attrName>
                                        </p:attrNameLst>
                                      </p:cBhvr>
                                      <p:tavLst>
                                        <p:tav tm="0">
                                          <p:val>
                                            <p:strVal val="#ppt_h"/>
                                          </p:val>
                                        </p:tav>
                                        <p:tav tm="100000">
                                          <p:val>
                                            <p:strVal val="#ppt_h"/>
                                          </p:val>
                                        </p:tav>
                                      </p:tavLst>
                                    </p:anim>
                                    <p:animEffect transition="in" filter="fade">
                                      <p:cBhvr>
                                        <p:cTn id="69" dur="500"/>
                                        <p:tgtEl>
                                          <p:spTgt spid="17417"/>
                                        </p:tgtEl>
                                      </p:cBhvr>
                                    </p:animEffect>
                                  </p:childTnLst>
                                </p:cTn>
                              </p:par>
                              <p:par>
                                <p:cTn id="70" presetID="55" presetClass="entr" presetSubtype="0" fill="hold" nodeType="withEffect">
                                  <p:stCondLst>
                                    <p:cond delay="0"/>
                                  </p:stCondLst>
                                  <p:childTnLst>
                                    <p:set>
                                      <p:cBhvr>
                                        <p:cTn id="71" dur="1" fill="hold">
                                          <p:stCondLst>
                                            <p:cond delay="0"/>
                                          </p:stCondLst>
                                        </p:cTn>
                                        <p:tgtEl>
                                          <p:spTgt spid="17418"/>
                                        </p:tgtEl>
                                        <p:attrNameLst>
                                          <p:attrName>style.visibility</p:attrName>
                                        </p:attrNameLst>
                                      </p:cBhvr>
                                      <p:to>
                                        <p:strVal val="visible"/>
                                      </p:to>
                                    </p:set>
                                    <p:anim calcmode="lin" valueType="num">
                                      <p:cBhvr>
                                        <p:cTn id="72" dur="500" fill="hold"/>
                                        <p:tgtEl>
                                          <p:spTgt spid="17418"/>
                                        </p:tgtEl>
                                        <p:attrNameLst>
                                          <p:attrName>ppt_w</p:attrName>
                                        </p:attrNameLst>
                                      </p:cBhvr>
                                      <p:tavLst>
                                        <p:tav tm="0">
                                          <p:val>
                                            <p:strVal val="#ppt_w*0.70"/>
                                          </p:val>
                                        </p:tav>
                                        <p:tav tm="100000">
                                          <p:val>
                                            <p:strVal val="#ppt_w"/>
                                          </p:val>
                                        </p:tav>
                                      </p:tavLst>
                                    </p:anim>
                                    <p:anim calcmode="lin" valueType="num">
                                      <p:cBhvr>
                                        <p:cTn id="73" dur="500" fill="hold"/>
                                        <p:tgtEl>
                                          <p:spTgt spid="17418"/>
                                        </p:tgtEl>
                                        <p:attrNameLst>
                                          <p:attrName>ppt_h</p:attrName>
                                        </p:attrNameLst>
                                      </p:cBhvr>
                                      <p:tavLst>
                                        <p:tav tm="0">
                                          <p:val>
                                            <p:strVal val="#ppt_h"/>
                                          </p:val>
                                        </p:tav>
                                        <p:tav tm="100000">
                                          <p:val>
                                            <p:strVal val="#ppt_h"/>
                                          </p:val>
                                        </p:tav>
                                      </p:tavLst>
                                    </p:anim>
                                    <p:animEffect transition="in" filter="fade">
                                      <p:cBhvr>
                                        <p:cTn id="74" dur="500"/>
                                        <p:tgtEl>
                                          <p:spTgt spid="17418"/>
                                        </p:tgtEl>
                                      </p:cBhvr>
                                    </p:animEffect>
                                  </p:childTnLst>
                                </p:cTn>
                              </p:par>
                              <p:par>
                                <p:cTn id="75" presetID="55" presetClass="entr" presetSubtype="0" fill="hold" nodeType="withEffect">
                                  <p:stCondLst>
                                    <p:cond delay="0"/>
                                  </p:stCondLst>
                                  <p:childTnLst>
                                    <p:set>
                                      <p:cBhvr>
                                        <p:cTn id="76" dur="1" fill="hold">
                                          <p:stCondLst>
                                            <p:cond delay="0"/>
                                          </p:stCondLst>
                                        </p:cTn>
                                        <p:tgtEl>
                                          <p:spTgt spid="17416"/>
                                        </p:tgtEl>
                                        <p:attrNameLst>
                                          <p:attrName>style.visibility</p:attrName>
                                        </p:attrNameLst>
                                      </p:cBhvr>
                                      <p:to>
                                        <p:strVal val="visible"/>
                                      </p:to>
                                    </p:set>
                                    <p:anim calcmode="lin" valueType="num">
                                      <p:cBhvr>
                                        <p:cTn id="77" dur="500" fill="hold"/>
                                        <p:tgtEl>
                                          <p:spTgt spid="17416"/>
                                        </p:tgtEl>
                                        <p:attrNameLst>
                                          <p:attrName>ppt_w</p:attrName>
                                        </p:attrNameLst>
                                      </p:cBhvr>
                                      <p:tavLst>
                                        <p:tav tm="0">
                                          <p:val>
                                            <p:strVal val="#ppt_w*0.70"/>
                                          </p:val>
                                        </p:tav>
                                        <p:tav tm="100000">
                                          <p:val>
                                            <p:strVal val="#ppt_w"/>
                                          </p:val>
                                        </p:tav>
                                      </p:tavLst>
                                    </p:anim>
                                    <p:anim calcmode="lin" valueType="num">
                                      <p:cBhvr>
                                        <p:cTn id="78" dur="500" fill="hold"/>
                                        <p:tgtEl>
                                          <p:spTgt spid="17416"/>
                                        </p:tgtEl>
                                        <p:attrNameLst>
                                          <p:attrName>ppt_h</p:attrName>
                                        </p:attrNameLst>
                                      </p:cBhvr>
                                      <p:tavLst>
                                        <p:tav tm="0">
                                          <p:val>
                                            <p:strVal val="#ppt_h"/>
                                          </p:val>
                                        </p:tav>
                                        <p:tav tm="100000">
                                          <p:val>
                                            <p:strVal val="#ppt_h"/>
                                          </p:val>
                                        </p:tav>
                                      </p:tavLst>
                                    </p:anim>
                                    <p:animEffect transition="in" filter="fade">
                                      <p:cBhvr>
                                        <p:cTn id="79" dur="500"/>
                                        <p:tgtEl>
                                          <p:spTgt spid="17416"/>
                                        </p:tgtEl>
                                      </p:cBhvr>
                                    </p:animEffect>
                                  </p:childTnLst>
                                </p:cTn>
                              </p:par>
                              <p:par>
                                <p:cTn id="80" presetID="55" presetClass="entr" presetSubtype="0" fill="hold" nodeType="withEffect">
                                  <p:stCondLst>
                                    <p:cond delay="0"/>
                                  </p:stCondLst>
                                  <p:childTnLst>
                                    <p:set>
                                      <p:cBhvr>
                                        <p:cTn id="81" dur="1" fill="hold">
                                          <p:stCondLst>
                                            <p:cond delay="0"/>
                                          </p:stCondLst>
                                        </p:cTn>
                                        <p:tgtEl>
                                          <p:spTgt spid="17414"/>
                                        </p:tgtEl>
                                        <p:attrNameLst>
                                          <p:attrName>style.visibility</p:attrName>
                                        </p:attrNameLst>
                                      </p:cBhvr>
                                      <p:to>
                                        <p:strVal val="visible"/>
                                      </p:to>
                                    </p:set>
                                    <p:anim calcmode="lin" valueType="num">
                                      <p:cBhvr>
                                        <p:cTn id="82" dur="500" fill="hold"/>
                                        <p:tgtEl>
                                          <p:spTgt spid="17414"/>
                                        </p:tgtEl>
                                        <p:attrNameLst>
                                          <p:attrName>ppt_w</p:attrName>
                                        </p:attrNameLst>
                                      </p:cBhvr>
                                      <p:tavLst>
                                        <p:tav tm="0">
                                          <p:val>
                                            <p:strVal val="#ppt_w*0.70"/>
                                          </p:val>
                                        </p:tav>
                                        <p:tav tm="100000">
                                          <p:val>
                                            <p:strVal val="#ppt_w"/>
                                          </p:val>
                                        </p:tav>
                                      </p:tavLst>
                                    </p:anim>
                                    <p:anim calcmode="lin" valueType="num">
                                      <p:cBhvr>
                                        <p:cTn id="83" dur="500" fill="hold"/>
                                        <p:tgtEl>
                                          <p:spTgt spid="17414"/>
                                        </p:tgtEl>
                                        <p:attrNameLst>
                                          <p:attrName>ppt_h</p:attrName>
                                        </p:attrNameLst>
                                      </p:cBhvr>
                                      <p:tavLst>
                                        <p:tav tm="0">
                                          <p:val>
                                            <p:strVal val="#ppt_h"/>
                                          </p:val>
                                        </p:tav>
                                        <p:tav tm="100000">
                                          <p:val>
                                            <p:strVal val="#ppt_h"/>
                                          </p:val>
                                        </p:tav>
                                      </p:tavLst>
                                    </p:anim>
                                    <p:animEffect transition="in" filter="fade">
                                      <p:cBhvr>
                                        <p:cTn id="84"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a:bodyPr>
          <a:lstStyle/>
          <a:p>
            <a:pPr marL="274320" indent="-274320" algn="ctr" eaLnBrk="1" fontAlgn="auto" hangingPunct="1">
              <a:spcBef>
                <a:spcPts val="580"/>
              </a:spcBef>
              <a:spcAft>
                <a:spcPts val="0"/>
              </a:spcAft>
              <a:buFont typeface="Wingdings 2" pitchFamily="18" charset="2"/>
              <a:buNone/>
              <a:defRPr/>
            </a:pPr>
            <a:r>
              <a:rPr lang="fa-IR" sz="1800" b="1" dirty="0" smtClean="0">
                <a:solidFill>
                  <a:srgbClr val="FF0000"/>
                </a:solidFill>
                <a:cs typeface="+mj-cs"/>
              </a:rPr>
              <a:t>درصد حوادث ناشی از کار بوقوع پیوسته  </a:t>
            </a:r>
          </a:p>
          <a:p>
            <a:pPr marL="274320" indent="-274320" algn="ctr" eaLnBrk="1" fontAlgn="auto" hangingPunct="1">
              <a:spcBef>
                <a:spcPts val="580"/>
              </a:spcBef>
              <a:spcAft>
                <a:spcPts val="0"/>
              </a:spcAft>
              <a:buFont typeface="Wingdings 2" pitchFamily="18" charset="2"/>
              <a:buNone/>
              <a:defRPr/>
            </a:pPr>
            <a:r>
              <a:rPr lang="fa-IR" sz="1800" b="1" dirty="0" smtClean="0">
                <a:solidFill>
                  <a:srgbClr val="FF0000"/>
                </a:solidFill>
                <a:cs typeface="+mj-cs"/>
              </a:rPr>
              <a:t>بر حسب فعالیت های اقتصادی  </a:t>
            </a:r>
          </a:p>
          <a:p>
            <a:pPr marL="274320" indent="-274320" eaLnBrk="1" fontAlgn="auto" hangingPunct="1">
              <a:spcBef>
                <a:spcPts val="580"/>
              </a:spcBef>
              <a:spcAft>
                <a:spcPts val="0"/>
              </a:spcAft>
              <a:buFont typeface="Wingdings 2"/>
              <a:buChar char=""/>
              <a:defRPr/>
            </a:pPr>
            <a:endParaRPr lang="fa-IR" dirty="0"/>
          </a:p>
        </p:txBody>
      </p:sp>
      <p:graphicFrame>
        <p:nvGraphicFramePr>
          <p:cNvPr id="10" name="Content Placeholder 3"/>
          <p:cNvGraphicFramePr>
            <a:graphicFrameLocks/>
          </p:cNvGraphicFramePr>
          <p:nvPr/>
        </p:nvGraphicFramePr>
        <p:xfrm>
          <a:off x="-39688" y="2166938"/>
          <a:ext cx="8897938" cy="42529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19" dur="2000"/>
                                        <p:tgtEl>
                                          <p:spTgt spid="10">
                                            <p:graphicEl>
                                              <a:chart seriesIdx="-3" categoryIdx="-3" bldStep="gridLegend"/>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graphicEl>
                                              <a:chart seriesIdx="0" categoryIdx="0" bldStep="ptInSeries"/>
                                            </p:graphicEl>
                                          </p:spTgt>
                                        </p:tgtEl>
                                        <p:attrNameLst>
                                          <p:attrName>style.visibility</p:attrName>
                                        </p:attrNameLst>
                                      </p:cBhvr>
                                      <p:to>
                                        <p:strVal val="visible"/>
                                      </p:to>
                                    </p:set>
                                    <p:animEffect transition="in" filter="fade">
                                      <p:cBhvr>
                                        <p:cTn id="24" dur="2000"/>
                                        <p:tgtEl>
                                          <p:spTgt spid="10">
                                            <p:graphicEl>
                                              <a:chart seriesIdx="0" categoryIdx="0" bldStep="ptIn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graphicEl>
                                              <a:chart seriesIdx="0" categoryIdx="1" bldStep="ptInSeries"/>
                                            </p:graphicEl>
                                          </p:spTgt>
                                        </p:tgtEl>
                                        <p:attrNameLst>
                                          <p:attrName>style.visibility</p:attrName>
                                        </p:attrNameLst>
                                      </p:cBhvr>
                                      <p:to>
                                        <p:strVal val="visible"/>
                                      </p:to>
                                    </p:set>
                                    <p:animEffect transition="in" filter="fade">
                                      <p:cBhvr>
                                        <p:cTn id="29" dur="2000"/>
                                        <p:tgtEl>
                                          <p:spTgt spid="10">
                                            <p:graphicEl>
                                              <a:chart seriesIdx="0" categoryIdx="1" bldStep="ptIn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graphicEl>
                                              <a:chart seriesIdx="0" categoryIdx="2" bldStep="ptInSeries"/>
                                            </p:graphicEl>
                                          </p:spTgt>
                                        </p:tgtEl>
                                        <p:attrNameLst>
                                          <p:attrName>style.visibility</p:attrName>
                                        </p:attrNameLst>
                                      </p:cBhvr>
                                      <p:to>
                                        <p:strVal val="visible"/>
                                      </p:to>
                                    </p:set>
                                    <p:animEffect transition="in" filter="fade">
                                      <p:cBhvr>
                                        <p:cTn id="34" dur="2000"/>
                                        <p:tgtEl>
                                          <p:spTgt spid="10">
                                            <p:graphicEl>
                                              <a:chart seriesIdx="0" categoryIdx="2" bldStep="ptIn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graphicEl>
                                              <a:chart seriesIdx="1" categoryIdx="0" bldStep="ptInSeries"/>
                                            </p:graphicEl>
                                          </p:spTgt>
                                        </p:tgtEl>
                                        <p:attrNameLst>
                                          <p:attrName>style.visibility</p:attrName>
                                        </p:attrNameLst>
                                      </p:cBhvr>
                                      <p:to>
                                        <p:strVal val="visible"/>
                                      </p:to>
                                    </p:set>
                                    <p:animEffect transition="in" filter="fade">
                                      <p:cBhvr>
                                        <p:cTn id="39" dur="2000"/>
                                        <p:tgtEl>
                                          <p:spTgt spid="10">
                                            <p:graphicEl>
                                              <a:chart seriesIdx="1" categoryIdx="0" bldStep="ptInSeries"/>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chart seriesIdx="1" categoryIdx="1" bldStep="ptInSeries"/>
                                            </p:graphicEl>
                                          </p:spTgt>
                                        </p:tgtEl>
                                        <p:attrNameLst>
                                          <p:attrName>style.visibility</p:attrName>
                                        </p:attrNameLst>
                                      </p:cBhvr>
                                      <p:to>
                                        <p:strVal val="visible"/>
                                      </p:to>
                                    </p:set>
                                    <p:animEffect transition="in" filter="fade">
                                      <p:cBhvr>
                                        <p:cTn id="44" dur="2000"/>
                                        <p:tgtEl>
                                          <p:spTgt spid="10">
                                            <p:graphicEl>
                                              <a:chart seriesIdx="1" categoryIdx="1" bldStep="ptInSeries"/>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graphicEl>
                                              <a:chart seriesIdx="1" categoryIdx="2" bldStep="ptInSeries"/>
                                            </p:graphicEl>
                                          </p:spTgt>
                                        </p:tgtEl>
                                        <p:attrNameLst>
                                          <p:attrName>style.visibility</p:attrName>
                                        </p:attrNameLst>
                                      </p:cBhvr>
                                      <p:to>
                                        <p:strVal val="visible"/>
                                      </p:to>
                                    </p:set>
                                    <p:animEffect transition="in" filter="fade">
                                      <p:cBhvr>
                                        <p:cTn id="49" dur="2000"/>
                                        <p:tgtEl>
                                          <p:spTgt spid="10">
                                            <p:graphicEl>
                                              <a:chart seriesIdx="1" categoryIdx="2" bldStep="ptInSeries"/>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graphicEl>
                                              <a:chart seriesIdx="2" categoryIdx="0" bldStep="ptInSeries"/>
                                            </p:graphicEl>
                                          </p:spTgt>
                                        </p:tgtEl>
                                        <p:attrNameLst>
                                          <p:attrName>style.visibility</p:attrName>
                                        </p:attrNameLst>
                                      </p:cBhvr>
                                      <p:to>
                                        <p:strVal val="visible"/>
                                      </p:to>
                                    </p:set>
                                    <p:animEffect transition="in" filter="fade">
                                      <p:cBhvr>
                                        <p:cTn id="54" dur="2000"/>
                                        <p:tgtEl>
                                          <p:spTgt spid="10">
                                            <p:graphicEl>
                                              <a:chart seriesIdx="2" categoryIdx="0" bldStep="ptInSeries"/>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graphicEl>
                                              <a:chart seriesIdx="2" categoryIdx="1" bldStep="ptInSeries"/>
                                            </p:graphicEl>
                                          </p:spTgt>
                                        </p:tgtEl>
                                        <p:attrNameLst>
                                          <p:attrName>style.visibility</p:attrName>
                                        </p:attrNameLst>
                                      </p:cBhvr>
                                      <p:to>
                                        <p:strVal val="visible"/>
                                      </p:to>
                                    </p:set>
                                    <p:animEffect transition="in" filter="fade">
                                      <p:cBhvr>
                                        <p:cTn id="59" dur="2000"/>
                                        <p:tgtEl>
                                          <p:spTgt spid="10">
                                            <p:graphicEl>
                                              <a:chart seriesIdx="2" categoryIdx="1" bldStep="ptInSeries"/>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graphicEl>
                                              <a:chart seriesIdx="2" categoryIdx="2" bldStep="ptInSeries"/>
                                            </p:graphicEl>
                                          </p:spTgt>
                                        </p:tgtEl>
                                        <p:attrNameLst>
                                          <p:attrName>style.visibility</p:attrName>
                                        </p:attrNameLst>
                                      </p:cBhvr>
                                      <p:to>
                                        <p:strVal val="visible"/>
                                      </p:to>
                                    </p:set>
                                    <p:animEffect transition="in" filter="fade">
                                      <p:cBhvr>
                                        <p:cTn id="64" dur="2000"/>
                                        <p:tgtEl>
                                          <p:spTgt spid="10">
                                            <p:graphicEl>
                                              <a:chart seriesIdx="2" categoryIdx="2" bldStep="ptInSeries"/>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
                                            <p:graphicEl>
                                              <a:chart seriesIdx="3" categoryIdx="0" bldStep="ptInSeries"/>
                                            </p:graphicEl>
                                          </p:spTgt>
                                        </p:tgtEl>
                                        <p:attrNameLst>
                                          <p:attrName>style.visibility</p:attrName>
                                        </p:attrNameLst>
                                      </p:cBhvr>
                                      <p:to>
                                        <p:strVal val="visible"/>
                                      </p:to>
                                    </p:set>
                                    <p:animEffect transition="in" filter="fade">
                                      <p:cBhvr>
                                        <p:cTn id="69" dur="2000"/>
                                        <p:tgtEl>
                                          <p:spTgt spid="10">
                                            <p:graphicEl>
                                              <a:chart seriesIdx="3" categoryIdx="0" bldStep="ptInSeries"/>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
                                            <p:graphicEl>
                                              <a:chart seriesIdx="3" categoryIdx="1" bldStep="ptInSeries"/>
                                            </p:graphicEl>
                                          </p:spTgt>
                                        </p:tgtEl>
                                        <p:attrNameLst>
                                          <p:attrName>style.visibility</p:attrName>
                                        </p:attrNameLst>
                                      </p:cBhvr>
                                      <p:to>
                                        <p:strVal val="visible"/>
                                      </p:to>
                                    </p:set>
                                    <p:animEffect transition="in" filter="fade">
                                      <p:cBhvr>
                                        <p:cTn id="74" dur="2000"/>
                                        <p:tgtEl>
                                          <p:spTgt spid="10">
                                            <p:graphicEl>
                                              <a:chart seriesIdx="3" categoryIdx="1" bldStep="ptInSeries"/>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
                                            <p:graphicEl>
                                              <a:chart seriesIdx="3" categoryIdx="2" bldStep="ptInSeries"/>
                                            </p:graphicEl>
                                          </p:spTgt>
                                        </p:tgtEl>
                                        <p:attrNameLst>
                                          <p:attrName>style.visibility</p:attrName>
                                        </p:attrNameLst>
                                      </p:cBhvr>
                                      <p:to>
                                        <p:strVal val="visible"/>
                                      </p:to>
                                    </p:set>
                                    <p:animEffect transition="in" filter="fade">
                                      <p:cBhvr>
                                        <p:cTn id="79" dur="2000"/>
                                        <p:tgtEl>
                                          <p:spTgt spid="10">
                                            <p:graphicEl>
                                              <a:chart seriesIdx="3" categoryIdx="2"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0" grpId="0">
        <p:bldSub>
          <a:bldChart bld="series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371600" y="357188"/>
            <a:ext cx="7772400" cy="781050"/>
          </a:xfrm>
        </p:spPr>
        <p:txBody>
          <a:bodyPr anchor="ctr">
            <a:normAutofit/>
          </a:bodyPr>
          <a:lstStyle/>
          <a:p>
            <a:pPr algn="ctr">
              <a:defRPr/>
            </a:pPr>
            <a:r>
              <a:rPr lang="fa-IR" sz="2800" b="1" dirty="0" smtClean="0">
                <a:solidFill>
                  <a:srgbClr val="FF0000"/>
                </a:solidFill>
                <a:latin typeface="+mn-lt"/>
                <a:ea typeface="+mn-ea"/>
                <a:cs typeface="+mn-cs"/>
              </a:rPr>
              <a:t>دلايل عمده وقوع حوادث در بخش ساختمان</a:t>
            </a:r>
            <a:endParaRPr lang="en-US" sz="2800" b="1" dirty="0" smtClean="0">
              <a:solidFill>
                <a:srgbClr val="FF0000"/>
              </a:solidFill>
              <a:latin typeface="+mn-lt"/>
              <a:ea typeface="+mn-ea"/>
              <a:cs typeface="+mn-cs"/>
            </a:endParaRPr>
          </a:p>
        </p:txBody>
      </p:sp>
      <p:sp>
        <p:nvSpPr>
          <p:cNvPr id="7171" name="Rectangle 3"/>
          <p:cNvSpPr>
            <a:spLocks noGrp="1" noChangeArrowheads="1"/>
          </p:cNvSpPr>
          <p:nvPr>
            <p:ph idx="4294967295"/>
          </p:nvPr>
        </p:nvSpPr>
        <p:spPr>
          <a:xfrm>
            <a:off x="285750" y="1000125"/>
            <a:ext cx="8675688" cy="5357813"/>
          </a:xfrm>
        </p:spPr>
        <p:txBody>
          <a:bodyPr/>
          <a:lstStyle/>
          <a:p>
            <a:pPr>
              <a:lnSpc>
                <a:spcPct val="170000"/>
              </a:lnSpc>
              <a:buFont typeface="Wingdings" pitchFamily="2" charset="2"/>
              <a:buChar char="v"/>
            </a:pPr>
            <a:r>
              <a:rPr lang="fa-IR" sz="2400" b="1" smtClean="0"/>
              <a:t>پراكندگي و موقتی بودن ماهيت كاري كارگاه هاي ساختماني</a:t>
            </a:r>
          </a:p>
          <a:p>
            <a:pPr algn="just">
              <a:lnSpc>
                <a:spcPct val="170000"/>
              </a:lnSpc>
              <a:buFont typeface="Wingdings" pitchFamily="2" charset="2"/>
              <a:buChar char="v"/>
            </a:pPr>
            <a:r>
              <a:rPr lang="fa-IR" sz="2400" b="1" smtClean="0"/>
              <a:t>ضعف فرهنگ ایمنی در بین کارگران ،پیمانکاران وکارفرمایان کارگاههای ساختمانی</a:t>
            </a:r>
          </a:p>
          <a:p>
            <a:pPr algn="just">
              <a:lnSpc>
                <a:spcPct val="170000"/>
              </a:lnSpc>
              <a:buFont typeface="Wingdings" pitchFamily="2" charset="2"/>
              <a:buChar char="v"/>
            </a:pPr>
            <a:r>
              <a:rPr lang="fa-IR" sz="2400" b="1" smtClean="0"/>
              <a:t>کمبود کارگران ماهر و متصدیان دارای صلاحیت</a:t>
            </a:r>
          </a:p>
          <a:p>
            <a:pPr algn="just">
              <a:lnSpc>
                <a:spcPct val="170000"/>
              </a:lnSpc>
              <a:buFont typeface="Wingdings" pitchFamily="2" charset="2"/>
              <a:buChar char="v"/>
            </a:pPr>
            <a:r>
              <a:rPr lang="fa-IR" sz="2400" b="1" smtClean="0"/>
              <a:t>نبود آموزش های تخصصی برای دست اندرکاران ساختمان</a:t>
            </a:r>
          </a:p>
          <a:p>
            <a:pPr algn="just">
              <a:lnSpc>
                <a:spcPct val="150000"/>
              </a:lnSpc>
              <a:buFont typeface="Wingdings" pitchFamily="2" charset="2"/>
              <a:buChar char="v"/>
            </a:pPr>
            <a:r>
              <a:rPr lang="fa-IR" sz="2400" b="1" smtClean="0"/>
              <a:t>وجود اتباع خارجی غیرمجازواشغال بخش زیادی ازفرصت شغلی دربخش ساختمان</a:t>
            </a:r>
          </a:p>
          <a:p>
            <a:pPr algn="just">
              <a:lnSpc>
                <a:spcPct val="170000"/>
              </a:lnSpc>
              <a:buFont typeface="Wingdings" pitchFamily="2" charset="2"/>
              <a:buChar char="v"/>
            </a:pPr>
            <a:r>
              <a:rPr lang="fa-IR" sz="2400" b="1" smtClean="0"/>
              <a:t>دخالت گسترده اشخاص فاقد صلاحیت در  بخش ساخت و ساز</a:t>
            </a:r>
          </a:p>
          <a:p>
            <a:pPr algn="just">
              <a:lnSpc>
                <a:spcPct val="170000"/>
              </a:lnSpc>
              <a:buFont typeface="Wingdings" pitchFamily="2" charset="2"/>
              <a:buChar char="v"/>
            </a:pPr>
            <a:r>
              <a:rPr lang="fa-IR" sz="2400" b="1" smtClean="0"/>
              <a:t>مصالح و تجهيزات ساختماني فاقد استاندارد</a:t>
            </a:r>
          </a:p>
          <a:p>
            <a:pPr algn="just">
              <a:lnSpc>
                <a:spcPct val="170000"/>
              </a:lnSpc>
              <a:buFont typeface="Wingdings" pitchFamily="2" charset="2"/>
              <a:buChar char="v"/>
            </a:pPr>
            <a:endParaRPr lang="fa-IR" sz="2400" b="1" smtClean="0"/>
          </a:p>
          <a:p>
            <a:pPr algn="just">
              <a:lnSpc>
                <a:spcPct val="170000"/>
              </a:lnSpc>
              <a:buFont typeface="Wingdings" pitchFamily="2" charset="2"/>
              <a:buChar char="v"/>
            </a:pPr>
            <a:endParaRPr lang="fa-IR" sz="2200" b="1" smtClean="0">
              <a:cs typeface="B Traffic" pitchFamily="2" charset="-78"/>
            </a:endParaRPr>
          </a:p>
        </p:txBody>
      </p:sp>
      <p:sp>
        <p:nvSpPr>
          <p:cNvPr id="5" name="Slide Number Placeholder 5"/>
          <p:cNvSpPr txBox="1">
            <a:spLocks noGrp="1"/>
          </p:cNvSpPr>
          <p:nvPr/>
        </p:nvSpPr>
        <p:spPr>
          <a:xfrm>
            <a:off x="7924800" y="6356350"/>
            <a:ext cx="762000" cy="365125"/>
          </a:xfrm>
          <a:prstGeom prst="rect">
            <a:avLst/>
          </a:prstGeom>
          <a:noFill/>
        </p:spPr>
        <p:txBody>
          <a:bodyPr lIns="0" tIns="0" rIns="0" bIns="0" anchor="b"/>
          <a:lstStyle/>
          <a:p>
            <a:pPr>
              <a:defRPr/>
            </a:pPr>
            <a:fld id="{8A482829-3D91-4D83-9C19-681853A6D8EB}" type="slidenum">
              <a:rPr lang="ar-SA" sz="1200">
                <a:solidFill>
                  <a:schemeClr val="tx2">
                    <a:shade val="90000"/>
                  </a:schemeClr>
                </a:solidFill>
                <a:cs typeface="Titr" pitchFamily="2" charset="-78"/>
              </a:rPr>
              <a:pPr>
                <a:defRPr/>
              </a:pPr>
              <a:t>24</a:t>
            </a:fld>
            <a:endParaRPr lang="en-US" sz="1200" dirty="0">
              <a:solidFill>
                <a:schemeClr val="tx2">
                  <a:shade val="90000"/>
                </a:schemeClr>
              </a:solidFill>
              <a:cs typeface="Titr" pitchFamily="2" charset="-78"/>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strVal val="#ppt_w*0.70"/>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 calcmode="lin" valueType="num">
                                      <p:cBhvr>
                                        <p:cTn id="14" dur="5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15" dur="5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16" dur="500"/>
                                        <p:tgtEl>
                                          <p:spTgt spid="717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1">
                                            <p:txEl>
                                              <p:pRg st="1" end="1"/>
                                            </p:txEl>
                                          </p:spTgt>
                                        </p:tgtEl>
                                        <p:attrNameLst>
                                          <p:attrName>style.visibility</p:attrName>
                                        </p:attrNameLst>
                                      </p:cBhvr>
                                      <p:to>
                                        <p:strVal val="visible"/>
                                      </p:to>
                                    </p:set>
                                    <p:anim calcmode="lin" valueType="num">
                                      <p:cBhvr>
                                        <p:cTn id="21" dur="5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22" dur="5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23" dur="500"/>
                                        <p:tgtEl>
                                          <p:spTgt spid="717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171">
                                            <p:txEl>
                                              <p:pRg st="2" end="2"/>
                                            </p:txEl>
                                          </p:spTgt>
                                        </p:tgtEl>
                                        <p:attrNameLst>
                                          <p:attrName>style.visibility</p:attrName>
                                        </p:attrNameLst>
                                      </p:cBhvr>
                                      <p:to>
                                        <p:strVal val="visible"/>
                                      </p:to>
                                    </p:set>
                                    <p:anim calcmode="lin" valueType="num">
                                      <p:cBhvr>
                                        <p:cTn id="28" dur="5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9" dur="5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30" dur="500"/>
                                        <p:tgtEl>
                                          <p:spTgt spid="717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171">
                                            <p:txEl>
                                              <p:pRg st="3" end="3"/>
                                            </p:txEl>
                                          </p:spTgt>
                                        </p:tgtEl>
                                        <p:attrNameLst>
                                          <p:attrName>style.visibility</p:attrName>
                                        </p:attrNameLst>
                                      </p:cBhvr>
                                      <p:to>
                                        <p:strVal val="visible"/>
                                      </p:to>
                                    </p:set>
                                    <p:anim calcmode="lin" valueType="num">
                                      <p:cBhvr>
                                        <p:cTn id="35" dur="500" fill="hold"/>
                                        <p:tgtEl>
                                          <p:spTgt spid="7171">
                                            <p:txEl>
                                              <p:pRg st="3" end="3"/>
                                            </p:txEl>
                                          </p:spTgt>
                                        </p:tgtEl>
                                        <p:attrNameLst>
                                          <p:attrName>ppt_w</p:attrName>
                                        </p:attrNameLst>
                                      </p:cBhvr>
                                      <p:tavLst>
                                        <p:tav tm="0">
                                          <p:val>
                                            <p:strVal val="#ppt_w*0.70"/>
                                          </p:val>
                                        </p:tav>
                                        <p:tav tm="100000">
                                          <p:val>
                                            <p:strVal val="#ppt_w"/>
                                          </p:val>
                                        </p:tav>
                                      </p:tavLst>
                                    </p:anim>
                                    <p:anim calcmode="lin" valueType="num">
                                      <p:cBhvr>
                                        <p:cTn id="36" dur="500" fill="hold"/>
                                        <p:tgtEl>
                                          <p:spTgt spid="717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717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171">
                                            <p:txEl>
                                              <p:pRg st="4" end="4"/>
                                            </p:txEl>
                                          </p:spTgt>
                                        </p:tgtEl>
                                        <p:attrNameLst>
                                          <p:attrName>style.visibility</p:attrName>
                                        </p:attrNameLst>
                                      </p:cBhvr>
                                      <p:to>
                                        <p:strVal val="visible"/>
                                      </p:to>
                                    </p:set>
                                    <p:anim calcmode="lin" valueType="num">
                                      <p:cBhvr>
                                        <p:cTn id="42" dur="500" fill="hold"/>
                                        <p:tgtEl>
                                          <p:spTgt spid="7171">
                                            <p:txEl>
                                              <p:pRg st="4" end="4"/>
                                            </p:txEl>
                                          </p:spTgt>
                                        </p:tgtEl>
                                        <p:attrNameLst>
                                          <p:attrName>ppt_w</p:attrName>
                                        </p:attrNameLst>
                                      </p:cBhvr>
                                      <p:tavLst>
                                        <p:tav tm="0">
                                          <p:val>
                                            <p:strVal val="#ppt_w*0.70"/>
                                          </p:val>
                                        </p:tav>
                                        <p:tav tm="100000">
                                          <p:val>
                                            <p:strVal val="#ppt_w"/>
                                          </p:val>
                                        </p:tav>
                                      </p:tavLst>
                                    </p:anim>
                                    <p:anim calcmode="lin" valueType="num">
                                      <p:cBhvr>
                                        <p:cTn id="43" dur="500" fill="hold"/>
                                        <p:tgtEl>
                                          <p:spTgt spid="7171">
                                            <p:txEl>
                                              <p:pRg st="4" end="4"/>
                                            </p:txEl>
                                          </p:spTgt>
                                        </p:tgtEl>
                                        <p:attrNameLst>
                                          <p:attrName>ppt_h</p:attrName>
                                        </p:attrNameLst>
                                      </p:cBhvr>
                                      <p:tavLst>
                                        <p:tav tm="0">
                                          <p:val>
                                            <p:strVal val="#ppt_h"/>
                                          </p:val>
                                        </p:tav>
                                        <p:tav tm="100000">
                                          <p:val>
                                            <p:strVal val="#ppt_h"/>
                                          </p:val>
                                        </p:tav>
                                      </p:tavLst>
                                    </p:anim>
                                    <p:animEffect transition="in" filter="fade">
                                      <p:cBhvr>
                                        <p:cTn id="44" dur="500"/>
                                        <p:tgtEl>
                                          <p:spTgt spid="7171">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171">
                                            <p:txEl>
                                              <p:pRg st="5" end="5"/>
                                            </p:txEl>
                                          </p:spTgt>
                                        </p:tgtEl>
                                        <p:attrNameLst>
                                          <p:attrName>style.visibility</p:attrName>
                                        </p:attrNameLst>
                                      </p:cBhvr>
                                      <p:to>
                                        <p:strVal val="visible"/>
                                      </p:to>
                                    </p:set>
                                    <p:anim calcmode="lin" valueType="num">
                                      <p:cBhvr>
                                        <p:cTn id="49" dur="500" fill="hold"/>
                                        <p:tgtEl>
                                          <p:spTgt spid="7171">
                                            <p:txEl>
                                              <p:pRg st="5" end="5"/>
                                            </p:txEl>
                                          </p:spTgt>
                                        </p:tgtEl>
                                        <p:attrNameLst>
                                          <p:attrName>ppt_w</p:attrName>
                                        </p:attrNameLst>
                                      </p:cBhvr>
                                      <p:tavLst>
                                        <p:tav tm="0">
                                          <p:val>
                                            <p:strVal val="#ppt_w*0.70"/>
                                          </p:val>
                                        </p:tav>
                                        <p:tav tm="100000">
                                          <p:val>
                                            <p:strVal val="#ppt_w"/>
                                          </p:val>
                                        </p:tav>
                                      </p:tavLst>
                                    </p:anim>
                                    <p:anim calcmode="lin" valueType="num">
                                      <p:cBhvr>
                                        <p:cTn id="50" dur="500" fill="hold"/>
                                        <p:tgtEl>
                                          <p:spTgt spid="7171">
                                            <p:txEl>
                                              <p:pRg st="5" end="5"/>
                                            </p:txEl>
                                          </p:spTgt>
                                        </p:tgtEl>
                                        <p:attrNameLst>
                                          <p:attrName>ppt_h</p:attrName>
                                        </p:attrNameLst>
                                      </p:cBhvr>
                                      <p:tavLst>
                                        <p:tav tm="0">
                                          <p:val>
                                            <p:strVal val="#ppt_h"/>
                                          </p:val>
                                        </p:tav>
                                        <p:tav tm="100000">
                                          <p:val>
                                            <p:strVal val="#ppt_h"/>
                                          </p:val>
                                        </p:tav>
                                      </p:tavLst>
                                    </p:anim>
                                    <p:animEffect transition="in" filter="fade">
                                      <p:cBhvr>
                                        <p:cTn id="51" dur="500"/>
                                        <p:tgtEl>
                                          <p:spTgt spid="717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7171">
                                            <p:txEl>
                                              <p:pRg st="6" end="6"/>
                                            </p:txEl>
                                          </p:spTgt>
                                        </p:tgtEl>
                                        <p:attrNameLst>
                                          <p:attrName>style.visibility</p:attrName>
                                        </p:attrNameLst>
                                      </p:cBhvr>
                                      <p:to>
                                        <p:strVal val="visible"/>
                                      </p:to>
                                    </p:set>
                                    <p:anim calcmode="lin" valueType="num">
                                      <p:cBhvr>
                                        <p:cTn id="56" dur="500" fill="hold"/>
                                        <p:tgtEl>
                                          <p:spTgt spid="7171">
                                            <p:txEl>
                                              <p:pRg st="6" end="6"/>
                                            </p:txEl>
                                          </p:spTgt>
                                        </p:tgtEl>
                                        <p:attrNameLst>
                                          <p:attrName>ppt_w</p:attrName>
                                        </p:attrNameLst>
                                      </p:cBhvr>
                                      <p:tavLst>
                                        <p:tav tm="0">
                                          <p:val>
                                            <p:strVal val="#ppt_w*0.70"/>
                                          </p:val>
                                        </p:tav>
                                        <p:tav tm="100000">
                                          <p:val>
                                            <p:strVal val="#ppt_w"/>
                                          </p:val>
                                        </p:tav>
                                      </p:tavLst>
                                    </p:anim>
                                    <p:anim calcmode="lin" valueType="num">
                                      <p:cBhvr>
                                        <p:cTn id="57" dur="500" fill="hold"/>
                                        <p:tgtEl>
                                          <p:spTgt spid="7171">
                                            <p:txEl>
                                              <p:pRg st="6" end="6"/>
                                            </p:txEl>
                                          </p:spTgt>
                                        </p:tgtEl>
                                        <p:attrNameLst>
                                          <p:attrName>ppt_h</p:attrName>
                                        </p:attrNameLst>
                                      </p:cBhvr>
                                      <p:tavLst>
                                        <p:tav tm="0">
                                          <p:val>
                                            <p:strVal val="#ppt_h"/>
                                          </p:val>
                                        </p:tav>
                                        <p:tav tm="100000">
                                          <p:val>
                                            <p:strVal val="#ppt_h"/>
                                          </p:val>
                                        </p:tav>
                                      </p:tavLst>
                                    </p:anim>
                                    <p:animEffect transition="in" filter="fade">
                                      <p:cBhvr>
                                        <p:cTn id="58"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advAuto="5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fa-IR" sz="3000" b="1" dirty="0" smtClean="0">
                <a:solidFill>
                  <a:srgbClr val="FF0000"/>
                </a:solidFill>
              </a:rPr>
              <a:t>طبقه بندي حوادث بر اساس ماهيت حادثه :</a:t>
            </a:r>
            <a:endParaRPr lang="en-US" sz="3000" dirty="0" smtClean="0">
              <a:solidFill>
                <a:srgbClr val="FF0000"/>
              </a:solidFill>
            </a:endParaRPr>
          </a:p>
          <a:p>
            <a:pPr marL="274320" indent="-274320" eaLnBrk="1" fontAlgn="auto" hangingPunct="1">
              <a:spcBef>
                <a:spcPts val="580"/>
              </a:spcBef>
              <a:spcAft>
                <a:spcPts val="0"/>
              </a:spcAft>
              <a:buFont typeface="Wingdings 2"/>
              <a:buChar char=""/>
              <a:defRPr/>
            </a:pPr>
            <a:endParaRPr lang="fa-IR" b="1" dirty="0" smtClean="0"/>
          </a:p>
          <a:p>
            <a:pPr marL="274320" indent="-274320" eaLnBrk="1" fontAlgn="auto" hangingPunct="1">
              <a:spcBef>
                <a:spcPts val="580"/>
              </a:spcBef>
              <a:spcAft>
                <a:spcPts val="0"/>
              </a:spcAft>
              <a:buFont typeface="Wingdings 2"/>
              <a:buChar char=""/>
              <a:defRPr/>
            </a:pPr>
            <a:r>
              <a:rPr lang="fa-IR" b="1" dirty="0" smtClean="0"/>
              <a:t>سقوط از ارتفاع</a:t>
            </a:r>
            <a:endParaRPr lang="en-US" dirty="0" smtClean="0"/>
          </a:p>
          <a:p>
            <a:pPr marL="274320" indent="-274320" eaLnBrk="1" fontAlgn="auto" hangingPunct="1">
              <a:spcBef>
                <a:spcPts val="580"/>
              </a:spcBef>
              <a:spcAft>
                <a:spcPts val="0"/>
              </a:spcAft>
              <a:buFont typeface="Wingdings 2"/>
              <a:buChar char=""/>
              <a:defRPr/>
            </a:pPr>
            <a:r>
              <a:rPr lang="fa-IR" b="1" dirty="0" smtClean="0"/>
              <a:t>سقوط به درون كانال ها و دريچه ها </a:t>
            </a:r>
            <a:endParaRPr lang="en-US" dirty="0" smtClean="0"/>
          </a:p>
          <a:p>
            <a:pPr marL="274320" indent="-274320" eaLnBrk="1" fontAlgn="auto" hangingPunct="1">
              <a:spcBef>
                <a:spcPts val="580"/>
              </a:spcBef>
              <a:spcAft>
                <a:spcPts val="0"/>
              </a:spcAft>
              <a:buFont typeface="Wingdings 2"/>
              <a:buChar char=""/>
              <a:defRPr/>
            </a:pPr>
            <a:r>
              <a:rPr lang="fa-IR" b="1" dirty="0" smtClean="0"/>
              <a:t>گير كردن اعضاي بدن بين اجزاء متحرك دستگاه</a:t>
            </a:r>
            <a:endParaRPr lang="en-US" dirty="0" smtClean="0"/>
          </a:p>
          <a:p>
            <a:pPr marL="274320" indent="-274320" eaLnBrk="1" fontAlgn="auto" hangingPunct="1">
              <a:spcBef>
                <a:spcPts val="580"/>
              </a:spcBef>
              <a:spcAft>
                <a:spcPts val="0"/>
              </a:spcAft>
              <a:buFont typeface="Wingdings 2"/>
              <a:buChar char=""/>
              <a:defRPr/>
            </a:pPr>
            <a:r>
              <a:rPr lang="fa-IR" b="1" dirty="0" smtClean="0"/>
              <a:t>سر خوردن و يا سكندري خوردن</a:t>
            </a:r>
            <a:endParaRPr lang="en-US" dirty="0" smtClean="0"/>
          </a:p>
          <a:p>
            <a:pPr marL="274320" indent="-274320" eaLnBrk="1" fontAlgn="auto" hangingPunct="1">
              <a:spcBef>
                <a:spcPts val="580"/>
              </a:spcBef>
              <a:spcAft>
                <a:spcPts val="0"/>
              </a:spcAft>
              <a:buFont typeface="Wingdings 2"/>
              <a:buChar char=""/>
              <a:defRPr/>
            </a:pPr>
            <a:r>
              <a:rPr lang="fa-IR" b="1" dirty="0" smtClean="0"/>
              <a:t>پرتاب شدن قطعات از دستگاه ها </a:t>
            </a:r>
            <a:endParaRPr lang="en-US" dirty="0" smtClean="0"/>
          </a:p>
          <a:p>
            <a:pPr marL="274320" indent="-274320" eaLnBrk="1" fontAlgn="auto" hangingPunct="1">
              <a:spcBef>
                <a:spcPts val="580"/>
              </a:spcBef>
              <a:spcAft>
                <a:spcPts val="0"/>
              </a:spcAft>
              <a:buFont typeface="Wingdings 2"/>
              <a:buChar char=""/>
              <a:defRPr/>
            </a:pPr>
            <a:r>
              <a:rPr lang="fa-IR" b="1" dirty="0" smtClean="0"/>
              <a:t>مواجهه / تماس با جريان الكتريسيته</a:t>
            </a:r>
            <a:endParaRPr lang="en-US" dirty="0" smtClean="0"/>
          </a:p>
          <a:p>
            <a:pPr marL="274320" indent="-274320" eaLnBrk="1" fontAlgn="auto" hangingPunct="1">
              <a:spcBef>
                <a:spcPts val="580"/>
              </a:spcBef>
              <a:spcAft>
                <a:spcPts val="0"/>
              </a:spcAft>
              <a:buFont typeface="Wingdings 2"/>
              <a:buChar char=""/>
              <a:defRPr/>
            </a:pPr>
            <a:r>
              <a:rPr lang="fa-IR" b="1" dirty="0" smtClean="0"/>
              <a:t>مواجهه / تماس با دماهاي بالا</a:t>
            </a:r>
            <a:endParaRPr lang="en-US" dirty="0" smtClean="0"/>
          </a:p>
          <a:p>
            <a:pPr marL="274320" indent="-274320" eaLnBrk="1" fontAlgn="auto" hangingPunct="1">
              <a:spcBef>
                <a:spcPts val="580"/>
              </a:spcBef>
              <a:spcAft>
                <a:spcPts val="0"/>
              </a:spcAft>
              <a:buFont typeface="Wingdings 2"/>
              <a:buChar char=""/>
              <a:defRPr/>
            </a:pPr>
            <a:r>
              <a:rPr lang="fa-IR" b="1" dirty="0" smtClean="0"/>
              <a:t>مواجهه / تماس با تشعشعات</a:t>
            </a:r>
            <a:endParaRPr lang="en-US" dirty="0" smtClean="0"/>
          </a:p>
          <a:p>
            <a:pPr marL="274320" indent="-274320" eaLnBrk="1" fontAlgn="auto" hangingPunct="1">
              <a:spcBef>
                <a:spcPts val="580"/>
              </a:spcBef>
              <a:spcAft>
                <a:spcPts val="0"/>
              </a:spcAft>
              <a:buFont typeface="Wingdings 2"/>
              <a:buChar char=""/>
              <a:defRPr/>
            </a:pPr>
            <a:r>
              <a:rPr lang="fa-IR" b="1" dirty="0" smtClean="0"/>
              <a:t>مواجهه / تماس با مواد شيميايي</a:t>
            </a:r>
            <a:endParaRPr lang="en-US" dirty="0" smtClean="0"/>
          </a:p>
          <a:p>
            <a:pPr marL="274320" indent="-274320" eaLnBrk="1" fontAlgn="auto" hangingPunct="1">
              <a:spcBef>
                <a:spcPts val="580"/>
              </a:spcBef>
              <a:spcAft>
                <a:spcPts val="0"/>
              </a:spcAft>
              <a:buFont typeface="Wingdings 2"/>
              <a:buChar char=""/>
              <a:defRPr/>
            </a:pPr>
            <a:r>
              <a:rPr lang="fa-IR" b="1" dirty="0" smtClean="0"/>
              <a:t>00000</a:t>
            </a:r>
            <a:endParaRPr lang="en-US" dirty="0" smtClean="0"/>
          </a:p>
          <a:p>
            <a:pPr marL="274320" indent="-274320" eaLnBrk="1" fontAlgn="auto" hangingPunct="1">
              <a:spcBef>
                <a:spcPts val="580"/>
              </a:spcBef>
              <a:spcAft>
                <a:spcPts val="0"/>
              </a:spcAft>
              <a:buFont typeface="Wingdings 2"/>
              <a:buChar char=""/>
              <a:defRPr/>
            </a:pP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1" dur="5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p:cTn id="77" dur="5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78" dur="5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7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fontScale="85000" lnSpcReduction="20000"/>
          </a:bodyPr>
          <a:lstStyle/>
          <a:p>
            <a:pPr marL="274320" indent="-274320" algn="justLow" eaLnBrk="1" fontAlgn="auto" hangingPunct="1">
              <a:spcBef>
                <a:spcPts val="580"/>
              </a:spcBef>
              <a:spcAft>
                <a:spcPts val="0"/>
              </a:spcAft>
              <a:buFont typeface="Wingdings 2"/>
              <a:buChar char=""/>
              <a:defRPr/>
            </a:pPr>
            <a:r>
              <a:rPr lang="fa-IR" b="1" dirty="0" smtClean="0">
                <a:solidFill>
                  <a:srgbClr val="FF0000"/>
                </a:solidFill>
              </a:rPr>
              <a:t>طبقه بندي حوادث</a:t>
            </a:r>
            <a:endParaRPr lang="en-US" dirty="0" smtClean="0">
              <a:solidFill>
                <a:srgbClr val="FF0000"/>
              </a:solidFill>
            </a:endParaRPr>
          </a:p>
          <a:p>
            <a:pPr marL="274320" indent="-274320" algn="justLow" eaLnBrk="1" fontAlgn="auto" hangingPunct="1">
              <a:spcBef>
                <a:spcPts val="580"/>
              </a:spcBef>
              <a:spcAft>
                <a:spcPts val="0"/>
              </a:spcAft>
              <a:buFont typeface="Wingdings 2"/>
              <a:buChar char=""/>
              <a:defRPr/>
            </a:pPr>
            <a:r>
              <a:rPr lang="fa-IR" b="1" dirty="0" smtClean="0"/>
              <a:t>امروزه تقسيم بندي هاي گوناگوني براي حوادث وجود دارد كه عبارتند از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1- حوادث عمده</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منظورحوادثي است كه منجر به فوت يا نقص عضو گرديده و يا خسارت مالي قابل ملاحظه اي را ايجاد نموده است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2- حوادث جزئي </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منظورحوادثي است كه منجر به جراحت شده و جهت بهبودي نياز به استراحت پزشكي داشته و  يا خسارت مختصري را موجب شده باشد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3- حوادث منجر به كمك هاي اوليه</a:t>
            </a:r>
            <a:r>
              <a:rPr lang="en-US" b="1" dirty="0" smtClean="0">
                <a:solidFill>
                  <a:srgbClr val="0070C0"/>
                </a:solidFill>
              </a:rPr>
              <a:t> : </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منظور حوادثي است كه بصورت سرپايي در اورژانس /  بهداري صنعت مورد معالجه قرار گرفته و فرد پس از آن قادر به ادامه فعاليت خواهد بود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4- شبه حوادث :</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منظور رويدادهايي است كه عليرغم رخ دادن ، هيچ گونه آسيب و يا خسارتي را به همراه نداشته است  ( ولي </a:t>
            </a:r>
            <a:r>
              <a:rPr lang="fa-IR" b="1" dirty="0" smtClean="0">
                <a:solidFill>
                  <a:srgbClr val="FF0000"/>
                </a:solidFill>
              </a:rPr>
              <a:t>مي توانست داشته </a:t>
            </a:r>
            <a:r>
              <a:rPr lang="fa-IR" b="1" dirty="0" smtClean="0"/>
              <a:t>باشد ).</a:t>
            </a: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fa-IR" b="1" dirty="0" smtClean="0">
                <a:solidFill>
                  <a:srgbClr val="FF0000"/>
                </a:solidFill>
              </a:rPr>
              <a:t>هرم حوادث</a:t>
            </a:r>
            <a:endParaRPr lang="en-US" dirty="0" smtClean="0">
              <a:solidFill>
                <a:srgbClr val="FF0000"/>
              </a:solidFill>
            </a:endParaRPr>
          </a:p>
          <a:p>
            <a:pPr marL="274320" indent="-274320" algn="justLow" eaLnBrk="1" fontAlgn="auto" hangingPunct="1">
              <a:spcBef>
                <a:spcPts val="580"/>
              </a:spcBef>
              <a:spcAft>
                <a:spcPts val="0"/>
              </a:spcAft>
              <a:buFont typeface="Wingdings 2"/>
              <a:buChar char=""/>
              <a:defRPr/>
            </a:pPr>
            <a:r>
              <a:rPr lang="fa-IR" b="1" dirty="0" smtClean="0"/>
              <a:t>به منظور مشخص شدن اهميت ، ثبت ، گزارش و بررسي  هر يك از انواع حوادث بر مبناي شدت آن ، هرم حوادث ارائه مي گردد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 اين هرم نشان دهنده آن است كه قبل از بروز يك حادثه عمده ، 600 مورد شبه حادثه رخ مي دهد ،  متاسفانه در اكثر صنايع كشورمان به دليل شدت  و پيامد ناچيز شبه حادثه ، علت وقوع آن مورد توجه قرار نگرفته و اقدام كنترلي بر روي آن صورت نمي پذيرد .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به عبارت ديگر شعار حادثه خبر نمي كند ديگر اعتباري ندارد زيرا حادثه عمده قبل از وقوع ، بارها اخطار نموده است ليكن نسبت به آن بي توجهي شده است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از اينرو مي توان اين چنين نتيجه گيري نمود كه براي پيشگيري از بروز حوادث عمده ، پرداختن به شبه حوادث بسيار مهم و اساسي مي باشد .</a:t>
            </a:r>
            <a:endParaRPr lang="en-US" dirty="0" smtClean="0"/>
          </a:p>
          <a:p>
            <a:pPr marL="274320" indent="-274320" eaLnBrk="1" fontAlgn="auto" hangingPunct="1">
              <a:spcBef>
                <a:spcPts val="580"/>
              </a:spcBef>
              <a:spcAft>
                <a:spcPts val="0"/>
              </a:spcAft>
              <a:buFont typeface="Wingdings 2"/>
              <a:buChar char=""/>
              <a:defRPr/>
            </a:pP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http://www.ccihealthandsafety.com/uploads/image/accident-triangle.gif"/>
          <p:cNvPicPr>
            <a:picLocks noChangeAspect="1" noChangeArrowheads="1"/>
          </p:cNvPicPr>
          <p:nvPr/>
        </p:nvPicPr>
        <p:blipFill>
          <a:blip r:embed="rId2" cstate="print"/>
          <a:srcRect/>
          <a:stretch>
            <a:fillRect/>
          </a:stretch>
        </p:blipFill>
        <p:spPr bwMode="auto">
          <a:xfrm>
            <a:off x="827088" y="1916113"/>
            <a:ext cx="7116762" cy="3857625"/>
          </a:xfrm>
          <a:prstGeom prst="rect">
            <a:avLst/>
          </a:prstGeom>
          <a:solidFill>
            <a:schemeClr val="bg1"/>
          </a:solidFill>
          <a:ln w="9525">
            <a:noFill/>
            <a:miter lim="800000"/>
            <a:headEnd/>
            <a:tailEnd/>
          </a:ln>
        </p:spPr>
      </p:pic>
      <p:sp>
        <p:nvSpPr>
          <p:cNvPr id="8" name="Line Callout 2 (Accent Bar) 7"/>
          <p:cNvSpPr/>
          <p:nvPr/>
        </p:nvSpPr>
        <p:spPr>
          <a:xfrm>
            <a:off x="6357938" y="3714750"/>
            <a:ext cx="2071687" cy="428625"/>
          </a:xfrm>
          <a:prstGeom prst="accentCallout2">
            <a:avLst>
              <a:gd name="adj1" fmla="val 18750"/>
              <a:gd name="adj2" fmla="val 265"/>
              <a:gd name="adj3" fmla="val 18750"/>
              <a:gd name="adj4" fmla="val -16667"/>
              <a:gd name="adj5" fmla="val 104747"/>
              <a:gd name="adj6" fmla="val -24889"/>
            </a:avLst>
          </a:prstGeom>
          <a:solidFill>
            <a:srgbClr val="00B0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chemeClr val="tx1"/>
                </a:solidFill>
              </a:rPr>
              <a:t>نياز به كمك هاي اوليه</a:t>
            </a:r>
          </a:p>
        </p:txBody>
      </p:sp>
      <p:sp>
        <p:nvSpPr>
          <p:cNvPr id="9" name="Line Callout 2 (Accent Bar) 8"/>
          <p:cNvSpPr/>
          <p:nvPr/>
        </p:nvSpPr>
        <p:spPr>
          <a:xfrm>
            <a:off x="6286500" y="4643438"/>
            <a:ext cx="1428750" cy="428625"/>
          </a:xfrm>
          <a:prstGeom prst="accentCallout2">
            <a:avLst>
              <a:gd name="adj1" fmla="val 18750"/>
              <a:gd name="adj2" fmla="val 265"/>
              <a:gd name="adj3" fmla="val 18750"/>
              <a:gd name="adj4" fmla="val -16667"/>
              <a:gd name="adj5" fmla="val 111115"/>
              <a:gd name="adj6" fmla="val -31477"/>
            </a:avLst>
          </a:prstGeom>
          <a:solidFill>
            <a:srgbClr val="00B0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chemeClr val="tx1"/>
                </a:solidFill>
              </a:rPr>
              <a:t>شبه حادثه</a:t>
            </a:r>
          </a:p>
        </p:txBody>
      </p:sp>
      <p:sp>
        <p:nvSpPr>
          <p:cNvPr id="10" name="Line Callout 2 (Accent Bar) 9"/>
          <p:cNvSpPr/>
          <p:nvPr/>
        </p:nvSpPr>
        <p:spPr>
          <a:xfrm>
            <a:off x="6572250" y="2857500"/>
            <a:ext cx="1428750" cy="428625"/>
          </a:xfrm>
          <a:prstGeom prst="accentCallout2">
            <a:avLst>
              <a:gd name="adj1" fmla="val 18750"/>
              <a:gd name="adj2" fmla="val 265"/>
              <a:gd name="adj3" fmla="val 18750"/>
              <a:gd name="adj4" fmla="val -16667"/>
              <a:gd name="adj5" fmla="val 111115"/>
              <a:gd name="adj6" fmla="val -31477"/>
            </a:avLst>
          </a:prstGeom>
          <a:solidFill>
            <a:srgbClr val="00B0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chemeClr val="tx1"/>
                </a:solidFill>
              </a:rPr>
              <a:t>حوادث جزئي</a:t>
            </a:r>
          </a:p>
        </p:txBody>
      </p:sp>
      <p:sp>
        <p:nvSpPr>
          <p:cNvPr id="11" name="Line Callout 2 (Accent Bar) 10"/>
          <p:cNvSpPr/>
          <p:nvPr/>
        </p:nvSpPr>
        <p:spPr>
          <a:xfrm>
            <a:off x="6429375" y="1857375"/>
            <a:ext cx="1285875" cy="428625"/>
          </a:xfrm>
          <a:prstGeom prst="accentCallout2">
            <a:avLst>
              <a:gd name="adj1" fmla="val 18750"/>
              <a:gd name="adj2" fmla="val 265"/>
              <a:gd name="adj3" fmla="val 18750"/>
              <a:gd name="adj4" fmla="val -16667"/>
              <a:gd name="adj5" fmla="val 111115"/>
              <a:gd name="adj6" fmla="val -31477"/>
            </a:avLst>
          </a:prstGeom>
          <a:solidFill>
            <a:srgbClr val="00B0F0">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fa-IR" dirty="0">
                <a:solidFill>
                  <a:schemeClr val="tx1"/>
                </a:solidFill>
              </a:rPr>
              <a:t>حوادث عمده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strVal val="#ppt_w*0.70"/>
                                          </p:val>
                                        </p:tav>
                                        <p:tav tm="100000">
                                          <p:val>
                                            <p:strVal val="#ppt_w"/>
                                          </p:val>
                                        </p:tav>
                                      </p:tavLst>
                                    </p:anim>
                                    <p:anim calcmode="lin" valueType="num">
                                      <p:cBhvr>
                                        <p:cTn id="8" dur="500" fill="hold"/>
                                        <p:tgtEl>
                                          <p:spTgt spid="21506"/>
                                        </p:tgtEl>
                                        <p:attrNameLst>
                                          <p:attrName>ppt_h</p:attrName>
                                        </p:attrNameLst>
                                      </p:cBhvr>
                                      <p:tavLst>
                                        <p:tav tm="0">
                                          <p:val>
                                            <p:strVal val="#ppt_h"/>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ppt_w*0.70"/>
                                          </p:val>
                                        </p:tav>
                                        <p:tav tm="100000">
                                          <p:val>
                                            <p:strVal val="#ppt_w"/>
                                          </p:val>
                                        </p:tav>
                                      </p:tavLst>
                                    </p:anim>
                                    <p:anim calcmode="lin" valueType="num">
                                      <p:cBhvr>
                                        <p:cTn id="15" dur="500" fill="hold"/>
                                        <p:tgtEl>
                                          <p:spTgt spid="9"/>
                                        </p:tgtEl>
                                        <p:attrNameLst>
                                          <p:attrName>ppt_h</p:attrName>
                                        </p:attrNameLst>
                                      </p:cBhvr>
                                      <p:tavLst>
                                        <p:tav tm="0">
                                          <p:val>
                                            <p:strVal val="#ppt_h"/>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strVal val="#ppt_w*0.7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ppt_w*0.7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strVal val="#ppt_w*0.7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lnSpcReduction="10000"/>
          </a:bodyPr>
          <a:lstStyle/>
          <a:p>
            <a:pPr marL="274320" indent="-274320" algn="justLow" eaLnBrk="1" fontAlgn="auto" hangingPunct="1">
              <a:spcBef>
                <a:spcPts val="580"/>
              </a:spcBef>
              <a:spcAft>
                <a:spcPts val="0"/>
              </a:spcAft>
              <a:buFont typeface="Wingdings 2"/>
              <a:buChar char=""/>
              <a:defRPr/>
            </a:pPr>
            <a:r>
              <a:rPr lang="fa-IR" b="1" dirty="0" smtClean="0">
                <a:solidFill>
                  <a:srgbClr val="FF0000"/>
                </a:solidFill>
              </a:rPr>
              <a:t>هزينه هاي حوادث</a:t>
            </a:r>
            <a:endParaRPr lang="en-US" dirty="0" smtClean="0">
              <a:solidFill>
                <a:srgbClr val="FF0000"/>
              </a:solidFill>
            </a:endParaRPr>
          </a:p>
          <a:p>
            <a:pPr marL="274320" indent="-274320" algn="justLow" eaLnBrk="1" fontAlgn="auto" hangingPunct="1">
              <a:spcBef>
                <a:spcPts val="580"/>
              </a:spcBef>
              <a:spcAft>
                <a:spcPts val="0"/>
              </a:spcAft>
              <a:buFont typeface="Wingdings 2"/>
              <a:buChar char=""/>
              <a:defRPr/>
            </a:pPr>
            <a:endParaRPr lang="fa-IR" b="1"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هزينه هاي مستقيم :</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مانند هزينه هاي درمان و غرامات پرداختي ، تعميرات ، خسارت يا ازدست رفتن محصول ، آسيب به ساختمان ، آسيب به وسايل نقليه و ....</a:t>
            </a:r>
            <a:endParaRPr lang="en-US" dirty="0" smtClean="0"/>
          </a:p>
          <a:p>
            <a:pPr marL="274320" indent="-274320" algn="justLow" eaLnBrk="1" fontAlgn="auto" hangingPunct="1">
              <a:spcBef>
                <a:spcPts val="580"/>
              </a:spcBef>
              <a:spcAft>
                <a:spcPts val="0"/>
              </a:spcAft>
              <a:buFont typeface="Wingdings 2"/>
              <a:buChar char=""/>
              <a:defRPr/>
            </a:pPr>
            <a:r>
              <a:rPr lang="fa-IR" b="1" dirty="0" smtClean="0">
                <a:solidFill>
                  <a:srgbClr val="0070C0"/>
                </a:solidFill>
              </a:rPr>
              <a:t>هزينه هاي غير مستقيم :</a:t>
            </a:r>
            <a:endParaRPr lang="en-US" dirty="0" smtClean="0">
              <a:solidFill>
                <a:srgbClr val="0070C0"/>
              </a:solidFill>
            </a:endParaRPr>
          </a:p>
          <a:p>
            <a:pPr marL="274320" indent="-274320" algn="justLow" eaLnBrk="1" fontAlgn="auto" hangingPunct="1">
              <a:spcBef>
                <a:spcPts val="580"/>
              </a:spcBef>
              <a:spcAft>
                <a:spcPts val="0"/>
              </a:spcAft>
              <a:buFont typeface="Wingdings 2"/>
              <a:buChar char=""/>
              <a:defRPr/>
            </a:pPr>
            <a:r>
              <a:rPr lang="fa-IR" b="1" dirty="0" smtClean="0"/>
              <a:t>مانند هزينه هاي توقف كار و فعاليت ، هزينه تعهد جهت توليد و تحويل محصول به مشتري ، هزينه هاي تحقيق و بررسي ، وقت و زمان مديريت ، استخدام و آموزش كاركنان جديد ، افزايش هزينه هاي بيمه ، خسارت به شهرت سازمان و ...</a:t>
            </a: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cs typeface="Tahoma" pitchFamily="34" charset="0"/>
            </a:endParaRPr>
          </a:p>
        </p:txBody>
      </p:sp>
      <p:sp>
        <p:nvSpPr>
          <p:cNvPr id="3" name="Content Placeholder 2"/>
          <p:cNvSpPr>
            <a:spLocks noGrp="1"/>
          </p:cNvSpPr>
          <p:nvPr>
            <p:ph sz="quarter" idx="1"/>
          </p:nvPr>
        </p:nvSpPr>
        <p:spPr/>
        <p:txBody>
          <a:bodyPr/>
          <a:lstStyle/>
          <a:p>
            <a:pPr>
              <a:buNone/>
            </a:pPr>
            <a:r>
              <a:rPr lang="fa-IR" sz="3600" b="1" dirty="0" smtClean="0">
                <a:solidFill>
                  <a:srgbClr val="FF0000"/>
                </a:solidFill>
                <a:cs typeface="B Mitra" pitchFamily="2" charset="-78"/>
              </a:rPr>
              <a:t>مقدمه</a:t>
            </a:r>
          </a:p>
          <a:p>
            <a:pPr marL="0" indent="0" algn="justLow">
              <a:buNone/>
            </a:pPr>
            <a:endParaRPr lang="en-US" sz="2400" b="1" dirty="0" smtClean="0"/>
          </a:p>
          <a:p>
            <a:pPr marL="0" indent="0" algn="justLow">
              <a:buNone/>
            </a:pPr>
            <a:r>
              <a:rPr lang="fa-IR" sz="2400" b="1" dirty="0" smtClean="0"/>
              <a:t>بر اساس تعریف، </a:t>
            </a:r>
            <a:r>
              <a:rPr lang="fa-IR" sz="2400" b="1" dirty="0" smtClean="0">
                <a:solidFill>
                  <a:srgbClr val="00B0F0"/>
                </a:solidFill>
              </a:rPr>
              <a:t>«حادثه» </a:t>
            </a:r>
            <a:r>
              <a:rPr lang="fa-IR" sz="2400" b="1" dirty="0" smtClean="0"/>
              <a:t>رویداد پیش بینی نشده و ناخوشایندی است که فعالیتهای کاری را دچار وقفه کرده و ممکن است </a:t>
            </a:r>
            <a:r>
              <a:rPr lang="fa-IR" sz="2400" b="1" dirty="0" smtClean="0">
                <a:solidFill>
                  <a:srgbClr val="FF3300"/>
                </a:solidFill>
              </a:rPr>
              <a:t>با جراحت یا خسارت مالی </a:t>
            </a:r>
            <a:r>
              <a:rPr lang="fa-IR" sz="2400" b="1" dirty="0" smtClean="0"/>
              <a:t>نیز همراه باشد. برخی از حوادث، موجب بروز خسارات و آسیبهای انسانی، اجتماعی و صنعتی جدی می شوند که این امر از طریق کاهش راندمان کاری، تأثیر معنی داری بر بهره وری و تولید خواهد داشت و نکته مهمتر، اثرات سوء اجتماعی و به تبع آن اثرات روانی حاصله بر روی نیروی کار می باشد.</a:t>
            </a:r>
          </a:p>
          <a:p>
            <a:pPr>
              <a:buNone/>
            </a:pPr>
            <a:endParaRPr lang="en-US" dirty="0" smtClean="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fa-IR" smtClean="0"/>
          </a:p>
        </p:txBody>
      </p:sp>
      <p:sp>
        <p:nvSpPr>
          <p:cNvPr id="23555" name="Content Placeholder 2"/>
          <p:cNvSpPr>
            <a:spLocks noGrp="1"/>
          </p:cNvSpPr>
          <p:nvPr>
            <p:ph sz="quarter" idx="1"/>
          </p:nvPr>
        </p:nvSpPr>
        <p:spPr>
          <a:xfrm>
            <a:off x="5214938" y="1447800"/>
            <a:ext cx="3471862" cy="4572000"/>
          </a:xfrm>
        </p:spPr>
        <p:txBody>
          <a:bodyPr/>
          <a:lstStyle/>
          <a:p>
            <a:pPr algn="justLow" eaLnBrk="1" hangingPunct="1"/>
            <a:r>
              <a:rPr lang="fa-IR" b="1" smtClean="0"/>
              <a:t>منظور از ارائه مدل كوه يخ ، آن است كه بدانيم هزينه هاي مستقيم كه قابل محاسبه و مشاهده مي باشد تنها قله كوه يخ مي باشد و قسمت اعظم هزينه ها ، شامل هزينه هاي غير مستقيم مي باشد كه مانند قسمت تحتاني كوه يخ از چشم عوام پنهان باقي مي ماند .</a:t>
            </a:r>
            <a:endParaRPr lang="fa-IR" smtClean="0"/>
          </a:p>
        </p:txBody>
      </p:sp>
      <p:pic>
        <p:nvPicPr>
          <p:cNvPr id="23556" name="Picture 2" descr="image"/>
          <p:cNvPicPr>
            <a:picLocks noChangeAspect="1" noChangeArrowheads="1"/>
          </p:cNvPicPr>
          <p:nvPr/>
        </p:nvPicPr>
        <p:blipFill>
          <a:blip r:embed="rId2" cstate="print"/>
          <a:srcRect/>
          <a:stretch>
            <a:fillRect/>
          </a:stretch>
        </p:blipFill>
        <p:spPr bwMode="auto">
          <a:xfrm>
            <a:off x="785813" y="1500188"/>
            <a:ext cx="4281487" cy="461486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355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3555">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p:cTn id="13" dur="500" fill="hold"/>
                                        <p:tgtEl>
                                          <p:spTgt spid="23556"/>
                                        </p:tgtEl>
                                        <p:attrNameLst>
                                          <p:attrName>ppt_w</p:attrName>
                                        </p:attrNameLst>
                                      </p:cBhvr>
                                      <p:tavLst>
                                        <p:tav tm="0">
                                          <p:val>
                                            <p:strVal val="#ppt_w*0.70"/>
                                          </p:val>
                                        </p:tav>
                                        <p:tav tm="100000">
                                          <p:val>
                                            <p:strVal val="#ppt_w"/>
                                          </p:val>
                                        </p:tav>
                                      </p:tavLst>
                                    </p:anim>
                                    <p:anim calcmode="lin" valueType="num">
                                      <p:cBhvr>
                                        <p:cTn id="14" dur="500" fill="hold"/>
                                        <p:tgtEl>
                                          <p:spTgt spid="23556"/>
                                        </p:tgtEl>
                                        <p:attrNameLst>
                                          <p:attrName>ppt_h</p:attrName>
                                        </p:attrNameLst>
                                      </p:cBhvr>
                                      <p:tavLst>
                                        <p:tav tm="0">
                                          <p:val>
                                            <p:strVal val="#ppt_h"/>
                                          </p:val>
                                        </p:tav>
                                        <p:tav tm="100000">
                                          <p:val>
                                            <p:strVal val="#ppt_h"/>
                                          </p:val>
                                        </p:tav>
                                      </p:tavLst>
                                    </p:anim>
                                    <p:animEffect transition="in" filter="fade">
                                      <p:cBhvr>
                                        <p:cTn id="15"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sz="quarter" idx="1"/>
          </p:nvPr>
        </p:nvSpPr>
        <p:spPr/>
        <p:txBody>
          <a:bodyPr/>
          <a:lstStyle/>
          <a:p>
            <a:pPr eaLnBrk="1" hangingPunct="1"/>
            <a:r>
              <a:rPr lang="fa-IR" sz="2800" b="1" smtClean="0">
                <a:solidFill>
                  <a:srgbClr val="FF0000"/>
                </a:solidFill>
              </a:rPr>
              <a:t>علل بروز حوادث</a:t>
            </a:r>
          </a:p>
          <a:p>
            <a:pPr eaLnBrk="1" hangingPunct="1"/>
            <a:endParaRPr lang="fa-IR" sz="2400" b="1" smtClean="0"/>
          </a:p>
          <a:p>
            <a:pPr algn="justLow" eaLnBrk="1" hangingPunct="1"/>
            <a:r>
              <a:rPr lang="fa-IR" sz="2400" b="1" smtClean="0"/>
              <a:t>علل بروز حوادث را مي توان از دو ديدگاه مورد بررسي قرار داد :</a:t>
            </a:r>
            <a:endParaRPr lang="en-US" sz="2400" smtClean="0">
              <a:cs typeface="Times New Roman" pitchFamily="18" charset="0"/>
            </a:endParaRPr>
          </a:p>
          <a:p>
            <a:pPr algn="justLow" eaLnBrk="1" hangingPunct="1"/>
            <a:r>
              <a:rPr lang="fa-IR" sz="2400" b="1" smtClean="0">
                <a:solidFill>
                  <a:srgbClr val="0070C0"/>
                </a:solidFill>
              </a:rPr>
              <a:t>علل مستقيم :</a:t>
            </a:r>
            <a:endParaRPr lang="en-US" sz="2400" smtClean="0">
              <a:solidFill>
                <a:srgbClr val="0070C0"/>
              </a:solidFill>
              <a:cs typeface="Times New Roman" pitchFamily="18" charset="0"/>
            </a:endParaRPr>
          </a:p>
          <a:p>
            <a:pPr algn="justLow" eaLnBrk="1" hangingPunct="1"/>
            <a:r>
              <a:rPr lang="fa-IR" sz="2400" b="1" smtClean="0"/>
              <a:t>اعمال و شرايط خاصي كه باعث بروز حادثه شده است كه عبارتند از :  </a:t>
            </a:r>
            <a:endParaRPr lang="en-US" sz="2400" smtClean="0">
              <a:cs typeface="Times New Roman" pitchFamily="18" charset="0"/>
            </a:endParaRPr>
          </a:p>
          <a:p>
            <a:pPr algn="justLow" eaLnBrk="1" hangingPunct="1"/>
            <a:r>
              <a:rPr lang="fa-IR" sz="2400" b="1" smtClean="0">
                <a:solidFill>
                  <a:srgbClr val="00B050"/>
                </a:solidFill>
              </a:rPr>
              <a:t>الف- اعمال ناايمن (</a:t>
            </a:r>
            <a:r>
              <a:rPr lang="en-US" sz="2400" b="1" smtClean="0">
                <a:solidFill>
                  <a:srgbClr val="00B050"/>
                </a:solidFill>
                <a:cs typeface="Times New Roman" pitchFamily="18" charset="0"/>
              </a:rPr>
              <a:t>Unsafe Action </a:t>
            </a:r>
            <a:r>
              <a:rPr lang="fa-IR" sz="2400" b="1" smtClean="0">
                <a:solidFill>
                  <a:srgbClr val="00B050"/>
                </a:solidFill>
              </a:rPr>
              <a:t> ) : </a:t>
            </a:r>
            <a:endParaRPr lang="en-US" sz="2400" smtClean="0">
              <a:solidFill>
                <a:srgbClr val="00B050"/>
              </a:solidFill>
              <a:cs typeface="Times New Roman" pitchFamily="18" charset="0"/>
            </a:endParaRPr>
          </a:p>
          <a:p>
            <a:pPr algn="justLow" eaLnBrk="1" hangingPunct="1"/>
            <a:r>
              <a:rPr lang="fa-IR" sz="2400" b="1" smtClean="0"/>
              <a:t>مطابق آمار ارائه شده در سطح كشور و نيز جهان ، اكثر حوادث بعلت انجام اعمال ناايمن توسط كاركنان انجام مي پذيرد ، اعمال ناايمن به نوعي يكي از رايجترين عللي است كه معمولا" توسط سازمان ها گزارش مي شود.</a:t>
            </a:r>
            <a:endParaRPr lang="fa-IR" sz="240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fill="hold"/>
                                        <p:tgtEl>
                                          <p:spTgt spid="2457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457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45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 calcmode="lin" valueType="num">
                                      <p:cBhvr>
                                        <p:cTn id="14" dur="500" fill="hold"/>
                                        <p:tgtEl>
                                          <p:spTgt spid="24579">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245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 calcmode="lin" valueType="num">
                                      <p:cBhvr>
                                        <p:cTn id="21" dur="500" fill="hold"/>
                                        <p:tgtEl>
                                          <p:spTgt spid="24579">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24579">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 calcmode="lin" valueType="num">
                                      <p:cBhvr>
                                        <p:cTn id="28" dur="500" fill="hold"/>
                                        <p:tgtEl>
                                          <p:spTgt spid="24579">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24579">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2457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4579">
                                            <p:txEl>
                                              <p:pRg st="5" end="5"/>
                                            </p:txEl>
                                          </p:spTgt>
                                        </p:tgtEl>
                                        <p:attrNameLst>
                                          <p:attrName>style.visibility</p:attrName>
                                        </p:attrNameLst>
                                      </p:cBhvr>
                                      <p:to>
                                        <p:strVal val="visible"/>
                                      </p:to>
                                    </p:set>
                                    <p:anim calcmode="lin" valueType="num">
                                      <p:cBhvr>
                                        <p:cTn id="35" dur="500" fill="hold"/>
                                        <p:tgtEl>
                                          <p:spTgt spid="24579">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24579">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245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 calcmode="lin" valueType="num">
                                      <p:cBhvr>
                                        <p:cTn id="42" dur="500" fill="hold"/>
                                        <p:tgtEl>
                                          <p:spTgt spid="24579">
                                            <p:txEl>
                                              <p:pRg st="6" end="6"/>
                                            </p:txEl>
                                          </p:spTgt>
                                        </p:tgtEl>
                                        <p:attrNameLst>
                                          <p:attrName>ppt_w</p:attrName>
                                        </p:attrNameLst>
                                      </p:cBhvr>
                                      <p:tavLst>
                                        <p:tav tm="0">
                                          <p:val>
                                            <p:strVal val="#ppt_w*0.70"/>
                                          </p:val>
                                        </p:tav>
                                        <p:tav tm="100000">
                                          <p:val>
                                            <p:strVal val="#ppt_w"/>
                                          </p:val>
                                        </p:tav>
                                      </p:tavLst>
                                    </p:anim>
                                    <p:anim calcmode="lin" valueType="num">
                                      <p:cBhvr>
                                        <p:cTn id="43" dur="500" fill="hold"/>
                                        <p:tgtEl>
                                          <p:spTgt spid="24579">
                                            <p:txEl>
                                              <p:pRg st="6" end="6"/>
                                            </p:txEl>
                                          </p:spTgt>
                                        </p:tgtEl>
                                        <p:attrNameLst>
                                          <p:attrName>ppt_h</p:attrName>
                                        </p:attrNameLst>
                                      </p:cBhvr>
                                      <p:tavLst>
                                        <p:tav tm="0">
                                          <p:val>
                                            <p:strVal val="#ppt_h"/>
                                          </p:val>
                                        </p:tav>
                                        <p:tav tm="100000">
                                          <p:val>
                                            <p:strVal val="#ppt_h"/>
                                          </p:val>
                                        </p:tav>
                                      </p:tavLst>
                                    </p:anim>
                                    <p:animEffect transition="in" filter="fade">
                                      <p:cBhvr>
                                        <p:cTn id="44"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lnSpcReduction="10000"/>
          </a:bodyPr>
          <a:lstStyle/>
          <a:p>
            <a:pPr marL="274320" indent="-274320" eaLnBrk="1" fontAlgn="auto" hangingPunct="1">
              <a:spcBef>
                <a:spcPts val="580"/>
              </a:spcBef>
              <a:spcAft>
                <a:spcPts val="0"/>
              </a:spcAft>
              <a:buFont typeface="Wingdings 2"/>
              <a:buChar char=""/>
              <a:defRPr/>
            </a:pPr>
            <a:r>
              <a:rPr lang="fa-IR" b="1" dirty="0" smtClean="0">
                <a:solidFill>
                  <a:schemeClr val="tx2"/>
                </a:solidFill>
              </a:rPr>
              <a:t>در قسمت ذيل نمونه هايي از </a:t>
            </a:r>
            <a:r>
              <a:rPr lang="fa-IR" b="1" dirty="0" smtClean="0">
                <a:solidFill>
                  <a:srgbClr val="FF0000"/>
                </a:solidFill>
              </a:rPr>
              <a:t>اعمال ناايمن </a:t>
            </a:r>
            <a:r>
              <a:rPr lang="fa-IR" b="1" dirty="0" smtClean="0">
                <a:solidFill>
                  <a:schemeClr val="tx2"/>
                </a:solidFill>
              </a:rPr>
              <a:t>قيد شده است  : </a:t>
            </a:r>
            <a:endParaRPr lang="en-US" dirty="0" smtClean="0">
              <a:solidFill>
                <a:schemeClr val="tx2"/>
              </a:solidFill>
            </a:endParaRPr>
          </a:p>
          <a:p>
            <a:pPr marL="274320" indent="-274320" eaLnBrk="1" fontAlgn="auto" hangingPunct="1">
              <a:spcBef>
                <a:spcPts val="580"/>
              </a:spcBef>
              <a:spcAft>
                <a:spcPts val="0"/>
              </a:spcAft>
              <a:buFont typeface="Wingdings 2"/>
              <a:buChar char=""/>
              <a:defRPr/>
            </a:pPr>
            <a:endParaRPr lang="fa-IR" b="1" dirty="0" smtClean="0"/>
          </a:p>
          <a:p>
            <a:pPr marL="274320" indent="-274320" eaLnBrk="1" fontAlgn="auto" hangingPunct="1">
              <a:spcBef>
                <a:spcPts val="580"/>
              </a:spcBef>
              <a:spcAft>
                <a:spcPts val="0"/>
              </a:spcAft>
              <a:buFont typeface="Wingdings 2"/>
              <a:buChar char=""/>
              <a:defRPr/>
            </a:pPr>
            <a:r>
              <a:rPr lang="fa-IR" b="1" dirty="0" smtClean="0"/>
              <a:t>انجام كارهاي خطرناك  بدون اخذ مجوز ايمني</a:t>
            </a:r>
            <a:endParaRPr lang="en-US" dirty="0" smtClean="0"/>
          </a:p>
          <a:p>
            <a:pPr marL="274320" indent="-274320" eaLnBrk="1" fontAlgn="auto" hangingPunct="1">
              <a:spcBef>
                <a:spcPts val="580"/>
              </a:spcBef>
              <a:spcAft>
                <a:spcPts val="0"/>
              </a:spcAft>
              <a:buFont typeface="Wingdings 2"/>
              <a:buChar char=""/>
              <a:defRPr/>
            </a:pPr>
            <a:r>
              <a:rPr lang="fa-IR" b="1" dirty="0" smtClean="0"/>
              <a:t>ترك و رها نمودن تجهيزات در وضعيت خطرناك</a:t>
            </a:r>
            <a:endParaRPr lang="en-US" dirty="0" smtClean="0"/>
          </a:p>
          <a:p>
            <a:pPr marL="274320" indent="-274320" eaLnBrk="1" fontAlgn="auto" hangingPunct="1">
              <a:spcBef>
                <a:spcPts val="580"/>
              </a:spcBef>
              <a:spcAft>
                <a:spcPts val="0"/>
              </a:spcAft>
              <a:buFont typeface="Wingdings 2"/>
              <a:buChar char=""/>
              <a:defRPr/>
            </a:pPr>
            <a:r>
              <a:rPr lang="fa-IR" b="1" dirty="0" smtClean="0"/>
              <a:t>جدا كردن تجهيزات ايمني از دستگاه</a:t>
            </a:r>
            <a:endParaRPr lang="en-US" dirty="0" smtClean="0"/>
          </a:p>
          <a:p>
            <a:pPr marL="274320" indent="-274320" eaLnBrk="1" fontAlgn="auto" hangingPunct="1">
              <a:spcBef>
                <a:spcPts val="580"/>
              </a:spcBef>
              <a:spcAft>
                <a:spcPts val="0"/>
              </a:spcAft>
              <a:buFont typeface="Wingdings 2"/>
              <a:buChar char=""/>
              <a:defRPr/>
            </a:pPr>
            <a:r>
              <a:rPr lang="fa-IR" b="1" dirty="0" smtClean="0"/>
              <a:t>استفاده از تجهيزات معيوب</a:t>
            </a:r>
            <a:endParaRPr lang="en-US" dirty="0" smtClean="0"/>
          </a:p>
          <a:p>
            <a:pPr marL="274320" indent="-274320" eaLnBrk="1" fontAlgn="auto" hangingPunct="1">
              <a:spcBef>
                <a:spcPts val="580"/>
              </a:spcBef>
              <a:spcAft>
                <a:spcPts val="0"/>
              </a:spcAft>
              <a:buFont typeface="Wingdings 2"/>
              <a:buChar char=""/>
              <a:defRPr/>
            </a:pPr>
            <a:r>
              <a:rPr lang="fa-IR" b="1" dirty="0" smtClean="0"/>
              <a:t>استفاده نابجا يا غيراصولي از تجهيزات</a:t>
            </a:r>
            <a:endParaRPr lang="en-US" dirty="0" smtClean="0"/>
          </a:p>
          <a:p>
            <a:pPr marL="274320" indent="-274320" eaLnBrk="1" fontAlgn="auto" hangingPunct="1">
              <a:spcBef>
                <a:spcPts val="580"/>
              </a:spcBef>
              <a:spcAft>
                <a:spcPts val="0"/>
              </a:spcAft>
              <a:buFont typeface="Wingdings 2"/>
              <a:buChar char=""/>
              <a:defRPr/>
            </a:pPr>
            <a:r>
              <a:rPr lang="fa-IR" b="1" dirty="0" smtClean="0"/>
              <a:t>عدم استفاده از وسايل حفاظت فردي</a:t>
            </a:r>
            <a:endParaRPr lang="en-US" dirty="0" smtClean="0"/>
          </a:p>
          <a:p>
            <a:pPr marL="274320" indent="-274320" eaLnBrk="1" fontAlgn="auto" hangingPunct="1">
              <a:spcBef>
                <a:spcPts val="580"/>
              </a:spcBef>
              <a:spcAft>
                <a:spcPts val="0"/>
              </a:spcAft>
              <a:buFont typeface="Wingdings 2"/>
              <a:buChar char=""/>
              <a:defRPr/>
            </a:pPr>
            <a:r>
              <a:rPr lang="fa-IR" b="1" dirty="0" smtClean="0"/>
              <a:t>شوخي/عجله/سهل انگاري / بي احتياطي</a:t>
            </a:r>
            <a:endParaRPr lang="en-US" dirty="0" smtClean="0"/>
          </a:p>
          <a:p>
            <a:pPr marL="274320" indent="-274320" eaLnBrk="1" fontAlgn="auto" hangingPunct="1">
              <a:spcBef>
                <a:spcPts val="580"/>
              </a:spcBef>
              <a:spcAft>
                <a:spcPts val="0"/>
              </a:spcAft>
              <a:buFont typeface="Wingdings 2"/>
              <a:buChar char=""/>
              <a:defRPr/>
            </a:pPr>
            <a:r>
              <a:rPr lang="fa-IR" b="1" dirty="0" smtClean="0"/>
              <a:t>ساير موارد</a:t>
            </a:r>
            <a:endParaRPr lang="en-US" dirty="0" smtClean="0"/>
          </a:p>
          <a:p>
            <a:pPr marL="274320" indent="-274320" eaLnBrk="1" fontAlgn="auto" hangingPunct="1">
              <a:spcBef>
                <a:spcPts val="580"/>
              </a:spcBef>
              <a:spcAft>
                <a:spcPts val="0"/>
              </a:spcAft>
              <a:buFont typeface="Wingdings 2"/>
              <a:buChar char=""/>
              <a:defRPr/>
            </a:pP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fa-IR" b="1" dirty="0" smtClean="0">
                <a:solidFill>
                  <a:srgbClr val="00B050"/>
                </a:solidFill>
              </a:rPr>
              <a:t>شرايط ناايمن (</a:t>
            </a:r>
            <a:r>
              <a:rPr lang="en-US" b="1" dirty="0" smtClean="0">
                <a:solidFill>
                  <a:srgbClr val="00B050"/>
                </a:solidFill>
              </a:rPr>
              <a:t>Unsafe Condition </a:t>
            </a:r>
            <a:r>
              <a:rPr lang="fa-IR" b="1" dirty="0" smtClean="0">
                <a:solidFill>
                  <a:srgbClr val="00B050"/>
                </a:solidFill>
              </a:rPr>
              <a:t> )</a:t>
            </a:r>
            <a:endParaRPr lang="en-US" dirty="0" smtClean="0">
              <a:solidFill>
                <a:srgbClr val="00B050"/>
              </a:solidFill>
            </a:endParaRPr>
          </a:p>
          <a:p>
            <a:pPr marL="274320" indent="-274320" algn="justLow" eaLnBrk="1" fontAlgn="auto" hangingPunct="1">
              <a:spcBef>
                <a:spcPts val="580"/>
              </a:spcBef>
              <a:spcAft>
                <a:spcPts val="0"/>
              </a:spcAft>
              <a:buFont typeface="Wingdings 2"/>
              <a:buChar char=""/>
              <a:defRPr/>
            </a:pPr>
            <a:r>
              <a:rPr lang="fa-IR" b="1" dirty="0" smtClean="0"/>
              <a:t>در برخي از مواقع ، شرايط محيط كار ناايمن مي باشد و فرد را دچار حادثه مي نمايد ، لذا در اين گونه مواقع ، بهتر آن است كه بجاي مقصر دانستن فرد ، </a:t>
            </a:r>
            <a:r>
              <a:rPr lang="fa-IR" b="1" dirty="0" smtClean="0">
                <a:solidFill>
                  <a:srgbClr val="FF0000"/>
                </a:solidFill>
              </a:rPr>
              <a:t>شرايط محيط كار </a:t>
            </a:r>
            <a:r>
              <a:rPr lang="fa-IR" b="1" dirty="0" smtClean="0"/>
              <a:t>را ايمن سازيم :</a:t>
            </a:r>
            <a:endParaRPr lang="en-US" dirty="0" smtClean="0"/>
          </a:p>
          <a:p>
            <a:pPr marL="274320" indent="-274320" eaLnBrk="1" fontAlgn="auto" hangingPunct="1">
              <a:spcBef>
                <a:spcPts val="580"/>
              </a:spcBef>
              <a:spcAft>
                <a:spcPts val="0"/>
              </a:spcAft>
              <a:buFont typeface="Wingdings 2"/>
              <a:buChar char=""/>
              <a:defRPr/>
            </a:pPr>
            <a:endParaRPr lang="fa-IR" b="1" dirty="0" smtClean="0"/>
          </a:p>
          <a:p>
            <a:pPr marL="274320" indent="-274320" eaLnBrk="1" fontAlgn="auto" hangingPunct="1">
              <a:spcBef>
                <a:spcPts val="580"/>
              </a:spcBef>
              <a:spcAft>
                <a:spcPts val="0"/>
              </a:spcAft>
              <a:buFont typeface="Wingdings 2"/>
              <a:buChar char=""/>
              <a:defRPr/>
            </a:pPr>
            <a:r>
              <a:rPr lang="fa-IR" b="1" dirty="0" smtClean="0"/>
              <a:t>نقص فني دستگاه</a:t>
            </a:r>
            <a:endParaRPr lang="en-US" dirty="0" smtClean="0"/>
          </a:p>
          <a:p>
            <a:pPr marL="274320" indent="-274320" eaLnBrk="1" fontAlgn="auto" hangingPunct="1">
              <a:spcBef>
                <a:spcPts val="580"/>
              </a:spcBef>
              <a:spcAft>
                <a:spcPts val="0"/>
              </a:spcAft>
              <a:buFont typeface="Wingdings 2"/>
              <a:buChar char=""/>
              <a:defRPr/>
            </a:pPr>
            <a:r>
              <a:rPr lang="fa-IR" b="1" dirty="0" smtClean="0"/>
              <a:t>معيوب بودن ابزار </a:t>
            </a:r>
            <a:endParaRPr lang="en-US" dirty="0" smtClean="0"/>
          </a:p>
          <a:p>
            <a:pPr marL="274320" indent="-274320" eaLnBrk="1" fontAlgn="auto" hangingPunct="1">
              <a:spcBef>
                <a:spcPts val="580"/>
              </a:spcBef>
              <a:spcAft>
                <a:spcPts val="0"/>
              </a:spcAft>
              <a:buFont typeface="Wingdings 2"/>
              <a:buChar char=""/>
              <a:defRPr/>
            </a:pPr>
            <a:r>
              <a:rPr lang="fa-IR" b="1" dirty="0" smtClean="0"/>
              <a:t>فقدان / نامناسب بودن حفاظ</a:t>
            </a:r>
            <a:endParaRPr lang="en-US" dirty="0" smtClean="0"/>
          </a:p>
          <a:p>
            <a:pPr marL="274320" indent="-274320" eaLnBrk="1" fontAlgn="auto" hangingPunct="1">
              <a:spcBef>
                <a:spcPts val="580"/>
              </a:spcBef>
              <a:spcAft>
                <a:spcPts val="0"/>
              </a:spcAft>
              <a:buFont typeface="Wingdings 2"/>
              <a:buChar char=""/>
              <a:defRPr/>
            </a:pPr>
            <a:r>
              <a:rPr lang="fa-IR" b="1" dirty="0" smtClean="0"/>
              <a:t>نامناسب بودن ايستگاه كاري</a:t>
            </a:r>
            <a:endParaRPr lang="en-US" dirty="0" smtClean="0"/>
          </a:p>
          <a:p>
            <a:pPr marL="274320" indent="-274320" eaLnBrk="1" fontAlgn="auto" hangingPunct="1">
              <a:spcBef>
                <a:spcPts val="580"/>
              </a:spcBef>
              <a:spcAft>
                <a:spcPts val="0"/>
              </a:spcAft>
              <a:buFont typeface="Wingdings 2"/>
              <a:buChar char=""/>
              <a:defRPr/>
            </a:pPr>
            <a:r>
              <a:rPr lang="fa-IR" b="1" dirty="0" smtClean="0"/>
              <a:t>لغزندگي كف كارگاه</a:t>
            </a:r>
            <a:endParaRPr lang="en-US" dirty="0" smtClean="0"/>
          </a:p>
          <a:p>
            <a:pPr marL="274320" indent="-274320" eaLnBrk="1" fontAlgn="auto" hangingPunct="1">
              <a:spcBef>
                <a:spcPts val="580"/>
              </a:spcBef>
              <a:spcAft>
                <a:spcPts val="0"/>
              </a:spcAft>
              <a:buFont typeface="Wingdings 2"/>
              <a:buChar char=""/>
              <a:defRPr/>
            </a:pPr>
            <a:r>
              <a:rPr lang="fa-IR" b="1" dirty="0" smtClean="0"/>
              <a:t>نقص فني وسايل حمل و نقل صنعتي</a:t>
            </a:r>
            <a:endParaRPr lang="en-US" dirty="0" smtClean="0"/>
          </a:p>
          <a:p>
            <a:pPr marL="274320" indent="-274320" eaLnBrk="1" fontAlgn="auto" hangingPunct="1">
              <a:spcBef>
                <a:spcPts val="580"/>
              </a:spcBef>
              <a:spcAft>
                <a:spcPts val="0"/>
              </a:spcAft>
              <a:buFont typeface="Wingdings 2"/>
              <a:buChar char=""/>
              <a:defRPr/>
            </a:pPr>
            <a:r>
              <a:rPr lang="fa-IR" b="1" dirty="0" smtClean="0"/>
              <a:t>ساير موارد</a:t>
            </a:r>
            <a:endParaRPr lang="en-US" dirty="0" smtClean="0"/>
          </a:p>
          <a:p>
            <a:pPr marL="274320" indent="-274320" eaLnBrk="1" fontAlgn="auto" hangingPunct="1">
              <a:spcBef>
                <a:spcPts val="580"/>
              </a:spcBef>
              <a:spcAft>
                <a:spcPts val="0"/>
              </a:spcAft>
              <a:buFont typeface="Wingdings 2"/>
              <a:buChar char=""/>
              <a:defRPr/>
            </a:pP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endParaRPr lang="fa-IR" smtClean="0"/>
          </a:p>
        </p:txBody>
      </p:sp>
      <p:sp>
        <p:nvSpPr>
          <p:cNvPr id="29699" name="Content Placeholder 2"/>
          <p:cNvSpPr>
            <a:spLocks noGrp="1"/>
          </p:cNvSpPr>
          <p:nvPr>
            <p:ph sz="quarter" idx="1"/>
          </p:nvPr>
        </p:nvSpPr>
        <p:spPr/>
        <p:txBody>
          <a:bodyPr/>
          <a:lstStyle/>
          <a:p>
            <a:pPr eaLnBrk="1" hangingPunct="1"/>
            <a:r>
              <a:rPr lang="fa-IR" b="1" smtClean="0">
                <a:solidFill>
                  <a:srgbClr val="FF0000"/>
                </a:solidFill>
              </a:rPr>
              <a:t>علل پايه اي (</a:t>
            </a:r>
            <a:r>
              <a:rPr lang="en-US" b="1" smtClean="0">
                <a:solidFill>
                  <a:srgbClr val="FF0000"/>
                </a:solidFill>
                <a:cs typeface="Times New Roman" pitchFamily="18" charset="0"/>
              </a:rPr>
              <a:t>Basic Causes</a:t>
            </a:r>
            <a:r>
              <a:rPr lang="fa-IR" b="1" smtClean="0">
                <a:solidFill>
                  <a:srgbClr val="FF0000"/>
                </a:solidFill>
              </a:rPr>
              <a:t> )</a:t>
            </a:r>
            <a:endParaRPr lang="en-US" smtClean="0">
              <a:solidFill>
                <a:srgbClr val="FF0000"/>
              </a:solidFill>
              <a:cs typeface="Times New Roman" pitchFamily="18" charset="0"/>
            </a:endParaRPr>
          </a:p>
          <a:p>
            <a:pPr eaLnBrk="1" hangingPunct="1"/>
            <a:endParaRPr lang="fa-IR" b="1" smtClean="0"/>
          </a:p>
          <a:p>
            <a:pPr eaLnBrk="1" hangingPunct="1"/>
            <a:endParaRPr lang="fa-IR" b="1" smtClean="0"/>
          </a:p>
          <a:p>
            <a:pPr algn="justLow" eaLnBrk="1" hangingPunct="1"/>
            <a:r>
              <a:rPr lang="fa-IR" b="1" smtClean="0"/>
              <a:t>در اين قسمت به بررسي عللي مي پردازيم كه باعث بوجود آمدن علل مستقيم ( اعمال ناايمن و شرايط ناايمن ) گرديده است ، كه آن را با نام هاي مختلف </a:t>
            </a:r>
            <a:r>
              <a:rPr lang="fa-IR" b="1" smtClean="0">
                <a:solidFill>
                  <a:srgbClr val="00B050"/>
                </a:solidFill>
              </a:rPr>
              <a:t>علل سيستمي </a:t>
            </a:r>
            <a:r>
              <a:rPr lang="fa-IR" b="1" smtClean="0"/>
              <a:t>، </a:t>
            </a:r>
            <a:r>
              <a:rPr lang="fa-IR" b="1" smtClean="0">
                <a:solidFill>
                  <a:srgbClr val="00B050"/>
                </a:solidFill>
              </a:rPr>
              <a:t>علل پايه اي </a:t>
            </a:r>
            <a:r>
              <a:rPr lang="fa-IR" b="1" smtClean="0"/>
              <a:t>و يا </a:t>
            </a:r>
            <a:r>
              <a:rPr lang="fa-IR" b="1" smtClean="0">
                <a:solidFill>
                  <a:srgbClr val="00B050"/>
                </a:solidFill>
              </a:rPr>
              <a:t>علل مديريتي </a:t>
            </a:r>
            <a:r>
              <a:rPr lang="fa-IR" b="1" smtClean="0"/>
              <a:t>مي شناسند .</a:t>
            </a:r>
            <a:endParaRPr lang="en-US" smtClean="0">
              <a:cs typeface="Times New Roman" pitchFamily="18" charset="0"/>
            </a:endParaRPr>
          </a:p>
          <a:p>
            <a:pPr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96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9699">
                                            <p:txEl>
                                              <p:pRg st="3" end="3"/>
                                            </p:txEl>
                                          </p:spTgt>
                                        </p:tgtEl>
                                        <p:attrNameLst>
                                          <p:attrName>style.visibility</p:attrName>
                                        </p:attrNameLst>
                                      </p:cBhvr>
                                      <p:to>
                                        <p:strVal val="visible"/>
                                      </p:to>
                                    </p:set>
                                    <p:anim calcmode="lin" valueType="num">
                                      <p:cBhvr>
                                        <p:cTn id="14" dur="500" fill="hold"/>
                                        <p:tgtEl>
                                          <p:spTgt spid="29699">
                                            <p:txEl>
                                              <p:pRg st="3" end="3"/>
                                            </p:txEl>
                                          </p:spTgt>
                                        </p:tgtEl>
                                        <p:attrNameLst>
                                          <p:attrName>ppt_w</p:attrName>
                                        </p:attrNameLst>
                                      </p:cBhvr>
                                      <p:tavLst>
                                        <p:tav tm="0">
                                          <p:val>
                                            <p:strVal val="#ppt_w*0.70"/>
                                          </p:val>
                                        </p:tav>
                                        <p:tav tm="100000">
                                          <p:val>
                                            <p:strVal val="#ppt_w"/>
                                          </p:val>
                                        </p:tav>
                                      </p:tavLst>
                                    </p:anim>
                                    <p:anim calcmode="lin" valueType="num">
                                      <p:cBhvr>
                                        <p:cTn id="15" dur="500" fill="hold"/>
                                        <p:tgtEl>
                                          <p:spTgt spid="29699">
                                            <p:txEl>
                                              <p:pRg st="3" end="3"/>
                                            </p:txEl>
                                          </p:spTgt>
                                        </p:tgtEl>
                                        <p:attrNameLst>
                                          <p:attrName>ppt_h</p:attrName>
                                        </p:attrNameLst>
                                      </p:cBhvr>
                                      <p:tavLst>
                                        <p:tav tm="0">
                                          <p:val>
                                            <p:strVal val="#ppt_h"/>
                                          </p:val>
                                        </p:tav>
                                        <p:tav tm="100000">
                                          <p:val>
                                            <p:strVal val="#ppt_h"/>
                                          </p:val>
                                        </p:tav>
                                      </p:tavLst>
                                    </p:anim>
                                    <p:animEffect transition="in" filter="fade">
                                      <p:cBhvr>
                                        <p:cTn id="16"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a:xfrm>
            <a:off x="914400" y="1447800"/>
            <a:ext cx="7772400" cy="4910138"/>
          </a:xfrm>
        </p:spPr>
        <p:txBody>
          <a:bodyPr>
            <a:normAutofit fontScale="92500" lnSpcReduction="20000"/>
          </a:bodyPr>
          <a:lstStyle/>
          <a:p>
            <a:pPr marL="274320" indent="-274320" algn="justLow" eaLnBrk="1" fontAlgn="auto" hangingPunct="1">
              <a:spcBef>
                <a:spcPts val="580"/>
              </a:spcBef>
              <a:spcAft>
                <a:spcPts val="0"/>
              </a:spcAft>
              <a:buFont typeface="Wingdings 2"/>
              <a:buChar char=""/>
              <a:defRPr/>
            </a:pPr>
            <a:r>
              <a:rPr lang="fa-IR" b="1" dirty="0" smtClean="0"/>
              <a:t>با مشخص نمودن علل پايه اي ، مي توان با اتخاذ يك تصميم اساسي ، از وقوع بسياري از حوادث جلوگيري نمود ، در حالي كه با اتخاذ تصميم بر مبناي علل مستقيم تنها از بروز يك حادثه خاص مي توان جلوگيري نمود : </a:t>
            </a:r>
            <a:endParaRPr lang="en-US" dirty="0" smtClean="0"/>
          </a:p>
          <a:p>
            <a:pPr marL="274320" indent="-274320" algn="justLow" eaLnBrk="1" fontAlgn="auto" hangingPunct="1">
              <a:spcBef>
                <a:spcPts val="580"/>
              </a:spcBef>
              <a:spcAft>
                <a:spcPts val="0"/>
              </a:spcAft>
              <a:buFont typeface="Wingdings 2"/>
              <a:buChar char=""/>
              <a:defRPr/>
            </a:pPr>
            <a:endParaRPr lang="fa-IR" b="1" dirty="0" smtClean="0"/>
          </a:p>
          <a:p>
            <a:pPr marL="274320" indent="-274320" algn="justLow" eaLnBrk="1" fontAlgn="auto" hangingPunct="1">
              <a:spcBef>
                <a:spcPts val="580"/>
              </a:spcBef>
              <a:spcAft>
                <a:spcPts val="0"/>
              </a:spcAft>
              <a:buFont typeface="Wingdings 2"/>
              <a:buChar char=""/>
              <a:defRPr/>
            </a:pPr>
            <a:r>
              <a:rPr lang="fa-IR" b="1" dirty="0" smtClean="0"/>
              <a:t>فقدان / ضعف برنامه تعميرات پيشگيرانه</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نظارت و سرپرستي ضعيف</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ارجاع كار با روش غلط</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ارجاع كار تحقيقاتي و غيرروتين</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ارجاع كار فوريتي</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عدم ارائه آموزش ايمني به كاركنان</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فقدان يا نامناسب بودن وسايل حفاظت فردي</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فقدان دستورالعمل ايمني</a:t>
            </a:r>
            <a:endParaRPr lang="en-US" dirty="0" smtClean="0"/>
          </a:p>
          <a:p>
            <a:pPr marL="274320" indent="-274320" algn="justLow" eaLnBrk="1" fontAlgn="auto" hangingPunct="1">
              <a:spcBef>
                <a:spcPts val="580"/>
              </a:spcBef>
              <a:spcAft>
                <a:spcPts val="0"/>
              </a:spcAft>
              <a:buFont typeface="Wingdings 2"/>
              <a:buChar char=""/>
              <a:defRPr/>
            </a:pPr>
            <a:r>
              <a:rPr lang="fa-IR" b="1" dirty="0" smtClean="0"/>
              <a:t>ساير موارد</a:t>
            </a: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5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7"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4" dur="5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5" dur="500"/>
                                        <p:tgtEl>
                                          <p:spTgt spid="3">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 calcmode="lin" valueType="num">
                                      <p:cBhvr>
                                        <p:cTn id="70" dur="5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1" dur="5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endParaRPr lang="fa-IR" smtClean="0"/>
          </a:p>
        </p:txBody>
      </p:sp>
      <p:sp>
        <p:nvSpPr>
          <p:cNvPr id="31747" name="Content Placeholder 2"/>
          <p:cNvSpPr>
            <a:spLocks noGrp="1"/>
          </p:cNvSpPr>
          <p:nvPr>
            <p:ph sz="quarter" idx="1"/>
          </p:nvPr>
        </p:nvSpPr>
        <p:spPr/>
        <p:txBody>
          <a:bodyPr/>
          <a:lstStyle/>
          <a:p>
            <a:pPr algn="justLow" eaLnBrk="1" hangingPunct="1"/>
            <a:r>
              <a:rPr lang="fa-IR" b="1" smtClean="0"/>
              <a:t>به منظور روشن شدن موضوع و اهميت علل پايه اي ، الگويي به عنوان </a:t>
            </a:r>
            <a:r>
              <a:rPr lang="fa-IR" b="1" smtClean="0">
                <a:solidFill>
                  <a:srgbClr val="FF0000"/>
                </a:solidFill>
              </a:rPr>
              <a:t>گل حادثه </a:t>
            </a:r>
            <a:r>
              <a:rPr lang="fa-IR" b="1" smtClean="0"/>
              <a:t>ارائه مي گردد ، گل حادثه از دو قسمت اصلي تشكيل شده است :</a:t>
            </a:r>
            <a:endParaRPr lang="en-US" smtClean="0">
              <a:cs typeface="Times New Roman" pitchFamily="18" charset="0"/>
            </a:endParaRPr>
          </a:p>
          <a:p>
            <a:pPr algn="justLow" eaLnBrk="1" hangingPunct="1"/>
            <a:r>
              <a:rPr lang="fa-IR" b="1" smtClean="0">
                <a:solidFill>
                  <a:srgbClr val="0070C0"/>
                </a:solidFill>
              </a:rPr>
              <a:t>قسمت ساقه : </a:t>
            </a:r>
            <a:r>
              <a:rPr lang="fa-IR" b="1" smtClean="0"/>
              <a:t>نشان دهنده </a:t>
            </a:r>
            <a:r>
              <a:rPr lang="fa-IR" b="1" smtClean="0">
                <a:solidFill>
                  <a:srgbClr val="00B050"/>
                </a:solidFill>
              </a:rPr>
              <a:t>علل مستقيم </a:t>
            </a:r>
            <a:r>
              <a:rPr lang="fa-IR" b="1" smtClean="0"/>
              <a:t>است كه شامل اعمال ناايمن و شرايط ناايمن مي باشد .  </a:t>
            </a:r>
            <a:endParaRPr lang="en-US" smtClean="0">
              <a:cs typeface="Times New Roman" pitchFamily="18" charset="0"/>
            </a:endParaRPr>
          </a:p>
          <a:p>
            <a:pPr algn="justLow" eaLnBrk="1" hangingPunct="1"/>
            <a:r>
              <a:rPr lang="fa-IR" b="1" smtClean="0">
                <a:solidFill>
                  <a:srgbClr val="0070C0"/>
                </a:solidFill>
              </a:rPr>
              <a:t>قسمت ريشه : </a:t>
            </a:r>
            <a:r>
              <a:rPr lang="fa-IR" b="1" smtClean="0"/>
              <a:t>نشان دهنده </a:t>
            </a:r>
            <a:r>
              <a:rPr lang="fa-IR" b="1" smtClean="0">
                <a:solidFill>
                  <a:srgbClr val="00B050"/>
                </a:solidFill>
              </a:rPr>
              <a:t>علل پايه اي </a:t>
            </a:r>
            <a:r>
              <a:rPr lang="fa-IR" b="1" smtClean="0"/>
              <a:t>مي باشد .</a:t>
            </a:r>
            <a:endParaRPr lang="en-US" smtClean="0">
              <a:cs typeface="Times New Roman" pitchFamily="18" charset="0"/>
            </a:endParaRPr>
          </a:p>
          <a:p>
            <a:pPr algn="justLow" eaLnBrk="1" hangingPunct="1"/>
            <a:r>
              <a:rPr lang="fa-IR" b="1" smtClean="0"/>
              <a:t>نتيجه آنكه چنانچه بخواهيم ديگر گل حادثه در صنايع رويش نكند ، نبايستي به اصلاح ساقه و برگه هاي آن اقدام شود بلكه بايد به </a:t>
            </a:r>
            <a:r>
              <a:rPr lang="fa-IR" b="1" smtClean="0">
                <a:solidFill>
                  <a:srgbClr val="7030A0"/>
                </a:solidFill>
              </a:rPr>
              <a:t>علل ريشه اي</a:t>
            </a:r>
            <a:r>
              <a:rPr lang="fa-IR" b="1" smtClean="0"/>
              <a:t> آن توجه شود .</a:t>
            </a:r>
            <a:endParaRPr lang="en-US" smtClean="0">
              <a:cs typeface="Times New Roman" pitchFamily="18" charset="0"/>
            </a:endParaRPr>
          </a:p>
          <a:p>
            <a:pPr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p:cTn id="7" dur="500" fill="hold"/>
                                        <p:tgtEl>
                                          <p:spTgt spid="3174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174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1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 calcmode="lin" valueType="num">
                                      <p:cBhvr>
                                        <p:cTn id="14" dur="500" fill="hold"/>
                                        <p:tgtEl>
                                          <p:spTgt spid="31747">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1747">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17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 calcmode="lin" valueType="num">
                                      <p:cBhvr>
                                        <p:cTn id="21" dur="500" fill="hold"/>
                                        <p:tgtEl>
                                          <p:spTgt spid="31747">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1747">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174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1747">
                                            <p:txEl>
                                              <p:pRg st="3" end="3"/>
                                            </p:txEl>
                                          </p:spTgt>
                                        </p:tgtEl>
                                        <p:attrNameLst>
                                          <p:attrName>style.visibility</p:attrName>
                                        </p:attrNameLst>
                                      </p:cBhvr>
                                      <p:to>
                                        <p:strVal val="visible"/>
                                      </p:to>
                                    </p:set>
                                    <p:anim calcmode="lin" valueType="num">
                                      <p:cBhvr>
                                        <p:cTn id="28" dur="500" fill="hold"/>
                                        <p:tgtEl>
                                          <p:spTgt spid="31747">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1747">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fa-IR" smtClean="0"/>
          </a:p>
        </p:txBody>
      </p:sp>
      <p:pic>
        <p:nvPicPr>
          <p:cNvPr id="32771" name="Picture 4"/>
          <p:cNvPicPr>
            <a:picLocks noGrp="1" noChangeAspect="1" noChangeArrowheads="1"/>
          </p:cNvPicPr>
          <p:nvPr>
            <p:ph sz="quarter" idx="1"/>
          </p:nvPr>
        </p:nvPicPr>
        <p:blipFill>
          <a:blip r:embed="rId2" cstate="print"/>
          <a:srcRect/>
          <a:stretch>
            <a:fillRect/>
          </a:stretch>
        </p:blipFill>
        <p:spPr>
          <a:xfrm>
            <a:off x="1214438" y="642938"/>
            <a:ext cx="7334250" cy="5500687"/>
          </a:xfr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strVal val="#ppt_w*0.70"/>
                                          </p:val>
                                        </p:tav>
                                        <p:tav tm="100000">
                                          <p:val>
                                            <p:strVal val="#ppt_w"/>
                                          </p:val>
                                        </p:tav>
                                      </p:tavLst>
                                    </p:anim>
                                    <p:anim calcmode="lin" valueType="num">
                                      <p:cBhvr>
                                        <p:cTn id="8" dur="500" fill="hold"/>
                                        <p:tgtEl>
                                          <p:spTgt spid="32771"/>
                                        </p:tgtEl>
                                        <p:attrNameLst>
                                          <p:attrName>ppt_h</p:attrName>
                                        </p:attrNameLst>
                                      </p:cBhvr>
                                      <p:tavLst>
                                        <p:tav tm="0">
                                          <p:val>
                                            <p:strVal val="#ppt_h"/>
                                          </p:val>
                                        </p:tav>
                                        <p:tav tm="100000">
                                          <p:val>
                                            <p:strVal val="#ppt_h"/>
                                          </p:val>
                                        </p:tav>
                                      </p:tavLst>
                                    </p:anim>
                                    <p:animEffect transition="in" filter="fade">
                                      <p:cBhvr>
                                        <p:cTn id="9"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fa-IR" sz="3200" b="1" dirty="0" smtClean="0">
                <a:solidFill>
                  <a:srgbClr val="FF0000"/>
                </a:solidFill>
                <a:latin typeface="+mn-lt"/>
                <a:ea typeface="+mn-ea"/>
                <a:cs typeface="+mn-cs"/>
              </a:rPr>
              <a:t>سه قاعده اساسی</a:t>
            </a:r>
            <a:r>
              <a:rPr lang="en-US" sz="3200" b="1" dirty="0" smtClean="0">
                <a:solidFill>
                  <a:srgbClr val="FF0000"/>
                </a:solidFill>
                <a:latin typeface="+mn-lt"/>
                <a:ea typeface="+mn-ea"/>
                <a:cs typeface="+mn-cs"/>
              </a:rPr>
              <a:t> </a:t>
            </a:r>
            <a:r>
              <a:rPr lang="fa-IR" sz="3200" b="1" dirty="0" smtClean="0">
                <a:solidFill>
                  <a:srgbClr val="FF0000"/>
                </a:solidFill>
                <a:latin typeface="+mn-lt"/>
                <a:ea typeface="+mn-ea"/>
                <a:cs typeface="+mn-cs"/>
              </a:rPr>
              <a:t>درخصوص حوادث</a:t>
            </a:r>
            <a:endParaRPr lang="en-US" sz="3200" b="1" dirty="0" smtClean="0">
              <a:solidFill>
                <a:srgbClr val="FF0000"/>
              </a:solidFill>
              <a:latin typeface="+mn-lt"/>
              <a:ea typeface="+mn-ea"/>
              <a:cs typeface="+mn-cs"/>
            </a:endParaRPr>
          </a:p>
        </p:txBody>
      </p:sp>
      <p:sp>
        <p:nvSpPr>
          <p:cNvPr id="3" name="Content Placeholder 2"/>
          <p:cNvSpPr>
            <a:spLocks noGrp="1"/>
          </p:cNvSpPr>
          <p:nvPr>
            <p:ph sz="quarter" idx="1"/>
          </p:nvPr>
        </p:nvSpPr>
        <p:spPr/>
        <p:txBody>
          <a:bodyPr/>
          <a:lstStyle/>
          <a:p>
            <a:pPr marL="685800" indent="-685800" algn="justLow" defTabSz="1019175" eaLnBrk="1" hangingPunct="1">
              <a:buFont typeface="Wingdings 2" pitchFamily="18" charset="2"/>
              <a:buNone/>
              <a:defRPr/>
            </a:pPr>
            <a:endParaRPr lang="fa-IR" sz="2800" dirty="0" smtClean="0">
              <a:cs typeface="B Nazanin" pitchFamily="2" charset="-78"/>
            </a:endParaRPr>
          </a:p>
          <a:p>
            <a:pPr marL="685800" indent="-685800" algn="justLow" defTabSz="1019175" eaLnBrk="1" hangingPunct="1">
              <a:buFont typeface="Wingdings 2" pitchFamily="18" charset="2"/>
              <a:buNone/>
              <a:defRPr/>
            </a:pPr>
            <a:r>
              <a:rPr lang="fa-IR" sz="2800" b="1" dirty="0" smtClean="0">
                <a:cs typeface="B Nazanin" pitchFamily="2" charset="-78"/>
              </a:rPr>
              <a:t>1- </a:t>
            </a:r>
            <a:r>
              <a:rPr lang="fa-IR" sz="2800" b="1" dirty="0" smtClean="0">
                <a:solidFill>
                  <a:srgbClr val="FF3300"/>
                </a:solidFill>
                <a:cs typeface="B Nazanin" pitchFamily="2" charset="-78"/>
              </a:rPr>
              <a:t>حوادث</a:t>
            </a:r>
            <a:r>
              <a:rPr lang="fa-IR" sz="2800" b="1" dirty="0" smtClean="0">
                <a:cs typeface="B Nazanin" pitchFamily="2" charset="-78"/>
              </a:rPr>
              <a:t> دارای</a:t>
            </a:r>
            <a:r>
              <a:rPr lang="fa-IR" sz="2800" b="1" dirty="0" smtClean="0">
                <a:solidFill>
                  <a:srgbClr val="33CC33"/>
                </a:solidFill>
                <a:cs typeface="B Nazanin" pitchFamily="2" charset="-78"/>
              </a:rPr>
              <a:t> علت </a:t>
            </a:r>
            <a:r>
              <a:rPr lang="fa-IR" sz="2800" b="1" dirty="0" smtClean="0">
                <a:cs typeface="B Nazanin" pitchFamily="2" charset="-78"/>
              </a:rPr>
              <a:t>هستند.</a:t>
            </a:r>
          </a:p>
          <a:p>
            <a:pPr marL="685800" indent="-685800" algn="justLow" defTabSz="1019175" eaLnBrk="1" hangingPunct="1">
              <a:buFont typeface="Wingdings 2" pitchFamily="18" charset="2"/>
              <a:buNone/>
              <a:defRPr/>
            </a:pPr>
            <a:endParaRPr lang="fa-IR" sz="1800" b="1" dirty="0" smtClean="0">
              <a:cs typeface="B Nazanin" pitchFamily="2" charset="-78"/>
            </a:endParaRPr>
          </a:p>
          <a:p>
            <a:pPr marL="685800" indent="-685800" algn="justLow" defTabSz="1019175" eaLnBrk="1" hangingPunct="1">
              <a:buFont typeface="Wingdings 2" pitchFamily="18" charset="2"/>
              <a:buNone/>
              <a:defRPr/>
            </a:pPr>
            <a:r>
              <a:rPr lang="fa-IR" sz="2800" b="1" dirty="0" smtClean="0">
                <a:cs typeface="B Nazanin" pitchFamily="2" charset="-78"/>
              </a:rPr>
              <a:t>2- </a:t>
            </a:r>
            <a:r>
              <a:rPr lang="fa-IR" sz="2800" b="1" dirty="0" smtClean="0">
                <a:solidFill>
                  <a:srgbClr val="FF3300"/>
                </a:solidFill>
                <a:cs typeface="B Nazanin" pitchFamily="2" charset="-78"/>
              </a:rPr>
              <a:t>حوادث</a:t>
            </a:r>
            <a:r>
              <a:rPr lang="fa-IR" sz="2800" b="1" dirty="0" smtClean="0">
                <a:cs typeface="B Nazanin" pitchFamily="2" charset="-78"/>
              </a:rPr>
              <a:t> قابل </a:t>
            </a:r>
            <a:r>
              <a:rPr lang="fa-IR" sz="2800" b="1" dirty="0" smtClean="0">
                <a:solidFill>
                  <a:srgbClr val="00FF00"/>
                </a:solidFill>
                <a:cs typeface="B Nazanin" pitchFamily="2" charset="-78"/>
              </a:rPr>
              <a:t>پيشگيری</a:t>
            </a:r>
            <a:r>
              <a:rPr lang="fa-IR" sz="2800" b="1" dirty="0" smtClean="0">
                <a:solidFill>
                  <a:srgbClr val="7030A0"/>
                </a:solidFill>
                <a:cs typeface="B Nazanin" pitchFamily="2" charset="-78"/>
              </a:rPr>
              <a:t> </a:t>
            </a:r>
            <a:r>
              <a:rPr lang="fa-IR" sz="2800" b="1" dirty="0" smtClean="0">
                <a:cs typeface="B Nazanin" pitchFamily="2" charset="-78"/>
              </a:rPr>
              <a:t>هستند، در صورتيکه </a:t>
            </a:r>
            <a:r>
              <a:rPr lang="fa-IR" sz="2800" b="1" dirty="0" smtClean="0">
                <a:solidFill>
                  <a:srgbClr val="7030A0"/>
                </a:solidFill>
                <a:cs typeface="B Nazanin" pitchFamily="2" charset="-78"/>
              </a:rPr>
              <a:t>علتهای</a:t>
            </a:r>
            <a:r>
              <a:rPr lang="fa-IR" sz="2800" b="1" dirty="0" smtClean="0">
                <a:cs typeface="B Nazanin" pitchFamily="2" charset="-78"/>
              </a:rPr>
              <a:t> بوجود آورنده آنها </a:t>
            </a:r>
            <a:r>
              <a:rPr lang="fa-IR" sz="2800" b="1" dirty="0" smtClean="0">
                <a:solidFill>
                  <a:srgbClr val="7030A0"/>
                </a:solidFill>
                <a:cs typeface="B Nazanin" pitchFamily="2" charset="-78"/>
              </a:rPr>
              <a:t>حذف</a:t>
            </a:r>
            <a:r>
              <a:rPr lang="fa-IR" sz="2800" b="1" dirty="0" smtClean="0">
                <a:cs typeface="B Nazanin" pitchFamily="2" charset="-78"/>
              </a:rPr>
              <a:t> شوند.</a:t>
            </a:r>
          </a:p>
          <a:p>
            <a:pPr marL="685800" indent="-685800" algn="justLow" defTabSz="1019175" eaLnBrk="1" hangingPunct="1">
              <a:buFont typeface="Wingdings 2" pitchFamily="18" charset="2"/>
              <a:buNone/>
              <a:defRPr/>
            </a:pPr>
            <a:endParaRPr lang="fa-IR" sz="1800" b="1" dirty="0" smtClean="0">
              <a:cs typeface="B Nazanin" pitchFamily="2" charset="-78"/>
            </a:endParaRPr>
          </a:p>
          <a:p>
            <a:pPr marL="685800" indent="-685800" algn="justLow" defTabSz="1019175" eaLnBrk="1" hangingPunct="1">
              <a:buFont typeface="Wingdings 2" pitchFamily="18" charset="2"/>
              <a:buNone/>
              <a:defRPr/>
            </a:pPr>
            <a:r>
              <a:rPr lang="fa-IR" sz="2800" b="1" dirty="0" smtClean="0">
                <a:cs typeface="B Nazanin" pitchFamily="2" charset="-78"/>
              </a:rPr>
              <a:t>3- بدون حذف </a:t>
            </a:r>
            <a:r>
              <a:rPr lang="fa-IR" sz="2800" b="1" dirty="0" smtClean="0">
                <a:solidFill>
                  <a:srgbClr val="FF3300"/>
                </a:solidFill>
                <a:cs typeface="B Nazanin" pitchFamily="2" charset="-78"/>
              </a:rPr>
              <a:t>علت حوادث</a:t>
            </a:r>
            <a:r>
              <a:rPr lang="fa-IR" sz="2800" b="1" dirty="0" smtClean="0">
                <a:cs typeface="B Nazanin" pitchFamily="2" charset="-78"/>
              </a:rPr>
              <a:t>، حوادث مشابه دوباره اتفاق خواهد افتاد.</a:t>
            </a:r>
            <a:endParaRPr lang="en-US" b="1" dirty="0" smtClean="0">
              <a:cs typeface="B Nazanin" pitchFamily="2" charset="-78"/>
            </a:endParaRPr>
          </a:p>
          <a:p>
            <a:pPr>
              <a:defRPr/>
            </a:pP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fa-IR" smtClean="0"/>
          </a:p>
        </p:txBody>
      </p:sp>
      <p:sp>
        <p:nvSpPr>
          <p:cNvPr id="33795" name="Content Placeholder 2"/>
          <p:cNvSpPr>
            <a:spLocks noGrp="1"/>
          </p:cNvSpPr>
          <p:nvPr>
            <p:ph sz="quarter" idx="1"/>
          </p:nvPr>
        </p:nvSpPr>
        <p:spPr/>
        <p:txBody>
          <a:bodyPr/>
          <a:lstStyle/>
          <a:p>
            <a:pPr eaLnBrk="1" hangingPunct="1"/>
            <a:r>
              <a:rPr lang="fa-IR" b="1" smtClean="0">
                <a:solidFill>
                  <a:srgbClr val="FF0000"/>
                </a:solidFill>
              </a:rPr>
              <a:t>ارائه راه حل هاي پيشگيرانه :</a:t>
            </a:r>
            <a:endParaRPr lang="en-US" smtClean="0">
              <a:solidFill>
                <a:srgbClr val="FF0000"/>
              </a:solidFill>
              <a:cs typeface="Times New Roman" pitchFamily="18" charset="0"/>
            </a:endParaRPr>
          </a:p>
          <a:p>
            <a:pPr eaLnBrk="1" hangingPunct="1"/>
            <a:endParaRPr lang="fa-IR" b="1" smtClean="0"/>
          </a:p>
          <a:p>
            <a:pPr algn="justLow" eaLnBrk="1" hangingPunct="1"/>
            <a:r>
              <a:rPr lang="fa-IR" b="1" smtClean="0"/>
              <a:t>پس از آن كه تلاش براي يافتن حقايق و پيدا كردن علل بروز حادثه پايان گرفت و سناريوهاي محتمل شناخته شد، لازم است راه حل هاي پيشگيري از بروز حادثه ارائه شود تا بتوان از بروز حادثه مشابه جلوگيري نمود . مسلماً  راه حل هاي پيشگيري بر مبناي علل شناخته شده، پيشنهاد خواهد شد.</a:t>
            </a:r>
            <a:endParaRPr lang="en-US" smtClean="0">
              <a:cs typeface="Times New Roman" pitchFamily="18" charset="0"/>
            </a:endParaRPr>
          </a:p>
          <a:p>
            <a:pPr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379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3795">
                                            <p:txEl>
                                              <p:pRg st="2" end="2"/>
                                            </p:txEl>
                                          </p:spTgt>
                                        </p:tgtEl>
                                        <p:attrNameLst>
                                          <p:attrName>style.visibility</p:attrName>
                                        </p:attrNameLst>
                                      </p:cBhvr>
                                      <p:to>
                                        <p:strVal val="visible"/>
                                      </p:to>
                                    </p:set>
                                    <p:anim calcmode="lin" valueType="num">
                                      <p:cBhvr>
                                        <p:cTn id="14" dur="500" fill="hold"/>
                                        <p:tgtEl>
                                          <p:spTgt spid="33795">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3795">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r" eaLnBrk="1" hangingPunct="1"/>
            <a:r>
              <a:rPr lang="fa-IR" sz="3200" smtClean="0">
                <a:solidFill>
                  <a:srgbClr val="FF0000"/>
                </a:solidFill>
                <a:cs typeface="B Titr" pitchFamily="2" charset="-78"/>
              </a:rPr>
              <a:t>آمار جهانی حوادث ناشي ازكار</a:t>
            </a:r>
          </a:p>
        </p:txBody>
      </p:sp>
      <p:sp>
        <p:nvSpPr>
          <p:cNvPr id="3" name="Content Placeholder 2"/>
          <p:cNvSpPr>
            <a:spLocks noGrp="1"/>
          </p:cNvSpPr>
          <p:nvPr>
            <p:ph sz="quarter" idx="1"/>
          </p:nvPr>
        </p:nvSpPr>
        <p:spPr>
          <a:xfrm>
            <a:off x="785813" y="1857375"/>
            <a:ext cx="7772400" cy="4572000"/>
          </a:xfrm>
        </p:spPr>
        <p:txBody>
          <a:bodyPr/>
          <a:lstStyle/>
          <a:p>
            <a:pPr algn="justLow" eaLnBrk="1" hangingPunct="1"/>
            <a:r>
              <a:rPr lang="fa-IR" b="1" smtClean="0">
                <a:cs typeface="B Mitra" pitchFamily="2" charset="-78"/>
              </a:rPr>
              <a:t>سالانه بيش از دو ميليون نفر بر اثر بيماري ها و حوادث ناشي از كار جان خود را از دست مي‌دهند. </a:t>
            </a:r>
            <a:endParaRPr lang="en-US" smtClean="0">
              <a:cs typeface="B Mitra" pitchFamily="2" charset="-78"/>
            </a:endParaRPr>
          </a:p>
          <a:p>
            <a:pPr algn="justLow" eaLnBrk="1" hangingPunct="1"/>
            <a:endParaRPr lang="fa-IR" b="1" smtClean="0">
              <a:cs typeface="B Mitra" pitchFamily="2" charset="-78"/>
            </a:endParaRPr>
          </a:p>
          <a:p>
            <a:pPr algn="justLow" eaLnBrk="1" hangingPunct="1"/>
            <a:r>
              <a:rPr lang="fa-IR" b="1" smtClean="0">
                <a:cs typeface="B Mitra" pitchFamily="2" charset="-78"/>
              </a:rPr>
              <a:t>علاوه بر اين ، سالانه </a:t>
            </a:r>
            <a:r>
              <a:rPr lang="fa-IR" b="1" u="sng" smtClean="0">
                <a:cs typeface="B Mitra" pitchFamily="2" charset="-78"/>
              </a:rPr>
              <a:t>268</a:t>
            </a:r>
            <a:r>
              <a:rPr lang="fa-IR" b="1" smtClean="0">
                <a:cs typeface="B Mitra" pitchFamily="2" charset="-78"/>
              </a:rPr>
              <a:t> ميليون حادثه منجر به جراحت نيز رخ مي دهد كه مصدومين ناشي از اين گونه حوادث حداقل </a:t>
            </a:r>
            <a:r>
              <a:rPr lang="fa-IR" b="1" u="sng" smtClean="0">
                <a:cs typeface="B Mitra" pitchFamily="2" charset="-78"/>
              </a:rPr>
              <a:t>3</a:t>
            </a:r>
            <a:r>
              <a:rPr lang="fa-IR" b="1" smtClean="0">
                <a:cs typeface="B Mitra" pitchFamily="2" charset="-78"/>
              </a:rPr>
              <a:t> روز از كار خود غايب خواهند بود .</a:t>
            </a:r>
            <a:endParaRPr lang="en-US" smtClean="0">
              <a:cs typeface="B Mitra" pitchFamily="2" charset="-78"/>
            </a:endParaRPr>
          </a:p>
          <a:p>
            <a:pPr algn="justLow" eaLnBrk="1" hangingPunct="1"/>
            <a:endParaRPr lang="fa-IR" b="1" smtClean="0">
              <a:cs typeface="B Mitra" pitchFamily="2" charset="-78"/>
            </a:endParaRPr>
          </a:p>
          <a:p>
            <a:pPr algn="justLow" eaLnBrk="1" hangingPunct="1"/>
            <a:r>
              <a:rPr lang="fa-IR" b="1" smtClean="0">
                <a:cs typeface="B Mitra" pitchFamily="2" charset="-78"/>
              </a:rPr>
              <a:t>سازمان بين‌المللي كار برآورد كرده  است  كه حوادث و بيماريهاي ناشي از كار باعث از دست رفتن حدود   </a:t>
            </a:r>
            <a:r>
              <a:rPr lang="fa-IR" b="1" u="sng" smtClean="0">
                <a:cs typeface="B Mitra" pitchFamily="2" charset="-78"/>
              </a:rPr>
              <a:t>4 درصد</a:t>
            </a:r>
            <a:r>
              <a:rPr lang="fa-IR" b="1" smtClean="0">
                <a:cs typeface="B Mitra" pitchFamily="2" charset="-78"/>
              </a:rPr>
              <a:t> توليد ناخالص داخلي مي گردد .(در ایران حدود  </a:t>
            </a:r>
            <a:r>
              <a:rPr lang="fa-IR" b="1" smtClean="0">
                <a:solidFill>
                  <a:srgbClr val="CC0000"/>
                </a:solidFill>
                <a:cs typeface="B Mitra" pitchFamily="2" charset="-78"/>
              </a:rPr>
              <a:t>30 هزار میلیارد تومان</a:t>
            </a:r>
            <a:r>
              <a:rPr lang="fa-IR" b="1" smtClean="0">
                <a:cs typeface="B Mitra" pitchFamily="2" charset="-78"/>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fa-IR" smtClean="0"/>
          </a:p>
        </p:txBody>
      </p:sp>
      <p:sp>
        <p:nvSpPr>
          <p:cNvPr id="34819" name="Content Placeholder 2"/>
          <p:cNvSpPr>
            <a:spLocks noGrp="1"/>
          </p:cNvSpPr>
          <p:nvPr>
            <p:ph sz="quarter" idx="1"/>
          </p:nvPr>
        </p:nvSpPr>
        <p:spPr/>
        <p:txBody>
          <a:bodyPr/>
          <a:lstStyle/>
          <a:p>
            <a:pPr eaLnBrk="1" hangingPunct="1"/>
            <a:r>
              <a:rPr lang="fa-IR" b="1" smtClean="0"/>
              <a:t>ليكن ، توجه به سلسه مراتب ذيل در هنگام ارائه راه حل ها سودمند خواهد بود.</a:t>
            </a:r>
            <a:endParaRPr lang="en-US" smtClean="0">
              <a:cs typeface="Times New Roman" pitchFamily="18" charset="0"/>
            </a:endParaRPr>
          </a:p>
          <a:p>
            <a:pPr eaLnBrk="1" hangingPunct="1"/>
            <a:endParaRPr lang="fa-IR" b="1" smtClean="0"/>
          </a:p>
          <a:p>
            <a:pPr eaLnBrk="1" hangingPunct="1"/>
            <a:endParaRPr lang="fa-IR" b="1" smtClean="0"/>
          </a:p>
          <a:p>
            <a:pPr eaLnBrk="1" hangingPunct="1"/>
            <a:r>
              <a:rPr lang="fa-IR" sz="2400" b="1" smtClean="0">
                <a:solidFill>
                  <a:srgbClr val="00B050"/>
                </a:solidFill>
              </a:rPr>
              <a:t>كنترل هاي مهندسي           </a:t>
            </a:r>
            <a:r>
              <a:rPr lang="en-US" sz="2000" b="1" smtClean="0">
                <a:solidFill>
                  <a:srgbClr val="0070C0"/>
                </a:solidFill>
                <a:cs typeface="Times New Roman" pitchFamily="18" charset="0"/>
              </a:rPr>
              <a:t>Engineering Controls</a:t>
            </a:r>
            <a:endParaRPr lang="en-US" sz="2000" smtClean="0">
              <a:solidFill>
                <a:srgbClr val="0070C0"/>
              </a:solidFill>
              <a:cs typeface="Times New Roman" pitchFamily="18" charset="0"/>
            </a:endParaRPr>
          </a:p>
          <a:p>
            <a:pPr eaLnBrk="1" hangingPunct="1"/>
            <a:r>
              <a:rPr lang="fa-IR" sz="2400" b="1" smtClean="0">
                <a:solidFill>
                  <a:srgbClr val="00B050"/>
                </a:solidFill>
              </a:rPr>
              <a:t>كنترل هاي اداري                </a:t>
            </a:r>
            <a:r>
              <a:rPr lang="en-US" sz="2000" b="1" smtClean="0">
                <a:solidFill>
                  <a:srgbClr val="0070C0"/>
                </a:solidFill>
                <a:cs typeface="Times New Roman" pitchFamily="18" charset="0"/>
              </a:rPr>
              <a:t>Administrative Controls</a:t>
            </a:r>
            <a:endParaRPr lang="en-US" sz="2000" smtClean="0">
              <a:solidFill>
                <a:srgbClr val="0070C0"/>
              </a:solidFill>
              <a:cs typeface="Times New Roman" pitchFamily="18" charset="0"/>
            </a:endParaRPr>
          </a:p>
          <a:p>
            <a:pPr eaLnBrk="1" hangingPunct="1"/>
            <a:r>
              <a:rPr lang="fa-IR" sz="2400" b="1" smtClean="0">
                <a:solidFill>
                  <a:srgbClr val="00B050"/>
                </a:solidFill>
              </a:rPr>
              <a:t>استفاده از وسايل حفاظت فردي        </a:t>
            </a:r>
            <a:r>
              <a:rPr lang="en-US" sz="2000" b="1" smtClean="0">
                <a:solidFill>
                  <a:srgbClr val="0070C0"/>
                </a:solidFill>
                <a:cs typeface="Times New Roman" pitchFamily="18" charset="0"/>
              </a:rPr>
              <a:t>Personal Protective Equipmen</a:t>
            </a:r>
            <a:r>
              <a:rPr lang="en-US" sz="2000" b="1" smtClean="0">
                <a:cs typeface="Times New Roman" pitchFamily="18" charset="0"/>
              </a:rPr>
              <a:t>t</a:t>
            </a:r>
            <a:endParaRPr lang="en-US" sz="2000" smtClean="0">
              <a:cs typeface="Times New Roman" pitchFamily="18" charset="0"/>
            </a:endParaRPr>
          </a:p>
          <a:p>
            <a:pPr eaLnBrk="1" hangingPunct="1">
              <a:buFont typeface="Wingdings 2" pitchFamily="18" charset="2"/>
              <a:buNone/>
            </a:pPr>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48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819">
                                            <p:txEl>
                                              <p:pRg st="3" end="3"/>
                                            </p:txEl>
                                          </p:spTgt>
                                        </p:tgtEl>
                                        <p:attrNameLst>
                                          <p:attrName>style.visibility</p:attrName>
                                        </p:attrNameLst>
                                      </p:cBhvr>
                                      <p:to>
                                        <p:strVal val="visible"/>
                                      </p:to>
                                    </p:set>
                                    <p:anim calcmode="lin" valueType="num">
                                      <p:cBhvr>
                                        <p:cTn id="14" dur="500" fill="hold"/>
                                        <p:tgtEl>
                                          <p:spTgt spid="34819">
                                            <p:txEl>
                                              <p:pRg st="3" end="3"/>
                                            </p:txEl>
                                          </p:spTgt>
                                        </p:tgtEl>
                                        <p:attrNameLst>
                                          <p:attrName>ppt_w</p:attrName>
                                        </p:attrNameLst>
                                      </p:cBhvr>
                                      <p:tavLst>
                                        <p:tav tm="0">
                                          <p:val>
                                            <p:strVal val="#ppt_w*0.70"/>
                                          </p:val>
                                        </p:tav>
                                        <p:tav tm="100000">
                                          <p:val>
                                            <p:strVal val="#ppt_w"/>
                                          </p:val>
                                        </p:tav>
                                      </p:tavLst>
                                    </p:anim>
                                    <p:anim calcmode="lin" valueType="num">
                                      <p:cBhvr>
                                        <p:cTn id="15" dur="500" fill="hold"/>
                                        <p:tgtEl>
                                          <p:spTgt spid="34819">
                                            <p:txEl>
                                              <p:pRg st="3" end="3"/>
                                            </p:txEl>
                                          </p:spTgt>
                                        </p:tgtEl>
                                        <p:attrNameLst>
                                          <p:attrName>ppt_h</p:attrName>
                                        </p:attrNameLst>
                                      </p:cBhvr>
                                      <p:tavLst>
                                        <p:tav tm="0">
                                          <p:val>
                                            <p:strVal val="#ppt_h"/>
                                          </p:val>
                                        </p:tav>
                                        <p:tav tm="100000">
                                          <p:val>
                                            <p:strVal val="#ppt_h"/>
                                          </p:val>
                                        </p:tav>
                                      </p:tavLst>
                                    </p:anim>
                                    <p:animEffect transition="in" filter="fade">
                                      <p:cBhvr>
                                        <p:cTn id="16" dur="500"/>
                                        <p:tgtEl>
                                          <p:spTgt spid="3481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 calcmode="lin" valueType="num">
                                      <p:cBhvr>
                                        <p:cTn id="21" dur="500" fill="hold"/>
                                        <p:tgtEl>
                                          <p:spTgt spid="34819">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34819">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3481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4819">
                                            <p:txEl>
                                              <p:pRg st="5" end="5"/>
                                            </p:txEl>
                                          </p:spTgt>
                                        </p:tgtEl>
                                        <p:attrNameLst>
                                          <p:attrName>style.visibility</p:attrName>
                                        </p:attrNameLst>
                                      </p:cBhvr>
                                      <p:to>
                                        <p:strVal val="visible"/>
                                      </p:to>
                                    </p:set>
                                    <p:anim calcmode="lin" valueType="num">
                                      <p:cBhvr>
                                        <p:cTn id="28" dur="500" fill="hold"/>
                                        <p:tgtEl>
                                          <p:spTgt spid="34819">
                                            <p:txEl>
                                              <p:pRg st="5" end="5"/>
                                            </p:txEl>
                                          </p:spTgt>
                                        </p:tgtEl>
                                        <p:attrNameLst>
                                          <p:attrName>ppt_w</p:attrName>
                                        </p:attrNameLst>
                                      </p:cBhvr>
                                      <p:tavLst>
                                        <p:tav tm="0">
                                          <p:val>
                                            <p:strVal val="#ppt_w*0.70"/>
                                          </p:val>
                                        </p:tav>
                                        <p:tav tm="100000">
                                          <p:val>
                                            <p:strVal val="#ppt_w"/>
                                          </p:val>
                                        </p:tav>
                                      </p:tavLst>
                                    </p:anim>
                                    <p:anim calcmode="lin" valueType="num">
                                      <p:cBhvr>
                                        <p:cTn id="29" dur="500" fill="hold"/>
                                        <p:tgtEl>
                                          <p:spTgt spid="34819">
                                            <p:txEl>
                                              <p:pRg st="5" end="5"/>
                                            </p:txEl>
                                          </p:spTgt>
                                        </p:tgtEl>
                                        <p:attrNameLst>
                                          <p:attrName>ppt_h</p:attrName>
                                        </p:attrNameLst>
                                      </p:cBhvr>
                                      <p:tavLst>
                                        <p:tav tm="0">
                                          <p:val>
                                            <p:strVal val="#ppt_h"/>
                                          </p:val>
                                        </p:tav>
                                        <p:tav tm="100000">
                                          <p:val>
                                            <p:strVal val="#ppt_h"/>
                                          </p:val>
                                        </p:tav>
                                      </p:tavLst>
                                    </p:anim>
                                    <p:animEffect transition="in" filter="fade">
                                      <p:cBhvr>
                                        <p:cTn id="30" dur="5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a:xfrm>
            <a:off x="914400" y="1447800"/>
            <a:ext cx="7772400" cy="4933950"/>
          </a:xfrm>
        </p:spPr>
        <p:txBody>
          <a:bodyPr>
            <a:normAutofit lnSpcReduction="10000"/>
          </a:bodyPr>
          <a:lstStyle/>
          <a:p>
            <a:pPr marL="274320" indent="-274320" eaLnBrk="1" fontAlgn="auto" hangingPunct="1">
              <a:spcBef>
                <a:spcPts val="580"/>
              </a:spcBef>
              <a:spcAft>
                <a:spcPts val="0"/>
              </a:spcAft>
              <a:buFont typeface="Wingdings 2"/>
              <a:buChar char=""/>
              <a:defRPr/>
            </a:pPr>
            <a:r>
              <a:rPr lang="fa-IR" b="1" dirty="0" smtClean="0">
                <a:solidFill>
                  <a:srgbClr val="FF0000"/>
                </a:solidFill>
              </a:rPr>
              <a:t>كنترل هاي مهندسي     </a:t>
            </a:r>
            <a:r>
              <a:rPr lang="en-US" b="1" dirty="0" smtClean="0">
                <a:solidFill>
                  <a:srgbClr val="FF0000"/>
                </a:solidFill>
              </a:rPr>
              <a:t>Engineering Controls</a:t>
            </a:r>
            <a:endParaRPr lang="en-US" dirty="0" smtClean="0">
              <a:solidFill>
                <a:srgbClr val="FF0000"/>
              </a:solidFill>
            </a:endParaRPr>
          </a:p>
          <a:p>
            <a:pPr marL="274320" indent="-274320" eaLnBrk="1" fontAlgn="auto" hangingPunct="1">
              <a:spcBef>
                <a:spcPts val="580"/>
              </a:spcBef>
              <a:spcAft>
                <a:spcPts val="0"/>
              </a:spcAft>
              <a:buFont typeface="Wingdings 2"/>
              <a:buChar char=""/>
              <a:defRPr/>
            </a:pPr>
            <a:r>
              <a:rPr lang="fa-IR" b="1" dirty="0" smtClean="0">
                <a:solidFill>
                  <a:srgbClr val="00B050"/>
                </a:solidFill>
              </a:rPr>
              <a:t>الف - حذف خطر :</a:t>
            </a:r>
            <a:endParaRPr lang="en-US" dirty="0" smtClean="0">
              <a:solidFill>
                <a:srgbClr val="00B050"/>
              </a:solidFill>
            </a:endParaRPr>
          </a:p>
          <a:p>
            <a:pPr marL="274320" indent="-274320" algn="justLow" eaLnBrk="1" fontAlgn="auto" hangingPunct="1">
              <a:spcBef>
                <a:spcPts val="580"/>
              </a:spcBef>
              <a:spcAft>
                <a:spcPts val="0"/>
              </a:spcAft>
              <a:buFont typeface="Wingdings 2"/>
              <a:buChar char=""/>
              <a:defRPr/>
            </a:pPr>
            <a:r>
              <a:rPr lang="fa-IR" b="1" dirty="0" smtClean="0"/>
              <a:t> اولويت اول در ارائه راه حل كنترلي آن است كه خطر را براي هميشه از محيط كار حذف نمائيم . بعنوان مثال جهت رفع مشكل آلودگي هواي محيط كار بجاي ليفتراك گازوئيلي يا بنزيني در داخل سالن از ليفتراك برقي استفاده گردد .</a:t>
            </a:r>
            <a:endParaRPr lang="en-US" dirty="0" smtClean="0"/>
          </a:p>
          <a:p>
            <a:pPr marL="274320" indent="-274320" eaLnBrk="1" fontAlgn="auto" hangingPunct="1">
              <a:spcBef>
                <a:spcPts val="580"/>
              </a:spcBef>
              <a:spcAft>
                <a:spcPts val="0"/>
              </a:spcAft>
              <a:buFont typeface="Wingdings 2"/>
              <a:buChar char=""/>
              <a:defRPr/>
            </a:pPr>
            <a:r>
              <a:rPr lang="fa-IR" b="1" dirty="0" smtClean="0">
                <a:solidFill>
                  <a:srgbClr val="00B050"/>
                </a:solidFill>
              </a:rPr>
              <a:t>ب - جايگزيني دستگاه و يا مواد و يا فرآيند با خطر كمتر : </a:t>
            </a:r>
            <a:endParaRPr lang="en-US" dirty="0" smtClean="0">
              <a:solidFill>
                <a:srgbClr val="00B050"/>
              </a:solidFill>
            </a:endParaRPr>
          </a:p>
          <a:p>
            <a:pPr marL="274320" indent="-274320" algn="justLow" eaLnBrk="1" fontAlgn="auto" hangingPunct="1">
              <a:spcBef>
                <a:spcPts val="580"/>
              </a:spcBef>
              <a:spcAft>
                <a:spcPts val="0"/>
              </a:spcAft>
              <a:buFont typeface="Wingdings 2"/>
              <a:buChar char=""/>
              <a:defRPr/>
            </a:pPr>
            <a:r>
              <a:rPr lang="fa-IR" b="1" dirty="0" smtClean="0"/>
              <a:t>بديهي است بنا به محدوديت هاي متعدد ، هميشه امكان حذف خطر بطور كامل وجود ندارد ، لذا توصيه مي گردد نسبت به جايگزيني آن با فرآيندها يا مواد با خطر كمتر اقدام شود . بعنوان مثال  جایگزینی تولوئن به جای بنزن  که خطرات سرطان زایی آن 200 برابر کمتر است.</a:t>
            </a:r>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1"/>
          </p:nvPr>
        </p:nvSpPr>
        <p:spPr>
          <a:xfrm>
            <a:off x="428625" y="285750"/>
            <a:ext cx="8401050" cy="4572000"/>
          </a:xfrm>
        </p:spPr>
        <p:txBody>
          <a:bodyPr/>
          <a:lstStyle/>
          <a:p>
            <a:pPr eaLnBrk="1" hangingPunct="1"/>
            <a:r>
              <a:rPr lang="fa-IR" b="1" smtClean="0">
                <a:solidFill>
                  <a:srgbClr val="00B050"/>
                </a:solidFill>
              </a:rPr>
              <a:t>ج - محصور نمودن خطر :</a:t>
            </a:r>
            <a:endParaRPr lang="en-US" smtClean="0">
              <a:solidFill>
                <a:srgbClr val="00B050"/>
              </a:solidFill>
              <a:cs typeface="Times New Roman" pitchFamily="18" charset="0"/>
            </a:endParaRPr>
          </a:p>
          <a:p>
            <a:pPr algn="justLow" eaLnBrk="1" hangingPunct="1"/>
            <a:r>
              <a:rPr lang="fa-IR" b="1" smtClean="0"/>
              <a:t>در برخي از موارد ، نمي توان خطر را حذف نموده و يا حتي ميزان ريسك آنرا كاهش داد ، لذا مي توان با  نصب حفاظ بر روي قسمت هاي خطرناك دستگاه ها و ماشين آلات ، خطر را محصور نمود . </a:t>
            </a:r>
            <a:endParaRPr lang="en-US" smtClean="0">
              <a:cs typeface="Times New Roman" pitchFamily="18" charset="0"/>
            </a:endParaRPr>
          </a:p>
          <a:p>
            <a:pPr algn="justLow" eaLnBrk="1" hangingPunct="1"/>
            <a:r>
              <a:rPr lang="fa-IR" b="1" smtClean="0"/>
              <a:t>بعنوان مثال ، مطابق قوانين و مقررات كليه قسمت هاي گردان ، چرخان و متحرك كه ممكن است فرد در معرض آن قرار گيرد ، بايستي بطور مناسب و موثر </a:t>
            </a:r>
            <a:r>
              <a:rPr lang="fa-IR" b="1" smtClean="0">
                <a:solidFill>
                  <a:srgbClr val="FF0000"/>
                </a:solidFill>
              </a:rPr>
              <a:t>حفاظ گذاري </a:t>
            </a:r>
            <a:r>
              <a:rPr lang="fa-IR" b="1" smtClean="0"/>
              <a:t>شود .</a:t>
            </a:r>
            <a:endParaRPr lang="en-US" smtClean="0">
              <a:cs typeface="Times New Roman" pitchFamily="18" charset="0"/>
            </a:endParaRPr>
          </a:p>
          <a:p>
            <a:pPr eaLnBrk="1" hangingPunct="1"/>
            <a:endParaRPr lang="fa-IR" smtClean="0"/>
          </a:p>
        </p:txBody>
      </p:sp>
      <p:pic>
        <p:nvPicPr>
          <p:cNvPr id="4" name="slc_445_07.WMV">
            <a:hlinkClick r:id="" action="ppaction://media"/>
          </p:cNvPr>
          <p:cNvPicPr>
            <a:picLocks noRot="1" noChangeAspect="1"/>
          </p:cNvPicPr>
          <p:nvPr>
            <a:videoFile r:link="rId1"/>
          </p:nvPr>
        </p:nvPicPr>
        <p:blipFill>
          <a:blip r:embed="rId3" cstate="print"/>
          <a:srcRect/>
          <a:stretch>
            <a:fillRect/>
          </a:stretch>
        </p:blipFill>
        <p:spPr bwMode="auto">
          <a:xfrm>
            <a:off x="1571625" y="3357563"/>
            <a:ext cx="5635625" cy="31702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p:cTn id="7" dur="500" fill="hold"/>
                                        <p:tgtEl>
                                          <p:spTgt spid="3686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686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68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6866">
                                            <p:txEl>
                                              <p:pRg st="1" end="1"/>
                                            </p:txEl>
                                          </p:spTgt>
                                        </p:tgtEl>
                                        <p:attrNameLst>
                                          <p:attrName>style.visibility</p:attrName>
                                        </p:attrNameLst>
                                      </p:cBhvr>
                                      <p:to>
                                        <p:strVal val="visible"/>
                                      </p:to>
                                    </p:set>
                                    <p:anim calcmode="lin" valueType="num">
                                      <p:cBhvr>
                                        <p:cTn id="14" dur="500" fill="hold"/>
                                        <p:tgtEl>
                                          <p:spTgt spid="36866">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6866">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68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6866">
                                            <p:txEl>
                                              <p:pRg st="2" end="2"/>
                                            </p:txEl>
                                          </p:spTgt>
                                        </p:tgtEl>
                                        <p:attrNameLst>
                                          <p:attrName>style.visibility</p:attrName>
                                        </p:attrNameLst>
                                      </p:cBhvr>
                                      <p:to>
                                        <p:strVal val="visible"/>
                                      </p:to>
                                    </p:set>
                                    <p:anim calcmode="lin" valueType="num">
                                      <p:cBhvr>
                                        <p:cTn id="21" dur="500" fill="hold"/>
                                        <p:tgtEl>
                                          <p:spTgt spid="36866">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6866">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6866">
                                            <p:txEl>
                                              <p:pRg st="2" end="2"/>
                                            </p:txEl>
                                          </p:spTgt>
                                        </p:tgtEl>
                                      </p:cBhvr>
                                    </p:animEffect>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ppt_w*0.7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4"/>
                                        </p:tgtEl>
                                      </p:cBhvr>
                                    </p:cmd>
                                  </p:childTnLst>
                                </p:cTn>
                              </p:par>
                            </p:childTnLst>
                          </p:cTn>
                        </p:par>
                      </p:childTnLst>
                    </p:cTn>
                  </p:par>
                </p:childTnLst>
              </p:cTn>
              <p:nextCondLst>
                <p:cond evt="onClick" delay="0">
                  <p:tgtEl>
                    <p:spTgt spid="4"/>
                  </p:tgtEl>
                </p:cond>
              </p:nextCondLst>
            </p:seq>
            <p:video>
              <p:cMediaNode>
                <p:cTn id="35"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3686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33375"/>
            <a:ext cx="7772400" cy="1143000"/>
          </a:xfrm>
        </p:spPr>
        <p:txBody>
          <a:bodyPr/>
          <a:lstStyle/>
          <a:p>
            <a:pPr algn="r">
              <a:defRPr/>
            </a:pPr>
            <a:r>
              <a:rPr lang="fa-IR" sz="2600" b="1" dirty="0" smtClean="0">
                <a:solidFill>
                  <a:srgbClr val="FF0000"/>
                </a:solidFill>
                <a:latin typeface="+mn-lt"/>
                <a:ea typeface="+mn-ea"/>
                <a:cs typeface="+mn-cs"/>
              </a:rPr>
              <a:t>حفاظ گذاری ماشین آلات</a:t>
            </a:r>
            <a:endParaRPr lang="en-US" sz="2600" b="1" dirty="0" smtClean="0">
              <a:solidFill>
                <a:srgbClr val="FF0000"/>
              </a:solidFill>
              <a:latin typeface="+mn-lt"/>
              <a:ea typeface="+mn-ea"/>
              <a:cs typeface="+mn-cs"/>
            </a:endParaRPr>
          </a:p>
        </p:txBody>
      </p:sp>
      <p:sp>
        <p:nvSpPr>
          <p:cNvPr id="49155" name="Content Placeholder 2"/>
          <p:cNvSpPr>
            <a:spLocks noGrp="1"/>
          </p:cNvSpPr>
          <p:nvPr>
            <p:ph sz="quarter" idx="1"/>
          </p:nvPr>
        </p:nvSpPr>
        <p:spPr/>
        <p:txBody>
          <a:bodyPr/>
          <a:lstStyle/>
          <a:p>
            <a:endParaRPr lang="en-US" smtClean="0">
              <a:cs typeface="Times New Roman" pitchFamily="18" charset="0"/>
            </a:endParaRPr>
          </a:p>
        </p:txBody>
      </p:sp>
      <p:pic>
        <p:nvPicPr>
          <p:cNvPr id="73730" name="Picture 2" descr="E:\POWER POINT-آموزشي\ماشين افزار\pic\LRTS.gif"/>
          <p:cNvPicPr>
            <a:picLocks noChangeAspect="1" noChangeArrowheads="1" noCrop="1"/>
          </p:cNvPicPr>
          <p:nvPr/>
        </p:nvPicPr>
        <p:blipFill>
          <a:blip r:embed="rId2" cstate="print"/>
          <a:srcRect/>
          <a:stretch>
            <a:fillRect/>
          </a:stretch>
        </p:blipFill>
        <p:spPr bwMode="auto">
          <a:xfrm>
            <a:off x="755650" y="2708275"/>
            <a:ext cx="3621088" cy="2716213"/>
          </a:xfrm>
          <a:prstGeom prst="rect">
            <a:avLst/>
          </a:prstGeom>
          <a:noFill/>
          <a:ln w="9525">
            <a:noFill/>
            <a:miter lim="800000"/>
            <a:headEnd/>
            <a:tailEnd/>
          </a:ln>
        </p:spPr>
      </p:pic>
      <p:pic>
        <p:nvPicPr>
          <p:cNvPr id="73731" name="Picture 3" descr="E:\POWER POINT-آموزشي\ماشين افزار\pic\MultiJust.gif"/>
          <p:cNvPicPr>
            <a:picLocks noChangeAspect="1" noChangeArrowheads="1" noCrop="1"/>
          </p:cNvPicPr>
          <p:nvPr/>
        </p:nvPicPr>
        <p:blipFill>
          <a:blip r:embed="rId3" cstate="print"/>
          <a:srcRect/>
          <a:stretch>
            <a:fillRect/>
          </a:stretch>
        </p:blipFill>
        <p:spPr bwMode="auto">
          <a:xfrm>
            <a:off x="4572000" y="2492375"/>
            <a:ext cx="3910013" cy="293211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73731"/>
                                        </p:tgtEl>
                                        <p:attrNameLst>
                                          <p:attrName>style.visibility</p:attrName>
                                        </p:attrNameLst>
                                      </p:cBhvr>
                                      <p:to>
                                        <p:strVal val="visible"/>
                                      </p:to>
                                    </p:set>
                                    <p:anim calcmode="lin" valueType="num">
                                      <p:cBhvr>
                                        <p:cTn id="13" dur="500" fill="hold"/>
                                        <p:tgtEl>
                                          <p:spTgt spid="73731"/>
                                        </p:tgtEl>
                                        <p:attrNameLst>
                                          <p:attrName>ppt_w</p:attrName>
                                        </p:attrNameLst>
                                      </p:cBhvr>
                                      <p:tavLst>
                                        <p:tav tm="0">
                                          <p:val>
                                            <p:strVal val="#ppt_w*0.70"/>
                                          </p:val>
                                        </p:tav>
                                        <p:tav tm="100000">
                                          <p:val>
                                            <p:strVal val="#ppt_w"/>
                                          </p:val>
                                        </p:tav>
                                      </p:tavLst>
                                    </p:anim>
                                    <p:anim calcmode="lin" valueType="num">
                                      <p:cBhvr>
                                        <p:cTn id="14" dur="500" fill="hold"/>
                                        <p:tgtEl>
                                          <p:spTgt spid="73731"/>
                                        </p:tgtEl>
                                        <p:attrNameLst>
                                          <p:attrName>ppt_h</p:attrName>
                                        </p:attrNameLst>
                                      </p:cBhvr>
                                      <p:tavLst>
                                        <p:tav tm="0">
                                          <p:val>
                                            <p:strVal val="#ppt_h"/>
                                          </p:val>
                                        </p:tav>
                                        <p:tav tm="100000">
                                          <p:val>
                                            <p:strVal val="#ppt_h"/>
                                          </p:val>
                                        </p:tav>
                                      </p:tavLst>
                                    </p:anim>
                                    <p:animEffect transition="in" filter="fade">
                                      <p:cBhvr>
                                        <p:cTn id="15" dur="500"/>
                                        <p:tgtEl>
                                          <p:spTgt spid="73731"/>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73730"/>
                                        </p:tgtEl>
                                        <p:attrNameLst>
                                          <p:attrName>style.visibility</p:attrName>
                                        </p:attrNameLst>
                                      </p:cBhvr>
                                      <p:to>
                                        <p:strVal val="visible"/>
                                      </p:to>
                                    </p:set>
                                    <p:anim calcmode="lin" valueType="num">
                                      <p:cBhvr>
                                        <p:cTn id="19" dur="500" fill="hold"/>
                                        <p:tgtEl>
                                          <p:spTgt spid="73730"/>
                                        </p:tgtEl>
                                        <p:attrNameLst>
                                          <p:attrName>ppt_w</p:attrName>
                                        </p:attrNameLst>
                                      </p:cBhvr>
                                      <p:tavLst>
                                        <p:tav tm="0">
                                          <p:val>
                                            <p:strVal val="#ppt_w*0.70"/>
                                          </p:val>
                                        </p:tav>
                                        <p:tav tm="100000">
                                          <p:val>
                                            <p:strVal val="#ppt_w"/>
                                          </p:val>
                                        </p:tav>
                                      </p:tavLst>
                                    </p:anim>
                                    <p:anim calcmode="lin" valueType="num">
                                      <p:cBhvr>
                                        <p:cTn id="20" dur="500" fill="hold"/>
                                        <p:tgtEl>
                                          <p:spTgt spid="73730"/>
                                        </p:tgtEl>
                                        <p:attrNameLst>
                                          <p:attrName>ppt_h</p:attrName>
                                        </p:attrNameLst>
                                      </p:cBhvr>
                                      <p:tavLst>
                                        <p:tav tm="0">
                                          <p:val>
                                            <p:strVal val="#ppt_h"/>
                                          </p:val>
                                        </p:tav>
                                        <p:tav tm="100000">
                                          <p:val>
                                            <p:strVal val="#ppt_h"/>
                                          </p:val>
                                        </p:tav>
                                      </p:tavLst>
                                    </p:anim>
                                    <p:animEffect transition="in" filter="fade">
                                      <p:cBhvr>
                                        <p:cTn id="21" dur="5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fa-IR" smtClean="0"/>
          </a:p>
        </p:txBody>
      </p:sp>
      <p:sp>
        <p:nvSpPr>
          <p:cNvPr id="37891" name="Content Placeholder 2"/>
          <p:cNvSpPr>
            <a:spLocks noGrp="1"/>
          </p:cNvSpPr>
          <p:nvPr>
            <p:ph sz="quarter" idx="1"/>
          </p:nvPr>
        </p:nvSpPr>
        <p:spPr/>
        <p:txBody>
          <a:bodyPr/>
          <a:lstStyle/>
          <a:p>
            <a:pPr eaLnBrk="1" hangingPunct="1"/>
            <a:r>
              <a:rPr lang="fa-IR" b="1" smtClean="0">
                <a:solidFill>
                  <a:srgbClr val="00B050"/>
                </a:solidFill>
              </a:rPr>
              <a:t>د - محصور نمودن فرد از خطر :</a:t>
            </a:r>
            <a:endParaRPr lang="en-US" smtClean="0">
              <a:solidFill>
                <a:srgbClr val="00B050"/>
              </a:solidFill>
              <a:cs typeface="Times New Roman" pitchFamily="18" charset="0"/>
            </a:endParaRPr>
          </a:p>
          <a:p>
            <a:pPr eaLnBrk="1" hangingPunct="1"/>
            <a:r>
              <a:rPr lang="fa-IR" b="1" smtClean="0"/>
              <a:t>در برخي از مواقع ، نمي توان خطر را محصور نمود ، ليكن مي توان فرد را از مواجهه با خطر حفظ نمود . بعنوان مثال با ساخت اتاقك ويژه و قرار گرفتن فرد در داخل آن . </a:t>
            </a:r>
            <a:endParaRPr lang="en-US" smtClean="0">
              <a:cs typeface="Times New Roman" pitchFamily="18" charset="0"/>
            </a:endParaRPr>
          </a:p>
          <a:p>
            <a:pPr eaLnBrk="1" hangingPunct="1"/>
            <a:endParaRPr lang="fa-IR" smtClean="0"/>
          </a:p>
        </p:txBody>
      </p:sp>
      <p:pic>
        <p:nvPicPr>
          <p:cNvPr id="37892" name="Picture 1"/>
          <p:cNvPicPr>
            <a:picLocks noChangeAspect="1" noChangeArrowheads="1"/>
          </p:cNvPicPr>
          <p:nvPr/>
        </p:nvPicPr>
        <p:blipFill>
          <a:blip r:embed="rId2" cstate="print"/>
          <a:srcRect/>
          <a:stretch>
            <a:fillRect/>
          </a:stretch>
        </p:blipFill>
        <p:spPr bwMode="auto">
          <a:xfrm>
            <a:off x="928688" y="3429000"/>
            <a:ext cx="3360737" cy="2519363"/>
          </a:xfrm>
          <a:prstGeom prst="rect">
            <a:avLst/>
          </a:prstGeom>
          <a:noFill/>
          <a:ln w="9525">
            <a:noFill/>
            <a:miter lim="800000"/>
            <a:headEnd/>
            <a:tailEnd/>
          </a:ln>
        </p:spPr>
      </p:pic>
      <p:pic>
        <p:nvPicPr>
          <p:cNvPr id="37893" name="Picture 2"/>
          <p:cNvPicPr>
            <a:picLocks noChangeAspect="1" noChangeArrowheads="1"/>
          </p:cNvPicPr>
          <p:nvPr/>
        </p:nvPicPr>
        <p:blipFill>
          <a:blip r:embed="rId3" cstate="print"/>
          <a:srcRect/>
          <a:stretch>
            <a:fillRect/>
          </a:stretch>
        </p:blipFill>
        <p:spPr bwMode="auto">
          <a:xfrm>
            <a:off x="4786313" y="3429000"/>
            <a:ext cx="3360737" cy="25193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789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7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 calcmode="lin" valueType="num">
                                      <p:cBhvr>
                                        <p:cTn id="14" dur="5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7891">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37893"/>
                                        </p:tgtEl>
                                        <p:attrNameLst>
                                          <p:attrName>style.visibility</p:attrName>
                                        </p:attrNameLst>
                                      </p:cBhvr>
                                      <p:to>
                                        <p:strVal val="visible"/>
                                      </p:to>
                                    </p:set>
                                    <p:anim calcmode="lin" valueType="num">
                                      <p:cBhvr>
                                        <p:cTn id="20" dur="500" fill="hold"/>
                                        <p:tgtEl>
                                          <p:spTgt spid="37893"/>
                                        </p:tgtEl>
                                        <p:attrNameLst>
                                          <p:attrName>ppt_w</p:attrName>
                                        </p:attrNameLst>
                                      </p:cBhvr>
                                      <p:tavLst>
                                        <p:tav tm="0">
                                          <p:val>
                                            <p:strVal val="#ppt_w*0.70"/>
                                          </p:val>
                                        </p:tav>
                                        <p:tav tm="100000">
                                          <p:val>
                                            <p:strVal val="#ppt_w"/>
                                          </p:val>
                                        </p:tav>
                                      </p:tavLst>
                                    </p:anim>
                                    <p:anim calcmode="lin" valueType="num">
                                      <p:cBhvr>
                                        <p:cTn id="21" dur="500" fill="hold"/>
                                        <p:tgtEl>
                                          <p:spTgt spid="37893"/>
                                        </p:tgtEl>
                                        <p:attrNameLst>
                                          <p:attrName>ppt_h</p:attrName>
                                        </p:attrNameLst>
                                      </p:cBhvr>
                                      <p:tavLst>
                                        <p:tav tm="0">
                                          <p:val>
                                            <p:strVal val="#ppt_h"/>
                                          </p:val>
                                        </p:tav>
                                        <p:tav tm="100000">
                                          <p:val>
                                            <p:strVal val="#ppt_h"/>
                                          </p:val>
                                        </p:tav>
                                      </p:tavLst>
                                    </p:anim>
                                    <p:animEffect transition="in" filter="fade">
                                      <p:cBhvr>
                                        <p:cTn id="22" dur="500"/>
                                        <p:tgtEl>
                                          <p:spTgt spid="37893"/>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37892"/>
                                        </p:tgtEl>
                                        <p:attrNameLst>
                                          <p:attrName>style.visibility</p:attrName>
                                        </p:attrNameLst>
                                      </p:cBhvr>
                                      <p:to>
                                        <p:strVal val="visible"/>
                                      </p:to>
                                    </p:set>
                                    <p:anim calcmode="lin" valueType="num">
                                      <p:cBhvr>
                                        <p:cTn id="26" dur="500" fill="hold"/>
                                        <p:tgtEl>
                                          <p:spTgt spid="37892"/>
                                        </p:tgtEl>
                                        <p:attrNameLst>
                                          <p:attrName>ppt_w</p:attrName>
                                        </p:attrNameLst>
                                      </p:cBhvr>
                                      <p:tavLst>
                                        <p:tav tm="0">
                                          <p:val>
                                            <p:strVal val="#ppt_w*0.70"/>
                                          </p:val>
                                        </p:tav>
                                        <p:tav tm="100000">
                                          <p:val>
                                            <p:strVal val="#ppt_w"/>
                                          </p:val>
                                        </p:tav>
                                      </p:tavLst>
                                    </p:anim>
                                    <p:anim calcmode="lin" valueType="num">
                                      <p:cBhvr>
                                        <p:cTn id="27" dur="500" fill="hold"/>
                                        <p:tgtEl>
                                          <p:spTgt spid="37892"/>
                                        </p:tgtEl>
                                        <p:attrNameLst>
                                          <p:attrName>ppt_h</p:attrName>
                                        </p:attrNameLst>
                                      </p:cBhvr>
                                      <p:tavLst>
                                        <p:tav tm="0">
                                          <p:val>
                                            <p:strVal val="#ppt_h"/>
                                          </p:val>
                                        </p:tav>
                                        <p:tav tm="100000">
                                          <p:val>
                                            <p:strVal val="#ppt_h"/>
                                          </p:val>
                                        </p:tav>
                                      </p:tavLst>
                                    </p:anim>
                                    <p:animEffect transition="in" filter="fade">
                                      <p:cBhvr>
                                        <p:cTn id="28"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fa-IR" smtClean="0"/>
          </a:p>
        </p:txBody>
      </p:sp>
      <p:sp>
        <p:nvSpPr>
          <p:cNvPr id="38915" name="Content Placeholder 2"/>
          <p:cNvSpPr>
            <a:spLocks noGrp="1"/>
          </p:cNvSpPr>
          <p:nvPr>
            <p:ph sz="quarter" idx="1"/>
          </p:nvPr>
        </p:nvSpPr>
        <p:spPr/>
        <p:txBody>
          <a:bodyPr/>
          <a:lstStyle/>
          <a:p>
            <a:pPr algn="justLow" eaLnBrk="1" hangingPunct="1"/>
            <a:r>
              <a:rPr lang="fa-IR" b="1" smtClean="0">
                <a:solidFill>
                  <a:srgbClr val="FF0000"/>
                </a:solidFill>
              </a:rPr>
              <a:t>كنترل هاي اداري    </a:t>
            </a:r>
            <a:r>
              <a:rPr lang="en-US" b="1" smtClean="0">
                <a:solidFill>
                  <a:srgbClr val="FF0000"/>
                </a:solidFill>
                <a:cs typeface="Times New Roman" pitchFamily="18" charset="0"/>
              </a:rPr>
              <a:t>Administrative Controls</a:t>
            </a:r>
            <a:endParaRPr lang="en-US" smtClean="0">
              <a:solidFill>
                <a:srgbClr val="FF0000"/>
              </a:solidFill>
              <a:cs typeface="Times New Roman" pitchFamily="18" charset="0"/>
            </a:endParaRPr>
          </a:p>
          <a:p>
            <a:pPr algn="justLow" eaLnBrk="1" hangingPunct="1"/>
            <a:r>
              <a:rPr lang="fa-IR" b="1" smtClean="0"/>
              <a:t>كنترل هاي اداري و يا اصطلاحا" مديريتي  پس از ارائه اقدامات كنترلي مهندسي در دستور كار  قرار مي گيرد تا به نوعي اثربخشي اقدامات مهندسي را تضمين نمايد :</a:t>
            </a:r>
            <a:endParaRPr lang="en-US" smtClean="0">
              <a:cs typeface="Times New Roman" pitchFamily="18" charset="0"/>
            </a:endParaRPr>
          </a:p>
          <a:p>
            <a:pPr algn="justLow" eaLnBrk="1" hangingPunct="1"/>
            <a:r>
              <a:rPr lang="fa-IR" b="1" smtClean="0">
                <a:solidFill>
                  <a:srgbClr val="00B050"/>
                </a:solidFill>
              </a:rPr>
              <a:t>الف -  تهيه و تنظيم دستورالعمل هاي ايمني :</a:t>
            </a:r>
            <a:endParaRPr lang="en-US" smtClean="0">
              <a:solidFill>
                <a:srgbClr val="00B050"/>
              </a:solidFill>
              <a:cs typeface="Times New Roman" pitchFamily="18" charset="0"/>
            </a:endParaRPr>
          </a:p>
          <a:p>
            <a:pPr algn="justLow" eaLnBrk="1" hangingPunct="1"/>
            <a:r>
              <a:rPr lang="fa-IR" b="1" smtClean="0"/>
              <a:t> مطابق قوانين و استاندارد هاي مربوطه ، براي انجام هر گونه فعاليت ، تدوين دستورالعمل ايمني الزامي است .</a:t>
            </a:r>
            <a:endParaRPr lang="en-US" smtClean="0">
              <a:cs typeface="Times New Roman" pitchFamily="18" charset="0"/>
            </a:endParaRPr>
          </a:p>
          <a:p>
            <a:pPr algn="justLow" eaLnBrk="1" hangingPunct="1"/>
            <a:r>
              <a:rPr lang="fa-IR" b="1" smtClean="0">
                <a:solidFill>
                  <a:srgbClr val="00B050"/>
                </a:solidFill>
              </a:rPr>
              <a:t>ب-  برگزاري دوره هاي آموزشي :</a:t>
            </a:r>
            <a:endParaRPr lang="en-US" smtClean="0">
              <a:solidFill>
                <a:srgbClr val="00B050"/>
              </a:solidFill>
              <a:cs typeface="Times New Roman" pitchFamily="18" charset="0"/>
            </a:endParaRPr>
          </a:p>
          <a:p>
            <a:pPr algn="justLow" eaLnBrk="1" hangingPunct="1"/>
            <a:r>
              <a:rPr lang="fa-IR" b="1" smtClean="0"/>
              <a:t>بايستي علاوه بر آموزش هاي ايمني عمومي ، به كليه كاركنان آموزش هاي تخصصي ايمني براي انجام فعاليت ها ارائه گردد . </a:t>
            </a:r>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8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500" fill="hold"/>
                                        <p:tgtEl>
                                          <p:spTgt spid="3891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500" fill="hold"/>
                                        <p:tgtEl>
                                          <p:spTgt spid="38915">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389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 calcmode="lin" valueType="num">
                                      <p:cBhvr>
                                        <p:cTn id="28" dur="500" fill="hold"/>
                                        <p:tgtEl>
                                          <p:spTgt spid="38915">
                                            <p:txEl>
                                              <p:pRg st="3" end="3"/>
                                            </p:txEl>
                                          </p:spTgt>
                                        </p:tgtEl>
                                        <p:attrNameLst>
                                          <p:attrName>ppt_w</p:attrName>
                                        </p:attrNameLst>
                                      </p:cBhvr>
                                      <p:tavLst>
                                        <p:tav tm="0">
                                          <p:val>
                                            <p:strVal val="#ppt_w*0.70"/>
                                          </p:val>
                                        </p:tav>
                                        <p:tav tm="100000">
                                          <p:val>
                                            <p:strVal val="#ppt_w"/>
                                          </p:val>
                                        </p:tav>
                                      </p:tavLst>
                                    </p:anim>
                                    <p:anim calcmode="lin" valueType="num">
                                      <p:cBhvr>
                                        <p:cTn id="29" dur="500" fill="hold"/>
                                        <p:tgtEl>
                                          <p:spTgt spid="38915">
                                            <p:txEl>
                                              <p:pRg st="3" end="3"/>
                                            </p:txEl>
                                          </p:spTgt>
                                        </p:tgtEl>
                                        <p:attrNameLst>
                                          <p:attrName>ppt_h</p:attrName>
                                        </p:attrNameLst>
                                      </p:cBhvr>
                                      <p:tavLst>
                                        <p:tav tm="0">
                                          <p:val>
                                            <p:strVal val="#ppt_h"/>
                                          </p:val>
                                        </p:tav>
                                        <p:tav tm="100000">
                                          <p:val>
                                            <p:strVal val="#ppt_h"/>
                                          </p:val>
                                        </p:tav>
                                      </p:tavLst>
                                    </p:anim>
                                    <p:animEffect transition="in" filter="fade">
                                      <p:cBhvr>
                                        <p:cTn id="30" dur="500"/>
                                        <p:tgtEl>
                                          <p:spTgt spid="389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8915">
                                            <p:txEl>
                                              <p:pRg st="4" end="4"/>
                                            </p:txEl>
                                          </p:spTgt>
                                        </p:tgtEl>
                                        <p:attrNameLst>
                                          <p:attrName>style.visibility</p:attrName>
                                        </p:attrNameLst>
                                      </p:cBhvr>
                                      <p:to>
                                        <p:strVal val="visible"/>
                                      </p:to>
                                    </p:set>
                                    <p:anim calcmode="lin" valueType="num">
                                      <p:cBhvr>
                                        <p:cTn id="35" dur="500" fill="hold"/>
                                        <p:tgtEl>
                                          <p:spTgt spid="38915">
                                            <p:txEl>
                                              <p:pRg st="4" end="4"/>
                                            </p:txEl>
                                          </p:spTgt>
                                        </p:tgtEl>
                                        <p:attrNameLst>
                                          <p:attrName>ppt_w</p:attrName>
                                        </p:attrNameLst>
                                      </p:cBhvr>
                                      <p:tavLst>
                                        <p:tav tm="0">
                                          <p:val>
                                            <p:strVal val="#ppt_w*0.70"/>
                                          </p:val>
                                        </p:tav>
                                        <p:tav tm="100000">
                                          <p:val>
                                            <p:strVal val="#ppt_w"/>
                                          </p:val>
                                        </p:tav>
                                      </p:tavLst>
                                    </p:anim>
                                    <p:anim calcmode="lin" valueType="num">
                                      <p:cBhvr>
                                        <p:cTn id="36" dur="500" fill="hold"/>
                                        <p:tgtEl>
                                          <p:spTgt spid="38915">
                                            <p:txEl>
                                              <p:pRg st="4" end="4"/>
                                            </p:txEl>
                                          </p:spTgt>
                                        </p:tgtEl>
                                        <p:attrNameLst>
                                          <p:attrName>ppt_h</p:attrName>
                                        </p:attrNameLst>
                                      </p:cBhvr>
                                      <p:tavLst>
                                        <p:tav tm="0">
                                          <p:val>
                                            <p:strVal val="#ppt_h"/>
                                          </p:val>
                                        </p:tav>
                                        <p:tav tm="100000">
                                          <p:val>
                                            <p:strVal val="#ppt_h"/>
                                          </p:val>
                                        </p:tav>
                                      </p:tavLst>
                                    </p:anim>
                                    <p:animEffect transition="in" filter="fade">
                                      <p:cBhvr>
                                        <p:cTn id="37" dur="500"/>
                                        <p:tgtEl>
                                          <p:spTgt spid="3891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8915">
                                            <p:txEl>
                                              <p:pRg st="5" end="5"/>
                                            </p:txEl>
                                          </p:spTgt>
                                        </p:tgtEl>
                                        <p:attrNameLst>
                                          <p:attrName>style.visibility</p:attrName>
                                        </p:attrNameLst>
                                      </p:cBhvr>
                                      <p:to>
                                        <p:strVal val="visible"/>
                                      </p:to>
                                    </p:set>
                                    <p:anim calcmode="lin" valueType="num">
                                      <p:cBhvr>
                                        <p:cTn id="42" dur="500" fill="hold"/>
                                        <p:tgtEl>
                                          <p:spTgt spid="38915">
                                            <p:txEl>
                                              <p:pRg st="5" end="5"/>
                                            </p:txEl>
                                          </p:spTgt>
                                        </p:tgtEl>
                                        <p:attrNameLst>
                                          <p:attrName>ppt_w</p:attrName>
                                        </p:attrNameLst>
                                      </p:cBhvr>
                                      <p:tavLst>
                                        <p:tav tm="0">
                                          <p:val>
                                            <p:strVal val="#ppt_w*0.70"/>
                                          </p:val>
                                        </p:tav>
                                        <p:tav tm="100000">
                                          <p:val>
                                            <p:strVal val="#ppt_w"/>
                                          </p:val>
                                        </p:tav>
                                      </p:tavLst>
                                    </p:anim>
                                    <p:anim calcmode="lin" valueType="num">
                                      <p:cBhvr>
                                        <p:cTn id="43" dur="500" fill="hold"/>
                                        <p:tgtEl>
                                          <p:spTgt spid="38915">
                                            <p:txEl>
                                              <p:pRg st="5" end="5"/>
                                            </p:txEl>
                                          </p:spTgt>
                                        </p:tgtEl>
                                        <p:attrNameLst>
                                          <p:attrName>ppt_h</p:attrName>
                                        </p:attrNameLst>
                                      </p:cBhvr>
                                      <p:tavLst>
                                        <p:tav tm="0">
                                          <p:val>
                                            <p:strVal val="#ppt_h"/>
                                          </p:val>
                                        </p:tav>
                                        <p:tav tm="100000">
                                          <p:val>
                                            <p:strVal val="#ppt_h"/>
                                          </p:val>
                                        </p:tav>
                                      </p:tavLst>
                                    </p:anim>
                                    <p:animEffect transition="in" filter="fade">
                                      <p:cBhvr>
                                        <p:cTn id="44"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fa-IR" smtClean="0"/>
          </a:p>
        </p:txBody>
      </p:sp>
      <p:sp>
        <p:nvSpPr>
          <p:cNvPr id="39939" name="Content Placeholder 2"/>
          <p:cNvSpPr>
            <a:spLocks noGrp="1"/>
          </p:cNvSpPr>
          <p:nvPr>
            <p:ph sz="quarter" idx="1"/>
          </p:nvPr>
        </p:nvSpPr>
        <p:spPr/>
        <p:txBody>
          <a:bodyPr/>
          <a:lstStyle/>
          <a:p>
            <a:pPr algn="justLow" eaLnBrk="1" hangingPunct="1"/>
            <a:r>
              <a:rPr lang="fa-IR" b="1" smtClean="0">
                <a:solidFill>
                  <a:srgbClr val="00B050"/>
                </a:solidFill>
              </a:rPr>
              <a:t>ج - نظارت و بازديد از محيط كار جهت اطمينان از عملكرد صحيح اقدامات كنترلي موجود :</a:t>
            </a:r>
            <a:endParaRPr lang="en-US" smtClean="0">
              <a:solidFill>
                <a:srgbClr val="00B050"/>
              </a:solidFill>
              <a:cs typeface="Times New Roman" pitchFamily="18" charset="0"/>
            </a:endParaRPr>
          </a:p>
          <a:p>
            <a:pPr algn="justLow" eaLnBrk="1" hangingPunct="1"/>
            <a:r>
              <a:rPr lang="fa-IR" b="1" smtClean="0"/>
              <a:t>در بسیاري از موارد مشاهده مي گردد كه در ابتداي شروه به كار يك سيستم ، بسياري از تدابير ايمني و اقدامات كنترلي در نظر گرفته شده است ، ليكن پس از گذشت زمان و به علت سهل انگاري كاركنان از وضعيت اوليه فاصله گرفته و بطور موثر عمل نمي كنند ، لذا توصيه مي گردد با انجام بازديدها و نظارت ، از عملكرد صحيح آنها اطمينان حاصل گردد . </a:t>
            </a:r>
            <a:endParaRPr lang="en-US" smtClean="0">
              <a:cs typeface="Times New Roman" pitchFamily="18" charset="0"/>
            </a:endParaRPr>
          </a:p>
          <a:p>
            <a:pPr algn="justLow"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993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993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39">
                                            <p:txEl>
                                              <p:pRg st="1" end="1"/>
                                            </p:txEl>
                                          </p:spTgt>
                                        </p:tgtEl>
                                        <p:attrNameLst>
                                          <p:attrName>style.visibility</p:attrName>
                                        </p:attrNameLst>
                                      </p:cBhvr>
                                      <p:to>
                                        <p:strVal val="visible"/>
                                      </p:to>
                                    </p:set>
                                    <p:anim calcmode="lin" valueType="num">
                                      <p:cBhvr>
                                        <p:cTn id="14" dur="5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39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fa-IR" smtClean="0"/>
          </a:p>
        </p:txBody>
      </p:sp>
      <p:sp>
        <p:nvSpPr>
          <p:cNvPr id="40963" name="Content Placeholder 2"/>
          <p:cNvSpPr>
            <a:spLocks noGrp="1"/>
          </p:cNvSpPr>
          <p:nvPr>
            <p:ph sz="quarter" idx="1"/>
          </p:nvPr>
        </p:nvSpPr>
        <p:spPr/>
        <p:txBody>
          <a:bodyPr/>
          <a:lstStyle/>
          <a:p>
            <a:pPr algn="justLow" eaLnBrk="1" hangingPunct="1"/>
            <a:r>
              <a:rPr lang="fa-IR" b="1" smtClean="0">
                <a:solidFill>
                  <a:srgbClr val="00B050"/>
                </a:solidFill>
              </a:rPr>
              <a:t>د - شغل با توانايي هاي فردي :</a:t>
            </a:r>
            <a:endParaRPr lang="en-US" smtClean="0">
              <a:solidFill>
                <a:srgbClr val="00B050"/>
              </a:solidFill>
              <a:cs typeface="Times New Roman" pitchFamily="18" charset="0"/>
            </a:endParaRPr>
          </a:p>
          <a:p>
            <a:pPr algn="justLow" eaLnBrk="1" hangingPunct="1"/>
            <a:r>
              <a:rPr lang="fa-IR" b="1" smtClean="0"/>
              <a:t>در بسياري از موارد ، حادثه به آن علت رخ مي دهد كه فرد تناسب لازم را با شغل محوله ندارد . به عبارت ديگر تناسب لازم را از نظر جسمي و يا روحي و رواني دارا نمي باشد و قادر به پاسخ گويي و انجام عكس العمل لازم در مواقع خاص نمي باشد </a:t>
            </a:r>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09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500" fill="hold"/>
                                        <p:tgtEl>
                                          <p:spTgt spid="4096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096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endParaRPr lang="fa-IR" smtClean="0"/>
          </a:p>
        </p:txBody>
      </p:sp>
      <p:sp>
        <p:nvSpPr>
          <p:cNvPr id="3" name="Content Placeholder 2"/>
          <p:cNvSpPr>
            <a:spLocks noGrp="1"/>
          </p:cNvSpPr>
          <p:nvPr>
            <p:ph sz="quarter" idx="1"/>
          </p:nvPr>
        </p:nvSpPr>
        <p:spPr/>
        <p:txBody>
          <a:bodyPr>
            <a:normAutofit lnSpcReduction="10000"/>
          </a:bodyPr>
          <a:lstStyle/>
          <a:p>
            <a:pPr marL="274320" indent="-274320" algn="justLow" eaLnBrk="1" fontAlgn="auto" hangingPunct="1">
              <a:spcBef>
                <a:spcPts val="580"/>
              </a:spcBef>
              <a:spcAft>
                <a:spcPts val="0"/>
              </a:spcAft>
              <a:buFont typeface="Wingdings 2"/>
              <a:buChar char=""/>
              <a:defRPr/>
            </a:pPr>
            <a:r>
              <a:rPr lang="fa-IR" b="1" dirty="0" smtClean="0"/>
              <a:t>- </a:t>
            </a:r>
            <a:r>
              <a:rPr lang="fa-IR" b="1" dirty="0" smtClean="0">
                <a:solidFill>
                  <a:srgbClr val="FF0000"/>
                </a:solidFill>
              </a:rPr>
              <a:t>استفاده از وسايل حفاظت فردي  </a:t>
            </a:r>
            <a:r>
              <a:rPr lang="en-US" sz="2000" b="1" dirty="0" smtClean="0">
                <a:solidFill>
                  <a:srgbClr val="FF0000"/>
                </a:solidFill>
              </a:rPr>
              <a:t>Personal Protective Equipment</a:t>
            </a:r>
            <a:endParaRPr lang="en-US" sz="2000" dirty="0" smtClean="0">
              <a:solidFill>
                <a:srgbClr val="FF0000"/>
              </a:solidFill>
            </a:endParaRPr>
          </a:p>
          <a:p>
            <a:pPr marL="274320" indent="-274320" algn="justLow" eaLnBrk="1" fontAlgn="auto" hangingPunct="1">
              <a:spcBef>
                <a:spcPts val="580"/>
              </a:spcBef>
              <a:spcAft>
                <a:spcPts val="0"/>
              </a:spcAft>
              <a:buFont typeface="Wingdings 2"/>
              <a:buChar char=""/>
              <a:defRPr/>
            </a:pPr>
            <a:endParaRPr lang="fa-IR" b="1" dirty="0" smtClean="0"/>
          </a:p>
          <a:p>
            <a:pPr marL="274320" indent="-274320" algn="justLow" eaLnBrk="1" fontAlgn="auto" hangingPunct="1">
              <a:spcBef>
                <a:spcPts val="580"/>
              </a:spcBef>
              <a:spcAft>
                <a:spcPts val="0"/>
              </a:spcAft>
              <a:buFont typeface="Wingdings 2"/>
              <a:buChar char=""/>
              <a:defRPr/>
            </a:pPr>
            <a:r>
              <a:rPr lang="fa-IR" b="1" dirty="0" smtClean="0"/>
              <a:t>در كليه منابع و مراجع ايمني ، استفاده از وسايل حفاظت فردي بعنوان آخرين راه حل پيشنهاد مي گردد كه متاسفانه در كشورمان ، در برخي مواقع بعنوان اولين راه حل توصيه مي گردد .</a:t>
            </a:r>
            <a:endParaRPr lang="en-US" dirty="0" smtClean="0"/>
          </a:p>
          <a:p>
            <a:pPr marL="274320" indent="-274320" algn="justLow" eaLnBrk="1" fontAlgn="auto" hangingPunct="1">
              <a:spcBef>
                <a:spcPts val="580"/>
              </a:spcBef>
              <a:spcAft>
                <a:spcPts val="0"/>
              </a:spcAft>
              <a:buFont typeface="Wingdings 2"/>
              <a:buChar char=""/>
              <a:defRPr/>
            </a:pPr>
            <a:endParaRPr lang="fa-IR" b="1" dirty="0" smtClean="0"/>
          </a:p>
          <a:p>
            <a:pPr marL="274320" indent="-274320" algn="justLow" eaLnBrk="1" fontAlgn="auto" hangingPunct="1">
              <a:spcBef>
                <a:spcPts val="580"/>
              </a:spcBef>
              <a:spcAft>
                <a:spcPts val="0"/>
              </a:spcAft>
              <a:buFont typeface="Wingdings 2"/>
              <a:buChar char=""/>
              <a:defRPr/>
            </a:pPr>
            <a:r>
              <a:rPr lang="fa-IR" b="1" dirty="0" smtClean="0"/>
              <a:t>استفاده از وسايل حفاظت فردي ، مي بايستي پس از انجام اقدامات كنترلي فوق الذكر انجام پذيرد و هدف از اين كار نيز تنها جهت افزايش ضريب ايمني مي باشد تا چنانچه اقدامات كنترلي پيش بيني شده دچار خطا گرديد ه اند  تا حدي از ميزان شدت حادثه كاسته شود .</a:t>
            </a:r>
            <a:endParaRPr lang="fa-IR"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endParaRPr lang="fa-IR" smtClean="0"/>
          </a:p>
        </p:txBody>
      </p:sp>
      <p:sp>
        <p:nvSpPr>
          <p:cNvPr id="43011" name="Content Placeholder 2"/>
          <p:cNvSpPr>
            <a:spLocks noGrp="1"/>
          </p:cNvSpPr>
          <p:nvPr>
            <p:ph sz="quarter" idx="1"/>
          </p:nvPr>
        </p:nvSpPr>
        <p:spPr/>
        <p:txBody>
          <a:bodyPr/>
          <a:lstStyle/>
          <a:p>
            <a:pPr algn="justLow" eaLnBrk="1" hangingPunct="1"/>
            <a:r>
              <a:rPr lang="fa-IR" b="1" smtClean="0"/>
              <a:t>رايج ترين وسايل حفاظت فردي به شرح ذيل مي باشد :     </a:t>
            </a:r>
            <a:endParaRPr lang="en-US" smtClean="0">
              <a:cs typeface="Times New Roman" pitchFamily="18" charset="0"/>
            </a:endParaRPr>
          </a:p>
          <a:p>
            <a:pPr algn="justLow" eaLnBrk="1" hangingPunct="1"/>
            <a:endParaRPr lang="en-US" smtClean="0">
              <a:cs typeface="Times New Roman" pitchFamily="18" charset="0"/>
            </a:endParaRPr>
          </a:p>
          <a:p>
            <a:pPr algn="justLow" eaLnBrk="1" hangingPunct="1"/>
            <a:r>
              <a:rPr lang="fa-IR" b="1" smtClean="0">
                <a:solidFill>
                  <a:srgbClr val="00B050"/>
                </a:solidFill>
              </a:rPr>
              <a:t>1-  عينك ايمني :</a:t>
            </a:r>
            <a:endParaRPr lang="en-US" smtClean="0">
              <a:solidFill>
                <a:srgbClr val="00B050"/>
              </a:solidFill>
              <a:cs typeface="Times New Roman" pitchFamily="18" charset="0"/>
            </a:endParaRPr>
          </a:p>
          <a:p>
            <a:pPr algn="justLow" eaLnBrk="1" hangingPunct="1"/>
            <a:r>
              <a:rPr lang="fa-IR" b="1" smtClean="0"/>
              <a:t> انواع عينك ايمني وجود دارد كه هريك در برابر خطرات خاصي انسان را محافظت مي نمايند ، بعنوان مثال در مقابل پرتاب ذرات ، پليسه ، مواد شيميايي ، انواع پرتوها و ...</a:t>
            </a:r>
            <a:endParaRPr lang="en-US" smtClean="0">
              <a:cs typeface="Times New Roman" pitchFamily="18" charset="0"/>
            </a:endParaRPr>
          </a:p>
          <a:p>
            <a:pPr algn="justLow" eaLnBrk="1" hangingPunct="1"/>
            <a:endParaRPr lang="fa-IR" smtClean="0"/>
          </a:p>
        </p:txBody>
      </p:sp>
      <p:pic>
        <p:nvPicPr>
          <p:cNvPr id="4" name="Picture 3" descr="600.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187450" y="4652963"/>
            <a:ext cx="3721100" cy="1785937"/>
          </a:xfrm>
          <a:prstGeom prst="rect">
            <a:avLst/>
          </a:prstGeom>
          <a:noFill/>
          <a:ln w="9525">
            <a:noFill/>
            <a:miter lim="800000"/>
            <a:headEnd/>
            <a:tailEnd/>
          </a:ln>
        </p:spPr>
      </p:pic>
      <p:pic>
        <p:nvPicPr>
          <p:cNvPr id="5" name="Picture 4" descr="strobevsglasses.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80063" y="4437063"/>
            <a:ext cx="2714625" cy="18097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5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1">
                                            <p:txEl>
                                              <p:pRg st="2" end="2"/>
                                            </p:txEl>
                                          </p:spTgt>
                                        </p:tgtEl>
                                        <p:attrNameLst>
                                          <p:attrName>style.visibility</p:attrName>
                                        </p:attrNameLst>
                                      </p:cBhvr>
                                      <p:to>
                                        <p:strVal val="visible"/>
                                      </p:to>
                                    </p:set>
                                    <p:anim calcmode="lin" valueType="num">
                                      <p:cBhvr>
                                        <p:cTn id="14" dur="5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15" dur="5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16" dur="500"/>
                                        <p:tgtEl>
                                          <p:spTgt spid="430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p:cTn id="21" dur="500" fill="hold"/>
                                        <p:tgtEl>
                                          <p:spTgt spid="43011">
                                            <p:txEl>
                                              <p:pRg st="3" end="3"/>
                                            </p:txEl>
                                          </p:spTgt>
                                        </p:tgtEl>
                                        <p:attrNameLst>
                                          <p:attrName>ppt_w</p:attrName>
                                        </p:attrNameLst>
                                      </p:cBhvr>
                                      <p:tavLst>
                                        <p:tav tm="0">
                                          <p:val>
                                            <p:strVal val="#ppt_w*0.70"/>
                                          </p:val>
                                        </p:tav>
                                        <p:tav tm="100000">
                                          <p:val>
                                            <p:strVal val="#ppt_w"/>
                                          </p:val>
                                        </p:tav>
                                      </p:tavLst>
                                    </p:anim>
                                    <p:anim calcmode="lin" valueType="num">
                                      <p:cBhvr>
                                        <p:cTn id="22" dur="5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23" dur="500"/>
                                        <p:tgtEl>
                                          <p:spTgt spid="43011">
                                            <p:txEl>
                                              <p:pRg st="3" end="3"/>
                                            </p:txEl>
                                          </p:spTgt>
                                        </p:tgtEl>
                                      </p:cBhvr>
                                    </p:animEffect>
                                  </p:childTnLst>
                                </p:cTn>
                              </p:par>
                            </p:childTnLst>
                          </p:cTn>
                        </p:par>
                        <p:par>
                          <p:cTn id="24" fill="hold">
                            <p:stCondLst>
                              <p:cond delay="500"/>
                            </p:stCondLst>
                            <p:childTnLst>
                              <p:par>
                                <p:cTn id="25" presetID="5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ppt_w*0.70"/>
                                          </p:val>
                                        </p:tav>
                                        <p:tav tm="100000">
                                          <p:val>
                                            <p:strVal val="#ppt_w"/>
                                          </p:val>
                                        </p:tav>
                                      </p:tavLst>
                                    </p:anim>
                                    <p:anim calcmode="lin" valueType="num">
                                      <p:cBhvr>
                                        <p:cTn id="28" dur="500" fill="hold"/>
                                        <p:tgtEl>
                                          <p:spTgt spid="4"/>
                                        </p:tgtEl>
                                        <p:attrNameLst>
                                          <p:attrName>ppt_h</p:attrName>
                                        </p:attrNameLst>
                                      </p:cBhvr>
                                      <p:tavLst>
                                        <p:tav tm="0">
                                          <p:val>
                                            <p:strVal val="#ppt_h"/>
                                          </p:val>
                                        </p:tav>
                                        <p:tav tm="100000">
                                          <p:val>
                                            <p:strVal val="#ppt_h"/>
                                          </p:val>
                                        </p:tav>
                                      </p:tavLst>
                                    </p:anim>
                                    <p:animEffect transition="in" filter="fade">
                                      <p:cBhvr>
                                        <p:cTn id="29" dur="500"/>
                                        <p:tgtEl>
                                          <p:spTgt spid="4"/>
                                        </p:tgtEl>
                                      </p:cBhvr>
                                    </p:animEffect>
                                  </p:childTnLst>
                                </p:cTn>
                              </p:par>
                            </p:childTnLst>
                          </p:cTn>
                        </p:par>
                        <p:par>
                          <p:cTn id="30" fill="hold">
                            <p:stCondLst>
                              <p:cond delay="1000"/>
                            </p:stCondLst>
                            <p:childTnLst>
                              <p:par>
                                <p:cTn id="31" presetID="55"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strVal val="#ppt_w*0.7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r" eaLnBrk="1" hangingPunct="1"/>
            <a:r>
              <a:rPr lang="fa-IR" sz="3200" dirty="0" smtClean="0">
                <a:solidFill>
                  <a:srgbClr val="FF0000"/>
                </a:solidFill>
                <a:cs typeface="B Titr" pitchFamily="2" charset="-78"/>
              </a:rPr>
              <a:t>آمار حوادث ناشي ازكار</a:t>
            </a:r>
            <a:r>
              <a:rPr lang="en-US" sz="3200" dirty="0" smtClean="0">
                <a:solidFill>
                  <a:srgbClr val="FF0000"/>
                </a:solidFill>
                <a:cs typeface="B Titr" pitchFamily="2" charset="-78"/>
              </a:rPr>
              <a:t> </a:t>
            </a:r>
            <a:r>
              <a:rPr lang="fa-IR" sz="3200" dirty="0" smtClean="0">
                <a:solidFill>
                  <a:srgbClr val="FF0000"/>
                </a:solidFill>
                <a:cs typeface="B Titr" pitchFamily="2" charset="-78"/>
              </a:rPr>
              <a:t> در ایران</a:t>
            </a:r>
          </a:p>
        </p:txBody>
      </p:sp>
      <p:sp>
        <p:nvSpPr>
          <p:cNvPr id="3" name="Content Placeholder 2"/>
          <p:cNvSpPr>
            <a:spLocks noGrp="1"/>
          </p:cNvSpPr>
          <p:nvPr>
            <p:ph sz="quarter" idx="1"/>
          </p:nvPr>
        </p:nvSpPr>
        <p:spPr>
          <a:xfrm>
            <a:off x="785813" y="1857375"/>
            <a:ext cx="7772400" cy="4572000"/>
          </a:xfrm>
        </p:spPr>
        <p:txBody>
          <a:bodyPr/>
          <a:lstStyle/>
          <a:p>
            <a:pPr algn="justLow" eaLnBrk="1" hangingPunct="1"/>
            <a:r>
              <a:rPr lang="ar-SA" b="1" dirty="0" smtClean="0">
                <a:cs typeface="B Mitra" pitchFamily="2" charset="-78"/>
              </a:rPr>
              <a:t>سومین عامل مرگ و میر در جهان و </a:t>
            </a:r>
            <a:r>
              <a:rPr lang="ar-SA" b="1" dirty="0" smtClean="0">
                <a:solidFill>
                  <a:srgbClr val="0070C0"/>
                </a:solidFill>
                <a:cs typeface="B Mitra" pitchFamily="2" charset="-78"/>
              </a:rPr>
              <a:t>دومین عامل مرگ و میر در ایران بعد از تصادفات حوادث ناشی از کاراست. </a:t>
            </a:r>
            <a:endParaRPr lang="fa-IR" b="1" dirty="0" smtClean="0">
              <a:solidFill>
                <a:srgbClr val="0070C0"/>
              </a:solidFill>
              <a:cs typeface="B Mitra" pitchFamily="2" charset="-78"/>
            </a:endParaRPr>
          </a:p>
          <a:p>
            <a:pPr algn="justLow" eaLnBrk="1" hangingPunct="1">
              <a:buNone/>
            </a:pPr>
            <a:endParaRPr lang="fa-IR" b="1" dirty="0" smtClean="0">
              <a:cs typeface="B Mitra" pitchFamily="2" charset="-78"/>
            </a:endParaRPr>
          </a:p>
          <a:p>
            <a:pPr algn="justLow" eaLnBrk="1" hangingPunct="1"/>
            <a:r>
              <a:rPr lang="ar-SA" b="1" dirty="0" smtClean="0">
                <a:cs typeface="B Mitra" pitchFamily="2" charset="-78"/>
              </a:rPr>
              <a:t>تعداد حوادث ناشی از کار </a:t>
            </a:r>
            <a:r>
              <a:rPr lang="fa-IR" b="1" dirty="0" smtClean="0">
                <a:cs typeface="B Mitra" pitchFamily="2" charset="-78"/>
              </a:rPr>
              <a:t>در سال  93</a:t>
            </a:r>
            <a:r>
              <a:rPr lang="ar-SA" b="1" dirty="0" smtClean="0">
                <a:cs typeface="B Mitra" pitchFamily="2" charset="-78"/>
              </a:rPr>
              <a:t>حدود 24 هزار حادثه بوده که از این تعداد حادثه </a:t>
            </a:r>
            <a:r>
              <a:rPr lang="ar-SA" b="1" dirty="0" smtClean="0">
                <a:solidFill>
                  <a:srgbClr val="FF0000"/>
                </a:solidFill>
                <a:cs typeface="B Mitra" pitchFamily="2" charset="-78"/>
              </a:rPr>
              <a:t>1874</a:t>
            </a:r>
            <a:r>
              <a:rPr lang="ar-SA" b="1" dirty="0" smtClean="0">
                <a:cs typeface="B Mitra" pitchFamily="2" charset="-78"/>
              </a:rPr>
              <a:t> نفر جان خود را از دست داده‌اند</a:t>
            </a:r>
            <a:r>
              <a:rPr lang="en-US" b="1" dirty="0" smtClean="0">
                <a:cs typeface="B Mitra" pitchFamily="2" charset="-78"/>
              </a:rPr>
              <a:t>.</a:t>
            </a:r>
            <a:r>
              <a:rPr lang="en-US" dirty="0" smtClean="0"/>
              <a:t/>
            </a:r>
            <a:br>
              <a:rPr lang="en-US" dirty="0" smtClean="0"/>
            </a:br>
            <a:endParaRPr lang="fa-IR" b="1" dirty="0" smtClean="0">
              <a:cs typeface="B Mitra" pitchFamily="2" charset="-78"/>
            </a:endParaRPr>
          </a:p>
          <a:p>
            <a:pPr algn="justLow" eaLnBrk="1" hangingPunct="1"/>
            <a:r>
              <a:rPr lang="ar-SA" b="1" dirty="0" smtClean="0">
                <a:solidFill>
                  <a:srgbClr val="0070C0"/>
                </a:solidFill>
                <a:cs typeface="B Mitra" pitchFamily="2" charset="-78"/>
              </a:rPr>
              <a:t>46 درصد </a:t>
            </a:r>
            <a:r>
              <a:rPr lang="ar-SA" b="1" dirty="0" smtClean="0">
                <a:cs typeface="B Mitra" pitchFamily="2" charset="-78"/>
              </a:rPr>
              <a:t>کل حوادث ناشی از کار در </a:t>
            </a:r>
            <a:r>
              <a:rPr lang="ar-SA" b="1" dirty="0" smtClean="0">
                <a:solidFill>
                  <a:srgbClr val="00B050"/>
                </a:solidFill>
                <a:cs typeface="B Mitra" pitchFamily="2" charset="-78"/>
              </a:rPr>
              <a:t>پروژه های ساختمانی </a:t>
            </a:r>
            <a:r>
              <a:rPr lang="ar-SA" b="1" dirty="0" smtClean="0">
                <a:cs typeface="B Mitra" pitchFamily="2" charset="-78"/>
              </a:rPr>
              <a:t>اتفاق می‌افتد که متاسفانه 70 درصد آن منجر به مرگ و میر نیروی کار می‌شود. </a:t>
            </a:r>
            <a:endParaRPr lang="fa-IR" b="1" dirty="0" smtClean="0">
              <a:cs typeface="B Mitra" pitchFamily="2" charset="-78"/>
            </a:endParaRPr>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endParaRPr lang="fa-IR" smtClean="0"/>
          </a:p>
        </p:txBody>
      </p:sp>
      <p:sp>
        <p:nvSpPr>
          <p:cNvPr id="44035" name="Content Placeholder 2"/>
          <p:cNvSpPr>
            <a:spLocks noGrp="1"/>
          </p:cNvSpPr>
          <p:nvPr>
            <p:ph sz="quarter" idx="1"/>
          </p:nvPr>
        </p:nvSpPr>
        <p:spPr/>
        <p:txBody>
          <a:bodyPr/>
          <a:lstStyle/>
          <a:p>
            <a:pPr algn="justLow" eaLnBrk="1" hangingPunct="1"/>
            <a:r>
              <a:rPr lang="fa-IR" b="1" smtClean="0">
                <a:solidFill>
                  <a:srgbClr val="00B050"/>
                </a:solidFill>
              </a:rPr>
              <a:t>2- كفش ايمني :</a:t>
            </a:r>
            <a:endParaRPr lang="en-US" smtClean="0">
              <a:solidFill>
                <a:srgbClr val="00B050"/>
              </a:solidFill>
              <a:cs typeface="Times New Roman" pitchFamily="18" charset="0"/>
            </a:endParaRPr>
          </a:p>
          <a:p>
            <a:pPr algn="justLow" eaLnBrk="1" hangingPunct="1"/>
            <a:r>
              <a:rPr lang="fa-IR" b="1" smtClean="0"/>
              <a:t> كفش ايمني ، ناحيه پا بخصوص انگشتان پا را از خطرات سقوط و ضربه محافظت مي نمايد .</a:t>
            </a:r>
            <a:endParaRPr lang="en-US" smtClean="0">
              <a:cs typeface="Times New Roman" pitchFamily="18" charset="0"/>
            </a:endParaRPr>
          </a:p>
          <a:p>
            <a:pPr algn="justLow" eaLnBrk="1" hangingPunct="1"/>
            <a:endParaRPr lang="fa-IR" smtClean="0"/>
          </a:p>
        </p:txBody>
      </p:sp>
      <p:pic>
        <p:nvPicPr>
          <p:cNvPr id="44039" name="Picture 7" descr="http://www.tabashoes.com/components/com_joomgallery/img_originals/__12/_____20121210_1424149034.jpg"/>
          <p:cNvPicPr>
            <a:picLocks noChangeAspect="1" noChangeArrowheads="1"/>
          </p:cNvPicPr>
          <p:nvPr/>
        </p:nvPicPr>
        <p:blipFill>
          <a:blip r:embed="rId2" cstate="print"/>
          <a:srcRect/>
          <a:stretch>
            <a:fillRect/>
          </a:stretch>
        </p:blipFill>
        <p:spPr bwMode="auto">
          <a:xfrm>
            <a:off x="468313" y="3141663"/>
            <a:ext cx="4052887" cy="3040062"/>
          </a:xfrm>
          <a:prstGeom prst="rect">
            <a:avLst/>
          </a:prstGeom>
          <a:noFill/>
          <a:ln w="9525">
            <a:noFill/>
            <a:miter lim="800000"/>
            <a:headEnd/>
            <a:tailEnd/>
          </a:ln>
        </p:spPr>
      </p:pic>
      <p:pic>
        <p:nvPicPr>
          <p:cNvPr id="44043" name="Picture 11" descr="http://www.alipoorsetmapi.ir/images/products/safetyshoe_1_2.jpg"/>
          <p:cNvPicPr>
            <a:picLocks noChangeAspect="1" noChangeArrowheads="1"/>
          </p:cNvPicPr>
          <p:nvPr/>
        </p:nvPicPr>
        <p:blipFill>
          <a:blip r:embed="rId3" cstate="print"/>
          <a:srcRect/>
          <a:stretch>
            <a:fillRect/>
          </a:stretch>
        </p:blipFill>
        <p:spPr bwMode="auto">
          <a:xfrm>
            <a:off x="4643438" y="3284538"/>
            <a:ext cx="3810000" cy="2590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500" fill="hold"/>
                                        <p:tgtEl>
                                          <p:spTgt spid="4403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403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40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p:cTn id="14" dur="500" fill="hold"/>
                                        <p:tgtEl>
                                          <p:spTgt spid="4403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403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4035">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44039"/>
                                        </p:tgtEl>
                                        <p:attrNameLst>
                                          <p:attrName>style.visibility</p:attrName>
                                        </p:attrNameLst>
                                      </p:cBhvr>
                                      <p:to>
                                        <p:strVal val="visible"/>
                                      </p:to>
                                    </p:set>
                                    <p:anim calcmode="lin" valueType="num">
                                      <p:cBhvr>
                                        <p:cTn id="20" dur="500" fill="hold"/>
                                        <p:tgtEl>
                                          <p:spTgt spid="44039"/>
                                        </p:tgtEl>
                                        <p:attrNameLst>
                                          <p:attrName>ppt_w</p:attrName>
                                        </p:attrNameLst>
                                      </p:cBhvr>
                                      <p:tavLst>
                                        <p:tav tm="0">
                                          <p:val>
                                            <p:strVal val="#ppt_w*0.70"/>
                                          </p:val>
                                        </p:tav>
                                        <p:tav tm="100000">
                                          <p:val>
                                            <p:strVal val="#ppt_w"/>
                                          </p:val>
                                        </p:tav>
                                      </p:tavLst>
                                    </p:anim>
                                    <p:anim calcmode="lin" valueType="num">
                                      <p:cBhvr>
                                        <p:cTn id="21" dur="500" fill="hold"/>
                                        <p:tgtEl>
                                          <p:spTgt spid="44039"/>
                                        </p:tgtEl>
                                        <p:attrNameLst>
                                          <p:attrName>ppt_h</p:attrName>
                                        </p:attrNameLst>
                                      </p:cBhvr>
                                      <p:tavLst>
                                        <p:tav tm="0">
                                          <p:val>
                                            <p:strVal val="#ppt_h"/>
                                          </p:val>
                                        </p:tav>
                                        <p:tav tm="100000">
                                          <p:val>
                                            <p:strVal val="#ppt_h"/>
                                          </p:val>
                                        </p:tav>
                                      </p:tavLst>
                                    </p:anim>
                                    <p:animEffect transition="in" filter="fade">
                                      <p:cBhvr>
                                        <p:cTn id="22" dur="500"/>
                                        <p:tgtEl>
                                          <p:spTgt spid="44039"/>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44043"/>
                                        </p:tgtEl>
                                        <p:attrNameLst>
                                          <p:attrName>style.visibility</p:attrName>
                                        </p:attrNameLst>
                                      </p:cBhvr>
                                      <p:to>
                                        <p:strVal val="visible"/>
                                      </p:to>
                                    </p:set>
                                    <p:anim calcmode="lin" valueType="num">
                                      <p:cBhvr>
                                        <p:cTn id="26" dur="500" fill="hold"/>
                                        <p:tgtEl>
                                          <p:spTgt spid="44043"/>
                                        </p:tgtEl>
                                        <p:attrNameLst>
                                          <p:attrName>ppt_w</p:attrName>
                                        </p:attrNameLst>
                                      </p:cBhvr>
                                      <p:tavLst>
                                        <p:tav tm="0">
                                          <p:val>
                                            <p:strVal val="#ppt_w*0.70"/>
                                          </p:val>
                                        </p:tav>
                                        <p:tav tm="100000">
                                          <p:val>
                                            <p:strVal val="#ppt_w"/>
                                          </p:val>
                                        </p:tav>
                                      </p:tavLst>
                                    </p:anim>
                                    <p:anim calcmode="lin" valueType="num">
                                      <p:cBhvr>
                                        <p:cTn id="27" dur="500" fill="hold"/>
                                        <p:tgtEl>
                                          <p:spTgt spid="44043"/>
                                        </p:tgtEl>
                                        <p:attrNameLst>
                                          <p:attrName>ppt_h</p:attrName>
                                        </p:attrNameLst>
                                      </p:cBhvr>
                                      <p:tavLst>
                                        <p:tav tm="0">
                                          <p:val>
                                            <p:strVal val="#ppt_h"/>
                                          </p:val>
                                        </p:tav>
                                        <p:tav tm="100000">
                                          <p:val>
                                            <p:strVal val="#ppt_h"/>
                                          </p:val>
                                        </p:tav>
                                      </p:tavLst>
                                    </p:anim>
                                    <p:animEffect transition="in" filter="fade">
                                      <p:cBhvr>
                                        <p:cTn id="28"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fa-IR" smtClean="0"/>
          </a:p>
        </p:txBody>
      </p:sp>
      <p:sp>
        <p:nvSpPr>
          <p:cNvPr id="45059" name="Content Placeholder 2"/>
          <p:cNvSpPr>
            <a:spLocks noGrp="1"/>
          </p:cNvSpPr>
          <p:nvPr>
            <p:ph sz="quarter" idx="1"/>
          </p:nvPr>
        </p:nvSpPr>
        <p:spPr/>
        <p:txBody>
          <a:bodyPr/>
          <a:lstStyle/>
          <a:p>
            <a:pPr algn="justLow" eaLnBrk="1" hangingPunct="1"/>
            <a:r>
              <a:rPr lang="fa-IR" b="1" smtClean="0">
                <a:solidFill>
                  <a:srgbClr val="00B050"/>
                </a:solidFill>
              </a:rPr>
              <a:t>3 - شيلد هاي محافظ :</a:t>
            </a:r>
            <a:endParaRPr lang="en-US" smtClean="0">
              <a:solidFill>
                <a:srgbClr val="00B050"/>
              </a:solidFill>
              <a:cs typeface="Times New Roman" pitchFamily="18" charset="0"/>
            </a:endParaRPr>
          </a:p>
          <a:p>
            <a:pPr algn="justLow" eaLnBrk="1" hangingPunct="1"/>
            <a:r>
              <a:rPr lang="fa-IR" b="1" smtClean="0"/>
              <a:t> براي پوشش بيشتر فرد از تماس با خطرات ذكر شده در خصوص عينك ايمني ، در برخي از مواقع از شيلدهاي محافظ استفاده مي گردد تا محافظت از ناحيه صورت بطور كامل انجام پذيرد .</a:t>
            </a:r>
            <a:endParaRPr lang="en-US" smtClean="0">
              <a:cs typeface="Times New Roman" pitchFamily="18" charset="0"/>
            </a:endParaRPr>
          </a:p>
          <a:p>
            <a:pPr algn="justLow" eaLnBrk="1" hangingPunct="1"/>
            <a:endParaRPr lang="fa-IR" smtClean="0"/>
          </a:p>
        </p:txBody>
      </p:sp>
      <p:pic>
        <p:nvPicPr>
          <p:cNvPr id="4" name="Picture 6" descr="oregon-chainsaw-safety-helmets-yellow-full.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900113" y="3213100"/>
            <a:ext cx="3214687" cy="3214688"/>
          </a:xfrm>
          <a:prstGeom prst="rect">
            <a:avLst/>
          </a:prstGeom>
          <a:noFill/>
          <a:ln w="9525">
            <a:noFill/>
            <a:miter lim="800000"/>
            <a:headEnd/>
            <a:tailEnd/>
          </a:ln>
        </p:spPr>
      </p:pic>
      <p:pic>
        <p:nvPicPr>
          <p:cNvPr id="5" name="Picture 5" descr="laser-safety-face-shields-glasses-goggles-for-laser-protection-eyes.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643438" y="3573463"/>
            <a:ext cx="3357562" cy="27638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500" fill="hold"/>
                                        <p:tgtEl>
                                          <p:spTgt spid="4505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50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 calcmode="lin" valueType="num">
                                      <p:cBhvr>
                                        <p:cTn id="14" dur="500" fill="hold"/>
                                        <p:tgtEl>
                                          <p:spTgt spid="4505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505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5059">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7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endParaRPr lang="fa-IR" smtClean="0"/>
          </a:p>
        </p:txBody>
      </p:sp>
      <p:sp>
        <p:nvSpPr>
          <p:cNvPr id="46083" name="Content Placeholder 2"/>
          <p:cNvSpPr>
            <a:spLocks noGrp="1"/>
          </p:cNvSpPr>
          <p:nvPr>
            <p:ph sz="quarter" idx="1"/>
          </p:nvPr>
        </p:nvSpPr>
        <p:spPr/>
        <p:txBody>
          <a:bodyPr/>
          <a:lstStyle/>
          <a:p>
            <a:pPr algn="justLow" eaLnBrk="1" hangingPunct="1"/>
            <a:r>
              <a:rPr lang="fa-IR" b="1" smtClean="0">
                <a:solidFill>
                  <a:srgbClr val="00B050"/>
                </a:solidFill>
              </a:rPr>
              <a:t> 4 - دستكش ايمني : </a:t>
            </a:r>
            <a:endParaRPr lang="en-US" smtClean="0">
              <a:solidFill>
                <a:srgbClr val="00B050"/>
              </a:solidFill>
              <a:cs typeface="Times New Roman" pitchFamily="18" charset="0"/>
            </a:endParaRPr>
          </a:p>
          <a:p>
            <a:pPr algn="justLow" eaLnBrk="1" hangingPunct="1"/>
            <a:r>
              <a:rPr lang="fa-IR" b="1" smtClean="0"/>
              <a:t>براي محافظت دست و بخصوص انگشتان از خطرات الكتريكي ، مكانيكي ، شيميايي و غيره ، دستكش هاي متنوعي با كاربرد ويژه طراحي و تهيه شده است .</a:t>
            </a:r>
            <a:endParaRPr lang="en-US" smtClean="0">
              <a:cs typeface="Times New Roman" pitchFamily="18" charset="0"/>
            </a:endParaRPr>
          </a:p>
          <a:p>
            <a:pPr algn="justLow" eaLnBrk="1" hangingPunct="1"/>
            <a:endParaRPr lang="fa-IR" smtClean="0"/>
          </a:p>
        </p:txBody>
      </p:sp>
      <p:pic>
        <p:nvPicPr>
          <p:cNvPr id="46084" name="Picture 7" descr="http://www.daris-safety.com/uploads/2_25_DS4111%20m.jpg"/>
          <p:cNvPicPr>
            <a:picLocks noChangeAspect="1" noChangeArrowheads="1"/>
          </p:cNvPicPr>
          <p:nvPr/>
        </p:nvPicPr>
        <p:blipFill>
          <a:blip r:embed="rId2" cstate="print"/>
          <a:srcRect/>
          <a:stretch>
            <a:fillRect/>
          </a:stretch>
        </p:blipFill>
        <p:spPr bwMode="auto">
          <a:xfrm>
            <a:off x="684213" y="3357563"/>
            <a:ext cx="2857500" cy="2857500"/>
          </a:xfrm>
          <a:prstGeom prst="rect">
            <a:avLst/>
          </a:prstGeom>
          <a:noFill/>
          <a:ln w="9525">
            <a:noFill/>
            <a:miter lim="800000"/>
            <a:headEnd/>
            <a:tailEnd/>
          </a:ln>
        </p:spPr>
      </p:pic>
      <p:pic>
        <p:nvPicPr>
          <p:cNvPr id="46085" name="Picture 9" descr="http://www.daris-safety.com/uploads/2_25_DS4215%20m.jpg"/>
          <p:cNvPicPr>
            <a:picLocks noChangeAspect="1" noChangeArrowheads="1"/>
          </p:cNvPicPr>
          <p:nvPr/>
        </p:nvPicPr>
        <p:blipFill>
          <a:blip r:embed="rId3" cstate="print"/>
          <a:srcRect/>
          <a:stretch>
            <a:fillRect/>
          </a:stretch>
        </p:blipFill>
        <p:spPr bwMode="auto">
          <a:xfrm>
            <a:off x="3419475" y="3429000"/>
            <a:ext cx="2857500" cy="2857500"/>
          </a:xfrm>
          <a:prstGeom prst="rect">
            <a:avLst/>
          </a:prstGeom>
          <a:noFill/>
          <a:ln w="9525">
            <a:noFill/>
            <a:miter lim="800000"/>
            <a:headEnd/>
            <a:tailEnd/>
          </a:ln>
        </p:spPr>
      </p:pic>
      <p:pic>
        <p:nvPicPr>
          <p:cNvPr id="46086" name="Picture 11" descr="http://www.daris-safety.com/uploads/2_25_DS4115%20m.jpg"/>
          <p:cNvPicPr>
            <a:picLocks noChangeAspect="1" noChangeArrowheads="1"/>
          </p:cNvPicPr>
          <p:nvPr/>
        </p:nvPicPr>
        <p:blipFill>
          <a:blip r:embed="rId4" cstate="print"/>
          <a:srcRect/>
          <a:stretch>
            <a:fillRect/>
          </a:stretch>
        </p:blipFill>
        <p:spPr bwMode="auto">
          <a:xfrm>
            <a:off x="5940425" y="3500438"/>
            <a:ext cx="2857500" cy="2857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60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500" fill="hold"/>
                                        <p:tgtEl>
                                          <p:spTgt spid="4608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6083">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46084"/>
                                        </p:tgtEl>
                                        <p:attrNameLst>
                                          <p:attrName>style.visibility</p:attrName>
                                        </p:attrNameLst>
                                      </p:cBhvr>
                                      <p:to>
                                        <p:strVal val="visible"/>
                                      </p:to>
                                    </p:set>
                                    <p:anim calcmode="lin" valueType="num">
                                      <p:cBhvr>
                                        <p:cTn id="20" dur="500" fill="hold"/>
                                        <p:tgtEl>
                                          <p:spTgt spid="46084"/>
                                        </p:tgtEl>
                                        <p:attrNameLst>
                                          <p:attrName>ppt_w</p:attrName>
                                        </p:attrNameLst>
                                      </p:cBhvr>
                                      <p:tavLst>
                                        <p:tav tm="0">
                                          <p:val>
                                            <p:strVal val="#ppt_w*0.70"/>
                                          </p:val>
                                        </p:tav>
                                        <p:tav tm="100000">
                                          <p:val>
                                            <p:strVal val="#ppt_w"/>
                                          </p:val>
                                        </p:tav>
                                      </p:tavLst>
                                    </p:anim>
                                    <p:anim calcmode="lin" valueType="num">
                                      <p:cBhvr>
                                        <p:cTn id="21" dur="500" fill="hold"/>
                                        <p:tgtEl>
                                          <p:spTgt spid="46084"/>
                                        </p:tgtEl>
                                        <p:attrNameLst>
                                          <p:attrName>ppt_h</p:attrName>
                                        </p:attrNameLst>
                                      </p:cBhvr>
                                      <p:tavLst>
                                        <p:tav tm="0">
                                          <p:val>
                                            <p:strVal val="#ppt_h"/>
                                          </p:val>
                                        </p:tav>
                                        <p:tav tm="100000">
                                          <p:val>
                                            <p:strVal val="#ppt_h"/>
                                          </p:val>
                                        </p:tav>
                                      </p:tavLst>
                                    </p:anim>
                                    <p:animEffect transition="in" filter="fade">
                                      <p:cBhvr>
                                        <p:cTn id="22" dur="500"/>
                                        <p:tgtEl>
                                          <p:spTgt spid="46084"/>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46085"/>
                                        </p:tgtEl>
                                        <p:attrNameLst>
                                          <p:attrName>style.visibility</p:attrName>
                                        </p:attrNameLst>
                                      </p:cBhvr>
                                      <p:to>
                                        <p:strVal val="visible"/>
                                      </p:to>
                                    </p:set>
                                    <p:anim calcmode="lin" valueType="num">
                                      <p:cBhvr>
                                        <p:cTn id="26" dur="500" fill="hold"/>
                                        <p:tgtEl>
                                          <p:spTgt spid="46085"/>
                                        </p:tgtEl>
                                        <p:attrNameLst>
                                          <p:attrName>ppt_w</p:attrName>
                                        </p:attrNameLst>
                                      </p:cBhvr>
                                      <p:tavLst>
                                        <p:tav tm="0">
                                          <p:val>
                                            <p:strVal val="#ppt_w*0.70"/>
                                          </p:val>
                                        </p:tav>
                                        <p:tav tm="100000">
                                          <p:val>
                                            <p:strVal val="#ppt_w"/>
                                          </p:val>
                                        </p:tav>
                                      </p:tavLst>
                                    </p:anim>
                                    <p:anim calcmode="lin" valueType="num">
                                      <p:cBhvr>
                                        <p:cTn id="27" dur="500" fill="hold"/>
                                        <p:tgtEl>
                                          <p:spTgt spid="46085"/>
                                        </p:tgtEl>
                                        <p:attrNameLst>
                                          <p:attrName>ppt_h</p:attrName>
                                        </p:attrNameLst>
                                      </p:cBhvr>
                                      <p:tavLst>
                                        <p:tav tm="0">
                                          <p:val>
                                            <p:strVal val="#ppt_h"/>
                                          </p:val>
                                        </p:tav>
                                        <p:tav tm="100000">
                                          <p:val>
                                            <p:strVal val="#ppt_h"/>
                                          </p:val>
                                        </p:tav>
                                      </p:tavLst>
                                    </p:anim>
                                    <p:animEffect transition="in" filter="fade">
                                      <p:cBhvr>
                                        <p:cTn id="28" dur="500"/>
                                        <p:tgtEl>
                                          <p:spTgt spid="46085"/>
                                        </p:tgtEl>
                                      </p:cBhvr>
                                    </p:animEffect>
                                  </p:childTnLst>
                                </p:cTn>
                              </p:par>
                            </p:childTnLst>
                          </p:cTn>
                        </p:par>
                        <p:par>
                          <p:cTn id="29" fill="hold">
                            <p:stCondLst>
                              <p:cond delay="1500"/>
                            </p:stCondLst>
                            <p:childTnLst>
                              <p:par>
                                <p:cTn id="30" presetID="55" presetClass="entr" presetSubtype="0" fill="hold" nodeType="afterEffect">
                                  <p:stCondLst>
                                    <p:cond delay="0"/>
                                  </p:stCondLst>
                                  <p:childTnLst>
                                    <p:set>
                                      <p:cBhvr>
                                        <p:cTn id="31" dur="1" fill="hold">
                                          <p:stCondLst>
                                            <p:cond delay="0"/>
                                          </p:stCondLst>
                                        </p:cTn>
                                        <p:tgtEl>
                                          <p:spTgt spid="46086"/>
                                        </p:tgtEl>
                                        <p:attrNameLst>
                                          <p:attrName>style.visibility</p:attrName>
                                        </p:attrNameLst>
                                      </p:cBhvr>
                                      <p:to>
                                        <p:strVal val="visible"/>
                                      </p:to>
                                    </p:set>
                                    <p:anim calcmode="lin" valueType="num">
                                      <p:cBhvr>
                                        <p:cTn id="32" dur="500" fill="hold"/>
                                        <p:tgtEl>
                                          <p:spTgt spid="46086"/>
                                        </p:tgtEl>
                                        <p:attrNameLst>
                                          <p:attrName>ppt_w</p:attrName>
                                        </p:attrNameLst>
                                      </p:cBhvr>
                                      <p:tavLst>
                                        <p:tav tm="0">
                                          <p:val>
                                            <p:strVal val="#ppt_w*0.70"/>
                                          </p:val>
                                        </p:tav>
                                        <p:tav tm="100000">
                                          <p:val>
                                            <p:strVal val="#ppt_w"/>
                                          </p:val>
                                        </p:tav>
                                      </p:tavLst>
                                    </p:anim>
                                    <p:anim calcmode="lin" valueType="num">
                                      <p:cBhvr>
                                        <p:cTn id="33" dur="500" fill="hold"/>
                                        <p:tgtEl>
                                          <p:spTgt spid="46086"/>
                                        </p:tgtEl>
                                        <p:attrNameLst>
                                          <p:attrName>ppt_h</p:attrName>
                                        </p:attrNameLst>
                                      </p:cBhvr>
                                      <p:tavLst>
                                        <p:tav tm="0">
                                          <p:val>
                                            <p:strVal val="#ppt_h"/>
                                          </p:val>
                                        </p:tav>
                                        <p:tav tm="100000">
                                          <p:val>
                                            <p:strVal val="#ppt_h"/>
                                          </p:val>
                                        </p:tav>
                                      </p:tavLst>
                                    </p:anim>
                                    <p:animEffect transition="in" filter="fade">
                                      <p:cBhvr>
                                        <p:cTn id="34"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endParaRPr lang="fa-IR" smtClean="0"/>
          </a:p>
        </p:txBody>
      </p:sp>
      <p:sp>
        <p:nvSpPr>
          <p:cNvPr id="47107" name="Content Placeholder 2"/>
          <p:cNvSpPr>
            <a:spLocks noGrp="1"/>
          </p:cNvSpPr>
          <p:nvPr>
            <p:ph sz="quarter" idx="1"/>
          </p:nvPr>
        </p:nvSpPr>
        <p:spPr/>
        <p:txBody>
          <a:bodyPr/>
          <a:lstStyle/>
          <a:p>
            <a:pPr algn="justLow" eaLnBrk="1" hangingPunct="1"/>
            <a:r>
              <a:rPr lang="fa-IR" b="1" smtClean="0">
                <a:solidFill>
                  <a:srgbClr val="00B050"/>
                </a:solidFill>
              </a:rPr>
              <a:t>5 - گوشي هاي ايمني :</a:t>
            </a:r>
            <a:endParaRPr lang="en-US" smtClean="0">
              <a:solidFill>
                <a:srgbClr val="00B050"/>
              </a:solidFill>
              <a:cs typeface="Times New Roman" pitchFamily="18" charset="0"/>
            </a:endParaRPr>
          </a:p>
          <a:p>
            <a:pPr algn="justLow" eaLnBrk="1" hangingPunct="1"/>
            <a:r>
              <a:rPr lang="fa-IR" b="1" smtClean="0"/>
              <a:t>به منظور حفاظت سيستم شنوايي انسان ، انواع گوشي ايمني ساخته شده و در دسترس مي باشد .</a:t>
            </a:r>
            <a:endParaRPr lang="en-US" smtClean="0">
              <a:cs typeface="Times New Roman" pitchFamily="18" charset="0"/>
            </a:endParaRPr>
          </a:p>
          <a:p>
            <a:pPr algn="justLow" eaLnBrk="1" hangingPunct="1">
              <a:buFont typeface="Wingdings 2" pitchFamily="18" charset="2"/>
              <a:buNone/>
            </a:pPr>
            <a:endParaRPr lang="fa-IR" smtClean="0"/>
          </a:p>
        </p:txBody>
      </p:sp>
      <p:pic>
        <p:nvPicPr>
          <p:cNvPr id="47109" name="Picture 5" descr="http://www.ksa-safety.com/shop/images/howard-leight-airsoft-ear-plugs.jpg"/>
          <p:cNvPicPr>
            <a:picLocks noChangeAspect="1" noChangeArrowheads="1"/>
          </p:cNvPicPr>
          <p:nvPr/>
        </p:nvPicPr>
        <p:blipFill>
          <a:blip r:embed="rId2" cstate="print"/>
          <a:srcRect/>
          <a:stretch>
            <a:fillRect/>
          </a:stretch>
        </p:blipFill>
        <p:spPr bwMode="auto">
          <a:xfrm>
            <a:off x="3419475" y="2924175"/>
            <a:ext cx="5440363" cy="3384550"/>
          </a:xfrm>
          <a:prstGeom prst="rect">
            <a:avLst/>
          </a:prstGeom>
          <a:noFill/>
          <a:ln w="9525">
            <a:noFill/>
            <a:miter lim="800000"/>
            <a:headEnd/>
            <a:tailEnd/>
          </a:ln>
        </p:spPr>
      </p:pic>
      <p:pic>
        <p:nvPicPr>
          <p:cNvPr id="47111" name="Picture 7" descr="http://sheacompany.ir/wp-content/uploads/2015/06/Optime98_2in_E.gif"/>
          <p:cNvPicPr>
            <a:picLocks noChangeAspect="1" noChangeArrowheads="1"/>
          </p:cNvPicPr>
          <p:nvPr/>
        </p:nvPicPr>
        <p:blipFill>
          <a:blip r:embed="rId3" cstate="print"/>
          <a:srcRect/>
          <a:stretch>
            <a:fillRect/>
          </a:stretch>
        </p:blipFill>
        <p:spPr bwMode="auto">
          <a:xfrm>
            <a:off x="755650" y="2924175"/>
            <a:ext cx="2736850" cy="31242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710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71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 calcmode="lin" valueType="num">
                                      <p:cBhvr>
                                        <p:cTn id="14" dur="500" fill="hold"/>
                                        <p:tgtEl>
                                          <p:spTgt spid="47107">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7107">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7107">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 calcmode="lin" valueType="num">
                                      <p:cBhvr>
                                        <p:cTn id="20" dur="500" fill="hold"/>
                                        <p:tgtEl>
                                          <p:spTgt spid="47111"/>
                                        </p:tgtEl>
                                        <p:attrNameLst>
                                          <p:attrName>ppt_w</p:attrName>
                                        </p:attrNameLst>
                                      </p:cBhvr>
                                      <p:tavLst>
                                        <p:tav tm="0">
                                          <p:val>
                                            <p:strVal val="#ppt_w*0.70"/>
                                          </p:val>
                                        </p:tav>
                                        <p:tav tm="100000">
                                          <p:val>
                                            <p:strVal val="#ppt_w"/>
                                          </p:val>
                                        </p:tav>
                                      </p:tavLst>
                                    </p:anim>
                                    <p:anim calcmode="lin" valueType="num">
                                      <p:cBhvr>
                                        <p:cTn id="21" dur="500" fill="hold"/>
                                        <p:tgtEl>
                                          <p:spTgt spid="47111"/>
                                        </p:tgtEl>
                                        <p:attrNameLst>
                                          <p:attrName>ppt_h</p:attrName>
                                        </p:attrNameLst>
                                      </p:cBhvr>
                                      <p:tavLst>
                                        <p:tav tm="0">
                                          <p:val>
                                            <p:strVal val="#ppt_h"/>
                                          </p:val>
                                        </p:tav>
                                        <p:tav tm="100000">
                                          <p:val>
                                            <p:strVal val="#ppt_h"/>
                                          </p:val>
                                        </p:tav>
                                      </p:tavLst>
                                    </p:anim>
                                    <p:animEffect transition="in" filter="fade">
                                      <p:cBhvr>
                                        <p:cTn id="22" dur="500"/>
                                        <p:tgtEl>
                                          <p:spTgt spid="47111"/>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47109"/>
                                        </p:tgtEl>
                                        <p:attrNameLst>
                                          <p:attrName>style.visibility</p:attrName>
                                        </p:attrNameLst>
                                      </p:cBhvr>
                                      <p:to>
                                        <p:strVal val="visible"/>
                                      </p:to>
                                    </p:set>
                                    <p:anim calcmode="lin" valueType="num">
                                      <p:cBhvr>
                                        <p:cTn id="26" dur="500" fill="hold"/>
                                        <p:tgtEl>
                                          <p:spTgt spid="47109"/>
                                        </p:tgtEl>
                                        <p:attrNameLst>
                                          <p:attrName>ppt_w</p:attrName>
                                        </p:attrNameLst>
                                      </p:cBhvr>
                                      <p:tavLst>
                                        <p:tav tm="0">
                                          <p:val>
                                            <p:strVal val="#ppt_w*0.70"/>
                                          </p:val>
                                        </p:tav>
                                        <p:tav tm="100000">
                                          <p:val>
                                            <p:strVal val="#ppt_w"/>
                                          </p:val>
                                        </p:tav>
                                      </p:tavLst>
                                    </p:anim>
                                    <p:anim calcmode="lin" valueType="num">
                                      <p:cBhvr>
                                        <p:cTn id="27" dur="500" fill="hold"/>
                                        <p:tgtEl>
                                          <p:spTgt spid="47109"/>
                                        </p:tgtEl>
                                        <p:attrNameLst>
                                          <p:attrName>ppt_h</p:attrName>
                                        </p:attrNameLst>
                                      </p:cBhvr>
                                      <p:tavLst>
                                        <p:tav tm="0">
                                          <p:val>
                                            <p:strVal val="#ppt_h"/>
                                          </p:val>
                                        </p:tav>
                                        <p:tav tm="100000">
                                          <p:val>
                                            <p:strVal val="#ppt_h"/>
                                          </p:val>
                                        </p:tav>
                                      </p:tavLst>
                                    </p:anim>
                                    <p:animEffect transition="in" filter="fade">
                                      <p:cBhvr>
                                        <p:cTn id="28"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justLow" eaLnBrk="1" hangingPunct="1"/>
            <a:endParaRPr lang="fa-IR" smtClean="0"/>
          </a:p>
        </p:txBody>
      </p:sp>
      <p:sp>
        <p:nvSpPr>
          <p:cNvPr id="48131" name="Content Placeholder 2"/>
          <p:cNvSpPr>
            <a:spLocks noGrp="1"/>
          </p:cNvSpPr>
          <p:nvPr>
            <p:ph sz="quarter" idx="1"/>
          </p:nvPr>
        </p:nvSpPr>
        <p:spPr/>
        <p:txBody>
          <a:bodyPr/>
          <a:lstStyle/>
          <a:p>
            <a:pPr algn="justLow" eaLnBrk="1" hangingPunct="1"/>
            <a:r>
              <a:rPr lang="fa-IR" b="1" smtClean="0">
                <a:solidFill>
                  <a:srgbClr val="00B050"/>
                </a:solidFill>
              </a:rPr>
              <a:t>6- ماسك هاي تنفسي :</a:t>
            </a:r>
            <a:endParaRPr lang="en-US" smtClean="0">
              <a:solidFill>
                <a:srgbClr val="00B050"/>
              </a:solidFill>
              <a:cs typeface="Times New Roman" pitchFamily="18" charset="0"/>
            </a:endParaRPr>
          </a:p>
          <a:p>
            <a:pPr algn="justLow" eaLnBrk="1" hangingPunct="1"/>
            <a:r>
              <a:rPr lang="fa-IR" b="1" smtClean="0"/>
              <a:t>به منظور حفاظت سيستم تنفسي فرد ، انواع ماسك تنفسي با فيلترهاي مختلف ساخته شده است .</a:t>
            </a:r>
            <a:endParaRPr lang="en-US" smtClean="0">
              <a:cs typeface="Times New Roman" pitchFamily="18" charset="0"/>
            </a:endParaRPr>
          </a:p>
          <a:p>
            <a:pPr algn="justLow" eaLnBrk="1" hangingPunct="1"/>
            <a:endParaRPr lang="fa-IR" smtClean="0"/>
          </a:p>
        </p:txBody>
      </p:sp>
      <p:pic>
        <p:nvPicPr>
          <p:cNvPr id="4" name="Picture 6" descr="NORTH-5000-Series-Low-BEN-_i_LBM26736S.jpg"/>
          <p:cNvPicPr>
            <a:picLocks noChangeAspect="1"/>
          </p:cNvPicPr>
          <p:nvPr/>
        </p:nvPicPr>
        <p:blipFill>
          <a:blip r:embed="rId2" cstate="print"/>
          <a:srcRect/>
          <a:stretch>
            <a:fillRect/>
          </a:stretch>
        </p:blipFill>
        <p:spPr bwMode="auto">
          <a:xfrm>
            <a:off x="755650" y="3357563"/>
            <a:ext cx="2668588" cy="2519362"/>
          </a:xfrm>
          <a:prstGeom prst="rect">
            <a:avLst/>
          </a:prstGeom>
          <a:noFill/>
          <a:ln w="9525">
            <a:noFill/>
            <a:miter lim="800000"/>
            <a:headEnd/>
            <a:tailEnd/>
          </a:ln>
        </p:spPr>
      </p:pic>
      <p:pic>
        <p:nvPicPr>
          <p:cNvPr id="5" name="Picture 7" descr="welding-helmet-mask-with-respirator-368778.jpg"/>
          <p:cNvPicPr>
            <a:picLocks noChangeAspect="1"/>
          </p:cNvPicPr>
          <p:nvPr/>
        </p:nvPicPr>
        <p:blipFill>
          <a:blip r:embed="rId3" cstate="print"/>
          <a:srcRect/>
          <a:stretch>
            <a:fillRect/>
          </a:stretch>
        </p:blipFill>
        <p:spPr bwMode="auto">
          <a:xfrm>
            <a:off x="3708400" y="3213100"/>
            <a:ext cx="2447925" cy="3265488"/>
          </a:xfrm>
          <a:prstGeom prst="rect">
            <a:avLst/>
          </a:prstGeom>
          <a:noFill/>
          <a:ln w="9525">
            <a:noFill/>
            <a:miter lim="800000"/>
            <a:headEnd/>
            <a:tailEnd/>
          </a:ln>
        </p:spPr>
      </p:pic>
      <p:pic>
        <p:nvPicPr>
          <p:cNvPr id="6" name="Picture 4" descr="M066099P01WM.jpg"/>
          <p:cNvPicPr>
            <a:picLocks noChangeAspect="1"/>
          </p:cNvPicPr>
          <p:nvPr/>
        </p:nvPicPr>
        <p:blipFill>
          <a:blip r:embed="rId4" cstate="print"/>
          <a:srcRect/>
          <a:stretch>
            <a:fillRect/>
          </a:stretch>
        </p:blipFill>
        <p:spPr bwMode="auto">
          <a:xfrm>
            <a:off x="6372225" y="3573463"/>
            <a:ext cx="2160588" cy="216058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8131">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813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 calcmode="lin" valueType="num">
                                      <p:cBhvr>
                                        <p:cTn id="14" dur="500" fill="hold"/>
                                        <p:tgtEl>
                                          <p:spTgt spid="48131">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8131">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8131">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strVal val="#ppt_w*0.7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animEffect transition="in" filter="fade">
                                      <p:cBhvr>
                                        <p:cTn id="22" dur="500"/>
                                        <p:tgtEl>
                                          <p:spTgt spid="4"/>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strVal val="#ppt_w*0.7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animEffect transition="in" filter="fade">
                                      <p:cBhvr>
                                        <p:cTn id="28" dur="500"/>
                                        <p:tgtEl>
                                          <p:spTgt spid="5"/>
                                        </p:tgtEl>
                                      </p:cBhvr>
                                    </p:animEffect>
                                  </p:childTnLst>
                                </p:cTn>
                              </p:par>
                            </p:childTnLst>
                          </p:cTn>
                        </p:par>
                        <p:par>
                          <p:cTn id="29" fill="hold">
                            <p:stCondLst>
                              <p:cond delay="1500"/>
                            </p:stCondLst>
                            <p:childTnLst>
                              <p:par>
                                <p:cTn id="30" presetID="55"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ppt_w*0.7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endParaRPr lang="fa-IR" smtClean="0"/>
          </a:p>
        </p:txBody>
      </p:sp>
      <p:sp>
        <p:nvSpPr>
          <p:cNvPr id="49155" name="Content Placeholder 2"/>
          <p:cNvSpPr>
            <a:spLocks noGrp="1"/>
          </p:cNvSpPr>
          <p:nvPr>
            <p:ph sz="quarter" idx="1"/>
          </p:nvPr>
        </p:nvSpPr>
        <p:spPr/>
        <p:txBody>
          <a:bodyPr/>
          <a:lstStyle/>
          <a:p>
            <a:pPr algn="justLow" eaLnBrk="1" hangingPunct="1"/>
            <a:r>
              <a:rPr lang="fa-IR" b="1" smtClean="0">
                <a:solidFill>
                  <a:srgbClr val="00B050"/>
                </a:solidFill>
              </a:rPr>
              <a:t>7 - كلاه ايمني :</a:t>
            </a:r>
            <a:endParaRPr lang="en-US" smtClean="0">
              <a:solidFill>
                <a:srgbClr val="00B050"/>
              </a:solidFill>
              <a:cs typeface="Times New Roman" pitchFamily="18" charset="0"/>
            </a:endParaRPr>
          </a:p>
          <a:p>
            <a:pPr algn="justLow" eaLnBrk="1" hangingPunct="1"/>
            <a:r>
              <a:rPr lang="fa-IR" b="1" smtClean="0"/>
              <a:t>جهت حفاظت سر ( مهمترين عضو بدن ) از مواجهه با انواع خطرات ، انواع كلاه ايمني تهيه شده است .</a:t>
            </a:r>
            <a:endParaRPr lang="en-US" smtClean="0">
              <a:cs typeface="Times New Roman" pitchFamily="18" charset="0"/>
            </a:endParaRPr>
          </a:p>
          <a:p>
            <a:pPr algn="justLow" eaLnBrk="1" hangingPunct="1"/>
            <a:endParaRPr lang="fa-IR" smtClean="0"/>
          </a:p>
        </p:txBody>
      </p:sp>
      <p:pic>
        <p:nvPicPr>
          <p:cNvPr id="4" name="Picture 2" descr="http://www.jifeanyi.com/images/s54.jpg"/>
          <p:cNvPicPr>
            <a:picLocks noChangeAspect="1" noChangeArrowheads="1"/>
          </p:cNvPicPr>
          <p:nvPr/>
        </p:nvPicPr>
        <p:blipFill>
          <a:blip r:embed="rId2" cstate="print"/>
          <a:srcRect/>
          <a:stretch>
            <a:fillRect/>
          </a:stretch>
        </p:blipFill>
        <p:spPr bwMode="auto">
          <a:xfrm>
            <a:off x="971550" y="3068638"/>
            <a:ext cx="2808288" cy="3048000"/>
          </a:xfrm>
          <a:prstGeom prst="rect">
            <a:avLst/>
          </a:prstGeom>
          <a:noFill/>
          <a:ln w="9525">
            <a:noFill/>
            <a:miter lim="800000"/>
            <a:headEnd/>
            <a:tailEnd/>
          </a:ln>
        </p:spPr>
      </p:pic>
      <p:pic>
        <p:nvPicPr>
          <p:cNvPr id="5" name="Picture 6" descr="http://www.wit-star.com/pic/big/20140203232075207520.jpg"/>
          <p:cNvPicPr>
            <a:picLocks noChangeAspect="1" noChangeArrowheads="1"/>
          </p:cNvPicPr>
          <p:nvPr/>
        </p:nvPicPr>
        <p:blipFill>
          <a:blip r:embed="rId3" cstate="print"/>
          <a:srcRect/>
          <a:stretch>
            <a:fillRect/>
          </a:stretch>
        </p:blipFill>
        <p:spPr bwMode="auto">
          <a:xfrm>
            <a:off x="4211638" y="3141663"/>
            <a:ext cx="3889375" cy="2789237"/>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49155">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500" fill="hold"/>
                                        <p:tgtEl>
                                          <p:spTgt spid="49155">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49155">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49155">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ppt_w*0.7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animEffect transition="in" filter="fade">
                                      <p:cBhvr>
                                        <p:cTn id="22" dur="500"/>
                                        <p:tgtEl>
                                          <p:spTgt spid="5"/>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strVal val="#ppt_w*0.7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endParaRPr lang="fa-IR" smtClean="0"/>
          </a:p>
        </p:txBody>
      </p:sp>
      <p:sp>
        <p:nvSpPr>
          <p:cNvPr id="50179" name="Content Placeholder 2"/>
          <p:cNvSpPr>
            <a:spLocks noGrp="1"/>
          </p:cNvSpPr>
          <p:nvPr>
            <p:ph sz="quarter" idx="1"/>
          </p:nvPr>
        </p:nvSpPr>
        <p:spPr/>
        <p:txBody>
          <a:bodyPr/>
          <a:lstStyle/>
          <a:p>
            <a:pPr eaLnBrk="1" hangingPunct="1"/>
            <a:r>
              <a:rPr lang="fa-IR" b="1" smtClean="0">
                <a:solidFill>
                  <a:srgbClr val="00B050"/>
                </a:solidFill>
              </a:rPr>
              <a:t>8 - كمربند ايمني :</a:t>
            </a:r>
            <a:endParaRPr lang="en-US" smtClean="0">
              <a:solidFill>
                <a:srgbClr val="00B050"/>
              </a:solidFill>
              <a:cs typeface="Times New Roman" pitchFamily="18" charset="0"/>
            </a:endParaRPr>
          </a:p>
          <a:p>
            <a:pPr eaLnBrk="1" hangingPunct="1"/>
            <a:r>
              <a:rPr lang="fa-IR" b="1" smtClean="0"/>
              <a:t>يكي از مهمترين وسايل جهت پيشگيري از سقوط از ارتفاع ، استفاده از كمربند ايمني (نجات)مي باشد .</a:t>
            </a:r>
            <a:endParaRPr lang="en-US" smtClean="0">
              <a:cs typeface="Times New Roman" pitchFamily="18" charset="0"/>
            </a:endParaRPr>
          </a:p>
          <a:p>
            <a:pPr eaLnBrk="1" hangingPunct="1"/>
            <a:endParaRPr lang="fa-IR" smtClean="0"/>
          </a:p>
        </p:txBody>
      </p:sp>
      <p:pic>
        <p:nvPicPr>
          <p:cNvPr id="50183" name="Picture 7" descr="http://www.discountsafetygear.com/media/catalog/product/cache/4/image/9df78eab33525d08d6e5fb8d27136e95/m/s/msa10048344_-00_black-red_front-back_msa-technacurv-tower-harness.jpg"/>
          <p:cNvPicPr>
            <a:picLocks noChangeAspect="1" noChangeArrowheads="1"/>
          </p:cNvPicPr>
          <p:nvPr/>
        </p:nvPicPr>
        <p:blipFill>
          <a:blip r:embed="rId2" cstate="print"/>
          <a:srcRect/>
          <a:stretch>
            <a:fillRect/>
          </a:stretch>
        </p:blipFill>
        <p:spPr bwMode="auto">
          <a:xfrm>
            <a:off x="900113" y="2781300"/>
            <a:ext cx="3598862" cy="3598863"/>
          </a:xfrm>
          <a:prstGeom prst="rect">
            <a:avLst/>
          </a:prstGeom>
          <a:noFill/>
          <a:ln w="9525">
            <a:noFill/>
            <a:miter lim="800000"/>
            <a:headEnd/>
            <a:tailEnd/>
          </a:ln>
        </p:spPr>
      </p:pic>
      <p:pic>
        <p:nvPicPr>
          <p:cNvPr id="7" name="Picture 2" descr="http://www.netzerotools.com/assets/images/images/Miller/FullBodyHarnesses/DuraflexStrechable/650Series/DuraFlex-Strechable-Harnesses-Application3.jpg"/>
          <p:cNvPicPr>
            <a:picLocks noChangeAspect="1" noChangeArrowheads="1"/>
          </p:cNvPicPr>
          <p:nvPr/>
        </p:nvPicPr>
        <p:blipFill>
          <a:blip r:embed="rId3" cstate="print"/>
          <a:srcRect/>
          <a:stretch>
            <a:fillRect/>
          </a:stretch>
        </p:blipFill>
        <p:spPr bwMode="auto">
          <a:xfrm>
            <a:off x="4932363" y="3284538"/>
            <a:ext cx="3092450" cy="313531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p:cTn id="7" dur="500" fill="hold"/>
                                        <p:tgtEl>
                                          <p:spTgt spid="5017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017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017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 calcmode="lin" valueType="num">
                                      <p:cBhvr>
                                        <p:cTn id="14" dur="500" fill="hold"/>
                                        <p:tgtEl>
                                          <p:spTgt spid="5017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5017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50179">
                                            <p:txEl>
                                              <p:pRg st="1" end="1"/>
                                            </p:txEl>
                                          </p:spTgt>
                                        </p:tgtEl>
                                      </p:cBhvr>
                                    </p:animEffect>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50183"/>
                                        </p:tgtEl>
                                        <p:attrNameLst>
                                          <p:attrName>style.visibility</p:attrName>
                                        </p:attrNameLst>
                                      </p:cBhvr>
                                      <p:to>
                                        <p:strVal val="visible"/>
                                      </p:to>
                                    </p:set>
                                    <p:anim calcmode="lin" valueType="num">
                                      <p:cBhvr>
                                        <p:cTn id="20" dur="500" fill="hold"/>
                                        <p:tgtEl>
                                          <p:spTgt spid="50183"/>
                                        </p:tgtEl>
                                        <p:attrNameLst>
                                          <p:attrName>ppt_w</p:attrName>
                                        </p:attrNameLst>
                                      </p:cBhvr>
                                      <p:tavLst>
                                        <p:tav tm="0">
                                          <p:val>
                                            <p:strVal val="#ppt_w*0.70"/>
                                          </p:val>
                                        </p:tav>
                                        <p:tav tm="100000">
                                          <p:val>
                                            <p:strVal val="#ppt_w"/>
                                          </p:val>
                                        </p:tav>
                                      </p:tavLst>
                                    </p:anim>
                                    <p:anim calcmode="lin" valueType="num">
                                      <p:cBhvr>
                                        <p:cTn id="21" dur="500" fill="hold"/>
                                        <p:tgtEl>
                                          <p:spTgt spid="50183"/>
                                        </p:tgtEl>
                                        <p:attrNameLst>
                                          <p:attrName>ppt_h</p:attrName>
                                        </p:attrNameLst>
                                      </p:cBhvr>
                                      <p:tavLst>
                                        <p:tav tm="0">
                                          <p:val>
                                            <p:strVal val="#ppt_h"/>
                                          </p:val>
                                        </p:tav>
                                        <p:tav tm="100000">
                                          <p:val>
                                            <p:strVal val="#ppt_h"/>
                                          </p:val>
                                        </p:tav>
                                      </p:tavLst>
                                    </p:anim>
                                    <p:animEffect transition="in" filter="fade">
                                      <p:cBhvr>
                                        <p:cTn id="22" dur="500"/>
                                        <p:tgtEl>
                                          <p:spTgt spid="50183"/>
                                        </p:tgtEl>
                                      </p:cBhvr>
                                    </p:animEffect>
                                  </p:childTnLst>
                                </p:cTn>
                              </p:par>
                            </p:childTnLst>
                          </p:cTn>
                        </p:par>
                        <p:par>
                          <p:cTn id="23" fill="hold">
                            <p:stCondLst>
                              <p:cond delay="1000"/>
                            </p:stCondLst>
                            <p:childTnLst>
                              <p:par>
                                <p:cTn id="24" presetID="55"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strVal val="#ppt_w*0.7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igure 1"/>
          <p:cNvPicPr>
            <a:picLocks noChangeAspect="1" noChangeArrowheads="1"/>
          </p:cNvPicPr>
          <p:nvPr/>
        </p:nvPicPr>
        <p:blipFill>
          <a:blip r:embed="rId2" cstate="print"/>
          <a:srcRect/>
          <a:stretch>
            <a:fillRect/>
          </a:stretch>
        </p:blipFill>
        <p:spPr bwMode="auto">
          <a:xfrm>
            <a:off x="4284663" y="549275"/>
            <a:ext cx="4000500" cy="2667000"/>
          </a:xfrm>
          <a:prstGeom prst="rect">
            <a:avLst/>
          </a:prstGeom>
          <a:noFill/>
          <a:ln w="9525">
            <a:noFill/>
            <a:miter lim="800000"/>
            <a:headEnd/>
            <a:tailEnd/>
          </a:ln>
        </p:spPr>
      </p:pic>
      <p:pic>
        <p:nvPicPr>
          <p:cNvPr id="9" name="Picture 6" descr="IGUANE"/>
          <p:cNvPicPr>
            <a:picLocks noChangeAspect="1" noChangeArrowheads="1"/>
          </p:cNvPicPr>
          <p:nvPr/>
        </p:nvPicPr>
        <p:blipFill>
          <a:blip r:embed="rId3" cstate="print"/>
          <a:srcRect/>
          <a:stretch>
            <a:fillRect/>
          </a:stretch>
        </p:blipFill>
        <p:spPr bwMode="auto">
          <a:xfrm>
            <a:off x="971550" y="765175"/>
            <a:ext cx="2173288" cy="5400675"/>
          </a:xfrm>
          <a:prstGeom prst="rect">
            <a:avLst/>
          </a:prstGeom>
          <a:noFill/>
          <a:ln w="9525">
            <a:noFill/>
            <a:miter lim="800000"/>
            <a:headEnd/>
            <a:tailEnd/>
          </a:ln>
        </p:spPr>
      </p:pic>
      <p:pic>
        <p:nvPicPr>
          <p:cNvPr id="10" name="Picture 4" descr="http://www.petzl.com/sfc/servlet.shepherd/version/download/068w0000001aVwbAAE"/>
          <p:cNvPicPr>
            <a:picLocks noChangeAspect="1" noChangeArrowheads="1"/>
          </p:cNvPicPr>
          <p:nvPr/>
        </p:nvPicPr>
        <p:blipFill>
          <a:blip r:embed="rId4" cstate="print"/>
          <a:srcRect/>
          <a:stretch>
            <a:fillRect/>
          </a:stretch>
        </p:blipFill>
        <p:spPr bwMode="auto">
          <a:xfrm>
            <a:off x="4716463" y="3644900"/>
            <a:ext cx="3292475" cy="216058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0.7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par>
                                <p:cTn id="15" presetID="5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strVal val="#ppt_w*0.7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sz="quarter" idx="1"/>
          </p:nvPr>
        </p:nvSpPr>
        <p:spPr/>
        <p:txBody>
          <a:bodyPr/>
          <a:lstStyle/>
          <a:p>
            <a:pPr eaLnBrk="1" hangingPunct="1">
              <a:buFont typeface="Wingdings 2" pitchFamily="18" charset="2"/>
              <a:buNone/>
            </a:pPr>
            <a:r>
              <a:rPr lang="fa-IR" sz="4800" b="1" smtClean="0"/>
              <a:t> </a:t>
            </a:r>
            <a:endParaRPr lang="en-US" sz="4800" smtClean="0">
              <a:cs typeface="Times New Roman" pitchFamily="18" charset="0"/>
            </a:endParaRPr>
          </a:p>
          <a:p>
            <a:pPr algn="ctr" eaLnBrk="1" hangingPunct="1">
              <a:buFont typeface="Wingdings 2" pitchFamily="18" charset="2"/>
              <a:buNone/>
            </a:pPr>
            <a:r>
              <a:rPr lang="fa-IR" sz="4800" b="1" smtClean="0"/>
              <a:t>حادثه ،</a:t>
            </a:r>
            <a:r>
              <a:rPr lang="fa-IR" sz="4800" b="1" smtClean="0">
                <a:solidFill>
                  <a:srgbClr val="00B050"/>
                </a:solidFill>
              </a:rPr>
              <a:t>هميشه اتفاق </a:t>
            </a:r>
            <a:r>
              <a:rPr lang="fa-IR" sz="4800" b="1" smtClean="0"/>
              <a:t>نمي افتد</a:t>
            </a:r>
          </a:p>
          <a:p>
            <a:pPr algn="ctr" eaLnBrk="1" hangingPunct="1">
              <a:buFont typeface="Wingdings 2" pitchFamily="18" charset="2"/>
              <a:buNone/>
            </a:pPr>
            <a:r>
              <a:rPr lang="fa-IR" sz="4800" b="1" smtClean="0"/>
              <a:t> و عدم وقوع حادثه ، دليل بر </a:t>
            </a:r>
            <a:r>
              <a:rPr lang="fa-IR" sz="4800" b="1" smtClean="0">
                <a:solidFill>
                  <a:srgbClr val="FF0000"/>
                </a:solidFill>
              </a:rPr>
              <a:t>ايمن بودن محيط كارتان</a:t>
            </a:r>
            <a:r>
              <a:rPr lang="fa-IR" sz="4800" b="1" smtClean="0"/>
              <a:t> نمي باشد .</a:t>
            </a:r>
            <a:endParaRPr lang="en-US" sz="4800" smtClean="0">
              <a:cs typeface="Times New Roman" pitchFamily="18" charset="0"/>
            </a:endParaRPr>
          </a:p>
          <a:p>
            <a:pPr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512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500" fill="hold"/>
                                        <p:tgtEl>
                                          <p:spTgt spid="51203">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512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5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endParaRPr lang="fa-IR" smtClean="0"/>
          </a:p>
        </p:txBody>
      </p:sp>
      <p:sp>
        <p:nvSpPr>
          <p:cNvPr id="67587" name="Content Placeholder 2"/>
          <p:cNvSpPr>
            <a:spLocks noGrp="1"/>
          </p:cNvSpPr>
          <p:nvPr>
            <p:ph sz="quarter" idx="1"/>
          </p:nvPr>
        </p:nvSpPr>
        <p:spPr/>
        <p:txBody>
          <a:bodyPr/>
          <a:lstStyle/>
          <a:p>
            <a:pPr algn="ctr" eaLnBrk="1" hangingPunct="1">
              <a:buFont typeface="Wingdings 2" pitchFamily="18" charset="2"/>
              <a:buNone/>
            </a:pPr>
            <a:endParaRPr lang="fa-IR" sz="8000" smtClean="0">
              <a:cs typeface="B Titr" pitchFamily="2" charset="-78"/>
            </a:endParaRPr>
          </a:p>
          <a:p>
            <a:pPr algn="ctr" eaLnBrk="1" hangingPunct="1">
              <a:buFont typeface="Wingdings 2" pitchFamily="18" charset="2"/>
              <a:buNone/>
            </a:pPr>
            <a:r>
              <a:rPr lang="fa-IR" sz="16600" smtClean="0">
                <a:solidFill>
                  <a:srgbClr val="FF0000"/>
                </a:solidFill>
                <a:cs typeface="B Titr" pitchFamily="2" charset="-78"/>
              </a:rPr>
              <a:t>پايان</a:t>
            </a:r>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fa-IR" smtClean="0"/>
          </a:p>
        </p:txBody>
      </p:sp>
      <p:sp>
        <p:nvSpPr>
          <p:cNvPr id="9219" name="Content Placeholder 2"/>
          <p:cNvSpPr>
            <a:spLocks noGrp="1"/>
          </p:cNvSpPr>
          <p:nvPr>
            <p:ph sz="quarter" idx="1"/>
          </p:nvPr>
        </p:nvSpPr>
        <p:spPr/>
        <p:txBody>
          <a:bodyPr/>
          <a:lstStyle/>
          <a:p>
            <a:r>
              <a:rPr lang="ar-SA" sz="3200" b="1" smtClean="0"/>
              <a:t> </a:t>
            </a:r>
            <a:r>
              <a:rPr lang="ar-SA" sz="3200" b="1" smtClean="0">
                <a:solidFill>
                  <a:srgbClr val="FF0000"/>
                </a:solidFill>
              </a:rPr>
              <a:t>اهمیت‌ حوادث‌ ناشی‌ از كار:</a:t>
            </a:r>
            <a:endParaRPr lang="en-US" sz="3200" b="1" smtClean="0">
              <a:solidFill>
                <a:srgbClr val="FF0000"/>
              </a:solidFill>
              <a:cs typeface="Times New Roman" pitchFamily="18" charset="0"/>
            </a:endParaRPr>
          </a:p>
          <a:p>
            <a:pPr algn="just"/>
            <a:r>
              <a:rPr lang="fa-IR" sz="2800" b="1" smtClean="0">
                <a:cs typeface="B Mitra" pitchFamily="2" charset="-78"/>
              </a:rPr>
              <a:t>همه</a:t>
            </a:r>
            <a:r>
              <a:rPr lang="ar-SA" sz="2800" b="1" smtClean="0">
                <a:cs typeface="B Mitra" pitchFamily="2" charset="-78"/>
              </a:rPr>
              <a:t> ساله‌ در جهان‌ ده‌ها میلیون‌ كارگر قربانی‌ حوادثی‌ می‌شوند كه‌ منجر به‌ كشته‌ شدن‌ و یا از كارافتادگی‌ تعداد كثیری‌ از آن‌ها می‌گردد. بر طبق‌ آمار منتشر شده‌ در كشورهای‌ پیشرفته‌ صنعتی‌، سالانه‌ از هر ده‌ نفر كارگر یكی‌ دچار سانحه‌ می‌شود و در نتیجه‌ اینگونه‌ سوانح‌، پنج‌ درصد روزهای‌ كار ملی‌ به‌ هدر می‌رود. حوادث‌ ناشی‌ از كار از سویی‌ سبب‌ ناراحتی‌ فرد كارگر و یا افراد خانواده‌اش‌ می‌شود و از سوی‌ دیگر سبب‌ از بین‌ رفتن‌ سرمایه‌ و تزلزل‌ بنیان‌ اقتصادی‌ جامعه‌ می‌گردد. لذا اینگونه‌ حوادث‌ از دیدگاه‌های‌ زیر دارای‌ اهمیت‌ شایان‌ توجهی‌ می‌باشند:</a:t>
            </a:r>
            <a:endParaRPr lang="en-US" sz="2800" b="1" smtClean="0">
              <a:cs typeface="B Mitra" pitchFamily="2" charset="-78"/>
            </a:endParaRPr>
          </a:p>
          <a:p>
            <a:pPr eaLnBrk="1" hangingPunct="1"/>
            <a:endParaRPr lang="fa-IR"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fa-IR" smtClean="0"/>
          </a:p>
        </p:txBody>
      </p:sp>
      <p:sp>
        <p:nvSpPr>
          <p:cNvPr id="9219" name="Content Placeholder 2"/>
          <p:cNvSpPr>
            <a:spLocks noGrp="1"/>
          </p:cNvSpPr>
          <p:nvPr>
            <p:ph sz="quarter" idx="1"/>
          </p:nvPr>
        </p:nvSpPr>
        <p:spPr/>
        <p:txBody>
          <a:bodyPr/>
          <a:lstStyle/>
          <a:p>
            <a:pPr algn="just"/>
            <a:r>
              <a:rPr lang="ar-SA" b="1" smtClean="0"/>
              <a:t> </a:t>
            </a:r>
            <a:r>
              <a:rPr lang="fa-IR" b="1" smtClean="0">
                <a:solidFill>
                  <a:srgbClr val="00B050"/>
                </a:solidFill>
              </a:rPr>
              <a:t>الف-</a:t>
            </a:r>
            <a:r>
              <a:rPr lang="ar-SA" b="1" smtClean="0">
                <a:solidFill>
                  <a:srgbClr val="00B050"/>
                </a:solidFill>
              </a:rPr>
              <a:t> از نظر انسانی‌</a:t>
            </a:r>
            <a:endParaRPr lang="en-US" b="1" smtClean="0">
              <a:solidFill>
                <a:srgbClr val="00B050"/>
              </a:solidFill>
              <a:cs typeface="Times New Roman" pitchFamily="18" charset="0"/>
            </a:endParaRPr>
          </a:p>
          <a:p>
            <a:pPr algn="just"/>
            <a:r>
              <a:rPr lang="ar-SA" b="1" smtClean="0"/>
              <a:t> هرگونه‌ حادثه‌ ناشی‌ از كار ولو جزئی‌ سبب‌ درد و ناراحتی‌ شخص‌ كارگر و افراد خانواده‌اش‌ می‌شود. بدیهی‌ است‌ در صورتی‌ كه‌ حادثه‌ شدید باشد و منجر به‌ مرگ‌ یا از كارافتادگی‌ دائمی‌ شود این‌ مسئله‌ اهمیت‌ بیشتری‌ پیدا می‌كند.</a:t>
            </a:r>
            <a:endParaRPr lang="en-US" b="1" smtClean="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fa-IR" smtClean="0"/>
          </a:p>
        </p:txBody>
      </p:sp>
      <p:sp>
        <p:nvSpPr>
          <p:cNvPr id="9219" name="Content Placeholder 2"/>
          <p:cNvSpPr>
            <a:spLocks noGrp="1"/>
          </p:cNvSpPr>
          <p:nvPr>
            <p:ph sz="quarter" idx="1"/>
          </p:nvPr>
        </p:nvSpPr>
        <p:spPr/>
        <p:txBody>
          <a:bodyPr/>
          <a:lstStyle/>
          <a:p>
            <a:pPr algn="just"/>
            <a:r>
              <a:rPr lang="fa-IR" b="1" smtClean="0">
                <a:solidFill>
                  <a:srgbClr val="00B050"/>
                </a:solidFill>
              </a:rPr>
              <a:t>ب </a:t>
            </a:r>
            <a:r>
              <a:rPr lang="ar-SA" b="1" smtClean="0">
                <a:solidFill>
                  <a:srgbClr val="00B050"/>
                </a:solidFill>
              </a:rPr>
              <a:t>ـ از نظر اجتماعی‌</a:t>
            </a:r>
            <a:endParaRPr lang="en-US" b="1" smtClean="0">
              <a:solidFill>
                <a:srgbClr val="00B050"/>
              </a:solidFill>
              <a:cs typeface="Times New Roman" pitchFamily="18" charset="0"/>
            </a:endParaRPr>
          </a:p>
          <a:p>
            <a:pPr algn="just"/>
            <a:r>
              <a:rPr lang="ar-SA" b="1" smtClean="0"/>
              <a:t> از آنجا كه‌ پیشرفت‌ و ترقی‌ هر اجتماعی‌ بستگی‌ به‌ نیروی‌ كار افراد جامعه‌ دارد، لذا محصول‌ كار هر كارگر نه‌ تنها مایه‌ امرارمعاش‌ زندگی‌ و خانواده‌ اوست‌ بلكه‌ سرمایه‌ و پشتوانه‌ اقتصاد یك‌ جامعه‌ نیز می‌باشد. چنانكه‌ می‌دانیم‌ نزدیك‌ به‌ 50 تا 60% افراد هر اجتماعی‌ را افراد در سنین‌ كار تشكیل‌ می‌دهند. ولی‌ در اصل‌ افراد فعال‌ جامعه‌، مخصوصاً در كشورهای‌ كم‌ رشد در حدود 25% كل‌ جمعیت‌ می‌باشند حال‌ اگر از این‌ تعداد، افرادی‌ نیز به‌ علت‌ حوادث‌ ناشی‌ از كار نتوانند كار خود را انجام‌ دهند این‌ امر سبب‌ تزلزل‌ در وضع‌ اجتماعی‌ جامعه‌ می‌گردد.</a:t>
            </a:r>
            <a:endParaRPr lang="en-US" b="1" smtClean="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fa-IR" smtClean="0"/>
          </a:p>
        </p:txBody>
      </p:sp>
      <p:sp>
        <p:nvSpPr>
          <p:cNvPr id="9219" name="Content Placeholder 2"/>
          <p:cNvSpPr>
            <a:spLocks noGrp="1"/>
          </p:cNvSpPr>
          <p:nvPr>
            <p:ph sz="quarter" idx="1"/>
          </p:nvPr>
        </p:nvSpPr>
        <p:spPr/>
        <p:txBody>
          <a:bodyPr/>
          <a:lstStyle/>
          <a:p>
            <a:pPr algn="just"/>
            <a:r>
              <a:rPr lang="ar-SA" sz="2400" b="1" smtClean="0"/>
              <a:t> </a:t>
            </a:r>
            <a:r>
              <a:rPr lang="fa-IR" sz="2400" b="1" smtClean="0">
                <a:solidFill>
                  <a:srgbClr val="00B050"/>
                </a:solidFill>
              </a:rPr>
              <a:t>ج </a:t>
            </a:r>
            <a:r>
              <a:rPr lang="ar-SA" sz="2400" b="1" smtClean="0">
                <a:solidFill>
                  <a:srgbClr val="00B050"/>
                </a:solidFill>
              </a:rPr>
              <a:t>ـ از نظر اقتصادی‌</a:t>
            </a:r>
            <a:endParaRPr lang="en-US" sz="2400" smtClean="0">
              <a:solidFill>
                <a:srgbClr val="00B050"/>
              </a:solidFill>
              <a:cs typeface="Times New Roman" pitchFamily="18" charset="0"/>
            </a:endParaRPr>
          </a:p>
          <a:p>
            <a:pPr algn="just"/>
            <a:r>
              <a:rPr lang="ar-SA" sz="2400" b="1" smtClean="0"/>
              <a:t> حوادث‌ به‌ هر صورت‌ و درجه‌ای‌ كه‌ باشد برای‌ كارگر، كارفرما و جامعه‌ زیان‌های‌ اقتصادی‌ دربر دارد. این‌ زیان‌ها به‌ صورت‌ مستقیم‌ و غیرمستقیم‌ می‌باشند. از زیان‌های‌ مستقیم‌ می‌توان‌ از خسارت‌ ناشی‌ از وقفه‌ كار به‌ علت‌ حادثه‌، هزینه‌های‌ درمانی‌ و سرانجام‌ خسارات‌ پرداختی‌ در مورد از كارافتادگی‌ موقت‌، دایم‌ و یا فوت‌ را نام‌ برد. در محاسبه‌ زیان‌های‌ غیرمستقیم‌ كه‌ مقدار آن‌ در تمام‌ كشورها بیش‌ از زیان‌های‌ مستقیم‌ است‌ باید زیانهای‌ ناشی‌ از وقفه‌ در كار سایر كارگران‌ به‌ علت‌ كمك‌ كردن‌ به‌ فرد مصدوم‌، بحث‌ و گفتگو در مورد علت‌ وقوع‌ حادثه‌، به‌هم‌ ریختن‌ نظم‌ كار پس‌ از انتقال‌ كارگر به‌ بیمارستان‌ تا موقع‌ گماشتن‌ فرد مناسب‌ برای‌ انجام‌ امور، خسارات‌ وارده‌ به‌ ماشین‌آلات‌ و نهایتاً خسارات‌ ناشی‌ از تقلیل‌ فعالیت‌ كارگر مصدوم‌ پس‌ از برگشت‌ به‌ كار (در صورت‌ معلولیت‌) مورد توجه‌ قرار گیرد.</a:t>
            </a:r>
            <a:endParaRPr lang="en-US" sz="2400" b="1" smtClean="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92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5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993</TotalTime>
  <Words>2888</Words>
  <Application>Microsoft Office PowerPoint</Application>
  <PresentationFormat>On-screen Show (4:3)</PresentationFormat>
  <Paragraphs>270</Paragraphs>
  <Slides>59</Slides>
  <Notes>2</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Equity</vt:lpstr>
      <vt:lpstr>حوادث ناشي از كار</vt:lpstr>
      <vt:lpstr>PowerPoint Presentation</vt:lpstr>
      <vt:lpstr>PowerPoint Presentation</vt:lpstr>
      <vt:lpstr>آمار جهانی حوادث ناشي ازكار</vt:lpstr>
      <vt:lpstr>آمار حوادث ناشي ازكار  در ایران</vt:lpstr>
      <vt:lpstr>PowerPoint Presentation</vt:lpstr>
      <vt:lpstr>PowerPoint Presentation</vt:lpstr>
      <vt:lpstr>PowerPoint Presentation</vt:lpstr>
      <vt:lpstr>PowerPoint Presentation</vt:lpstr>
      <vt:lpstr>تعاریف</vt:lpstr>
      <vt:lpstr>PowerPoint Presentation</vt:lpstr>
      <vt:lpstr>PowerPoint Presentation</vt:lpstr>
      <vt:lpstr>PowerPoint Presentation</vt:lpstr>
      <vt:lpstr>ریسک  RISK</vt:lpstr>
      <vt:lpstr>PowerPoint Presentation</vt:lpstr>
      <vt:lpstr>PowerPoint Presentation</vt:lpstr>
      <vt:lpstr>PowerPoint Presentation</vt:lpstr>
      <vt:lpstr>PowerPoint Presentation</vt:lpstr>
      <vt:lpstr>ماتريس ارزيابي ريسك</vt:lpstr>
      <vt:lpstr>ریسک قابل تحمل (Tolerable Risk)</vt:lpstr>
      <vt:lpstr>PowerPoint Presentation</vt:lpstr>
      <vt:lpstr>PowerPoint Presentation</vt:lpstr>
      <vt:lpstr>PowerPoint Presentation</vt:lpstr>
      <vt:lpstr>دلايل عمده وقوع حوادث در بخش ساختمان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سه قاعده اساسی درخصوص حوادث</vt:lpstr>
      <vt:lpstr>PowerPoint Presentation</vt:lpstr>
      <vt:lpstr>PowerPoint Presentation</vt:lpstr>
      <vt:lpstr>PowerPoint Presentation</vt:lpstr>
      <vt:lpstr>PowerPoint Presentation</vt:lpstr>
      <vt:lpstr>حفاظ گذاری ماشین آلات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حوادث ناشي از كار</dc:title>
  <dc:creator>eskandari</dc:creator>
  <cp:lastModifiedBy>WIN 7</cp:lastModifiedBy>
  <cp:revision>59</cp:revision>
  <dcterms:created xsi:type="dcterms:W3CDTF">2016-01-18T07:12:01Z</dcterms:created>
  <dcterms:modified xsi:type="dcterms:W3CDTF">2017-04-29T20:17:01Z</dcterms:modified>
</cp:coreProperties>
</file>