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7" r:id="rId1"/>
    <p:sldMasterId id="2147483765" r:id="rId2"/>
    <p:sldMasterId id="2147483871" r:id="rId3"/>
  </p:sldMasterIdLst>
  <p:sldIdLst>
    <p:sldId id="514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3" r:id="rId15"/>
    <p:sldId id="271" r:id="rId16"/>
    <p:sldId id="275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86" r:id="rId30"/>
    <p:sldId id="387" r:id="rId31"/>
    <p:sldId id="373" r:id="rId32"/>
    <p:sldId id="385" r:id="rId33"/>
    <p:sldId id="374" r:id="rId34"/>
    <p:sldId id="388" r:id="rId35"/>
    <p:sldId id="389" r:id="rId36"/>
    <p:sldId id="375" r:id="rId37"/>
    <p:sldId id="376" r:id="rId38"/>
    <p:sldId id="390" r:id="rId39"/>
    <p:sldId id="377" r:id="rId40"/>
    <p:sldId id="378" r:id="rId41"/>
    <p:sldId id="508" r:id="rId42"/>
    <p:sldId id="392" r:id="rId43"/>
    <p:sldId id="391" r:id="rId44"/>
    <p:sldId id="379" r:id="rId45"/>
    <p:sldId id="380" r:id="rId46"/>
    <p:sldId id="381" r:id="rId47"/>
    <p:sldId id="393" r:id="rId48"/>
    <p:sldId id="294" r:id="rId49"/>
    <p:sldId id="382" r:id="rId50"/>
    <p:sldId id="295" r:id="rId51"/>
    <p:sldId id="296" r:id="rId52"/>
    <p:sldId id="394" r:id="rId53"/>
    <p:sldId id="297" r:id="rId54"/>
    <p:sldId id="298" r:id="rId55"/>
    <p:sldId id="299" r:id="rId56"/>
    <p:sldId id="395" r:id="rId57"/>
    <p:sldId id="396" r:id="rId58"/>
    <p:sldId id="300" r:id="rId59"/>
    <p:sldId id="397" r:id="rId60"/>
    <p:sldId id="398" r:id="rId61"/>
    <p:sldId id="301" r:id="rId62"/>
    <p:sldId id="302" r:id="rId63"/>
    <p:sldId id="399" r:id="rId64"/>
    <p:sldId id="303" r:id="rId65"/>
    <p:sldId id="400" r:id="rId66"/>
    <p:sldId id="304" r:id="rId67"/>
    <p:sldId id="305" r:id="rId68"/>
    <p:sldId id="401" r:id="rId69"/>
    <p:sldId id="306" r:id="rId70"/>
    <p:sldId id="402" r:id="rId71"/>
    <p:sldId id="307" r:id="rId72"/>
    <p:sldId id="403" r:id="rId73"/>
    <p:sldId id="308" r:id="rId74"/>
    <p:sldId id="309" r:id="rId75"/>
    <p:sldId id="310" r:id="rId76"/>
    <p:sldId id="404" r:id="rId77"/>
    <p:sldId id="405" r:id="rId78"/>
    <p:sldId id="406" r:id="rId79"/>
    <p:sldId id="407" r:id="rId80"/>
    <p:sldId id="311" r:id="rId81"/>
    <p:sldId id="312" r:id="rId82"/>
    <p:sldId id="313" r:id="rId83"/>
    <p:sldId id="501" r:id="rId84"/>
    <p:sldId id="314" r:id="rId85"/>
    <p:sldId id="409" r:id="rId86"/>
    <p:sldId id="410" r:id="rId87"/>
    <p:sldId id="411" r:id="rId88"/>
    <p:sldId id="315" r:id="rId89"/>
    <p:sldId id="316" r:id="rId90"/>
    <p:sldId id="412" r:id="rId91"/>
    <p:sldId id="413" r:id="rId92"/>
    <p:sldId id="414" r:id="rId93"/>
    <p:sldId id="317" r:id="rId94"/>
    <p:sldId id="415" r:id="rId95"/>
    <p:sldId id="318" r:id="rId96"/>
    <p:sldId id="319" r:id="rId97"/>
    <p:sldId id="320" r:id="rId98"/>
    <p:sldId id="321" r:id="rId99"/>
    <p:sldId id="322" r:id="rId100"/>
    <p:sldId id="323" r:id="rId101"/>
    <p:sldId id="324" r:id="rId102"/>
    <p:sldId id="325" r:id="rId103"/>
    <p:sldId id="326" r:id="rId104"/>
    <p:sldId id="416" r:id="rId105"/>
    <p:sldId id="417" r:id="rId106"/>
    <p:sldId id="327" r:id="rId107"/>
    <p:sldId id="418" r:id="rId108"/>
    <p:sldId id="328" r:id="rId109"/>
    <p:sldId id="419" r:id="rId110"/>
    <p:sldId id="329" r:id="rId111"/>
    <p:sldId id="446" r:id="rId112"/>
    <p:sldId id="330" r:id="rId113"/>
    <p:sldId id="421" r:id="rId114"/>
    <p:sldId id="331" r:id="rId115"/>
    <p:sldId id="332" r:id="rId116"/>
    <p:sldId id="333" r:id="rId117"/>
    <p:sldId id="334" r:id="rId118"/>
    <p:sldId id="335" r:id="rId119"/>
    <p:sldId id="336" r:id="rId120"/>
    <p:sldId id="422" r:id="rId121"/>
    <p:sldId id="423" r:id="rId122"/>
    <p:sldId id="424" r:id="rId123"/>
    <p:sldId id="337" r:id="rId124"/>
    <p:sldId id="338" r:id="rId125"/>
    <p:sldId id="339" r:id="rId126"/>
    <p:sldId id="425" r:id="rId127"/>
    <p:sldId id="426" r:id="rId128"/>
    <p:sldId id="427" r:id="rId129"/>
    <p:sldId id="509" r:id="rId130"/>
    <p:sldId id="340" r:id="rId131"/>
    <p:sldId id="429" r:id="rId132"/>
    <p:sldId id="341" r:id="rId133"/>
    <p:sldId id="342" r:id="rId134"/>
    <p:sldId id="343" r:id="rId135"/>
    <p:sldId id="344" r:id="rId136"/>
    <p:sldId id="345" r:id="rId137"/>
    <p:sldId id="346" r:id="rId138"/>
    <p:sldId id="347" r:id="rId139"/>
    <p:sldId id="348" r:id="rId140"/>
    <p:sldId id="349" r:id="rId141"/>
    <p:sldId id="350" r:id="rId142"/>
    <p:sldId id="512" r:id="rId143"/>
    <p:sldId id="351" r:id="rId144"/>
    <p:sldId id="504" r:id="rId145"/>
    <p:sldId id="352" r:id="rId146"/>
    <p:sldId id="505" r:id="rId147"/>
    <p:sldId id="433" r:id="rId148"/>
    <p:sldId id="510" r:id="rId149"/>
    <p:sldId id="435" r:id="rId150"/>
    <p:sldId id="436" r:id="rId151"/>
    <p:sldId id="511" r:id="rId152"/>
    <p:sldId id="353" r:id="rId153"/>
    <p:sldId id="354" r:id="rId154"/>
    <p:sldId id="355" r:id="rId155"/>
    <p:sldId id="356" r:id="rId156"/>
    <p:sldId id="357" r:id="rId157"/>
    <p:sldId id="358" r:id="rId158"/>
    <p:sldId id="359" r:id="rId159"/>
    <p:sldId id="438" r:id="rId160"/>
    <p:sldId id="360" r:id="rId161"/>
    <p:sldId id="447" r:id="rId162"/>
    <p:sldId id="439" r:id="rId163"/>
    <p:sldId id="500" r:id="rId164"/>
    <p:sldId id="449" r:id="rId165"/>
    <p:sldId id="450" r:id="rId166"/>
    <p:sldId id="451" r:id="rId167"/>
    <p:sldId id="452" r:id="rId168"/>
    <p:sldId id="453" r:id="rId169"/>
    <p:sldId id="454" r:id="rId170"/>
    <p:sldId id="455" r:id="rId171"/>
    <p:sldId id="456" r:id="rId172"/>
    <p:sldId id="457" r:id="rId173"/>
    <p:sldId id="458" r:id="rId174"/>
    <p:sldId id="459" r:id="rId175"/>
    <p:sldId id="460" r:id="rId176"/>
    <p:sldId id="461" r:id="rId177"/>
    <p:sldId id="462" r:id="rId178"/>
    <p:sldId id="463" r:id="rId179"/>
    <p:sldId id="464" r:id="rId180"/>
    <p:sldId id="465" r:id="rId181"/>
    <p:sldId id="466" r:id="rId182"/>
    <p:sldId id="467" r:id="rId183"/>
    <p:sldId id="468" r:id="rId184"/>
    <p:sldId id="469" r:id="rId185"/>
    <p:sldId id="470" r:id="rId186"/>
    <p:sldId id="471" r:id="rId187"/>
    <p:sldId id="472" r:id="rId188"/>
    <p:sldId id="473" r:id="rId189"/>
    <p:sldId id="474" r:id="rId190"/>
    <p:sldId id="475" r:id="rId191"/>
    <p:sldId id="476" r:id="rId192"/>
    <p:sldId id="477" r:id="rId193"/>
    <p:sldId id="478" r:id="rId194"/>
    <p:sldId id="443" r:id="rId195"/>
    <p:sldId id="479" r:id="rId196"/>
    <p:sldId id="506" r:id="rId197"/>
    <p:sldId id="480" r:id="rId198"/>
    <p:sldId id="481" r:id="rId199"/>
    <p:sldId id="482" r:id="rId200"/>
    <p:sldId id="483" r:id="rId201"/>
    <p:sldId id="484" r:id="rId202"/>
    <p:sldId id="485" r:id="rId203"/>
    <p:sldId id="499" r:id="rId204"/>
    <p:sldId id="486" r:id="rId205"/>
    <p:sldId id="487" r:id="rId206"/>
    <p:sldId id="488" r:id="rId207"/>
    <p:sldId id="489" r:id="rId208"/>
    <p:sldId id="490" r:id="rId209"/>
    <p:sldId id="491" r:id="rId210"/>
    <p:sldId id="492" r:id="rId211"/>
    <p:sldId id="493" r:id="rId212"/>
    <p:sldId id="494" r:id="rId213"/>
    <p:sldId id="495" r:id="rId214"/>
    <p:sldId id="496" r:id="rId215"/>
    <p:sldId id="497" r:id="rId216"/>
    <p:sldId id="498" r:id="rId217"/>
    <p:sldId id="515" r:id="rId218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251" autoAdjust="0"/>
    <p:restoredTop sz="93800" autoAdjust="0"/>
  </p:normalViewPr>
  <p:slideViewPr>
    <p:cSldViewPr>
      <p:cViewPr>
        <p:scale>
          <a:sx n="100" d="100"/>
          <a:sy n="100" d="100"/>
        </p:scale>
        <p:origin x="-4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59" Type="http://schemas.openxmlformats.org/officeDocument/2006/relationships/slide" Target="slides/slide156.xml"/><Relationship Id="rId170" Type="http://schemas.openxmlformats.org/officeDocument/2006/relationships/slide" Target="slides/slide167.xml"/><Relationship Id="rId191" Type="http://schemas.openxmlformats.org/officeDocument/2006/relationships/slide" Target="slides/slide188.xml"/><Relationship Id="rId205" Type="http://schemas.openxmlformats.org/officeDocument/2006/relationships/slide" Target="slides/slide202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53" Type="http://schemas.openxmlformats.org/officeDocument/2006/relationships/slide" Target="slides/slide50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5" Type="http://schemas.openxmlformats.org/officeDocument/2006/relationships/slide" Target="slides/slide92.xml"/><Relationship Id="rId160" Type="http://schemas.openxmlformats.org/officeDocument/2006/relationships/slide" Target="slides/slide157.xml"/><Relationship Id="rId181" Type="http://schemas.openxmlformats.org/officeDocument/2006/relationships/slide" Target="slides/slide178.xml"/><Relationship Id="rId216" Type="http://schemas.openxmlformats.org/officeDocument/2006/relationships/slide" Target="slides/slide213.xml"/><Relationship Id="rId22" Type="http://schemas.openxmlformats.org/officeDocument/2006/relationships/slide" Target="slides/slide19.xml"/><Relationship Id="rId43" Type="http://schemas.openxmlformats.org/officeDocument/2006/relationships/slide" Target="slides/slide40.xml"/><Relationship Id="rId64" Type="http://schemas.openxmlformats.org/officeDocument/2006/relationships/slide" Target="slides/slide61.xml"/><Relationship Id="rId118" Type="http://schemas.openxmlformats.org/officeDocument/2006/relationships/slide" Target="slides/slide115.xml"/><Relationship Id="rId139" Type="http://schemas.openxmlformats.org/officeDocument/2006/relationships/slide" Target="slides/slide136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71" Type="http://schemas.openxmlformats.org/officeDocument/2006/relationships/slide" Target="slides/slide168.xml"/><Relationship Id="rId192" Type="http://schemas.openxmlformats.org/officeDocument/2006/relationships/slide" Target="slides/slide189.xml"/><Relationship Id="rId206" Type="http://schemas.openxmlformats.org/officeDocument/2006/relationships/slide" Target="slides/slide203.xml"/><Relationship Id="rId12" Type="http://schemas.openxmlformats.org/officeDocument/2006/relationships/slide" Target="slides/slide9.xml"/><Relationship Id="rId33" Type="http://schemas.openxmlformats.org/officeDocument/2006/relationships/slide" Target="slides/slide30.xml"/><Relationship Id="rId108" Type="http://schemas.openxmlformats.org/officeDocument/2006/relationships/slide" Target="slides/slide105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5" Type="http://schemas.openxmlformats.org/officeDocument/2006/relationships/slide" Target="slides/slide72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61" Type="http://schemas.openxmlformats.org/officeDocument/2006/relationships/slide" Target="slides/slide158.xml"/><Relationship Id="rId182" Type="http://schemas.openxmlformats.org/officeDocument/2006/relationships/slide" Target="slides/slide179.xml"/><Relationship Id="rId217" Type="http://schemas.openxmlformats.org/officeDocument/2006/relationships/slide" Target="slides/slide214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5" Type="http://schemas.openxmlformats.org/officeDocument/2006/relationships/slide" Target="slides/slide62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51" Type="http://schemas.openxmlformats.org/officeDocument/2006/relationships/slide" Target="slides/slide148.xml"/><Relationship Id="rId172" Type="http://schemas.openxmlformats.org/officeDocument/2006/relationships/slide" Target="slides/slide169.xml"/><Relationship Id="rId193" Type="http://schemas.openxmlformats.org/officeDocument/2006/relationships/slide" Target="slides/slide190.xml"/><Relationship Id="rId207" Type="http://schemas.openxmlformats.org/officeDocument/2006/relationships/slide" Target="slides/slide204.xml"/><Relationship Id="rId13" Type="http://schemas.openxmlformats.org/officeDocument/2006/relationships/slide" Target="slides/slide10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20" Type="http://schemas.openxmlformats.org/officeDocument/2006/relationships/slide" Target="slides/slide117.xml"/><Relationship Id="rId141" Type="http://schemas.openxmlformats.org/officeDocument/2006/relationships/slide" Target="slides/slide138.xml"/><Relationship Id="rId7" Type="http://schemas.openxmlformats.org/officeDocument/2006/relationships/slide" Target="slides/slide4.xml"/><Relationship Id="rId162" Type="http://schemas.openxmlformats.org/officeDocument/2006/relationships/slide" Target="slides/slide159.xml"/><Relationship Id="rId183" Type="http://schemas.openxmlformats.org/officeDocument/2006/relationships/slide" Target="slides/slide180.xml"/><Relationship Id="rId218" Type="http://schemas.openxmlformats.org/officeDocument/2006/relationships/slide" Target="slides/slide215.xml"/><Relationship Id="rId24" Type="http://schemas.openxmlformats.org/officeDocument/2006/relationships/slide" Target="slides/slide21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31" Type="http://schemas.openxmlformats.org/officeDocument/2006/relationships/slide" Target="slides/slide128.xml"/><Relationship Id="rId152" Type="http://schemas.openxmlformats.org/officeDocument/2006/relationships/slide" Target="slides/slide149.xml"/><Relationship Id="rId173" Type="http://schemas.openxmlformats.org/officeDocument/2006/relationships/slide" Target="slides/slide170.xml"/><Relationship Id="rId194" Type="http://schemas.openxmlformats.org/officeDocument/2006/relationships/slide" Target="slides/slide191.xml"/><Relationship Id="rId208" Type="http://schemas.openxmlformats.org/officeDocument/2006/relationships/slide" Target="slides/slide205.xml"/><Relationship Id="rId14" Type="http://schemas.openxmlformats.org/officeDocument/2006/relationships/slide" Target="slides/slide11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163" Type="http://schemas.openxmlformats.org/officeDocument/2006/relationships/slide" Target="slides/slide160.xml"/><Relationship Id="rId184" Type="http://schemas.openxmlformats.org/officeDocument/2006/relationships/slide" Target="slides/slide181.xml"/><Relationship Id="rId189" Type="http://schemas.openxmlformats.org/officeDocument/2006/relationships/slide" Target="slides/slide186.xml"/><Relationship Id="rId21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11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slide" Target="slides/slide15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74" Type="http://schemas.openxmlformats.org/officeDocument/2006/relationships/slide" Target="slides/slide171.xml"/><Relationship Id="rId179" Type="http://schemas.openxmlformats.org/officeDocument/2006/relationships/slide" Target="slides/slide176.xml"/><Relationship Id="rId195" Type="http://schemas.openxmlformats.org/officeDocument/2006/relationships/slide" Target="slides/slide192.xml"/><Relationship Id="rId209" Type="http://schemas.openxmlformats.org/officeDocument/2006/relationships/slide" Target="slides/slide206.xml"/><Relationship Id="rId190" Type="http://schemas.openxmlformats.org/officeDocument/2006/relationships/slide" Target="slides/slide187.xml"/><Relationship Id="rId204" Type="http://schemas.openxmlformats.org/officeDocument/2006/relationships/slide" Target="slides/slide201.xml"/><Relationship Id="rId220" Type="http://schemas.openxmlformats.org/officeDocument/2006/relationships/viewProps" Target="viewProps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164" Type="http://schemas.openxmlformats.org/officeDocument/2006/relationships/slide" Target="slides/slide161.xml"/><Relationship Id="rId169" Type="http://schemas.openxmlformats.org/officeDocument/2006/relationships/slide" Target="slides/slide166.xml"/><Relationship Id="rId185" Type="http://schemas.openxmlformats.org/officeDocument/2006/relationships/slide" Target="slides/slide18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80" Type="http://schemas.openxmlformats.org/officeDocument/2006/relationships/slide" Target="slides/slide177.xml"/><Relationship Id="rId210" Type="http://schemas.openxmlformats.org/officeDocument/2006/relationships/slide" Target="slides/slide207.xml"/><Relationship Id="rId215" Type="http://schemas.openxmlformats.org/officeDocument/2006/relationships/slide" Target="slides/slide212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slide" Target="slides/slide151.xml"/><Relationship Id="rId175" Type="http://schemas.openxmlformats.org/officeDocument/2006/relationships/slide" Target="slides/slide172.xml"/><Relationship Id="rId196" Type="http://schemas.openxmlformats.org/officeDocument/2006/relationships/slide" Target="slides/slide193.xml"/><Relationship Id="rId200" Type="http://schemas.openxmlformats.org/officeDocument/2006/relationships/slide" Target="slides/slide197.xml"/><Relationship Id="rId16" Type="http://schemas.openxmlformats.org/officeDocument/2006/relationships/slide" Target="slides/slide13.xml"/><Relationship Id="rId221" Type="http://schemas.openxmlformats.org/officeDocument/2006/relationships/theme" Target="theme/theme1.xml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90" Type="http://schemas.openxmlformats.org/officeDocument/2006/relationships/slide" Target="slides/slide87.xml"/><Relationship Id="rId165" Type="http://schemas.openxmlformats.org/officeDocument/2006/relationships/slide" Target="slides/slide162.xml"/><Relationship Id="rId186" Type="http://schemas.openxmlformats.org/officeDocument/2006/relationships/slide" Target="slides/slide183.xml"/><Relationship Id="rId211" Type="http://schemas.openxmlformats.org/officeDocument/2006/relationships/slide" Target="slides/slide208.xml"/><Relationship Id="rId27" Type="http://schemas.openxmlformats.org/officeDocument/2006/relationships/slide" Target="slides/slide24.xml"/><Relationship Id="rId48" Type="http://schemas.openxmlformats.org/officeDocument/2006/relationships/slide" Target="slides/slide45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34" Type="http://schemas.openxmlformats.org/officeDocument/2006/relationships/slide" Target="slides/slide131.xml"/><Relationship Id="rId80" Type="http://schemas.openxmlformats.org/officeDocument/2006/relationships/slide" Target="slides/slide77.xml"/><Relationship Id="rId155" Type="http://schemas.openxmlformats.org/officeDocument/2006/relationships/slide" Target="slides/slide152.xml"/><Relationship Id="rId176" Type="http://schemas.openxmlformats.org/officeDocument/2006/relationships/slide" Target="slides/slide173.xml"/><Relationship Id="rId197" Type="http://schemas.openxmlformats.org/officeDocument/2006/relationships/slide" Target="slides/slide194.xml"/><Relationship Id="rId201" Type="http://schemas.openxmlformats.org/officeDocument/2006/relationships/slide" Target="slides/slide198.xml"/><Relationship Id="rId222" Type="http://schemas.openxmlformats.org/officeDocument/2006/relationships/tableStyles" Target="tableStyles.xml"/><Relationship Id="rId17" Type="http://schemas.openxmlformats.org/officeDocument/2006/relationships/slide" Target="slides/slide14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24" Type="http://schemas.openxmlformats.org/officeDocument/2006/relationships/slide" Target="slides/slide121.xml"/><Relationship Id="rId70" Type="http://schemas.openxmlformats.org/officeDocument/2006/relationships/slide" Target="slides/slide67.xml"/><Relationship Id="rId91" Type="http://schemas.openxmlformats.org/officeDocument/2006/relationships/slide" Target="slides/slide88.xml"/><Relationship Id="rId145" Type="http://schemas.openxmlformats.org/officeDocument/2006/relationships/slide" Target="slides/slide142.xml"/><Relationship Id="rId166" Type="http://schemas.openxmlformats.org/officeDocument/2006/relationships/slide" Target="slides/slide163.xml"/><Relationship Id="rId187" Type="http://schemas.openxmlformats.org/officeDocument/2006/relationships/slide" Target="slides/slide184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09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60" Type="http://schemas.openxmlformats.org/officeDocument/2006/relationships/slide" Target="slides/slide57.xml"/><Relationship Id="rId81" Type="http://schemas.openxmlformats.org/officeDocument/2006/relationships/slide" Target="slides/slide78.xml"/><Relationship Id="rId135" Type="http://schemas.openxmlformats.org/officeDocument/2006/relationships/slide" Target="slides/slide132.xml"/><Relationship Id="rId156" Type="http://schemas.openxmlformats.org/officeDocument/2006/relationships/slide" Target="slides/slide153.xml"/><Relationship Id="rId177" Type="http://schemas.openxmlformats.org/officeDocument/2006/relationships/slide" Target="slides/slide174.xml"/><Relationship Id="rId198" Type="http://schemas.openxmlformats.org/officeDocument/2006/relationships/slide" Target="slides/slide195.xml"/><Relationship Id="rId202" Type="http://schemas.openxmlformats.org/officeDocument/2006/relationships/slide" Target="slides/slide199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104" Type="http://schemas.openxmlformats.org/officeDocument/2006/relationships/slide" Target="slides/slide101.xml"/><Relationship Id="rId125" Type="http://schemas.openxmlformats.org/officeDocument/2006/relationships/slide" Target="slides/slide122.xml"/><Relationship Id="rId146" Type="http://schemas.openxmlformats.org/officeDocument/2006/relationships/slide" Target="slides/slide143.xml"/><Relationship Id="rId167" Type="http://schemas.openxmlformats.org/officeDocument/2006/relationships/slide" Target="slides/slide164.xml"/><Relationship Id="rId188" Type="http://schemas.openxmlformats.org/officeDocument/2006/relationships/slide" Target="slides/slide185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13" Type="http://schemas.openxmlformats.org/officeDocument/2006/relationships/slide" Target="slides/slide21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115" Type="http://schemas.openxmlformats.org/officeDocument/2006/relationships/slide" Target="slides/slide112.xml"/><Relationship Id="rId136" Type="http://schemas.openxmlformats.org/officeDocument/2006/relationships/slide" Target="slides/slide133.xml"/><Relationship Id="rId157" Type="http://schemas.openxmlformats.org/officeDocument/2006/relationships/slide" Target="slides/slide154.xml"/><Relationship Id="rId178" Type="http://schemas.openxmlformats.org/officeDocument/2006/relationships/slide" Target="slides/slide175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9" Type="http://schemas.openxmlformats.org/officeDocument/2006/relationships/slide" Target="slides/slide196.xml"/><Relationship Id="rId203" Type="http://schemas.openxmlformats.org/officeDocument/2006/relationships/slide" Target="slides/slide200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168" Type="http://schemas.openxmlformats.org/officeDocument/2006/relationships/slide" Target="slides/slide1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4" Type="http://schemas.openxmlformats.org/officeDocument/2006/relationships/image" Target="../media/image11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wmf"/><Relationship Id="rId1" Type="http://schemas.openxmlformats.org/officeDocument/2006/relationships/image" Target="../media/image127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4" Type="http://schemas.openxmlformats.org/officeDocument/2006/relationships/image" Target="../media/image13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4" Type="http://schemas.openxmlformats.org/officeDocument/2006/relationships/image" Target="../media/image143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5.wmf"/><Relationship Id="rId1" Type="http://schemas.openxmlformats.org/officeDocument/2006/relationships/image" Target="../media/image154.wmf"/><Relationship Id="rId4" Type="http://schemas.openxmlformats.org/officeDocument/2006/relationships/image" Target="../media/image15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4" Type="http://schemas.openxmlformats.org/officeDocument/2006/relationships/image" Target="../media/image163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wmf"/><Relationship Id="rId1" Type="http://schemas.openxmlformats.org/officeDocument/2006/relationships/image" Target="../media/image174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wmf"/><Relationship Id="rId6" Type="http://schemas.openxmlformats.org/officeDocument/2006/relationships/image" Target="../media/image184.wmf"/><Relationship Id="rId5" Type="http://schemas.openxmlformats.org/officeDocument/2006/relationships/image" Target="../media/image183.wmf"/><Relationship Id="rId4" Type="http://schemas.openxmlformats.org/officeDocument/2006/relationships/image" Target="../media/image182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6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8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wmf"/><Relationship Id="rId2" Type="http://schemas.openxmlformats.org/officeDocument/2006/relationships/image" Target="../media/image190.wmf"/><Relationship Id="rId1" Type="http://schemas.openxmlformats.org/officeDocument/2006/relationships/image" Target="../media/image189.wmf"/><Relationship Id="rId4" Type="http://schemas.openxmlformats.org/officeDocument/2006/relationships/image" Target="../media/image192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wmf"/><Relationship Id="rId1" Type="http://schemas.openxmlformats.org/officeDocument/2006/relationships/image" Target="../media/image19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91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C8A44-990E-4F2C-83E7-BF33E7C3F4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AAEB7-B501-4D5B-91D5-6000D9135C8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BB04C-E6C1-4928-A1ED-60BC49025C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CEDEE-8DDE-428D-B1F2-CE9E8EEAC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016AA-A61B-45B0-8C52-3891E20F1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FBE01-E661-43A2-AE7A-4EF227F61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7786F-67C4-4D4F-9980-19458226E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09F86-1CA8-4A00-A48B-5C3A16956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56932-D64D-4745-A409-EE8E1C0DA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220EB-E785-476B-913E-9EA34CE69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77168-C4C0-4096-A0BD-64094E967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96D3B-C043-418A-95C4-D80B2045A6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745EE-2C66-4F61-9B6B-190F2D4D4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351D3-4E67-40AE-8F64-8A4F76140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2BB29-9DC1-4277-8E5C-557598178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2C550-F561-408B-AC25-88B31360E4F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6C9C6-513A-4FC5-8D3B-E095F03026E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 rtl="1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 rtl="1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51A9A-882F-4C4C-BE35-01EEA6B2386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6449E-05FA-47B7-9A98-4EA8516D735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CAC5B-BDA4-44DC-93F2-44D1FE9181A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E4057-8840-4DD7-9D4F-7171F180593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3183C-7E85-4D0D-BD12-83B885A41C8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F23FB-5C0E-4654-93B0-E123737608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E669-A3AC-41C5-9E42-1D45D13A8BC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AB1E4-B327-4962-8185-23C003B0F80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4F617-4189-46FF-B373-58FF2844736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A40F3-6752-4F73-92C4-2434E6A844F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2DCB6-452E-42AC-9F0D-BBEB01DAF10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EA797-28D1-4FDB-82C4-88831F89668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08F36-62E9-4435-9C1A-4E2FCE5DE4B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11D66-1732-449A-A87C-EEF726CC21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E91BE-4111-43F0-8D7D-34C25BC28B3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0473-BAD8-44AA-B7D6-C44CE91E8D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6AD92-DB21-418C-AE29-AC73C4F6C7C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056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7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8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59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060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/>
            </a:lvl1pPr>
          </a:lstStyle>
          <a:p>
            <a:pPr>
              <a:defRPr/>
            </a:pPr>
            <a:fld id="{1F312F5B-368F-4FAC-977C-E644499F4E1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iming>
    <p:tnLst>
      <p:par>
        <p:cTn id="1" dur="indefinite" restart="never" nodeType="tmRoot"/>
      </p:par>
    </p:tnLst>
  </p:timing>
  <p:txStyles>
    <p:titleStyle>
      <a:lvl1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63503F04-F0BC-4794-B725-F8633D6A78C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FE8CA5-0031-4470-8F8D-11BE5BCE41A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76.wmf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8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86.wmf"/><Relationship Id="rId4" Type="http://schemas.openxmlformats.org/officeDocument/2006/relationships/image" Target="../media/image83.wmf"/><Relationship Id="rId9" Type="http://schemas.openxmlformats.org/officeDocument/2006/relationships/oleObject" Target="../embeddings/oleObject46.bin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89.wmf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91.wmf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56.bin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98.wmf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106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3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105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61.bin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2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111.wmf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slideLayout" Target="../slideLayouts/slideLayout24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7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69.bin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20.wmf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121.w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23.wmf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124.wmf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8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127.wmf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37.wmf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139.wmf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81.bin"/></Relationships>
</file>

<file path=ppt/slides/_rels/slide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143.wmf"/><Relationship Id="rId4" Type="http://schemas.openxmlformats.org/officeDocument/2006/relationships/image" Target="../media/image140.wmf"/><Relationship Id="rId9" Type="http://schemas.openxmlformats.org/officeDocument/2006/relationships/oleObject" Target="../embeddings/oleObject85.bin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7" Type="http://schemas.openxmlformats.org/officeDocument/2006/relationships/slide" Target="slide2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87.bin"/><Relationship Id="rId4" Type="http://schemas.openxmlformats.org/officeDocument/2006/relationships/image" Target="../media/image144.wmf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89.bin"/><Relationship Id="rId4" Type="http://schemas.openxmlformats.org/officeDocument/2006/relationships/image" Target="../media/image147.wmf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15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5.wmf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157.wmf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95.bin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61.wmf"/><Relationship Id="rId5" Type="http://schemas.openxmlformats.org/officeDocument/2006/relationships/oleObject" Target="../embeddings/oleObject97.bin"/><Relationship Id="rId10" Type="http://schemas.openxmlformats.org/officeDocument/2006/relationships/image" Target="../media/image163.wmf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99.bin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66.wmf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slide" Target="slide181.xml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17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1.vml"/><Relationship Id="rId5" Type="http://schemas.openxmlformats.org/officeDocument/2006/relationships/slide" Target="slide178.xml"/><Relationship Id="rId4" Type="http://schemas.openxmlformats.org/officeDocument/2006/relationships/image" Target="../media/image171.wmf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slide" Target="slide178.xml"/><Relationship Id="rId1" Type="http://schemas.openxmlformats.org/officeDocument/2006/relationships/slideLayout" Target="../slideLayouts/slideLayout24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75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174.wmf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76.wmf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5.xml"/><Relationship Id="rId3" Type="http://schemas.openxmlformats.org/officeDocument/2006/relationships/slide" Target="slide22.xml"/><Relationship Id="rId7" Type="http://schemas.openxmlformats.org/officeDocument/2006/relationships/slide" Target="slide1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4.xml"/><Relationship Id="rId6" Type="http://schemas.openxmlformats.org/officeDocument/2006/relationships/slide" Target="slide139.xml"/><Relationship Id="rId11" Type="http://schemas.openxmlformats.org/officeDocument/2006/relationships/slide" Target="slide205.xml"/><Relationship Id="rId5" Type="http://schemas.openxmlformats.org/officeDocument/2006/relationships/slide" Target="slide78.xml"/><Relationship Id="rId10" Type="http://schemas.openxmlformats.org/officeDocument/2006/relationships/slide" Target="slide186.xml"/><Relationship Id="rId4" Type="http://schemas.openxmlformats.org/officeDocument/2006/relationships/slide" Target="slide23.xml"/><Relationship Id="rId9" Type="http://schemas.openxmlformats.org/officeDocument/2006/relationships/slide" Target="slide17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wmf"/><Relationship Id="rId13" Type="http://schemas.openxmlformats.org/officeDocument/2006/relationships/image" Target="../media/image183.wmf"/><Relationship Id="rId3" Type="http://schemas.openxmlformats.org/officeDocument/2006/relationships/oleObject" Target="../embeddings/oleObject107.bin"/><Relationship Id="rId7" Type="http://schemas.openxmlformats.org/officeDocument/2006/relationships/oleObject" Target="../embeddings/oleObject109.bin"/><Relationship Id="rId12" Type="http://schemas.openxmlformats.org/officeDocument/2006/relationships/oleObject" Target="../embeddings/oleObject112.bin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84.w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80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8.bin"/><Relationship Id="rId15" Type="http://schemas.openxmlformats.org/officeDocument/2006/relationships/oleObject" Target="../embeddings/oleObject114.bin"/><Relationship Id="rId10" Type="http://schemas.openxmlformats.org/officeDocument/2006/relationships/image" Target="../media/image182.wmf"/><Relationship Id="rId4" Type="http://schemas.openxmlformats.org/officeDocument/2006/relationships/image" Target="../media/image179.wmf"/><Relationship Id="rId9" Type="http://schemas.openxmlformats.org/officeDocument/2006/relationships/oleObject" Target="../embeddings/oleObject110.bin"/><Relationship Id="rId14" Type="http://schemas.openxmlformats.org/officeDocument/2006/relationships/oleObject" Target="../embeddings/oleObject113.bin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86.wmf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88.wmf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3" Type="http://schemas.openxmlformats.org/officeDocument/2006/relationships/oleObject" Target="../embeddings/oleObject117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90.wmf"/><Relationship Id="rId5" Type="http://schemas.openxmlformats.org/officeDocument/2006/relationships/oleObject" Target="../embeddings/oleObject118.bin"/><Relationship Id="rId10" Type="http://schemas.openxmlformats.org/officeDocument/2006/relationships/image" Target="../media/image192.wmf"/><Relationship Id="rId4" Type="http://schemas.openxmlformats.org/officeDocument/2006/relationships/image" Target="../media/image189.wmf"/><Relationship Id="rId9" Type="http://schemas.openxmlformats.org/officeDocument/2006/relationships/oleObject" Target="../embeddings/oleObject120.bin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94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93.wmf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1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6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7.w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24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2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63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6.w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69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38.bin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7585" y="836712"/>
            <a:ext cx="7478216" cy="5544616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fa-IR" sz="3600" dirty="0" smtClean="0">
                <a:cs typeface="2  Badr" pitchFamily="2" charset="-78"/>
              </a:rPr>
              <a:t>به </a:t>
            </a:r>
            <a:r>
              <a:rPr lang="fa-IR" sz="3600" smtClean="0">
                <a:cs typeface="2  Badr" pitchFamily="2" charset="-78"/>
              </a:rPr>
              <a:t>نام </a:t>
            </a:r>
            <a:r>
              <a:rPr lang="fa-IR" sz="3600" smtClean="0">
                <a:cs typeface="2  Badr" pitchFamily="2" charset="-78"/>
              </a:rPr>
              <a:t>خدا</a:t>
            </a:r>
            <a:r>
              <a:rPr lang="fa-IR" sz="3600" dirty="0" smtClean="0">
                <a:cs typeface="2  Badr" pitchFamily="2" charset="-78"/>
              </a:rPr>
              <a:t/>
            </a:r>
            <a:br>
              <a:rPr lang="fa-IR" sz="3600" dirty="0" smtClean="0">
                <a:cs typeface="2  Badr" pitchFamily="2" charset="-78"/>
              </a:rPr>
            </a:br>
            <a:r>
              <a:rPr lang="fa-IR" dirty="0" smtClean="0">
                <a:cs typeface="2  Badr" pitchFamily="2" charset="-78"/>
              </a:rPr>
              <a:t/>
            </a:r>
            <a:br>
              <a:rPr lang="fa-IR" dirty="0" smtClean="0">
                <a:cs typeface="2  Badr" pitchFamily="2" charset="-78"/>
              </a:rPr>
            </a:br>
            <a:r>
              <a:rPr lang="fa-IR" dirty="0" smtClean="0">
                <a:cs typeface="2  Badr" pitchFamily="2" charset="-78"/>
              </a:rPr>
              <a:t>اقتصادخرد</a:t>
            </a:r>
            <a:br>
              <a:rPr lang="fa-IR" dirty="0" smtClean="0">
                <a:cs typeface="2  Badr" pitchFamily="2" charset="-78"/>
              </a:rPr>
            </a:br>
            <a:r>
              <a:rPr lang="fa-IR" dirty="0" smtClean="0">
                <a:cs typeface="2  Badr" pitchFamily="2" charset="-78"/>
              </a:rPr>
              <a:t/>
            </a:r>
            <a:br>
              <a:rPr lang="fa-IR" dirty="0" smtClean="0">
                <a:cs typeface="2  Badr" pitchFamily="2" charset="-78"/>
              </a:rPr>
            </a:br>
            <a:r>
              <a:rPr lang="fa-IR" sz="2800" dirty="0" smtClean="0">
                <a:cs typeface="2  Badr" pitchFamily="2" charset="-78"/>
              </a:rPr>
              <a:t>90</a:t>
            </a:r>
            <a:endParaRPr lang="en-US" sz="2800" dirty="0">
              <a:cs typeface="2  Badr" pitchFamily="2" charset="-78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 </a:t>
            </a:r>
            <a:r>
              <a:rPr lang="fa-IR" smtClean="0">
                <a:cs typeface="B Zar" pitchFamily="2" charset="-78"/>
              </a:rPr>
              <a:t>عنوان درس: سؤالات اقتصاد</a:t>
            </a:r>
            <a:r>
              <a:rPr lang="fa-IR" smtClean="0"/>
              <a:t> </a:t>
            </a:r>
            <a:r>
              <a:rPr lang="fa-IR" smtClean="0">
                <a:cs typeface="B Zar" pitchFamily="2" charset="-78"/>
              </a:rPr>
              <a:t>كلان</a:t>
            </a:r>
            <a:r>
              <a:rPr lang="fa-IR" smtClean="0"/>
              <a:t> 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fa-IR" smtClean="0">
                <a:cs typeface="B Mitra" pitchFamily="2" charset="-78"/>
              </a:rPr>
              <a:t>مصرف كل متاثر از چه عواملي است؟</a:t>
            </a:r>
          </a:p>
          <a:p>
            <a:pPr marL="533400" indent="-533400" eaLnBrk="1" hangingPunct="1"/>
            <a:r>
              <a:rPr lang="fa-IR" smtClean="0">
                <a:cs typeface="B Mitra" pitchFamily="2" charset="-78"/>
              </a:rPr>
              <a:t>سطح عمومي قيمتها متاثر از چه عواملي است؟</a:t>
            </a:r>
          </a:p>
          <a:p>
            <a:pPr marL="533400" indent="-533400" eaLnBrk="1" hangingPunct="1"/>
            <a:r>
              <a:rPr lang="fa-IR" smtClean="0">
                <a:cs typeface="B Mitra" pitchFamily="2" charset="-78"/>
              </a:rPr>
              <a:t>علت بروز ركود و بحران چيست؟</a:t>
            </a:r>
          </a:p>
          <a:p>
            <a:pPr marL="533400" indent="-533400" eaLnBrk="1" hangingPunct="1"/>
            <a:r>
              <a:rPr lang="fa-IR" smtClean="0">
                <a:cs typeface="B Mitra" pitchFamily="2" charset="-78"/>
              </a:rPr>
              <a:t>چگونه مي</a:t>
            </a:r>
            <a:r>
              <a:rPr lang="fa-IR" smtClean="0"/>
              <a:t>‌</a:t>
            </a:r>
            <a:r>
              <a:rPr lang="fa-IR" smtClean="0">
                <a:cs typeface="B Mitra" pitchFamily="2" charset="-78"/>
              </a:rPr>
              <a:t>توان از ركود خارج شد؟</a:t>
            </a:r>
          </a:p>
          <a:p>
            <a:pPr marL="533400" indent="-533400" eaLnBrk="1" hangingPunct="1"/>
            <a:r>
              <a:rPr lang="fa-IR" smtClean="0">
                <a:cs typeface="B Mitra" pitchFamily="2" charset="-78"/>
              </a:rPr>
              <a:t>رابطه حجم پول و تورم چيست؟</a:t>
            </a:r>
          </a:p>
          <a:p>
            <a:pPr marL="533400" indent="-533400" eaLnBrk="1" hangingPunct="1"/>
            <a:r>
              <a:rPr lang="fa-IR" smtClean="0">
                <a:cs typeface="B Mitra" pitchFamily="2" charset="-78"/>
              </a:rPr>
              <a:t>چرا اقتصاد ايران د</a:t>
            </a:r>
            <a:r>
              <a:rPr lang="en-US" smtClean="0">
                <a:cs typeface="B Mitra" pitchFamily="2" charset="-78"/>
              </a:rPr>
              <a:t> </a:t>
            </a:r>
            <a:r>
              <a:rPr lang="fa-IR" smtClean="0">
                <a:cs typeface="B Mitra" pitchFamily="2" charset="-78"/>
              </a:rPr>
              <a:t>چار بيكاري است؟</a:t>
            </a:r>
          </a:p>
          <a:p>
            <a:pPr marL="533400" indent="-533400" eaLnBrk="1" hangingPunct="1"/>
            <a:r>
              <a:rPr lang="fa-IR" smtClean="0">
                <a:cs typeface="B Mitra" pitchFamily="2" charset="-78"/>
              </a:rPr>
              <a:t>چه عواملي در ارزش ريال مؤثر مي</a:t>
            </a:r>
            <a:r>
              <a:rPr lang="fa-IR" smtClean="0"/>
              <a:t>‌</a:t>
            </a:r>
            <a:r>
              <a:rPr lang="fa-IR" smtClean="0">
                <a:cs typeface="B Mitra" pitchFamily="2" charset="-78"/>
              </a:rPr>
              <a:t>باشند</a:t>
            </a:r>
            <a:endParaRPr lang="en-US" smtClean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اصل قابليت مقايسه</a:t>
            </a:r>
            <a:r>
              <a:rPr lang="en-US" smtClean="0"/>
              <a:t>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براي دو بستة </a:t>
            </a:r>
            <a:r>
              <a:rPr lang="en-US" smtClean="0"/>
              <a:t>A</a:t>
            </a:r>
            <a:r>
              <a:rPr lang="fa-IR" smtClean="0"/>
              <a:t> و </a:t>
            </a:r>
            <a:r>
              <a:rPr lang="en-US" smtClean="0"/>
              <a:t>B</a:t>
            </a:r>
            <a:r>
              <a:rPr lang="fa-IR" smtClean="0"/>
              <a:t> يكي از حالتهاي زير برقرار است</a:t>
            </a:r>
          </a:p>
          <a:p>
            <a:pPr eaLnBrk="1" hangingPunct="1"/>
            <a:r>
              <a:rPr lang="fa-IR" smtClean="0"/>
              <a:t> </a:t>
            </a:r>
            <a:r>
              <a:rPr lang="en-US" smtClean="0"/>
              <a:t>A               </a:t>
            </a:r>
            <a:r>
              <a:rPr lang="fa-IR" smtClean="0"/>
              <a:t> بر </a:t>
            </a:r>
            <a:r>
              <a:rPr lang="en-US" smtClean="0"/>
              <a:t>B</a:t>
            </a:r>
            <a:r>
              <a:rPr lang="fa-IR" smtClean="0"/>
              <a:t> مرحج است</a:t>
            </a:r>
          </a:p>
          <a:p>
            <a:pPr eaLnBrk="1" hangingPunct="1"/>
            <a:r>
              <a:rPr lang="fa-IR" smtClean="0"/>
              <a:t> </a:t>
            </a:r>
            <a:r>
              <a:rPr lang="en-US" smtClean="0"/>
              <a:t>B                </a:t>
            </a:r>
            <a:r>
              <a:rPr lang="fa-IR" smtClean="0"/>
              <a:t> بر </a:t>
            </a:r>
            <a:r>
              <a:rPr lang="en-US" smtClean="0"/>
              <a:t>A</a:t>
            </a:r>
            <a:r>
              <a:rPr lang="fa-IR" smtClean="0"/>
              <a:t> مرحج است</a:t>
            </a:r>
          </a:p>
          <a:p>
            <a:pPr eaLnBrk="1" hangingPunct="1"/>
            <a:r>
              <a:rPr lang="en-US" b="1" smtClean="0"/>
              <a:t>  B    A-B </a:t>
            </a:r>
            <a:r>
              <a:rPr lang="en-US" smtClean="0"/>
              <a:t>     </a:t>
            </a:r>
            <a:r>
              <a:rPr lang="fa-IR" smtClean="0"/>
              <a:t>و </a:t>
            </a:r>
            <a:r>
              <a:rPr lang="en-US" smtClean="0"/>
              <a:t>A </a:t>
            </a:r>
            <a:r>
              <a:rPr lang="fa-IR" smtClean="0"/>
              <a:t>بي‌تفاوت مي‌باشند</a:t>
            </a:r>
            <a:endParaRPr lang="en-US" smtClean="0"/>
          </a:p>
        </p:txBody>
      </p:sp>
      <p:sp>
        <p:nvSpPr>
          <p:cNvPr id="11878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8789" name="Object 4"/>
          <p:cNvGraphicFramePr>
            <a:graphicFrameLocks noChangeAspect="1"/>
          </p:cNvGraphicFramePr>
          <p:nvPr/>
        </p:nvGraphicFramePr>
        <p:xfrm>
          <a:off x="6877050" y="2879725"/>
          <a:ext cx="7905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5" name="Equation" r:id="rId3" imgW="304536" imgH="203024" progId="Equation.3">
                  <p:embed/>
                </p:oleObj>
              </mc:Choice>
              <mc:Fallback>
                <p:oleObj name="Equation" r:id="rId3" imgW="304536" imgH="2030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2879725"/>
                        <a:ext cx="790575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9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8792" name="Object 7"/>
          <p:cNvGraphicFramePr>
            <a:graphicFrameLocks noChangeAspect="1"/>
          </p:cNvGraphicFramePr>
          <p:nvPr/>
        </p:nvGraphicFramePr>
        <p:xfrm>
          <a:off x="6732588" y="3379788"/>
          <a:ext cx="93503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6" name="Equation" r:id="rId5" imgW="304536" imgH="203024" progId="Equation.3">
                  <p:embed/>
                </p:oleObj>
              </mc:Choice>
              <mc:Fallback>
                <p:oleObj name="Equation" r:id="rId5" imgW="304536" imgH="20302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379788"/>
                        <a:ext cx="93503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اصل انتقال</a:t>
            </a:r>
            <a:r>
              <a:rPr lang="en-US" smtClean="0"/>
              <a:t> </a:t>
            </a:r>
          </a:p>
        </p:txBody>
      </p:sp>
      <p:graphicFrame>
        <p:nvGraphicFramePr>
          <p:cNvPr id="119814" name="Rectangle 9"/>
          <p:cNvGraphicFramePr>
            <a:graphicFrameLocks noGrp="1"/>
          </p:cNvGraphicFramePr>
          <p:nvPr>
            <p:ph sz="half" idx="2"/>
          </p:nvPr>
        </p:nvGraphicFramePr>
        <p:xfrm>
          <a:off x="6646863" y="422433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6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0" name="Rectangle 9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863" y="4224338"/>
                        <a:ext cx="0" cy="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812" name="Rectangle 6"/>
          <p:cNvSpPr>
            <a:spLocks noChangeArrowheads="1"/>
          </p:cNvSpPr>
          <p:nvPr/>
        </p:nvSpPr>
        <p:spPr bwMode="auto">
          <a:xfrm>
            <a:off x="0" y="314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813" name="Rectangle 8"/>
          <p:cNvSpPr>
            <a:spLocks noChangeArrowheads="1"/>
          </p:cNvSpPr>
          <p:nvPr/>
        </p:nvSpPr>
        <p:spPr bwMode="auto">
          <a:xfrm>
            <a:off x="3203575" y="4724400"/>
            <a:ext cx="3024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en-US" i="1"/>
          </a:p>
        </p:txBody>
      </p:sp>
      <p:pic>
        <p:nvPicPr>
          <p:cNvPr id="112652" name="Picture 12"/>
          <p:cNvPicPr>
            <a:picLocks noChangeAspect="1" noChangeArrowheads="1"/>
          </p:cNvPicPr>
          <p:nvPr/>
        </p:nvPicPr>
        <p:blipFill>
          <a:blip r:embed="rId4" cstate="print"/>
          <a:srcRect l="36247" t="41496" r="17708" b="22179"/>
          <a:stretch>
            <a:fillRect/>
          </a:stretch>
        </p:blipFill>
        <p:spPr bwMode="auto">
          <a:xfrm>
            <a:off x="1335088" y="2830513"/>
            <a:ext cx="6862762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1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6" name="Picture 4" descr="4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4" name="Picture 4" descr="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651500" y="5805488"/>
            <a:ext cx="1081088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ويژه ‌گي‌هاي منحني‌هاي بي‌تفاوتي</a:t>
            </a:r>
            <a:r>
              <a:rPr lang="en-US" smtClean="0"/>
              <a:t> 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349500"/>
            <a:ext cx="7693025" cy="4508500"/>
          </a:xfrm>
        </p:spPr>
        <p:txBody>
          <a:bodyPr/>
          <a:lstStyle/>
          <a:p>
            <a:pPr marL="533400" indent="-533400" eaLnBrk="1" hangingPunct="1"/>
            <a:r>
              <a:rPr lang="fa-IR" smtClean="0"/>
              <a:t>منحني‌هاي بي‌تفاوتي نزولي هستند</a:t>
            </a:r>
          </a:p>
          <a:p>
            <a:pPr marL="533400" indent="-533400" eaLnBrk="1" hangingPunct="1"/>
            <a:r>
              <a:rPr lang="fa-IR" smtClean="0"/>
              <a:t>از هر نقطه بر روي صفحه مختصات يك منحني بي‌تفاوتي مي‌گذرد </a:t>
            </a:r>
          </a:p>
          <a:p>
            <a:pPr marL="533400" indent="-533400" eaLnBrk="1" hangingPunct="1"/>
            <a:r>
              <a:rPr lang="fa-IR" smtClean="0"/>
              <a:t>منحني‌هاي بي‌تفاوتي همديگر را قطع نمي‌كنند</a:t>
            </a:r>
          </a:p>
          <a:p>
            <a:pPr marL="533400" indent="-533400" eaLnBrk="1" hangingPunct="1"/>
            <a:r>
              <a:rPr lang="fa-IR" smtClean="0"/>
              <a:t>منحني‌هاي بي‌تفاوت نسبت به مبدأ مختصات محدب هستند</a:t>
            </a:r>
            <a:endParaRPr lang="en-US" smtClean="0"/>
          </a:p>
        </p:txBody>
      </p:sp>
      <p:sp>
        <p:nvSpPr>
          <p:cNvPr id="122884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692275" y="5876925"/>
            <a:ext cx="576263" cy="360363"/>
          </a:xfrm>
          <a:prstGeom prst="actionButtonForwardNex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1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8" name="Picture 4" descr="4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مثال عددي</a:t>
            </a:r>
            <a:r>
              <a:rPr lang="en-US" smtClean="0"/>
              <a:t>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>
                <a:cs typeface="B Zar" pitchFamily="2" charset="-78"/>
              </a:rPr>
              <a:t>منفي بودن شيب منحني بي</a:t>
            </a:r>
            <a:r>
              <a:rPr lang="fa-IR" smtClean="0"/>
              <a:t>‌</a:t>
            </a:r>
            <a:r>
              <a:rPr lang="fa-IR" smtClean="0">
                <a:cs typeface="B Zar" pitchFamily="2" charset="-78"/>
              </a:rPr>
              <a:t>تفاوتي به چه چيزي اشاره دارد؟</a:t>
            </a:r>
          </a:p>
          <a:p>
            <a:pPr eaLnBrk="1" hangingPunct="1"/>
            <a:r>
              <a:rPr lang="fa-IR" smtClean="0">
                <a:cs typeface="B Zar" pitchFamily="2" charset="-78"/>
              </a:rPr>
              <a:t>الف – مكمل بودن كالاها		ب- جانشيني كالاها</a:t>
            </a:r>
          </a:p>
          <a:p>
            <a:pPr eaLnBrk="1" hangingPunct="1"/>
            <a:r>
              <a:rPr lang="fa-IR" smtClean="0">
                <a:cs typeface="B Zar" pitchFamily="2" charset="-78"/>
              </a:rPr>
              <a:t>ج - معمولي بودن كالاها		د- پست بودن كالا</a:t>
            </a:r>
            <a:r>
              <a:rPr lang="en-US" smtClean="0">
                <a:cs typeface="B Zar" pitchFamily="2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2" name="Picture 4" descr="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7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z="3200" smtClean="0"/>
              <a:t>عنوان درس: </a:t>
            </a:r>
            <a:r>
              <a:rPr lang="ar-SA" sz="3200" smtClean="0"/>
              <a:t>استخراج نرخ نهايي جانشيني از تابع مطلوبيت</a:t>
            </a:r>
            <a:endParaRPr lang="en-US" sz="320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eaLnBrk="1" hangingPunct="1"/>
            <a:endParaRPr lang="fa-IR" smtClean="0"/>
          </a:p>
          <a:p>
            <a:pPr eaLnBrk="1" hangingPunct="1"/>
            <a:endParaRPr lang="fa-IR" smtClean="0"/>
          </a:p>
          <a:p>
            <a:pPr eaLnBrk="1" hangingPunct="1"/>
            <a:endParaRPr lang="fa-IR" smtClean="0"/>
          </a:p>
          <a:p>
            <a:pPr eaLnBrk="1" hangingPunct="1"/>
            <a:endParaRPr lang="fa-IR" smtClean="0"/>
          </a:p>
          <a:p>
            <a:pPr eaLnBrk="1" hangingPunct="1">
              <a:buFont typeface="Wingdings" pitchFamily="2" charset="2"/>
              <a:buNone/>
            </a:pPr>
            <a:r>
              <a:rPr lang="fa-IR" smtClean="0"/>
              <a:t>بر روي منحني بي‌تفاوتي         مي‌باشد</a:t>
            </a:r>
            <a:r>
              <a:rPr lang="en-US" smtClean="0"/>
              <a:t> </a:t>
            </a:r>
          </a:p>
        </p:txBody>
      </p:sp>
      <p:sp>
        <p:nvSpPr>
          <p:cNvPr id="1269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981" name="Rectangle 6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982" name="Rectangle 8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endParaRPr lang="en-US"/>
          </a:p>
        </p:txBody>
      </p:sp>
      <p:graphicFrame>
        <p:nvGraphicFramePr>
          <p:cNvPr id="126983" name="Object 7"/>
          <p:cNvGraphicFramePr>
            <a:graphicFrameLocks noChangeAspect="1"/>
          </p:cNvGraphicFramePr>
          <p:nvPr/>
        </p:nvGraphicFramePr>
        <p:xfrm>
          <a:off x="4787900" y="4551363"/>
          <a:ext cx="7207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1" name="Equation" r:id="rId3" imgW="431425" imgH="177646" progId="Equation.3">
                  <p:embed/>
                </p:oleObj>
              </mc:Choice>
              <mc:Fallback>
                <p:oleObj name="Equation" r:id="rId3" imgW="431425" imgH="17764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551363"/>
                        <a:ext cx="7207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4" name="Rectangle 9"/>
          <p:cNvSpPr>
            <a:spLocks noChangeArrowheads="1"/>
          </p:cNvSpPr>
          <p:nvPr/>
        </p:nvSpPr>
        <p:spPr bwMode="auto">
          <a:xfrm>
            <a:off x="0" y="3519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98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7770" name="Object 10"/>
          <p:cNvGraphicFramePr>
            <a:graphicFrameLocks noChangeAspect="1"/>
          </p:cNvGraphicFramePr>
          <p:nvPr/>
        </p:nvGraphicFramePr>
        <p:xfrm>
          <a:off x="3492500" y="2924175"/>
          <a:ext cx="2159000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2" name="Equation" r:id="rId5" imgW="1193800" imgH="635000" progId="Equation.3">
                  <p:embed/>
                </p:oleObj>
              </mc:Choice>
              <mc:Fallback>
                <p:oleObj name="Equation" r:id="rId5" imgW="1193800" imgH="635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924175"/>
                        <a:ext cx="2159000" cy="122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7" name="Rectangle 12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98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7773" name="Object 13"/>
          <p:cNvGraphicFramePr>
            <a:graphicFrameLocks noChangeAspect="1"/>
          </p:cNvGraphicFramePr>
          <p:nvPr/>
        </p:nvGraphicFramePr>
        <p:xfrm>
          <a:off x="2700338" y="4859338"/>
          <a:ext cx="2808287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3" name="Equation" r:id="rId7" imgW="1397000" imgH="419100" progId="Equation.3">
                  <p:embed/>
                </p:oleObj>
              </mc:Choice>
              <mc:Fallback>
                <p:oleObj name="Equation" r:id="rId7" imgW="1397000" imgH="4191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859338"/>
                        <a:ext cx="2808287" cy="801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0" name="Rectangle 15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991" name="Rectangle 17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7776" name="Object 16"/>
          <p:cNvGraphicFramePr>
            <a:graphicFrameLocks noChangeAspect="1"/>
          </p:cNvGraphicFramePr>
          <p:nvPr/>
        </p:nvGraphicFramePr>
        <p:xfrm>
          <a:off x="2700338" y="5734050"/>
          <a:ext cx="24018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4" name="Equation" r:id="rId9" imgW="965200" imgH="444500" progId="Equation.3">
                  <p:embed/>
                </p:oleObj>
              </mc:Choice>
              <mc:Fallback>
                <p:oleObj name="Equation" r:id="rId9" imgW="965200" imgH="4445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734050"/>
                        <a:ext cx="240188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3" name="Rectangle 18"/>
          <p:cNvSpPr>
            <a:spLocks noChangeArrowheads="1"/>
          </p:cNvSpPr>
          <p:nvPr/>
        </p:nvSpPr>
        <p:spPr bwMode="auto">
          <a:xfrm>
            <a:off x="0" y="3652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99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7779" name="Object 19"/>
          <p:cNvGraphicFramePr>
            <a:graphicFrameLocks noChangeAspect="1"/>
          </p:cNvGraphicFramePr>
          <p:nvPr/>
        </p:nvGraphicFramePr>
        <p:xfrm>
          <a:off x="5724525" y="5692775"/>
          <a:ext cx="17272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5" name="Equation" r:id="rId11" imgW="914400" imgH="444500" progId="Equation.3">
                  <p:embed/>
                </p:oleObj>
              </mc:Choice>
              <mc:Fallback>
                <p:oleObj name="Equation" r:id="rId11" imgW="914400" imgH="4445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692775"/>
                        <a:ext cx="1727200" cy="976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96" name="Rectangle 21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4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 l="16069" t="26395" r="18661" b="15834"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>
                <a:cs typeface="B Zar" pitchFamily="2" charset="-78"/>
              </a:rPr>
              <a:t>عنوان درس: سؤالات اساسي اقتصاد</a:t>
            </a:r>
            <a:r>
              <a:rPr lang="en-US" smtClean="0"/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a-IR" smtClean="0">
                <a:cs typeface="B Mitra" pitchFamily="2" charset="-78"/>
              </a:rPr>
              <a:t> 1. چه كالاها و خدماتي توليد شود.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mtClean="0">
                <a:cs typeface="B Mitra" pitchFamily="2" charset="-78"/>
              </a:rPr>
              <a:t> 2. به چه ميزان توليد شوند.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mtClean="0">
                <a:cs typeface="B Mitra" pitchFamily="2" charset="-78"/>
              </a:rPr>
              <a:t> 3. به چه روشي توليد شوند.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mtClean="0">
                <a:cs typeface="B Mitra" pitchFamily="2" charset="-78"/>
              </a:rPr>
              <a:t> 4. چگونه بين عوامل توليد توزيع شوند.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mtClean="0">
                <a:cs typeface="B Mitra" pitchFamily="2" charset="-78"/>
              </a:rPr>
              <a:t>پاسخ به سؤالات فوق به نوع نظام اقتصادي وابسته است</a:t>
            </a:r>
            <a:r>
              <a:rPr lang="fa-IR" smtClean="0"/>
              <a:t>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استخراج شرط تعادل</a:t>
            </a:r>
            <a:r>
              <a:rPr lang="en-US" smtClean="0"/>
              <a:t> 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در شكل قبل مصرف كننده با قرار گرفتن در نقطه </a:t>
            </a:r>
            <a:r>
              <a:rPr lang="en-US" smtClean="0"/>
              <a:t>E</a:t>
            </a:r>
            <a:r>
              <a:rPr lang="fa-IR" smtClean="0"/>
              <a:t> مطلوبيتش را حداكثر مي‌كند</a:t>
            </a:r>
            <a:r>
              <a:rPr lang="en-US" smtClean="0"/>
              <a:t> </a:t>
            </a:r>
          </a:p>
        </p:txBody>
      </p:sp>
      <p:sp>
        <p:nvSpPr>
          <p:cNvPr id="1290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2195513" y="3308350"/>
          <a:ext cx="4897437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9" name="Equation" r:id="rId3" imgW="2184400" imgH="444500" progId="Equation.3">
                  <p:embed/>
                </p:oleObj>
              </mc:Choice>
              <mc:Fallback>
                <p:oleObj name="Equation" r:id="rId3" imgW="2184400" imgH="444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308350"/>
                        <a:ext cx="4897437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0" name="Rectangle 6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031" name="Line 7"/>
          <p:cNvSpPr>
            <a:spLocks noChangeShapeType="1"/>
          </p:cNvSpPr>
          <p:nvPr/>
        </p:nvSpPr>
        <p:spPr bwMode="auto">
          <a:xfrm>
            <a:off x="3276600" y="3357563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9032" name="Line 8"/>
          <p:cNvSpPr>
            <a:spLocks noChangeShapeType="1"/>
          </p:cNvSpPr>
          <p:nvPr/>
        </p:nvSpPr>
        <p:spPr bwMode="auto">
          <a:xfrm>
            <a:off x="4211638" y="3429000"/>
            <a:ext cx="0" cy="1222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1331913" y="440213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a-IR"/>
              <a:t>منحني بي‌تفاوتي</a:t>
            </a:r>
            <a:r>
              <a:rPr lang="en-US"/>
              <a:t> 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4025900" y="4318000"/>
            <a:ext cx="119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/>
              <a:t>خط بودجه</a:t>
            </a:r>
            <a:r>
              <a:rPr lang="en-US"/>
              <a:t> </a:t>
            </a:r>
          </a:p>
        </p:txBody>
      </p:sp>
      <p:sp>
        <p:nvSpPr>
          <p:cNvPr id="129035" name="Rectangle 12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8795" name="Object 11"/>
          <p:cNvGraphicFramePr>
            <a:graphicFrameLocks noChangeAspect="1"/>
          </p:cNvGraphicFramePr>
          <p:nvPr/>
        </p:nvGraphicFramePr>
        <p:xfrm>
          <a:off x="2916238" y="5084763"/>
          <a:ext cx="15843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0" name="Equation" r:id="rId5" imgW="837836" imgH="495085" progId="Equation.3">
                  <p:embed/>
                </p:oleObj>
              </mc:Choice>
              <mc:Fallback>
                <p:oleObj name="Equation" r:id="rId5" imgW="837836" imgH="49508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084763"/>
                        <a:ext cx="1584325" cy="935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7" name="Rectangle 13"/>
          <p:cNvSpPr>
            <a:spLocks noChangeArrowheads="1"/>
          </p:cNvSpPr>
          <p:nvPr/>
        </p:nvSpPr>
        <p:spPr bwMode="auto">
          <a:xfrm>
            <a:off x="0" y="3676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93" grpId="0"/>
      <p:bldP spid="118794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درس:تمرين</a:t>
            </a:r>
            <a:endParaRPr lang="en-US" smtClean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7766050" cy="3724275"/>
          </a:xfrm>
        </p:spPr>
        <p:txBody>
          <a:bodyPr/>
          <a:lstStyle/>
          <a:p>
            <a:pPr eaLnBrk="1" hangingPunct="1"/>
            <a:r>
              <a:rPr lang="fa-IR" sz="2400" smtClean="0"/>
              <a:t>اگر</a:t>
            </a:r>
            <a:r>
              <a:rPr lang="en-US" smtClean="0"/>
              <a:t>4</a:t>
            </a:r>
            <a:r>
              <a:rPr lang="fa-IR" sz="2400" smtClean="0"/>
              <a:t>  </a:t>
            </a:r>
            <a:r>
              <a:rPr lang="en-US" sz="2400" smtClean="0"/>
              <a:t> PX=</a:t>
            </a:r>
            <a:r>
              <a:rPr lang="fa-IR" sz="2400" smtClean="0"/>
              <a:t> و</a:t>
            </a:r>
            <a:r>
              <a:rPr lang="en-US" smtClean="0"/>
              <a:t>6</a:t>
            </a:r>
            <a:r>
              <a:rPr lang="fa-IR" sz="2400" smtClean="0"/>
              <a:t> </a:t>
            </a:r>
            <a:r>
              <a:rPr lang="en-US" sz="2400" smtClean="0"/>
              <a:t>   PY=</a:t>
            </a:r>
            <a:r>
              <a:rPr lang="fa-IR" sz="2400" smtClean="0"/>
              <a:t>و</a:t>
            </a:r>
            <a:r>
              <a:rPr lang="en-US" sz="2400" smtClean="0"/>
              <a:t>  x= 5 </a:t>
            </a:r>
            <a:r>
              <a:rPr lang="fa-IR" sz="2400" smtClean="0"/>
              <a:t>و</a:t>
            </a:r>
            <a:r>
              <a:rPr lang="en-US" sz="2400" smtClean="0"/>
              <a:t>y=7</a:t>
            </a:r>
            <a:r>
              <a:rPr lang="fa-IR" sz="2400" smtClean="0"/>
              <a:t> باشد شيب خط</a:t>
            </a:r>
            <a:r>
              <a:rPr lang="en-US" sz="2400" smtClean="0"/>
              <a:t> </a:t>
            </a:r>
            <a:r>
              <a:rPr lang="fa-IR" sz="2400" smtClean="0"/>
              <a:t> بودجه چقدر مي باشد .                                                  </a:t>
            </a:r>
          </a:p>
          <a:p>
            <a:pPr eaLnBrk="1" hangingPunct="1"/>
            <a:r>
              <a:rPr lang="fa-IR" sz="2400" smtClean="0">
                <a:cs typeface="B Zar" pitchFamily="2" charset="-78"/>
              </a:rPr>
              <a:t>الف -</a:t>
            </a:r>
            <a:r>
              <a:rPr lang="en-US" sz="2400" smtClean="0">
                <a:cs typeface="B Zar" pitchFamily="2" charset="-78"/>
              </a:rPr>
              <a:t>4</a:t>
            </a:r>
            <a:endParaRPr lang="en-US" sz="2400" smtClean="0"/>
          </a:p>
        </p:txBody>
      </p:sp>
      <p:sp>
        <p:nvSpPr>
          <p:cNvPr id="230410" name="Rectangle 10"/>
          <p:cNvSpPr>
            <a:spLocks noChangeArrowheads="1"/>
          </p:cNvSpPr>
          <p:nvPr/>
        </p:nvSpPr>
        <p:spPr bwMode="auto">
          <a:xfrm>
            <a:off x="4284663" y="3213100"/>
            <a:ext cx="61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800"/>
              <a:t>ب-</a:t>
            </a:r>
            <a:r>
              <a:rPr lang="ar-SA"/>
              <a:t> </a:t>
            </a:r>
          </a:p>
        </p:txBody>
      </p:sp>
      <p:sp>
        <p:nvSpPr>
          <p:cNvPr id="130053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0411" name="Object 11"/>
          <p:cNvGraphicFramePr>
            <a:graphicFrameLocks noChangeAspect="1"/>
          </p:cNvGraphicFramePr>
          <p:nvPr/>
        </p:nvGraphicFramePr>
        <p:xfrm>
          <a:off x="4040188" y="3068638"/>
          <a:ext cx="3873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6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3068638"/>
                        <a:ext cx="38735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5" name="Rectangle 13"/>
          <p:cNvSpPr>
            <a:spLocks noChangeArrowheads="1"/>
          </p:cNvSpPr>
          <p:nvPr/>
        </p:nvSpPr>
        <p:spPr bwMode="auto">
          <a:xfrm>
            <a:off x="0" y="3624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414" name="Rectangle 14"/>
          <p:cNvSpPr>
            <a:spLocks noChangeArrowheads="1"/>
          </p:cNvSpPr>
          <p:nvPr/>
        </p:nvSpPr>
        <p:spPr bwMode="auto">
          <a:xfrm>
            <a:off x="7596188" y="4079875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400"/>
              <a:t>ج -</a:t>
            </a:r>
            <a:r>
              <a:rPr lang="en-US"/>
              <a:t> </a:t>
            </a:r>
          </a:p>
        </p:txBody>
      </p:sp>
      <p:sp>
        <p:nvSpPr>
          <p:cNvPr id="130057" name="Rectangle 1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0415" name="Object 15"/>
          <p:cNvGraphicFramePr>
            <a:graphicFrameLocks noChangeAspect="1"/>
          </p:cNvGraphicFramePr>
          <p:nvPr/>
        </p:nvGraphicFramePr>
        <p:xfrm>
          <a:off x="7443788" y="3860800"/>
          <a:ext cx="2730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7" name="Equation" r:id="rId5" imgW="126890" imgH="393359" progId="Equation.3">
                  <p:embed/>
                </p:oleObj>
              </mc:Choice>
              <mc:Fallback>
                <p:oleObj name="Equation" r:id="rId5" imgW="126890" imgH="393359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788" y="3860800"/>
                        <a:ext cx="2730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9" name="Rectangle 17"/>
          <p:cNvSpPr>
            <a:spLocks noChangeArrowheads="1"/>
          </p:cNvSpPr>
          <p:nvPr/>
        </p:nvSpPr>
        <p:spPr bwMode="auto">
          <a:xfrm>
            <a:off x="0" y="3624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418" name="Rectangle 18"/>
          <p:cNvSpPr>
            <a:spLocks noChangeArrowheads="1"/>
          </p:cNvSpPr>
          <p:nvPr/>
        </p:nvSpPr>
        <p:spPr bwMode="auto">
          <a:xfrm>
            <a:off x="4360863" y="4135438"/>
            <a:ext cx="49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400"/>
              <a:t>د-</a:t>
            </a:r>
            <a:r>
              <a:rPr lang="en-US"/>
              <a:t> </a:t>
            </a:r>
          </a:p>
        </p:txBody>
      </p:sp>
      <p:sp>
        <p:nvSpPr>
          <p:cNvPr id="130061" name="Rectangle 2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30419" name="Object 19"/>
          <p:cNvGraphicFramePr>
            <a:graphicFrameLocks noChangeAspect="1"/>
          </p:cNvGraphicFramePr>
          <p:nvPr/>
        </p:nvGraphicFramePr>
        <p:xfrm>
          <a:off x="3970338" y="4005263"/>
          <a:ext cx="43497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68" name="Equation" r:id="rId7" imgW="253890" imgH="393529" progId="Equation.3">
                  <p:embed/>
                </p:oleObj>
              </mc:Choice>
              <mc:Fallback>
                <p:oleObj name="Equation" r:id="rId7" imgW="253890" imgH="39352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338" y="4005263"/>
                        <a:ext cx="434975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3" name="Rectangle 21"/>
          <p:cNvSpPr>
            <a:spLocks noChangeArrowheads="1"/>
          </p:cNvSpPr>
          <p:nvPr/>
        </p:nvSpPr>
        <p:spPr bwMode="auto">
          <a:xfrm>
            <a:off x="0" y="3624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3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30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230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230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230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23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23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تمرين</a:t>
            </a:r>
            <a:r>
              <a:rPr lang="en-US" smtClean="0"/>
              <a:t> 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mtClean="0"/>
              <a:t>شرط تعادل مصرف كننده كدام است؟</a:t>
            </a:r>
            <a:endParaRPr lang="en-US" smtClean="0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6732588" y="3535363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40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الف</a:t>
            </a:r>
            <a:r>
              <a:rPr lang="ar-SA" sz="140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- </a:t>
            </a:r>
            <a:endParaRPr lang="ar-SA" sz="1800">
              <a:ea typeface="Times New Roman" pitchFamily="18" charset="0"/>
              <a:cs typeface="Mitra" pitchFamily="2" charset="-78"/>
            </a:endParaRPr>
          </a:p>
        </p:txBody>
      </p:sp>
      <p:graphicFrame>
        <p:nvGraphicFramePr>
          <p:cNvPr id="131077" name="Object 4"/>
          <p:cNvGraphicFramePr>
            <a:graphicFrameLocks noChangeAspect="1"/>
          </p:cNvGraphicFramePr>
          <p:nvPr/>
        </p:nvGraphicFramePr>
        <p:xfrm>
          <a:off x="6732588" y="3429000"/>
          <a:ext cx="11525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8" name="Equation" r:id="rId3" imgW="508000" imgH="241300" progId="Equation.3">
                  <p:embed/>
                </p:oleObj>
              </mc:Choice>
              <mc:Fallback>
                <p:oleObj name="Equation" r:id="rId3" imgW="5080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3429000"/>
                        <a:ext cx="11525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78" name="Rectangle 6"/>
          <p:cNvSpPr>
            <a:spLocks noChangeArrowheads="1"/>
          </p:cNvSpPr>
          <p:nvPr/>
        </p:nvSpPr>
        <p:spPr bwMode="auto">
          <a:xfrm>
            <a:off x="6516688" y="3573463"/>
            <a:ext cx="2159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0840" name="Rectangle 8"/>
          <p:cNvSpPr>
            <a:spLocks noChangeArrowheads="1"/>
          </p:cNvSpPr>
          <p:nvPr/>
        </p:nvSpPr>
        <p:spPr bwMode="auto">
          <a:xfrm rot="10800000" flipH="1" flipV="1">
            <a:off x="2555875" y="3578225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40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ب- </a:t>
            </a:r>
            <a:endParaRPr lang="ar-SA" sz="2400">
              <a:ea typeface="Times New Roman" pitchFamily="18" charset="0"/>
              <a:cs typeface="Mitra" pitchFamily="2" charset="-78"/>
            </a:endParaRPr>
          </a:p>
        </p:txBody>
      </p:sp>
      <p:graphicFrame>
        <p:nvGraphicFramePr>
          <p:cNvPr id="131080" name="Object 7"/>
          <p:cNvGraphicFramePr>
            <a:graphicFrameLocks noChangeAspect="1"/>
          </p:cNvGraphicFramePr>
          <p:nvPr/>
        </p:nvGraphicFramePr>
        <p:xfrm>
          <a:off x="2771775" y="3573463"/>
          <a:ext cx="1728788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9" name="Equation" r:id="rId5" imgW="736600" imgH="241300" progId="Equation.3">
                  <p:embed/>
                </p:oleObj>
              </mc:Choice>
              <mc:Fallback>
                <p:oleObj name="Equation" r:id="rId5" imgW="7366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573463"/>
                        <a:ext cx="1728788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81" name="Rectangle 9"/>
          <p:cNvSpPr>
            <a:spLocks noChangeArrowheads="1"/>
          </p:cNvSpPr>
          <p:nvPr/>
        </p:nvSpPr>
        <p:spPr bwMode="auto">
          <a:xfrm flipV="1">
            <a:off x="395288" y="3429000"/>
            <a:ext cx="87487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131082" name="Object 11"/>
          <p:cNvGraphicFramePr>
            <a:graphicFrameLocks noChangeAspect="1"/>
          </p:cNvGraphicFramePr>
          <p:nvPr/>
        </p:nvGraphicFramePr>
        <p:xfrm>
          <a:off x="6516688" y="4240213"/>
          <a:ext cx="13684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0" name="Equation" r:id="rId7" imgW="800100" imgH="457200" progId="Equation.3">
                  <p:embed/>
                </p:oleObj>
              </mc:Choice>
              <mc:Fallback>
                <p:oleObj name="Equation" r:id="rId7" imgW="800100" imgH="457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240213"/>
                        <a:ext cx="1368425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1083" name="Object 10"/>
          <p:cNvGraphicFramePr>
            <a:graphicFrameLocks noChangeAspect="1"/>
          </p:cNvGraphicFramePr>
          <p:nvPr/>
        </p:nvGraphicFramePr>
        <p:xfrm>
          <a:off x="2555875" y="4264025"/>
          <a:ext cx="17367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1" name="Equation" r:id="rId9" imgW="800100" imgH="457200" progId="Equation.3">
                  <p:embed/>
                </p:oleObj>
              </mc:Choice>
              <mc:Fallback>
                <p:oleObj name="Equation" r:id="rId9" imgW="8001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264025"/>
                        <a:ext cx="1736725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6372225" y="4405313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40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ج - </a:t>
            </a:r>
            <a:endParaRPr lang="ar-SA" sz="2400"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131085" name="Rectangle 14"/>
          <p:cNvSpPr>
            <a:spLocks noChangeArrowheads="1"/>
          </p:cNvSpPr>
          <p:nvPr/>
        </p:nvSpPr>
        <p:spPr bwMode="auto">
          <a:xfrm>
            <a:off x="0" y="419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2411413" y="4365625"/>
            <a:ext cx="2665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/>
              <a:t>د-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7" grpId="0"/>
      <p:bldP spid="120840" grpId="0"/>
      <p:bldP spid="120844" grpId="0"/>
      <p:bldP spid="120847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تمرين </a:t>
            </a:r>
            <a:endParaRPr lang="en-US" smtClean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محدب  بودن منحني بي‌تفاوتي به چه چيزي اشاره دارد؟</a:t>
            </a:r>
          </a:p>
          <a:p>
            <a:pPr eaLnBrk="1" hangingPunct="1"/>
            <a:r>
              <a:rPr lang="fa-IR" smtClean="0"/>
              <a:t>الف- جانشيني دو محصول</a:t>
            </a:r>
          </a:p>
          <a:p>
            <a:pPr eaLnBrk="1" hangingPunct="1"/>
            <a:r>
              <a:rPr lang="fa-IR" smtClean="0"/>
              <a:t>ب- نزولي بودن نرخ نهايي جانشيني</a:t>
            </a:r>
          </a:p>
          <a:p>
            <a:pPr eaLnBrk="1" hangingPunct="1"/>
            <a:r>
              <a:rPr lang="fa-IR" smtClean="0"/>
              <a:t>ج- منفي بودن مطلوبيت نهايي</a:t>
            </a:r>
          </a:p>
          <a:p>
            <a:pPr eaLnBrk="1" hangingPunct="1"/>
            <a:r>
              <a:rPr lang="fa-IR" smtClean="0"/>
              <a:t>د- ثابت بودن نرخ نهايي جانشيني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تمرين</a:t>
            </a:r>
            <a:r>
              <a:rPr lang="en-US" smtClean="0"/>
              <a:t> 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اگر                                        باشد كدام گزينه صحيح مي‌باشد</a:t>
            </a:r>
          </a:p>
          <a:p>
            <a:pPr eaLnBrk="1" hangingPunct="1"/>
            <a:r>
              <a:rPr lang="fa-IR" smtClean="0"/>
              <a:t>الف - مصرف كننده در تعادل است</a:t>
            </a:r>
          </a:p>
          <a:p>
            <a:pPr eaLnBrk="1" hangingPunct="1"/>
            <a:r>
              <a:rPr lang="fa-IR" smtClean="0"/>
              <a:t>ب - مصرف </a:t>
            </a:r>
            <a:r>
              <a:rPr lang="en-US" smtClean="0"/>
              <a:t>x</a:t>
            </a:r>
            <a:r>
              <a:rPr lang="fa-IR" smtClean="0"/>
              <a:t> افزايش مي‌يابد</a:t>
            </a:r>
          </a:p>
          <a:p>
            <a:pPr eaLnBrk="1" hangingPunct="1"/>
            <a:r>
              <a:rPr lang="fa-IR" smtClean="0"/>
              <a:t>ج – مصرف </a:t>
            </a:r>
            <a:r>
              <a:rPr lang="en-US" smtClean="0"/>
              <a:t>y</a:t>
            </a:r>
            <a:r>
              <a:rPr lang="fa-IR" smtClean="0"/>
              <a:t> افزايش مي‌يابد</a:t>
            </a:r>
          </a:p>
          <a:p>
            <a:pPr eaLnBrk="1" hangingPunct="1"/>
            <a:r>
              <a:rPr lang="fa-IR" smtClean="0"/>
              <a:t>د- </a:t>
            </a:r>
            <a:r>
              <a:rPr lang="en-US" smtClean="0"/>
              <a:t>x</a:t>
            </a:r>
            <a:r>
              <a:rPr lang="fa-IR" smtClean="0"/>
              <a:t> و </a:t>
            </a:r>
            <a:r>
              <a:rPr lang="en-US" smtClean="0"/>
              <a:t>y</a:t>
            </a:r>
            <a:r>
              <a:rPr lang="fa-IR" smtClean="0"/>
              <a:t> مكمل هستند</a:t>
            </a:r>
            <a:endParaRPr lang="en-US" smtClean="0"/>
          </a:p>
        </p:txBody>
      </p:sp>
      <p:sp>
        <p:nvSpPr>
          <p:cNvPr id="1331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3924300" y="2325688"/>
          <a:ext cx="381635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7" name="Equation" r:id="rId3" imgW="2857500" imgH="355600" progId="Equation.3">
                  <p:embed/>
                </p:oleObj>
              </mc:Choice>
              <mc:Fallback>
                <p:oleObj name="Equation" r:id="rId3" imgW="2857500" imgH="355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325688"/>
                        <a:ext cx="3816350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0" y="352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0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تمرين </a:t>
            </a:r>
            <a:endParaRPr lang="en-US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كدام جمله در مورد اثر جانشيني درست مي‌باشد.</a:t>
            </a:r>
          </a:p>
          <a:p>
            <a:pPr eaLnBrk="1" hangingPunct="1"/>
            <a:r>
              <a:rPr lang="fa-IR" smtClean="0"/>
              <a:t>الف- همواره مثبت است</a:t>
            </a:r>
          </a:p>
          <a:p>
            <a:pPr eaLnBrk="1" hangingPunct="1"/>
            <a:r>
              <a:rPr lang="fa-IR" smtClean="0"/>
              <a:t>ب- همواره منفي است</a:t>
            </a:r>
          </a:p>
          <a:p>
            <a:pPr eaLnBrk="1" hangingPunct="1"/>
            <a:r>
              <a:rPr lang="fa-IR" smtClean="0"/>
              <a:t>ج – بستگي به نوع كالا دارد</a:t>
            </a:r>
          </a:p>
          <a:p>
            <a:pPr eaLnBrk="1" hangingPunct="1"/>
            <a:r>
              <a:rPr lang="fa-IR" smtClean="0"/>
              <a:t>د- براي كالاي معمولي مثبت مي‌باشد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  <p:bldP spid="123907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تمرين</a:t>
            </a:r>
            <a:r>
              <a:rPr lang="en-US" smtClean="0"/>
              <a:t> 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اگر </a:t>
            </a:r>
            <a:r>
              <a:rPr lang="en-US" smtClean="0"/>
              <a:t>x</a:t>
            </a:r>
            <a:r>
              <a:rPr lang="fa-IR" smtClean="0"/>
              <a:t> كالاي پست باشد و قيمت آن افزايش يابد كدام مورد صحيح مي‌باشد؟</a:t>
            </a:r>
          </a:p>
          <a:p>
            <a:pPr eaLnBrk="1" hangingPunct="1"/>
            <a:r>
              <a:rPr lang="fa-IR" smtClean="0"/>
              <a:t>الف- به علت اثر جانشيني مصرف افزايش يابد</a:t>
            </a:r>
          </a:p>
          <a:p>
            <a:pPr eaLnBrk="1" hangingPunct="1"/>
            <a:r>
              <a:rPr lang="fa-IR" smtClean="0"/>
              <a:t>ب - به علت اثر جانشيني مصرف ساير كالاها كاهش مي‌يابد</a:t>
            </a:r>
          </a:p>
          <a:p>
            <a:pPr eaLnBrk="1" hangingPunct="1"/>
            <a:r>
              <a:rPr lang="fa-IR" smtClean="0"/>
              <a:t>ج – به علت اثر درآمدي مصرف افزايش مي‌يابد</a:t>
            </a:r>
          </a:p>
          <a:p>
            <a:pPr eaLnBrk="1" hangingPunct="1"/>
            <a:r>
              <a:rPr lang="fa-IR" smtClean="0"/>
              <a:t>د - به علت اثر درآمدي مصرف كاهش مي‌يابد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تمرين </a:t>
            </a:r>
            <a:endParaRPr lang="en-US" smtClean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ثابت بودن نرخ نهايي جانشيني در طول منحني بي‌تفاوتي ناشي از چيست؟</a:t>
            </a:r>
          </a:p>
          <a:p>
            <a:pPr eaLnBrk="1" hangingPunct="1"/>
            <a:r>
              <a:rPr lang="fa-IR" smtClean="0"/>
              <a:t>الف - محدب بودن منحني بي‌تفاوتي</a:t>
            </a:r>
          </a:p>
          <a:p>
            <a:pPr eaLnBrk="1" hangingPunct="1"/>
            <a:r>
              <a:rPr lang="fa-IR" smtClean="0"/>
              <a:t>ب - نزولي بودن منحني بي‌تفاوتي</a:t>
            </a:r>
          </a:p>
          <a:p>
            <a:pPr eaLnBrk="1" hangingPunct="1"/>
            <a:r>
              <a:rPr lang="fa-IR" smtClean="0"/>
              <a:t>ج – خطي بودن منحني بي‌تفاوتي</a:t>
            </a:r>
          </a:p>
          <a:p>
            <a:pPr eaLnBrk="1" hangingPunct="1"/>
            <a:r>
              <a:rPr lang="fa-IR" smtClean="0"/>
              <a:t>د- پست بودن كالا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  <p:bldP spid="125955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8" name="Picture 4" descr="4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/>
          </a:blip>
          <a:srcRect/>
          <a:stretch>
            <a:fillRect/>
          </a:stretch>
        </p:blipFill>
        <p:spPr bwMode="auto">
          <a:xfrm>
            <a:off x="0" y="0"/>
            <a:ext cx="8893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2" name="Picture 4" descr="4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0" y="-28575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 l="2631" t="4674" r="28133" b="2066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6" name="Picture 4" descr="4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فصل ششم - كشش تقاضا</a:t>
            </a:r>
            <a:r>
              <a:rPr lang="en-US" smtClean="0"/>
              <a:t> 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eaLnBrk="1" hangingPunct="1"/>
            <a:r>
              <a:rPr lang="fa-IR" smtClean="0"/>
              <a:t>1. مفهوم كشش</a:t>
            </a:r>
          </a:p>
          <a:p>
            <a:pPr eaLnBrk="1" hangingPunct="1"/>
            <a:r>
              <a:rPr lang="fa-IR" smtClean="0"/>
              <a:t>2. محاسبه كشش: نقطه‌اي و فاصله‌اي</a:t>
            </a:r>
          </a:p>
          <a:p>
            <a:pPr eaLnBrk="1" hangingPunct="1"/>
            <a:r>
              <a:rPr lang="fa-IR" smtClean="0"/>
              <a:t>3. انواع كشش: كشش قيمتي، كشش درآمدي و كشش متقاطع</a:t>
            </a:r>
          </a:p>
          <a:p>
            <a:pPr eaLnBrk="1" hangingPunct="1"/>
            <a:r>
              <a:rPr lang="fa-IR" smtClean="0"/>
              <a:t>4. عوامل مؤثر در كشش تقاضا</a:t>
            </a:r>
          </a:p>
          <a:p>
            <a:pPr eaLnBrk="1" hangingPunct="1"/>
            <a:r>
              <a:rPr lang="fa-IR" smtClean="0"/>
              <a:t>5. كشش و ماهيت كالا</a:t>
            </a:r>
            <a:endParaRPr lang="en-US" smtClean="0"/>
          </a:p>
        </p:txBody>
      </p:sp>
      <p:sp>
        <p:nvSpPr>
          <p:cNvPr id="1402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84663" y="6021388"/>
            <a:ext cx="503237" cy="360362"/>
          </a:xfrm>
          <a:prstGeom prst="actionButtonHom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  <p:bldP spid="126979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كشش قيمتي تقاضا</a:t>
            </a:r>
            <a:endParaRPr lang="en-US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1. آيا شيب منحني تقاضا براي اندازه‌گيري حساسيت منحني تقاضا نسبت به تغيير قيمت مناسب مي‌باشد؟ خير</a:t>
            </a:r>
          </a:p>
          <a:p>
            <a:pPr eaLnBrk="1" hangingPunct="1"/>
            <a:r>
              <a:rPr lang="fa-IR" smtClean="0"/>
              <a:t>2. تعريف كشش قيمتي تقاضا</a:t>
            </a:r>
          </a:p>
          <a:p>
            <a:pPr eaLnBrk="1" hangingPunct="1"/>
            <a:endParaRPr lang="fa-IR" smtClean="0"/>
          </a:p>
          <a:p>
            <a:pPr eaLnBrk="1" hangingPunct="1"/>
            <a:r>
              <a:rPr lang="fa-IR" smtClean="0"/>
              <a:t>درصد تغيير در مقدار تقاضا</a:t>
            </a:r>
          </a:p>
          <a:p>
            <a:pPr eaLnBrk="1" hangingPunct="1"/>
            <a:r>
              <a:rPr lang="fa-IR" smtClean="0"/>
              <a:t>			           = كشش قيمتي تقاضا</a:t>
            </a:r>
          </a:p>
          <a:p>
            <a:pPr eaLnBrk="1" hangingPunct="1"/>
            <a:r>
              <a:rPr lang="fa-IR" smtClean="0"/>
              <a:t>درصد تغيير در قيمت</a:t>
            </a:r>
            <a:endParaRPr lang="en-US" smtClean="0"/>
          </a:p>
        </p:txBody>
      </p:sp>
      <p:sp>
        <p:nvSpPr>
          <p:cNvPr id="141316" name="Line 4"/>
          <p:cNvSpPr>
            <a:spLocks noChangeShapeType="1"/>
          </p:cNvSpPr>
          <p:nvPr/>
        </p:nvSpPr>
        <p:spPr bwMode="auto">
          <a:xfrm>
            <a:off x="4787900" y="5084763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كشش قيمتي تقاضا</a:t>
            </a:r>
            <a:r>
              <a:rPr lang="en-US" smtClean="0"/>
              <a:t>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349500"/>
            <a:ext cx="7693025" cy="4156075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fa-IR" smtClean="0"/>
              <a:t>يا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ar-SA" smtClean="0"/>
              <a:t> : كشش قيمتي تقاضا </a:t>
            </a:r>
            <a:endParaRPr lang="en-US" smtClean="0"/>
          </a:p>
        </p:txBody>
      </p:sp>
      <p:sp>
        <p:nvSpPr>
          <p:cNvPr id="14234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3492500" y="2636838"/>
          <a:ext cx="20161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1" name="Equation" r:id="rId3" imgW="1040948" imgH="812447" progId="Equation.3">
                  <p:embed/>
                </p:oleObj>
              </mc:Choice>
              <mc:Fallback>
                <p:oleObj name="Equation" r:id="rId3" imgW="1040948" imgH="81244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636838"/>
                        <a:ext cx="2016125" cy="157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4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3995738" y="4437063"/>
          <a:ext cx="151288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2" name="Equation" r:id="rId5" imgW="723586" imgH="418918" progId="Equation.3">
                  <p:embed/>
                </p:oleObj>
              </mc:Choice>
              <mc:Fallback>
                <p:oleObj name="Equation" r:id="rId5" imgW="723586" imgH="418918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4437063"/>
                        <a:ext cx="1512887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0" y="3638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14234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0058" name="Object 10"/>
          <p:cNvGraphicFramePr>
            <a:graphicFrameLocks noChangeAspect="1"/>
          </p:cNvGraphicFramePr>
          <p:nvPr/>
        </p:nvGraphicFramePr>
        <p:xfrm>
          <a:off x="8439150" y="5013325"/>
          <a:ext cx="28892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3" name="Equation" r:id="rId7" imgW="126780" imgH="164814" progId="Equation.3">
                  <p:embed/>
                </p:oleObj>
              </mc:Choice>
              <mc:Fallback>
                <p:oleObj name="Equation" r:id="rId7" imgW="126780" imgH="164814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9150" y="5013325"/>
                        <a:ext cx="288925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0" y="16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061" name="Rectangle 13"/>
          <p:cNvSpPr>
            <a:spLocks noChangeArrowheads="1"/>
          </p:cNvSpPr>
          <p:nvPr/>
        </p:nvSpPr>
        <p:spPr bwMode="auto">
          <a:xfrm>
            <a:off x="6156325" y="5529263"/>
            <a:ext cx="2232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a-IR"/>
              <a:t>: قيمت كالا</a:t>
            </a:r>
            <a:r>
              <a:rPr lang="en-US"/>
              <a:t> </a:t>
            </a:r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8172450" y="5526088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P </a:t>
            </a:r>
          </a:p>
        </p:txBody>
      </p:sp>
      <p:sp>
        <p:nvSpPr>
          <p:cNvPr id="142351" name="Rectangle 19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0066" name="Object 18"/>
          <p:cNvGraphicFramePr>
            <a:graphicFrameLocks noChangeAspect="1"/>
          </p:cNvGraphicFramePr>
          <p:nvPr/>
        </p:nvGraphicFramePr>
        <p:xfrm>
          <a:off x="2916238" y="5084763"/>
          <a:ext cx="5762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4" name="Equation" r:id="rId9" imgW="241195" imgH="203112" progId="Equation.3">
                  <p:embed/>
                </p:oleObj>
              </mc:Choice>
              <mc:Fallback>
                <p:oleObj name="Equation" r:id="rId9" imgW="241195" imgH="203112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084763"/>
                        <a:ext cx="576262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8" name="Rectangle 20"/>
          <p:cNvSpPr>
            <a:spLocks noChangeArrowheads="1"/>
          </p:cNvSpPr>
          <p:nvPr/>
        </p:nvSpPr>
        <p:spPr bwMode="auto">
          <a:xfrm>
            <a:off x="1331913" y="5133975"/>
            <a:ext cx="165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>
                <a:ea typeface="Times New Roman" pitchFamily="18" charset="0"/>
                <a:cs typeface="Mitra" pitchFamily="2" charset="-78"/>
              </a:rPr>
              <a:t> : تغيير در تقاضا</a:t>
            </a:r>
          </a:p>
        </p:txBody>
      </p:sp>
      <p:sp>
        <p:nvSpPr>
          <p:cNvPr id="142354" name="Rectangle 22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0069" name="Object 21"/>
          <p:cNvGraphicFramePr>
            <a:graphicFrameLocks noChangeAspect="1"/>
          </p:cNvGraphicFramePr>
          <p:nvPr/>
        </p:nvGraphicFramePr>
        <p:xfrm>
          <a:off x="2916238" y="5578475"/>
          <a:ext cx="5762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5" name="Equation" r:id="rId11" imgW="241091" imgH="164957" progId="Equation.3">
                  <p:embed/>
                </p:oleObj>
              </mc:Choice>
              <mc:Fallback>
                <p:oleObj name="Equation" r:id="rId11" imgW="241091" imgH="164957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5578475"/>
                        <a:ext cx="57626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1042988" y="5641975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a-IR" sz="140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fa-IR">
                <a:latin typeface="Times New Roman" pitchFamily="18" charset="0"/>
                <a:ea typeface="Times New Roman" pitchFamily="18" charset="0"/>
                <a:cs typeface="Mitra" pitchFamily="2" charset="-78"/>
              </a:rPr>
              <a:t>: تغيير در قيمت</a:t>
            </a:r>
            <a:r>
              <a:rPr lang="en-US" sz="1100">
                <a:ea typeface="Times New Roman" pitchFamily="18" charset="0"/>
                <a:cs typeface="Mitra" pitchFamily="2" charset="-78"/>
              </a:rPr>
              <a:t> </a:t>
            </a:r>
            <a:endParaRPr lang="en-US" sz="1800"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6659563" y="6091238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b="1">
                <a:sym typeface="Symbol" pitchFamily="18" charset="2"/>
              </a:rPr>
              <a:t></a:t>
            </a:r>
            <a:r>
              <a:rPr lang="fa-IR"/>
              <a:t> : مقدار تقاضا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30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3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13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10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10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  <p:bldP spid="130061" grpId="0"/>
      <p:bldP spid="130062" grpId="0"/>
      <p:bldP spid="130068" grpId="0"/>
      <p:bldP spid="130071" grpId="0"/>
      <p:bldP spid="130072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0" name="Picture 4" descr="5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4" name="Picture 4" descr="5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8" name="Picture 4" descr="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1619250" y="333375"/>
            <a:ext cx="662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/>
              <a:t>عنوان درس : رابطه كشش و درآ مد كل و تعيين سياست قيمتي</a:t>
            </a:r>
            <a:endParaRPr lang="en-US" sz="2400" b="1"/>
          </a:p>
        </p:txBody>
      </p:sp>
      <p:sp>
        <p:nvSpPr>
          <p:cNvPr id="146435" name="Rectangle 6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1781" name="Picture 5"/>
          <p:cNvPicPr>
            <a:picLocks noChangeAspect="1" noChangeArrowheads="1"/>
          </p:cNvPicPr>
          <p:nvPr/>
        </p:nvPicPr>
        <p:blipFill>
          <a:blip r:embed="rId2" cstate="print"/>
          <a:srcRect l="6598" t="30324" r="24652" b="25694"/>
          <a:stretch>
            <a:fillRect/>
          </a:stretch>
        </p:blipFill>
        <p:spPr bwMode="auto">
          <a:xfrm>
            <a:off x="0" y="1412875"/>
            <a:ext cx="91440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0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عوامل مؤثر در كشش تقاضا</a:t>
            </a:r>
            <a:r>
              <a:rPr lang="en-US" smtClean="0"/>
              <a:t> 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mtClean="0"/>
              <a:t>وجود كالاي جانشيني </a:t>
            </a:r>
            <a:endParaRPr lang="fa-IR" smtClean="0"/>
          </a:p>
          <a:p>
            <a:pPr eaLnBrk="1" hangingPunct="1"/>
            <a:endParaRPr lang="en-US" smtClean="0"/>
          </a:p>
        </p:txBody>
      </p:sp>
      <p:sp>
        <p:nvSpPr>
          <p:cNvPr id="147460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7461" name="Object 4"/>
          <p:cNvGraphicFramePr>
            <a:graphicFrameLocks noChangeAspect="1"/>
          </p:cNvGraphicFramePr>
          <p:nvPr/>
        </p:nvGraphicFramePr>
        <p:xfrm>
          <a:off x="4211638" y="2400300"/>
          <a:ext cx="12017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3" name="Equation" r:id="rId3" imgW="406224" imgH="228501" progId="Equation.3">
                  <p:embed/>
                </p:oleObj>
              </mc:Choice>
              <mc:Fallback>
                <p:oleObj name="Equation" r:id="rId3" imgW="406224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400300"/>
                        <a:ext cx="1201737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079" name="Rectangle 7"/>
          <p:cNvSpPr>
            <a:spLocks noChangeArrowheads="1"/>
          </p:cNvSpPr>
          <p:nvPr/>
        </p:nvSpPr>
        <p:spPr bwMode="auto">
          <a:xfrm>
            <a:off x="2124075" y="3103563"/>
            <a:ext cx="611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a-IR" sz="2400"/>
              <a:t>اهميت و سهم كالا در بسته مصرفي فرد (خانوار)= </a:t>
            </a:r>
            <a:r>
              <a:rPr lang="en-US" sz="2400"/>
              <a:t>S</a:t>
            </a:r>
          </a:p>
        </p:txBody>
      </p:sp>
      <p:sp>
        <p:nvSpPr>
          <p:cNvPr id="147464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1080" name="Object 8"/>
          <p:cNvGraphicFramePr>
            <a:graphicFrameLocks noChangeAspect="1"/>
          </p:cNvGraphicFramePr>
          <p:nvPr/>
        </p:nvGraphicFramePr>
        <p:xfrm>
          <a:off x="4067175" y="3702050"/>
          <a:ext cx="12969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4" name="Equation" r:id="rId5" imgW="634725" imgH="228501" progId="Equation.3">
                  <p:embed/>
                </p:oleObj>
              </mc:Choice>
              <mc:Fallback>
                <p:oleObj name="Equation" r:id="rId5" imgW="634725" imgH="22850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702050"/>
                        <a:ext cx="1296988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-541338" y="35734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083" name="Rectangle 11"/>
          <p:cNvSpPr>
            <a:spLocks noChangeArrowheads="1"/>
          </p:cNvSpPr>
          <p:nvPr/>
        </p:nvSpPr>
        <p:spPr bwMode="auto">
          <a:xfrm>
            <a:off x="5508625" y="4413250"/>
            <a:ext cx="2611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/>
              <a:t>. </a:t>
            </a:r>
            <a:r>
              <a:rPr lang="ar-SA" sz="2400"/>
              <a:t>زمان و دوره بررسي</a:t>
            </a:r>
            <a:r>
              <a:rPr lang="ar-SA"/>
              <a:t>   </a:t>
            </a:r>
          </a:p>
        </p:txBody>
      </p:sp>
      <p:sp>
        <p:nvSpPr>
          <p:cNvPr id="147468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1084" name="Object 12"/>
          <p:cNvGraphicFramePr>
            <a:graphicFrameLocks noChangeAspect="1"/>
          </p:cNvGraphicFramePr>
          <p:nvPr/>
        </p:nvGraphicFramePr>
        <p:xfrm>
          <a:off x="3924300" y="4581525"/>
          <a:ext cx="1185863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5" name="Equation" r:id="rId7" imgW="609600" imgH="228600" progId="Equation.3">
                  <p:embed/>
                </p:oleObj>
              </mc:Choice>
              <mc:Fallback>
                <p:oleObj name="Equation" r:id="rId7" imgW="60960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581525"/>
                        <a:ext cx="1185863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3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 build="p"/>
      <p:bldP spid="131079" grpId="0"/>
      <p:bldP spid="131083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6" name="Picture 4" descr="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1727" t="3322" r="27229" b="153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كشش درآمدي تقاضا</a:t>
            </a:r>
            <a:endParaRPr lang="en-US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349500"/>
            <a:ext cx="7693025" cy="3724275"/>
          </a:xfrm>
        </p:spPr>
        <p:txBody>
          <a:bodyPr/>
          <a:lstStyle/>
          <a:p>
            <a:pPr lvl="3" eaLnBrk="1" hangingPunct="1"/>
            <a:r>
              <a:rPr lang="fa-IR" smtClean="0"/>
              <a:t>                                                                                                                               </a:t>
            </a:r>
            <a:endParaRPr lang="en-US" smtClean="0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2555875" y="3141663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a-IR"/>
              <a:t>= كشش درآمدي</a:t>
            </a:r>
            <a:endParaRPr lang="en-US"/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4787900" y="2924175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a-IR" sz="2400"/>
              <a:t>درصد تغيير در مقدار تقاضا</a:t>
            </a:r>
            <a:endParaRPr lang="en-US" sz="2400"/>
          </a:p>
        </p:txBody>
      </p:sp>
      <p:sp>
        <p:nvSpPr>
          <p:cNvPr id="149510" name="Line 9"/>
          <p:cNvSpPr>
            <a:spLocks noChangeShapeType="1"/>
          </p:cNvSpPr>
          <p:nvPr/>
        </p:nvSpPr>
        <p:spPr bwMode="auto">
          <a:xfrm>
            <a:off x="5076825" y="3357563"/>
            <a:ext cx="2808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9511" name="Text Box 10"/>
          <p:cNvSpPr txBox="1">
            <a:spLocks noChangeArrowheads="1"/>
          </p:cNvSpPr>
          <p:nvPr/>
        </p:nvSpPr>
        <p:spPr bwMode="auto">
          <a:xfrm>
            <a:off x="5724525" y="3640138"/>
            <a:ext cx="1027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4859338" y="3429000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/>
              <a:t>درصد تغيير در درآمد</a:t>
            </a:r>
            <a:endParaRPr lang="en-US" sz="2400"/>
          </a:p>
        </p:txBody>
      </p:sp>
      <p:pic>
        <p:nvPicPr>
          <p:cNvPr id="13210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221163"/>
            <a:ext cx="20431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9" name="Rectangle 13"/>
          <p:cNvSpPr>
            <a:spLocks noChangeArrowheads="1"/>
          </p:cNvSpPr>
          <p:nvPr/>
        </p:nvSpPr>
        <p:spPr bwMode="auto">
          <a:xfrm>
            <a:off x="1403350" y="5224463"/>
            <a:ext cx="6840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a-IR" sz="2400"/>
              <a:t>كشش درآمدي، حساسيت تقاضا نسبت به تغيير درآمد را ارزيابي مي‌كند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3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100" grpId="0"/>
      <p:bldP spid="132101" grpId="0"/>
      <p:bldP spid="132107" grpId="0"/>
      <p:bldP spid="132109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تمرين</a:t>
            </a:r>
            <a:r>
              <a:rPr lang="en-US" smtClean="0"/>
              <a:t> 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mtClean="0"/>
              <a:t>علامت كشش درآمدي چيست؟</a:t>
            </a:r>
            <a:r>
              <a:rPr lang="en-US" smtClean="0"/>
              <a:t> </a:t>
            </a:r>
            <a:endParaRPr lang="fa-IR" smtClean="0"/>
          </a:p>
          <a:p>
            <a:pPr eaLnBrk="1" hangingPunct="1"/>
            <a:endParaRPr lang="fa-IR" smtClean="0"/>
          </a:p>
          <a:p>
            <a:pPr eaLnBrk="1" hangingPunct="1"/>
            <a:r>
              <a:rPr lang="ar-SA" smtClean="0"/>
              <a:t>الف- مثبت</a:t>
            </a:r>
            <a:r>
              <a:rPr lang="en-US" smtClean="0"/>
              <a:t> </a:t>
            </a:r>
            <a:r>
              <a:rPr lang="fa-IR" smtClean="0"/>
              <a:t>                        </a:t>
            </a:r>
            <a:r>
              <a:rPr lang="ar-SA" smtClean="0"/>
              <a:t>ب- منفي</a:t>
            </a:r>
            <a:r>
              <a:rPr lang="en-US" smtClean="0"/>
              <a:t> </a:t>
            </a:r>
            <a:endParaRPr lang="fa-IR" smtClean="0"/>
          </a:p>
          <a:p>
            <a:pPr eaLnBrk="1" hangingPunct="1"/>
            <a:endParaRPr lang="en-US" smtClean="0"/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4787900" y="4164013"/>
            <a:ext cx="339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400"/>
              <a:t>ج- به ماهيت كالا</a:t>
            </a:r>
            <a:r>
              <a:rPr lang="en-US" sz="2400"/>
              <a:t> </a:t>
            </a:r>
            <a:r>
              <a:rPr lang="fa-IR" sz="2400"/>
              <a:t>وابسته است</a:t>
            </a:r>
            <a:endParaRPr lang="en-US"/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971550" y="4119563"/>
            <a:ext cx="352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400"/>
              <a:t>د- براي كالاي لوكس منفي است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/>
      <p:bldP spid="133123" grpId="0" build="p"/>
      <p:bldP spid="133125" grpId="0"/>
      <p:bldP spid="133126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z="3200" smtClean="0"/>
              <a:t>عنوان درس: </a:t>
            </a:r>
            <a:r>
              <a:rPr lang="ar-SA" sz="3200" smtClean="0"/>
              <a:t>تعيين ماهيت كالاها بر حسب كشش درآمدي</a:t>
            </a:r>
            <a:r>
              <a:rPr lang="en-US" sz="3200" smtClean="0"/>
              <a:t> 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76475"/>
            <a:ext cx="7908925" cy="3816350"/>
          </a:xfrm>
        </p:spPr>
        <p:txBody>
          <a:bodyPr/>
          <a:lstStyle/>
          <a:p>
            <a:pPr eaLnBrk="1" hangingPunct="1"/>
            <a:r>
              <a:rPr lang="en-US" smtClean="0"/>
              <a:t>x</a:t>
            </a:r>
            <a:r>
              <a:rPr lang="fa-IR" smtClean="0"/>
              <a:t> كالاي لوكس       </a:t>
            </a:r>
          </a:p>
          <a:p>
            <a:pPr eaLnBrk="1" hangingPunct="1"/>
            <a:endParaRPr lang="fa-IR" smtClean="0"/>
          </a:p>
          <a:p>
            <a:pPr eaLnBrk="1" hangingPunct="1"/>
            <a:endParaRPr lang="fa-IR" smtClean="0"/>
          </a:p>
          <a:p>
            <a:pPr eaLnBrk="1" hangingPunct="1"/>
            <a:endParaRPr lang="fa-IR" smtClean="0"/>
          </a:p>
          <a:p>
            <a:pPr eaLnBrk="1" hangingPunct="1"/>
            <a:r>
              <a:rPr lang="fa-IR" smtClean="0"/>
              <a:t> </a:t>
            </a:r>
            <a:endParaRPr lang="en-US" smtClean="0"/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5508625" y="4462463"/>
            <a:ext cx="2663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/>
              <a:t> x</a:t>
            </a:r>
            <a:r>
              <a:rPr lang="fa-IR"/>
              <a:t> </a:t>
            </a:r>
            <a:r>
              <a:rPr lang="fa-IR" sz="2400"/>
              <a:t>كالاي ضروري</a:t>
            </a:r>
            <a:r>
              <a:rPr lang="en-US"/>
              <a:t> </a:t>
            </a:r>
          </a:p>
        </p:txBody>
      </p:sp>
      <p:sp>
        <p:nvSpPr>
          <p:cNvPr id="151557" name="Rectangle 6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4149" name="Object 5"/>
          <p:cNvGraphicFramePr>
            <a:graphicFrameLocks noChangeAspect="1"/>
          </p:cNvGraphicFramePr>
          <p:nvPr/>
        </p:nvGraphicFramePr>
        <p:xfrm>
          <a:off x="4716463" y="2390775"/>
          <a:ext cx="10795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2" name="Equation" r:id="rId3" imgW="355446" imgH="241195" progId="Equation.3">
                  <p:embed/>
                </p:oleObj>
              </mc:Choice>
              <mc:Fallback>
                <p:oleObj name="Equation" r:id="rId3" imgW="355446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390775"/>
                        <a:ext cx="1079500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0" y="3548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1560" name="Rectangle 9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4152" name="Object 8"/>
          <p:cNvGraphicFramePr>
            <a:graphicFrameLocks noChangeAspect="1"/>
          </p:cNvGraphicFramePr>
          <p:nvPr/>
        </p:nvGraphicFramePr>
        <p:xfrm>
          <a:off x="1547813" y="2930525"/>
          <a:ext cx="2527300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3" name="Equation" r:id="rId5" imgW="1447800" imgH="787400" progId="Equation.3">
                  <p:embed/>
                </p:oleObj>
              </mc:Choice>
              <mc:Fallback>
                <p:oleObj name="Equation" r:id="rId5" imgW="1447800" imgH="787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930525"/>
                        <a:ext cx="2527300" cy="150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0" y="3824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1563" name="Rectangle 1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4155" name="Object 11"/>
          <p:cNvGraphicFramePr>
            <a:graphicFrameLocks noChangeAspect="1"/>
          </p:cNvGraphicFramePr>
          <p:nvPr/>
        </p:nvGraphicFramePr>
        <p:xfrm>
          <a:off x="4284663" y="4333875"/>
          <a:ext cx="13668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4" name="Equation" r:id="rId7" imgW="355446" imgH="241195" progId="Equation.3">
                  <p:embed/>
                </p:oleObj>
              </mc:Choice>
              <mc:Fallback>
                <p:oleObj name="Equation" r:id="rId7" imgW="355446" imgH="24119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4333875"/>
                        <a:ext cx="1366837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0" y="3548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156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4158" name="Object 14"/>
          <p:cNvGraphicFramePr>
            <a:graphicFrameLocks noChangeAspect="1"/>
          </p:cNvGraphicFramePr>
          <p:nvPr/>
        </p:nvGraphicFramePr>
        <p:xfrm>
          <a:off x="2195513" y="5192713"/>
          <a:ext cx="10382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5" name="Equation" r:id="rId9" imgW="533169" imgH="418918" progId="Equation.3">
                  <p:embed/>
                </p:oleObj>
              </mc:Choice>
              <mc:Fallback>
                <p:oleObj name="Equation" r:id="rId9" imgW="533169" imgH="418918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192713"/>
                        <a:ext cx="1038225" cy="81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0" y="3638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3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/>
      <p:bldP spid="134147" grpId="0" build="p"/>
      <p:bldP spid="134148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تمرين</a:t>
            </a:r>
            <a:r>
              <a:rPr lang="en-US" smtClean="0"/>
              <a:t> 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اگر                باشد، </a:t>
            </a:r>
            <a:r>
              <a:rPr lang="en-US" smtClean="0"/>
              <a:t>x</a:t>
            </a:r>
            <a:r>
              <a:rPr lang="fa-IR" smtClean="0"/>
              <a:t> چه نوع كالايي است ؟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52580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6300788" y="2344738"/>
          <a:ext cx="136683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3" name="Equation" r:id="rId3" imgW="583947" imgH="241195" progId="Equation.3">
                  <p:embed/>
                </p:oleObj>
              </mc:Choice>
              <mc:Fallback>
                <p:oleObj name="Equation" r:id="rId3" imgW="583947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344738"/>
                        <a:ext cx="1366837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0" y="3548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6300788" y="3460750"/>
            <a:ext cx="183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400"/>
              <a:t>الف- لوكس</a:t>
            </a:r>
            <a:r>
              <a:rPr lang="en-US"/>
              <a:t> </a:t>
            </a: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2195513" y="34290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400"/>
              <a:t>ب- معمولي و لوكس</a:t>
            </a:r>
            <a:r>
              <a:rPr lang="en-US"/>
              <a:t> </a:t>
            </a: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5003800" y="4259263"/>
            <a:ext cx="309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400"/>
              <a:t>ج- معمولي و ضروري</a:t>
            </a:r>
            <a:r>
              <a:rPr lang="ar-SA"/>
              <a:t> 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2411413" y="4335463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400"/>
              <a:t>د- پست و لوكس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  <p:bldP spid="135171" grpId="0" build="p"/>
      <p:bldP spid="135175" grpId="0"/>
      <p:bldP spid="135176" grpId="0"/>
      <p:bldP spid="135177" grpId="0"/>
      <p:bldP spid="135178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چند نكته</a:t>
            </a:r>
            <a:endParaRPr lang="en-US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كالاي لوكس حتماً معمولي است</a:t>
            </a:r>
          </a:p>
          <a:p>
            <a:pPr eaLnBrk="1" hangingPunct="1"/>
            <a:r>
              <a:rPr lang="fa-IR" smtClean="0"/>
              <a:t>كالاي معمولي مي‌تواند لوكس باشد</a:t>
            </a:r>
          </a:p>
          <a:p>
            <a:pPr eaLnBrk="1" hangingPunct="1"/>
            <a:r>
              <a:rPr lang="fa-IR" smtClean="0"/>
              <a:t>كالاي معمولي مي‌تواند ضروري باشد</a:t>
            </a:r>
          </a:p>
          <a:p>
            <a:pPr eaLnBrk="1" hangingPunct="1"/>
            <a:r>
              <a:rPr lang="fa-IR" smtClean="0"/>
              <a:t>كالاي پست مي‌تواند ضروري باشد</a:t>
            </a:r>
          </a:p>
          <a:p>
            <a:pPr eaLnBrk="1" hangingPunct="1"/>
            <a:r>
              <a:rPr lang="fa-IR" smtClean="0"/>
              <a:t>آيا كالاي ضروري مي‌تواند همزمان معمولي و پست باشد؟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/>
      <p:bldP spid="136195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كشش متقابل تقاضا</a:t>
            </a:r>
            <a:r>
              <a:rPr lang="en-US" smtClean="0"/>
              <a:t>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درصد تغيير در تقاضاي </a:t>
            </a:r>
            <a:r>
              <a:rPr lang="en-US" smtClean="0"/>
              <a:t>x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5148263" y="3201988"/>
            <a:ext cx="30241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fa-IR" sz="2800"/>
              <a:t>درصد تغيير در قيمت </a:t>
            </a:r>
            <a:r>
              <a:rPr lang="en-US" sz="2800"/>
              <a:t>y</a:t>
            </a:r>
            <a:r>
              <a:rPr lang="fa-IR"/>
              <a:t> </a:t>
            </a:r>
            <a:endParaRPr lang="en-US"/>
          </a:p>
          <a:p>
            <a:pPr algn="ctr"/>
            <a:r>
              <a:rPr lang="fa-IR"/>
              <a:t> </a:t>
            </a:r>
          </a:p>
        </p:txBody>
      </p:sp>
      <p:sp>
        <p:nvSpPr>
          <p:cNvPr id="154629" name="Rectangle 6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7221" name="Object 5"/>
          <p:cNvGraphicFramePr>
            <a:graphicFrameLocks noChangeAspect="1"/>
          </p:cNvGraphicFramePr>
          <p:nvPr/>
        </p:nvGraphicFramePr>
        <p:xfrm>
          <a:off x="3563938" y="2808288"/>
          <a:ext cx="9985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9" name="Equation" r:id="rId3" imgW="494870" imgH="253780" progId="Equation.3">
                  <p:embed/>
                </p:oleObj>
              </mc:Choice>
              <mc:Fallback>
                <p:oleObj name="Equation" r:id="rId3" imgW="494870" imgH="2537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808288"/>
                        <a:ext cx="998537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4371975" y="2889250"/>
            <a:ext cx="401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/>
              <a:t>=</a:t>
            </a:r>
            <a:r>
              <a:rPr lang="en-US"/>
              <a:t> </a:t>
            </a:r>
          </a:p>
        </p:txBody>
      </p:sp>
      <p:sp>
        <p:nvSpPr>
          <p:cNvPr id="154633" name="Line 9"/>
          <p:cNvSpPr>
            <a:spLocks noChangeShapeType="1"/>
          </p:cNvSpPr>
          <p:nvPr/>
        </p:nvSpPr>
        <p:spPr bwMode="auto">
          <a:xfrm>
            <a:off x="5003800" y="3141663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755650" y="2773363"/>
            <a:ext cx="2663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800"/>
              <a:t>كشش متقاطع تقاضا</a:t>
            </a:r>
            <a:r>
              <a:rPr lang="en-US"/>
              <a:t> </a:t>
            </a:r>
          </a:p>
        </p:txBody>
      </p:sp>
      <p:sp>
        <p:nvSpPr>
          <p:cNvPr id="154635" name="Rectangle 12"/>
          <p:cNvSpPr>
            <a:spLocks noChangeArrowheads="1"/>
          </p:cNvSpPr>
          <p:nvPr/>
        </p:nvSpPr>
        <p:spPr bwMode="auto">
          <a:xfrm>
            <a:off x="0" y="3014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7227" name="Object 11"/>
          <p:cNvGraphicFramePr>
            <a:graphicFrameLocks noChangeAspect="1"/>
          </p:cNvGraphicFramePr>
          <p:nvPr/>
        </p:nvGraphicFramePr>
        <p:xfrm>
          <a:off x="1492250" y="3644900"/>
          <a:ext cx="1474788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0" name="Equation" r:id="rId5" imgW="774364" imgH="825142" progId="Equation.3">
                  <p:embed/>
                </p:oleObj>
              </mc:Choice>
              <mc:Fallback>
                <p:oleObj name="Equation" r:id="rId5" imgW="774364" imgH="82514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3644900"/>
                        <a:ext cx="1474788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7" name="Rectangle 13"/>
          <p:cNvSpPr>
            <a:spLocks noChangeArrowheads="1"/>
          </p:cNvSpPr>
          <p:nvPr/>
        </p:nvSpPr>
        <p:spPr bwMode="auto">
          <a:xfrm>
            <a:off x="0" y="3843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1476375" y="5200650"/>
            <a:ext cx="7000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a-IR" sz="2800"/>
              <a:t>كشش متقاطع تقاضا، حساسيت تقاضاي </a:t>
            </a:r>
            <a:r>
              <a:rPr lang="en-US" sz="2800"/>
              <a:t>x</a:t>
            </a:r>
            <a:r>
              <a:rPr lang="fa-IR" sz="2800"/>
              <a:t> را نسبت به تغيير قيمت </a:t>
            </a:r>
            <a:r>
              <a:rPr lang="en-US" sz="2800"/>
              <a:t>y</a:t>
            </a:r>
            <a:r>
              <a:rPr lang="fa-IR" sz="2800"/>
              <a:t> ارزيابي مي‌كند</a:t>
            </a:r>
            <a:r>
              <a:rPr lang="en-US"/>
              <a:t> </a:t>
            </a:r>
          </a:p>
        </p:txBody>
      </p:sp>
      <p:sp>
        <p:nvSpPr>
          <p:cNvPr id="137232" name="Rectangle 16"/>
          <p:cNvSpPr>
            <a:spLocks noChangeArrowheads="1"/>
          </p:cNvSpPr>
          <p:nvPr/>
        </p:nvSpPr>
        <p:spPr bwMode="auto">
          <a:xfrm>
            <a:off x="7154863" y="4295775"/>
            <a:ext cx="873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SA" sz="2800"/>
              <a:t>يا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3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13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build="p"/>
      <p:bldP spid="137226" grpId="0"/>
      <p:bldP spid="137230" grpId="0"/>
      <p:bldP spid="137232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تمرين</a:t>
            </a:r>
            <a:endParaRPr lang="en-US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اگر                     باشد تا چه نتيجه‌ اي مي‌توان گرفت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fa-IR" smtClean="0"/>
              <a:t>الف- </a:t>
            </a:r>
            <a:r>
              <a:rPr lang="en-US" smtClean="0"/>
              <a:t>x</a:t>
            </a:r>
            <a:r>
              <a:rPr lang="fa-IR" smtClean="0"/>
              <a:t> كالاي پست                   ب- </a:t>
            </a:r>
            <a:r>
              <a:rPr lang="en-US" smtClean="0"/>
              <a:t>y</a:t>
            </a:r>
            <a:r>
              <a:rPr lang="fa-IR" smtClean="0"/>
              <a:t> كالاي معمولي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  <p:sp>
        <p:nvSpPr>
          <p:cNvPr id="155652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5940425" y="2492375"/>
          <a:ext cx="1296988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55" name="Equation" r:id="rId3" imgW="634725" imgH="253890" progId="Equation.3">
                  <p:embed/>
                </p:oleObj>
              </mc:Choice>
              <mc:Fallback>
                <p:oleObj name="Equation" r:id="rId3" imgW="634725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3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2492375"/>
                        <a:ext cx="1296988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5724525" y="4652963"/>
            <a:ext cx="2346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a-IR" sz="2800"/>
              <a:t>ج- </a:t>
            </a:r>
            <a:r>
              <a:rPr lang="en-US" sz="2800"/>
              <a:t>x</a:t>
            </a:r>
            <a:r>
              <a:rPr lang="fa-IR" sz="2800"/>
              <a:t> و </a:t>
            </a:r>
            <a:r>
              <a:rPr lang="en-US" sz="2800"/>
              <a:t>y</a:t>
            </a:r>
            <a:r>
              <a:rPr lang="fa-IR" sz="2800"/>
              <a:t> مكمل</a:t>
            </a:r>
            <a:r>
              <a:rPr lang="fa-IR"/>
              <a:t> </a:t>
            </a:r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1692275" y="4676775"/>
            <a:ext cx="23034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a-IR" sz="2800"/>
              <a:t>د- </a:t>
            </a:r>
            <a:r>
              <a:rPr lang="en-US" sz="2800"/>
              <a:t>x</a:t>
            </a:r>
            <a:r>
              <a:rPr lang="fa-IR" sz="2800"/>
              <a:t> و </a:t>
            </a:r>
            <a:r>
              <a:rPr lang="en-US" sz="2800"/>
              <a:t>y</a:t>
            </a:r>
            <a:r>
              <a:rPr lang="fa-IR" sz="2800"/>
              <a:t> جانشين</a:t>
            </a:r>
            <a:r>
              <a:rPr lang="fa-I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  <p:bldP spid="138243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چند نكته</a:t>
            </a:r>
            <a:r>
              <a:rPr lang="en-US" smtClean="0"/>
              <a:t> 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جانشين و مكمل بودن دو كالا به اعتبار تغيير قيمت يكي از آنها مشخص مي‌شود</a:t>
            </a:r>
          </a:p>
          <a:p>
            <a:pPr eaLnBrk="1" hangingPunct="1"/>
            <a:r>
              <a:rPr lang="fa-IR" smtClean="0"/>
              <a:t>معمولي و پست بودن هر كالا به اعتبار تغيير درآمد مشخص مي‌شود</a:t>
            </a:r>
          </a:p>
          <a:p>
            <a:pPr eaLnBrk="1" hangingPunct="1"/>
            <a:r>
              <a:rPr lang="fa-IR" smtClean="0"/>
              <a:t>ضروري بودن هر كالا به اعتبار تغيير درآمد مشخص مي‌شود</a:t>
            </a:r>
          </a:p>
          <a:p>
            <a:pPr eaLnBrk="1" hangingPunct="1"/>
            <a:r>
              <a:rPr lang="fa-IR" smtClean="0"/>
              <a:t>لوكس بودن هر كالا به اعتبار تغيير درآمد مشخص مي‌شود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67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كشش عرضه</a:t>
            </a:r>
            <a:r>
              <a:rPr lang="en-US" smtClean="0"/>
              <a:t> 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 </a:t>
            </a:r>
            <a:r>
              <a:rPr lang="ar-SA" smtClean="0"/>
              <a:t>درصد تغيير در مقدار عرضه</a:t>
            </a:r>
            <a:endParaRPr lang="fa-IR" smtClean="0"/>
          </a:p>
          <a:p>
            <a:pPr eaLnBrk="1" hangingPunct="1"/>
            <a:endParaRPr lang="fa-IR" smtClean="0"/>
          </a:p>
          <a:p>
            <a:pPr eaLnBrk="1" hangingPunct="1"/>
            <a:endParaRPr lang="en-US" smtClean="0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4500563" y="3322638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800"/>
              <a:t>درصد تغيير در قيمت كالا</a:t>
            </a:r>
            <a:r>
              <a:rPr lang="en-US"/>
              <a:t> </a:t>
            </a:r>
          </a:p>
        </p:txBody>
      </p:sp>
      <p:sp>
        <p:nvSpPr>
          <p:cNvPr id="157701" name="Rectangle 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2987675" y="2714625"/>
          <a:ext cx="96361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0" name="Equation" r:id="rId3" imgW="317362" imgH="228501" progId="Equation.3">
                  <p:embed/>
                </p:oleObj>
              </mc:Choice>
              <mc:Fallback>
                <p:oleObj name="Equation" r:id="rId3" imgW="317362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714625"/>
                        <a:ext cx="963613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3" name="Rectangle 7"/>
          <p:cNvSpPr>
            <a:spLocks noChangeArrowheads="1"/>
          </p:cNvSpPr>
          <p:nvPr/>
        </p:nvSpPr>
        <p:spPr bwMode="auto">
          <a:xfrm>
            <a:off x="2555875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 flipV="1">
            <a:off x="4211638" y="3141663"/>
            <a:ext cx="388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7524750" y="2836863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/>
              <a:t> </a:t>
            </a:r>
            <a:r>
              <a:rPr lang="en-US" sz="2800"/>
              <a:t>&gt;0</a:t>
            </a:r>
            <a:r>
              <a:rPr lang="en-US"/>
              <a:t> </a:t>
            </a:r>
          </a:p>
        </p:txBody>
      </p:sp>
      <p:sp>
        <p:nvSpPr>
          <p:cNvPr id="157706" name="Rectangle 11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0298" name="Object 10"/>
          <p:cNvGraphicFramePr>
            <a:graphicFrameLocks noChangeAspect="1"/>
          </p:cNvGraphicFramePr>
          <p:nvPr/>
        </p:nvGraphicFramePr>
        <p:xfrm>
          <a:off x="6300788" y="3962400"/>
          <a:ext cx="1836737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1" name="Equation" r:id="rId5" imgW="825142" imgH="444307" progId="Equation.3">
                  <p:embed/>
                </p:oleObj>
              </mc:Choice>
              <mc:Fallback>
                <p:oleObj name="Equation" r:id="rId5" imgW="825142" imgH="44430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962400"/>
                        <a:ext cx="1836737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-323850" y="3500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1476375" y="5295900"/>
            <a:ext cx="6886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a-IR"/>
              <a:t>- </a:t>
            </a:r>
            <a:r>
              <a:rPr lang="fa-IR" sz="2800"/>
              <a:t>كشش عرضه ميزان حساسيت عرضه را نسبت به تغييرات قيمت ارزيابي مي‌كند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0" grpId="0"/>
      <p:bldP spid="140292" grpId="0"/>
      <p:bldP spid="140297" grpId="0"/>
      <p:bldP spid="140301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فصل پنجم – بنگاه و توليد </a:t>
            </a:r>
            <a:endParaRPr lang="en-US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eaLnBrk="1" hangingPunct="1"/>
            <a:r>
              <a:rPr lang="fa-IR" smtClean="0"/>
              <a:t>- توليد : جريان تركيب و تبديل نهاده‌ها به ستاده</a:t>
            </a:r>
          </a:p>
          <a:p>
            <a:pPr eaLnBrk="1" hangingPunct="1"/>
            <a:r>
              <a:rPr lang="fa-IR" smtClean="0"/>
              <a:t>- تكنيك توليد:  شيوه تبديل نهاده‌ها به ستاده</a:t>
            </a:r>
          </a:p>
          <a:p>
            <a:pPr eaLnBrk="1" hangingPunct="1"/>
            <a:r>
              <a:rPr lang="fa-IR" smtClean="0"/>
              <a:t>- تابع توليد:  توليد كل، توليد متوسط و توليد نهايي</a:t>
            </a:r>
          </a:p>
          <a:p>
            <a:pPr eaLnBrk="1" hangingPunct="1"/>
            <a:r>
              <a:rPr lang="fa-IR" smtClean="0"/>
              <a:t>- منحني‌هاي توليد يكسان - </a:t>
            </a:r>
            <a:endParaRPr lang="en-US" smtClean="0"/>
          </a:p>
        </p:txBody>
      </p:sp>
      <p:sp>
        <p:nvSpPr>
          <p:cNvPr id="15872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00563" y="6092825"/>
            <a:ext cx="503237" cy="360363"/>
          </a:xfrm>
          <a:prstGeom prst="actionButtonHom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1413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ويژه ‌گي منحني امكانات توليد</a:t>
            </a:r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. منفي بودن شيب منحني امكانات توليد به چه موضوعي اشاره دارد؟ با توجه به منابع ثابت، امكان افزايش توليد همزمان هر دو محصول وجود ندارد.</a:t>
            </a:r>
          </a:p>
          <a:p>
            <a:pPr eaLnBrk="1" hangingPunct="1"/>
            <a:r>
              <a:rPr lang="fa-IR" smtClean="0"/>
              <a:t>. هزينه فرصت توليد مقدار اضافي غذا به ميزان  </a:t>
            </a:r>
            <a:r>
              <a:rPr lang="en-US" smtClean="0"/>
              <a:t> F1 F2</a:t>
            </a:r>
            <a:r>
              <a:rPr lang="fa-IR" smtClean="0"/>
              <a:t>برابر است با محروميت جامعه از </a:t>
            </a:r>
            <a:r>
              <a:rPr lang="en-US" smtClean="0"/>
              <a:t>C2 C1 </a:t>
            </a:r>
            <a:r>
              <a:rPr lang="fa-IR" smtClean="0"/>
              <a:t>پوشاك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901" name="Picture 5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 l="16141" t="27190" r="18692" b="230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توليد نهايي، توليد متوسط </a:t>
            </a:r>
            <a:endParaRPr lang="en-US" smtClean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fa-IR" sz="2400" smtClean="0"/>
          </a:p>
          <a:p>
            <a:pPr eaLnBrk="1" hangingPunct="1"/>
            <a:endParaRPr lang="en-US" sz="2400" smtClean="0"/>
          </a:p>
        </p:txBody>
      </p:sp>
      <p:sp>
        <p:nvSpPr>
          <p:cNvPr id="1607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0773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077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0775" name="Rectangle 9"/>
          <p:cNvSpPr>
            <a:spLocks noChangeArrowheads="1"/>
          </p:cNvSpPr>
          <p:nvPr/>
        </p:nvSpPr>
        <p:spPr bwMode="auto">
          <a:xfrm>
            <a:off x="2195513" y="1557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0776" name="Rectangle 14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1835150" y="2874963"/>
            <a:ext cx="6170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a-IR" sz="1400">
                <a:ea typeface="Times New Roman" pitchFamily="18" charset="0"/>
                <a:cs typeface="Mitra" pitchFamily="2" charset="-78"/>
              </a:rPr>
              <a:t> </a:t>
            </a:r>
            <a:r>
              <a:rPr lang="fa-IR" sz="2400">
                <a:ea typeface="Times New Roman" pitchFamily="18" charset="0"/>
                <a:cs typeface="Mitra" pitchFamily="2" charset="-78"/>
              </a:rPr>
              <a:t>: </a:t>
            </a:r>
            <a:r>
              <a:rPr lang="en-US" sz="2400">
                <a:ea typeface="Times New Roman" pitchFamily="18" charset="0"/>
                <a:cs typeface="Mitra" pitchFamily="2" charset="-78"/>
              </a:rPr>
              <a:t>  </a:t>
            </a:r>
            <a:r>
              <a:rPr lang="fa-IR" sz="2400">
                <a:ea typeface="Times New Roman" pitchFamily="18" charset="0"/>
                <a:cs typeface="Mitra" pitchFamily="2" charset="-78"/>
              </a:rPr>
              <a:t>توليد نهايي كارگر عبارت است از تغيير در توليد كل وقتي يك واحد كارگر اضافه مي‌شود</a:t>
            </a:r>
          </a:p>
        </p:txBody>
      </p:sp>
      <p:sp>
        <p:nvSpPr>
          <p:cNvPr id="16077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2352" name="Object 16"/>
          <p:cNvGraphicFramePr>
            <a:graphicFrameLocks noChangeAspect="1"/>
          </p:cNvGraphicFramePr>
          <p:nvPr/>
        </p:nvGraphicFramePr>
        <p:xfrm>
          <a:off x="3635375" y="3711575"/>
          <a:ext cx="1800225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8" name="Equation" r:id="rId3" imgW="698197" imgH="393529" progId="Equation.3">
                  <p:embed/>
                </p:oleObj>
              </mc:Choice>
              <mc:Fallback>
                <p:oleObj name="Equation" r:id="rId3" imgW="698197" imgH="39352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3711575"/>
                        <a:ext cx="1800225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0" name="Rectangle 18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0781" name="Rectangle 2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0782" name="Rectangle 21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2051050" y="4625975"/>
            <a:ext cx="5616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a-IR"/>
              <a:t>: </a:t>
            </a:r>
            <a:r>
              <a:rPr lang="fa-IR" sz="2800"/>
              <a:t>توليد متوسط از تقسيم توليد كل بر تعداد كارگر حاصل مي‌شود</a:t>
            </a:r>
          </a:p>
        </p:txBody>
      </p:sp>
      <p:sp>
        <p:nvSpPr>
          <p:cNvPr id="160784" name="Rectangle 2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2359" name="Object 23"/>
          <p:cNvGraphicFramePr>
            <a:graphicFrameLocks noChangeAspect="1"/>
          </p:cNvGraphicFramePr>
          <p:nvPr/>
        </p:nvGraphicFramePr>
        <p:xfrm>
          <a:off x="3635375" y="5283200"/>
          <a:ext cx="14414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89" name="Equation" r:id="rId5" imgW="558558" imgH="393529" progId="Equation.3">
                  <p:embed/>
                </p:oleObj>
              </mc:Choice>
              <mc:Fallback>
                <p:oleObj name="Equation" r:id="rId5" imgW="558558" imgH="39352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283200"/>
                        <a:ext cx="144145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86" name="Rectangle 25"/>
          <p:cNvSpPr>
            <a:spLocks noChangeArrowheads="1"/>
          </p:cNvSpPr>
          <p:nvPr/>
        </p:nvSpPr>
        <p:spPr bwMode="auto">
          <a:xfrm>
            <a:off x="0" y="3624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0787" name="Text Box 26"/>
          <p:cNvSpPr txBox="1">
            <a:spLocks noChangeArrowheads="1"/>
          </p:cNvSpPr>
          <p:nvPr/>
        </p:nvSpPr>
        <p:spPr bwMode="auto">
          <a:xfrm>
            <a:off x="7885113" y="2852738"/>
            <a:ext cx="86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MP</a:t>
            </a:r>
            <a:r>
              <a:rPr lang="en-US" sz="2800" baseline="-25000"/>
              <a:t>L</a:t>
            </a:r>
          </a:p>
        </p:txBody>
      </p:sp>
      <p:sp>
        <p:nvSpPr>
          <p:cNvPr id="160788" name="Text Box 27"/>
          <p:cNvSpPr txBox="1">
            <a:spLocks noChangeArrowheads="1"/>
          </p:cNvSpPr>
          <p:nvPr/>
        </p:nvSpPr>
        <p:spPr bwMode="auto">
          <a:xfrm>
            <a:off x="7667625" y="4581525"/>
            <a:ext cx="1008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/>
              <a:t>AP</a:t>
            </a:r>
            <a:r>
              <a:rPr lang="en-US" sz="2800" baseline="-25000"/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4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4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4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  <p:bldP spid="142351" grpId="0"/>
      <p:bldP spid="142358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8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 l="21092" t="31703" r="21344" b="194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چند نكته</a:t>
            </a:r>
            <a:endParaRPr lang="en-US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eaLnBrk="1" hangingPunct="1"/>
            <a:r>
              <a:rPr lang="fa-IR" smtClean="0"/>
              <a:t>- بازدهي نزولي يعني كاهش توليد نهايي كارگر</a:t>
            </a:r>
          </a:p>
          <a:p>
            <a:pPr eaLnBrk="1" hangingPunct="1"/>
            <a:r>
              <a:rPr lang="fa-IR" smtClean="0"/>
              <a:t>- در شكل قبل بازدهي نزولي در نقطه </a:t>
            </a:r>
            <a:r>
              <a:rPr lang="en-US" smtClean="0"/>
              <a:t>A</a:t>
            </a:r>
            <a:r>
              <a:rPr lang="fa-IR" smtClean="0"/>
              <a:t> ظاهر شده است </a:t>
            </a:r>
          </a:p>
          <a:p>
            <a:pPr eaLnBrk="1" hangingPunct="1"/>
            <a:r>
              <a:rPr lang="fa-IR" smtClean="0"/>
              <a:t>- نقطه عطف منحني توليد كل به بازدهي نزولي اشاره دارد</a:t>
            </a:r>
          </a:p>
          <a:p>
            <a:pPr eaLnBrk="1" hangingPunct="1"/>
            <a:r>
              <a:rPr lang="fa-IR" smtClean="0"/>
              <a:t>- شيب منحني توليد كل، توليد نهايي كارگر مي‌باشد</a:t>
            </a:r>
            <a:endParaRPr lang="en-US" smtClean="0"/>
          </a:p>
        </p:txBody>
      </p:sp>
      <p:sp>
        <p:nvSpPr>
          <p:cNvPr id="162820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124075" y="6092825"/>
            <a:ext cx="863600" cy="288925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2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18716" t="25475" r="21136" b="204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2" name="Picture 4" descr="6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96000"/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8" name="Picture 4"/>
          <p:cNvPicPr>
            <a:picLocks noChangeAspect="1" noChangeArrowheads="1"/>
          </p:cNvPicPr>
          <p:nvPr/>
        </p:nvPicPr>
        <p:blipFill>
          <a:blip r:embed="rId2" cstate="print"/>
          <a:srcRect l="10069" t="25926" r="19792" b="175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0" name="Picture 4" descr="6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6000"/>
          </a:blip>
          <a:srcRect/>
          <a:stretch>
            <a:fillRect/>
          </a:stretch>
        </p:blipFill>
        <p:spPr bwMode="auto">
          <a:xfrm>
            <a:off x="0" y="0"/>
            <a:ext cx="8964613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4" name="Picture 4" descr="6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0" y="0"/>
            <a:ext cx="8964613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852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 l="7986" t="27777" r="19270" b="19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تمرين</a:t>
            </a:r>
            <a:r>
              <a:rPr lang="en-US" smtClean="0"/>
              <a:t> 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نقاط واقع بر روي منحني امكانات توليد به چه چيزي اشاره دارند.</a:t>
            </a:r>
          </a:p>
          <a:p>
            <a:pPr eaLnBrk="1" hangingPunct="1"/>
            <a:r>
              <a:rPr lang="fa-IR" smtClean="0"/>
              <a:t> الف- رشد اقتصادي</a:t>
            </a:r>
          </a:p>
          <a:p>
            <a:pPr eaLnBrk="1" hangingPunct="1"/>
            <a:r>
              <a:rPr lang="fa-IR" smtClean="0"/>
              <a:t> ب- بيكاري عوامل توليد</a:t>
            </a:r>
          </a:p>
          <a:p>
            <a:pPr eaLnBrk="1" hangingPunct="1"/>
            <a:r>
              <a:rPr lang="fa-IR" smtClean="0"/>
              <a:t>ج- اشتغال كامل عوامل توليد</a:t>
            </a:r>
          </a:p>
          <a:p>
            <a:pPr eaLnBrk="1" hangingPunct="1"/>
            <a:r>
              <a:rPr lang="fa-IR" smtClean="0"/>
              <a:t> د- تخصيص غيركاراي منابع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3" grpId="0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خواص منحني توليد يكسان</a:t>
            </a:r>
            <a:endParaRPr lang="en-US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1. نزولي است  جانشيني كار و سرمايه</a:t>
            </a:r>
          </a:p>
          <a:p>
            <a:pPr eaLnBrk="1" hangingPunct="1"/>
            <a:r>
              <a:rPr lang="fa-IR" smtClean="0"/>
              <a:t>2. محدب است  نزولي بودن نرخ نهايي جانشيني</a:t>
            </a:r>
          </a:p>
          <a:p>
            <a:pPr eaLnBrk="1" hangingPunct="1"/>
            <a:r>
              <a:rPr lang="fa-IR" smtClean="0"/>
              <a:t>3. منحني‌هاي توليد يكسان همديگر را قطع نمي‌كنند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/>
      <p:bldP spid="145411" grpId="0" build="p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تمرين</a:t>
            </a:r>
            <a:endParaRPr lang="en-US" smtClean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b="1" smtClean="0"/>
              <a:t>علت نزولي بودن نرخ نهايي جانشيني فني چيست؟</a:t>
            </a:r>
            <a:endParaRPr lang="fa-IR" smtClean="0"/>
          </a:p>
          <a:p>
            <a:pPr eaLnBrk="1" hangingPunct="1"/>
            <a:r>
              <a:rPr lang="fa-IR" smtClean="0"/>
              <a:t>الف- جانشيني نهاده‌ها</a:t>
            </a:r>
          </a:p>
          <a:p>
            <a:pPr eaLnBrk="1" hangingPunct="1"/>
            <a:r>
              <a:rPr lang="fa-IR" smtClean="0"/>
              <a:t>ب- تخصص يكسان نهاده‌ها</a:t>
            </a:r>
          </a:p>
          <a:p>
            <a:pPr eaLnBrk="1" hangingPunct="1"/>
            <a:r>
              <a:rPr lang="fa-IR" smtClean="0"/>
              <a:t>ج- تخصص متفاوت نهاده‌ها</a:t>
            </a:r>
          </a:p>
          <a:p>
            <a:pPr eaLnBrk="1" hangingPunct="1"/>
            <a:r>
              <a:rPr lang="fa-IR" smtClean="0"/>
              <a:t>د- نزولي بودن منحني بي‌تفاوتي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6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  <p:bldP spid="146435" grpId="0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تمرين</a:t>
            </a:r>
            <a:endParaRPr lang="en-US" smtClean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b="1" smtClean="0"/>
              <a:t>كدام توضيح در مورد قانون بازدهي نزولي صحيح است.</a:t>
            </a:r>
            <a:endParaRPr lang="ar-SA" smtClean="0"/>
          </a:p>
          <a:p>
            <a:pPr eaLnBrk="1" hangingPunct="1"/>
            <a:r>
              <a:rPr lang="ar-SA" smtClean="0"/>
              <a:t>الف- مربوط به بلند</a:t>
            </a:r>
            <a:r>
              <a:rPr lang="fa-IR" smtClean="0"/>
              <a:t> </a:t>
            </a:r>
            <a:r>
              <a:rPr lang="ar-SA" smtClean="0"/>
              <a:t>مدت است</a:t>
            </a:r>
          </a:p>
          <a:p>
            <a:pPr eaLnBrk="1" hangingPunct="1"/>
            <a:r>
              <a:rPr lang="ar-SA" smtClean="0"/>
              <a:t>ب- مربوط به كوتاه مدت است</a:t>
            </a:r>
          </a:p>
          <a:p>
            <a:pPr eaLnBrk="1" hangingPunct="1"/>
            <a:r>
              <a:rPr lang="ar-SA" smtClean="0"/>
              <a:t>ج- به حداقل توليد نهايي اشاره دارد</a:t>
            </a:r>
          </a:p>
          <a:p>
            <a:pPr eaLnBrk="1" hangingPunct="1"/>
            <a:r>
              <a:rPr lang="ar-SA" smtClean="0"/>
              <a:t>د- به منفي بودن توليد متوسط اشاره دارد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تمرين</a:t>
            </a:r>
            <a:r>
              <a:rPr lang="en-US" smtClean="0"/>
              <a:t>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b="1" smtClean="0"/>
              <a:t>در چه وضعيتي توليد متوسط حداكثر مي‌شود</a:t>
            </a:r>
            <a:endParaRPr lang="fa-IR" smtClean="0"/>
          </a:p>
          <a:p>
            <a:pPr eaLnBrk="1" hangingPunct="1"/>
            <a:r>
              <a:rPr lang="fa-IR" smtClean="0"/>
              <a:t>الف- وقتي        حداكثر است</a:t>
            </a:r>
          </a:p>
          <a:p>
            <a:pPr eaLnBrk="1" hangingPunct="1"/>
            <a:r>
              <a:rPr lang="fa-IR" smtClean="0"/>
              <a:t>ب- وقتي          است</a:t>
            </a:r>
          </a:p>
          <a:p>
            <a:pPr eaLnBrk="1" hangingPunct="1"/>
            <a:r>
              <a:rPr lang="fa-IR" smtClean="0"/>
              <a:t>ج - وقتي            است</a:t>
            </a:r>
          </a:p>
          <a:p>
            <a:pPr eaLnBrk="1" hangingPunct="1"/>
            <a:r>
              <a:rPr lang="fa-IR" smtClean="0"/>
              <a:t>د- وقتي            حداكثر است</a:t>
            </a:r>
            <a:endParaRPr lang="en-US" smtClean="0"/>
          </a:p>
        </p:txBody>
      </p:sp>
      <p:sp>
        <p:nvSpPr>
          <p:cNvPr id="1730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8484" name="Object 4"/>
          <p:cNvGraphicFramePr>
            <a:graphicFrameLocks noChangeAspect="1"/>
          </p:cNvGraphicFramePr>
          <p:nvPr/>
        </p:nvGraphicFramePr>
        <p:xfrm>
          <a:off x="6300788" y="2981325"/>
          <a:ext cx="503237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5" name="Equation" r:id="rId3" imgW="304536" imgH="215713" progId="Equation.3">
                  <p:embed/>
                </p:oleObj>
              </mc:Choice>
              <mc:Fallback>
                <p:oleObj name="Equation" r:id="rId3" imgW="304536" imgH="2157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981325"/>
                        <a:ext cx="503237" cy="37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0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8487" name="Object 7"/>
          <p:cNvGraphicFramePr>
            <a:graphicFrameLocks noChangeAspect="1"/>
          </p:cNvGraphicFramePr>
          <p:nvPr/>
        </p:nvGraphicFramePr>
        <p:xfrm>
          <a:off x="6084888" y="3489325"/>
          <a:ext cx="8636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6" name="Equation" r:id="rId5" imgW="507780" imgH="215806" progId="Equation.3">
                  <p:embed/>
                </p:oleObj>
              </mc:Choice>
              <mc:Fallback>
                <p:oleObj name="Equation" r:id="rId5" imgW="507780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489325"/>
                        <a:ext cx="86360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06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8490" name="Object 10"/>
          <p:cNvGraphicFramePr>
            <a:graphicFrameLocks noChangeAspect="1"/>
          </p:cNvGraphicFramePr>
          <p:nvPr/>
        </p:nvGraphicFramePr>
        <p:xfrm>
          <a:off x="5867400" y="4005263"/>
          <a:ext cx="108108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7" name="Equation" r:id="rId7" imgW="698197" imgH="215806" progId="Equation.3">
                  <p:embed/>
                </p:oleObj>
              </mc:Choice>
              <mc:Fallback>
                <p:oleObj name="Equation" r:id="rId7" imgW="698197" imgH="21580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005263"/>
                        <a:ext cx="1081088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069" name="Rectangle 1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8493" name="Object 13"/>
          <p:cNvGraphicFramePr>
            <a:graphicFrameLocks noChangeAspect="1"/>
          </p:cNvGraphicFramePr>
          <p:nvPr/>
        </p:nvGraphicFramePr>
        <p:xfrm>
          <a:off x="6156325" y="4475163"/>
          <a:ext cx="8636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8" name="Equation" r:id="rId9" imgW="253780" imgH="215713" progId="Equation.3">
                  <p:embed/>
                </p:oleObj>
              </mc:Choice>
              <mc:Fallback>
                <p:oleObj name="Equation" r:id="rId9" imgW="253780" imgH="21571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4475163"/>
                        <a:ext cx="8636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1" name="Rectangle 15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148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  <p:bldP spid="148483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تمرين</a:t>
            </a:r>
            <a:r>
              <a:rPr lang="en-US" smtClean="0"/>
              <a:t>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b="1" smtClean="0"/>
              <a:t>توليد كل هنگامي حداكثر است كه</a:t>
            </a:r>
            <a:endParaRPr lang="ar-SA" smtClean="0"/>
          </a:p>
          <a:p>
            <a:pPr eaLnBrk="1" hangingPunct="1"/>
            <a:r>
              <a:rPr lang="ar-SA" smtClean="0"/>
              <a:t>الف- </a:t>
            </a:r>
            <a:r>
              <a:rPr lang="fa-IR" smtClean="0"/>
              <a:t>         </a:t>
            </a:r>
            <a:r>
              <a:rPr lang="ar-SA" smtClean="0"/>
              <a:t> حداكثر باشد</a:t>
            </a:r>
          </a:p>
          <a:p>
            <a:pPr eaLnBrk="1" hangingPunct="1"/>
            <a:r>
              <a:rPr lang="ar-SA" smtClean="0"/>
              <a:t>ب- </a:t>
            </a:r>
            <a:r>
              <a:rPr lang="fa-IR" smtClean="0"/>
              <a:t>            </a:t>
            </a:r>
            <a:r>
              <a:rPr lang="ar-SA" smtClean="0"/>
              <a:t> باشد</a:t>
            </a:r>
          </a:p>
          <a:p>
            <a:pPr eaLnBrk="1" hangingPunct="1"/>
            <a:r>
              <a:rPr lang="ar-SA" smtClean="0"/>
              <a:t>ج -  </a:t>
            </a:r>
            <a:r>
              <a:rPr lang="fa-IR" smtClean="0"/>
              <a:t>            </a:t>
            </a:r>
            <a:r>
              <a:rPr lang="ar-SA" smtClean="0"/>
              <a:t>صعودي باشد</a:t>
            </a:r>
          </a:p>
          <a:p>
            <a:pPr eaLnBrk="1" hangingPunct="1"/>
            <a:r>
              <a:rPr lang="ar-SA" smtClean="0"/>
              <a:t>د- </a:t>
            </a:r>
            <a:r>
              <a:rPr lang="fa-IR" smtClean="0"/>
              <a:t>              </a:t>
            </a:r>
            <a:r>
              <a:rPr lang="ar-SA" smtClean="0"/>
              <a:t> صعودي باشد</a:t>
            </a:r>
            <a:endParaRPr lang="en-US" smtClean="0"/>
          </a:p>
        </p:txBody>
      </p:sp>
      <p:sp>
        <p:nvSpPr>
          <p:cNvPr id="17408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9508" name="Object 4"/>
          <p:cNvGraphicFramePr>
            <a:graphicFrameLocks noChangeAspect="1"/>
          </p:cNvGraphicFramePr>
          <p:nvPr/>
        </p:nvGraphicFramePr>
        <p:xfrm>
          <a:off x="6659563" y="2882900"/>
          <a:ext cx="649287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9" name="Equation" r:id="rId3" imgW="279279" imgH="215806" progId="Equation.3">
                  <p:embed/>
                </p:oleObj>
              </mc:Choice>
              <mc:Fallback>
                <p:oleObj name="Equation" r:id="rId3" imgW="279279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2882900"/>
                        <a:ext cx="649287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08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9511" name="Object 7"/>
          <p:cNvGraphicFramePr>
            <a:graphicFrameLocks noChangeAspect="1"/>
          </p:cNvGraphicFramePr>
          <p:nvPr/>
        </p:nvGraphicFramePr>
        <p:xfrm>
          <a:off x="6443663" y="3479800"/>
          <a:ext cx="9366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0" name="Equation" r:id="rId5" imgW="507780" imgH="215806" progId="Equation.3">
                  <p:embed/>
                </p:oleObj>
              </mc:Choice>
              <mc:Fallback>
                <p:oleObj name="Equation" r:id="rId5" imgW="507780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479800"/>
                        <a:ext cx="93662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09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9514" name="Object 10"/>
          <p:cNvGraphicFramePr>
            <a:graphicFrameLocks noChangeAspect="1"/>
          </p:cNvGraphicFramePr>
          <p:nvPr/>
        </p:nvGraphicFramePr>
        <p:xfrm>
          <a:off x="6516688" y="3952875"/>
          <a:ext cx="71913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1" name="Equation" r:id="rId7" imgW="279279" imgH="215806" progId="Equation.3">
                  <p:embed/>
                </p:oleObj>
              </mc:Choice>
              <mc:Fallback>
                <p:oleObj name="Equation" r:id="rId7" imgW="279279" imgH="21580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3952875"/>
                        <a:ext cx="719137" cy="484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09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9517" name="Object 13"/>
          <p:cNvGraphicFramePr>
            <a:graphicFrameLocks noChangeAspect="1"/>
          </p:cNvGraphicFramePr>
          <p:nvPr/>
        </p:nvGraphicFramePr>
        <p:xfrm>
          <a:off x="6732588" y="4437063"/>
          <a:ext cx="719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2" name="Equation" r:id="rId9" imgW="304536" imgH="215713" progId="Equation.3">
                  <p:embed/>
                </p:oleObj>
              </mc:Choice>
              <mc:Fallback>
                <p:oleObj name="Equation" r:id="rId9" imgW="304536" imgH="21571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4437063"/>
                        <a:ext cx="7191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95" name="Rectangle 15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14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فصل هفتم – هزينه توليد</a:t>
            </a:r>
            <a:r>
              <a:rPr lang="en-US" smtClean="0"/>
              <a:t> 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eaLnBrk="1" hangingPunct="1"/>
            <a:r>
              <a:rPr lang="fa-IR" smtClean="0"/>
              <a:t>. انواع هزينه آشكار و پنهان</a:t>
            </a:r>
          </a:p>
          <a:p>
            <a:pPr eaLnBrk="1" hangingPunct="1"/>
            <a:r>
              <a:rPr lang="fa-IR" smtClean="0"/>
              <a:t>2. دوره كوتاه مدت و درازمدت</a:t>
            </a:r>
          </a:p>
          <a:p>
            <a:pPr eaLnBrk="1" hangingPunct="1"/>
            <a:r>
              <a:rPr lang="fa-IR" smtClean="0"/>
              <a:t>3. منحني‌هاي هزينه بنگاه -                                  و </a:t>
            </a:r>
          </a:p>
          <a:p>
            <a:pPr eaLnBrk="1" hangingPunct="1"/>
            <a:r>
              <a:rPr lang="fa-IR" smtClean="0"/>
              <a:t>4. بازده ثابت، كاهنده و فزاينده به مقياس</a:t>
            </a:r>
            <a:r>
              <a:rPr lang="en-US" smtClean="0"/>
              <a:t> </a:t>
            </a:r>
          </a:p>
        </p:txBody>
      </p:sp>
      <p:sp>
        <p:nvSpPr>
          <p:cNvPr id="175108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5109" name="Object 4"/>
          <p:cNvGraphicFramePr>
            <a:graphicFrameLocks noChangeAspect="1"/>
          </p:cNvGraphicFramePr>
          <p:nvPr/>
        </p:nvGraphicFramePr>
        <p:xfrm>
          <a:off x="1763713" y="3500438"/>
          <a:ext cx="29527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5" name="Equation" r:id="rId3" imgW="1968500" imgH="254000" progId="Equation.3">
                  <p:embed/>
                </p:oleObj>
              </mc:Choice>
              <mc:Fallback>
                <p:oleObj name="Equation" r:id="rId3" imgW="19685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500438"/>
                        <a:ext cx="2952750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111" name="Rectangle 8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5112" name="Object 7"/>
          <p:cNvGraphicFramePr>
            <a:graphicFrameLocks noChangeAspect="1"/>
          </p:cNvGraphicFramePr>
          <p:nvPr/>
        </p:nvGraphicFramePr>
        <p:xfrm>
          <a:off x="900113" y="3573463"/>
          <a:ext cx="4381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6" name="Equation" r:id="rId5" imgW="291847" imgH="177646" progId="Equation.3">
                  <p:embed/>
                </p:oleObj>
              </mc:Choice>
              <mc:Fallback>
                <p:oleObj name="Equation" r:id="rId5" imgW="291847" imgH="17764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73463"/>
                        <a:ext cx="43815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0" y="3519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114" name="AutoShape 10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6021388"/>
            <a:ext cx="504825" cy="431800"/>
          </a:xfrm>
          <a:prstGeom prst="actionButtonHom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  <p:bldP spid="150531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هزينه‌ها در كوتاه‌مدت:</a:t>
            </a:r>
            <a:endParaRPr lang="en-US" smtClean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هزينه ثابت كل: </a:t>
            </a:r>
            <a:r>
              <a:rPr lang="en-US" smtClean="0"/>
              <a:t>TFC</a:t>
            </a:r>
            <a:endParaRPr lang="fa-IR" smtClean="0"/>
          </a:p>
          <a:p>
            <a:pPr eaLnBrk="1" hangingPunct="1"/>
            <a:r>
              <a:rPr lang="fa-IR" smtClean="0"/>
              <a:t>هزينه متغير كل: </a:t>
            </a:r>
            <a:r>
              <a:rPr lang="en-US" smtClean="0"/>
              <a:t>TVC </a:t>
            </a:r>
            <a:endParaRPr lang="fa-IR" smtClean="0"/>
          </a:p>
          <a:p>
            <a:pPr eaLnBrk="1" hangingPunct="1"/>
            <a:r>
              <a:rPr lang="fa-IR" smtClean="0"/>
              <a:t>هزينه كل: </a:t>
            </a:r>
            <a:r>
              <a:rPr lang="en-US" smtClean="0"/>
              <a:t>TC</a:t>
            </a:r>
          </a:p>
          <a:p>
            <a:pPr eaLnBrk="1" hangingPunct="1"/>
            <a:r>
              <a:rPr lang="en-US" smtClean="0"/>
              <a:t>TC=TFC+TVC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2" name="Picture 4" descr="6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2000"/>
          </a:blip>
          <a:srcRect/>
          <a:stretch>
            <a:fillRect/>
          </a:stretch>
        </p:blipFill>
        <p:spPr bwMode="auto">
          <a:xfrm>
            <a:off x="0" y="0"/>
            <a:ext cx="8964613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اقتصاد خرد – هزينه‌هاي متوسط</a:t>
            </a:r>
            <a:r>
              <a:rPr lang="en-US" smtClean="0"/>
              <a:t> 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                                              </a:t>
            </a:r>
            <a:endParaRPr lang="en-US" smtClean="0"/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435600" y="2997200"/>
            <a:ext cx="129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fa-IR" sz="2400"/>
              <a:t>مي‌دانيم</a:t>
            </a:r>
            <a:r>
              <a:rPr lang="en-US" sz="2400"/>
              <a:t> </a:t>
            </a:r>
          </a:p>
        </p:txBody>
      </p:sp>
      <p:sp>
        <p:nvSpPr>
          <p:cNvPr id="178181" name="Rectangle 6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2581" name="Object 5"/>
          <p:cNvGraphicFramePr>
            <a:graphicFrameLocks noChangeAspect="1"/>
          </p:cNvGraphicFramePr>
          <p:nvPr/>
        </p:nvGraphicFramePr>
        <p:xfrm>
          <a:off x="2555875" y="2967038"/>
          <a:ext cx="27368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2" name="Equation" r:id="rId3" imgW="1091726" imgH="177723" progId="Equation.3">
                  <p:embed/>
                </p:oleObj>
              </mc:Choice>
              <mc:Fallback>
                <p:oleObj name="Equation" r:id="rId3" imgW="1091726" imgH="17772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967038"/>
                        <a:ext cx="2736850" cy="461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1908175" y="3500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184" name="Rectangle 9"/>
          <p:cNvSpPr>
            <a:spLocks noChangeArrowheads="1"/>
          </p:cNvSpPr>
          <p:nvPr/>
        </p:nvSpPr>
        <p:spPr bwMode="auto">
          <a:xfrm>
            <a:off x="-180975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2584" name="Object 8"/>
          <p:cNvGraphicFramePr>
            <a:graphicFrameLocks noChangeAspect="1"/>
          </p:cNvGraphicFramePr>
          <p:nvPr/>
        </p:nvGraphicFramePr>
        <p:xfrm>
          <a:off x="2700338" y="3860800"/>
          <a:ext cx="2322512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3" name="Equation" r:id="rId5" imgW="1168400" imgH="419100" progId="Equation.3">
                  <p:embed/>
                </p:oleObj>
              </mc:Choice>
              <mc:Fallback>
                <p:oleObj name="Equation" r:id="rId5" imgW="11684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860800"/>
                        <a:ext cx="2322512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0" y="3638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187" name="Rectangle 12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52587" name="Object 11"/>
          <p:cNvGraphicFramePr>
            <a:graphicFrameLocks noChangeAspect="1"/>
          </p:cNvGraphicFramePr>
          <p:nvPr/>
        </p:nvGraphicFramePr>
        <p:xfrm>
          <a:off x="2195513" y="4832350"/>
          <a:ext cx="27368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94" name="Equation" r:id="rId7" imgW="1180588" imgH="177723" progId="Equation.3">
                  <p:embed/>
                </p:oleObj>
              </mc:Choice>
              <mc:Fallback>
                <p:oleObj name="Equation" r:id="rId7" imgW="1180588" imgH="177723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4832350"/>
                        <a:ext cx="273685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9" name="Rectangle 13"/>
          <p:cNvSpPr>
            <a:spLocks noChangeArrowheads="1"/>
          </p:cNvSpPr>
          <p:nvPr/>
        </p:nvSpPr>
        <p:spPr bwMode="auto">
          <a:xfrm>
            <a:off x="0" y="3519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4859338" y="5156200"/>
            <a:ext cx="40338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/>
              <a:t>AC</a:t>
            </a:r>
            <a:r>
              <a:rPr lang="fa-IR" sz="2400"/>
              <a:t>: هزينه متوسط</a:t>
            </a:r>
            <a:endParaRPr lang="en-US" sz="2400"/>
          </a:p>
          <a:p>
            <a:pPr algn="ctr"/>
            <a:r>
              <a:rPr lang="en-US" sz="2400"/>
              <a:t>AFC</a:t>
            </a:r>
            <a:r>
              <a:rPr lang="fa-IR" sz="2400"/>
              <a:t> : هزينه ثابت متوسط</a:t>
            </a:r>
            <a:endParaRPr lang="en-US" sz="2400"/>
          </a:p>
          <a:p>
            <a:pPr algn="ctr"/>
            <a:r>
              <a:rPr lang="en-US" sz="2400"/>
              <a:t>AVC</a:t>
            </a:r>
            <a:r>
              <a:rPr lang="fa-IR" sz="2400"/>
              <a:t> : هزينه متغير متوسط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5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/>
      <p:bldP spid="152580" grpId="0"/>
      <p:bldP spid="152590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هزينه نهايي </a:t>
            </a:r>
            <a:endParaRPr lang="en-US" smtClean="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4292600"/>
            <a:ext cx="7693025" cy="1793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a-IR" smtClean="0"/>
              <a:t>هزينه نهايي: تغيير در هزينه كل به ازاء يك واحد تغيير در مقدار توليد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MC</a:t>
            </a:r>
            <a:r>
              <a:rPr lang="fa-IR" smtClean="0"/>
              <a:t> شيب منحني هزينه كل و شيب منحني هزينه متغير كل مي‌باشد</a:t>
            </a:r>
            <a:endParaRPr lang="en-US" smtClean="0"/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3173" name="Object 5"/>
          <p:cNvGraphicFramePr>
            <a:graphicFrameLocks noChangeAspect="1"/>
          </p:cNvGraphicFramePr>
          <p:nvPr/>
        </p:nvGraphicFramePr>
        <p:xfrm>
          <a:off x="3492500" y="2708275"/>
          <a:ext cx="230346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7" name="Equation" r:id="rId3" imgW="1320227" imgH="418918" progId="Equation.3">
                  <p:embed/>
                </p:oleObj>
              </mc:Choice>
              <mc:Fallback>
                <p:oleObj name="Equation" r:id="rId3" imgW="1320227" imgH="41891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708275"/>
                        <a:ext cx="2303463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6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6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0" grpId="0"/>
      <p:bldP spid="26317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 l="10243" t="26157" r="15973" b="168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4" name="Picture 4" descr="6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0" y="-7938"/>
            <a:ext cx="9144000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2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5501" t="26450" r="17897" b="168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 descr="7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انواع بازده نسبت به مقياس </a:t>
            </a:r>
            <a:endParaRPr lang="en-US" smtClean="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ar-SA" smtClean="0"/>
              <a:t>بازده ثابت به مقياس </a:t>
            </a:r>
          </a:p>
          <a:p>
            <a:pPr marL="533400" indent="-533400" eaLnBrk="1" hangingPunct="1"/>
            <a:r>
              <a:rPr lang="ar-SA" smtClean="0"/>
              <a:t>بازده كاهنده به مقياس</a:t>
            </a:r>
          </a:p>
          <a:p>
            <a:pPr marL="533400" indent="-533400" eaLnBrk="1" hangingPunct="1"/>
            <a:r>
              <a:rPr lang="ar-SA" smtClean="0"/>
              <a:t>بازده فزاينده به مقياس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/>
      <p:bldP spid="266243" grpId="0" build="p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بازده ثابت به مقياس</a:t>
            </a:r>
            <a:endParaRPr lang="en-US" smtClean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mtClean="0"/>
              <a:t>تابع توليد </a:t>
            </a:r>
          </a:p>
          <a:p>
            <a:pPr eaLnBrk="1" hangingPunct="1"/>
            <a:r>
              <a:rPr lang="ar-SA" smtClean="0"/>
              <a:t>- بازده ثابت به مقياس </a:t>
            </a:r>
          </a:p>
          <a:p>
            <a:pPr eaLnBrk="1" hangingPunct="1"/>
            <a:r>
              <a:rPr lang="ar-SA" smtClean="0"/>
              <a:t>- بازده فزاينده به مقياس </a:t>
            </a:r>
          </a:p>
          <a:p>
            <a:pPr eaLnBrk="1" hangingPunct="1"/>
            <a:r>
              <a:rPr lang="ar-SA" smtClean="0"/>
              <a:t>- بازده كاهنده به مقياس </a:t>
            </a:r>
            <a:endParaRPr lang="en-US" smtClean="0"/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5148263" y="2398713"/>
          <a:ext cx="14906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9" name="Equation" r:id="rId3" imgW="774364" imgH="203112" progId="Equation.3">
                  <p:embed/>
                </p:oleObj>
              </mc:Choice>
              <mc:Fallback>
                <p:oleObj name="Equation" r:id="rId3" imgW="774364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2398713"/>
                        <a:ext cx="1490662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0" y="3529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7272" name="Object 8"/>
          <p:cNvGraphicFramePr>
            <a:graphicFrameLocks noChangeAspect="1"/>
          </p:cNvGraphicFramePr>
          <p:nvPr/>
        </p:nvGraphicFramePr>
        <p:xfrm>
          <a:off x="2987675" y="2935288"/>
          <a:ext cx="221456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0" name="Equation" r:id="rId5" imgW="990170" imgH="203112" progId="Equation.3">
                  <p:embed/>
                </p:oleObj>
              </mc:Choice>
              <mc:Fallback>
                <p:oleObj name="Equation" r:id="rId5" imgW="990170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935288"/>
                        <a:ext cx="2214563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9" name="Rectangle 9"/>
          <p:cNvSpPr>
            <a:spLocks noChangeArrowheads="1"/>
          </p:cNvSpPr>
          <p:nvPr/>
        </p:nvSpPr>
        <p:spPr bwMode="auto">
          <a:xfrm>
            <a:off x="0" y="3529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30" name="Rectangle 1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7275" name="Object 11"/>
          <p:cNvGraphicFramePr>
            <a:graphicFrameLocks noChangeAspect="1"/>
          </p:cNvGraphicFramePr>
          <p:nvPr/>
        </p:nvGraphicFramePr>
        <p:xfrm>
          <a:off x="2843213" y="3429000"/>
          <a:ext cx="20383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1" name="Equation" r:id="rId7" imgW="888614" imgH="203112" progId="Equation.3">
                  <p:embed/>
                </p:oleObj>
              </mc:Choice>
              <mc:Fallback>
                <p:oleObj name="Equation" r:id="rId7" imgW="888614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429000"/>
                        <a:ext cx="2038350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2" name="Rectangle 12"/>
          <p:cNvSpPr>
            <a:spLocks noChangeArrowheads="1"/>
          </p:cNvSpPr>
          <p:nvPr/>
        </p:nvSpPr>
        <p:spPr bwMode="auto">
          <a:xfrm>
            <a:off x="0" y="3529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333" name="Rectangle 1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67278" name="Object 14"/>
          <p:cNvGraphicFramePr>
            <a:graphicFrameLocks noChangeAspect="1"/>
          </p:cNvGraphicFramePr>
          <p:nvPr/>
        </p:nvGraphicFramePr>
        <p:xfrm>
          <a:off x="2627313" y="4016375"/>
          <a:ext cx="22320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2" name="Equation" r:id="rId9" imgW="888614" imgH="203112" progId="Equation.3">
                  <p:embed/>
                </p:oleObj>
              </mc:Choice>
              <mc:Fallback>
                <p:oleObj name="Equation" r:id="rId9" imgW="888614" imgH="203112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016375"/>
                        <a:ext cx="2232025" cy="439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5" name="Rectangle 15"/>
          <p:cNvSpPr>
            <a:spLocks noChangeArrowheads="1"/>
          </p:cNvSpPr>
          <p:nvPr/>
        </p:nvSpPr>
        <p:spPr bwMode="auto">
          <a:xfrm>
            <a:off x="0" y="3529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26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26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26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 descr="7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2000"/>
          </a:blip>
          <a:srcRect/>
          <a:stretch>
            <a:fillRect/>
          </a:stretch>
        </p:blipFill>
        <p:spPr bwMode="auto">
          <a:xfrm>
            <a:off x="0" y="82550"/>
            <a:ext cx="8964613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 descr="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0" y="0"/>
            <a:ext cx="889317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تمرين </a:t>
            </a:r>
            <a:endParaRPr lang="en-US" smtClean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چرا شكاف </a:t>
            </a:r>
            <a:r>
              <a:rPr lang="en-US" smtClean="0"/>
              <a:t>AC</a:t>
            </a:r>
            <a:r>
              <a:rPr lang="fa-IR" smtClean="0"/>
              <a:t> و </a:t>
            </a:r>
            <a:r>
              <a:rPr lang="en-US" smtClean="0"/>
              <a:t>AVC</a:t>
            </a:r>
            <a:r>
              <a:rPr lang="fa-IR" smtClean="0"/>
              <a:t> با افزايش توليد كم مي‌شود</a:t>
            </a:r>
          </a:p>
          <a:p>
            <a:pPr eaLnBrk="1" hangingPunct="1"/>
            <a:r>
              <a:rPr lang="fa-IR" smtClean="0"/>
              <a:t>الف- چون </a:t>
            </a:r>
            <a:r>
              <a:rPr lang="en-US" smtClean="0"/>
              <a:t>AC </a:t>
            </a:r>
            <a:r>
              <a:rPr lang="fa-IR" smtClean="0"/>
              <a:t> كاهنده است</a:t>
            </a:r>
          </a:p>
          <a:p>
            <a:pPr eaLnBrk="1" hangingPunct="1"/>
            <a:r>
              <a:rPr lang="fa-IR" smtClean="0"/>
              <a:t>ب- چون </a:t>
            </a:r>
            <a:r>
              <a:rPr lang="en-US" smtClean="0"/>
              <a:t>AVC</a:t>
            </a:r>
            <a:r>
              <a:rPr lang="fa-IR" smtClean="0"/>
              <a:t> كاهنده است</a:t>
            </a:r>
          </a:p>
          <a:p>
            <a:pPr eaLnBrk="1" hangingPunct="1"/>
            <a:r>
              <a:rPr lang="fa-IR" smtClean="0"/>
              <a:t>ج – چون </a:t>
            </a:r>
            <a:r>
              <a:rPr lang="en-US" smtClean="0"/>
              <a:t>AFC</a:t>
            </a:r>
            <a:r>
              <a:rPr lang="fa-IR" smtClean="0"/>
              <a:t> كاهنده است</a:t>
            </a:r>
          </a:p>
          <a:p>
            <a:pPr eaLnBrk="1" hangingPunct="1"/>
            <a:r>
              <a:rPr lang="fa-IR" smtClean="0"/>
              <a:t>د- چون </a:t>
            </a:r>
            <a:r>
              <a:rPr lang="en-US" smtClean="0"/>
              <a:t>AFC</a:t>
            </a:r>
            <a:r>
              <a:rPr lang="fa-IR" smtClean="0"/>
              <a:t> فزاينده است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/>
      <p:bldP spid="270339" grpId="0" build="p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تمرين </a:t>
            </a:r>
            <a:endParaRPr lang="en-US" smtClean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در سمت چپ نقطه مي‌نيمم </a:t>
            </a:r>
            <a:r>
              <a:rPr lang="en-US" smtClean="0"/>
              <a:t>AC</a:t>
            </a:r>
            <a:r>
              <a:rPr lang="fa-IR" smtClean="0"/>
              <a:t> </a:t>
            </a:r>
          </a:p>
          <a:p>
            <a:pPr eaLnBrk="1" hangingPunct="1"/>
            <a:r>
              <a:rPr lang="fa-IR" smtClean="0"/>
              <a:t>الف - </a:t>
            </a:r>
          </a:p>
          <a:p>
            <a:pPr eaLnBrk="1" hangingPunct="1"/>
            <a:r>
              <a:rPr lang="fa-IR" smtClean="0"/>
              <a:t>ب - </a:t>
            </a:r>
          </a:p>
          <a:p>
            <a:pPr eaLnBrk="1" hangingPunct="1"/>
            <a:r>
              <a:rPr lang="fa-IR" smtClean="0"/>
              <a:t>ج - </a:t>
            </a:r>
          </a:p>
          <a:p>
            <a:pPr eaLnBrk="1" hangingPunct="1"/>
            <a:r>
              <a:rPr lang="fa-IR" smtClean="0"/>
              <a:t>د - </a:t>
            </a:r>
            <a:endParaRPr lang="en-US" smtClean="0"/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1365" name="Object 5"/>
          <p:cNvGraphicFramePr>
            <a:graphicFrameLocks noChangeAspect="1"/>
          </p:cNvGraphicFramePr>
          <p:nvPr/>
        </p:nvGraphicFramePr>
        <p:xfrm>
          <a:off x="5292725" y="2924175"/>
          <a:ext cx="178593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5" name="Equation" r:id="rId3" imgW="558558" imgH="203112" progId="Equation.3">
                  <p:embed/>
                </p:oleObj>
              </mc:Choice>
              <mc:Fallback>
                <p:oleObj name="Equation" r:id="rId3" imgW="558558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924175"/>
                        <a:ext cx="1785938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1331913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1368" name="Object 8"/>
          <p:cNvGraphicFramePr>
            <a:graphicFrameLocks noChangeAspect="1"/>
          </p:cNvGraphicFramePr>
          <p:nvPr/>
        </p:nvGraphicFramePr>
        <p:xfrm>
          <a:off x="5435600" y="3429000"/>
          <a:ext cx="14414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6" name="Equation" r:id="rId5" imgW="660113" imgH="177723" progId="Equation.3">
                  <p:embed/>
                </p:oleObj>
              </mc:Choice>
              <mc:Fallback>
                <p:oleObj name="Equation" r:id="rId5" imgW="660113" imgH="17772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429000"/>
                        <a:ext cx="144145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5" name="Rectangle 9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426" name="Rectangle 10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1371" name="Object 11"/>
          <p:cNvGraphicFramePr>
            <a:graphicFrameLocks noChangeAspect="1"/>
          </p:cNvGraphicFramePr>
          <p:nvPr/>
        </p:nvGraphicFramePr>
        <p:xfrm>
          <a:off x="5219700" y="3860800"/>
          <a:ext cx="18002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7" name="Equation" r:id="rId7" imgW="558558" imgH="203112" progId="Equation.3">
                  <p:embed/>
                </p:oleObj>
              </mc:Choice>
              <mc:Fallback>
                <p:oleObj name="Equation" r:id="rId7" imgW="558558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860800"/>
                        <a:ext cx="18002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8" name="Rectangle 12"/>
          <p:cNvSpPr>
            <a:spLocks noChangeArrowheads="1"/>
          </p:cNvSpPr>
          <p:nvPr/>
        </p:nvSpPr>
        <p:spPr bwMode="auto">
          <a:xfrm>
            <a:off x="0" y="3529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42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1374" name="Object 14"/>
          <p:cNvGraphicFramePr>
            <a:graphicFrameLocks noChangeAspect="1"/>
          </p:cNvGraphicFramePr>
          <p:nvPr/>
        </p:nvGraphicFramePr>
        <p:xfrm>
          <a:off x="5076825" y="4292600"/>
          <a:ext cx="19431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38" name="Equation" r:id="rId9" imgW="685800" imgH="393700" progId="Equation.3">
                  <p:embed/>
                </p:oleObj>
              </mc:Choice>
              <mc:Fallback>
                <p:oleObj name="Equation" r:id="rId9" imgW="685800" imgH="3937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292600"/>
                        <a:ext cx="1943100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31" name="Rectangle 15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7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7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7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27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/>
      <p:bldP spid="271363" grpId="0" build="p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7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90000"/>
          </a:blip>
          <a:srcRect/>
          <a:stretch>
            <a:fillRect/>
          </a:stretch>
        </p:blipFill>
        <p:spPr bwMode="auto">
          <a:xfrm>
            <a:off x="0" y="0"/>
            <a:ext cx="8964613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سؤال در مورد هزينه فرصت </a:t>
            </a:r>
            <a:endParaRPr lang="en-US" smtClean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محمد وقت خود را صرف چه كاري مي‌كند</a:t>
            </a:r>
          </a:p>
          <a:p>
            <a:pPr eaLnBrk="1" hangingPunct="1"/>
            <a:r>
              <a:rPr lang="fa-IR" smtClean="0"/>
              <a:t>يك ساعت تدريس: 50 هزار ريال</a:t>
            </a:r>
          </a:p>
          <a:p>
            <a:pPr eaLnBrk="1" hangingPunct="1"/>
            <a:r>
              <a:rPr lang="fa-IR" smtClean="0"/>
              <a:t>تعمير اتوموبيل شخصي: 40 هزار ريال صرفه‌جويي</a:t>
            </a:r>
          </a:p>
          <a:p>
            <a:pPr eaLnBrk="1" hangingPunct="1"/>
            <a:r>
              <a:rPr lang="fa-IR" smtClean="0"/>
              <a:t>ايستادن در صف شير رايانه‌اي: 30 هزار ريال يارانه</a:t>
            </a:r>
            <a:endParaRPr lang="fa-IR" b="1" smtClean="0"/>
          </a:p>
          <a:p>
            <a:pPr eaLnBrk="1" hangingPunct="1"/>
            <a:r>
              <a:rPr lang="fa-IR" b="1" smtClean="0"/>
              <a:t>هزينه فرصت ايستادن در صف شير چقدر است؟ 50 هزار ريال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6" grpId="0"/>
      <p:bldP spid="159747" grpId="0" build="p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تمرين </a:t>
            </a:r>
            <a:endParaRPr lang="en-US" smtClean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نزولي بودن </a:t>
            </a:r>
            <a:r>
              <a:rPr lang="en-US" smtClean="0"/>
              <a:t>AC</a:t>
            </a:r>
            <a:r>
              <a:rPr lang="fa-IR" smtClean="0"/>
              <a:t> و </a:t>
            </a:r>
            <a:r>
              <a:rPr lang="en-US" smtClean="0"/>
              <a:t>MC</a:t>
            </a:r>
            <a:r>
              <a:rPr lang="fa-IR" smtClean="0"/>
              <a:t> به چه چيزي اشاره دارد؟</a:t>
            </a:r>
          </a:p>
          <a:p>
            <a:pPr eaLnBrk="1" hangingPunct="1"/>
            <a:r>
              <a:rPr lang="fa-IR" smtClean="0"/>
              <a:t>الف – بازده كاهنده به مقياس</a:t>
            </a:r>
          </a:p>
          <a:p>
            <a:pPr eaLnBrk="1" hangingPunct="1"/>
            <a:r>
              <a:rPr lang="fa-IR" smtClean="0"/>
              <a:t>ب- بازده نزولي</a:t>
            </a:r>
          </a:p>
          <a:p>
            <a:pPr eaLnBrk="1" hangingPunct="1"/>
            <a:r>
              <a:rPr lang="fa-IR" smtClean="0"/>
              <a:t>ج – بازده ثابت به مقياس</a:t>
            </a:r>
          </a:p>
          <a:p>
            <a:pPr eaLnBrk="1" hangingPunct="1"/>
            <a:r>
              <a:rPr lang="fa-IR" smtClean="0"/>
              <a:t>د- بازده فزاينده به مقياس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3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/>
      <p:bldP spid="273411" grpId="0" build="p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z="3200" smtClean="0"/>
              <a:t>عنوان درس: فصل</a:t>
            </a:r>
            <a:r>
              <a:rPr lang="fa-IR" sz="3200" smtClean="0"/>
              <a:t> هشتم (تعيين قيمت ومقدار در بازار رقابتي )</a:t>
            </a:r>
            <a:endParaRPr lang="en-US" sz="3200" smtClean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eaLnBrk="1" hangingPunct="1"/>
            <a:r>
              <a:rPr lang="fa-IR" smtClean="0"/>
              <a:t>بازار رقابت كامل</a:t>
            </a:r>
          </a:p>
          <a:p>
            <a:pPr eaLnBrk="1" hangingPunct="1"/>
            <a:r>
              <a:rPr lang="fa-IR" smtClean="0"/>
              <a:t>حداكثر كردن سود در كوتاه مدت</a:t>
            </a:r>
          </a:p>
          <a:p>
            <a:pPr eaLnBrk="1" hangingPunct="1"/>
            <a:r>
              <a:rPr lang="fa-IR" smtClean="0"/>
              <a:t>سود (زيان) كوتاه مدت</a:t>
            </a:r>
          </a:p>
          <a:p>
            <a:pPr eaLnBrk="1" hangingPunct="1"/>
            <a:r>
              <a:rPr lang="fa-IR" smtClean="0"/>
              <a:t>منحني عرضه كوتاه‌مدت </a:t>
            </a:r>
          </a:p>
          <a:p>
            <a:pPr eaLnBrk="1" hangingPunct="1"/>
            <a:r>
              <a:rPr lang="fa-IR" smtClean="0"/>
              <a:t>تعادل بلندمدت بنگاه رقابتي</a:t>
            </a:r>
          </a:p>
          <a:p>
            <a:pPr eaLnBrk="1" hangingPunct="1"/>
            <a:r>
              <a:rPr lang="fa-IR" smtClean="0"/>
              <a:t>صنايع با هزينه‌هاي ثابت، فزاينده و كاهنده </a:t>
            </a:r>
            <a:endParaRPr lang="en-US" smtClean="0"/>
          </a:p>
        </p:txBody>
      </p:sp>
      <p:sp>
        <p:nvSpPr>
          <p:cNvPr id="1914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84663" y="6165850"/>
            <a:ext cx="431800" cy="358775"/>
          </a:xfrm>
          <a:prstGeom prst="actionButtonHom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/>
      <p:bldP spid="274435" grpId="0" build="p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بازار رقابت كامل </a:t>
            </a:r>
            <a:endParaRPr lang="en-US" smtClean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mtClean="0"/>
              <a:t>تعريف بازار رقابت كامل</a:t>
            </a:r>
          </a:p>
          <a:p>
            <a:pPr eaLnBrk="1" hangingPunct="1"/>
            <a:r>
              <a:rPr lang="ar-SA" smtClean="0"/>
              <a:t>تعداد زيادي خريدار و فروشنده كه بر قيمت تاثير ندارند</a:t>
            </a:r>
          </a:p>
          <a:p>
            <a:pPr eaLnBrk="1" hangingPunct="1"/>
            <a:r>
              <a:rPr lang="ar-SA" smtClean="0"/>
              <a:t>كالاي همه شركتها مشابه است</a:t>
            </a:r>
          </a:p>
          <a:p>
            <a:pPr eaLnBrk="1" hangingPunct="1"/>
            <a:r>
              <a:rPr lang="ar-SA" smtClean="0"/>
              <a:t>آزادي تحرك عوامل توليد</a:t>
            </a:r>
          </a:p>
          <a:p>
            <a:pPr eaLnBrk="1" hangingPunct="1"/>
            <a:r>
              <a:rPr lang="ar-SA" smtClean="0"/>
              <a:t>اطلاعات كامل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275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/>
      <p:bldP spid="275459" grpId="0" build="p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حداكثر كردن سود </a:t>
            </a:r>
            <a:endParaRPr lang="en-US" smtClean="0"/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eaLnBrk="1" hangingPunct="1"/>
            <a:r>
              <a:rPr lang="fa-IR" u="sng" smtClean="0"/>
              <a:t>روش اول</a:t>
            </a:r>
            <a:endParaRPr lang="fa-IR" smtClean="0"/>
          </a:p>
          <a:p>
            <a:pPr eaLnBrk="1" hangingPunct="1"/>
            <a:r>
              <a:rPr lang="fa-IR" smtClean="0"/>
              <a:t>- استفاده از منحني‌هاي درآمد كل و هزينه كل </a:t>
            </a:r>
          </a:p>
          <a:p>
            <a:pPr eaLnBrk="1" hangingPunct="1"/>
            <a:r>
              <a:rPr lang="fa-IR" smtClean="0"/>
              <a:t>                  هزينه كل – درآمد كل = سود</a:t>
            </a:r>
          </a:p>
          <a:p>
            <a:pPr eaLnBrk="1" hangingPunct="1"/>
            <a:r>
              <a:rPr lang="fa-IR" smtClean="0"/>
              <a:t>- بنگاه در سطحي توليد مي‌كند كه شكاف بين درآمد كل و هزينه كل حداكثر سود</a:t>
            </a:r>
            <a:endParaRPr lang="fa-IR" u="sng" smtClean="0"/>
          </a:p>
          <a:p>
            <a:pPr eaLnBrk="1" hangingPunct="1"/>
            <a:r>
              <a:rPr lang="fa-IR" u="sng" smtClean="0"/>
              <a:t>روش دوم</a:t>
            </a:r>
            <a:endParaRPr lang="fa-IR" smtClean="0"/>
          </a:p>
          <a:p>
            <a:pPr eaLnBrk="1" hangingPunct="1"/>
            <a:r>
              <a:rPr lang="fa-IR" smtClean="0"/>
              <a:t>استفاده از منحني‌هاي </a:t>
            </a:r>
            <a:r>
              <a:rPr lang="en-US" smtClean="0"/>
              <a:t>AC</a:t>
            </a:r>
            <a:r>
              <a:rPr lang="fa-IR" smtClean="0"/>
              <a:t> ، </a:t>
            </a:r>
            <a:r>
              <a:rPr lang="en-US" smtClean="0"/>
              <a:t>MC</a:t>
            </a:r>
            <a:r>
              <a:rPr lang="fa-IR" smtClean="0"/>
              <a:t> و </a:t>
            </a:r>
            <a:r>
              <a:rPr lang="en-US" smtClean="0"/>
              <a:t>P</a:t>
            </a:r>
          </a:p>
        </p:txBody>
      </p:sp>
      <p:sp>
        <p:nvSpPr>
          <p:cNvPr id="19354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516688" y="6092825"/>
            <a:ext cx="792162" cy="288925"/>
          </a:xfrm>
          <a:prstGeom prst="actionButtonForwardNex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76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76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76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/>
      <p:bldP spid="276483" grpId="0" build="p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 descr="7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>
            <a:off x="0" y="-53975"/>
            <a:ext cx="9144000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3" name="AutoShape 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971550" y="6021388"/>
            <a:ext cx="792163" cy="287337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اقتصاد خرد – حداكثر كردن سود </a:t>
            </a:r>
            <a:endParaRPr lang="en-US" smtClean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mtClean="0"/>
              <a:t>روش دوم: درآمد نهايي و هزينه نهايي </a:t>
            </a:r>
            <a:endParaRPr lang="en-US" smtClean="0"/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8533" name="Object 5"/>
          <p:cNvGraphicFramePr>
            <a:graphicFrameLocks noChangeAspect="1"/>
          </p:cNvGraphicFramePr>
          <p:nvPr/>
        </p:nvGraphicFramePr>
        <p:xfrm>
          <a:off x="2987675" y="3284538"/>
          <a:ext cx="403225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5" name="Equation" r:id="rId3" imgW="1777229" imgH="431613" progId="Equation.3">
                  <p:embed/>
                </p:oleObj>
              </mc:Choice>
              <mc:Fallback>
                <p:oleObj name="Equation" r:id="rId3" imgW="1777229" imgH="4316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284538"/>
                        <a:ext cx="4032250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0" y="3729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78536" name="Object 8"/>
          <p:cNvGraphicFramePr>
            <a:graphicFrameLocks noChangeAspect="1"/>
          </p:cNvGraphicFramePr>
          <p:nvPr/>
        </p:nvGraphicFramePr>
        <p:xfrm>
          <a:off x="3563938" y="4868863"/>
          <a:ext cx="25209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6" name="Equation" r:id="rId5" imgW="1257300" imgH="419100" progId="Equation.3">
                  <p:embed/>
                </p:oleObj>
              </mc:Choice>
              <mc:Fallback>
                <p:oleObj name="Equation" r:id="rId5" imgW="12573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868863"/>
                        <a:ext cx="252095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593" name="Rectangle 9"/>
          <p:cNvSpPr>
            <a:spLocks noChangeArrowheads="1"/>
          </p:cNvSpPr>
          <p:nvPr/>
        </p:nvSpPr>
        <p:spPr bwMode="auto">
          <a:xfrm>
            <a:off x="0" y="3638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7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7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/>
      <p:bldP spid="278531" grpId="0" build="p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حداكثر كردن سود </a:t>
            </a:r>
            <a:endParaRPr lang="en-US" smtClean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روش دوم: </a:t>
            </a:r>
          </a:p>
          <a:p>
            <a:pPr eaLnBrk="1" hangingPunct="1"/>
            <a:r>
              <a:rPr lang="fa-IR" smtClean="0"/>
              <a:t>قاعده تصميم‌گيري: سطح توليد تا جايي افزايش مي‌يابد كه عايدي محصول جديد (</a:t>
            </a:r>
            <a:r>
              <a:rPr lang="en-US" smtClean="0"/>
              <a:t>P</a:t>
            </a:r>
            <a:r>
              <a:rPr lang="fa-IR" smtClean="0"/>
              <a:t>) بيشتر از هزينه آن (‌Mc) باشد و در سطح توليدي كه  شود توليد ديگر افزايش نمي‌يابد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/>
      <p:bldP spid="279555" grpId="0" build="p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7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8000"/>
          </a:blip>
          <a:srcRect/>
          <a:stretch>
            <a:fillRect/>
          </a:stretch>
        </p:blipFill>
        <p:spPr bwMode="auto">
          <a:xfrm>
            <a:off x="0" y="0"/>
            <a:ext cx="889317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2" name="Picture 2" descr="7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</a:blip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59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72225" y="6021388"/>
            <a:ext cx="647700" cy="2873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تمرين</a:t>
            </a:r>
            <a:endParaRPr lang="en-US" smtClean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در شكل قبل اگر قيمت برابر      باشد آنگاه</a:t>
            </a:r>
          </a:p>
          <a:p>
            <a:pPr eaLnBrk="1" hangingPunct="1"/>
            <a:r>
              <a:rPr lang="fa-IR" smtClean="0"/>
              <a:t>الف – بنگاه ضرر مي‌كند</a:t>
            </a:r>
          </a:p>
          <a:p>
            <a:pPr eaLnBrk="1" hangingPunct="1"/>
            <a:r>
              <a:rPr lang="fa-IR" smtClean="0"/>
              <a:t>ب- بنگاه معادل </a:t>
            </a:r>
            <a:r>
              <a:rPr lang="en-US" smtClean="0"/>
              <a:t>TFC</a:t>
            </a:r>
            <a:r>
              <a:rPr lang="fa-IR" smtClean="0"/>
              <a:t> ضرر مي‌كند</a:t>
            </a:r>
          </a:p>
          <a:p>
            <a:pPr eaLnBrk="1" hangingPunct="1"/>
            <a:r>
              <a:rPr lang="fa-IR" smtClean="0"/>
              <a:t>ج – بنگاه در نقطه سر به بر خواهد بود</a:t>
            </a:r>
          </a:p>
          <a:p>
            <a:pPr eaLnBrk="1" hangingPunct="1"/>
            <a:r>
              <a:rPr lang="fa-IR" smtClean="0"/>
              <a:t>د- بنگاه سود مي‌برد</a:t>
            </a:r>
            <a:endParaRPr lang="en-US" smtClean="0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99685" name="Object 5"/>
          <p:cNvGraphicFramePr>
            <a:graphicFrameLocks noChangeAspect="1"/>
          </p:cNvGraphicFramePr>
          <p:nvPr/>
        </p:nvGraphicFramePr>
        <p:xfrm>
          <a:off x="4340225" y="2276475"/>
          <a:ext cx="5191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7" name="Equation" r:id="rId3" imgW="164885" imgH="215619" progId="Equation.3">
                  <p:embed/>
                </p:oleObj>
              </mc:Choice>
              <mc:Fallback>
                <p:oleObj name="Equation" r:id="rId3" imgW="164885" imgH="21561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2276475"/>
                        <a:ext cx="519113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687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31913" y="6021388"/>
            <a:ext cx="647700" cy="360362"/>
          </a:xfrm>
          <a:prstGeom prst="actionButtonBackPrevious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/>
      <p:bldP spid="2826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4" name="Picture 4" descr="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4000"/>
          </a:blip>
          <a:srcRect l="1727" t="1999" r="28133" b="19342"/>
          <a:stretch>
            <a:fillRect/>
          </a:stretch>
        </p:blipFill>
        <p:spPr bwMode="auto">
          <a:xfrm>
            <a:off x="0" y="0"/>
            <a:ext cx="8604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تمرين </a:t>
            </a:r>
            <a:endParaRPr lang="en-US" smtClean="0"/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2349500"/>
            <a:ext cx="7693025" cy="4508500"/>
          </a:xfrm>
        </p:spPr>
        <p:txBody>
          <a:bodyPr/>
          <a:lstStyle/>
          <a:p>
            <a:pPr eaLnBrk="1" hangingPunct="1"/>
            <a:r>
              <a:rPr lang="fa-IR" smtClean="0"/>
              <a:t>اگر براي يك بنگاه رقابتي  </a:t>
            </a:r>
            <a:r>
              <a:rPr lang="en-US" smtClean="0"/>
              <a:t>                              </a:t>
            </a:r>
            <a:r>
              <a:rPr lang="fa-IR" smtClean="0"/>
              <a:t>در اين صورت بنگاه ...</a:t>
            </a:r>
          </a:p>
          <a:p>
            <a:pPr eaLnBrk="1" hangingPunct="1"/>
            <a:r>
              <a:rPr lang="fa-IR" smtClean="0"/>
              <a:t>الف – توليد را متوقف مي‌كند</a:t>
            </a:r>
          </a:p>
          <a:p>
            <a:pPr eaLnBrk="1" hangingPunct="1"/>
            <a:r>
              <a:rPr lang="fa-IR" smtClean="0"/>
              <a:t>ب- سود مي‌برد</a:t>
            </a:r>
          </a:p>
          <a:p>
            <a:pPr eaLnBrk="1" hangingPunct="1"/>
            <a:r>
              <a:rPr lang="fa-IR" smtClean="0"/>
              <a:t>ج – به اندازه </a:t>
            </a:r>
            <a:r>
              <a:rPr lang="en-US" smtClean="0"/>
              <a:t>TFC</a:t>
            </a:r>
            <a:r>
              <a:rPr lang="fa-IR" smtClean="0"/>
              <a:t> ضرر مي‌كند</a:t>
            </a:r>
          </a:p>
          <a:p>
            <a:pPr eaLnBrk="1" hangingPunct="1"/>
            <a:r>
              <a:rPr lang="fa-IR" smtClean="0"/>
              <a:t>د- به ميزان كمتر از </a:t>
            </a:r>
            <a:r>
              <a:rPr lang="en-US" smtClean="0"/>
              <a:t>TFC</a:t>
            </a:r>
            <a:r>
              <a:rPr lang="fa-IR" smtClean="0"/>
              <a:t> ضرر مي‌كند</a:t>
            </a:r>
            <a:endParaRPr lang="en-US" smtClean="0"/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0709" name="Object 5"/>
          <p:cNvGraphicFramePr>
            <a:graphicFrameLocks noChangeAspect="1"/>
          </p:cNvGraphicFramePr>
          <p:nvPr/>
        </p:nvGraphicFramePr>
        <p:xfrm>
          <a:off x="2124075" y="2444750"/>
          <a:ext cx="28797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1" name="Equation" r:id="rId3" imgW="1256755" imgH="203112" progId="Equation.3">
                  <p:embed/>
                </p:oleObj>
              </mc:Choice>
              <mc:Fallback>
                <p:oleObj name="Equation" r:id="rId3" imgW="1256755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2444750"/>
                        <a:ext cx="2879725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711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76375" y="5805488"/>
            <a:ext cx="863600" cy="431800"/>
          </a:xfrm>
          <a:prstGeom prst="actionButtonBackPrevious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8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0" grpId="0"/>
      <p:bldP spid="283651" grpId="0" build="p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منحني عرضه كوتاه‌مدت بنگاه </a:t>
            </a:r>
            <a:endParaRPr lang="en-US" smtClean="0"/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z="3600" smtClean="0"/>
              <a:t>شكل منحني عرضه</a:t>
            </a:r>
            <a:r>
              <a:rPr lang="fa-IR" smtClean="0"/>
              <a:t>                                                            تعريف منحني عرضه را بيان نمائيد</a:t>
            </a:r>
          </a:p>
          <a:p>
            <a:pPr eaLnBrk="1" hangingPunct="1"/>
            <a:r>
              <a:rPr lang="fa-IR" smtClean="0"/>
              <a:t>- قسمت صعودي منحني </a:t>
            </a:r>
            <a:r>
              <a:rPr lang="en-US" smtClean="0"/>
              <a:t>MC</a:t>
            </a:r>
            <a:r>
              <a:rPr lang="fa-IR" smtClean="0"/>
              <a:t> كه بالاتر از </a:t>
            </a:r>
            <a:r>
              <a:rPr lang="en-US" smtClean="0"/>
              <a:t>MinAVC</a:t>
            </a:r>
            <a:r>
              <a:rPr lang="fa-IR" smtClean="0"/>
              <a:t> است منحني عرضه بنگاه رقابتي است</a:t>
            </a:r>
            <a:endParaRPr lang="en-US" smtClean="0"/>
          </a:p>
        </p:txBody>
      </p:sp>
      <p:sp>
        <p:nvSpPr>
          <p:cNvPr id="2017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87450" y="5805488"/>
            <a:ext cx="647700" cy="360362"/>
          </a:xfrm>
          <a:prstGeom prst="actionButtonBackPrevious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/>
      <p:bldP spid="284675" grpId="0" build="p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 descr="7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/>
          </a:blip>
          <a:srcRect/>
          <a:stretch>
            <a:fillRect/>
          </a:stretch>
        </p:blipFill>
        <p:spPr bwMode="auto">
          <a:xfrm>
            <a:off x="0" y="0"/>
            <a:ext cx="8964613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مزاياي رقابت كامل </a:t>
            </a:r>
            <a:endParaRPr lang="en-US" smtClean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- هر بنگاه در بلندمدت در بهترين سطح توليد فعاليت مي‌كند</a:t>
            </a:r>
          </a:p>
          <a:p>
            <a:pPr eaLnBrk="1" hangingPunct="1"/>
            <a:r>
              <a:rPr lang="fa-IR" smtClean="0"/>
              <a:t>- بنگاهها كارا مي‌باشند</a:t>
            </a:r>
          </a:p>
          <a:p>
            <a:pPr eaLnBrk="1" hangingPunct="1"/>
            <a:r>
              <a:rPr lang="fa-IR" smtClean="0"/>
              <a:t>- دسترسي به كالاها و خدمات زياد است</a:t>
            </a:r>
          </a:p>
          <a:p>
            <a:pPr eaLnBrk="1" hangingPunct="1"/>
            <a:r>
              <a:rPr lang="fa-IR" smtClean="0"/>
              <a:t>- قيمت در كمترين مقدار ممكن است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/>
      <p:bldP spid="286723" grpId="0" build="p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نواقص و محدوديتهاي بازار رقابتي </a:t>
            </a:r>
            <a:endParaRPr lang="en-US" smtClean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بنگاهها كوچك هستند و تحقيق و توسعه در اين بنگاهها كمتر صورت مي‌گيرد</a:t>
            </a:r>
          </a:p>
          <a:p>
            <a:pPr eaLnBrk="1" hangingPunct="1"/>
            <a:r>
              <a:rPr lang="fa-IR" smtClean="0"/>
              <a:t>اگر پي‌آمد خارجي وجود داشته باشد بازار رقابت كامل منابع را به طور بهينه تخصيص نمي‌دهد</a:t>
            </a:r>
          </a:p>
          <a:p>
            <a:pPr eaLnBrk="1" hangingPunct="1"/>
            <a:r>
              <a:rPr lang="fa-IR" smtClean="0"/>
              <a:t>بازار رقابت نسبت به توزيع درآمد حساس نمي‌باشد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6" grpId="0"/>
      <p:bldP spid="287747" grpId="0" build="p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منحني عرضه بلندمدت</a:t>
            </a:r>
            <a:endParaRPr lang="en-US" smtClean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mtClean="0"/>
              <a:t>منحني عرضه بلندمدت:</a:t>
            </a:r>
          </a:p>
          <a:p>
            <a:pPr eaLnBrk="1" hangingPunct="1"/>
            <a:r>
              <a:rPr lang="ar-SA" smtClean="0"/>
              <a:t>در صنايع با هزينه ثابت افقي است</a:t>
            </a:r>
          </a:p>
          <a:p>
            <a:pPr eaLnBrk="1" hangingPunct="1"/>
            <a:r>
              <a:rPr lang="ar-SA" smtClean="0"/>
              <a:t>در صنايع با هزينه كاهنده نزولي است</a:t>
            </a:r>
          </a:p>
          <a:p>
            <a:pPr eaLnBrk="1" hangingPunct="1"/>
            <a:r>
              <a:rPr lang="ar-SA" smtClean="0"/>
              <a:t>در صنايع با هزينه فزاينده صعودي است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8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88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88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88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88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0" grpId="0"/>
      <p:bldP spid="288771" grpId="0" build="p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z="3200" smtClean="0"/>
              <a:t>عنوان درس:</a:t>
            </a:r>
            <a:r>
              <a:rPr lang="fa-IR" sz="3200" smtClean="0"/>
              <a:t> فصل نهم  (  تعيين قيمت و مقدار در بازار انحصا ري)</a:t>
            </a:r>
            <a:endParaRPr lang="en-US" sz="3200" smtClean="0"/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marL="533400" indent="-533400" eaLnBrk="1" hangingPunct="1"/>
            <a:r>
              <a:rPr lang="ar-SA" smtClean="0"/>
              <a:t>مفهوم انحصار</a:t>
            </a:r>
          </a:p>
          <a:p>
            <a:pPr marL="533400" indent="-533400" eaLnBrk="1" hangingPunct="1"/>
            <a:r>
              <a:rPr lang="ar-SA" smtClean="0"/>
              <a:t>علل بروز انحصار</a:t>
            </a:r>
          </a:p>
          <a:p>
            <a:pPr marL="533400" indent="-533400" eaLnBrk="1" hangingPunct="1"/>
            <a:r>
              <a:rPr lang="ar-SA" smtClean="0"/>
              <a:t>هدف توليدكننده انحصاري</a:t>
            </a:r>
          </a:p>
          <a:p>
            <a:pPr marL="533400" indent="-533400" eaLnBrk="1" hangingPunct="1"/>
            <a:r>
              <a:rPr lang="ar-SA" smtClean="0"/>
              <a:t>نحوه تهيه سطح توليد انحصاري</a:t>
            </a:r>
          </a:p>
          <a:p>
            <a:pPr marL="533400" indent="-533400" eaLnBrk="1" hangingPunct="1"/>
            <a:r>
              <a:rPr lang="ar-SA" smtClean="0"/>
              <a:t>تبعيض قيمت</a:t>
            </a:r>
          </a:p>
          <a:p>
            <a:pPr marL="533400" indent="-533400" eaLnBrk="1" hangingPunct="1"/>
            <a:r>
              <a:rPr lang="ar-SA" smtClean="0"/>
              <a:t>انحصار از نظر كارايي</a:t>
            </a:r>
          </a:p>
          <a:p>
            <a:pPr marL="533400" indent="-533400" eaLnBrk="1" hangingPunct="1"/>
            <a:r>
              <a:rPr lang="ar-SA" smtClean="0"/>
              <a:t>كنترل انحصار </a:t>
            </a:r>
          </a:p>
          <a:p>
            <a:pPr marL="533400" indent="-533400" eaLnBrk="1" hangingPunct="1"/>
            <a:r>
              <a:rPr lang="ar-SA" smtClean="0"/>
              <a:t>انحصار طبيعي</a:t>
            </a:r>
            <a:endParaRPr lang="en-US" smtClean="0"/>
          </a:p>
        </p:txBody>
      </p:sp>
      <p:sp>
        <p:nvSpPr>
          <p:cNvPr id="2068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95738" y="6165850"/>
            <a:ext cx="431800" cy="358775"/>
          </a:xfrm>
          <a:prstGeom prst="actionButtonHom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289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289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289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289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/>
      <p:bldP spid="289795" grpId="0" build="p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مفهوم بازار انحصار كامل </a:t>
            </a:r>
            <a:endParaRPr lang="en-US" smtClean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انحصار خالص به بازاري اطلاق مي‌شود كه:</a:t>
            </a:r>
          </a:p>
          <a:p>
            <a:pPr eaLnBrk="1" hangingPunct="1"/>
            <a:r>
              <a:rPr lang="fa-IR" smtClean="0"/>
              <a:t>در آن يك بنگاه به عرضه كالا مشغول باشد</a:t>
            </a:r>
          </a:p>
          <a:p>
            <a:pPr eaLnBrk="1" hangingPunct="1"/>
            <a:r>
              <a:rPr lang="fa-IR" smtClean="0"/>
              <a:t>براي محصول انحصارگر جانشيني وجود نداشته باشد</a:t>
            </a:r>
          </a:p>
          <a:p>
            <a:pPr eaLnBrk="1" hangingPunct="1"/>
            <a:r>
              <a:rPr lang="fa-IR" smtClean="0"/>
              <a:t>ورود به بازار براي ساير بنگاهها سخت باشد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9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9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9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90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/>
      <p:bldP spid="290819" grpId="0" build="p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چند نكته در مورد بازار انحصاري </a:t>
            </a:r>
            <a:endParaRPr lang="en-US" smtClean="0"/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  </a:t>
            </a:r>
            <a:r>
              <a:rPr lang="ar-SA" smtClean="0"/>
              <a:t>. سطح توليد انحصارگر كمتر از سطح توليد بازار رقابتي است</a:t>
            </a:r>
            <a:endParaRPr lang="fa-IR" smtClean="0"/>
          </a:p>
          <a:p>
            <a:pPr eaLnBrk="1" hangingPunct="1"/>
            <a:r>
              <a:rPr lang="ar-SA" smtClean="0"/>
              <a:t>2. قيمت در بازار انحصاري بيشتر از قيمت در بازار رقابتي است</a:t>
            </a:r>
            <a:endParaRPr lang="fa-IR" smtClean="0"/>
          </a:p>
          <a:p>
            <a:pPr eaLnBrk="1" hangingPunct="1"/>
            <a:r>
              <a:rPr lang="ar-SA" smtClean="0"/>
              <a:t>3. رفاه جامعه در بازار انحصاري كمتر از بازار رقابتي است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/>
      <p:bldP spid="291843" grpId="0" build="p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علت بروز انحصار </a:t>
            </a:r>
            <a:endParaRPr lang="en-US" smtClean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fa-IR" smtClean="0"/>
              <a:t>وجود صرفه‌ها</a:t>
            </a:r>
            <a:r>
              <a:rPr lang="en-US" smtClean="0"/>
              <a:t> </a:t>
            </a:r>
            <a:r>
              <a:rPr lang="fa-IR" smtClean="0"/>
              <a:t>ي</a:t>
            </a:r>
            <a:r>
              <a:rPr lang="en-US" smtClean="0"/>
              <a:t> </a:t>
            </a:r>
            <a:r>
              <a:rPr lang="fa-IR" smtClean="0"/>
              <a:t>مقياس در دامنة وسيعي از توليد </a:t>
            </a:r>
          </a:p>
          <a:p>
            <a:pPr marL="533400" indent="-533400" eaLnBrk="1" hangingPunct="1"/>
            <a:r>
              <a:rPr lang="fa-IR" smtClean="0"/>
              <a:t>يك بنگاه مواداوليه مورد نياز براي توليد كالا را در اختيار و تملك خود داشته باشد</a:t>
            </a:r>
          </a:p>
          <a:p>
            <a:pPr marL="533400" indent="-533400" eaLnBrk="1" hangingPunct="1"/>
            <a:r>
              <a:rPr lang="fa-IR" smtClean="0"/>
              <a:t>دريافت حق امتياز توليد انحصاري يك محصول</a:t>
            </a:r>
          </a:p>
          <a:p>
            <a:pPr marL="533400" indent="-533400" eaLnBrk="1" hangingPunct="1"/>
            <a:r>
              <a:rPr lang="fa-IR" smtClean="0"/>
              <a:t> رفتارهاي غيررقابتي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9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/>
      <p:bldP spid="29286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تمرين</a:t>
            </a:r>
            <a:r>
              <a:rPr lang="en-US" smtClean="0"/>
              <a:t> 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كداميك موضوع اقتصاد خرد نمي‌باشد</a:t>
            </a:r>
          </a:p>
          <a:p>
            <a:pPr eaLnBrk="1" hangingPunct="1"/>
            <a:r>
              <a:rPr lang="fa-IR" smtClean="0"/>
              <a:t>الف – سطح عمومي قيمتها</a:t>
            </a:r>
          </a:p>
          <a:p>
            <a:pPr eaLnBrk="1" hangingPunct="1"/>
            <a:r>
              <a:rPr lang="fa-IR" smtClean="0"/>
              <a:t> ب- سطح توليد بنگاه</a:t>
            </a:r>
          </a:p>
          <a:p>
            <a:pPr eaLnBrk="1" hangingPunct="1"/>
            <a:r>
              <a:rPr lang="fa-IR" smtClean="0"/>
              <a:t> ج- مقدار مصرف سيب توسط فرهنگ</a:t>
            </a:r>
          </a:p>
          <a:p>
            <a:pPr eaLnBrk="1" hangingPunct="1"/>
            <a:r>
              <a:rPr lang="fa-IR" smtClean="0"/>
              <a:t> د- هزينه توليد يخچال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66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4" grpId="0"/>
      <p:bldP spid="166915" grpId="0" build="p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تقاضا و درآمد نهايي انحصارگر</a:t>
            </a:r>
            <a:endParaRPr lang="en-US" smtClean="0"/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- تقاضاي انحصارگر همان تقاضاي بازار است</a:t>
            </a:r>
          </a:p>
          <a:p>
            <a:pPr eaLnBrk="1" hangingPunct="1"/>
            <a:r>
              <a:rPr lang="fa-IR" smtClean="0"/>
              <a:t>- تقاضاي انحصارگر نزولي</a:t>
            </a:r>
          </a:p>
          <a:p>
            <a:pPr eaLnBrk="1" hangingPunct="1"/>
            <a:r>
              <a:rPr lang="fa-IR" smtClean="0"/>
              <a:t>- قيمت ثابت نمي‌باشد</a:t>
            </a:r>
          </a:p>
          <a:p>
            <a:pPr eaLnBrk="1" hangingPunct="1"/>
            <a:r>
              <a:rPr lang="fa-IR" smtClean="0"/>
              <a:t>- درآمد نهايي نزولي و كمتر از قيمت است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9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/>
      <p:bldP spid="293891" grpId="0" build="p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 descr="7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/>
          </a:blip>
          <a:srcRect/>
          <a:stretch>
            <a:fillRect/>
          </a:stretch>
        </p:blipFill>
        <p:spPr bwMode="auto">
          <a:xfrm>
            <a:off x="179388" y="0"/>
            <a:ext cx="8964612" cy="67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مقايسه تقاضا وبازار انحصاري ورقابتي</a:t>
            </a:r>
            <a:endParaRPr lang="en-US" smtClean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تقاضاي بنگاه رقابتي افقي است</a:t>
            </a:r>
          </a:p>
          <a:p>
            <a:pPr eaLnBrk="1" hangingPunct="1"/>
            <a:r>
              <a:rPr lang="fa-IR" smtClean="0"/>
              <a:t>تقا ضاي بنگاه انحصاري نزولي است</a:t>
            </a:r>
          </a:p>
          <a:p>
            <a:pPr eaLnBrk="1" hangingPunct="1"/>
            <a:r>
              <a:rPr lang="fa-IR" smtClean="0"/>
              <a:t>براي بنگاه رقابتي          است</a:t>
            </a:r>
          </a:p>
          <a:p>
            <a:pPr eaLnBrk="1" hangingPunct="1"/>
            <a:r>
              <a:rPr lang="fa-IR" smtClean="0"/>
              <a:t>براي بنگاه انحصاري            است</a:t>
            </a:r>
            <a:endParaRPr lang="en-US" smtClean="0"/>
          </a:p>
        </p:txBody>
      </p:sp>
      <p:sp>
        <p:nvSpPr>
          <p:cNvPr id="21299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9076" name="Object 4"/>
          <p:cNvGraphicFramePr>
            <a:graphicFrameLocks noChangeAspect="1"/>
          </p:cNvGraphicFramePr>
          <p:nvPr/>
        </p:nvGraphicFramePr>
        <p:xfrm>
          <a:off x="5003800" y="3500438"/>
          <a:ext cx="9366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3" name="Equation" r:id="rId3" imgW="532937" imgH="164957" progId="Equation.3">
                  <p:embed/>
                </p:oleObj>
              </mc:Choice>
              <mc:Fallback>
                <p:oleObj name="Equation" r:id="rId3" imgW="532937" imgH="16495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500438"/>
                        <a:ext cx="93662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29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999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9079" name="Object 7"/>
          <p:cNvGraphicFramePr>
            <a:graphicFrameLocks noChangeAspect="1"/>
          </p:cNvGraphicFramePr>
          <p:nvPr/>
        </p:nvGraphicFramePr>
        <p:xfrm>
          <a:off x="4572000" y="3933825"/>
          <a:ext cx="936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04" name="Equation" r:id="rId5" imgW="431613" imgH="203112" progId="Equation.3">
                  <p:embed/>
                </p:oleObj>
              </mc:Choice>
              <mc:Fallback>
                <p:oleObj name="Equation" r:id="rId5" imgW="431613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33825"/>
                        <a:ext cx="9366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01" name="Rectangle 9"/>
          <p:cNvSpPr>
            <a:spLocks noChangeArrowheads="1"/>
          </p:cNvSpPr>
          <p:nvPr/>
        </p:nvSpPr>
        <p:spPr bwMode="auto">
          <a:xfrm>
            <a:off x="0" y="3529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/>
      <p:bldP spid="259075" grpId="0" build="p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تعيين سطح توليد انحصارگر </a:t>
            </a:r>
            <a:endParaRPr lang="en-US" smtClean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قاعده تصميم‌گيري: انحصارگر مشابه بنگاه رقابتي تا جايي حاضر است توليد را افزايش دهد كه عايدي آخرين واحد (درآمد نهايي) بزرگتر از هزينه توليد آن باشد (</a:t>
            </a:r>
            <a:r>
              <a:rPr lang="en-US" smtClean="0"/>
              <a:t>MC</a:t>
            </a:r>
            <a:r>
              <a:rPr lang="fa-IR" smtClean="0"/>
              <a:t>).</a:t>
            </a:r>
            <a:endParaRPr lang="en-US" smtClean="0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5941" name="Object 5"/>
          <p:cNvGraphicFramePr>
            <a:graphicFrameLocks noChangeAspect="1"/>
          </p:cNvGraphicFramePr>
          <p:nvPr/>
        </p:nvGraphicFramePr>
        <p:xfrm>
          <a:off x="3708400" y="4437063"/>
          <a:ext cx="19050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3" name="Equation" r:id="rId3" imgW="672516" imgH="177646" progId="Equation.3">
                  <p:embed/>
                </p:oleObj>
              </mc:Choice>
              <mc:Fallback>
                <p:oleObj name="Equation" r:id="rId3" imgW="672516" imgH="17764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437063"/>
                        <a:ext cx="190500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0" y="3600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9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/>
      <p:bldP spid="295939" grpId="0" build="p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6" name="Picture 4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 l="8333" t="28009" r="19444" b="192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تبعيض قيمت </a:t>
            </a:r>
            <a:endParaRPr lang="en-US" smtClean="0"/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mtClean="0"/>
              <a:t>مفهوم تبعيض قيمت</a:t>
            </a:r>
          </a:p>
          <a:p>
            <a:pPr eaLnBrk="1" hangingPunct="1"/>
            <a:r>
              <a:rPr lang="ar-SA" smtClean="0"/>
              <a:t>انواع تبعيض قيمت</a:t>
            </a:r>
          </a:p>
          <a:p>
            <a:pPr eaLnBrk="1" hangingPunct="1"/>
            <a:r>
              <a:rPr lang="ar-SA" smtClean="0"/>
              <a:t>علت تبعيض قيمت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96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/>
      <p:bldP spid="296963" grpId="0" build="p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مفهوم تبعيض قيمت </a:t>
            </a:r>
            <a:endParaRPr lang="en-US" smtClean="0"/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mtClean="0"/>
              <a:t>دريافت قيمت متفاوت از گروههاي مختلف مصرف كننده</a:t>
            </a:r>
          </a:p>
          <a:p>
            <a:pPr eaLnBrk="1" hangingPunct="1"/>
            <a:r>
              <a:rPr lang="ar-SA" smtClean="0"/>
              <a:t>تبعيض قيمت هنگامي مطرح است كه هزينه توليد و كيفيت كالا يكسان باشد اما انحصارگر قيمتهاي مختلف از مصرف كنندگان دريافت نمايد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97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/>
      <p:bldP spid="297987" grpId="0" build="p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مثالهايي از تبعيض قيمت </a:t>
            </a:r>
            <a:endParaRPr lang="en-US" smtClean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mtClean="0"/>
              <a:t>- دريافت حق ويزيت متفاوت از گروههاي كم درآمد و پر درآمد </a:t>
            </a:r>
          </a:p>
          <a:p>
            <a:pPr eaLnBrk="1" hangingPunct="1"/>
            <a:r>
              <a:rPr lang="ar-SA" smtClean="0"/>
              <a:t>- متفاوت بودن قيمت هر متر مكعب آب در مناطق مختلف تهران</a:t>
            </a:r>
          </a:p>
          <a:p>
            <a:pPr eaLnBrk="1" hangingPunct="1"/>
            <a:r>
              <a:rPr lang="ar-SA" smtClean="0"/>
              <a:t>- فروش بليط اتوبوسراني با قيمت ارزانتر به دانش آموزان و دانشجويان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/>
      <p:bldP spid="299011" grpId="0" build="p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شرايط لازم براي اعمال تبعيض قيمت </a:t>
            </a:r>
            <a:endParaRPr lang="en-US" smtClean="0"/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ar-SA" smtClean="0"/>
              <a:t>وجود بازارهاي مختلف براي محصول </a:t>
            </a:r>
          </a:p>
          <a:p>
            <a:pPr marL="533400" indent="-533400" eaLnBrk="1" hangingPunct="1"/>
            <a:r>
              <a:rPr lang="ar-SA" smtClean="0"/>
              <a:t>متفاوت بدون كشش تقاضاي بازارهاي مختلف</a:t>
            </a:r>
          </a:p>
          <a:p>
            <a:pPr marL="533400" indent="-533400" eaLnBrk="1" hangingPunct="1"/>
            <a:r>
              <a:rPr lang="ar-SA" smtClean="0"/>
              <a:t>جداسازي بازارها از هم امكانپذير باشد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0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/>
      <p:bldP spid="300035" grpId="0" build="p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z="3200" smtClean="0"/>
              <a:t>عنوان درس: چند نكته راجع به بنگاه انحصاري و رقابتي</a:t>
            </a:r>
            <a:endParaRPr lang="en-US" sz="3200" smtClean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mtClean="0"/>
              <a:t>تقاضاي بنگاه رقابتي افقي است</a:t>
            </a:r>
          </a:p>
          <a:p>
            <a:pPr eaLnBrk="1" hangingPunct="1"/>
            <a:r>
              <a:rPr lang="ar-SA" smtClean="0"/>
              <a:t>تقاضاي بنگاه انحصاري نزولي است</a:t>
            </a:r>
          </a:p>
          <a:p>
            <a:pPr eaLnBrk="1" hangingPunct="1"/>
            <a:r>
              <a:rPr lang="ar-SA" smtClean="0"/>
              <a:t>بنگاه رقابتي داراي منحني عرضه است</a:t>
            </a:r>
          </a:p>
          <a:p>
            <a:pPr eaLnBrk="1" hangingPunct="1"/>
            <a:r>
              <a:rPr lang="ar-SA" smtClean="0"/>
              <a:t>بنگاه انحصاري فاقد منحني عرضه است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0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0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01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301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8" grpId="0"/>
      <p:bldP spid="3010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>
                <a:cs typeface="B Zar" pitchFamily="2" charset="-78"/>
              </a:rPr>
              <a:t> عنوان درس: اقتصاد خرد</a:t>
            </a:r>
            <a:r>
              <a:rPr lang="fa-IR" smtClean="0"/>
              <a:t>         </a:t>
            </a:r>
            <a:endParaRPr lang="en-US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a-IR" sz="2400" dirty="0" smtClean="0">
                <a:hlinkClick r:id="rId2" action="ppaction://hlinksldjump"/>
              </a:rPr>
              <a:t>فصل اول : تعريف علم اقتصاد و كاربرد آن</a:t>
            </a:r>
            <a:endParaRPr lang="fa-IR" sz="2400" dirty="0" smtClean="0"/>
          </a:p>
          <a:p>
            <a:pPr eaLnBrk="1" hangingPunct="1">
              <a:lnSpc>
                <a:spcPct val="80000"/>
              </a:lnSpc>
            </a:pPr>
            <a:r>
              <a:rPr lang="fa-IR" sz="2400" dirty="0" smtClean="0">
                <a:hlinkClick r:id="rId3" action="ppaction://hlinksldjump"/>
              </a:rPr>
              <a:t>فصل دوم : سيستم‌هاي اقتصادي</a:t>
            </a:r>
            <a:endParaRPr lang="fa-IR" sz="2400" dirty="0" smtClean="0"/>
          </a:p>
          <a:p>
            <a:pPr eaLnBrk="1" hangingPunct="1">
              <a:lnSpc>
                <a:spcPct val="80000"/>
              </a:lnSpc>
            </a:pPr>
            <a:r>
              <a:rPr lang="fa-IR" sz="2400" dirty="0" smtClean="0">
                <a:hlinkClick r:id="rId4" action="ppaction://hlinksldjump"/>
              </a:rPr>
              <a:t>فصل سوم: تقاضا و عرضه</a:t>
            </a:r>
            <a:endParaRPr lang="fa-IR" sz="2400" dirty="0" smtClean="0"/>
          </a:p>
          <a:p>
            <a:pPr eaLnBrk="1" hangingPunct="1">
              <a:lnSpc>
                <a:spcPct val="80000"/>
              </a:lnSpc>
            </a:pPr>
            <a:r>
              <a:rPr lang="fa-IR" sz="2400" dirty="0" smtClean="0">
                <a:hlinkClick r:id="rId5" action="ppaction://hlinksldjump"/>
              </a:rPr>
              <a:t>فصل چهارم: رفتار مصرف كننده</a:t>
            </a:r>
            <a:endParaRPr lang="fa-IR" sz="2400" dirty="0" smtClean="0"/>
          </a:p>
          <a:p>
            <a:pPr eaLnBrk="1" hangingPunct="1">
              <a:lnSpc>
                <a:spcPct val="80000"/>
              </a:lnSpc>
            </a:pPr>
            <a:r>
              <a:rPr lang="fa-IR" sz="2400" dirty="0" smtClean="0">
                <a:hlinkClick r:id="rId6" action="ppaction://hlinksldjump"/>
              </a:rPr>
              <a:t>فصل پنجم : بنگاه توليد</a:t>
            </a:r>
            <a:endParaRPr lang="fa-IR" sz="2400" dirty="0" smtClean="0"/>
          </a:p>
          <a:p>
            <a:pPr eaLnBrk="1" hangingPunct="1">
              <a:lnSpc>
                <a:spcPct val="80000"/>
              </a:lnSpc>
            </a:pPr>
            <a:r>
              <a:rPr lang="fa-IR" sz="2400" dirty="0" smtClean="0">
                <a:hlinkClick r:id="rId7" action="ppaction://hlinksldjump"/>
              </a:rPr>
              <a:t>فصل ششم : كشش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fa-IR" sz="2400" dirty="0" smtClean="0">
                <a:hlinkClick r:id="rId8" action="ppaction://hlinksldjump"/>
              </a:rPr>
              <a:t>فصل هفتم : هزينه</a:t>
            </a:r>
            <a:endParaRPr lang="fa-IR" sz="2400" dirty="0" smtClean="0"/>
          </a:p>
          <a:p>
            <a:pPr eaLnBrk="1" hangingPunct="1">
              <a:lnSpc>
                <a:spcPct val="80000"/>
              </a:lnSpc>
            </a:pPr>
            <a:r>
              <a:rPr lang="fa-IR" sz="2400" dirty="0" smtClean="0">
                <a:hlinkClick r:id="rId9" action="ppaction://hlinksldjump"/>
              </a:rPr>
              <a:t>فصل هشتم : تعيين قيمت و مقدار در بازار رقا بتي</a:t>
            </a:r>
            <a:endParaRPr lang="fa-IR" sz="2400" dirty="0" smtClean="0"/>
          </a:p>
          <a:p>
            <a:pPr eaLnBrk="1" hangingPunct="1">
              <a:lnSpc>
                <a:spcPct val="80000"/>
              </a:lnSpc>
            </a:pPr>
            <a:r>
              <a:rPr lang="fa-IR" sz="2400" dirty="0" smtClean="0">
                <a:hlinkClick r:id="rId10" action="ppaction://hlinksldjump"/>
              </a:rPr>
              <a:t>فصل نهم :  تعيين قيمت و مقدار  در بازار انحصاري</a:t>
            </a:r>
            <a:endParaRPr lang="fa-IR" sz="2400" dirty="0" smtClean="0"/>
          </a:p>
          <a:p>
            <a:pPr eaLnBrk="1" hangingPunct="1">
              <a:lnSpc>
                <a:spcPct val="80000"/>
              </a:lnSpc>
            </a:pPr>
            <a:r>
              <a:rPr lang="fa-IR" sz="2400" dirty="0" smtClean="0">
                <a:hlinkClick r:id="rId11" action="ppaction://hlinksldjump"/>
              </a:rPr>
              <a:t>فصل دهم:</a:t>
            </a:r>
            <a:r>
              <a:rPr lang="en-US" sz="2400" dirty="0" smtClean="0">
                <a:hlinkClick r:id="rId11" action="ppaction://hlinksldjump"/>
              </a:rPr>
              <a:t> </a:t>
            </a:r>
            <a:r>
              <a:rPr lang="fa-IR" sz="2400" dirty="0" smtClean="0">
                <a:hlinkClick r:id="rId11" action="ppaction://hlinksldjump"/>
              </a:rPr>
              <a:t>تعيين قيمت و مقدار در بازار رقابت انحصاري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20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20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20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2000"/>
                                        <p:tgtEl>
                                          <p:spTgt spid="4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2000"/>
                                        <p:tgtEl>
                                          <p:spTgt spid="4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2000"/>
                                        <p:tgtEl>
                                          <p:spTgt spid="4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2000"/>
                                        <p:tgtEl>
                                          <p:spTgt spid="4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تمرين</a:t>
            </a:r>
            <a:r>
              <a:rPr lang="en-US" smtClean="0"/>
              <a:t> 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الف- رشد اقتصادي</a:t>
            </a:r>
          </a:p>
          <a:p>
            <a:pPr eaLnBrk="1" hangingPunct="1"/>
            <a:r>
              <a:rPr lang="fa-IR" smtClean="0"/>
              <a:t> ب- بيكار عوامل توليد</a:t>
            </a:r>
          </a:p>
          <a:p>
            <a:pPr eaLnBrk="1" hangingPunct="1"/>
            <a:r>
              <a:rPr lang="fa-IR" smtClean="0"/>
              <a:t>ج- اشتغال كامل عوامل توليد</a:t>
            </a:r>
          </a:p>
          <a:p>
            <a:pPr eaLnBrk="1" hangingPunct="1"/>
            <a:r>
              <a:rPr lang="fa-IR" smtClean="0"/>
              <a:t> د- تخصيص غيركاراي منابع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" grpId="0"/>
      <p:bldP spid="167939" grpId="0" build="p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تمرين </a:t>
            </a:r>
            <a:endParaRPr lang="en-US" smtClean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انحصارگر چگونه قيمتهاي تبعيضي را اعمال مي‌كند.</a:t>
            </a:r>
          </a:p>
          <a:p>
            <a:pPr eaLnBrk="1" hangingPunct="1"/>
            <a:r>
              <a:rPr lang="fa-IR" smtClean="0"/>
              <a:t>الف – قيمت زياد در بازار با كشش قيمتي بالا</a:t>
            </a:r>
          </a:p>
          <a:p>
            <a:pPr eaLnBrk="1" hangingPunct="1"/>
            <a:r>
              <a:rPr lang="fa-IR" smtClean="0"/>
              <a:t>ب- قيمت زياد در بازار با كشش قيمتي كم</a:t>
            </a:r>
          </a:p>
          <a:p>
            <a:pPr eaLnBrk="1" hangingPunct="1"/>
            <a:r>
              <a:rPr lang="fa-IR" smtClean="0"/>
              <a:t>ج – قيمت كم در بازار با كشش قيمتي كم</a:t>
            </a:r>
            <a:r>
              <a:rPr lang="en-US" smtClean="0"/>
              <a:t> 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fa-IR" smtClean="0"/>
              <a:t>پاسخ صحيح : ب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30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2" grpId="0"/>
      <p:bldP spid="302083" grpId="0" build="p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20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 l="23055" t="25571" r="25092" b="200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تمرين </a:t>
            </a:r>
            <a:endParaRPr lang="en-US" smtClean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3133725"/>
            <a:ext cx="7693025" cy="3724275"/>
          </a:xfrm>
        </p:spPr>
        <p:txBody>
          <a:bodyPr/>
          <a:lstStyle/>
          <a:p>
            <a:pPr eaLnBrk="1" hangingPunct="1"/>
            <a:r>
              <a:rPr lang="ar-SA" smtClean="0"/>
              <a:t>الف- </a:t>
            </a:r>
            <a:endParaRPr lang="en-US" smtClean="0"/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7092950" y="3230563"/>
            <a:ext cx="935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800"/>
              <a:t> </a:t>
            </a:r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7164388" y="4114800"/>
            <a:ext cx="10080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800"/>
              <a:t>ج -</a:t>
            </a:r>
            <a:r>
              <a:rPr lang="ar-SA" sz="1800"/>
              <a:t> 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3995738" y="3140075"/>
            <a:ext cx="820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800"/>
              <a:t>ب-</a:t>
            </a:r>
            <a:r>
              <a:rPr lang="ar-SA" sz="1800"/>
              <a:t> </a:t>
            </a:r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4111625" y="4052888"/>
            <a:ext cx="744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a-IR" sz="2800"/>
              <a:t>و  –</a:t>
            </a:r>
            <a:r>
              <a:rPr lang="fa-IR" sz="1800"/>
              <a:t> </a:t>
            </a:r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3241" name="Object 9"/>
          <p:cNvGraphicFramePr>
            <a:graphicFrameLocks noChangeAspect="1"/>
          </p:cNvGraphicFramePr>
          <p:nvPr/>
        </p:nvGraphicFramePr>
        <p:xfrm>
          <a:off x="6877050" y="3141663"/>
          <a:ext cx="4810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72" name="Equation" r:id="rId3" imgW="152268" imgH="215713" progId="Equation.3">
                  <p:embed/>
                </p:oleObj>
              </mc:Choice>
              <mc:Fallback>
                <p:oleObj name="Equation" r:id="rId3" imgW="152268" imgH="2157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050" y="3141663"/>
                        <a:ext cx="481013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43" name="Rectangle 11"/>
          <p:cNvSpPr>
            <a:spLocks noChangeArrowheads="1"/>
          </p:cNvSpPr>
          <p:nvPr/>
        </p:nvSpPr>
        <p:spPr bwMode="auto">
          <a:xfrm>
            <a:off x="0" y="321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3244" name="Object 12"/>
          <p:cNvGraphicFramePr>
            <a:graphicFrameLocks noChangeAspect="1"/>
          </p:cNvGraphicFramePr>
          <p:nvPr/>
        </p:nvGraphicFramePr>
        <p:xfrm>
          <a:off x="6011863" y="3213100"/>
          <a:ext cx="4318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73" name="Equation" r:id="rId5" imgW="152268" imgH="215713" progId="Equation.3">
                  <p:embed/>
                </p:oleObj>
              </mc:Choice>
              <mc:Fallback>
                <p:oleObj name="Equation" r:id="rId5" imgW="152268" imgH="215713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213100"/>
                        <a:ext cx="431800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45" name="Rectangle 13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3118" name="Rectangle 14"/>
          <p:cNvSpPr>
            <a:spLocks noChangeArrowheads="1"/>
          </p:cNvSpPr>
          <p:nvPr/>
        </p:nvSpPr>
        <p:spPr bwMode="auto">
          <a:xfrm>
            <a:off x="1258888" y="2492375"/>
            <a:ext cx="69135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800"/>
              <a:t>در شكل فوق سطح توليد و قيمت رقابتي كدام است</a:t>
            </a:r>
            <a:r>
              <a:rPr lang="ar-SA" sz="1800"/>
              <a:t>؟</a:t>
            </a:r>
          </a:p>
        </p:txBody>
      </p:sp>
      <p:sp>
        <p:nvSpPr>
          <p:cNvPr id="223247" name="Rectangle 15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3248" name="Object 16"/>
          <p:cNvGraphicFramePr>
            <a:graphicFrameLocks noChangeAspect="1"/>
          </p:cNvGraphicFramePr>
          <p:nvPr/>
        </p:nvGraphicFramePr>
        <p:xfrm>
          <a:off x="6804025" y="4149725"/>
          <a:ext cx="647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74" name="Equation" r:id="rId7" imgW="164885" imgH="215619" progId="Equation.3">
                  <p:embed/>
                </p:oleObj>
              </mc:Choice>
              <mc:Fallback>
                <p:oleObj name="Equation" r:id="rId7" imgW="164885" imgH="215619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149725"/>
                        <a:ext cx="6477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49" name="Rectangle 17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50" name="Rectangle 18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3251" name="Object 19"/>
          <p:cNvGraphicFramePr>
            <a:graphicFrameLocks noChangeAspect="1"/>
          </p:cNvGraphicFramePr>
          <p:nvPr/>
        </p:nvGraphicFramePr>
        <p:xfrm>
          <a:off x="6011863" y="4076700"/>
          <a:ext cx="5048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75" name="Equation" r:id="rId9" imgW="152268" imgH="215713" progId="Equation.3">
                  <p:embed/>
                </p:oleObj>
              </mc:Choice>
              <mc:Fallback>
                <p:oleObj name="Equation" r:id="rId9" imgW="152268" imgH="215713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076700"/>
                        <a:ext cx="50482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52" name="Rectangle 20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53" name="Rectangle 21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3254" name="Object 22"/>
          <p:cNvGraphicFramePr>
            <a:graphicFrameLocks noChangeAspect="1"/>
          </p:cNvGraphicFramePr>
          <p:nvPr/>
        </p:nvGraphicFramePr>
        <p:xfrm>
          <a:off x="3492500" y="3141663"/>
          <a:ext cx="4000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76" name="Equation" r:id="rId11" imgW="152268" imgH="215713" progId="Equation.3">
                  <p:embed/>
                </p:oleObj>
              </mc:Choice>
              <mc:Fallback>
                <p:oleObj name="Equation" r:id="rId11" imgW="152268" imgH="215713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141663"/>
                        <a:ext cx="40005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55" name="Rectangle 23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56" name="Rectangle 2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3257" name="Object 25"/>
          <p:cNvGraphicFramePr>
            <a:graphicFrameLocks noChangeAspect="1"/>
          </p:cNvGraphicFramePr>
          <p:nvPr/>
        </p:nvGraphicFramePr>
        <p:xfrm>
          <a:off x="2593975" y="3141663"/>
          <a:ext cx="3746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77" name="Equation" r:id="rId12" imgW="164885" imgH="215619" progId="Equation.3">
                  <p:embed/>
                </p:oleObj>
              </mc:Choice>
              <mc:Fallback>
                <p:oleObj name="Equation" r:id="rId12" imgW="164885" imgH="21561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5" y="3141663"/>
                        <a:ext cx="37465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58" name="Rectangle 26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59" name="Rectangle 27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3260" name="Object 28"/>
          <p:cNvGraphicFramePr>
            <a:graphicFrameLocks noChangeAspect="1"/>
          </p:cNvGraphicFramePr>
          <p:nvPr/>
        </p:nvGraphicFramePr>
        <p:xfrm>
          <a:off x="3475038" y="3933825"/>
          <a:ext cx="4254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78" name="Equation" r:id="rId14" imgW="164885" imgH="215619" progId="Equation.3">
                  <p:embed/>
                </p:oleObj>
              </mc:Choice>
              <mc:Fallback>
                <p:oleObj name="Equation" r:id="rId14" imgW="164885" imgH="215619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3933825"/>
                        <a:ext cx="42545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61" name="Rectangle 29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62" name="Rectangle 3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3263" name="Object 31"/>
          <p:cNvGraphicFramePr>
            <a:graphicFrameLocks noChangeAspect="1"/>
          </p:cNvGraphicFramePr>
          <p:nvPr/>
        </p:nvGraphicFramePr>
        <p:xfrm>
          <a:off x="2540000" y="3933825"/>
          <a:ext cx="3762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79" name="Equation" r:id="rId15" imgW="164885" imgH="215619" progId="Equation.3">
                  <p:embed/>
                </p:oleObj>
              </mc:Choice>
              <mc:Fallback>
                <p:oleObj name="Equation" r:id="rId15" imgW="164885" imgH="215619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3933825"/>
                        <a:ext cx="376238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64" name="Rectangle 32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265" name="Text Box 33"/>
          <p:cNvSpPr txBox="1">
            <a:spLocks noChangeArrowheads="1"/>
          </p:cNvSpPr>
          <p:nvPr/>
        </p:nvSpPr>
        <p:spPr bwMode="auto">
          <a:xfrm>
            <a:off x="6443663" y="323215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a-IR" sz="2800"/>
              <a:t>و</a:t>
            </a:r>
            <a:endParaRPr lang="en-US" sz="2800"/>
          </a:p>
        </p:txBody>
      </p:sp>
      <p:sp>
        <p:nvSpPr>
          <p:cNvPr id="223266" name="Text Box 34"/>
          <p:cNvSpPr txBox="1">
            <a:spLocks noChangeArrowheads="1"/>
          </p:cNvSpPr>
          <p:nvPr/>
        </p:nvSpPr>
        <p:spPr bwMode="auto">
          <a:xfrm>
            <a:off x="6516688" y="4076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223267" name="Text Box 35"/>
          <p:cNvSpPr txBox="1">
            <a:spLocks noChangeArrowheads="1"/>
          </p:cNvSpPr>
          <p:nvPr/>
        </p:nvSpPr>
        <p:spPr bwMode="auto">
          <a:xfrm>
            <a:off x="3132138" y="3232150"/>
            <a:ext cx="307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a-IR" sz="2800"/>
              <a:t>و</a:t>
            </a:r>
            <a:endParaRPr lang="en-US" sz="2800"/>
          </a:p>
        </p:txBody>
      </p:sp>
      <p:sp>
        <p:nvSpPr>
          <p:cNvPr id="223268" name="Text Box 36"/>
          <p:cNvSpPr txBox="1">
            <a:spLocks noChangeArrowheads="1"/>
          </p:cNvSpPr>
          <p:nvPr/>
        </p:nvSpPr>
        <p:spPr bwMode="auto">
          <a:xfrm>
            <a:off x="6413500" y="3973513"/>
            <a:ext cx="338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a-IR" sz="2800"/>
              <a:t>و</a:t>
            </a:r>
            <a:endParaRPr lang="en-US" sz="2800"/>
          </a:p>
        </p:txBody>
      </p:sp>
      <p:sp>
        <p:nvSpPr>
          <p:cNvPr id="223269" name="Text Box 37"/>
          <p:cNvSpPr txBox="1">
            <a:spLocks noChangeArrowheads="1"/>
          </p:cNvSpPr>
          <p:nvPr/>
        </p:nvSpPr>
        <p:spPr bwMode="auto">
          <a:xfrm>
            <a:off x="3030538" y="3900488"/>
            <a:ext cx="3381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a-IR" sz="2800"/>
              <a:t>و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0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/>
      <p:bldP spid="303118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كنترل انحصار طبيعي </a:t>
            </a:r>
            <a:endParaRPr lang="en-US" smtClean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براي آنكه انحصارگر طبيعي سطح توليد خود را افزايش دهد مي‌توان براي وي سقف قيمت را در جايي تعيين كرد  كه      </a:t>
            </a:r>
            <a:r>
              <a:rPr lang="en-US" smtClean="0"/>
              <a:t>p=AC</a:t>
            </a:r>
            <a:r>
              <a:rPr lang="fa-IR" smtClean="0"/>
              <a:t>باشد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0" grpId="0"/>
      <p:bldP spid="304131" grpId="0" build="p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 descr="8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8000"/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بازار رقابت انحصاري (فصل دهم) </a:t>
            </a:r>
            <a:endParaRPr lang="en-US" smtClean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306888"/>
          </a:xfrm>
        </p:spPr>
        <p:txBody>
          <a:bodyPr/>
          <a:lstStyle/>
          <a:p>
            <a:pPr eaLnBrk="1" hangingPunct="1"/>
            <a:r>
              <a:rPr lang="ar-SA" smtClean="0"/>
              <a:t>تعريف رقابت انحصاري</a:t>
            </a:r>
          </a:p>
          <a:p>
            <a:pPr eaLnBrk="1" hangingPunct="1"/>
            <a:r>
              <a:rPr lang="ar-SA" smtClean="0"/>
              <a:t>به حداكثر رساندن سود</a:t>
            </a:r>
          </a:p>
          <a:p>
            <a:pPr eaLnBrk="1" hangingPunct="1"/>
            <a:r>
              <a:rPr lang="ar-SA" smtClean="0"/>
              <a:t>كارايي بلندمدت رقابت انحصاري </a:t>
            </a:r>
            <a:endParaRPr lang="en-US" smtClean="0"/>
          </a:p>
        </p:txBody>
      </p:sp>
      <p:sp>
        <p:nvSpPr>
          <p:cNvPr id="2263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11638" y="6021388"/>
            <a:ext cx="431800" cy="360362"/>
          </a:xfrm>
          <a:prstGeom prst="actionButtonHom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/>
      <p:bldP spid="306179" grpId="0" build="p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تعريف رقابت انحصاري </a:t>
            </a:r>
            <a:endParaRPr lang="en-US" smtClean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mtClean="0"/>
              <a:t>تفاوت بنگاه رقابتي و انحصاري در چيست؟</a:t>
            </a:r>
          </a:p>
          <a:p>
            <a:pPr eaLnBrk="1" hangingPunct="1"/>
            <a:r>
              <a:rPr lang="ar-SA" smtClean="0"/>
              <a:t>تعداد زياد فروشنده</a:t>
            </a:r>
          </a:p>
          <a:p>
            <a:pPr eaLnBrk="1" hangingPunct="1"/>
            <a:r>
              <a:rPr lang="ar-SA" smtClean="0"/>
              <a:t>كالاها مشابه نمي باشند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0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/>
      <p:bldP spid="307203" grpId="0" build="p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z="3200" smtClean="0"/>
              <a:t>عنوان درس: سطح توليد بهينه بنگاه رقابت انحصاري</a:t>
            </a:r>
            <a:endParaRPr lang="en-US" sz="3200" smtClean="0"/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بنگاه رقابت انحصاري مشابه بنگاه انحصاري سود خود را در سطحي از توليد حداكثر مي‌كند كه رابطة زير برقرار باشد </a:t>
            </a:r>
          </a:p>
          <a:p>
            <a:pPr eaLnBrk="1" hangingPunct="1"/>
            <a:endParaRPr lang="fa-IR" smtClean="0"/>
          </a:p>
          <a:p>
            <a:pPr eaLnBrk="1" hangingPunct="1">
              <a:buFont typeface="Wingdings" pitchFamily="2" charset="2"/>
              <a:buNone/>
            </a:pPr>
            <a:endParaRPr lang="fa-IR" smtClean="0"/>
          </a:p>
          <a:p>
            <a:pPr eaLnBrk="1" hangingPunct="1"/>
            <a:r>
              <a:rPr lang="fa-IR" smtClean="0"/>
              <a:t>                                                      </a:t>
            </a:r>
            <a:endParaRPr lang="en-US" smtClean="0"/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229" name="Object 5"/>
          <p:cNvGraphicFramePr>
            <a:graphicFrameLocks noChangeAspect="1"/>
          </p:cNvGraphicFramePr>
          <p:nvPr/>
        </p:nvGraphicFramePr>
        <p:xfrm>
          <a:off x="3276600" y="4476750"/>
          <a:ext cx="19431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9" name="Equation" r:id="rId3" imgW="672516" imgH="177646" progId="Equation.3">
                  <p:embed/>
                </p:oleObj>
              </mc:Choice>
              <mc:Fallback>
                <p:oleObj name="Equation" r:id="rId3" imgW="672516" imgH="17764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76750"/>
                        <a:ext cx="194310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6" grpId="0"/>
      <p:bldP spid="308227" grpId="0" build="p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z="3200" smtClean="0"/>
              <a:t>عنوان درس: سود كوتاه‌مدت و بلندمدت بنگاه رقابت انحصاري </a:t>
            </a:r>
            <a:endParaRPr lang="en-US" sz="3200" smtClean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در كوتاه مدت سود وجود دارد</a:t>
            </a:r>
          </a:p>
          <a:p>
            <a:pPr eaLnBrk="1" hangingPunct="1"/>
            <a:r>
              <a:rPr lang="fa-IR" smtClean="0"/>
              <a:t>در بلندمدت به دليل ورود ساير بنگاهها سود از بين مي‌رود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09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09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/>
      <p:bldP spid="309251" grpId="0" build="p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8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تمرين</a:t>
            </a:r>
            <a:endParaRPr lang="en-US" smtClean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در بازار عوامل توليد، عرضه كننده كيست؟</a:t>
            </a:r>
          </a:p>
          <a:p>
            <a:pPr eaLnBrk="1" hangingPunct="1"/>
            <a:r>
              <a:rPr lang="fa-IR" smtClean="0"/>
              <a:t>الف- خانوارها</a:t>
            </a:r>
          </a:p>
          <a:p>
            <a:pPr eaLnBrk="1" hangingPunct="1"/>
            <a:r>
              <a:rPr lang="fa-IR" smtClean="0"/>
              <a:t> ب- بنگاهها</a:t>
            </a:r>
          </a:p>
          <a:p>
            <a:pPr eaLnBrk="1" hangingPunct="1"/>
            <a:r>
              <a:rPr lang="fa-IR" smtClean="0"/>
              <a:t> ج- دولت</a:t>
            </a:r>
          </a:p>
          <a:p>
            <a:pPr eaLnBrk="1" hangingPunct="1"/>
            <a:r>
              <a:rPr lang="fa-IR" smtClean="0"/>
              <a:t> د- بنگاه‌ها و خانوارها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6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2" grpId="0"/>
      <p:bldP spid="168963" grpId="0" build="p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كارايي بنگاه رقابت انحصاري</a:t>
            </a:r>
            <a:endParaRPr lang="en-US" smtClean="0"/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mtClean="0"/>
              <a:t>چون براي بنگاه رقابتي </a:t>
            </a:r>
            <a:r>
              <a:rPr lang="en-US" smtClean="0"/>
              <a:t>       </a:t>
            </a:r>
            <a:r>
              <a:rPr lang="fa-IR" smtClean="0"/>
              <a:t> </a:t>
            </a:r>
            <a:r>
              <a:rPr lang="ar-SA" smtClean="0"/>
              <a:t>است بنابراين در اين بازار كارايي برقرار نيست</a:t>
            </a:r>
            <a:endParaRPr lang="en-US" smtClean="0"/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1301" name="Object 5"/>
          <p:cNvGraphicFramePr>
            <a:graphicFrameLocks noChangeAspect="1"/>
          </p:cNvGraphicFramePr>
          <p:nvPr/>
        </p:nvGraphicFramePr>
        <p:xfrm>
          <a:off x="4572000" y="2420938"/>
          <a:ext cx="7921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1" name="Equation" r:id="rId3" imgW="444307" imgH="203112" progId="Equation.3">
                  <p:embed/>
                </p:oleObj>
              </mc:Choice>
              <mc:Fallback>
                <p:oleObj name="Equation" r:id="rId3" imgW="444307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20938"/>
                        <a:ext cx="79216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0" y="3529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/>
      <p:bldP spid="311299" grpId="0" build="p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تمرين </a:t>
            </a:r>
            <a:endParaRPr lang="en-US" smtClean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تفاوت بنگاه رقابتي و انحصاري در چيست؟</a:t>
            </a:r>
          </a:p>
          <a:p>
            <a:pPr eaLnBrk="1" hangingPunct="1"/>
            <a:r>
              <a:rPr lang="fa-IR" smtClean="0"/>
              <a:t>الف – ساختار هزينه‌ها</a:t>
            </a:r>
          </a:p>
          <a:p>
            <a:pPr eaLnBrk="1" hangingPunct="1"/>
            <a:r>
              <a:rPr lang="fa-IR" smtClean="0"/>
              <a:t>ب- ساختار تقاضا</a:t>
            </a:r>
          </a:p>
          <a:p>
            <a:pPr eaLnBrk="1" hangingPunct="1"/>
            <a:r>
              <a:rPr lang="fa-IR" smtClean="0"/>
              <a:t>ج – تعداد خريداران</a:t>
            </a:r>
          </a:p>
          <a:p>
            <a:pPr eaLnBrk="1" hangingPunct="1"/>
            <a:r>
              <a:rPr lang="fa-IR" smtClean="0"/>
              <a:t>د- اندازة بازار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/>
      <p:bldP spid="312323" grpId="0" build="p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تمرين </a:t>
            </a:r>
            <a:endParaRPr lang="en-US" smtClean="0"/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كدام عبارت صحيح است</a:t>
            </a:r>
          </a:p>
          <a:p>
            <a:pPr eaLnBrk="1" hangingPunct="1"/>
            <a:r>
              <a:rPr lang="fa-IR" smtClean="0"/>
              <a:t>الف- </a:t>
            </a:r>
            <a:r>
              <a:rPr lang="en-US" smtClean="0"/>
              <a:t>MC</a:t>
            </a:r>
            <a:r>
              <a:rPr lang="fa-IR" smtClean="0"/>
              <a:t> منحني عرضه انحصارگر است</a:t>
            </a:r>
          </a:p>
          <a:p>
            <a:pPr eaLnBrk="1" hangingPunct="1"/>
            <a:r>
              <a:rPr lang="fa-IR" smtClean="0"/>
              <a:t>ب- براي انحصارگر </a:t>
            </a:r>
            <a:r>
              <a:rPr lang="en-US" smtClean="0"/>
              <a:t> MR</a:t>
            </a:r>
            <a:r>
              <a:rPr lang="fa-IR" smtClean="0"/>
              <a:t>ثابت است</a:t>
            </a:r>
          </a:p>
          <a:p>
            <a:pPr eaLnBrk="1" hangingPunct="1"/>
            <a:r>
              <a:rPr lang="fa-IR" smtClean="0"/>
              <a:t>ج – انحصارگر در </a:t>
            </a:r>
            <a:r>
              <a:rPr lang="en-US" smtClean="0"/>
              <a:t>MR=MC</a:t>
            </a:r>
            <a:r>
              <a:rPr lang="fa-IR" smtClean="0"/>
              <a:t> توليد مي‌كند</a:t>
            </a:r>
          </a:p>
          <a:p>
            <a:pPr eaLnBrk="1" hangingPunct="1"/>
            <a:r>
              <a:rPr lang="fa-IR" smtClean="0"/>
              <a:t>د – قيمت انحصارگر ثابت مي‌باشد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/>
      <p:bldP spid="313347" grpId="0" build="p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نحوه اعمال تبعيض نيست </a:t>
            </a:r>
            <a:endParaRPr lang="en-US" smtClean="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- نحوه تعيين سطح توليد انحصارگري كه در دو بازار عرضه مي‌كند</a:t>
            </a:r>
            <a:endParaRPr lang="en-US" smtClean="0"/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4373" name="Object 5"/>
          <p:cNvGraphicFramePr>
            <a:graphicFrameLocks noChangeAspect="1"/>
          </p:cNvGraphicFramePr>
          <p:nvPr/>
        </p:nvGraphicFramePr>
        <p:xfrm>
          <a:off x="3203575" y="3270250"/>
          <a:ext cx="26638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5" name="Equation" r:id="rId3" imgW="1117115" imgH="215806" progId="Equation.3">
                  <p:embed/>
                </p:oleObj>
              </mc:Choice>
              <mc:Fallback>
                <p:oleObj name="Equation" r:id="rId3" imgW="1117115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270250"/>
                        <a:ext cx="2663825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503" name="Rectangle 7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4376" name="Object 8"/>
          <p:cNvGraphicFramePr>
            <a:graphicFrameLocks noChangeAspect="1"/>
          </p:cNvGraphicFramePr>
          <p:nvPr/>
        </p:nvGraphicFramePr>
        <p:xfrm>
          <a:off x="7667625" y="4006850"/>
          <a:ext cx="5842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6" name="Equation" r:id="rId5" imgW="291847" imgH="215713" progId="Equation.3">
                  <p:embed/>
                </p:oleObj>
              </mc:Choice>
              <mc:Fallback>
                <p:oleObj name="Equation" r:id="rId5" imgW="291847" imgH="21571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4006850"/>
                        <a:ext cx="5842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5" name="Rectangle 9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506" name="Rectangle 1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4379" name="Object 11"/>
          <p:cNvGraphicFramePr>
            <a:graphicFrameLocks noChangeAspect="1"/>
          </p:cNvGraphicFramePr>
          <p:nvPr/>
        </p:nvGraphicFramePr>
        <p:xfrm>
          <a:off x="7740650" y="4652963"/>
          <a:ext cx="6477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7" name="Equation" r:id="rId7" imgW="304536" imgH="215713" progId="Equation.3">
                  <p:embed/>
                </p:oleObj>
              </mc:Choice>
              <mc:Fallback>
                <p:oleObj name="Equation" r:id="rId7" imgW="304536" imgH="215713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4652963"/>
                        <a:ext cx="647700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509" name="Rectangle 13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4382" name="Object 14"/>
          <p:cNvGraphicFramePr>
            <a:graphicFrameLocks noChangeAspect="1"/>
          </p:cNvGraphicFramePr>
          <p:nvPr/>
        </p:nvGraphicFramePr>
        <p:xfrm>
          <a:off x="7740650" y="5392738"/>
          <a:ext cx="6477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18" name="Equation" r:id="rId9" imgW="291847" imgH="177646" progId="Equation.3">
                  <p:embed/>
                </p:oleObj>
              </mc:Choice>
              <mc:Fallback>
                <p:oleObj name="Equation" r:id="rId9" imgW="291847" imgH="177646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5392738"/>
                        <a:ext cx="64770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4511" name="Rectangle 15"/>
          <p:cNvSpPr>
            <a:spLocks noChangeArrowheads="1"/>
          </p:cNvSpPr>
          <p:nvPr/>
        </p:nvSpPr>
        <p:spPr bwMode="auto">
          <a:xfrm>
            <a:off x="0" y="3519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384" name="Rectangle 16"/>
          <p:cNvSpPr>
            <a:spLocks noChangeArrowheads="1"/>
          </p:cNvSpPr>
          <p:nvPr/>
        </p:nvSpPr>
        <p:spPr bwMode="auto">
          <a:xfrm>
            <a:off x="3492500" y="3989388"/>
            <a:ext cx="3887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800"/>
              <a:t>: درآمد نهايي در بازار اول</a:t>
            </a:r>
          </a:p>
        </p:txBody>
      </p:sp>
      <p:sp>
        <p:nvSpPr>
          <p:cNvPr id="314385" name="Rectangle 17"/>
          <p:cNvSpPr>
            <a:spLocks noChangeArrowheads="1"/>
          </p:cNvSpPr>
          <p:nvPr/>
        </p:nvSpPr>
        <p:spPr bwMode="auto">
          <a:xfrm>
            <a:off x="3995738" y="4676775"/>
            <a:ext cx="3240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800"/>
              <a:t>درآمد نهايي در بازار دوم</a:t>
            </a:r>
          </a:p>
        </p:txBody>
      </p:sp>
      <p:sp>
        <p:nvSpPr>
          <p:cNvPr id="314386" name="Rectangle 18"/>
          <p:cNvSpPr>
            <a:spLocks noChangeArrowheads="1"/>
          </p:cNvSpPr>
          <p:nvPr/>
        </p:nvSpPr>
        <p:spPr bwMode="auto">
          <a:xfrm>
            <a:off x="4500563" y="5334000"/>
            <a:ext cx="2808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1800"/>
              <a:t>: </a:t>
            </a:r>
            <a:r>
              <a:rPr lang="ar-SA" sz="2800"/>
              <a:t>هزينه نهايي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3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3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3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3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3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  <p:bldP spid="314371" grpId="0" build="p"/>
      <p:bldP spid="314384" grpId="0"/>
      <p:bldP spid="314385" grpId="0"/>
      <p:bldP spid="314386" grpId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انحصار و كارايي </a:t>
            </a:r>
            <a:endParaRPr lang="en-US" smtClean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- ميزان توليد: </a:t>
            </a:r>
          </a:p>
          <a:p>
            <a:pPr eaLnBrk="1" hangingPunct="1"/>
            <a:r>
              <a:rPr lang="fa-IR" smtClean="0"/>
              <a:t>- قيمت : </a:t>
            </a:r>
          </a:p>
          <a:p>
            <a:pPr eaLnBrk="1" hangingPunct="1"/>
            <a:r>
              <a:rPr lang="fa-IR" smtClean="0"/>
              <a:t>- دسترسي مصرف كنندگان كمتر مي‌باشد</a:t>
            </a:r>
          </a:p>
          <a:p>
            <a:pPr eaLnBrk="1" hangingPunct="1"/>
            <a:r>
              <a:rPr lang="fa-IR" smtClean="0"/>
              <a:t>- رفاه جامعه كمتر از حالت رقابتي است </a:t>
            </a:r>
            <a:endParaRPr lang="en-US" smtClean="0"/>
          </a:p>
        </p:txBody>
      </p:sp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5397" name="Object 5"/>
          <p:cNvGraphicFramePr>
            <a:graphicFrameLocks noChangeAspect="1"/>
          </p:cNvGraphicFramePr>
          <p:nvPr/>
        </p:nvGraphicFramePr>
        <p:xfrm>
          <a:off x="4787900" y="2349500"/>
          <a:ext cx="14890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1" name="Equation" r:id="rId3" imgW="406224" imgH="228501" progId="Equation.3">
                  <p:embed/>
                </p:oleObj>
              </mc:Choice>
              <mc:Fallback>
                <p:oleObj name="Equation" r:id="rId3" imgW="406224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349500"/>
                        <a:ext cx="14890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6" name="Rectangle 6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15400" name="Object 8"/>
          <p:cNvGraphicFramePr>
            <a:graphicFrameLocks noChangeAspect="1"/>
          </p:cNvGraphicFramePr>
          <p:nvPr/>
        </p:nvGraphicFramePr>
        <p:xfrm>
          <a:off x="4787900" y="2924175"/>
          <a:ext cx="14398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2" name="Equation" r:id="rId5" imgW="482391" imgH="203112" progId="Equation.3">
                  <p:embed/>
                </p:oleObj>
              </mc:Choice>
              <mc:Fallback>
                <p:oleObj name="Equation" r:id="rId5" imgW="482391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924175"/>
                        <a:ext cx="14398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30" name="AutoShape 10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1403350" y="6165850"/>
            <a:ext cx="865188" cy="431800"/>
          </a:xfrm>
          <a:prstGeom prst="actionButtonBlank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/>
      <p:bldP spid="315395" grpId="0" build="p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دانلود شده از مرجع تخصصی دانلود مقالات پاورپوینت</a:t>
            </a:r>
          </a:p>
          <a:p>
            <a:pPr algn="ctr" rtl="1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http://pptx.ir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/>
              <a:t>مرجع تخصصی دانلود پاورپوینت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فصل دوم - نظام‌هاي اقتصادي</a:t>
            </a:r>
            <a:endParaRPr lang="en-US" smtClean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eaLnBrk="1" hangingPunct="1"/>
            <a:r>
              <a:rPr lang="fa-IR" smtClean="0"/>
              <a:t>1. اقتصاد با برنامه‌ريزي متمركز : تخصيص منابع به صورت اداري توسط دولت صورت مي‌گيرد</a:t>
            </a:r>
          </a:p>
          <a:p>
            <a:pPr eaLnBrk="1" hangingPunct="1"/>
            <a:r>
              <a:rPr lang="fa-IR" smtClean="0"/>
              <a:t> 2. اقتصاد مبتني بر بازار آزاد : ساز و كار قيمت تخصيص دهنده منابع مي‌باشد</a:t>
            </a:r>
          </a:p>
          <a:p>
            <a:pPr eaLnBrk="1" hangingPunct="1"/>
            <a:r>
              <a:rPr lang="fa-IR" smtClean="0"/>
              <a:t> 3. اقتصاد مختلط : منابع به صورت اداري و همچنين بر اساس ساز و كار قيمت تخصيص مي‌يابند</a:t>
            </a:r>
            <a:endParaRPr lang="en-US" smtClean="0"/>
          </a:p>
        </p:txBody>
      </p:sp>
      <p:sp>
        <p:nvSpPr>
          <p:cNvPr id="389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067175" y="6092825"/>
            <a:ext cx="504825" cy="431800"/>
          </a:xfrm>
          <a:prstGeom prst="actionButtonHom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6" grpId="0"/>
      <p:bldP spid="1699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فصل سوم - تقاضا و عرضه </a:t>
            </a:r>
            <a:endParaRPr lang="en-US" smtClean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eaLnBrk="1" hangingPunct="1"/>
            <a:r>
              <a:rPr lang="fa-IR" smtClean="0"/>
              <a:t>خانوارها و بنگاهها</a:t>
            </a:r>
          </a:p>
          <a:p>
            <a:pPr eaLnBrk="1" hangingPunct="1"/>
            <a:r>
              <a:rPr lang="fa-IR" smtClean="0"/>
              <a:t>تقاضا</a:t>
            </a:r>
          </a:p>
          <a:p>
            <a:pPr eaLnBrk="1" hangingPunct="1"/>
            <a:r>
              <a:rPr lang="fa-IR" smtClean="0"/>
              <a:t>عرضه</a:t>
            </a:r>
          </a:p>
          <a:p>
            <a:pPr eaLnBrk="1" hangingPunct="1"/>
            <a:r>
              <a:rPr lang="fa-IR" smtClean="0"/>
              <a:t>بازار و تعادل در بازار</a:t>
            </a:r>
            <a:r>
              <a:rPr lang="en-US" smtClean="0"/>
              <a:t> </a:t>
            </a:r>
          </a:p>
        </p:txBody>
      </p:sp>
      <p:sp>
        <p:nvSpPr>
          <p:cNvPr id="3994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40200" y="5949950"/>
            <a:ext cx="576263" cy="358775"/>
          </a:xfrm>
          <a:prstGeom prst="actionButtonHom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  <p:bldP spid="1710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نظام‌هاي اقتصادي</a:t>
            </a:r>
            <a:r>
              <a:rPr lang="en-US" smtClean="0"/>
              <a:t> 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eaLnBrk="1" hangingPunct="1"/>
            <a:r>
              <a:rPr lang="fa-IR" smtClean="0"/>
              <a:t>دلايل دخالت دولت در اقتصاد: </a:t>
            </a:r>
          </a:p>
          <a:p>
            <a:pPr eaLnBrk="1" hangingPunct="1"/>
            <a:r>
              <a:rPr lang="fa-IR" smtClean="0"/>
              <a:t>تحت شرايطي نظام بازار قادر به ارائه كالاهاي مورد نياز مردم نيست</a:t>
            </a:r>
          </a:p>
          <a:p>
            <a:pPr eaLnBrk="1" hangingPunct="1"/>
            <a:r>
              <a:rPr lang="fa-IR" smtClean="0"/>
              <a:t>نامناسب بودن توزيع درآمد</a:t>
            </a:r>
          </a:p>
          <a:p>
            <a:pPr eaLnBrk="1" hangingPunct="1"/>
            <a:r>
              <a:rPr lang="fa-IR" smtClean="0"/>
              <a:t>تخصيص نامناسب منابع به دليل پي‌آمدهاي خارجي</a:t>
            </a:r>
          </a:p>
          <a:p>
            <a:pPr eaLnBrk="1" hangingPunct="1"/>
            <a:r>
              <a:rPr lang="fa-IR" smtClean="0"/>
              <a:t>وجود مشكلات كلان اقتصادي مثل تورم، بيكاري، بحران و ركود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خانوار و بنگاه</a:t>
            </a:r>
            <a:r>
              <a:rPr lang="en-US" smtClean="0"/>
              <a:t> 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a-IR" sz="2400" u="sng" smtClean="0"/>
              <a:t>خانوار:</a:t>
            </a:r>
            <a:endParaRPr lang="fa-IR" sz="2400" smtClean="0"/>
          </a:p>
          <a:p>
            <a:pPr eaLnBrk="1" hangingPunct="1">
              <a:lnSpc>
                <a:spcPct val="80000"/>
              </a:lnSpc>
            </a:pPr>
            <a:r>
              <a:rPr lang="fa-IR" sz="2400" smtClean="0"/>
              <a:t>		واحد مصرف كننده</a:t>
            </a:r>
          </a:p>
          <a:p>
            <a:pPr eaLnBrk="1" hangingPunct="1">
              <a:lnSpc>
                <a:spcPct val="80000"/>
              </a:lnSpc>
            </a:pPr>
            <a:r>
              <a:rPr lang="fa-IR" sz="2400" smtClean="0"/>
              <a:t>		عرضه كننده عوامل توليددر بازار نهاده</a:t>
            </a:r>
          </a:p>
          <a:p>
            <a:pPr eaLnBrk="1" hangingPunct="1">
              <a:lnSpc>
                <a:spcPct val="80000"/>
              </a:lnSpc>
            </a:pPr>
            <a:r>
              <a:rPr lang="fa-IR" sz="2400" smtClean="0"/>
              <a:t>		متقاضي كالاها و خدمات در بازار ستاده </a:t>
            </a:r>
          </a:p>
          <a:p>
            <a:pPr eaLnBrk="1" hangingPunct="1">
              <a:lnSpc>
                <a:spcPct val="80000"/>
              </a:lnSpc>
            </a:pPr>
            <a:r>
              <a:rPr lang="fa-IR" sz="2400" smtClean="0"/>
              <a:t>		حداكثر كننده مطلوبيت</a:t>
            </a:r>
            <a:endParaRPr lang="fa-IR" sz="2400" u="sng" smtClean="0"/>
          </a:p>
          <a:p>
            <a:pPr eaLnBrk="1" hangingPunct="1">
              <a:lnSpc>
                <a:spcPct val="80000"/>
              </a:lnSpc>
            </a:pPr>
            <a:r>
              <a:rPr lang="fa-IR" sz="2400" u="sng" smtClean="0"/>
              <a:t>- بنگاه</a:t>
            </a:r>
            <a:endParaRPr lang="fa-IR" sz="2400" smtClean="0"/>
          </a:p>
          <a:p>
            <a:pPr eaLnBrk="1" hangingPunct="1">
              <a:lnSpc>
                <a:spcPct val="80000"/>
              </a:lnSpc>
            </a:pPr>
            <a:r>
              <a:rPr lang="fa-IR" sz="2400" smtClean="0"/>
              <a:t>		تبديل كننده نهادها‌ها به ستاده</a:t>
            </a:r>
          </a:p>
          <a:p>
            <a:pPr eaLnBrk="1" hangingPunct="1">
              <a:lnSpc>
                <a:spcPct val="80000"/>
              </a:lnSpc>
            </a:pPr>
            <a:r>
              <a:rPr lang="fa-IR" sz="2400" smtClean="0"/>
              <a:t>		متقاضي در بازار عوامل توليد (نهاده)</a:t>
            </a:r>
          </a:p>
          <a:p>
            <a:pPr eaLnBrk="1" hangingPunct="1">
              <a:lnSpc>
                <a:spcPct val="80000"/>
              </a:lnSpc>
            </a:pPr>
            <a:r>
              <a:rPr lang="fa-IR" sz="2400" smtClean="0"/>
              <a:t>		عرضه كننده كالاها و خدمات در بازار ستاده</a:t>
            </a:r>
          </a:p>
          <a:p>
            <a:pPr eaLnBrk="1" hangingPunct="1">
              <a:lnSpc>
                <a:spcPct val="80000"/>
              </a:lnSpc>
            </a:pPr>
            <a:r>
              <a:rPr lang="fa-IR" sz="2400" smtClean="0"/>
              <a:t>		حداكثر كننده سود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173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173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173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1000"/>
                                        <p:tgtEl>
                                          <p:spTgt spid="173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/>
      <p:bldP spid="17305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 تقاضا</a:t>
            </a:r>
            <a:r>
              <a:rPr lang="en-US" smtClean="0"/>
              <a:t> 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مقدار كالايي كه مصرف كننده در يك دوره زماني معين در قيمت معين (جاري) مايل به خريد است</a:t>
            </a:r>
            <a:endParaRPr lang="fa-IR" b="1" smtClean="0"/>
          </a:p>
          <a:p>
            <a:pPr eaLnBrk="1" hangingPunct="1"/>
            <a:r>
              <a:rPr lang="fa-IR" b="1" smtClean="0"/>
              <a:t> </a:t>
            </a:r>
            <a:r>
              <a:rPr lang="fa-IR" smtClean="0"/>
              <a:t>1. مقدار كالا</a:t>
            </a:r>
          </a:p>
          <a:p>
            <a:pPr eaLnBrk="1" hangingPunct="1"/>
            <a:r>
              <a:rPr lang="fa-IR" smtClean="0"/>
              <a:t> 2. دوره زماني</a:t>
            </a:r>
          </a:p>
          <a:p>
            <a:pPr eaLnBrk="1" hangingPunct="1"/>
            <a:r>
              <a:rPr lang="fa-IR" smtClean="0"/>
              <a:t> 3. قيمت جاري</a:t>
            </a:r>
          </a:p>
          <a:p>
            <a:pPr eaLnBrk="1" hangingPunct="1"/>
            <a:r>
              <a:rPr lang="fa-IR" smtClean="0"/>
              <a:t> 4. تمايل خريدار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  <p:bldP spid="17408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2" name="Picture 4" descr="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0"/>
          </a:blip>
          <a:srcRect l="1666" t="3468" r="2896" b="3468"/>
          <a:stretch>
            <a:fillRect/>
          </a:stretch>
        </p:blipFill>
        <p:spPr bwMode="auto">
          <a:xfrm>
            <a:off x="0" y="-39688"/>
            <a:ext cx="9144000" cy="68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 descr="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 l="1746" t="1840" r="2974" b="3468"/>
          <a:stretch>
            <a:fillRect/>
          </a:stretch>
        </p:blipFill>
        <p:spPr bwMode="auto">
          <a:xfrm>
            <a:off x="0" y="0"/>
            <a:ext cx="8964613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z="3200" smtClean="0"/>
              <a:t>عنوان درس: عوامل مؤثر در ميزان تقاضاي فرد (خانوار)</a:t>
            </a:r>
            <a:r>
              <a:rPr lang="en-US" sz="3200" smtClean="0"/>
              <a:t> 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1. قيمت كالا= </a:t>
            </a:r>
            <a:r>
              <a:rPr lang="en-US" smtClean="0"/>
              <a:t>P</a:t>
            </a:r>
            <a:endParaRPr lang="fa-IR" smtClean="0"/>
          </a:p>
          <a:p>
            <a:pPr eaLnBrk="1" hangingPunct="1"/>
            <a:r>
              <a:rPr lang="fa-IR" smtClean="0"/>
              <a:t> 2. درآمد فرد = </a:t>
            </a:r>
            <a:r>
              <a:rPr lang="en-US" smtClean="0"/>
              <a:t>I</a:t>
            </a:r>
            <a:endParaRPr lang="fa-IR" smtClean="0"/>
          </a:p>
          <a:p>
            <a:pPr eaLnBrk="1" hangingPunct="1"/>
            <a:r>
              <a:rPr lang="fa-IR" smtClean="0"/>
              <a:t> 3. ثروت فرد = </a:t>
            </a:r>
            <a:r>
              <a:rPr lang="en-US" smtClean="0"/>
              <a:t>W</a:t>
            </a:r>
            <a:endParaRPr lang="fa-IR" smtClean="0"/>
          </a:p>
          <a:p>
            <a:pPr eaLnBrk="1" hangingPunct="1"/>
            <a:r>
              <a:rPr lang="fa-IR" smtClean="0"/>
              <a:t> 4. قيمت كالاهاي ديگر</a:t>
            </a:r>
            <a:r>
              <a:rPr lang="en-US" smtClean="0"/>
              <a:t>PO =  </a:t>
            </a:r>
            <a:endParaRPr lang="fa-IR" smtClean="0"/>
          </a:p>
          <a:p>
            <a:pPr eaLnBrk="1" hangingPunct="1"/>
            <a:r>
              <a:rPr lang="fa-IR" smtClean="0"/>
              <a:t> 5. سليقه و ترجيحات فرد= </a:t>
            </a:r>
            <a:r>
              <a:rPr lang="en-US" smtClean="0"/>
              <a:t>t</a:t>
            </a:r>
            <a:endParaRPr lang="fa-IR" smtClean="0"/>
          </a:p>
          <a:p>
            <a:pPr eaLnBrk="1" hangingPunct="1"/>
            <a:r>
              <a:rPr lang="fa-IR" smtClean="0"/>
              <a:t> 6. انتظارات فرد = </a:t>
            </a:r>
            <a:r>
              <a:rPr lang="en-US" smtClean="0"/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  <p:bldP spid="17510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>
                <a:cs typeface="B Zar" pitchFamily="2" charset="-78"/>
              </a:rPr>
              <a:t>عنوان درس: فصل اول</a:t>
            </a:r>
            <a:r>
              <a:rPr lang="fa-IR" smtClean="0"/>
              <a:t> 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z="3200" smtClean="0">
                <a:cs typeface="B Mitra" pitchFamily="2" charset="-78"/>
              </a:rPr>
              <a:t>تعريف علم اقتصاد و كاربرد آن </a:t>
            </a:r>
          </a:p>
          <a:p>
            <a:pPr eaLnBrk="1" hangingPunct="1"/>
            <a:r>
              <a:rPr lang="fa-IR" sz="3200" smtClean="0">
                <a:cs typeface="B Mitra" pitchFamily="2" charset="-78"/>
              </a:rPr>
              <a:t> اقتصاد خرد – اقتصاد كلان </a:t>
            </a:r>
          </a:p>
          <a:p>
            <a:pPr eaLnBrk="1" hangingPunct="1"/>
            <a:r>
              <a:rPr lang="fa-IR" sz="3200" smtClean="0">
                <a:cs typeface="B Mitra" pitchFamily="2" charset="-78"/>
              </a:rPr>
              <a:t> سؤالات اساسي اقتصاد </a:t>
            </a:r>
          </a:p>
          <a:p>
            <a:pPr eaLnBrk="1" hangingPunct="1"/>
            <a:r>
              <a:rPr lang="fa-IR" sz="3200" smtClean="0">
                <a:cs typeface="B Mitra" pitchFamily="2" charset="-78"/>
              </a:rPr>
              <a:t> منحني امكانات توليد</a:t>
            </a:r>
            <a:endParaRPr lang="en-US" sz="3200" smtClean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8" name="Picture 4" descr="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6000"/>
          </a:blip>
          <a:srcRect l="1825" t="3468" r="3050" b="3468"/>
          <a:stretch>
            <a:fillRect/>
          </a:stretch>
        </p:blipFill>
        <p:spPr bwMode="auto">
          <a:xfrm>
            <a:off x="0" y="0"/>
            <a:ext cx="8893175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درآمد و ثروت </a:t>
            </a:r>
            <a:endParaRPr lang="en-US" smtClean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تقاضاي فرد (خانوار) از كالا تابعي از ميزان درآمد و ثروت وي است.</a:t>
            </a:r>
          </a:p>
          <a:p>
            <a:pPr eaLnBrk="1" hangingPunct="1"/>
            <a:r>
              <a:rPr lang="fa-IR" smtClean="0"/>
              <a:t> </a:t>
            </a:r>
            <a:r>
              <a:rPr lang="en-US" smtClean="0"/>
              <a:t>I</a:t>
            </a:r>
            <a:r>
              <a:rPr lang="fa-IR" smtClean="0"/>
              <a:t> = درآمد - مجموع عايدي فرد (خانوار) به شكل دستمزد، حقوق، سود و اجاره در يك دوره زماني معين</a:t>
            </a:r>
          </a:p>
          <a:p>
            <a:pPr eaLnBrk="1" hangingPunct="1"/>
            <a:r>
              <a:rPr lang="fa-IR" smtClean="0"/>
              <a:t> </a:t>
            </a:r>
            <a:r>
              <a:rPr lang="en-US" smtClean="0"/>
              <a:t>W</a:t>
            </a:r>
            <a:r>
              <a:rPr lang="fa-IR" smtClean="0"/>
              <a:t> = ثروت: ارزش دارايي فرد منهاي بدهي‌هاي وي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/>
      <p:bldP spid="17613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2000"/>
          </a:blip>
          <a:srcRect l="1508" t="3468" r="1508" b="1840"/>
          <a:stretch>
            <a:fillRect/>
          </a:stretch>
        </p:blipFill>
        <p:spPr bwMode="auto">
          <a:xfrm>
            <a:off x="0" y="7938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8" name="Picture 4" descr="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 l="3926" t="1942" r="1428" b="3566"/>
          <a:stretch>
            <a:fillRect/>
          </a:stretch>
        </p:blipFill>
        <p:spPr bwMode="auto">
          <a:xfrm>
            <a:off x="0" y="0"/>
            <a:ext cx="8893175" cy="69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طبقه‌بندي كالاها</a:t>
            </a:r>
            <a:r>
              <a:rPr lang="en-US" smtClean="0"/>
              <a:t> 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براساس رابطة تقاضا و درآمد كالاها به دو گروه تفكيك مي‌شوند:</a:t>
            </a:r>
          </a:p>
          <a:p>
            <a:pPr eaLnBrk="1" hangingPunct="1"/>
            <a:r>
              <a:rPr lang="fa-IR" smtClean="0"/>
              <a:t>كالاهاي معمولي</a:t>
            </a:r>
          </a:p>
          <a:p>
            <a:pPr eaLnBrk="1" hangingPunct="1"/>
            <a:r>
              <a:rPr lang="fa-IR" smtClean="0"/>
              <a:t>كالاهاي پست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  <p:bldP spid="17715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چرا شيب منحني تقاضا نزولي است </a:t>
            </a:r>
            <a:endParaRPr lang="en-US" smtClean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 1. جانشيني بين كالاها</a:t>
            </a:r>
            <a:endParaRPr lang="ar-SA" smtClean="0"/>
          </a:p>
          <a:p>
            <a:pPr eaLnBrk="1" hangingPunct="1"/>
            <a:r>
              <a:rPr lang="ar-SA" smtClean="0"/>
              <a:t> 2. نزولي بودن مطلوبيت نهايي</a:t>
            </a:r>
            <a:r>
              <a:rPr lang="en-US" smtClean="0"/>
              <a:t> </a:t>
            </a:r>
          </a:p>
        </p:txBody>
      </p:sp>
      <p:sp>
        <p:nvSpPr>
          <p:cNvPr id="522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8180" name="Object 4"/>
          <p:cNvGraphicFramePr>
            <a:graphicFrameLocks noChangeAspect="1"/>
          </p:cNvGraphicFramePr>
          <p:nvPr/>
        </p:nvGraphicFramePr>
        <p:xfrm>
          <a:off x="468313" y="1000125"/>
          <a:ext cx="76835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Equation" r:id="rId3" imgW="406048" imgH="393359" progId="Equation.3">
                  <p:embed/>
                </p:oleObj>
              </mc:Choice>
              <mc:Fallback>
                <p:oleObj name="Equation" r:id="rId3" imgW="406048" imgH="39335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00125"/>
                        <a:ext cx="76835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7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7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2" name="Picture 4" descr="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</a:blip>
          <a:srcRect l="1428" t="1840" r="1428" b="3468"/>
          <a:stretch>
            <a:fillRect/>
          </a:stretch>
        </p:blipFill>
        <p:spPr bwMode="auto">
          <a:xfrm>
            <a:off x="0" y="0"/>
            <a:ext cx="8893175" cy="672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كالاي پست</a:t>
            </a:r>
            <a:r>
              <a:rPr lang="en-US" smtClean="0"/>
              <a:t> 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mtClean="0"/>
              <a:t>كالايي است كه جهت تغيير در درآمد و تغيير در ميزان مصرف فرد مخالف باشد</a:t>
            </a:r>
            <a:endParaRPr lang="en-US" smtClean="0"/>
          </a:p>
        </p:txBody>
      </p:sp>
      <p:sp>
        <p:nvSpPr>
          <p:cNvPr id="54276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9204" name="Object 4"/>
          <p:cNvGraphicFramePr>
            <a:graphicFrameLocks noChangeAspect="1"/>
          </p:cNvGraphicFramePr>
          <p:nvPr/>
        </p:nvGraphicFramePr>
        <p:xfrm>
          <a:off x="2411413" y="3789363"/>
          <a:ext cx="13684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Equation" r:id="rId3" imgW="583947" imgH="507780" progId="Equation.3">
                  <p:embed/>
                </p:oleObj>
              </mc:Choice>
              <mc:Fallback>
                <p:oleObj name="Equation" r:id="rId3" imgW="583947" imgH="5077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789363"/>
                        <a:ext cx="1368425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681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9207" name="Object 7"/>
          <p:cNvGraphicFramePr>
            <a:graphicFrameLocks noChangeAspect="1"/>
          </p:cNvGraphicFramePr>
          <p:nvPr/>
        </p:nvGraphicFramePr>
        <p:xfrm>
          <a:off x="3924300" y="3935413"/>
          <a:ext cx="1295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Equation" r:id="rId5" imgW="660400" imgH="419100" progId="Equation.3">
                  <p:embed/>
                </p:oleObj>
              </mc:Choice>
              <mc:Fallback>
                <p:oleObj name="Equation" r:id="rId5" imgW="6604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935413"/>
                        <a:ext cx="1295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210" name="Rectangle 10"/>
          <p:cNvSpPr>
            <a:spLocks noChangeArrowheads="1"/>
          </p:cNvSpPr>
          <p:nvPr/>
        </p:nvSpPr>
        <p:spPr bwMode="auto">
          <a:xfrm>
            <a:off x="2843213" y="5197475"/>
            <a:ext cx="53863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a-IR" sz="2800"/>
              <a:t>بنظر شما چه كالا و خدماتي پست مي‌باشند؟ نام ببريد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1000"/>
                                        <p:tgtEl>
                                          <p:spTgt spid="17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2" grpId="0"/>
      <p:bldP spid="179203" grpId="0" build="p"/>
      <p:bldP spid="1792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كالاي معمولي</a:t>
            </a:r>
            <a:r>
              <a:rPr lang="en-US" smtClean="0"/>
              <a:t> 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به اثر درآمدي موسوم است و براي كالاي معمولي مقداري مثبت است</a:t>
            </a:r>
            <a:r>
              <a:rPr lang="en-US" smtClean="0"/>
              <a:t> 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5301" name="Object 4"/>
          <p:cNvGraphicFramePr>
            <a:graphicFrameLocks noChangeAspect="1"/>
          </p:cNvGraphicFramePr>
          <p:nvPr/>
        </p:nvGraphicFramePr>
        <p:xfrm>
          <a:off x="4859338" y="3933825"/>
          <a:ext cx="108108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Equation" r:id="rId3" imgW="672808" imgH="418918" progId="Equation.3">
                  <p:embed/>
                </p:oleObj>
              </mc:Choice>
              <mc:Fallback>
                <p:oleObj name="Equation" r:id="rId3" imgW="672808" imgH="41891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933825"/>
                        <a:ext cx="1081087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638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0231" name="Object 7"/>
          <p:cNvGraphicFramePr>
            <a:graphicFrameLocks noChangeAspect="1"/>
          </p:cNvGraphicFramePr>
          <p:nvPr/>
        </p:nvGraphicFramePr>
        <p:xfrm>
          <a:off x="3563938" y="3851275"/>
          <a:ext cx="1223962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Equation" r:id="rId5" imgW="723586" imgH="520474" progId="Equation.3">
                  <p:embed/>
                </p:oleObj>
              </mc:Choice>
              <mc:Fallback>
                <p:oleObj name="Equation" r:id="rId5" imgW="723586" imgH="52047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851275"/>
                        <a:ext cx="1223962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690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530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0234" name="Object 10"/>
          <p:cNvGraphicFramePr>
            <a:graphicFrameLocks noChangeAspect="1"/>
          </p:cNvGraphicFramePr>
          <p:nvPr/>
        </p:nvGraphicFramePr>
        <p:xfrm>
          <a:off x="7451725" y="4841875"/>
          <a:ext cx="9366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Equation" r:id="rId7" imgW="342751" imgH="418918" progId="Equation.3">
                  <p:embed/>
                </p:oleObj>
              </mc:Choice>
              <mc:Fallback>
                <p:oleObj name="Equation" r:id="rId7" imgW="342751" imgH="418918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4841875"/>
                        <a:ext cx="936625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638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237" name="Rectangle 13"/>
          <p:cNvSpPr>
            <a:spLocks noChangeArrowheads="1"/>
          </p:cNvSpPr>
          <p:nvPr/>
        </p:nvSpPr>
        <p:spPr bwMode="auto">
          <a:xfrm>
            <a:off x="1547813" y="5035550"/>
            <a:ext cx="58785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a-IR" sz="2800"/>
              <a:t>به اثر درآمدي موسوم است و براي كالاي معمولي مقداري مثبت است</a:t>
            </a:r>
            <a:r>
              <a:rPr lang="fa-IR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8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8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80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/>
      <p:bldP spid="180227" grpId="0" build="p"/>
      <p:bldP spid="1802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z="2800" b="1" smtClean="0"/>
              <a:t>تغيير در درآمد و انتقال منحني تقاضاي كالاي پست</a:t>
            </a:r>
            <a:endParaRPr lang="en-US" sz="2800" b="1" smtClean="0"/>
          </a:p>
        </p:txBody>
      </p:sp>
      <p:pic>
        <p:nvPicPr>
          <p:cNvPr id="328708" name="Picture 4"/>
          <p:cNvPicPr>
            <a:picLocks noChangeAspect="1" noChangeArrowheads="1"/>
          </p:cNvPicPr>
          <p:nvPr/>
        </p:nvPicPr>
        <p:blipFill>
          <a:blip r:embed="rId2" cstate="print"/>
          <a:srcRect l="13594" t="28218" r="16922" b="24036"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>
                <a:cs typeface="B Zar" pitchFamily="2" charset="-78"/>
              </a:rPr>
              <a:t>عنوان درس: تعريف علم اقتصاد</a:t>
            </a:r>
            <a:endParaRPr lang="en-US" smtClean="0">
              <a:cs typeface="B Zar" pitchFamily="2" charset="-7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z="3200" smtClean="0">
                <a:cs typeface="B Mitra" pitchFamily="2" charset="-78"/>
              </a:rPr>
              <a:t>اقتصاد علمي است كه چگونگي تخصيص بهينه منابع كمياب بين نيازهاي نامحدود را بررسي مي</a:t>
            </a:r>
            <a:r>
              <a:rPr lang="fa-IR" sz="3200" smtClean="0"/>
              <a:t>‌</a:t>
            </a:r>
            <a:r>
              <a:rPr lang="fa-IR" sz="3200" smtClean="0">
                <a:cs typeface="B Mitra" pitchFamily="2" charset="-78"/>
              </a:rPr>
              <a:t>كند.</a:t>
            </a:r>
          </a:p>
          <a:p>
            <a:pPr eaLnBrk="1" hangingPunct="1"/>
            <a:r>
              <a:rPr lang="fa-IR" sz="3200" smtClean="0">
                <a:cs typeface="B Mitra" pitchFamily="2" charset="-78"/>
              </a:rPr>
              <a:t>واژه</a:t>
            </a:r>
            <a:r>
              <a:rPr lang="fa-IR" sz="3200" smtClean="0"/>
              <a:t>‌</a:t>
            </a:r>
            <a:r>
              <a:rPr lang="fa-IR" sz="3200" smtClean="0">
                <a:cs typeface="B Mitra" pitchFamily="2" charset="-78"/>
              </a:rPr>
              <a:t>هاي كليدي: كميابي، نيازهاي نامحدود و تخصيص بهينه منابع</a:t>
            </a:r>
            <a:endParaRPr lang="en-US" sz="3200" smtClean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0" name="Picture 4" descr="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 l="1428" t="1840" r="2663" b="3468"/>
          <a:stretch>
            <a:fillRect/>
          </a:stretch>
        </p:blipFill>
        <p:spPr bwMode="auto">
          <a:xfrm>
            <a:off x="0" y="0"/>
            <a:ext cx="88201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6" name="Picture 4" descr="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</a:blip>
          <a:srcRect l="1428" t="1840" r="1428" b="3468"/>
          <a:stretch>
            <a:fillRect/>
          </a:stretch>
        </p:blipFill>
        <p:spPr bwMode="auto">
          <a:xfrm>
            <a:off x="0" y="0"/>
            <a:ext cx="8893175" cy="672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رابطه بين دو كالا</a:t>
            </a:r>
            <a:endParaRPr lang="en-US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49500"/>
            <a:ext cx="7981950" cy="3736975"/>
          </a:xfrm>
        </p:spPr>
        <p:txBody>
          <a:bodyPr/>
          <a:lstStyle/>
          <a:p>
            <a:pPr eaLnBrk="1" hangingPunct="1"/>
            <a:r>
              <a:rPr lang="ar-SA" smtClean="0"/>
              <a:t> تغيير در تقاضاي كالاي ديگر</a:t>
            </a:r>
            <a:r>
              <a:rPr lang="fa-IR" smtClean="0"/>
              <a:t>        </a:t>
            </a:r>
            <a:r>
              <a:rPr lang="ar-SA" smtClean="0"/>
              <a:t> </a:t>
            </a:r>
            <a:r>
              <a:rPr lang="en-US" smtClean="0"/>
              <a:t> </a:t>
            </a:r>
            <a:r>
              <a:rPr lang="ar-SA" smtClean="0"/>
              <a:t> تغيير در قيمت يك كالا</a:t>
            </a:r>
          </a:p>
          <a:p>
            <a:pPr eaLnBrk="1" hangingPunct="1"/>
            <a:r>
              <a:rPr lang="ar-SA" smtClean="0"/>
              <a:t>دو كالاي جانشين</a:t>
            </a:r>
          </a:p>
          <a:p>
            <a:pPr eaLnBrk="1" hangingPunct="1"/>
            <a:r>
              <a:rPr lang="ar-SA" smtClean="0"/>
              <a:t>دو كالاي مكم</a:t>
            </a:r>
            <a:r>
              <a:rPr lang="fa-IR" smtClean="0"/>
              <a:t>ل</a:t>
            </a:r>
            <a:r>
              <a:rPr lang="en-US" smtClean="0"/>
              <a:t>         </a:t>
            </a:r>
            <a:r>
              <a:rPr lang="ar-SA" smtClean="0"/>
              <a:t>	              </a:t>
            </a:r>
            <a:r>
              <a:rPr lang="ar-SA" sz="2400" smtClean="0"/>
              <a:t>انواع رابطه بين</a:t>
            </a:r>
            <a:r>
              <a:rPr lang="fa-IR" sz="2400" smtClean="0"/>
              <a:t> كا لاها</a:t>
            </a:r>
            <a:endParaRPr lang="en-US" sz="2400" smtClean="0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3995738" y="2636838"/>
            <a:ext cx="7191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4427538" y="3644900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6659563" y="4005263"/>
            <a:ext cx="1728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/>
              <a:t>د و كالاي خنثي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  <p:bldP spid="18125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رابطه تقاضا و قيمت كالاي جانشين</a:t>
            </a:r>
            <a:endParaRPr lang="en-US" smtClean="0"/>
          </a:p>
        </p:txBody>
      </p:sp>
      <p:sp>
        <p:nvSpPr>
          <p:cNvPr id="182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b="1" smtClean="0"/>
              <a:t>   </a:t>
            </a:r>
            <a:r>
              <a:rPr lang="en-US" b="1" smtClean="0"/>
              <a:t>p</a:t>
            </a:r>
            <a:r>
              <a:rPr lang="en-US" b="1" baseline="-25000" smtClean="0"/>
              <a:t>s</a:t>
            </a:r>
            <a:r>
              <a:rPr lang="fa-IR" b="1" smtClean="0"/>
              <a:t> = </a:t>
            </a:r>
            <a:r>
              <a:rPr lang="fa-IR" smtClean="0"/>
              <a:t>قيمت گوشت گوسفند</a:t>
            </a:r>
            <a:r>
              <a:rPr lang="fa-IR" b="1" smtClean="0"/>
              <a:t>		= </a:t>
            </a:r>
            <a:r>
              <a:rPr lang="fa-IR" smtClean="0"/>
              <a:t>تقاضاي گوشت گوسفند</a:t>
            </a:r>
            <a:r>
              <a:rPr lang="fa-IR" b="1" smtClean="0"/>
              <a:t>		= </a:t>
            </a:r>
            <a:r>
              <a:rPr lang="fa-IR" smtClean="0"/>
              <a:t>تقاضاي مرغ</a:t>
            </a:r>
            <a:endParaRPr lang="en-US" smtClean="0"/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0421" name="Object 4"/>
          <p:cNvGraphicFramePr>
            <a:graphicFrameLocks noChangeAspect="1"/>
          </p:cNvGraphicFramePr>
          <p:nvPr/>
        </p:nvGraphicFramePr>
        <p:xfrm>
          <a:off x="3132138" y="2349500"/>
          <a:ext cx="5762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6" name="Equation" r:id="rId3" imgW="203112" imgH="241195" progId="Equation.3">
                  <p:embed/>
                </p:oleObj>
              </mc:Choice>
              <mc:Fallback>
                <p:oleObj name="Equation" r:id="rId3" imgW="203112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349500"/>
                        <a:ext cx="576262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548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23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0424" name="Object 7"/>
          <p:cNvGraphicFramePr>
            <a:graphicFrameLocks noChangeAspect="1"/>
          </p:cNvGraphicFramePr>
          <p:nvPr/>
        </p:nvGraphicFramePr>
        <p:xfrm>
          <a:off x="5795963" y="2781300"/>
          <a:ext cx="5048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7" name="Equation" r:id="rId5" imgW="203112" imgH="241195" progId="Equation.3">
                  <p:embed/>
                </p:oleObj>
              </mc:Choice>
              <mc:Fallback>
                <p:oleObj name="Equation" r:id="rId5" imgW="203112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2781300"/>
                        <a:ext cx="5048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1908175" y="458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26" name="Rectangle 11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2282" name="Object 10"/>
          <p:cNvGraphicFramePr>
            <a:graphicFrameLocks noChangeAspect="1"/>
          </p:cNvGraphicFramePr>
          <p:nvPr/>
        </p:nvGraphicFramePr>
        <p:xfrm>
          <a:off x="2987675" y="3789363"/>
          <a:ext cx="309721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8" name="Equation" r:id="rId7" imgW="1853396" imgH="355446" progId="Equation.3">
                  <p:embed/>
                </p:oleObj>
              </mc:Choice>
              <mc:Fallback>
                <p:oleObj name="Equation" r:id="rId7" imgW="1853396" imgH="35544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789363"/>
                        <a:ext cx="3097213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605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2285" name="Rectangle 13"/>
          <p:cNvSpPr>
            <a:spLocks noChangeArrowheads="1"/>
          </p:cNvSpPr>
          <p:nvPr/>
        </p:nvSpPr>
        <p:spPr bwMode="auto">
          <a:xfrm>
            <a:off x="6804025" y="5257800"/>
            <a:ext cx="115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800" b="1"/>
              <a:t>بنابراين</a:t>
            </a:r>
            <a:r>
              <a:rPr lang="en-US" b="1"/>
              <a:t> </a:t>
            </a:r>
          </a:p>
        </p:txBody>
      </p:sp>
      <p:sp>
        <p:nvSpPr>
          <p:cNvPr id="60430" name="Rectangle 15"/>
          <p:cNvSpPr>
            <a:spLocks noChangeArrowheads="1"/>
          </p:cNvSpPr>
          <p:nvPr/>
        </p:nvSpPr>
        <p:spPr bwMode="auto">
          <a:xfrm>
            <a:off x="0" y="3138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2286" name="Object 14"/>
          <p:cNvGraphicFramePr>
            <a:graphicFrameLocks noChangeAspect="1"/>
          </p:cNvGraphicFramePr>
          <p:nvPr/>
        </p:nvGraphicFramePr>
        <p:xfrm>
          <a:off x="3851275" y="5157788"/>
          <a:ext cx="1152525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9" name="Equation" r:id="rId9" imgW="647419" imgH="583947" progId="Equation.3">
                  <p:embed/>
                </p:oleObj>
              </mc:Choice>
              <mc:Fallback>
                <p:oleObj name="Equation" r:id="rId9" imgW="647419" imgH="583947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157788"/>
                        <a:ext cx="1152525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719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8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8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8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/>
      <p:bldP spid="182275" grpId="0" build="p"/>
      <p:bldP spid="18228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تعريف جانشيني</a:t>
            </a:r>
            <a:r>
              <a:rPr lang="en-US" smtClean="0"/>
              <a:t> 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وكالاي </a:t>
            </a:r>
            <a:r>
              <a:rPr lang="en-US" smtClean="0"/>
              <a:t>x</a:t>
            </a:r>
            <a:r>
              <a:rPr lang="fa-IR" smtClean="0"/>
              <a:t> و </a:t>
            </a:r>
            <a:r>
              <a:rPr lang="en-US" smtClean="0"/>
              <a:t>y</a:t>
            </a:r>
            <a:r>
              <a:rPr lang="fa-IR" smtClean="0"/>
              <a:t> هنگامي جانشين هستند كه جهت تغيير در تقاضاي </a:t>
            </a:r>
            <a:r>
              <a:rPr lang="en-US" smtClean="0"/>
              <a:t>x</a:t>
            </a:r>
            <a:r>
              <a:rPr lang="fa-IR" smtClean="0"/>
              <a:t> با تغييردر قيمت كالاي </a:t>
            </a:r>
            <a:r>
              <a:rPr lang="en-US" smtClean="0"/>
              <a:t>y</a:t>
            </a:r>
            <a:r>
              <a:rPr lang="fa-IR" smtClean="0"/>
              <a:t> هم سو باشد. </a:t>
            </a:r>
          </a:p>
          <a:p>
            <a:pPr eaLnBrk="1" hangingPunct="1"/>
            <a:r>
              <a:rPr lang="fa-IR" smtClean="0"/>
              <a:t> يعني </a:t>
            </a:r>
            <a:endParaRPr lang="en-US" smtClean="0"/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3300" name="Object 4"/>
          <p:cNvGraphicFramePr>
            <a:graphicFrameLocks noChangeAspect="1"/>
          </p:cNvGraphicFramePr>
          <p:nvPr/>
        </p:nvGraphicFramePr>
        <p:xfrm>
          <a:off x="4211638" y="3789363"/>
          <a:ext cx="11525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Equation" r:id="rId3" imgW="444307" imgH="444307" progId="Equation.3">
                  <p:embed/>
                </p:oleObj>
              </mc:Choice>
              <mc:Fallback>
                <p:oleObj name="Equation" r:id="rId3" imgW="444307" imgH="44430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789363"/>
                        <a:ext cx="11525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3652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  <p:bldP spid="18329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4" name="Picture 4" descr="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/>
          </a:blip>
          <a:srcRect l="1982" t="3566" r="3203" b="3566"/>
          <a:stretch>
            <a:fillRect/>
          </a:stretch>
        </p:blipFill>
        <p:spPr bwMode="auto">
          <a:xfrm>
            <a:off x="0" y="0"/>
            <a:ext cx="8964613" cy="684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0"/>
            <a:ext cx="7924800" cy="1143000"/>
          </a:xfrm>
        </p:spPr>
        <p:txBody>
          <a:bodyPr/>
          <a:lstStyle/>
          <a:p>
            <a:pPr algn="r" eaLnBrk="1" hangingPunct="1"/>
            <a:r>
              <a:rPr lang="ar-SA" smtClean="0"/>
              <a:t>عنوان درس: دو كالاي جانشين </a:t>
            </a:r>
            <a:endParaRPr 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0975" y="2362200"/>
            <a:ext cx="7693025" cy="3724275"/>
          </a:xfrm>
        </p:spPr>
        <p:txBody>
          <a:bodyPr/>
          <a:lstStyle/>
          <a:p>
            <a:pPr eaLnBrk="1" hangingPunct="1"/>
            <a:r>
              <a:rPr lang="fa-IR" smtClean="0"/>
              <a:t>دو كالاي </a:t>
            </a:r>
            <a:r>
              <a:rPr lang="en-US" smtClean="0"/>
              <a:t>x</a:t>
            </a:r>
            <a:r>
              <a:rPr lang="fa-IR" smtClean="0"/>
              <a:t> و y هنگامي جانشين هستند كه نياز معيني را پاسخگو باشند </a:t>
            </a:r>
            <a:endParaRPr lang="en-US" smtClean="0"/>
          </a:p>
          <a:p>
            <a:pPr eaLnBrk="1" hangingPunct="1"/>
            <a:r>
              <a:rPr lang="fa-IR" smtClean="0"/>
              <a:t>مثال:	 1. (خرما و قند)	 2. (گوشت مرغ و گوشت قرمز)	3. (تماشاي فوتبال و تماشاي فيلم)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z="3200" smtClean="0"/>
              <a:t>عنوان درس: </a:t>
            </a:r>
            <a:r>
              <a:rPr lang="ar-SA" sz="3200" smtClean="0"/>
              <a:t>رابطه مقدار تقاضا و قيمت دو كالاي مكمل</a:t>
            </a:r>
            <a:r>
              <a:rPr lang="en-US" sz="3200" smtClean="0"/>
              <a:t> 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Pt</a:t>
            </a:r>
            <a:r>
              <a:rPr lang="fa-IR" smtClean="0"/>
              <a:t> = قيمت چاي 			 = تقاضاي چاي		= تقاضاي قند</a:t>
            </a:r>
            <a:endParaRPr lang="en-US" smtClean="0"/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7396" name="Object 4"/>
          <p:cNvGraphicFramePr>
            <a:graphicFrameLocks noChangeAspect="1"/>
          </p:cNvGraphicFramePr>
          <p:nvPr/>
        </p:nvGraphicFramePr>
        <p:xfrm>
          <a:off x="3851275" y="2349500"/>
          <a:ext cx="6365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Equation" r:id="rId3" imgW="203112" imgH="241195" progId="Equation.3">
                  <p:embed/>
                </p:oleObj>
              </mc:Choice>
              <mc:Fallback>
                <p:oleObj name="Equation" r:id="rId3" imgW="203112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349500"/>
                        <a:ext cx="636588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3548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7648575" y="2781300"/>
          <a:ext cx="4826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3" name="Equation" r:id="rId5" imgW="203112" imgH="241195" progId="Equation.3">
                  <p:embed/>
                </p:oleObj>
              </mc:Choice>
              <mc:Fallback>
                <p:oleObj name="Equation" r:id="rId5" imgW="203112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8575" y="2781300"/>
                        <a:ext cx="482600" cy="576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3548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522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7402" name="Object 10"/>
          <p:cNvGraphicFramePr>
            <a:graphicFrameLocks noChangeAspect="1"/>
          </p:cNvGraphicFramePr>
          <p:nvPr/>
        </p:nvGraphicFramePr>
        <p:xfrm>
          <a:off x="3132138" y="4005263"/>
          <a:ext cx="28082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4" name="Equation" r:id="rId7" imgW="1231366" imgH="228501" progId="Equation.3">
                  <p:embed/>
                </p:oleObj>
              </mc:Choice>
              <mc:Fallback>
                <p:oleObj name="Equation" r:id="rId7" imgW="1231366" imgH="228501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005263"/>
                        <a:ext cx="2808287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405" name="Rectangle 13"/>
          <p:cNvSpPr>
            <a:spLocks noChangeArrowheads="1"/>
          </p:cNvSpPr>
          <p:nvPr/>
        </p:nvSpPr>
        <p:spPr bwMode="auto">
          <a:xfrm>
            <a:off x="6659563" y="5013325"/>
            <a:ext cx="151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800"/>
              <a:t>بنابراين :</a:t>
            </a:r>
            <a:r>
              <a:rPr lang="en-US" sz="2800"/>
              <a:t> </a:t>
            </a:r>
          </a:p>
        </p:txBody>
      </p:sp>
      <p:sp>
        <p:nvSpPr>
          <p:cNvPr id="64526" name="Rectangle 1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7406" name="Object 14"/>
          <p:cNvGraphicFramePr>
            <a:graphicFrameLocks noChangeAspect="1"/>
          </p:cNvGraphicFramePr>
          <p:nvPr/>
        </p:nvGraphicFramePr>
        <p:xfrm>
          <a:off x="3851275" y="4868863"/>
          <a:ext cx="158432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5" name="Equation" r:id="rId9" imgW="482600" imgH="457200" progId="Equation.3">
                  <p:embed/>
                </p:oleObj>
              </mc:Choice>
              <mc:Fallback>
                <p:oleObj name="Equation" r:id="rId9" imgW="48260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868863"/>
                        <a:ext cx="1584325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8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87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8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8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  <p:bldP spid="187395" grpId="0" build="p"/>
      <p:bldP spid="18740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دو كالاي مكمل </a:t>
            </a:r>
            <a:endParaRPr 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كالاهايي كه همزمان توسط متقاضي مصرف و استفاده مي‌شوند مكمل مي‌باشند</a:t>
            </a:r>
          </a:p>
          <a:p>
            <a:pPr eaLnBrk="1" hangingPunct="1"/>
            <a:r>
              <a:rPr lang="fa-IR" smtClean="0"/>
              <a:t>مثال: </a:t>
            </a:r>
          </a:p>
          <a:p>
            <a:pPr eaLnBrk="1" hangingPunct="1"/>
            <a:r>
              <a:rPr lang="fa-IR" smtClean="0"/>
              <a:t>1. (نان و پنير)2. (چاي و قند) 3. (سالن ورزشي و لباس ورزشي)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تعريف دو كالاي مكمل </a:t>
            </a:r>
            <a:endParaRPr lang="en-US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 دوكالاي </a:t>
            </a:r>
            <a:r>
              <a:rPr lang="en-US" smtClean="0"/>
              <a:t>x</a:t>
            </a:r>
            <a:r>
              <a:rPr lang="fa-IR" smtClean="0"/>
              <a:t> و </a:t>
            </a:r>
            <a:r>
              <a:rPr lang="en-US" smtClean="0"/>
              <a:t>y</a:t>
            </a:r>
            <a:r>
              <a:rPr lang="fa-IR" smtClean="0"/>
              <a:t> هنگامي مكمل هستند كه جهت تغيير در تقاضاي </a:t>
            </a:r>
            <a:r>
              <a:rPr lang="en-US" smtClean="0"/>
              <a:t>x</a:t>
            </a:r>
            <a:r>
              <a:rPr lang="fa-IR" smtClean="0"/>
              <a:t> مخالف جهت تغيير در قيمت‌هاي كالاي </a:t>
            </a:r>
            <a:r>
              <a:rPr lang="en-US" smtClean="0"/>
              <a:t>y</a:t>
            </a:r>
            <a:r>
              <a:rPr lang="fa-IR" smtClean="0"/>
              <a:t> باشد يعني:</a:t>
            </a:r>
            <a:endParaRPr lang="en-US" smtClean="0"/>
          </a:p>
        </p:txBody>
      </p:sp>
      <p:sp>
        <p:nvSpPr>
          <p:cNvPr id="66564" name="Rectangle 5"/>
          <p:cNvSpPr>
            <a:spLocks noChangeArrowheads="1"/>
          </p:cNvSpPr>
          <p:nvPr/>
        </p:nvSpPr>
        <p:spPr bwMode="auto">
          <a:xfrm>
            <a:off x="0" y="3167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3995738" y="3933825"/>
          <a:ext cx="11525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7" name="Equation" r:id="rId3" imgW="583947" imgH="520474" progId="Equation.3">
                  <p:embed/>
                </p:oleObj>
              </mc:Choice>
              <mc:Fallback>
                <p:oleObj name="Equation" r:id="rId3" imgW="583947" imgH="52047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933825"/>
                        <a:ext cx="1152525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3690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>
                <a:cs typeface="B Zar" pitchFamily="2" charset="-78"/>
              </a:rPr>
              <a:t>عنوان درس: اقتصاد خرد و اقتصاد كلان</a:t>
            </a:r>
            <a:endParaRPr lang="en-US" smtClean="0">
              <a:cs typeface="B Zar" pitchFamily="2" charset="-7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z="3200" smtClean="0">
                <a:cs typeface="B Mitra" pitchFamily="2" charset="-78"/>
              </a:rPr>
              <a:t> 1. موضوع اقتصاد خرد : مطالعه رفتار اقتصادي واحدهاي انفرادي (خانوار، بنگاه)</a:t>
            </a:r>
          </a:p>
          <a:p>
            <a:pPr eaLnBrk="1" hangingPunct="1"/>
            <a:r>
              <a:rPr lang="fa-IR" sz="3200" smtClean="0">
                <a:cs typeface="B Mitra" pitchFamily="2" charset="-78"/>
              </a:rPr>
              <a:t> 2. موضوع اقتصاد كلان : مطالعه رفتار متغيرهاي كلي اقتصاد</a:t>
            </a:r>
          </a:p>
          <a:p>
            <a:pPr eaLnBrk="1" hangingPunct="1"/>
            <a:r>
              <a:rPr lang="fa-IR" sz="3200" smtClean="0">
                <a:cs typeface="B Mitra" pitchFamily="2" charset="-78"/>
              </a:rPr>
              <a:t> 3. رابطه اقتصاد خرد و كلان : تكميل كننده يكديگر مي</a:t>
            </a:r>
            <a:r>
              <a:rPr lang="fa-IR" sz="3200" smtClean="0"/>
              <a:t>‌</a:t>
            </a:r>
            <a:r>
              <a:rPr lang="fa-IR" sz="3200" smtClean="0">
                <a:cs typeface="B Mitra" pitchFamily="2" charset="-78"/>
              </a:rPr>
              <a:t>باشند. رابطه جنگل و درختان</a:t>
            </a:r>
          </a:p>
          <a:p>
            <a:pPr eaLnBrk="1" hangingPunct="1"/>
            <a:r>
              <a:rPr lang="fa-IR" sz="3200" smtClean="0">
                <a:cs typeface="B Mitra" pitchFamily="2" charset="-78"/>
              </a:rPr>
              <a:t> 4. سؤالات اقتصاد خرد و كلان</a:t>
            </a:r>
            <a:endParaRPr lang="en-US" sz="3200" smtClean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8" name="Picture 4" descr="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</a:blip>
          <a:srcRect l="1428" t="1840" r="1428" b="3468"/>
          <a:stretch>
            <a:fillRect/>
          </a:stretch>
        </p:blipFill>
        <p:spPr bwMode="auto">
          <a:xfrm>
            <a:off x="0" y="0"/>
            <a:ext cx="8964613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0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تقاضا و سليقه </a:t>
            </a:r>
            <a:endParaRPr lang="en-US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سليقه فرد و ميزان تمايل وي به مصرف كالا موقعيت  منحني تقاضا و شيب آن را متأثر مي‌سازد.</a:t>
            </a:r>
          </a:p>
          <a:p>
            <a:pPr eaLnBrk="1" hangingPunct="1"/>
            <a:r>
              <a:rPr lang="fa-IR" smtClean="0"/>
              <a:t> - در صورت افزايش تمايل به مصرف كالاي </a:t>
            </a:r>
            <a:r>
              <a:rPr lang="en-US" smtClean="0"/>
              <a:t>x</a:t>
            </a:r>
            <a:r>
              <a:rPr lang="fa-IR" smtClean="0"/>
              <a:t> منحني تقاضا به بالا و سمت راست منتقل مي‌شود.</a:t>
            </a:r>
          </a:p>
          <a:p>
            <a:pPr eaLnBrk="1" hangingPunct="1"/>
            <a:r>
              <a:rPr lang="fa-IR" smtClean="0"/>
              <a:t>- در صورت كاهش تمايل به مصرف كالاي x منحني تقاضا به سمت پايين و سمت چپ منتقل مي‌شود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تقاضا و انتظارات </a:t>
            </a:r>
            <a:endParaRPr lang="en-US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ميزان تقاضاي فرد از هر كالا تابعي از انتظارات وي نسبت  به آينده مي‌باشد.</a:t>
            </a:r>
          </a:p>
          <a:p>
            <a:pPr eaLnBrk="1" hangingPunct="1"/>
            <a:r>
              <a:rPr lang="fa-IR" smtClean="0"/>
              <a:t> مثال: اگر فرد انتظار افزايش قيمت كالاي </a:t>
            </a:r>
            <a:r>
              <a:rPr lang="en-US" smtClean="0"/>
              <a:t>x</a:t>
            </a:r>
            <a:r>
              <a:rPr lang="fa-IR" smtClean="0"/>
              <a:t> را در آينده باشد ميزان مصرف وي در زمان حال افزايش مي‌يابد و منحني تقاضا به بالا منتقل مي‌شود.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عوامل مؤثر در تقاضا </a:t>
            </a:r>
            <a:endParaRPr lang="en-US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با تغيير كداميك، مقدار تقاضا بر روي منحني تقاضا تغيير مي‌كند؟</a:t>
            </a:r>
          </a:p>
          <a:p>
            <a:pPr eaLnBrk="1" hangingPunct="1"/>
            <a:r>
              <a:rPr lang="fa-IR" smtClean="0"/>
              <a:t>الف- درآمد			ب- ثروت</a:t>
            </a:r>
          </a:p>
          <a:p>
            <a:pPr eaLnBrk="1" hangingPunct="1"/>
            <a:r>
              <a:rPr lang="fa-IR" smtClean="0"/>
              <a:t>ج- قيمت كالا			د- قيمت كالاهاي جانشين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2" name="Picture 4" descr="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</a:blip>
          <a:srcRect l="2818" t="3566" r="2818" b="3566"/>
          <a:stretch>
            <a:fillRect/>
          </a:stretch>
        </p:blipFill>
        <p:spPr bwMode="auto">
          <a:xfrm>
            <a:off x="0" y="0"/>
            <a:ext cx="8964613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6" name="Picture 4" descr="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</a:blip>
          <a:srcRect l="2663" t="3468" r="2663" b="3468"/>
          <a:stretch>
            <a:fillRect/>
          </a:stretch>
        </p:blipFill>
        <p:spPr bwMode="auto">
          <a:xfrm>
            <a:off x="0" y="188913"/>
            <a:ext cx="8893175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تقاضاي بازار </a:t>
            </a:r>
            <a:endParaRPr 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a-IR" smtClean="0"/>
              <a:t>حاصل جمع تقاضاي مصرف كنندگان تقاضاي بازار را مشخص مي‌سازد</a:t>
            </a:r>
            <a:endParaRPr lang="en-US" smtClean="0"/>
          </a:p>
          <a:p>
            <a:pPr algn="l" eaLnBrk="1" hangingPunct="1">
              <a:lnSpc>
                <a:spcPct val="90000"/>
              </a:lnSpc>
            </a:pPr>
            <a:r>
              <a:rPr lang="en-US" smtClean="0"/>
              <a:t>x</a:t>
            </a:r>
            <a:r>
              <a:rPr lang="en-US" baseline="30000" smtClean="0"/>
              <a:t>1</a:t>
            </a:r>
            <a:r>
              <a:rPr lang="en-US" smtClean="0"/>
              <a:t>=5 </a:t>
            </a:r>
            <a:r>
              <a:rPr lang="fa-IR" smtClean="0"/>
              <a:t> : تقاضاي مصرف كننده اول</a:t>
            </a:r>
            <a:endParaRPr lang="en-US" smtClean="0"/>
          </a:p>
          <a:p>
            <a:pPr algn="l" eaLnBrk="1" hangingPunct="1">
              <a:lnSpc>
                <a:spcPct val="90000"/>
              </a:lnSpc>
            </a:pPr>
            <a:r>
              <a:rPr lang="en-US" smtClean="0"/>
              <a:t>x</a:t>
            </a:r>
            <a:r>
              <a:rPr lang="en-US" baseline="30000" smtClean="0"/>
              <a:t>2</a:t>
            </a:r>
            <a:r>
              <a:rPr lang="en-US" smtClean="0"/>
              <a:t>=7</a:t>
            </a:r>
            <a:r>
              <a:rPr lang="fa-IR" smtClean="0"/>
              <a:t> : تقاضاي مصرف كننده دوم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fa-IR" smtClean="0"/>
              <a:t>مثال: در قيمت مجموع تقاضاي دو مصرف‌كننده برابر است با: </a:t>
            </a:r>
            <a:endParaRPr lang="en-US" smtClean="0"/>
          </a:p>
          <a:p>
            <a:pPr algn="l" eaLnBrk="1" hangingPunct="1">
              <a:lnSpc>
                <a:spcPct val="90000"/>
              </a:lnSpc>
            </a:pPr>
            <a:endParaRPr lang="en-US" smtClean="0"/>
          </a:p>
          <a:p>
            <a:pPr algn="l" eaLnBrk="1" hangingPunct="1">
              <a:lnSpc>
                <a:spcPct val="90000"/>
              </a:lnSpc>
            </a:pPr>
            <a:r>
              <a:rPr lang="en-US" smtClean="0"/>
              <a:t>x</a:t>
            </a:r>
            <a:r>
              <a:rPr lang="en-US" baseline="30000" smtClean="0"/>
              <a:t>M</a:t>
            </a:r>
            <a:r>
              <a:rPr lang="en-US" smtClean="0"/>
              <a:t>=5+7</a:t>
            </a:r>
          </a:p>
          <a:p>
            <a:pPr algn="l" eaLnBrk="1" hangingPunct="1">
              <a:lnSpc>
                <a:spcPct val="90000"/>
              </a:lnSpc>
            </a:pPr>
            <a:r>
              <a:rPr lang="en-US" smtClean="0"/>
              <a:t>    =  12</a:t>
            </a:r>
          </a:p>
          <a:p>
            <a:pPr eaLnBrk="1" hangingPunct="1">
              <a:lnSpc>
                <a:spcPct val="90000"/>
              </a:lnSpc>
            </a:pPr>
            <a:endParaRPr lang="fa-IR" smtClean="0"/>
          </a:p>
          <a:p>
            <a:pPr eaLnBrk="1" hangingPunct="1">
              <a:lnSpc>
                <a:spcPct val="90000"/>
              </a:lnSpc>
            </a:pPr>
            <a:endParaRPr lang="fa-IR" baseline="30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 descr="1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/>
          </a:blip>
          <a:srcRect l="2663" t="1840" r="1428" b="1840"/>
          <a:stretch>
            <a:fillRect/>
          </a:stretch>
        </p:blipFill>
        <p:spPr bwMode="auto">
          <a:xfrm>
            <a:off x="0" y="0"/>
            <a:ext cx="882015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4" name="Picture 4" descr="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</a:blip>
          <a:srcRect l="3127" t="4053" r="3127" b="5626"/>
          <a:stretch>
            <a:fillRect/>
          </a:stretch>
        </p:blipFill>
        <p:spPr bwMode="auto">
          <a:xfrm>
            <a:off x="0" y="-34925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عرضه </a:t>
            </a:r>
            <a:endParaRPr lang="en-US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- مقدار كالايي است كه بنگاه در دوره زماني معين در قيمت جاري حاضر به توليد و ارائه به بازار مي‌باشد.</a:t>
            </a:r>
          </a:p>
          <a:p>
            <a:pPr eaLnBrk="1" hangingPunct="1"/>
            <a:r>
              <a:rPr lang="fa-IR" smtClean="0"/>
              <a:t>- علت توليد و عرضه كالاها و خدمات توسط بنگاه‌ها چيست؟ سود</a:t>
            </a:r>
            <a:endParaRPr lang="en-US" smtClean="0"/>
          </a:p>
          <a:p>
            <a:pPr eaLnBrk="1" hangingPunct="1"/>
            <a:endParaRPr lang="en-US" smtClean="0"/>
          </a:p>
          <a:p>
            <a:pPr algn="ctr" eaLnBrk="1" hangingPunct="1"/>
            <a:r>
              <a:rPr lang="fa-IR" smtClean="0"/>
              <a:t>هزينه – درآمد = سود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>
                <a:cs typeface="B Zar" pitchFamily="2" charset="-78"/>
              </a:rPr>
              <a:t> عنوان درس : شيوه تفكر اقتصادي</a:t>
            </a:r>
            <a:r>
              <a:rPr lang="en-US" smtClean="0">
                <a:cs typeface="B Zar" pitchFamily="2" charset="-78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z="3200" smtClean="0">
                <a:cs typeface="B Mitra" pitchFamily="2" charset="-78"/>
              </a:rPr>
              <a:t>كميابي: محدوديت منابع </a:t>
            </a:r>
          </a:p>
          <a:p>
            <a:pPr eaLnBrk="1" hangingPunct="1"/>
            <a:r>
              <a:rPr lang="fa-IR" sz="3200" smtClean="0">
                <a:cs typeface="B Mitra" pitchFamily="2" charset="-78"/>
              </a:rPr>
              <a:t> هزينه فرصت، مبناي تصميم</a:t>
            </a:r>
            <a:r>
              <a:rPr lang="fa-IR" sz="3200" smtClean="0"/>
              <a:t>‌</a:t>
            </a:r>
            <a:r>
              <a:rPr lang="fa-IR" sz="3200" smtClean="0">
                <a:cs typeface="B Mitra" pitchFamily="2" charset="-78"/>
              </a:rPr>
              <a:t>گيري و تخصيص منابع </a:t>
            </a:r>
          </a:p>
          <a:p>
            <a:pPr eaLnBrk="1" hangingPunct="1"/>
            <a:r>
              <a:rPr lang="fa-IR" sz="3200" smtClean="0">
                <a:cs typeface="B Mitra" pitchFamily="2" charset="-78"/>
              </a:rPr>
              <a:t> بازارهاي كارآمد : فقدان يا كمبود فرصت سودآوري</a:t>
            </a:r>
          </a:p>
          <a:p>
            <a:pPr eaLnBrk="1" hangingPunct="1"/>
            <a:r>
              <a:rPr lang="fa-IR" sz="3200" smtClean="0">
                <a:cs typeface="B Mitra" pitchFamily="2" charset="-78"/>
              </a:rPr>
              <a:t> انتخاب</a:t>
            </a:r>
          </a:p>
          <a:p>
            <a:pPr eaLnBrk="1" hangingPunct="1"/>
            <a:r>
              <a:rPr lang="fa-IR" sz="3200" smtClean="0">
                <a:cs typeface="B Mitra" pitchFamily="2" charset="-78"/>
              </a:rPr>
              <a:t>نهايي­گرايي: مقايسه فايده و هزينه تصميم اتخاذ</a:t>
            </a:r>
            <a:r>
              <a:rPr lang="fa-IR" smtClean="0">
                <a:cs typeface="B Zar" pitchFamily="2" charset="-78"/>
              </a:rPr>
              <a:t> </a:t>
            </a:r>
            <a:r>
              <a:rPr lang="fa-IR" sz="3200" smtClean="0">
                <a:cs typeface="B Mitra" pitchFamily="2" charset="-78"/>
              </a:rPr>
              <a:t>شده</a:t>
            </a:r>
            <a:r>
              <a:rPr lang="fa-IR" smtClean="0">
                <a:cs typeface="B Zar" pitchFamily="2" charset="-78"/>
              </a:rPr>
              <a:t> </a:t>
            </a:r>
            <a:endParaRPr lang="en-US" smtClean="0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عوامل مؤثر در ميزان عرضه بنگاه </a:t>
            </a:r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هر آنچه كه بر سود بنگاه تاثير گذارد بر مقدار عرضه بنگاه مؤثر مي‌باشد:</a:t>
            </a:r>
          </a:p>
          <a:p>
            <a:pPr eaLnBrk="1" hangingPunct="1"/>
            <a:r>
              <a:rPr lang="fa-IR" smtClean="0"/>
              <a:t>قيمت</a:t>
            </a:r>
          </a:p>
          <a:p>
            <a:pPr eaLnBrk="1" hangingPunct="1"/>
            <a:r>
              <a:rPr lang="fa-IR" smtClean="0"/>
              <a:t>قيمت عوامل توليد (نهاده)</a:t>
            </a:r>
          </a:p>
          <a:p>
            <a:pPr eaLnBrk="1" hangingPunct="1"/>
            <a:r>
              <a:rPr lang="fa-IR" smtClean="0"/>
              <a:t>تكنولوژي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8" name="Picture 4" descr="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/>
          </a:blip>
          <a:srcRect/>
          <a:stretch>
            <a:fillRect/>
          </a:stretch>
        </p:blipFill>
        <p:spPr bwMode="auto">
          <a:xfrm>
            <a:off x="0" y="76200"/>
            <a:ext cx="8893175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</a:t>
            </a:r>
            <a:r>
              <a:rPr lang="fa-IR" smtClean="0"/>
              <a:t> </a:t>
            </a:r>
            <a:r>
              <a:rPr lang="ar-SA" smtClean="0"/>
              <a:t>منحني عرضه </a:t>
            </a:r>
            <a:endParaRPr lang="en-US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مكان هندسي مقادير مختلفي از كالا است كه توليدكننده در يك دوره زماني معين در قيمتهاي مختلف حاضر به توليد و ارائه به بازار مي‌باشد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2" name="Picture 4" descr="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6000"/>
          </a:blip>
          <a:srcRect/>
          <a:stretch>
            <a:fillRect/>
          </a:stretch>
        </p:blipFill>
        <p:spPr bwMode="auto">
          <a:xfrm>
            <a:off x="0" y="20638"/>
            <a:ext cx="8964613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عوامل مؤثر در تغيير هزينه توليد</a:t>
            </a:r>
            <a:endParaRPr lang="en-US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1. تغيير قيمت نهاده‌ها</a:t>
            </a:r>
          </a:p>
          <a:p>
            <a:pPr eaLnBrk="1" hangingPunct="1"/>
            <a:r>
              <a:rPr lang="fa-IR" smtClean="0"/>
              <a:t>2. تغييرات فني</a:t>
            </a:r>
          </a:p>
          <a:p>
            <a:pPr eaLnBrk="1" hangingPunct="1"/>
            <a:r>
              <a:rPr lang="fa-IR" smtClean="0"/>
              <a:t>تغيير در قيمت سوخت، دستمزد كارگر و تغييرات فني هزينه توليد هر واحد محصول را تغيير مي‌دهد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قيمت نهاده‌ها و ميزان توليد </a:t>
            </a:r>
            <a:endParaRPr lang="en-US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. افزايش قيمت سوخت يا دستمزد كارگر و يا هزينه حمل و نقل موجب مي‌شود توليد كننده در هر سطحي از قيمت نسبت به قبل از افزايش قيمت نهاده‌ها كمتر توليد كند.</a:t>
            </a:r>
            <a:endParaRPr lang="en-US" smtClean="0"/>
          </a:p>
          <a:p>
            <a:pPr eaLnBrk="1" hangingPunct="1"/>
            <a:r>
              <a:rPr lang="fa-IR" smtClean="0"/>
              <a:t>كاهش قيمت نهاده‌ها موجب افزايش سطح توليد نسبت به قبل مي‌شود.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6" name="Picture 4" descr="2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/>
          </a:blip>
          <a:srcRect/>
          <a:stretch>
            <a:fillRect/>
          </a:stretch>
        </p:blipFill>
        <p:spPr bwMode="auto">
          <a:xfrm>
            <a:off x="0" y="20638"/>
            <a:ext cx="8964613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عوامل موثر بر عرضه </a:t>
            </a:r>
            <a:endParaRPr lang="en-US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mtClean="0"/>
              <a:t>اثر مكانيزه كردن فرآيند توليد كشاورزي چيست؟</a:t>
            </a:r>
          </a:p>
          <a:p>
            <a:pPr eaLnBrk="1" hangingPunct="1"/>
            <a:r>
              <a:rPr lang="ar-SA" smtClean="0"/>
              <a:t>الف- افزايش توليد و قيمت </a:t>
            </a:r>
          </a:p>
          <a:p>
            <a:pPr eaLnBrk="1" hangingPunct="1"/>
            <a:r>
              <a:rPr lang="ar-SA" smtClean="0"/>
              <a:t>ب- كاهش توليد در سطح قيمت قبل</a:t>
            </a:r>
          </a:p>
          <a:p>
            <a:pPr eaLnBrk="1" hangingPunct="1"/>
            <a:r>
              <a:rPr lang="ar-SA" smtClean="0"/>
              <a:t>ج- افزايش توليد در سطح قيمت قبل</a:t>
            </a:r>
          </a:p>
          <a:p>
            <a:pPr eaLnBrk="1" hangingPunct="1"/>
            <a:r>
              <a:rPr lang="ar-SA" smtClean="0"/>
              <a:t>د- افزايش قيمت در سطح توليد قبل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0" name="Picture 4" descr="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</a:blip>
          <a:srcRect/>
          <a:stretch>
            <a:fillRect/>
          </a:stretch>
        </p:blipFill>
        <p:spPr bwMode="auto">
          <a:xfrm>
            <a:off x="-324544" y="-459432"/>
            <a:ext cx="8964613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عرضه بازار </a:t>
            </a:r>
            <a:endParaRPr lang="en-US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در قيمت مقدار عرضه سه بنگاه برابر است با </a:t>
            </a:r>
            <a:endParaRPr lang="en-US" smtClean="0"/>
          </a:p>
          <a:p>
            <a:pPr eaLnBrk="1" hangingPunct="1"/>
            <a:r>
              <a:rPr lang="fa-IR" smtClean="0"/>
              <a:t>	</a:t>
            </a:r>
            <a:r>
              <a:rPr lang="en-US" smtClean="0">
                <a:sym typeface="Symbol" pitchFamily="18" charset="2"/>
              </a:rPr>
              <a:t></a:t>
            </a:r>
            <a:r>
              <a:rPr lang="en-US" smtClean="0"/>
              <a:t>1=10	</a:t>
            </a:r>
            <a:r>
              <a:rPr lang="en-US" smtClean="0">
                <a:sym typeface="Symbol" pitchFamily="18" charset="2"/>
              </a:rPr>
              <a:t></a:t>
            </a:r>
            <a:r>
              <a:rPr lang="en-US" smtClean="0"/>
              <a:t>2=20             		</a:t>
            </a:r>
            <a:r>
              <a:rPr lang="en-US" smtClean="0">
                <a:sym typeface="Symbol" pitchFamily="18" charset="2"/>
              </a:rPr>
              <a:t></a:t>
            </a:r>
            <a:r>
              <a:rPr lang="en-US" smtClean="0"/>
              <a:t>3=70</a:t>
            </a:r>
            <a:r>
              <a:rPr lang="fa-IR" smtClean="0"/>
              <a:t>	مقدار عرضة بازار در قيمت برابر است با جمع مقدار عرضه سه بنگاه</a:t>
            </a:r>
            <a:endParaRPr lang="en-US" smtClean="0"/>
          </a:p>
          <a:p>
            <a:pPr eaLnBrk="1" hangingPunct="1"/>
            <a:r>
              <a:rPr lang="fa-IR" smtClean="0"/>
              <a:t>	</a:t>
            </a:r>
            <a:endParaRPr lang="en-US" smtClean="0"/>
          </a:p>
        </p:txBody>
      </p:sp>
      <p:sp>
        <p:nvSpPr>
          <p:cNvPr id="870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2339975" y="4097338"/>
          <a:ext cx="39608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7" name="Equation" r:id="rId3" imgW="1765300" imgH="431800" progId="Equation.3">
                  <p:embed/>
                </p:oleObj>
              </mc:Choice>
              <mc:Fallback>
                <p:oleObj name="Equation" r:id="rId3" imgW="17653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097338"/>
                        <a:ext cx="3960813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 </a:t>
            </a:r>
            <a:r>
              <a:rPr lang="fa-IR" smtClean="0">
                <a:cs typeface="B Zar" pitchFamily="2" charset="-78"/>
              </a:rPr>
              <a:t>عنوان درس: موضوعات اقتصاد خرد و كلان</a:t>
            </a:r>
            <a:r>
              <a:rPr lang="en-US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2349500"/>
            <a:ext cx="8569325" cy="3946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sz="3200" smtClean="0">
                <a:cs typeface="B Mitra" pitchFamily="2" charset="-78"/>
              </a:rPr>
              <a:t>                خرد				كلان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sz="3200" smtClean="0">
                <a:cs typeface="B Mitra" pitchFamily="2" charset="-78"/>
              </a:rPr>
              <a:t>1. توليد محصول معين مثل اتومبيل   	1. توليد ملي – </a:t>
            </a:r>
            <a:r>
              <a:rPr lang="en-US" sz="3200" smtClean="0">
                <a:cs typeface="B Mitra" pitchFamily="2" charset="-78"/>
              </a:rPr>
              <a:t>GNP</a:t>
            </a:r>
            <a:endParaRPr lang="fa-IR" sz="3200" smtClean="0">
              <a:cs typeface="B Mitra" pitchFamily="2" charset="-78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sz="3200" smtClean="0">
                <a:cs typeface="B Mitra" pitchFamily="2" charset="-78"/>
              </a:rPr>
              <a:t>2. سطح توليد بهينه			2. ركود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sz="3200" smtClean="0">
                <a:cs typeface="B Mitra" pitchFamily="2" charset="-78"/>
              </a:rPr>
              <a:t>3. قيمت محصول معين			3. تورم و سطح عمومي قيمتها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sz="3200" smtClean="0">
                <a:cs typeface="B Mitra" pitchFamily="2" charset="-78"/>
              </a:rPr>
              <a:t> 4. هزينه</a:t>
            </a:r>
            <a:r>
              <a:rPr lang="fa-IR" sz="3200" smtClean="0"/>
              <a:t>‌</a:t>
            </a:r>
            <a:r>
              <a:rPr lang="fa-IR" sz="3200" smtClean="0">
                <a:cs typeface="B Mitra" pitchFamily="2" charset="-78"/>
              </a:rPr>
              <a:t>هاي توليد			4. بحران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sz="3200" smtClean="0">
                <a:cs typeface="B Mitra" pitchFamily="2" charset="-78"/>
              </a:rPr>
              <a:t>5. ميزان بكارگيري عوامل توليد		5. اشتغال و بيكاري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sz="3200" smtClean="0">
                <a:cs typeface="B Mitra" pitchFamily="2" charset="-78"/>
              </a:rPr>
              <a:t>6. حداكثر كردن مطلوبيت و سود		6. حجم پول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a-IR" sz="3200" smtClean="0">
                <a:cs typeface="B Mitra" pitchFamily="2" charset="-78"/>
              </a:rPr>
              <a:t>7. تركيب بهينه عوامل توليد 		7. سرمايه</a:t>
            </a:r>
            <a:r>
              <a:rPr lang="fa-IR" sz="3200" smtClean="0"/>
              <a:t>‌</a:t>
            </a:r>
            <a:r>
              <a:rPr lang="fa-IR" sz="3200" smtClean="0">
                <a:cs typeface="B Mitra" pitchFamily="2" charset="-78"/>
              </a:rPr>
              <a:t>گذاري كل </a:t>
            </a:r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2124075" y="2781300"/>
            <a:ext cx="17367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 flipH="1">
            <a:off x="6084888" y="2708275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4" name="Picture 4" descr="2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6000"/>
          </a:blip>
          <a:srcRect/>
          <a:stretch>
            <a:fillRect/>
          </a:stretch>
        </p:blipFill>
        <p:spPr bwMode="auto">
          <a:xfrm>
            <a:off x="0" y="20638"/>
            <a:ext cx="8964613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z="3200" smtClean="0"/>
              <a:t>عنوان درس: عوامل مؤثر در شكل منحني عرضه بازار </a:t>
            </a:r>
            <a:endParaRPr lang="en-US" sz="320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fa-IR" smtClean="0"/>
              <a:t>شكل منحني عرضه بنگاهها</a:t>
            </a:r>
          </a:p>
          <a:p>
            <a:pPr marL="533400" indent="-533400" eaLnBrk="1" hangingPunct="1"/>
            <a:r>
              <a:rPr lang="fa-IR" smtClean="0"/>
              <a:t>تعداد بنگاهها: خروج يا ورود بنگاهها موجب تغيير شكل منحني عرضه بازار مي‌شود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z="3200" smtClean="0"/>
              <a:t>عنوان درس: ورود و خروج بنگاهها و انتقال منحني عرضه بازار</a:t>
            </a:r>
            <a:endParaRPr lang="en-US" sz="320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ورود بنگاههاي جديد موجب انتقال منحني عرضه بازار به سمت راست و پايين مي‌شود</a:t>
            </a:r>
          </a:p>
          <a:p>
            <a:pPr eaLnBrk="1" hangingPunct="1"/>
            <a:r>
              <a:rPr lang="fa-IR" smtClean="0"/>
              <a:t>خروج بنگاهها از بازار موجب انتقال منحني عرضه بازار به سمت چپ و بالا مي‌شود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بازار و تعادل بازار </a:t>
            </a:r>
            <a:endParaRPr lang="en-US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fa-IR" smtClean="0"/>
              <a:t>مفهوم تعادل : فقدان انگيزه در اجزاي سيستم براي خروج از وضعيت موجود</a:t>
            </a:r>
          </a:p>
          <a:p>
            <a:pPr marL="533400" indent="-533400" eaLnBrk="1" hangingPunct="1"/>
            <a:r>
              <a:rPr lang="fa-IR" smtClean="0"/>
              <a:t>تعادل در بازار : انطباق خواسته‌هاي مصرف‌كنندگان و عرضه كنندگان</a:t>
            </a:r>
          </a:p>
          <a:p>
            <a:pPr marL="533400" indent="-533400" eaLnBrk="1" hangingPunct="1"/>
            <a:r>
              <a:rPr lang="fa-IR" smtClean="0"/>
              <a:t>تغيير موقعيت تعادلي</a:t>
            </a:r>
          </a:p>
          <a:p>
            <a:pPr marL="533400" indent="-533400" eaLnBrk="1" hangingPunct="1"/>
            <a:r>
              <a:rPr lang="fa-IR" smtClean="0"/>
              <a:t>تغيير در تعادل و تأثير آن بر مقدار و قيمت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8" name="Picture 4" descr="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6000"/>
          </a:blip>
          <a:srcRect/>
          <a:stretch>
            <a:fillRect/>
          </a:stretch>
        </p:blipFill>
        <p:spPr bwMode="auto">
          <a:xfrm>
            <a:off x="0" y="76200"/>
            <a:ext cx="8893175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2" name="Picture 4" descr="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0" y="0"/>
            <a:ext cx="889317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6" name="Picture 4" descr="2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/>
          </a:blip>
          <a:srcRect/>
          <a:stretch>
            <a:fillRect/>
          </a:stretch>
        </p:blipFill>
        <p:spPr bwMode="auto">
          <a:xfrm>
            <a:off x="0" y="76200"/>
            <a:ext cx="8893175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20" name="Picture 4" descr="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</a:blip>
          <a:srcRect/>
          <a:stretch>
            <a:fillRect/>
          </a:stretch>
        </p:blipFill>
        <p:spPr bwMode="auto">
          <a:xfrm>
            <a:off x="0" y="0"/>
            <a:ext cx="8893175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z="3200" smtClean="0"/>
              <a:t>عنوان درس: فصل چهارم – نظريه رفتار مصرف كننده </a:t>
            </a:r>
            <a:endParaRPr lang="en-US" sz="3200" smtClean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marL="533400" indent="-533400" eaLnBrk="1" hangingPunct="1"/>
            <a:r>
              <a:rPr lang="fa-IR" smtClean="0"/>
              <a:t>رفتار مصرف كننده و مطلوبيت</a:t>
            </a:r>
          </a:p>
          <a:p>
            <a:pPr marL="533400" indent="-533400" eaLnBrk="1" hangingPunct="1"/>
            <a:r>
              <a:rPr lang="fa-IR" smtClean="0"/>
              <a:t>پايه و اساس انتخاب يا مطلوبيت</a:t>
            </a:r>
          </a:p>
          <a:p>
            <a:pPr marL="533400" indent="-533400" eaLnBrk="1" hangingPunct="1"/>
            <a:r>
              <a:rPr lang="fa-IR" smtClean="0"/>
              <a:t>اثر جانشيني و اثر درآمدي </a:t>
            </a:r>
          </a:p>
          <a:p>
            <a:pPr marL="533400" indent="-533400" eaLnBrk="1" hangingPunct="1"/>
            <a:r>
              <a:rPr lang="fa-IR" smtClean="0"/>
              <a:t>منحني‌هاي بي‌تفاوتي</a:t>
            </a:r>
            <a:endParaRPr lang="en-US" smtClean="0"/>
          </a:p>
        </p:txBody>
      </p:sp>
      <p:sp>
        <p:nvSpPr>
          <p:cNvPr id="962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84663" y="6021388"/>
            <a:ext cx="574675" cy="287337"/>
          </a:xfrm>
          <a:prstGeom prst="actionButtonHome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نظريه رفتار مصرف كننده </a:t>
            </a:r>
            <a:endParaRPr lang="en-US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mtClean="0"/>
              <a:t>هدف مصرف كننده: حداكثر كردن مطلوبيت</a:t>
            </a:r>
          </a:p>
          <a:p>
            <a:pPr eaLnBrk="1" hangingPunct="1"/>
            <a:r>
              <a:rPr lang="ar-SA" smtClean="0"/>
              <a:t>محدوديت مصرف كننده: درآمد، ثروت، وقت</a:t>
            </a:r>
          </a:p>
          <a:p>
            <a:pPr eaLnBrk="1" hangingPunct="1"/>
            <a:r>
              <a:rPr lang="ar-SA" smtClean="0"/>
              <a:t>مسئله مصرف كننده: با توجه به محدوديت بودجه چه تركيبي از كالاها و خدمات را مصرف نمايد تا مطلوبيتش حداكثر شود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  <p:bldP spid="972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>
                <a:cs typeface="B Zar" pitchFamily="2" charset="-78"/>
              </a:rPr>
              <a:t>عنوان درس: ابزار تحليلي و زبان اقتصاد</a:t>
            </a:r>
            <a:endParaRPr lang="en-US" smtClean="0">
              <a:cs typeface="B Zar" pitchFamily="2" charset="-78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a-IR" sz="3200" smtClean="0">
                <a:cs typeface="B Mitra" pitchFamily="2" charset="-78"/>
              </a:rPr>
              <a:t>1. بيان مطالب در قالب جملات توصيفي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3200" smtClean="0">
                <a:cs typeface="B Mitra" pitchFamily="2" charset="-78"/>
              </a:rPr>
              <a:t> 2. استفاده از جداول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3200" smtClean="0">
                <a:cs typeface="B Mitra" pitchFamily="2" charset="-78"/>
              </a:rPr>
              <a:t> 3. بيان هندسي</a:t>
            </a:r>
          </a:p>
          <a:p>
            <a:pPr eaLnBrk="1" hangingPunct="1">
              <a:buFont typeface="Wingdings" pitchFamily="2" charset="2"/>
              <a:buNone/>
            </a:pPr>
            <a:r>
              <a:rPr lang="fa-IR" sz="3200" smtClean="0">
                <a:cs typeface="B Mitra" pitchFamily="2" charset="-78"/>
              </a:rPr>
              <a:t> 4. بيان رياضي و استفاده از الگوهاي رياضي مثل شرط تعادل مصرف كننده به صورت</a:t>
            </a:r>
            <a:r>
              <a:rPr lang="en-US" sz="3200" smtClean="0">
                <a:cs typeface="B Mitra" pitchFamily="2" charset="-78"/>
              </a:rPr>
              <a:t> </a:t>
            </a:r>
            <a:r>
              <a:rPr lang="en-US" smtClean="0"/>
              <a:t>     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27" name="Object 7"/>
          <p:cNvGraphicFramePr>
            <a:graphicFrameLocks noChangeAspect="1"/>
          </p:cNvGraphicFramePr>
          <p:nvPr/>
        </p:nvGraphicFramePr>
        <p:xfrm>
          <a:off x="1403350" y="5013325"/>
          <a:ext cx="15843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Equation" r:id="rId3" imgW="672808" imgH="444307" progId="Equation.3">
                  <p:embed/>
                </p:oleObj>
              </mc:Choice>
              <mc:Fallback>
                <p:oleObj name="Equation" r:id="rId3" imgW="672808" imgH="44430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013325"/>
                        <a:ext cx="158432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0" y="3652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محدوديت‌هاي خانوار </a:t>
            </a:r>
            <a:endParaRPr lang="en-US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درآمد = </a:t>
            </a:r>
            <a:r>
              <a:rPr lang="en-US" smtClean="0"/>
              <a:t>I</a:t>
            </a:r>
            <a:endParaRPr lang="fa-IR" smtClean="0"/>
          </a:p>
          <a:p>
            <a:pPr eaLnBrk="1" hangingPunct="1"/>
            <a:r>
              <a:rPr lang="fa-IR" smtClean="0"/>
              <a:t>2. قيمت كالاها و خدمات </a:t>
            </a:r>
            <a:r>
              <a:rPr lang="en-US" smtClean="0"/>
              <a:t>px</a:t>
            </a:r>
            <a:r>
              <a:rPr lang="fa-IR" smtClean="0"/>
              <a:t> و </a:t>
            </a:r>
            <a:r>
              <a:rPr lang="en-US" smtClean="0"/>
              <a:t>py</a:t>
            </a:r>
            <a:r>
              <a:rPr lang="fa-IR" smtClean="0"/>
              <a:t> </a:t>
            </a:r>
          </a:p>
          <a:p>
            <a:pPr eaLnBrk="1" hangingPunct="1"/>
            <a:r>
              <a:rPr lang="fa-IR" smtClean="0"/>
              <a:t>محدوديت بودجه 			</a:t>
            </a:r>
          </a:p>
          <a:p>
            <a:pPr eaLnBrk="1" hangingPunct="1"/>
            <a:r>
              <a:rPr lang="fa-IR" smtClean="0"/>
              <a:t>خط بودجه			</a:t>
            </a:r>
          </a:p>
          <a:p>
            <a:pPr eaLnBrk="1" hangingPunct="1"/>
            <a:r>
              <a:rPr lang="fa-IR" smtClean="0"/>
              <a:t>خط بودجه مكان هندسي تركيبهاي مختلف </a:t>
            </a:r>
            <a:r>
              <a:rPr lang="en-US" smtClean="0"/>
              <a:t>x</a:t>
            </a:r>
            <a:r>
              <a:rPr lang="fa-IR" smtClean="0"/>
              <a:t> و y است وقتي خانوار تمامي درآمد را صرف خريد x و y نمايد </a:t>
            </a:r>
            <a:endParaRPr lang="en-US" smtClean="0"/>
          </a:p>
        </p:txBody>
      </p:sp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203575" y="3357563"/>
          <a:ext cx="259238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5" name="Equation" r:id="rId3" imgW="850531" imgH="241195" progId="Equation.3">
                  <p:embed/>
                </p:oleObj>
              </mc:Choice>
              <mc:Fallback>
                <p:oleObj name="Equation" r:id="rId3" imgW="850531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357563"/>
                        <a:ext cx="2592388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3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3348038" y="3860800"/>
          <a:ext cx="21605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6" name="Equation" r:id="rId5" imgW="888614" imgH="444307" progId="Equation.3">
                  <p:embed/>
                </p:oleObj>
              </mc:Choice>
              <mc:Fallback>
                <p:oleObj name="Equation" r:id="rId5" imgW="888614" imgH="44430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3860800"/>
                        <a:ext cx="21605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6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/>
          </a:blip>
          <a:srcRect l="27774" t="24916" r="20578" b="182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ar-SA" smtClean="0"/>
              <a:t>عنوان درس: خط بودجه </a:t>
            </a:r>
            <a:endParaRPr lang="en-US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ar-SA" b="1" smtClean="0"/>
              <a:t>منحني بود</a:t>
            </a:r>
            <a:r>
              <a:rPr lang="en-US" b="1" smtClean="0"/>
              <a:t> </a:t>
            </a:r>
            <a:r>
              <a:rPr lang="ar-SA" b="1" smtClean="0"/>
              <a:t>جه </a:t>
            </a:r>
            <a:endParaRPr lang="en-US" b="1" smtClean="0"/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</p:txBody>
      </p:sp>
      <p:sp>
        <p:nvSpPr>
          <p:cNvPr id="100356" name="Rectangle 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9332" name="Object 4"/>
          <p:cNvGraphicFramePr>
            <a:graphicFrameLocks noChangeAspect="1"/>
          </p:cNvGraphicFramePr>
          <p:nvPr/>
        </p:nvGraphicFramePr>
        <p:xfrm>
          <a:off x="7885113" y="2565400"/>
          <a:ext cx="935037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8" name="Equation" r:id="rId3" imgW="393529" imgH="228501" progId="Equation.3">
                  <p:embed/>
                </p:oleObj>
              </mc:Choice>
              <mc:Fallback>
                <p:oleObj name="Equation" r:id="rId3" imgW="393529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5113" y="2565400"/>
                        <a:ext cx="935037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59" name="Rectangle 8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5753100" y="2584450"/>
          <a:ext cx="145573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9" name="Equation" r:id="rId5" imgW="418918" imgH="241195" progId="Equation.3">
                  <p:embed/>
                </p:oleObj>
              </mc:Choice>
              <mc:Fallback>
                <p:oleObj name="Equation" r:id="rId5" imgW="418918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3100" y="2584450"/>
                        <a:ext cx="1455738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0" y="35480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2" name="Rectangle 11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9338" name="Object 10"/>
          <p:cNvGraphicFramePr>
            <a:graphicFrameLocks noChangeAspect="1"/>
          </p:cNvGraphicFramePr>
          <p:nvPr/>
        </p:nvGraphicFramePr>
        <p:xfrm>
          <a:off x="4067175" y="2665413"/>
          <a:ext cx="11160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0" name="Equation" r:id="rId7" imgW="469696" imgH="165028" progId="Equation.3">
                  <p:embed/>
                </p:oleObj>
              </mc:Choice>
              <mc:Fallback>
                <p:oleObj name="Equation" r:id="rId7" imgW="469696" imgH="165028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2665413"/>
                        <a:ext cx="11160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5" name="Rectangle 1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9341" name="Object 13"/>
          <p:cNvGraphicFramePr>
            <a:graphicFrameLocks noChangeAspect="1"/>
          </p:cNvGraphicFramePr>
          <p:nvPr/>
        </p:nvGraphicFramePr>
        <p:xfrm>
          <a:off x="4932363" y="3306763"/>
          <a:ext cx="15843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1" name="Equation" r:id="rId9" imgW="875920" imgH="393529" progId="Equation.3">
                  <p:embed/>
                </p:oleObj>
              </mc:Choice>
              <mc:Fallback>
                <p:oleObj name="Equation" r:id="rId9" imgW="875920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306763"/>
                        <a:ext cx="158432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67" name="Rectangle 15"/>
          <p:cNvSpPr>
            <a:spLocks noChangeArrowheads="1"/>
          </p:cNvSpPr>
          <p:nvPr/>
        </p:nvSpPr>
        <p:spPr bwMode="auto">
          <a:xfrm>
            <a:off x="-180975" y="3644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8" name="Rectangle 17"/>
          <p:cNvSpPr>
            <a:spLocks noChangeArrowheads="1"/>
          </p:cNvSpPr>
          <p:nvPr/>
        </p:nvSpPr>
        <p:spPr bwMode="auto">
          <a:xfrm>
            <a:off x="611188" y="4221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0369" name="Rectangle 18"/>
          <p:cNvSpPr>
            <a:spLocks noChangeArrowheads="1"/>
          </p:cNvSpPr>
          <p:nvPr/>
        </p:nvSpPr>
        <p:spPr bwMode="auto">
          <a:xfrm>
            <a:off x="-684213" y="3573463"/>
            <a:ext cx="9144001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0370" name="Rectangle 19"/>
          <p:cNvSpPr>
            <a:spLocks noChangeArrowheads="1"/>
          </p:cNvSpPr>
          <p:nvPr/>
        </p:nvSpPr>
        <p:spPr bwMode="auto">
          <a:xfrm>
            <a:off x="6011863" y="4513263"/>
            <a:ext cx="2519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2400" b="1"/>
              <a:t>شيب خط بودجه</a:t>
            </a:r>
            <a:r>
              <a:rPr lang="en-US" sz="1800"/>
              <a:t> </a:t>
            </a:r>
          </a:p>
        </p:txBody>
      </p:sp>
      <p:sp>
        <p:nvSpPr>
          <p:cNvPr id="100371" name="Rectangle 2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9348" name="Object 20"/>
          <p:cNvGraphicFramePr>
            <a:graphicFrameLocks noChangeAspect="1"/>
          </p:cNvGraphicFramePr>
          <p:nvPr/>
        </p:nvGraphicFramePr>
        <p:xfrm>
          <a:off x="4932363" y="4292600"/>
          <a:ext cx="12954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2" name="Equation" r:id="rId11" imgW="571252" imgH="393529" progId="Equation.3">
                  <p:embed/>
                </p:oleObj>
              </mc:Choice>
              <mc:Fallback>
                <p:oleObj name="Equation" r:id="rId11" imgW="571252" imgH="393529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292600"/>
                        <a:ext cx="1295400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73" name="Rectangle 22"/>
          <p:cNvSpPr>
            <a:spLocks noChangeArrowheads="1"/>
          </p:cNvSpPr>
          <p:nvPr/>
        </p:nvSpPr>
        <p:spPr bwMode="auto">
          <a:xfrm>
            <a:off x="395288" y="3716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9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8" name="Picture 4" descr="3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/>
          </a:blip>
          <a:srcRect/>
          <a:stretch>
            <a:fillRect/>
          </a:stretch>
        </p:blipFill>
        <p:spPr bwMode="auto">
          <a:xfrm>
            <a:off x="0" y="0"/>
            <a:ext cx="8893175" cy="65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2" name="Picture 4" descr="3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6" name="Picture 4" descr="3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روشهاي تبيين رفتار مصرف كننده </a:t>
            </a:r>
            <a:endParaRPr lang="en-US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الف- روش مطلوبيت </a:t>
            </a:r>
          </a:p>
          <a:p>
            <a:pPr eaLnBrk="1" hangingPunct="1"/>
            <a:r>
              <a:rPr lang="fa-IR" smtClean="0"/>
              <a:t>ب- روش منحني‌هاي بي‌تفاوتي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مطلوبيت </a:t>
            </a:r>
            <a:endParaRPr lang="en-US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fa-IR" smtClean="0"/>
              <a:t>مفهوم رضايتمندي</a:t>
            </a:r>
          </a:p>
          <a:p>
            <a:pPr marL="533400" indent="-533400" eaLnBrk="1" hangingPunct="1"/>
            <a:r>
              <a:rPr lang="fa-IR" smtClean="0"/>
              <a:t>قابليت اندازه‌گيري مطلوبيت</a:t>
            </a:r>
          </a:p>
          <a:p>
            <a:pPr marL="533400" indent="-533400" eaLnBrk="1" hangingPunct="1"/>
            <a:r>
              <a:rPr lang="fa-IR" smtClean="0"/>
              <a:t>جمع‌پذيري مطلوبيت</a:t>
            </a:r>
          </a:p>
          <a:p>
            <a:pPr marL="533400" indent="-533400" eaLnBrk="1" hangingPunct="1"/>
            <a:r>
              <a:rPr lang="fa-IR" smtClean="0"/>
              <a:t>قابليت مقايسه مطلوبيت دو فرد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0" name="Picture 4" descr="3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/>
          </a:blip>
          <a:srcRect/>
          <a:stretch>
            <a:fillRect/>
          </a:stretch>
        </p:blipFill>
        <p:spPr bwMode="auto">
          <a:xfrm>
            <a:off x="0" y="0"/>
            <a:ext cx="9144000" cy="670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4" name="Picture 4" descr="3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>
                <a:cs typeface="B Zar" pitchFamily="2" charset="-78"/>
              </a:rPr>
              <a:t>عنوان درس: سؤالات اقتصاد</a:t>
            </a:r>
            <a:r>
              <a:rPr lang="fa-IR" smtClean="0"/>
              <a:t> </a:t>
            </a:r>
            <a:r>
              <a:rPr lang="fa-IR" smtClean="0">
                <a:cs typeface="B Zar" pitchFamily="2" charset="-78"/>
              </a:rPr>
              <a:t>خرد</a:t>
            </a:r>
            <a:r>
              <a:rPr lang="fa-IR" smtClean="0"/>
              <a:t> 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fa-IR" smtClean="0">
                <a:cs typeface="B Mitra" pitchFamily="2" charset="-78"/>
              </a:rPr>
              <a:t>مصرف كننده چگونه از ميان كالاهاي مختلف دست به انتخاب مي</a:t>
            </a:r>
            <a:r>
              <a:rPr lang="fa-IR" smtClean="0"/>
              <a:t>‌</a:t>
            </a:r>
            <a:r>
              <a:rPr lang="fa-IR" smtClean="0">
                <a:cs typeface="B Mitra" pitchFamily="2" charset="-78"/>
              </a:rPr>
              <a:t>زند؟</a:t>
            </a:r>
          </a:p>
          <a:p>
            <a:pPr marL="533400" indent="-533400" eaLnBrk="1" hangingPunct="1"/>
            <a:r>
              <a:rPr lang="fa-IR" smtClean="0">
                <a:cs typeface="B Mitra" pitchFamily="2" charset="-78"/>
              </a:rPr>
              <a:t>چه عواملي در انتخاب مصرف كننده مؤثر است؟</a:t>
            </a:r>
          </a:p>
          <a:p>
            <a:pPr marL="533400" indent="-533400" eaLnBrk="1" hangingPunct="1"/>
            <a:r>
              <a:rPr lang="fa-IR" smtClean="0">
                <a:cs typeface="B Mitra" pitchFamily="2" charset="-78"/>
              </a:rPr>
              <a:t>چه عواملي در تصميم كار راجع به ميزان ساعت كار مؤثر مي</a:t>
            </a:r>
            <a:r>
              <a:rPr lang="fa-IR" smtClean="0"/>
              <a:t>‌</a:t>
            </a:r>
            <a:r>
              <a:rPr lang="fa-IR" smtClean="0">
                <a:cs typeface="B Mitra" pitchFamily="2" charset="-78"/>
              </a:rPr>
              <a:t>باشد؟</a:t>
            </a:r>
          </a:p>
          <a:p>
            <a:pPr marL="533400" indent="-533400" eaLnBrk="1" hangingPunct="1"/>
            <a:r>
              <a:rPr lang="fa-IR" smtClean="0">
                <a:cs typeface="B Mitra" pitchFamily="2" charset="-78"/>
              </a:rPr>
              <a:t>چه عواملي در تعيين قيمت يك محصول مؤثر مي</a:t>
            </a:r>
            <a:r>
              <a:rPr lang="fa-IR" smtClean="0"/>
              <a:t>‌</a:t>
            </a:r>
            <a:r>
              <a:rPr lang="fa-IR" smtClean="0">
                <a:cs typeface="B Mitra" pitchFamily="2" charset="-78"/>
              </a:rPr>
              <a:t>باشد؟</a:t>
            </a:r>
          </a:p>
          <a:p>
            <a:pPr marL="533400" indent="-533400" eaLnBrk="1" hangingPunct="1"/>
            <a:r>
              <a:rPr lang="fa-IR" smtClean="0">
                <a:cs typeface="B Mitra" pitchFamily="2" charset="-78"/>
              </a:rPr>
              <a:t>شرط تعادل مصرف كننده چيست؟</a:t>
            </a:r>
          </a:p>
          <a:p>
            <a:pPr marL="533400" indent="-533400" eaLnBrk="1" hangingPunct="1"/>
            <a:r>
              <a:rPr lang="fa-IR" smtClean="0">
                <a:cs typeface="B Mitra" pitchFamily="2" charset="-78"/>
              </a:rPr>
              <a:t>مسئله توليدكننده چيست؟</a:t>
            </a:r>
            <a:endParaRPr lang="en-US" smtClean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8" name="Picture 4" descr="3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حداكثر كردن مطلوبيت </a:t>
            </a:r>
            <a:endParaRPr lang="en-US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درآمد مصرف كننده = </a:t>
            </a:r>
            <a:r>
              <a:rPr lang="en-US" sz="3200" b="1" smtClean="0"/>
              <a:t>I</a:t>
            </a:r>
            <a:endParaRPr lang="fa-IR" sz="3200" b="1" smtClean="0"/>
          </a:p>
          <a:p>
            <a:pPr eaLnBrk="1" hangingPunct="1"/>
            <a:r>
              <a:rPr lang="fa-IR" smtClean="0"/>
              <a:t>كالاهاي مصرفي</a:t>
            </a:r>
            <a:r>
              <a:rPr lang="fa-IR" b="1" smtClean="0"/>
              <a:t>:</a:t>
            </a:r>
            <a:r>
              <a:rPr lang="fa-IR" smtClean="0"/>
              <a:t> </a:t>
            </a:r>
            <a:r>
              <a:rPr lang="en-US" smtClean="0"/>
              <a:t>x</a:t>
            </a:r>
            <a:r>
              <a:rPr lang="fa-IR" smtClean="0"/>
              <a:t> و </a:t>
            </a:r>
            <a:r>
              <a:rPr lang="en-US" smtClean="0"/>
              <a:t>y</a:t>
            </a:r>
            <a:endParaRPr lang="fa-IR" smtClean="0"/>
          </a:p>
          <a:p>
            <a:pPr eaLnBrk="1" hangingPunct="1"/>
            <a:r>
              <a:rPr lang="fa-IR" smtClean="0"/>
              <a:t>قيمت كالاها </a:t>
            </a:r>
            <a:r>
              <a:rPr lang="fa-IR" b="1" smtClean="0"/>
              <a:t>:</a:t>
            </a:r>
            <a:r>
              <a:rPr lang="fa-IR" smtClean="0"/>
              <a:t>  </a:t>
            </a:r>
            <a:r>
              <a:rPr lang="en-US" smtClean="0"/>
              <a:t> </a:t>
            </a:r>
            <a:r>
              <a:rPr lang="en-US" b="1" smtClean="0"/>
              <a:t> p</a:t>
            </a:r>
            <a:r>
              <a:rPr lang="en-US" b="1" baseline="-25000" smtClean="0"/>
              <a:t>x</a:t>
            </a:r>
            <a:r>
              <a:rPr lang="fa-IR" smtClean="0"/>
              <a:t> و </a:t>
            </a:r>
            <a:r>
              <a:rPr lang="en-US" b="1" smtClean="0"/>
              <a:t>p</a:t>
            </a:r>
            <a:r>
              <a:rPr lang="en-US" b="1" baseline="-25000" smtClean="0"/>
              <a:t>y</a:t>
            </a:r>
            <a:endParaRPr lang="fa-IR" b="1" baseline="-25000" smtClean="0"/>
          </a:p>
          <a:p>
            <a:pPr eaLnBrk="1" hangingPunct="1"/>
            <a:r>
              <a:rPr lang="fa-IR" smtClean="0"/>
              <a:t>مسئله مصرف كننده: چگونه درآمد معين و محدود خود را صرف دو كالاي </a:t>
            </a:r>
            <a:r>
              <a:rPr lang="en-US" smtClean="0"/>
              <a:t>x</a:t>
            </a:r>
            <a:r>
              <a:rPr lang="fa-IR" smtClean="0"/>
              <a:t> و </a:t>
            </a:r>
            <a:r>
              <a:rPr lang="en-US" smtClean="0"/>
              <a:t>y</a:t>
            </a:r>
            <a:r>
              <a:rPr lang="fa-IR" smtClean="0"/>
              <a:t> نمايد به نحوي كه مطلوبيتش حداكثر شود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7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2" name="Picture 4" descr="3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/>
          </a:blip>
          <a:srcRect/>
          <a:stretch>
            <a:fillRect/>
          </a:stretch>
        </p:blipFill>
        <p:spPr bwMode="auto">
          <a:xfrm>
            <a:off x="0" y="-1588"/>
            <a:ext cx="9144000" cy="671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قاعده تخصيص درآمد بين كالاها</a:t>
            </a:r>
            <a:endParaRPr lang="en-US" smtClean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براي آنكه مطلوبيت حاصل از مصرف كالاها حداكثر شود لازم است درآمد بنحوي بين كالاها تخصيص يابد كه مطلوبيت نهايي آخرين واحد پولي كه صرف كالاها مي‌شود برابر باشد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11620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2555875" y="4087813"/>
          <a:ext cx="17287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3" name="Equation" r:id="rId3" imgW="800100" imgH="457200" progId="Equation.3">
                  <p:embed/>
                </p:oleObj>
              </mc:Choice>
              <mc:Fallback>
                <p:oleObj name="Equation" r:id="rId3" imgW="8001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087813"/>
                        <a:ext cx="1728788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1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z="3200" smtClean="0"/>
              <a:t>عنوان درس:</a:t>
            </a:r>
            <a:r>
              <a:rPr lang="ar-SA" sz="3200" smtClean="0"/>
              <a:t> بيان ديگري از شرط تعادل مصرف كننده</a:t>
            </a:r>
            <a:r>
              <a:rPr lang="en-US" sz="3200" smtClean="0"/>
              <a:t> 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349500"/>
            <a:ext cx="8388350" cy="4508500"/>
          </a:xfrm>
        </p:spPr>
        <p:txBody>
          <a:bodyPr/>
          <a:lstStyle/>
          <a:p>
            <a:pPr lvl="2" eaLnBrk="1" hangingPunct="1"/>
            <a:endParaRPr lang="en-US" sz="1600" smtClean="0"/>
          </a:p>
        </p:txBody>
      </p:sp>
      <p:sp>
        <p:nvSpPr>
          <p:cNvPr id="11264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5476" name="Object 4"/>
          <p:cNvGraphicFramePr>
            <a:graphicFrameLocks noChangeAspect="1"/>
          </p:cNvGraphicFramePr>
          <p:nvPr/>
        </p:nvGraphicFramePr>
        <p:xfrm>
          <a:off x="2771775" y="2565400"/>
          <a:ext cx="352901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7" name="Equation" r:id="rId3" imgW="1638300" imgH="469900" progId="Equation.3">
                  <p:embed/>
                </p:oleObj>
              </mc:Choice>
              <mc:Fallback>
                <p:oleObj name="Equation" r:id="rId3" imgW="16383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565400"/>
                        <a:ext cx="3529013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4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5479" name="Object 7"/>
          <p:cNvGraphicFramePr>
            <a:graphicFrameLocks noChangeAspect="1"/>
          </p:cNvGraphicFramePr>
          <p:nvPr/>
        </p:nvGraphicFramePr>
        <p:xfrm>
          <a:off x="7308850" y="3573463"/>
          <a:ext cx="8461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8" name="Equation" r:id="rId5" imgW="342751" imgH="444307" progId="Equation.3">
                  <p:embed/>
                </p:oleObj>
              </mc:Choice>
              <mc:Fallback>
                <p:oleObj name="Equation" r:id="rId5" imgW="342751" imgH="44430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3573463"/>
                        <a:ext cx="84613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2268538" y="3789363"/>
            <a:ext cx="5040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SA" sz="1800" b="1"/>
              <a:t>= </a:t>
            </a:r>
            <a:r>
              <a:rPr lang="ar-SA" b="1"/>
              <a:t>ارزش نسبي دو كالا با توجه به ترجيحات مصرف كننده</a:t>
            </a:r>
            <a:endParaRPr lang="en-US" b="1"/>
          </a:p>
        </p:txBody>
      </p:sp>
      <p:sp>
        <p:nvSpPr>
          <p:cNvPr id="105483" name="Rectangle 11"/>
          <p:cNvSpPr>
            <a:spLocks noChangeArrowheads="1"/>
          </p:cNvSpPr>
          <p:nvPr/>
        </p:nvSpPr>
        <p:spPr bwMode="auto">
          <a:xfrm>
            <a:off x="3349625" y="4652963"/>
            <a:ext cx="3743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SA" sz="1800" b="1"/>
              <a:t>= </a:t>
            </a:r>
            <a:r>
              <a:rPr lang="ar-SA" b="1"/>
              <a:t>قيمت نسبي دو كالا در بازار</a:t>
            </a:r>
            <a:endParaRPr lang="en-US" b="1"/>
          </a:p>
        </p:txBody>
      </p:sp>
      <p:sp>
        <p:nvSpPr>
          <p:cNvPr id="112652" name="Rectangle 13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5484" name="Object 12"/>
          <p:cNvGraphicFramePr>
            <a:graphicFrameLocks noChangeAspect="1"/>
          </p:cNvGraphicFramePr>
          <p:nvPr/>
        </p:nvGraphicFramePr>
        <p:xfrm>
          <a:off x="7027863" y="4437063"/>
          <a:ext cx="9890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9" name="Equation" r:id="rId7" imgW="215713" imgH="444114" progId="Equation.3">
                  <p:embed/>
                </p:oleObj>
              </mc:Choice>
              <mc:Fallback>
                <p:oleObj name="Equation" r:id="rId7" imgW="215713" imgH="444114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7863" y="4437063"/>
                        <a:ext cx="989012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54" name="Rectangle 14"/>
          <p:cNvSpPr>
            <a:spLocks noChangeArrowheads="1"/>
          </p:cNvSpPr>
          <p:nvPr/>
        </p:nvSpPr>
        <p:spPr bwMode="auto">
          <a:xfrm>
            <a:off x="0" y="3652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82" grpId="0"/>
      <p:bldP spid="10548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مثال عددي</a:t>
            </a:r>
            <a:endParaRPr lang="en-US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ar-SA" smtClean="0"/>
              <a:t>اگر</a:t>
            </a:r>
            <a:r>
              <a:rPr lang="en-US" smtClean="0"/>
              <a:t> </a:t>
            </a:r>
          </a:p>
        </p:txBody>
      </p:sp>
      <p:sp>
        <p:nvSpPr>
          <p:cNvPr id="113668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4284663" y="2349500"/>
          <a:ext cx="31670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1" name="Equation" r:id="rId3" imgW="1866090" imgH="393529" progId="Equation.3">
                  <p:embed/>
                </p:oleObj>
              </mc:Choice>
              <mc:Fallback>
                <p:oleObj name="Equation" r:id="rId3" imgW="1866090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349500"/>
                        <a:ext cx="3167062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3624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2627313" y="2420938"/>
          <a:ext cx="13985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2" name="Equation" r:id="rId5" imgW="393529" imgH="241195" progId="Equation.3">
                  <p:embed/>
                </p:oleObj>
              </mc:Choice>
              <mc:Fallback>
                <p:oleObj name="Equation" r:id="rId5" imgW="393529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420938"/>
                        <a:ext cx="1398587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5" name="Rectangle 9"/>
          <p:cNvSpPr>
            <a:spLocks noChangeArrowheads="1"/>
          </p:cNvSpPr>
          <p:nvPr/>
        </p:nvSpPr>
        <p:spPr bwMode="auto">
          <a:xfrm rot="10776004" flipV="1">
            <a:off x="2266950" y="3087688"/>
            <a:ext cx="604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 sz="140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r>
              <a:rPr lang="ar-SA" sz="240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باشد مصرف كننده با چه انتخابي مطلوبيت خود را</a:t>
            </a:r>
            <a:r>
              <a:rPr lang="ar-SA" sz="1400">
                <a:latin typeface="Times New Roman" pitchFamily="18" charset="0"/>
                <a:ea typeface="Times New Roman" pitchFamily="18" charset="0"/>
                <a:cs typeface="Mitra" pitchFamily="2" charset="-78"/>
              </a:rPr>
              <a:t> </a:t>
            </a:r>
            <a:endParaRPr lang="ar-SA" sz="1800">
              <a:ea typeface="Times New Roman" pitchFamily="18" charset="0"/>
              <a:cs typeface="Mitra" pitchFamily="2" charset="-78"/>
            </a:endParaRPr>
          </a:p>
        </p:txBody>
      </p:sp>
      <p:sp>
        <p:nvSpPr>
          <p:cNvPr id="106506" name="Rectangle 10"/>
          <p:cNvSpPr>
            <a:spLocks noChangeArrowheads="1"/>
          </p:cNvSpPr>
          <p:nvPr/>
        </p:nvSpPr>
        <p:spPr bwMode="auto">
          <a:xfrm>
            <a:off x="2411413" y="242093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SA"/>
              <a:t>و  </a:t>
            </a:r>
          </a:p>
        </p:txBody>
      </p:sp>
      <p:sp>
        <p:nvSpPr>
          <p:cNvPr id="106507" name="Rectangle 11"/>
          <p:cNvSpPr>
            <a:spLocks noChangeArrowheads="1"/>
          </p:cNvSpPr>
          <p:nvPr/>
        </p:nvSpPr>
        <p:spPr bwMode="auto">
          <a:xfrm>
            <a:off x="1042988" y="3133725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a-IR" sz="2400" b="1"/>
              <a:t>افزايش مي‌دهد؟</a:t>
            </a: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7640638" y="3886200"/>
            <a:ext cx="65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2400"/>
              <a:t>حل:</a:t>
            </a:r>
            <a:r>
              <a:rPr lang="en-US"/>
              <a:t> </a:t>
            </a:r>
          </a:p>
        </p:txBody>
      </p:sp>
      <p:sp>
        <p:nvSpPr>
          <p:cNvPr id="113676" name="Rectangle 1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6510" name="Object 14"/>
          <p:cNvGraphicFramePr>
            <a:graphicFrameLocks noChangeAspect="1"/>
          </p:cNvGraphicFramePr>
          <p:nvPr/>
        </p:nvGraphicFramePr>
        <p:xfrm>
          <a:off x="5148263" y="3644900"/>
          <a:ext cx="25558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3" name="Equation" r:id="rId7" imgW="1473200" imgH="444500" progId="Equation.3">
                  <p:embed/>
                </p:oleObj>
              </mc:Choice>
              <mc:Fallback>
                <p:oleObj name="Equation" r:id="rId7" imgW="1473200" imgH="4445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644900"/>
                        <a:ext cx="255587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8" name="Rectangle 16"/>
          <p:cNvSpPr>
            <a:spLocks noChangeArrowheads="1"/>
          </p:cNvSpPr>
          <p:nvPr/>
        </p:nvSpPr>
        <p:spPr bwMode="auto">
          <a:xfrm>
            <a:off x="0" y="3652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1547813" y="5084763"/>
            <a:ext cx="66246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400" b="1"/>
              <a:t>با خريد كردن </a:t>
            </a:r>
            <a:r>
              <a:rPr lang="en-US" sz="2400" b="1"/>
              <a:t> x</a:t>
            </a:r>
            <a:r>
              <a:rPr lang="fa-IR" sz="2400" b="1"/>
              <a:t>و افزايش مصرف </a:t>
            </a:r>
            <a:r>
              <a:rPr lang="en-US" sz="2400" b="1"/>
              <a:t>  x</a:t>
            </a:r>
            <a:r>
              <a:rPr lang="fa-IR" sz="2400" b="1"/>
              <a:t>مطلوبيت خود را افزايش مي دهد     </a:t>
            </a:r>
            <a:endParaRPr 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0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9" grpId="0" build="p"/>
      <p:bldP spid="106505" grpId="0"/>
      <p:bldP spid="106506" grpId="0"/>
      <p:bldP spid="106507" grpId="0"/>
      <p:bldP spid="106509" grpId="0"/>
      <p:bldP spid="10651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اثر جانشيني و اثر درآمدي</a:t>
            </a:r>
            <a:endParaRPr lang="en-US" smtClean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eaLnBrk="1" hangingPunct="1"/>
            <a:r>
              <a:rPr lang="fa-IR" sz="2400" smtClean="0"/>
              <a:t>                                                                         </a:t>
            </a:r>
          </a:p>
          <a:p>
            <a:pPr eaLnBrk="1" hangingPunct="1"/>
            <a:r>
              <a:rPr lang="fa-IR" sz="2400" smtClean="0"/>
              <a:t>                                                                          </a:t>
            </a:r>
          </a:p>
          <a:p>
            <a:pPr eaLnBrk="1" hangingPunct="1"/>
            <a:r>
              <a:rPr lang="fa-IR" sz="2400" smtClean="0"/>
              <a:t>                                                                           </a:t>
            </a:r>
          </a:p>
          <a:p>
            <a:pPr eaLnBrk="1" hangingPunct="1"/>
            <a:r>
              <a:rPr lang="fa-IR" sz="2400" smtClean="0"/>
              <a:t>                                                                                              </a:t>
            </a:r>
          </a:p>
          <a:p>
            <a:pPr eaLnBrk="1" hangingPunct="1"/>
            <a:endParaRPr lang="fa-IR" sz="2400" smtClean="0"/>
          </a:p>
          <a:p>
            <a:pPr eaLnBrk="1" hangingPunct="1"/>
            <a:endParaRPr lang="fa-IR" sz="2400" smtClean="0"/>
          </a:p>
          <a:p>
            <a:pPr eaLnBrk="1" hangingPunct="1"/>
            <a:r>
              <a:rPr lang="fa-IR" sz="2400" smtClean="0"/>
              <a:t>اثر جانشيني : تغيير در مصرف </a:t>
            </a:r>
            <a:r>
              <a:rPr lang="en-US" sz="2400" smtClean="0"/>
              <a:t>x</a:t>
            </a:r>
            <a:r>
              <a:rPr lang="fa-IR" sz="2400" smtClean="0"/>
              <a:t> بدليل ارزان (گران) شدن </a:t>
            </a:r>
            <a:r>
              <a:rPr lang="en-US" sz="2400" smtClean="0"/>
              <a:t>x</a:t>
            </a:r>
            <a:r>
              <a:rPr lang="fa-IR" sz="2400" smtClean="0"/>
              <a:t> در مقايسه با كالاي جانشين</a:t>
            </a:r>
          </a:p>
          <a:p>
            <a:pPr eaLnBrk="1" hangingPunct="1"/>
            <a:r>
              <a:rPr lang="fa-IR" sz="2400" smtClean="0"/>
              <a:t>اثر درآمدي : تغيير در مصرف </a:t>
            </a:r>
            <a:r>
              <a:rPr lang="en-US" sz="2400" smtClean="0"/>
              <a:t>x</a:t>
            </a:r>
            <a:r>
              <a:rPr lang="fa-IR" sz="2400" smtClean="0"/>
              <a:t> بدليل تغيير در قدرت خريد فرد</a:t>
            </a:r>
          </a:p>
          <a:p>
            <a:pPr eaLnBrk="1" hangingPunct="1"/>
            <a:endParaRPr lang="en-US" sz="2400" smtClean="0"/>
          </a:p>
        </p:txBody>
      </p:sp>
      <p:sp>
        <p:nvSpPr>
          <p:cNvPr id="11469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4693" name="Object 4"/>
          <p:cNvGraphicFramePr>
            <a:graphicFrameLocks noChangeAspect="1"/>
          </p:cNvGraphicFramePr>
          <p:nvPr/>
        </p:nvGraphicFramePr>
        <p:xfrm>
          <a:off x="6516688" y="3644900"/>
          <a:ext cx="57626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9" name="Equation" r:id="rId3" imgW="253780" imgH="164957" progId="Equation.3">
                  <p:embed/>
                </p:oleObj>
              </mc:Choice>
              <mc:Fallback>
                <p:oleObj name="Equation" r:id="rId3" imgW="253780" imgH="16495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3644900"/>
                        <a:ext cx="576262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0" y="16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69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4696" name="Object 7"/>
          <p:cNvGraphicFramePr>
            <a:graphicFrameLocks noChangeAspect="1"/>
          </p:cNvGraphicFramePr>
          <p:nvPr/>
        </p:nvGraphicFramePr>
        <p:xfrm>
          <a:off x="2916238" y="3573463"/>
          <a:ext cx="5762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0" name="Equation" r:id="rId5" imgW="253890" imgH="228501" progId="Equation.3">
                  <p:embed/>
                </p:oleObj>
              </mc:Choice>
              <mc:Fallback>
                <p:oleObj name="Equation" r:id="rId5" imgW="253890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573463"/>
                        <a:ext cx="576262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698" name="Line 10"/>
          <p:cNvSpPr>
            <a:spLocks noChangeShapeType="1"/>
          </p:cNvSpPr>
          <p:nvPr/>
        </p:nvSpPr>
        <p:spPr bwMode="auto">
          <a:xfrm flipV="1">
            <a:off x="5795963" y="3860800"/>
            <a:ext cx="64770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>
            <a:off x="5651500" y="3213100"/>
            <a:ext cx="7921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00" name="Line 12"/>
          <p:cNvSpPr>
            <a:spLocks noChangeShapeType="1"/>
          </p:cNvSpPr>
          <p:nvPr/>
        </p:nvSpPr>
        <p:spPr bwMode="auto">
          <a:xfrm>
            <a:off x="3635375" y="4005263"/>
            <a:ext cx="6477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01" name="Line 13"/>
          <p:cNvSpPr>
            <a:spLocks noChangeShapeType="1"/>
          </p:cNvSpPr>
          <p:nvPr/>
        </p:nvSpPr>
        <p:spPr bwMode="auto">
          <a:xfrm flipV="1">
            <a:off x="3635375" y="3284538"/>
            <a:ext cx="6492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4702" name="Rectangle 14"/>
          <p:cNvSpPr>
            <a:spLocks noChangeArrowheads="1"/>
          </p:cNvSpPr>
          <p:nvPr/>
        </p:nvSpPr>
        <p:spPr bwMode="auto">
          <a:xfrm>
            <a:off x="4427538" y="2852738"/>
            <a:ext cx="1223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ar-SA" b="1"/>
              <a:t>اثر درآمدي</a:t>
            </a:r>
            <a:endParaRPr lang="en-US" b="1"/>
          </a:p>
        </p:txBody>
      </p:sp>
      <p:sp>
        <p:nvSpPr>
          <p:cNvPr id="114703" name="Rectangle 15"/>
          <p:cNvSpPr>
            <a:spLocks noChangeArrowheads="1"/>
          </p:cNvSpPr>
          <p:nvPr/>
        </p:nvSpPr>
        <p:spPr bwMode="auto">
          <a:xfrm>
            <a:off x="4256088" y="4581525"/>
            <a:ext cx="1325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ar-SA" b="1"/>
              <a:t>اثر جا</a:t>
            </a:r>
            <a:r>
              <a:rPr lang="fa-IR" b="1"/>
              <a:t> </a:t>
            </a:r>
            <a:r>
              <a:rPr lang="ar-SA" b="1"/>
              <a:t>نشيني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  <p:bldP spid="10752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mtClean="0"/>
              <a:t>عنوان درس: </a:t>
            </a:r>
            <a:r>
              <a:rPr lang="ar-SA" smtClean="0"/>
              <a:t>اثر جانشيني و اثر درآمدي</a:t>
            </a:r>
            <a:r>
              <a:rPr lang="en-US" smtClean="0"/>
              <a:t>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a-IR" smtClean="0"/>
              <a:t>مثال:اگر قيمت كالاي </a:t>
            </a:r>
            <a:r>
              <a:rPr lang="en-US" smtClean="0"/>
              <a:t>x</a:t>
            </a:r>
            <a:r>
              <a:rPr lang="fa-IR" smtClean="0"/>
              <a:t> از 2 به 1 كاهش يابد اثر جانشيني و اثر درآمدي را محاسبه كنيد </a:t>
            </a:r>
          </a:p>
          <a:p>
            <a:pPr eaLnBrk="1" hangingPunct="1"/>
            <a:r>
              <a:rPr lang="fa-IR" smtClean="0"/>
              <a:t>الف- اثر درآمدي </a:t>
            </a:r>
            <a:endParaRPr lang="en-US" smtClean="0"/>
          </a:p>
        </p:txBody>
      </p:sp>
      <p:sp>
        <p:nvSpPr>
          <p:cNvPr id="11571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4067175" y="3429000"/>
          <a:ext cx="15128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7" name="Equation" r:id="rId3" imgW="952500" imgH="457200" progId="Equation.3">
                  <p:embed/>
                </p:oleObj>
              </mc:Choice>
              <mc:Fallback>
                <p:oleObj name="Equation" r:id="rId3" imgW="9525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429000"/>
                        <a:ext cx="1512888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8551" name="Object 7"/>
          <p:cNvGraphicFramePr>
            <a:graphicFrameLocks noChangeAspect="1"/>
          </p:cNvGraphicFramePr>
          <p:nvPr/>
        </p:nvGraphicFramePr>
        <p:xfrm>
          <a:off x="2700338" y="3500438"/>
          <a:ext cx="7921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8" name="Equation" r:id="rId5" imgW="457002" imgH="406224" progId="Equation.3">
                  <p:embed/>
                </p:oleObj>
              </mc:Choice>
              <mc:Fallback>
                <p:oleObj name="Equation" r:id="rId5" imgW="457002" imgH="406224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3500438"/>
                        <a:ext cx="792162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0" y="40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22" name="Rectangle 11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8554" name="Object 10"/>
          <p:cNvGraphicFramePr>
            <a:graphicFrameLocks noChangeAspect="1"/>
          </p:cNvGraphicFramePr>
          <p:nvPr/>
        </p:nvGraphicFramePr>
        <p:xfrm>
          <a:off x="1671638" y="3429000"/>
          <a:ext cx="6778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39" name="Equation" r:id="rId7" imgW="393529" imgH="457002" progId="Equation.3">
                  <p:embed/>
                </p:oleObj>
              </mc:Choice>
              <mc:Fallback>
                <p:oleObj name="Equation" r:id="rId7" imgW="393529" imgH="45700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38" y="3429000"/>
                        <a:ext cx="677862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4" name="Rectangle 12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25" name="Rectangle 1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8557" name="Object 13"/>
          <p:cNvGraphicFramePr>
            <a:graphicFrameLocks noChangeAspect="1"/>
          </p:cNvGraphicFramePr>
          <p:nvPr/>
        </p:nvGraphicFramePr>
        <p:xfrm>
          <a:off x="4356100" y="4476750"/>
          <a:ext cx="1944688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0" name="Equation" r:id="rId9" imgW="1028700" imgH="228600" progId="Equation.3">
                  <p:embed/>
                </p:oleObj>
              </mc:Choice>
              <mc:Fallback>
                <p:oleObj name="Equation" r:id="rId9" imgW="10287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476750"/>
                        <a:ext cx="1944688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7" name="Rectangle 15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2268538" y="4479925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ar-SA"/>
              <a:t>افزايش قدرت خريد</a:t>
            </a:r>
            <a:r>
              <a:rPr lang="en-US" b="1"/>
              <a:t> </a:t>
            </a:r>
          </a:p>
        </p:txBody>
      </p:sp>
      <p:sp>
        <p:nvSpPr>
          <p:cNvPr id="108561" name="Rectangle 17"/>
          <p:cNvSpPr>
            <a:spLocks noChangeArrowheads="1"/>
          </p:cNvSpPr>
          <p:nvPr/>
        </p:nvSpPr>
        <p:spPr bwMode="auto">
          <a:xfrm>
            <a:off x="5651500" y="5280025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fa-IR" sz="2400"/>
              <a:t>ب – اثر جانشيني</a:t>
            </a:r>
            <a:r>
              <a:rPr lang="fa-IR"/>
              <a:t>  </a:t>
            </a:r>
          </a:p>
        </p:txBody>
      </p:sp>
      <p:sp>
        <p:nvSpPr>
          <p:cNvPr id="115730" name="Rectangle 1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8562" name="Object 18"/>
          <p:cNvGraphicFramePr>
            <a:graphicFrameLocks noChangeAspect="1"/>
          </p:cNvGraphicFramePr>
          <p:nvPr/>
        </p:nvGraphicFramePr>
        <p:xfrm>
          <a:off x="1331913" y="5164138"/>
          <a:ext cx="31686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1" name="Equation" r:id="rId11" imgW="1485255" imgH="444307" progId="Equation.3">
                  <p:embed/>
                </p:oleObj>
              </mc:Choice>
              <mc:Fallback>
                <p:oleObj name="Equation" r:id="rId11" imgW="1485255" imgH="444307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164138"/>
                        <a:ext cx="31686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32" name="Rectangle 20"/>
          <p:cNvSpPr>
            <a:spLocks noChangeArrowheads="1"/>
          </p:cNvSpPr>
          <p:nvPr/>
        </p:nvSpPr>
        <p:spPr bwMode="auto">
          <a:xfrm>
            <a:off x="0" y="3652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10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10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build="p"/>
      <p:bldP spid="108560" grpId="0"/>
      <p:bldP spid="108561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z="3200" smtClean="0"/>
              <a:t>عنوان درس: نظريه رفتار مصرف كننده: روش منحني‌هاي بي‌تفاوتي</a:t>
            </a:r>
            <a:r>
              <a:rPr lang="en-US" sz="3200" smtClean="0"/>
              <a:t>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fa-IR" smtClean="0"/>
              <a:t>روشي براي توضيح رفتار مصرف كننده</a:t>
            </a:r>
          </a:p>
          <a:p>
            <a:pPr marL="533400" indent="-533400" eaLnBrk="1" hangingPunct="1"/>
            <a:r>
              <a:rPr lang="fa-IR" smtClean="0"/>
              <a:t>جانشين روش مطلوبيت</a:t>
            </a:r>
          </a:p>
          <a:p>
            <a:pPr marL="533400" indent="-533400" eaLnBrk="1" hangingPunct="1"/>
            <a:r>
              <a:rPr lang="fa-IR" smtClean="0"/>
              <a:t>عدم نياز به فرض جمع‌پذيري مطلوبيت و قابليت اندازه‌گيري عددي مطلوبيت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a-IR" sz="3200" smtClean="0"/>
              <a:t>عنوان درس: فروض اساسي روش منحني‌هاي بي‌تفاوتي</a:t>
            </a:r>
            <a:r>
              <a:rPr lang="en-US" sz="3200" smtClean="0"/>
              <a:t>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fa-IR" smtClean="0"/>
              <a:t>هر مصرف‌كننده داراي نقشه ترجيحات است</a:t>
            </a:r>
          </a:p>
          <a:p>
            <a:pPr marL="533400" indent="-533400" eaLnBrk="1" hangingPunct="1"/>
            <a:r>
              <a:rPr lang="fa-IR" smtClean="0"/>
              <a:t>فرض قابليت مقايسه بسته‌هاي مختلف </a:t>
            </a:r>
          </a:p>
          <a:p>
            <a:pPr marL="533400" indent="-533400" eaLnBrk="1" hangingPunct="1"/>
            <a:r>
              <a:rPr lang="fa-IR" smtClean="0"/>
              <a:t>اصل انتقال </a:t>
            </a:r>
          </a:p>
          <a:p>
            <a:pPr marL="533400" indent="-533400" eaLnBrk="1" hangingPunct="1"/>
            <a:r>
              <a:rPr lang="fa-IR" smtClean="0"/>
              <a:t>اصل تسلط. بسته‌اي كه حاوي مقادير  بيشتري از كالا مي‌باشد مرجح است</a:t>
            </a: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1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/>
    </p:bld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2196</TotalTime>
  <Words>4779</Words>
  <Application>Microsoft Office PowerPoint</Application>
  <PresentationFormat>On-screen Show (4:3)</PresentationFormat>
  <Paragraphs>722</Paragraphs>
  <Slides>215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215</vt:i4>
      </vt:variant>
    </vt:vector>
  </HeadingPairs>
  <TitlesOfParts>
    <vt:vector size="219" baseType="lpstr">
      <vt:lpstr>Watermark</vt:lpstr>
      <vt:lpstr>Slipstream</vt:lpstr>
      <vt:lpstr>Diseño predeterminado</vt:lpstr>
      <vt:lpstr>Equation</vt:lpstr>
      <vt:lpstr>به نام خدا  اقتصادخرد  90</vt:lpstr>
      <vt:lpstr> عنوان درس: اقتصاد خرد         </vt:lpstr>
      <vt:lpstr>عنوان درس: فصل اول </vt:lpstr>
      <vt:lpstr>عنوان درس: تعريف علم اقتصاد</vt:lpstr>
      <vt:lpstr>عنوان درس: اقتصاد خرد و اقتصاد كلان</vt:lpstr>
      <vt:lpstr> عنوان درس : شيوه تفكر اقتصادي </vt:lpstr>
      <vt:lpstr> عنوان درس: موضوعات اقتصاد خرد و كلان </vt:lpstr>
      <vt:lpstr>عنوان درس: ابزار تحليلي و زبان اقتصاد</vt:lpstr>
      <vt:lpstr>عنوان درس: سؤالات اقتصاد خرد </vt:lpstr>
      <vt:lpstr> عنوان درس: سؤالات اقتصاد كلان </vt:lpstr>
      <vt:lpstr>عنوان درس: سؤالات اساسي اقتصاد </vt:lpstr>
      <vt:lpstr>PowerPoint Presentation</vt:lpstr>
      <vt:lpstr>PowerPoint Presentation</vt:lpstr>
      <vt:lpstr>عنوان درس: ويژه ‌گي منحني امكانات توليد</vt:lpstr>
      <vt:lpstr>عنوان درس: تمرين </vt:lpstr>
      <vt:lpstr>PowerPoint Presentation</vt:lpstr>
      <vt:lpstr>عنوان درس: سؤال در مورد هزينه فرصت </vt:lpstr>
      <vt:lpstr>PowerPoint Presentation</vt:lpstr>
      <vt:lpstr>عنوان درس: تمرين </vt:lpstr>
      <vt:lpstr>عنوان درس: تمرين </vt:lpstr>
      <vt:lpstr>عنوان درس: تمرين</vt:lpstr>
      <vt:lpstr>عنوان درس: فصل دوم - نظام‌هاي اقتصادي</vt:lpstr>
      <vt:lpstr>عنوان درس: فصل سوم - تقاضا و عرضه </vt:lpstr>
      <vt:lpstr>عنوان درس: نظام‌هاي اقتصادي </vt:lpstr>
      <vt:lpstr>عنوان درس: خانوار و بنگاه </vt:lpstr>
      <vt:lpstr>عنوان درس:  تقاضا </vt:lpstr>
      <vt:lpstr>PowerPoint Presentation</vt:lpstr>
      <vt:lpstr>PowerPoint Presentation</vt:lpstr>
      <vt:lpstr>عنوان درس: عوامل مؤثر در ميزان تقاضاي فرد (خانوار) </vt:lpstr>
      <vt:lpstr>PowerPoint Presentation</vt:lpstr>
      <vt:lpstr>عنوان درس: درآمد و ثروت </vt:lpstr>
      <vt:lpstr>PowerPoint Presentation</vt:lpstr>
      <vt:lpstr>PowerPoint Presentation</vt:lpstr>
      <vt:lpstr>عنوان درس: طبقه‌بندي كالاها </vt:lpstr>
      <vt:lpstr>عنوان درس: چرا شيب منحني تقاضا نزولي است </vt:lpstr>
      <vt:lpstr>PowerPoint Presentation</vt:lpstr>
      <vt:lpstr>عنوان درس: كالاي پست </vt:lpstr>
      <vt:lpstr>عنوان درس: كالاي معمولي </vt:lpstr>
      <vt:lpstr>تغيير در درآمد و انتقال منحني تقاضاي كالاي پست</vt:lpstr>
      <vt:lpstr>PowerPoint Presentation</vt:lpstr>
      <vt:lpstr>PowerPoint Presentation</vt:lpstr>
      <vt:lpstr>عنوان درس: رابطه بين دو كالا</vt:lpstr>
      <vt:lpstr>عنوان درس: رابطه تقاضا و قيمت كالاي جانشين</vt:lpstr>
      <vt:lpstr>عنوان درس: تعريف جانشيني </vt:lpstr>
      <vt:lpstr>PowerPoint Presentation</vt:lpstr>
      <vt:lpstr>عنوان درس: دو كالاي جانشين </vt:lpstr>
      <vt:lpstr>عنوان درس: رابطه مقدار تقاضا و قيمت دو كالاي مكمل </vt:lpstr>
      <vt:lpstr>عنوان درس: دو كالاي مكمل </vt:lpstr>
      <vt:lpstr>عنوان درس: تعريف دو كالاي مكمل </vt:lpstr>
      <vt:lpstr>PowerPoint Presentation</vt:lpstr>
      <vt:lpstr>عنوان درس: تقاضا و سليقه </vt:lpstr>
      <vt:lpstr>عنوان درس: تقاضا و انتظارات </vt:lpstr>
      <vt:lpstr>عنوان درس: عوامل مؤثر در تقاضا </vt:lpstr>
      <vt:lpstr>PowerPoint Presentation</vt:lpstr>
      <vt:lpstr>PowerPoint Presentation</vt:lpstr>
      <vt:lpstr>عنوان درس: تقاضاي بازار </vt:lpstr>
      <vt:lpstr>PowerPoint Presentation</vt:lpstr>
      <vt:lpstr>PowerPoint Presentation</vt:lpstr>
      <vt:lpstr>عنوان درس: عرضه </vt:lpstr>
      <vt:lpstr>عنوان درس: عوامل مؤثر در ميزان عرضه بنگاه </vt:lpstr>
      <vt:lpstr>PowerPoint Presentation</vt:lpstr>
      <vt:lpstr>عنوان درس: منحني عرضه </vt:lpstr>
      <vt:lpstr>PowerPoint Presentation</vt:lpstr>
      <vt:lpstr>عنوان درس: عوامل مؤثر در تغيير هزينه توليد</vt:lpstr>
      <vt:lpstr>عنوان درس: قيمت نهاده‌ها و ميزان توليد </vt:lpstr>
      <vt:lpstr>PowerPoint Presentation</vt:lpstr>
      <vt:lpstr>عنوان درس: عوامل موثر بر عرضه </vt:lpstr>
      <vt:lpstr>PowerPoint Presentation</vt:lpstr>
      <vt:lpstr>عنوان درس: عرضه بازار </vt:lpstr>
      <vt:lpstr>PowerPoint Presentation</vt:lpstr>
      <vt:lpstr>عنوان درس: عوامل مؤثر در شكل منحني عرضه بازار </vt:lpstr>
      <vt:lpstr>عنوان درس: ورود و خروج بنگاهها و انتقال منحني عرضه بازار</vt:lpstr>
      <vt:lpstr>عنوان درس: بازار و تعادل بازار </vt:lpstr>
      <vt:lpstr>PowerPoint Presentation</vt:lpstr>
      <vt:lpstr>PowerPoint Presentation</vt:lpstr>
      <vt:lpstr>PowerPoint Presentation</vt:lpstr>
      <vt:lpstr>PowerPoint Presentation</vt:lpstr>
      <vt:lpstr>عنوان درس: فصل چهارم – نظريه رفتار مصرف كننده </vt:lpstr>
      <vt:lpstr>عنوان درس: نظريه رفتار مصرف كننده </vt:lpstr>
      <vt:lpstr>عنوان درس: محدوديت‌هاي خانوار </vt:lpstr>
      <vt:lpstr>PowerPoint Presentation</vt:lpstr>
      <vt:lpstr>عنوان درس: خط بودجه </vt:lpstr>
      <vt:lpstr>PowerPoint Presentation</vt:lpstr>
      <vt:lpstr>PowerPoint Presentation</vt:lpstr>
      <vt:lpstr>PowerPoint Presentation</vt:lpstr>
      <vt:lpstr>عنوان درس: روشهاي تبيين رفتار مصرف كننده </vt:lpstr>
      <vt:lpstr>عنوان درس: مطلوبيت </vt:lpstr>
      <vt:lpstr>PowerPoint Presentation</vt:lpstr>
      <vt:lpstr>PowerPoint Presentation</vt:lpstr>
      <vt:lpstr>PowerPoint Presentation</vt:lpstr>
      <vt:lpstr>عنوان درس: حداكثر كردن مطلوبيت </vt:lpstr>
      <vt:lpstr>PowerPoint Presentation</vt:lpstr>
      <vt:lpstr>عنوان درس: قاعده تخصيص درآمد بين كالاها</vt:lpstr>
      <vt:lpstr>عنوان درس: بيان ديگري از شرط تعادل مصرف كننده </vt:lpstr>
      <vt:lpstr>عنوان درس: مثال عددي</vt:lpstr>
      <vt:lpstr>عنوان درس: اثر جانشيني و اثر درآمدي</vt:lpstr>
      <vt:lpstr>عنوان درس: اثر جانشيني و اثر درآمدي </vt:lpstr>
      <vt:lpstr>عنوان درس: نظريه رفتار مصرف كننده: روش منحني‌هاي بي‌تفاوتي </vt:lpstr>
      <vt:lpstr>عنوان درس: فروض اساسي روش منحني‌هاي بي‌تفاوتي </vt:lpstr>
      <vt:lpstr>عنوان درس: اصل قابليت مقايسه </vt:lpstr>
      <vt:lpstr>عنوان درس: اصل انتقال </vt:lpstr>
      <vt:lpstr>PowerPoint Presentation</vt:lpstr>
      <vt:lpstr>PowerPoint Presentation</vt:lpstr>
      <vt:lpstr>عنوان درس: ويژه ‌گي‌هاي منحني‌هاي بي‌تفاوتي </vt:lpstr>
      <vt:lpstr>PowerPoint Presentation</vt:lpstr>
      <vt:lpstr>عنوان درس: مثال عددي </vt:lpstr>
      <vt:lpstr>PowerPoint Presentation</vt:lpstr>
      <vt:lpstr>عنوان درس: استخراج نرخ نهايي جانشيني از تابع مطلوبيت</vt:lpstr>
      <vt:lpstr>PowerPoint Presentation</vt:lpstr>
      <vt:lpstr>عنوان درس: استخراج شرط تعادل </vt:lpstr>
      <vt:lpstr>عنوان درس:تمرين</vt:lpstr>
      <vt:lpstr>عنوان درس: تمرين </vt:lpstr>
      <vt:lpstr>عنوان درس: تمرين </vt:lpstr>
      <vt:lpstr>عنوان درس: تمرين </vt:lpstr>
      <vt:lpstr>عنوان درس: تمرين </vt:lpstr>
      <vt:lpstr>عنوان درس: تمرين </vt:lpstr>
      <vt:lpstr>عنوان درس: تمرين </vt:lpstr>
      <vt:lpstr>PowerPoint Presentation</vt:lpstr>
      <vt:lpstr>PowerPoint Presentation</vt:lpstr>
      <vt:lpstr>PowerPoint Presentation</vt:lpstr>
      <vt:lpstr>عنوان درس: فصل ششم - كشش تقاضا </vt:lpstr>
      <vt:lpstr>عنوان درس: كشش قيمتي تقاضا</vt:lpstr>
      <vt:lpstr>عنوان درس: كشش قيمتي تقاضا </vt:lpstr>
      <vt:lpstr>PowerPoint Presentation</vt:lpstr>
      <vt:lpstr>PowerPoint Presentation</vt:lpstr>
      <vt:lpstr>PowerPoint Presentation</vt:lpstr>
      <vt:lpstr>PowerPoint Presentation</vt:lpstr>
      <vt:lpstr>عنوان درس: عوامل مؤثر در كشش تقاضا </vt:lpstr>
      <vt:lpstr>PowerPoint Presentation</vt:lpstr>
      <vt:lpstr>عنوان درس: كشش درآمدي تقاضا</vt:lpstr>
      <vt:lpstr>عنوان درس: تمرين </vt:lpstr>
      <vt:lpstr>عنوان درس: تعيين ماهيت كالاها بر حسب كشش درآمدي </vt:lpstr>
      <vt:lpstr>عنوان درس: تمرين </vt:lpstr>
      <vt:lpstr>عنوان درس: چند نكته</vt:lpstr>
      <vt:lpstr>عنوان درس: كشش متقابل تقاضا </vt:lpstr>
      <vt:lpstr>عنوان درس: تمرين</vt:lpstr>
      <vt:lpstr>عنوان درس: چند نكته </vt:lpstr>
      <vt:lpstr>عنوان درس: كشش عرضه </vt:lpstr>
      <vt:lpstr>عنوان درس: فصل پنجم – بنگاه و توليد </vt:lpstr>
      <vt:lpstr>PowerPoint Presentation</vt:lpstr>
      <vt:lpstr>عنوان درس: توليد نهايي، توليد متوسط </vt:lpstr>
      <vt:lpstr>PowerPoint Presentation</vt:lpstr>
      <vt:lpstr>عنوان درس: چند نكته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عنوان درس: خواص منحني توليد يكسان</vt:lpstr>
      <vt:lpstr>عنوان درس: تمرين</vt:lpstr>
      <vt:lpstr>عنوان درس: تمرين</vt:lpstr>
      <vt:lpstr>عنوان درس: تمرين </vt:lpstr>
      <vt:lpstr>عنوان درس: تمرين </vt:lpstr>
      <vt:lpstr>عنوان درس: فصل هفتم – هزينه توليد </vt:lpstr>
      <vt:lpstr>عنوان درس: هزينه‌ها در كوتاه‌مدت:</vt:lpstr>
      <vt:lpstr>PowerPoint Presentation</vt:lpstr>
      <vt:lpstr>عنوان درس: اقتصاد خرد – هزينه‌هاي متوسط </vt:lpstr>
      <vt:lpstr>عنوان درس: هزينه نهايي </vt:lpstr>
      <vt:lpstr>PowerPoint Presentation</vt:lpstr>
      <vt:lpstr>PowerPoint Presentation</vt:lpstr>
      <vt:lpstr>PowerPoint Presentation</vt:lpstr>
      <vt:lpstr>عنوان درس: انواع بازده نسبت به مقياس </vt:lpstr>
      <vt:lpstr>عنوان درس: بازده ثابت به مقياس</vt:lpstr>
      <vt:lpstr>PowerPoint Presentation</vt:lpstr>
      <vt:lpstr>PowerPoint Presentation</vt:lpstr>
      <vt:lpstr>عنوان درس: تمرين </vt:lpstr>
      <vt:lpstr>عنوان درس: تمرين </vt:lpstr>
      <vt:lpstr>PowerPoint Presentation</vt:lpstr>
      <vt:lpstr>عنوان درس: تمرين </vt:lpstr>
      <vt:lpstr>عنوان درس: فصل هشتم (تعيين قيمت ومقدار در بازار رقابتي )</vt:lpstr>
      <vt:lpstr>عنوان درس: بازار رقابت كامل </vt:lpstr>
      <vt:lpstr>عنوان درس: حداكثر كردن سود </vt:lpstr>
      <vt:lpstr>PowerPoint Presentation</vt:lpstr>
      <vt:lpstr>عنوان درس: اقتصاد خرد – حداكثر كردن سود </vt:lpstr>
      <vt:lpstr>عنوان درس: حداكثر كردن سود </vt:lpstr>
      <vt:lpstr>PowerPoint Presentation</vt:lpstr>
      <vt:lpstr>PowerPoint Presentation</vt:lpstr>
      <vt:lpstr>عنوان درس: تمرين</vt:lpstr>
      <vt:lpstr>عنوان درس: تمرين </vt:lpstr>
      <vt:lpstr>عنوان درس: منحني عرضه كوتاه‌مدت بنگاه </vt:lpstr>
      <vt:lpstr>PowerPoint Presentation</vt:lpstr>
      <vt:lpstr>عنوان درس: مزاياي رقابت كامل </vt:lpstr>
      <vt:lpstr>عنوان درس: نواقص و محدوديتهاي بازار رقابتي </vt:lpstr>
      <vt:lpstr>عنوان درس: منحني عرضه بلندمدت</vt:lpstr>
      <vt:lpstr>عنوان درس: فصل نهم  (  تعيين قيمت و مقدار در بازار انحصا ري)</vt:lpstr>
      <vt:lpstr>عنوان درس: مفهوم بازار انحصار كامل </vt:lpstr>
      <vt:lpstr>عنوان درس: چند نكته در مورد بازار انحصاري </vt:lpstr>
      <vt:lpstr>عنوان درس: علت بروز انحصار </vt:lpstr>
      <vt:lpstr>عنوان درس: تقاضا و درآمد نهايي انحصارگر</vt:lpstr>
      <vt:lpstr>PowerPoint Presentation</vt:lpstr>
      <vt:lpstr>مقايسه تقاضا وبازار انحصاري ورقابتي</vt:lpstr>
      <vt:lpstr>عنوان درس: تعيين سطح توليد انحصارگر </vt:lpstr>
      <vt:lpstr>PowerPoint Presentation</vt:lpstr>
      <vt:lpstr>عنوان درس: تبعيض قيمت </vt:lpstr>
      <vt:lpstr>عنوان درس: مفهوم تبعيض قيمت </vt:lpstr>
      <vt:lpstr>عنوان درس: مثالهايي از تبعيض قيمت </vt:lpstr>
      <vt:lpstr>عنوان درس: شرايط لازم براي اعمال تبعيض قيمت </vt:lpstr>
      <vt:lpstr>عنوان درس: چند نكته راجع به بنگاه انحصاري و رقابتي</vt:lpstr>
      <vt:lpstr>عنوان درس: تمرين </vt:lpstr>
      <vt:lpstr>PowerPoint Presentation</vt:lpstr>
      <vt:lpstr>عنوان درس: تمرين </vt:lpstr>
      <vt:lpstr>عنوان درس: كنترل انحصار طبيعي </vt:lpstr>
      <vt:lpstr>PowerPoint Presentation</vt:lpstr>
      <vt:lpstr>عنوان درس: بازار رقابت انحصاري (فصل دهم) </vt:lpstr>
      <vt:lpstr>عنوان درس: تعريف رقابت انحصاري </vt:lpstr>
      <vt:lpstr>عنوان درس: سطح توليد بهينه بنگاه رقابت انحصاري</vt:lpstr>
      <vt:lpstr>عنوان درس: سود كوتاه‌مدت و بلندمدت بنگاه رقابت انحصاري </vt:lpstr>
      <vt:lpstr>PowerPoint Presentation</vt:lpstr>
      <vt:lpstr>عنوان درس: كارايي بنگاه رقابت انحصاري</vt:lpstr>
      <vt:lpstr>عنوان درس: تمرين </vt:lpstr>
      <vt:lpstr>عنوان درس: تمرين </vt:lpstr>
      <vt:lpstr>عنوان درس: نحوه اعمال تبعيض نيست </vt:lpstr>
      <vt:lpstr>عنوان درس: انحصار و كارايي </vt:lpstr>
      <vt:lpstr>مرجع تخصصی دانلود پاورپوینت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درس: اقتصاد خرد</dc:title>
  <dc:creator>parastesh</dc:creator>
  <cp:lastModifiedBy>WIN 7</cp:lastModifiedBy>
  <cp:revision>412</cp:revision>
  <dcterms:created xsi:type="dcterms:W3CDTF">2007-01-15T06:39:45Z</dcterms:created>
  <dcterms:modified xsi:type="dcterms:W3CDTF">2017-04-04T16:34:59Z</dcterms:modified>
</cp:coreProperties>
</file>