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37" r:id="rId5"/>
    <p:sldMasterId id="2147483751" r:id="rId6"/>
  </p:sldMasterIdLst>
  <p:notesMasterIdLst>
    <p:notesMasterId r:id="rId90"/>
  </p:notesMasterIdLst>
  <p:sldIdLst>
    <p:sldId id="257" r:id="rId7"/>
    <p:sldId id="259" r:id="rId8"/>
    <p:sldId id="311" r:id="rId9"/>
    <p:sldId id="260" r:id="rId10"/>
    <p:sldId id="261" r:id="rId11"/>
    <p:sldId id="262" r:id="rId12"/>
    <p:sldId id="319" r:id="rId13"/>
    <p:sldId id="290" r:id="rId14"/>
    <p:sldId id="291" r:id="rId15"/>
    <p:sldId id="292" r:id="rId16"/>
    <p:sldId id="293" r:id="rId17"/>
    <p:sldId id="294" r:id="rId18"/>
    <p:sldId id="295" r:id="rId19"/>
    <p:sldId id="296" r:id="rId20"/>
    <p:sldId id="297" r:id="rId21"/>
    <p:sldId id="298" r:id="rId22"/>
    <p:sldId id="309" r:id="rId23"/>
    <p:sldId id="310" r:id="rId24"/>
    <p:sldId id="299" r:id="rId25"/>
    <p:sldId id="300" r:id="rId26"/>
    <p:sldId id="301" r:id="rId27"/>
    <p:sldId id="302" r:id="rId28"/>
    <p:sldId id="303" r:id="rId29"/>
    <p:sldId id="304" r:id="rId30"/>
    <p:sldId id="321" r:id="rId31"/>
    <p:sldId id="318" r:id="rId32"/>
    <p:sldId id="305" r:id="rId33"/>
    <p:sldId id="306" r:id="rId34"/>
    <p:sldId id="307" r:id="rId35"/>
    <p:sldId id="312" r:id="rId36"/>
    <p:sldId id="376" r:id="rId37"/>
    <p:sldId id="349" r:id="rId38"/>
    <p:sldId id="350" r:id="rId39"/>
    <p:sldId id="351" r:id="rId40"/>
    <p:sldId id="352" r:id="rId41"/>
    <p:sldId id="353" r:id="rId42"/>
    <p:sldId id="354" r:id="rId43"/>
    <p:sldId id="380" r:id="rId44"/>
    <p:sldId id="355" r:id="rId45"/>
    <p:sldId id="378" r:id="rId46"/>
    <p:sldId id="379"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258" r:id="rId68"/>
    <p:sldId id="313" r:id="rId69"/>
    <p:sldId id="263" r:id="rId70"/>
    <p:sldId id="264" r:id="rId71"/>
    <p:sldId id="377" r:id="rId72"/>
    <p:sldId id="265" r:id="rId73"/>
    <p:sldId id="266" r:id="rId74"/>
    <p:sldId id="267" r:id="rId75"/>
    <p:sldId id="268" r:id="rId76"/>
    <p:sldId id="269" r:id="rId77"/>
    <p:sldId id="270" r:id="rId78"/>
    <p:sldId id="271" r:id="rId79"/>
    <p:sldId id="272" r:id="rId80"/>
    <p:sldId id="273" r:id="rId81"/>
    <p:sldId id="274" r:id="rId82"/>
    <p:sldId id="275" r:id="rId83"/>
    <p:sldId id="276" r:id="rId84"/>
    <p:sldId id="277" r:id="rId85"/>
    <p:sldId id="278" r:id="rId86"/>
    <p:sldId id="279" r:id="rId87"/>
    <p:sldId id="280" r:id="rId88"/>
    <p:sldId id="281" r:id="rId8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83C"/>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26" autoAdjust="0"/>
    <p:restoredTop sz="77917" autoAdjust="0"/>
  </p:normalViewPr>
  <p:slideViewPr>
    <p:cSldViewPr snapToGrid="0">
      <p:cViewPr varScale="1">
        <p:scale>
          <a:sx n="56" d="100"/>
          <a:sy n="56" d="100"/>
        </p:scale>
        <p:origin x="-13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_rels/data10.xml.rels><?xml version="1.0" encoding="UTF-8" standalone="yes"?>
<Relationships xmlns="http://schemas.openxmlformats.org/package/2006/relationships"><Relationship Id="rId1" Type="http://schemas.openxmlformats.org/officeDocument/2006/relationships/image" Target="../media/image27.png"/></Relationships>
</file>

<file path=ppt/diagrams/_rels/data11.xml.rels><?xml version="1.0" encoding="UTF-8" standalone="yes"?>
<Relationships xmlns="http://schemas.openxmlformats.org/package/2006/relationships"><Relationship Id="rId1" Type="http://schemas.openxmlformats.org/officeDocument/2006/relationships/image" Target="../media/image28.jpeg"/></Relationships>
</file>

<file path=ppt/diagrams/_rels/data12.xml.rels><?xml version="1.0" encoding="UTF-8" standalone="yes"?>
<Relationships xmlns="http://schemas.openxmlformats.org/package/2006/relationships"><Relationship Id="rId1" Type="http://schemas.openxmlformats.org/officeDocument/2006/relationships/image" Target="../media/image29.jpeg"/></Relationships>
</file>

<file path=ppt/diagrams/_rels/data4.xml.rels><?xml version="1.0" encoding="UTF-8" standalone="yes"?>
<Relationships xmlns="http://schemas.openxmlformats.org/package/2006/relationships"><Relationship Id="rId1" Type="http://schemas.openxmlformats.org/officeDocument/2006/relationships/image" Target="../media/image22.jpeg"/></Relationships>
</file>

<file path=ppt/diagrams/_rels/data5.xml.rels><?xml version="1.0" encoding="UTF-8" standalone="yes"?>
<Relationships xmlns="http://schemas.openxmlformats.org/package/2006/relationships"><Relationship Id="rId1" Type="http://schemas.openxmlformats.org/officeDocument/2006/relationships/image" Target="../media/image23.jpeg"/></Relationships>
</file>

<file path=ppt/diagrams/_rels/data6.xml.rels><?xml version="1.0" encoding="UTF-8" standalone="yes"?>
<Relationships xmlns="http://schemas.openxmlformats.org/package/2006/relationships"><Relationship Id="rId1" Type="http://schemas.openxmlformats.org/officeDocument/2006/relationships/image" Target="../media/image24.gif"/></Relationships>
</file>

<file path=ppt/diagrams/_rels/data7.xml.rels><?xml version="1.0" encoding="UTF-8" standalone="yes"?>
<Relationships xmlns="http://schemas.openxmlformats.org/package/2006/relationships"><Relationship Id="rId1" Type="http://schemas.openxmlformats.org/officeDocument/2006/relationships/image" Target="../media/image25.jpeg"/></Relationships>
</file>

<file path=ppt/diagrams/_rels/data8.xml.rels><?xml version="1.0" encoding="UTF-8" standalone="yes"?>
<Relationships xmlns="http://schemas.openxmlformats.org/package/2006/relationships"><Relationship Id="rId1" Type="http://schemas.openxmlformats.org/officeDocument/2006/relationships/image" Target="../media/image26.jpeg"/></Relationships>
</file>

<file path=ppt/diagrams/_rels/data9.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4.gif"/></Relationships>
</file>

<file path=ppt/diagrams/_rels/drawing7.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568C7-F986-4EFE-BA61-512D0443A211}" type="doc">
      <dgm:prSet loTypeId="urn:microsoft.com/office/officeart/2005/8/layout/list1" loCatId="list" qsTypeId="urn:microsoft.com/office/officeart/2005/8/quickstyle/3d2" qsCatId="3D" csTypeId="urn:microsoft.com/office/officeart/2005/8/colors/colorful2" csCatId="colorful" phldr="1"/>
      <dgm:spPr/>
      <dgm:t>
        <a:bodyPr/>
        <a:lstStyle/>
        <a:p>
          <a:pPr rtl="1"/>
          <a:endParaRPr lang="fa-IR"/>
        </a:p>
      </dgm:t>
    </dgm:pt>
    <dgm:pt modelId="{3D565FFE-F63A-4358-86C4-B8BC813F8DF5}">
      <dgm:prSet phldrT="[Text]" custT="1"/>
      <dgm:spPr/>
      <dgm:t>
        <a:bodyPr/>
        <a:lstStyle/>
        <a:p>
          <a:pPr algn="ctr" rtl="1"/>
          <a:r>
            <a:rPr lang="fa-IR" sz="2400" dirty="0" smtClean="0">
              <a:solidFill>
                <a:srgbClr val="000000"/>
              </a:solidFill>
              <a:cs typeface="+mn-cs"/>
            </a:rPr>
            <a:t>بحران انرژی</a:t>
          </a:r>
          <a:endParaRPr lang="fa-IR" sz="2400" dirty="0">
            <a:solidFill>
              <a:srgbClr val="000000"/>
            </a:solidFill>
            <a:cs typeface="+mn-cs"/>
          </a:endParaRPr>
        </a:p>
      </dgm:t>
    </dgm:pt>
    <dgm:pt modelId="{6794D331-22BB-42B7-90CC-A9614802EAA2}" type="parTrans" cxnId="{DE5A5514-5D61-4BC7-AA85-66BF5506531A}">
      <dgm:prSet/>
      <dgm:spPr/>
      <dgm:t>
        <a:bodyPr/>
        <a:lstStyle/>
        <a:p>
          <a:pPr rtl="1"/>
          <a:endParaRPr lang="fa-IR"/>
        </a:p>
      </dgm:t>
    </dgm:pt>
    <dgm:pt modelId="{F6B04137-1FB5-4CF6-AB42-69772D446A9A}" type="sibTrans" cxnId="{DE5A5514-5D61-4BC7-AA85-66BF5506531A}">
      <dgm:prSet/>
      <dgm:spPr/>
      <dgm:t>
        <a:bodyPr/>
        <a:lstStyle/>
        <a:p>
          <a:pPr rtl="1"/>
          <a:endParaRPr lang="fa-IR"/>
        </a:p>
      </dgm:t>
    </dgm:pt>
    <dgm:pt modelId="{E25AFC20-696F-490D-80F0-79C58A8F0684}">
      <dgm:prSet phldrT="[Text]" custT="1"/>
      <dgm:spPr/>
      <dgm:t>
        <a:bodyPr/>
        <a:lstStyle/>
        <a:p>
          <a:pPr algn="ctr" rtl="1"/>
          <a:r>
            <a:rPr lang="fa-IR" sz="2400" dirty="0" smtClean="0">
              <a:solidFill>
                <a:srgbClr val="000000"/>
              </a:solidFill>
              <a:cs typeface="+mn-cs"/>
            </a:rPr>
            <a:t>شکل گیری بازاریابی خدمات</a:t>
          </a:r>
          <a:endParaRPr lang="fa-IR" sz="2400" dirty="0">
            <a:solidFill>
              <a:srgbClr val="000000"/>
            </a:solidFill>
            <a:cs typeface="+mn-cs"/>
          </a:endParaRPr>
        </a:p>
      </dgm:t>
    </dgm:pt>
    <dgm:pt modelId="{26EE9267-CB64-472E-8CA5-4D29EAA676C7}" type="parTrans" cxnId="{C3E7764B-0D8A-494B-8D52-70C126845DFC}">
      <dgm:prSet/>
      <dgm:spPr/>
      <dgm:t>
        <a:bodyPr/>
        <a:lstStyle/>
        <a:p>
          <a:pPr rtl="1"/>
          <a:endParaRPr lang="fa-IR"/>
        </a:p>
      </dgm:t>
    </dgm:pt>
    <dgm:pt modelId="{3535AA94-54BC-4059-BB83-A34BACFC8429}" type="sibTrans" cxnId="{C3E7764B-0D8A-494B-8D52-70C126845DFC}">
      <dgm:prSet/>
      <dgm:spPr/>
      <dgm:t>
        <a:bodyPr/>
        <a:lstStyle/>
        <a:p>
          <a:pPr rtl="1"/>
          <a:endParaRPr lang="fa-IR"/>
        </a:p>
      </dgm:t>
    </dgm:pt>
    <dgm:pt modelId="{2308271D-851E-4EF9-AFD0-7FE08254FBED}">
      <dgm:prSet custT="1"/>
      <dgm:spPr/>
      <dgm:t>
        <a:bodyPr/>
        <a:lstStyle/>
        <a:p>
          <a:pPr algn="ctr" rtl="1"/>
          <a:r>
            <a:rPr lang="fa-IR" sz="2400" dirty="0" smtClean="0">
              <a:solidFill>
                <a:srgbClr val="000000"/>
              </a:solidFill>
              <a:cs typeface="+mn-cs"/>
            </a:rPr>
            <a:t>مطرح شدن بحث مدیریت کیفیت فراگیر</a:t>
          </a:r>
          <a:endParaRPr lang="fa-IR" sz="2400" dirty="0">
            <a:solidFill>
              <a:srgbClr val="000000"/>
            </a:solidFill>
            <a:cs typeface="+mn-cs"/>
          </a:endParaRPr>
        </a:p>
      </dgm:t>
    </dgm:pt>
    <dgm:pt modelId="{C3C051C3-8B7B-41A5-803A-F76CA1D20BDA}" type="parTrans" cxnId="{A572B43B-2244-4D2F-BA8F-ED84B2C84CA0}">
      <dgm:prSet/>
      <dgm:spPr/>
      <dgm:t>
        <a:bodyPr/>
        <a:lstStyle/>
        <a:p>
          <a:pPr rtl="1"/>
          <a:endParaRPr lang="fa-IR"/>
        </a:p>
      </dgm:t>
    </dgm:pt>
    <dgm:pt modelId="{784AC11E-7B31-43BB-9760-D3332C5A6126}" type="sibTrans" cxnId="{A572B43B-2244-4D2F-BA8F-ED84B2C84CA0}">
      <dgm:prSet/>
      <dgm:spPr/>
      <dgm:t>
        <a:bodyPr/>
        <a:lstStyle/>
        <a:p>
          <a:pPr rtl="1"/>
          <a:endParaRPr lang="fa-IR"/>
        </a:p>
      </dgm:t>
    </dgm:pt>
    <dgm:pt modelId="{660A80D7-194B-4CD5-80F0-93DF050028E2}" type="pres">
      <dgm:prSet presAssocID="{5A3568C7-F986-4EFE-BA61-512D0443A211}" presName="linear" presStyleCnt="0">
        <dgm:presLayoutVars>
          <dgm:dir/>
          <dgm:animLvl val="lvl"/>
          <dgm:resizeHandles val="exact"/>
        </dgm:presLayoutVars>
      </dgm:prSet>
      <dgm:spPr/>
      <dgm:t>
        <a:bodyPr/>
        <a:lstStyle/>
        <a:p>
          <a:pPr rtl="1"/>
          <a:endParaRPr lang="fa-IR"/>
        </a:p>
      </dgm:t>
    </dgm:pt>
    <dgm:pt modelId="{77F74FFE-3A05-4622-B6E7-A16E85E9205D}" type="pres">
      <dgm:prSet presAssocID="{3D565FFE-F63A-4358-86C4-B8BC813F8DF5}" presName="parentLin" presStyleCnt="0"/>
      <dgm:spPr/>
    </dgm:pt>
    <dgm:pt modelId="{96B6276C-BD6F-4A8B-918F-8DBE188859DA}" type="pres">
      <dgm:prSet presAssocID="{3D565FFE-F63A-4358-86C4-B8BC813F8DF5}" presName="parentLeftMargin" presStyleLbl="node1" presStyleIdx="0" presStyleCnt="3"/>
      <dgm:spPr/>
      <dgm:t>
        <a:bodyPr/>
        <a:lstStyle/>
        <a:p>
          <a:pPr rtl="1"/>
          <a:endParaRPr lang="fa-IR"/>
        </a:p>
      </dgm:t>
    </dgm:pt>
    <dgm:pt modelId="{7D9EC470-6561-4055-AE3D-C65A62886BF5}" type="pres">
      <dgm:prSet presAssocID="{3D565FFE-F63A-4358-86C4-B8BC813F8DF5}" presName="parentText" presStyleLbl="node1" presStyleIdx="0" presStyleCnt="3" custLinFactX="6919" custLinFactNeighborX="100000">
        <dgm:presLayoutVars>
          <dgm:chMax val="0"/>
          <dgm:bulletEnabled val="1"/>
        </dgm:presLayoutVars>
      </dgm:prSet>
      <dgm:spPr/>
      <dgm:t>
        <a:bodyPr/>
        <a:lstStyle/>
        <a:p>
          <a:pPr rtl="1"/>
          <a:endParaRPr lang="fa-IR"/>
        </a:p>
      </dgm:t>
    </dgm:pt>
    <dgm:pt modelId="{76092AAB-C1D2-46BD-8D1F-4580F7969032}" type="pres">
      <dgm:prSet presAssocID="{3D565FFE-F63A-4358-86C4-B8BC813F8DF5}" presName="negativeSpace" presStyleCnt="0"/>
      <dgm:spPr/>
    </dgm:pt>
    <dgm:pt modelId="{727D7B9C-DD58-494A-8F78-3BA2D31B4889}" type="pres">
      <dgm:prSet presAssocID="{3D565FFE-F63A-4358-86C4-B8BC813F8DF5}" presName="childText" presStyleLbl="conFgAcc1" presStyleIdx="0" presStyleCnt="3">
        <dgm:presLayoutVars>
          <dgm:bulletEnabled val="1"/>
        </dgm:presLayoutVars>
      </dgm:prSet>
      <dgm:spPr/>
    </dgm:pt>
    <dgm:pt modelId="{2B29CDEE-D808-42C4-A69F-AC14ECD74547}" type="pres">
      <dgm:prSet presAssocID="{F6B04137-1FB5-4CF6-AB42-69772D446A9A}" presName="spaceBetweenRectangles" presStyleCnt="0"/>
      <dgm:spPr/>
    </dgm:pt>
    <dgm:pt modelId="{5B331DE5-68C5-4BC5-BA43-906D39A74739}" type="pres">
      <dgm:prSet presAssocID="{E25AFC20-696F-490D-80F0-79C58A8F0684}" presName="parentLin" presStyleCnt="0"/>
      <dgm:spPr/>
    </dgm:pt>
    <dgm:pt modelId="{EA756035-60BF-4F8A-A64B-C1F25346A68F}" type="pres">
      <dgm:prSet presAssocID="{E25AFC20-696F-490D-80F0-79C58A8F0684}" presName="parentLeftMargin" presStyleLbl="node1" presStyleIdx="0" presStyleCnt="3"/>
      <dgm:spPr/>
      <dgm:t>
        <a:bodyPr/>
        <a:lstStyle/>
        <a:p>
          <a:pPr rtl="1"/>
          <a:endParaRPr lang="fa-IR"/>
        </a:p>
      </dgm:t>
    </dgm:pt>
    <dgm:pt modelId="{A01326E5-3843-4DBC-BC85-08FB6149BF1E}" type="pres">
      <dgm:prSet presAssocID="{E25AFC20-696F-490D-80F0-79C58A8F0684}" presName="parentText" presStyleLbl="node1" presStyleIdx="1" presStyleCnt="3" custLinFactX="6919" custLinFactNeighborX="100000">
        <dgm:presLayoutVars>
          <dgm:chMax val="0"/>
          <dgm:bulletEnabled val="1"/>
        </dgm:presLayoutVars>
      </dgm:prSet>
      <dgm:spPr/>
      <dgm:t>
        <a:bodyPr/>
        <a:lstStyle/>
        <a:p>
          <a:pPr rtl="1"/>
          <a:endParaRPr lang="fa-IR"/>
        </a:p>
      </dgm:t>
    </dgm:pt>
    <dgm:pt modelId="{7AB51994-890D-4B52-83F7-652F3C409210}" type="pres">
      <dgm:prSet presAssocID="{E25AFC20-696F-490D-80F0-79C58A8F0684}" presName="negativeSpace" presStyleCnt="0"/>
      <dgm:spPr/>
    </dgm:pt>
    <dgm:pt modelId="{4A155AFE-C4D5-45FD-8F22-96CCD455F6E5}" type="pres">
      <dgm:prSet presAssocID="{E25AFC20-696F-490D-80F0-79C58A8F0684}" presName="childText" presStyleLbl="conFgAcc1" presStyleIdx="1" presStyleCnt="3">
        <dgm:presLayoutVars>
          <dgm:bulletEnabled val="1"/>
        </dgm:presLayoutVars>
      </dgm:prSet>
      <dgm:spPr/>
    </dgm:pt>
    <dgm:pt modelId="{A9FC6DBD-4857-438E-B224-9FA684E3AF31}" type="pres">
      <dgm:prSet presAssocID="{3535AA94-54BC-4059-BB83-A34BACFC8429}" presName="spaceBetweenRectangles" presStyleCnt="0"/>
      <dgm:spPr/>
    </dgm:pt>
    <dgm:pt modelId="{BB904A9D-F40A-4341-9F9D-C20BB0CE81E6}" type="pres">
      <dgm:prSet presAssocID="{2308271D-851E-4EF9-AFD0-7FE08254FBED}" presName="parentLin" presStyleCnt="0"/>
      <dgm:spPr/>
    </dgm:pt>
    <dgm:pt modelId="{789B9F40-1D37-4581-945A-71CC8C9F37B8}" type="pres">
      <dgm:prSet presAssocID="{2308271D-851E-4EF9-AFD0-7FE08254FBED}" presName="parentLeftMargin" presStyleLbl="node1" presStyleIdx="1" presStyleCnt="3"/>
      <dgm:spPr/>
      <dgm:t>
        <a:bodyPr/>
        <a:lstStyle/>
        <a:p>
          <a:pPr rtl="1"/>
          <a:endParaRPr lang="fa-IR"/>
        </a:p>
      </dgm:t>
    </dgm:pt>
    <dgm:pt modelId="{6D96048C-D628-4FC8-B116-260F042A2090}" type="pres">
      <dgm:prSet presAssocID="{2308271D-851E-4EF9-AFD0-7FE08254FBED}" presName="parentText" presStyleLbl="node1" presStyleIdx="2" presStyleCnt="3" custLinFactX="6919" custLinFactNeighborX="100000">
        <dgm:presLayoutVars>
          <dgm:chMax val="0"/>
          <dgm:bulletEnabled val="1"/>
        </dgm:presLayoutVars>
      </dgm:prSet>
      <dgm:spPr/>
      <dgm:t>
        <a:bodyPr/>
        <a:lstStyle/>
        <a:p>
          <a:pPr rtl="1"/>
          <a:endParaRPr lang="fa-IR"/>
        </a:p>
      </dgm:t>
    </dgm:pt>
    <dgm:pt modelId="{3000C687-6AF6-4D4B-A92C-81FEBDBFF5F0}" type="pres">
      <dgm:prSet presAssocID="{2308271D-851E-4EF9-AFD0-7FE08254FBED}" presName="negativeSpace" presStyleCnt="0"/>
      <dgm:spPr/>
    </dgm:pt>
    <dgm:pt modelId="{5D6E3669-A7D3-468A-8BB4-D9AB89701252}" type="pres">
      <dgm:prSet presAssocID="{2308271D-851E-4EF9-AFD0-7FE08254FBED}" presName="childText" presStyleLbl="conFgAcc1" presStyleIdx="2" presStyleCnt="3">
        <dgm:presLayoutVars>
          <dgm:bulletEnabled val="1"/>
        </dgm:presLayoutVars>
      </dgm:prSet>
      <dgm:spPr/>
    </dgm:pt>
  </dgm:ptLst>
  <dgm:cxnLst>
    <dgm:cxn modelId="{63B1FBD1-DFC8-4F55-8D5E-266084CFFED6}" type="presOf" srcId="{3D565FFE-F63A-4358-86C4-B8BC813F8DF5}" destId="{96B6276C-BD6F-4A8B-918F-8DBE188859DA}" srcOrd="0" destOrd="0" presId="urn:microsoft.com/office/officeart/2005/8/layout/list1"/>
    <dgm:cxn modelId="{D3D9392A-8AA0-4219-8779-075384E69482}" type="presOf" srcId="{3D565FFE-F63A-4358-86C4-B8BC813F8DF5}" destId="{7D9EC470-6561-4055-AE3D-C65A62886BF5}" srcOrd="1" destOrd="0" presId="urn:microsoft.com/office/officeart/2005/8/layout/list1"/>
    <dgm:cxn modelId="{F08A789E-89E6-45EA-9304-17453066F4DB}" type="presOf" srcId="{5A3568C7-F986-4EFE-BA61-512D0443A211}" destId="{660A80D7-194B-4CD5-80F0-93DF050028E2}" srcOrd="0" destOrd="0" presId="urn:microsoft.com/office/officeart/2005/8/layout/list1"/>
    <dgm:cxn modelId="{C3E7764B-0D8A-494B-8D52-70C126845DFC}" srcId="{5A3568C7-F986-4EFE-BA61-512D0443A211}" destId="{E25AFC20-696F-490D-80F0-79C58A8F0684}" srcOrd="1" destOrd="0" parTransId="{26EE9267-CB64-472E-8CA5-4D29EAA676C7}" sibTransId="{3535AA94-54BC-4059-BB83-A34BACFC8429}"/>
    <dgm:cxn modelId="{039A256B-FEB7-4941-A5FF-D21026EC398F}" type="presOf" srcId="{E25AFC20-696F-490D-80F0-79C58A8F0684}" destId="{EA756035-60BF-4F8A-A64B-C1F25346A68F}" srcOrd="0" destOrd="0" presId="urn:microsoft.com/office/officeart/2005/8/layout/list1"/>
    <dgm:cxn modelId="{DE5A5514-5D61-4BC7-AA85-66BF5506531A}" srcId="{5A3568C7-F986-4EFE-BA61-512D0443A211}" destId="{3D565FFE-F63A-4358-86C4-B8BC813F8DF5}" srcOrd="0" destOrd="0" parTransId="{6794D331-22BB-42B7-90CC-A9614802EAA2}" sibTransId="{F6B04137-1FB5-4CF6-AB42-69772D446A9A}"/>
    <dgm:cxn modelId="{624A4E45-6F10-438E-9211-9285B3B8CD1C}" type="presOf" srcId="{2308271D-851E-4EF9-AFD0-7FE08254FBED}" destId="{6D96048C-D628-4FC8-B116-260F042A2090}" srcOrd="1" destOrd="0" presId="urn:microsoft.com/office/officeart/2005/8/layout/list1"/>
    <dgm:cxn modelId="{A42C761E-E33F-4166-997D-452A4F309E32}" type="presOf" srcId="{E25AFC20-696F-490D-80F0-79C58A8F0684}" destId="{A01326E5-3843-4DBC-BC85-08FB6149BF1E}" srcOrd="1" destOrd="0" presId="urn:microsoft.com/office/officeart/2005/8/layout/list1"/>
    <dgm:cxn modelId="{C993F7D9-7AC0-49B4-9A19-49C6FEE426B8}" type="presOf" srcId="{2308271D-851E-4EF9-AFD0-7FE08254FBED}" destId="{789B9F40-1D37-4581-945A-71CC8C9F37B8}" srcOrd="0" destOrd="0" presId="urn:microsoft.com/office/officeart/2005/8/layout/list1"/>
    <dgm:cxn modelId="{A572B43B-2244-4D2F-BA8F-ED84B2C84CA0}" srcId="{5A3568C7-F986-4EFE-BA61-512D0443A211}" destId="{2308271D-851E-4EF9-AFD0-7FE08254FBED}" srcOrd="2" destOrd="0" parTransId="{C3C051C3-8B7B-41A5-803A-F76CA1D20BDA}" sibTransId="{784AC11E-7B31-43BB-9760-D3332C5A6126}"/>
    <dgm:cxn modelId="{80CD56F3-22F8-44D5-9EFD-16A9A7CBCCCD}" type="presParOf" srcId="{660A80D7-194B-4CD5-80F0-93DF050028E2}" destId="{77F74FFE-3A05-4622-B6E7-A16E85E9205D}" srcOrd="0" destOrd="0" presId="urn:microsoft.com/office/officeart/2005/8/layout/list1"/>
    <dgm:cxn modelId="{876B3CA7-0001-4EF2-B08A-94F226F98479}" type="presParOf" srcId="{77F74FFE-3A05-4622-B6E7-A16E85E9205D}" destId="{96B6276C-BD6F-4A8B-918F-8DBE188859DA}" srcOrd="0" destOrd="0" presId="urn:microsoft.com/office/officeart/2005/8/layout/list1"/>
    <dgm:cxn modelId="{F81678E4-B48B-4D75-B98E-EF1C260A388A}" type="presParOf" srcId="{77F74FFE-3A05-4622-B6E7-A16E85E9205D}" destId="{7D9EC470-6561-4055-AE3D-C65A62886BF5}" srcOrd="1" destOrd="0" presId="urn:microsoft.com/office/officeart/2005/8/layout/list1"/>
    <dgm:cxn modelId="{8E26F538-CAB1-4F10-8422-9685096D1BAA}" type="presParOf" srcId="{660A80D7-194B-4CD5-80F0-93DF050028E2}" destId="{76092AAB-C1D2-46BD-8D1F-4580F7969032}" srcOrd="1" destOrd="0" presId="urn:microsoft.com/office/officeart/2005/8/layout/list1"/>
    <dgm:cxn modelId="{01F6BF1D-9551-4FB5-8223-70CBF98458A6}" type="presParOf" srcId="{660A80D7-194B-4CD5-80F0-93DF050028E2}" destId="{727D7B9C-DD58-494A-8F78-3BA2D31B4889}" srcOrd="2" destOrd="0" presId="urn:microsoft.com/office/officeart/2005/8/layout/list1"/>
    <dgm:cxn modelId="{9C50BCDB-E862-41F8-A052-7A95E111EF19}" type="presParOf" srcId="{660A80D7-194B-4CD5-80F0-93DF050028E2}" destId="{2B29CDEE-D808-42C4-A69F-AC14ECD74547}" srcOrd="3" destOrd="0" presId="urn:microsoft.com/office/officeart/2005/8/layout/list1"/>
    <dgm:cxn modelId="{82708597-F816-45A8-8E65-0D411C2DD974}" type="presParOf" srcId="{660A80D7-194B-4CD5-80F0-93DF050028E2}" destId="{5B331DE5-68C5-4BC5-BA43-906D39A74739}" srcOrd="4" destOrd="0" presId="urn:microsoft.com/office/officeart/2005/8/layout/list1"/>
    <dgm:cxn modelId="{3072EC97-84D7-42B2-B545-880D7235CD7D}" type="presParOf" srcId="{5B331DE5-68C5-4BC5-BA43-906D39A74739}" destId="{EA756035-60BF-4F8A-A64B-C1F25346A68F}" srcOrd="0" destOrd="0" presId="urn:microsoft.com/office/officeart/2005/8/layout/list1"/>
    <dgm:cxn modelId="{53B65984-C1EC-41B1-BC8B-19AE9D7F05E2}" type="presParOf" srcId="{5B331DE5-68C5-4BC5-BA43-906D39A74739}" destId="{A01326E5-3843-4DBC-BC85-08FB6149BF1E}" srcOrd="1" destOrd="0" presId="urn:microsoft.com/office/officeart/2005/8/layout/list1"/>
    <dgm:cxn modelId="{07FDBE82-4B26-4048-9906-1376A57E2B03}" type="presParOf" srcId="{660A80D7-194B-4CD5-80F0-93DF050028E2}" destId="{7AB51994-890D-4B52-83F7-652F3C409210}" srcOrd="5" destOrd="0" presId="urn:microsoft.com/office/officeart/2005/8/layout/list1"/>
    <dgm:cxn modelId="{FB7A941D-D4B6-4030-99A6-2517682DB9FF}" type="presParOf" srcId="{660A80D7-194B-4CD5-80F0-93DF050028E2}" destId="{4A155AFE-C4D5-45FD-8F22-96CCD455F6E5}" srcOrd="6" destOrd="0" presId="urn:microsoft.com/office/officeart/2005/8/layout/list1"/>
    <dgm:cxn modelId="{153E3610-2C52-47D5-B6E2-23B5A9BB5BBD}" type="presParOf" srcId="{660A80D7-194B-4CD5-80F0-93DF050028E2}" destId="{A9FC6DBD-4857-438E-B224-9FA684E3AF31}" srcOrd="7" destOrd="0" presId="urn:microsoft.com/office/officeart/2005/8/layout/list1"/>
    <dgm:cxn modelId="{0E3319A2-A70B-477F-BB6E-F8676C153579}" type="presParOf" srcId="{660A80D7-194B-4CD5-80F0-93DF050028E2}" destId="{BB904A9D-F40A-4341-9F9D-C20BB0CE81E6}" srcOrd="8" destOrd="0" presId="urn:microsoft.com/office/officeart/2005/8/layout/list1"/>
    <dgm:cxn modelId="{6D44F9B5-E4A3-4528-B34B-8D9DFD77871B}" type="presParOf" srcId="{BB904A9D-F40A-4341-9F9D-C20BB0CE81E6}" destId="{789B9F40-1D37-4581-945A-71CC8C9F37B8}" srcOrd="0" destOrd="0" presId="urn:microsoft.com/office/officeart/2005/8/layout/list1"/>
    <dgm:cxn modelId="{2C6B8E60-7E1E-4A9E-9CE2-217D3B5E7898}" type="presParOf" srcId="{BB904A9D-F40A-4341-9F9D-C20BB0CE81E6}" destId="{6D96048C-D628-4FC8-B116-260F042A2090}" srcOrd="1" destOrd="0" presId="urn:microsoft.com/office/officeart/2005/8/layout/list1"/>
    <dgm:cxn modelId="{17A1B8A6-8C98-404D-BD10-B3FBEFCDECAE}" type="presParOf" srcId="{660A80D7-194B-4CD5-80F0-93DF050028E2}" destId="{3000C687-6AF6-4D4B-A92C-81FEBDBFF5F0}" srcOrd="9" destOrd="0" presId="urn:microsoft.com/office/officeart/2005/8/layout/list1"/>
    <dgm:cxn modelId="{296E862D-697C-4F03-A3D4-EBC0CEF3B185}" type="presParOf" srcId="{660A80D7-194B-4CD5-80F0-93DF050028E2}" destId="{5D6E3669-A7D3-468A-8BB4-D9AB8970125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B63A59-65A1-43D9-A023-B8F3E0CAAA34}" type="doc">
      <dgm:prSet loTypeId="urn:microsoft.com/office/officeart/2005/8/layout/vList4#7"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دانش مدیریت مدرن، رضایت‌مندی مشتریان را به عنوان یک استاندارد اساسی عملکرد و استاندارد احتمالی برای برتری هر سازمان تجاری مورد بررسی قرار مي‌دهد. </a:t>
          </a:r>
          <a:endParaRPr lang="fa-IR"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60DDA30E-C940-46C1-9AFB-A648570ECDC1}" type="presOf" srcId="{4E9FCAA8-BB0D-44BD-B7D2-FBA0733DA801}" destId="{A4F46779-7C5E-44C1-B2BB-63593545AE25}" srcOrd="1" destOrd="0" presId="urn:microsoft.com/office/officeart/2005/8/layout/vList4#7"/>
    <dgm:cxn modelId="{25836172-D3F3-4194-A63E-AD5277C857D8}" type="presOf" srcId="{61B63A59-65A1-43D9-A023-B8F3E0CAAA34}" destId="{B96E736C-E02D-4BEF-AFE3-667D94717B1A}" srcOrd="0" destOrd="0" presId="urn:microsoft.com/office/officeart/2005/8/layout/vList4#7"/>
    <dgm:cxn modelId="{59C9977E-546A-4E2D-915E-144FC45A66FD}" type="presOf" srcId="{4E9FCAA8-BB0D-44BD-B7D2-FBA0733DA801}" destId="{3974AA98-748F-4F74-A5BA-0ADAE67BA713}" srcOrd="0" destOrd="0" presId="urn:microsoft.com/office/officeart/2005/8/layout/vList4#7"/>
    <dgm:cxn modelId="{EFF938FF-AB24-44AA-B89D-6C2C8EC9C924}" srcId="{61B63A59-65A1-43D9-A023-B8F3E0CAAA34}" destId="{4E9FCAA8-BB0D-44BD-B7D2-FBA0733DA801}" srcOrd="0" destOrd="0" parTransId="{2A22F153-1D4B-4034-B69B-03DB8B488AAB}" sibTransId="{BB7272B6-B87A-44C7-8AA5-3B84071CAB7E}"/>
    <dgm:cxn modelId="{FB081564-62AA-42D6-A8A3-14D39B0C161A}" type="presParOf" srcId="{B96E736C-E02D-4BEF-AFE3-667D94717B1A}" destId="{F34FBA40-3306-4B6E-9F60-F4127A0E5187}" srcOrd="0" destOrd="0" presId="urn:microsoft.com/office/officeart/2005/8/layout/vList4#7"/>
    <dgm:cxn modelId="{F2325F9D-9E5B-4361-8905-043C92EC254D}" type="presParOf" srcId="{F34FBA40-3306-4B6E-9F60-F4127A0E5187}" destId="{3974AA98-748F-4F74-A5BA-0ADAE67BA713}" srcOrd="0" destOrd="0" presId="urn:microsoft.com/office/officeart/2005/8/layout/vList4#7"/>
    <dgm:cxn modelId="{766EC720-B112-47AE-817D-36766F586A8D}" type="presParOf" srcId="{F34FBA40-3306-4B6E-9F60-F4127A0E5187}" destId="{C3B9523C-6C97-4751-8A1E-51A3BE97389E}" srcOrd="1" destOrd="0" presId="urn:microsoft.com/office/officeart/2005/8/layout/vList4#7"/>
    <dgm:cxn modelId="{AA5A5269-4AA0-4343-BAB4-E33B3003A7E6}" type="presParOf" srcId="{F34FBA40-3306-4B6E-9F60-F4127A0E5187}" destId="{A4F46779-7C5E-44C1-B2BB-63593545AE25}"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B63A59-65A1-43D9-A023-B8F3E0CAAA34}" type="doc">
      <dgm:prSet loTypeId="urn:microsoft.com/office/officeart/2005/8/layout/vList4#8"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عبارتست از مراودات رسمي‌و غیر رسمي‌که موجب مبادله اطلاعات معنی دار و به هنگام بین خریدار وفروشنده مي‌شود.</a:t>
          </a:r>
          <a:endParaRPr lang="fa-IR" sz="1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2A22F153-1D4B-4034-B69B-03DB8B488AAB}" type="parTrans" cxnId="{EFF938FF-AB24-44AA-B89D-6C2C8EC9C924}">
      <dgm:prSet/>
      <dgm:spPr/>
      <dgm:t>
        <a:bodyPr/>
        <a:lstStyle/>
        <a:p>
          <a:pPr rtl="1"/>
          <a:endParaRPr lang="fa-IR"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BB7272B6-B87A-44C7-8AA5-3B84071CAB7E}" type="sibTrans" cxnId="{EFF938FF-AB24-44AA-B89D-6C2C8EC9C924}">
      <dgm:prSet/>
      <dgm:spPr/>
      <dgm:t>
        <a:bodyPr/>
        <a:lstStyle/>
        <a:p>
          <a:pPr rtl="1"/>
          <a:endParaRPr lang="fa-IR"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188BD42F-32D7-4815-B827-004342873B28}" type="presOf" srcId="{4E9FCAA8-BB0D-44BD-B7D2-FBA0733DA801}" destId="{A4F46779-7C5E-44C1-B2BB-63593545AE25}" srcOrd="1" destOrd="0" presId="urn:microsoft.com/office/officeart/2005/8/layout/vList4#8"/>
    <dgm:cxn modelId="{3E1EDC54-934C-45FD-AF34-FDE6840898E6}" type="presOf" srcId="{4E9FCAA8-BB0D-44BD-B7D2-FBA0733DA801}" destId="{3974AA98-748F-4F74-A5BA-0ADAE67BA713}" srcOrd="0" destOrd="0" presId="urn:microsoft.com/office/officeart/2005/8/layout/vList4#8"/>
    <dgm:cxn modelId="{EFF938FF-AB24-44AA-B89D-6C2C8EC9C924}" srcId="{61B63A59-65A1-43D9-A023-B8F3E0CAAA34}" destId="{4E9FCAA8-BB0D-44BD-B7D2-FBA0733DA801}" srcOrd="0" destOrd="0" parTransId="{2A22F153-1D4B-4034-B69B-03DB8B488AAB}" sibTransId="{BB7272B6-B87A-44C7-8AA5-3B84071CAB7E}"/>
    <dgm:cxn modelId="{E2157432-73FA-496B-8A0A-6EF149653E61}" type="presOf" srcId="{61B63A59-65A1-43D9-A023-B8F3E0CAAA34}" destId="{B96E736C-E02D-4BEF-AFE3-667D94717B1A}" srcOrd="0" destOrd="0" presId="urn:microsoft.com/office/officeart/2005/8/layout/vList4#8"/>
    <dgm:cxn modelId="{FF34BE01-CD19-4611-9D6A-24EE33D3088B}" type="presParOf" srcId="{B96E736C-E02D-4BEF-AFE3-667D94717B1A}" destId="{F34FBA40-3306-4B6E-9F60-F4127A0E5187}" srcOrd="0" destOrd="0" presId="urn:microsoft.com/office/officeart/2005/8/layout/vList4#8"/>
    <dgm:cxn modelId="{08ED1BD2-D7D3-4A5E-9953-08022E276727}" type="presParOf" srcId="{F34FBA40-3306-4B6E-9F60-F4127A0E5187}" destId="{3974AA98-748F-4F74-A5BA-0ADAE67BA713}" srcOrd="0" destOrd="0" presId="urn:microsoft.com/office/officeart/2005/8/layout/vList4#8"/>
    <dgm:cxn modelId="{E9F6E663-FB1C-4716-8EE3-B8240276E8B6}" type="presParOf" srcId="{F34FBA40-3306-4B6E-9F60-F4127A0E5187}" destId="{C3B9523C-6C97-4751-8A1E-51A3BE97389E}" srcOrd="1" destOrd="0" presId="urn:microsoft.com/office/officeart/2005/8/layout/vList4#8"/>
    <dgm:cxn modelId="{FFC87AD4-89F2-4FCA-AF8E-EB08BB668346}" type="presParOf" srcId="{F34FBA40-3306-4B6E-9F60-F4127A0E5187}" destId="{A4F46779-7C5E-44C1-B2BB-63593545AE25}" srcOrd="2" destOrd="0" presId="urn:microsoft.com/office/officeart/2005/8/layout/vList4#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B63A59-65A1-43D9-A023-B8F3E0CAAA34}" type="doc">
      <dgm:prSet loTypeId="urn:microsoft.com/office/officeart/2005/8/layout/vList4#9"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scene3d>
            <a:camera prst="orthographicFront"/>
            <a:lightRig rig="glow" dir="tl">
              <a:rot lat="0" lon="0" rev="5400000"/>
            </a:lightRig>
          </a:scene3d>
          <a:sp3d contourW="12700">
            <a:bevelT w="25400" h="25400"/>
            <a:contourClr>
              <a:schemeClr val="accent6">
                <a:shade val="73000"/>
              </a:schemeClr>
            </a:contourClr>
          </a:sp3d>
        </a:bodyPr>
        <a:lstStyle/>
        <a:p>
          <a:pPr algn="justLow" rtl="1"/>
          <a:r>
            <a:rPr lang="fa-IR" sz="1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اگر یک سازمان با دیدگاه مشتری داخلی اداره شود ؛ بازاریابی رابطه‌مند مي‌تواند به طور موفق آغاز شود. </a:t>
          </a:r>
          <a:endParaRPr lang="fa-IR" sz="1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2A22F153-1D4B-4034-B69B-03DB8B488AAB}" type="parTrans" cxnId="{EFF938FF-AB24-44AA-B89D-6C2C8EC9C924}">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endParaRPr lang="fa-I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BB7272B6-B87A-44C7-8AA5-3B84071CAB7E}" type="sibTrans" cxnId="{EFF938FF-AB24-44AA-B89D-6C2C8EC9C924}">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1"/>
          <a:endParaRPr lang="fa-IR"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custLinFactNeighborX="204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976159D1-8306-4601-8C72-BEAB4C033D65}" type="presOf" srcId="{61B63A59-65A1-43D9-A023-B8F3E0CAAA34}" destId="{B96E736C-E02D-4BEF-AFE3-667D94717B1A}" srcOrd="0" destOrd="0" presId="urn:microsoft.com/office/officeart/2005/8/layout/vList4#9"/>
    <dgm:cxn modelId="{6DAD7E01-311E-4D21-9BEC-C403AA2E537F}" type="presOf" srcId="{4E9FCAA8-BB0D-44BD-B7D2-FBA0733DA801}" destId="{3974AA98-748F-4F74-A5BA-0ADAE67BA713}" srcOrd="0" destOrd="0" presId="urn:microsoft.com/office/officeart/2005/8/layout/vList4#9"/>
    <dgm:cxn modelId="{54B0719E-2673-4494-9A70-30420D8955AD}" type="presOf" srcId="{4E9FCAA8-BB0D-44BD-B7D2-FBA0733DA801}" destId="{A4F46779-7C5E-44C1-B2BB-63593545AE25}" srcOrd="1" destOrd="0" presId="urn:microsoft.com/office/officeart/2005/8/layout/vList4#9"/>
    <dgm:cxn modelId="{EFF938FF-AB24-44AA-B89D-6C2C8EC9C924}" srcId="{61B63A59-65A1-43D9-A023-B8F3E0CAAA34}" destId="{4E9FCAA8-BB0D-44BD-B7D2-FBA0733DA801}" srcOrd="0" destOrd="0" parTransId="{2A22F153-1D4B-4034-B69B-03DB8B488AAB}" sibTransId="{BB7272B6-B87A-44C7-8AA5-3B84071CAB7E}"/>
    <dgm:cxn modelId="{B7E0B9E9-0C3B-4128-BCA4-91C523BCF0FF}" type="presParOf" srcId="{B96E736C-E02D-4BEF-AFE3-667D94717B1A}" destId="{F34FBA40-3306-4B6E-9F60-F4127A0E5187}" srcOrd="0" destOrd="0" presId="urn:microsoft.com/office/officeart/2005/8/layout/vList4#9"/>
    <dgm:cxn modelId="{C179C5A1-B06F-4E39-9EFC-DC6389A3A976}" type="presParOf" srcId="{F34FBA40-3306-4B6E-9F60-F4127A0E5187}" destId="{3974AA98-748F-4F74-A5BA-0ADAE67BA713}" srcOrd="0" destOrd="0" presId="urn:microsoft.com/office/officeart/2005/8/layout/vList4#9"/>
    <dgm:cxn modelId="{13EC421B-D39A-43B1-8E2F-A87E80B5CC73}" type="presParOf" srcId="{F34FBA40-3306-4B6E-9F60-F4127A0E5187}" destId="{C3B9523C-6C97-4751-8A1E-51A3BE97389E}" srcOrd="1" destOrd="0" presId="urn:microsoft.com/office/officeart/2005/8/layout/vList4#9"/>
    <dgm:cxn modelId="{20E45CC2-D6DF-4867-949E-9CD332B71E4D}" type="presParOf" srcId="{F34FBA40-3306-4B6E-9F60-F4127A0E5187}" destId="{A4F46779-7C5E-44C1-B2BB-63593545AE25}" srcOrd="2" destOrd="0" presId="urn:microsoft.com/office/officeart/2005/8/layout/vList4#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DF440D-283D-4F2F-B8D7-C04A7AA7C8BD}" type="doc">
      <dgm:prSet loTypeId="urn:microsoft.com/office/officeart/2005/8/layout/pyramid4" loCatId="pyramid" qsTypeId="urn:microsoft.com/office/officeart/2005/8/quickstyle/3d4" qsCatId="3D" csTypeId="urn:microsoft.com/office/officeart/2005/8/colors/accent2_5" csCatId="accent2" phldr="1"/>
      <dgm:spPr/>
      <dgm:t>
        <a:bodyPr/>
        <a:lstStyle/>
        <a:p>
          <a:pPr rtl="1"/>
          <a:endParaRPr lang="fa-IR"/>
        </a:p>
      </dgm:t>
    </dgm:pt>
    <dgm:pt modelId="{CCC61D62-4B3D-4212-82E1-5A12F28C47DC}">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فعالیت اجتماعی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D6CAE368-5027-4AF4-A8E5-3FBF1340E962}" type="parTrans" cxnId="{881C7863-0296-49DA-AEE8-A4ECC9F4A7DC}">
      <dgm:prSet/>
      <dgm:spPr/>
      <dgm:t>
        <a:bodyPr/>
        <a:lstStyle/>
        <a:p>
          <a:pPr rtl="1"/>
          <a:endParaRPr lang="fa-IR">
            <a:solidFill>
              <a:schemeClr val="tx2">
                <a:lumMod val="50000"/>
              </a:schemeClr>
            </a:solidFill>
          </a:endParaRPr>
        </a:p>
      </dgm:t>
    </dgm:pt>
    <dgm:pt modelId="{F2F015FA-9631-4D29-B81F-3852412472DB}" type="sibTrans" cxnId="{881C7863-0296-49DA-AEE8-A4ECC9F4A7DC}">
      <dgm:prSet/>
      <dgm:spPr/>
      <dgm:t>
        <a:bodyPr/>
        <a:lstStyle/>
        <a:p>
          <a:pPr rtl="1"/>
          <a:endParaRPr lang="fa-IR">
            <a:solidFill>
              <a:schemeClr val="tx2">
                <a:lumMod val="50000"/>
              </a:schemeClr>
            </a:solidFill>
          </a:endParaRPr>
        </a:p>
      </dgm:t>
    </dgm:pt>
    <dgm:pt modelId="{C8939967-504D-4CDC-AC62-E1E29DB2FC44}">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فعالیت فروش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04FCE870-124A-4787-8D45-8B8693C040EB}" type="parTrans" cxnId="{8B81D6BE-3803-4903-AD8D-F30A33561F20}">
      <dgm:prSet/>
      <dgm:spPr/>
      <dgm:t>
        <a:bodyPr/>
        <a:lstStyle/>
        <a:p>
          <a:pPr rtl="1"/>
          <a:endParaRPr lang="fa-IR">
            <a:solidFill>
              <a:schemeClr val="tx2">
                <a:lumMod val="50000"/>
              </a:schemeClr>
            </a:solidFill>
          </a:endParaRPr>
        </a:p>
      </dgm:t>
    </dgm:pt>
    <dgm:pt modelId="{F2D88F8F-8E7D-47AA-9272-CA8BCAE7C168}" type="sibTrans" cxnId="{8B81D6BE-3803-4903-AD8D-F30A33561F20}">
      <dgm:prSet/>
      <dgm:spPr/>
      <dgm:t>
        <a:bodyPr/>
        <a:lstStyle/>
        <a:p>
          <a:pPr rtl="1"/>
          <a:endParaRPr lang="fa-IR">
            <a:solidFill>
              <a:schemeClr val="tx2">
                <a:lumMod val="50000"/>
              </a:schemeClr>
            </a:solidFill>
          </a:endParaRPr>
        </a:p>
      </dgm:t>
    </dgm:pt>
    <dgm:pt modelId="{4E7D9DED-9A37-42B0-9049-0A722ED96C89}">
      <dgm:prSet phldrT="[Text]"/>
      <dgm:spPr/>
      <dgm:t>
        <a:bodyPr/>
        <a:lstStyle/>
        <a:p>
          <a:pPr rtl="1"/>
          <a:r>
            <a:rPr lang="fa-IR" b="1" cap="all" spc="0" smtClean="0">
              <a:ln w="9000" cmpd="sng">
                <a:prstDash val="solid"/>
              </a:ln>
              <a:solidFill>
                <a:schemeClr val="tx2">
                  <a:lumMod val="50000"/>
                </a:schemeClr>
              </a:solidFill>
              <a:effectLst>
                <a:reflection blurRad="12700" stA="28000" endPos="45000" dist="1000" dir="5400000" sy="-100000" algn="bl" rotWithShape="0"/>
              </a:effectLst>
            </a:rPr>
            <a:t>نظارت بر رابطه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BD4A9B64-E83F-448E-848B-A9F2DD5AFB8B}" type="parTrans" cxnId="{85CAECE5-2A6D-41C9-9384-47EDFAD802E9}">
      <dgm:prSet/>
      <dgm:spPr/>
      <dgm:t>
        <a:bodyPr/>
        <a:lstStyle/>
        <a:p>
          <a:pPr rtl="1"/>
          <a:endParaRPr lang="fa-IR">
            <a:solidFill>
              <a:schemeClr val="tx2">
                <a:lumMod val="50000"/>
              </a:schemeClr>
            </a:solidFill>
          </a:endParaRPr>
        </a:p>
      </dgm:t>
    </dgm:pt>
    <dgm:pt modelId="{D91F1463-9519-4A82-923C-070193B5B52C}" type="sibTrans" cxnId="{85CAECE5-2A6D-41C9-9384-47EDFAD802E9}">
      <dgm:prSet/>
      <dgm:spPr/>
      <dgm:t>
        <a:bodyPr/>
        <a:lstStyle/>
        <a:p>
          <a:pPr rtl="1"/>
          <a:endParaRPr lang="fa-IR">
            <a:solidFill>
              <a:schemeClr val="tx2">
                <a:lumMod val="50000"/>
              </a:schemeClr>
            </a:solidFill>
          </a:endParaRPr>
        </a:p>
      </dgm:t>
    </dgm:pt>
    <dgm:pt modelId="{272B917F-697A-4F9C-8FBE-CEABA690D175}">
      <dgm:prSet phldrT="[Text]"/>
      <dgm:spPr/>
      <dgm:t>
        <a:bodyPr/>
        <a:lstStyle/>
        <a:p>
          <a:pPr rtl="1"/>
          <a:r>
            <a:rPr lang="fa-IR" b="1" cap="all" spc="0" dirty="0" smtClean="0">
              <a:ln w="9000" cmpd="sng">
                <a:prstDash val="solid"/>
              </a:ln>
              <a:solidFill>
                <a:schemeClr val="tx2">
                  <a:lumMod val="50000"/>
                </a:schemeClr>
              </a:solidFill>
              <a:effectLst>
                <a:reflection blurRad="12700" stA="28000" endPos="45000" dist="1000" dir="5400000" sy="-100000" algn="bl" rotWithShape="0"/>
              </a:effectLst>
            </a:rPr>
            <a:t>تبادل اطلاعات </a:t>
          </a:r>
          <a:endParaRPr lang="fa-IR" b="1" cap="all" spc="0" dirty="0">
            <a:ln w="9000" cmpd="sng">
              <a:prstDash val="solid"/>
            </a:ln>
            <a:solidFill>
              <a:schemeClr val="tx2">
                <a:lumMod val="50000"/>
              </a:schemeClr>
            </a:solidFill>
            <a:effectLst>
              <a:reflection blurRad="12700" stA="28000" endPos="45000" dist="1000" dir="5400000" sy="-100000" algn="bl" rotWithShape="0"/>
            </a:effectLst>
          </a:endParaRPr>
        </a:p>
      </dgm:t>
    </dgm:pt>
    <dgm:pt modelId="{37FFC989-C78C-48BB-B5C0-16AE4852FAFC}" type="parTrans" cxnId="{C7DFCDE6-E216-4FA5-ABF9-4C69D2B86620}">
      <dgm:prSet/>
      <dgm:spPr/>
      <dgm:t>
        <a:bodyPr/>
        <a:lstStyle/>
        <a:p>
          <a:pPr rtl="1"/>
          <a:endParaRPr lang="fa-IR">
            <a:solidFill>
              <a:schemeClr val="tx2">
                <a:lumMod val="50000"/>
              </a:schemeClr>
            </a:solidFill>
          </a:endParaRPr>
        </a:p>
      </dgm:t>
    </dgm:pt>
    <dgm:pt modelId="{B87044AA-FB92-466A-8BA3-C50A86A32293}" type="sibTrans" cxnId="{C7DFCDE6-E216-4FA5-ABF9-4C69D2B86620}">
      <dgm:prSet/>
      <dgm:spPr/>
      <dgm:t>
        <a:bodyPr/>
        <a:lstStyle/>
        <a:p>
          <a:pPr rtl="1"/>
          <a:endParaRPr lang="fa-IR">
            <a:solidFill>
              <a:schemeClr val="tx2">
                <a:lumMod val="50000"/>
              </a:schemeClr>
            </a:solidFill>
          </a:endParaRPr>
        </a:p>
      </dgm:t>
    </dgm:pt>
    <dgm:pt modelId="{42EA58DC-73AE-4306-A7A5-2541CADC459A}" type="pres">
      <dgm:prSet presAssocID="{11DF440D-283D-4F2F-B8D7-C04A7AA7C8BD}" presName="compositeShape" presStyleCnt="0">
        <dgm:presLayoutVars>
          <dgm:chMax val="9"/>
          <dgm:dir/>
          <dgm:resizeHandles val="exact"/>
        </dgm:presLayoutVars>
      </dgm:prSet>
      <dgm:spPr/>
      <dgm:t>
        <a:bodyPr/>
        <a:lstStyle/>
        <a:p>
          <a:pPr rtl="1"/>
          <a:endParaRPr lang="fa-IR"/>
        </a:p>
      </dgm:t>
    </dgm:pt>
    <dgm:pt modelId="{A02F04A5-0582-4FE7-B2B2-4938F9B16803}" type="pres">
      <dgm:prSet presAssocID="{11DF440D-283D-4F2F-B8D7-C04A7AA7C8BD}" presName="triangle1" presStyleLbl="node1" presStyleIdx="0" presStyleCnt="4">
        <dgm:presLayoutVars>
          <dgm:bulletEnabled val="1"/>
        </dgm:presLayoutVars>
      </dgm:prSet>
      <dgm:spPr/>
      <dgm:t>
        <a:bodyPr/>
        <a:lstStyle/>
        <a:p>
          <a:pPr rtl="1"/>
          <a:endParaRPr lang="fa-IR"/>
        </a:p>
      </dgm:t>
    </dgm:pt>
    <dgm:pt modelId="{DF8D9103-DFA1-4230-9757-87D3C3C00B9C}" type="pres">
      <dgm:prSet presAssocID="{11DF440D-283D-4F2F-B8D7-C04A7AA7C8BD}" presName="triangle2" presStyleLbl="node1" presStyleIdx="1" presStyleCnt="4">
        <dgm:presLayoutVars>
          <dgm:bulletEnabled val="1"/>
        </dgm:presLayoutVars>
      </dgm:prSet>
      <dgm:spPr/>
      <dgm:t>
        <a:bodyPr/>
        <a:lstStyle/>
        <a:p>
          <a:pPr rtl="1"/>
          <a:endParaRPr lang="fa-IR"/>
        </a:p>
      </dgm:t>
    </dgm:pt>
    <dgm:pt modelId="{61911695-5ECA-4B8C-B5D7-3F4975E00C51}" type="pres">
      <dgm:prSet presAssocID="{11DF440D-283D-4F2F-B8D7-C04A7AA7C8BD}" presName="triangle3" presStyleLbl="node1" presStyleIdx="2" presStyleCnt="4">
        <dgm:presLayoutVars>
          <dgm:bulletEnabled val="1"/>
        </dgm:presLayoutVars>
      </dgm:prSet>
      <dgm:spPr/>
      <dgm:t>
        <a:bodyPr/>
        <a:lstStyle/>
        <a:p>
          <a:pPr rtl="1"/>
          <a:endParaRPr lang="fa-IR"/>
        </a:p>
      </dgm:t>
    </dgm:pt>
    <dgm:pt modelId="{1331A3FC-29A4-4A1F-A5B7-65B23CCAB910}" type="pres">
      <dgm:prSet presAssocID="{11DF440D-283D-4F2F-B8D7-C04A7AA7C8BD}" presName="triangle4" presStyleLbl="node1" presStyleIdx="3" presStyleCnt="4">
        <dgm:presLayoutVars>
          <dgm:bulletEnabled val="1"/>
        </dgm:presLayoutVars>
      </dgm:prSet>
      <dgm:spPr/>
      <dgm:t>
        <a:bodyPr/>
        <a:lstStyle/>
        <a:p>
          <a:pPr rtl="1"/>
          <a:endParaRPr lang="fa-IR"/>
        </a:p>
      </dgm:t>
    </dgm:pt>
  </dgm:ptLst>
  <dgm:cxnLst>
    <dgm:cxn modelId="{0C7BEAAF-2C9A-4934-8525-882A5E3D7BA0}" type="presOf" srcId="{4E7D9DED-9A37-42B0-9049-0A722ED96C89}" destId="{61911695-5ECA-4B8C-B5D7-3F4975E00C51}" srcOrd="0" destOrd="0" presId="urn:microsoft.com/office/officeart/2005/8/layout/pyramid4"/>
    <dgm:cxn modelId="{C7DFCDE6-E216-4FA5-ABF9-4C69D2B86620}" srcId="{11DF440D-283D-4F2F-B8D7-C04A7AA7C8BD}" destId="{272B917F-697A-4F9C-8FBE-CEABA690D175}" srcOrd="3" destOrd="0" parTransId="{37FFC989-C78C-48BB-B5C0-16AE4852FAFC}" sibTransId="{B87044AA-FB92-466A-8BA3-C50A86A32293}"/>
    <dgm:cxn modelId="{85CAECE5-2A6D-41C9-9384-47EDFAD802E9}" srcId="{11DF440D-283D-4F2F-B8D7-C04A7AA7C8BD}" destId="{4E7D9DED-9A37-42B0-9049-0A722ED96C89}" srcOrd="2" destOrd="0" parTransId="{BD4A9B64-E83F-448E-848B-A9F2DD5AFB8B}" sibTransId="{D91F1463-9519-4A82-923C-070193B5B52C}"/>
    <dgm:cxn modelId="{BCBB7B53-EF9B-4670-92B1-B8AF529AF69C}" type="presOf" srcId="{C8939967-504D-4CDC-AC62-E1E29DB2FC44}" destId="{DF8D9103-DFA1-4230-9757-87D3C3C00B9C}" srcOrd="0" destOrd="0" presId="urn:microsoft.com/office/officeart/2005/8/layout/pyramid4"/>
    <dgm:cxn modelId="{03E740F5-84F1-48E7-9C77-D0270C51ADCB}" type="presOf" srcId="{272B917F-697A-4F9C-8FBE-CEABA690D175}" destId="{1331A3FC-29A4-4A1F-A5B7-65B23CCAB910}" srcOrd="0" destOrd="0" presId="urn:microsoft.com/office/officeart/2005/8/layout/pyramid4"/>
    <dgm:cxn modelId="{881C7863-0296-49DA-AEE8-A4ECC9F4A7DC}" srcId="{11DF440D-283D-4F2F-B8D7-C04A7AA7C8BD}" destId="{CCC61D62-4B3D-4212-82E1-5A12F28C47DC}" srcOrd="0" destOrd="0" parTransId="{D6CAE368-5027-4AF4-A8E5-3FBF1340E962}" sibTransId="{F2F015FA-9631-4D29-B81F-3852412472DB}"/>
    <dgm:cxn modelId="{7FC5E515-FD81-4A5D-B56C-4C72C9F0B65D}" type="presOf" srcId="{CCC61D62-4B3D-4212-82E1-5A12F28C47DC}" destId="{A02F04A5-0582-4FE7-B2B2-4938F9B16803}" srcOrd="0" destOrd="0" presId="urn:microsoft.com/office/officeart/2005/8/layout/pyramid4"/>
    <dgm:cxn modelId="{8B81D6BE-3803-4903-AD8D-F30A33561F20}" srcId="{11DF440D-283D-4F2F-B8D7-C04A7AA7C8BD}" destId="{C8939967-504D-4CDC-AC62-E1E29DB2FC44}" srcOrd="1" destOrd="0" parTransId="{04FCE870-124A-4787-8D45-8B8693C040EB}" sibTransId="{F2D88F8F-8E7D-47AA-9272-CA8BCAE7C168}"/>
    <dgm:cxn modelId="{3D207B61-ABF2-47AF-9371-41EDFA238FF9}" type="presOf" srcId="{11DF440D-283D-4F2F-B8D7-C04A7AA7C8BD}" destId="{42EA58DC-73AE-4306-A7A5-2541CADC459A}" srcOrd="0" destOrd="0" presId="urn:microsoft.com/office/officeart/2005/8/layout/pyramid4"/>
    <dgm:cxn modelId="{575A8ADC-3522-4188-9B11-2FA091500BE2}" type="presParOf" srcId="{42EA58DC-73AE-4306-A7A5-2541CADC459A}" destId="{A02F04A5-0582-4FE7-B2B2-4938F9B16803}" srcOrd="0" destOrd="0" presId="urn:microsoft.com/office/officeart/2005/8/layout/pyramid4"/>
    <dgm:cxn modelId="{8A78388C-5D91-4995-964C-F412EE417A8D}" type="presParOf" srcId="{42EA58DC-73AE-4306-A7A5-2541CADC459A}" destId="{DF8D9103-DFA1-4230-9757-87D3C3C00B9C}" srcOrd="1" destOrd="0" presId="urn:microsoft.com/office/officeart/2005/8/layout/pyramid4"/>
    <dgm:cxn modelId="{9F07DACC-CBBA-4243-A104-40CE6D7E283E}" type="presParOf" srcId="{42EA58DC-73AE-4306-A7A5-2541CADC459A}" destId="{61911695-5ECA-4B8C-B5D7-3F4975E00C51}" srcOrd="2" destOrd="0" presId="urn:microsoft.com/office/officeart/2005/8/layout/pyramid4"/>
    <dgm:cxn modelId="{04F30F08-C030-4422-BE80-63F2941601C7}" type="presParOf" srcId="{42EA58DC-73AE-4306-A7A5-2541CADC459A}" destId="{1331A3FC-29A4-4A1F-A5B7-65B23CCAB91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51B2D6-797F-438F-8C01-CB492CC631BF}" type="doc">
      <dgm:prSet loTypeId="urn:microsoft.com/office/officeart/2005/8/layout/pyramid2" loCatId="pyramid" qsTypeId="urn:microsoft.com/office/officeart/2005/8/quickstyle/3d2" qsCatId="3D" csTypeId="urn:microsoft.com/office/officeart/2005/8/colors/colorful2" csCatId="colorful" phldr="1"/>
      <dgm:spPr/>
    </dgm:pt>
    <dgm:pt modelId="{6795E8DC-3126-4109-94CD-6B776F8020B2}">
      <dgm:prSet phldrT="[Text]"/>
      <dgm:spPr/>
      <dgm:t>
        <a:bodyPr/>
        <a:lstStyle/>
        <a:p>
          <a:pPr rtl="1"/>
          <a:r>
            <a:rPr lang="fa-IR" dirty="0" smtClean="0"/>
            <a:t>مشارکتی</a:t>
          </a:r>
          <a:endParaRPr lang="fa-IR" dirty="0"/>
        </a:p>
      </dgm:t>
    </dgm:pt>
    <dgm:pt modelId="{13924DBD-BC89-47C9-80FC-4464DBC29EC1}" type="parTrans" cxnId="{469CAE07-AF5C-4733-846D-8976BB37F71B}">
      <dgm:prSet/>
      <dgm:spPr/>
      <dgm:t>
        <a:bodyPr/>
        <a:lstStyle/>
        <a:p>
          <a:pPr rtl="1"/>
          <a:endParaRPr lang="fa-IR"/>
        </a:p>
      </dgm:t>
    </dgm:pt>
    <dgm:pt modelId="{96D17FE4-D47A-43D2-9794-F4F3B915F815}" type="sibTrans" cxnId="{469CAE07-AF5C-4733-846D-8976BB37F71B}">
      <dgm:prSet/>
      <dgm:spPr/>
      <dgm:t>
        <a:bodyPr/>
        <a:lstStyle/>
        <a:p>
          <a:pPr rtl="1"/>
          <a:endParaRPr lang="fa-IR"/>
        </a:p>
      </dgm:t>
    </dgm:pt>
    <dgm:pt modelId="{821E6B2E-20DD-4DBC-9AC2-1EF3475F5FAC}">
      <dgm:prSet phldrT="[Text]"/>
      <dgm:spPr/>
      <dgm:t>
        <a:bodyPr/>
        <a:lstStyle/>
        <a:p>
          <a:pPr rtl="1"/>
          <a:r>
            <a:rPr lang="fa-IR" dirty="0" smtClean="0"/>
            <a:t>اثرگذار</a:t>
          </a:r>
          <a:endParaRPr lang="fa-IR" dirty="0"/>
        </a:p>
      </dgm:t>
    </dgm:pt>
    <dgm:pt modelId="{3FF0095E-3B47-45D2-A430-969B6E476791}" type="parTrans" cxnId="{C2BF8685-C8D1-4EC8-A48D-51C97D9BDA5E}">
      <dgm:prSet/>
      <dgm:spPr/>
      <dgm:t>
        <a:bodyPr/>
        <a:lstStyle/>
        <a:p>
          <a:pPr rtl="1"/>
          <a:endParaRPr lang="fa-IR"/>
        </a:p>
      </dgm:t>
    </dgm:pt>
    <dgm:pt modelId="{F6FD1697-E79B-4377-8388-FDEE2D804D13}" type="sibTrans" cxnId="{C2BF8685-C8D1-4EC8-A48D-51C97D9BDA5E}">
      <dgm:prSet/>
      <dgm:spPr/>
      <dgm:t>
        <a:bodyPr/>
        <a:lstStyle/>
        <a:p>
          <a:pPr rtl="1"/>
          <a:endParaRPr lang="fa-IR"/>
        </a:p>
      </dgm:t>
    </dgm:pt>
    <dgm:pt modelId="{6F86B3D2-CCD0-4A99-98AF-FEF3F5892EB1}">
      <dgm:prSet phldrT="[Text]"/>
      <dgm:spPr/>
      <dgm:t>
        <a:bodyPr/>
        <a:lstStyle/>
        <a:p>
          <a:pPr rtl="1"/>
          <a:r>
            <a:rPr lang="fa-IR" dirty="0" smtClean="0"/>
            <a:t>انفعالی</a:t>
          </a:r>
          <a:endParaRPr lang="fa-IR" dirty="0"/>
        </a:p>
      </dgm:t>
    </dgm:pt>
    <dgm:pt modelId="{EA750510-95F7-4DD3-BAF8-E50F114E931C}" type="parTrans" cxnId="{90BC118A-9916-4227-A885-0462708FEE08}">
      <dgm:prSet/>
      <dgm:spPr/>
      <dgm:t>
        <a:bodyPr/>
        <a:lstStyle/>
        <a:p>
          <a:pPr rtl="1"/>
          <a:endParaRPr lang="fa-IR"/>
        </a:p>
      </dgm:t>
    </dgm:pt>
    <dgm:pt modelId="{3BF814E4-E1FB-4DD6-AE2D-7602840701BD}" type="sibTrans" cxnId="{90BC118A-9916-4227-A885-0462708FEE08}">
      <dgm:prSet/>
      <dgm:spPr/>
      <dgm:t>
        <a:bodyPr/>
        <a:lstStyle/>
        <a:p>
          <a:pPr rtl="1"/>
          <a:endParaRPr lang="fa-IR"/>
        </a:p>
      </dgm:t>
    </dgm:pt>
    <dgm:pt modelId="{503E9094-708F-439B-8DD3-57871A7276AF}">
      <dgm:prSet/>
      <dgm:spPr/>
      <dgm:t>
        <a:bodyPr/>
        <a:lstStyle/>
        <a:p>
          <a:pPr rtl="1"/>
          <a:r>
            <a:rPr lang="fa-IR" dirty="0" smtClean="0"/>
            <a:t>پاسخگوئی</a:t>
          </a:r>
          <a:endParaRPr lang="fa-IR" dirty="0"/>
        </a:p>
      </dgm:t>
    </dgm:pt>
    <dgm:pt modelId="{90366D35-47EC-47FB-8D13-F6BB8218D363}" type="parTrans" cxnId="{E2D032AE-CF9F-4622-98F9-C3C3AD013216}">
      <dgm:prSet/>
      <dgm:spPr/>
      <dgm:t>
        <a:bodyPr/>
        <a:lstStyle/>
        <a:p>
          <a:pPr rtl="1"/>
          <a:endParaRPr lang="fa-IR"/>
        </a:p>
      </dgm:t>
    </dgm:pt>
    <dgm:pt modelId="{F05B8A14-3BA4-440E-B373-6EE863634633}" type="sibTrans" cxnId="{E2D032AE-CF9F-4622-98F9-C3C3AD013216}">
      <dgm:prSet/>
      <dgm:spPr/>
      <dgm:t>
        <a:bodyPr/>
        <a:lstStyle/>
        <a:p>
          <a:pPr rtl="1"/>
          <a:endParaRPr lang="fa-IR"/>
        </a:p>
      </dgm:t>
    </dgm:pt>
    <dgm:pt modelId="{0CDBA3AA-A2DC-4B74-B861-67F585708DDE}">
      <dgm:prSet/>
      <dgm:spPr/>
      <dgm:t>
        <a:bodyPr/>
        <a:lstStyle/>
        <a:p>
          <a:pPr rtl="1"/>
          <a:r>
            <a:rPr lang="fa-IR" dirty="0" smtClean="0"/>
            <a:t>ابتدائی</a:t>
          </a:r>
          <a:endParaRPr lang="fa-IR" dirty="0"/>
        </a:p>
      </dgm:t>
    </dgm:pt>
    <dgm:pt modelId="{7172B3A3-BEF0-41AA-8221-3E9AECCA02F7}" type="parTrans" cxnId="{0EA76E8A-B90C-42EE-A9FE-E357060307B9}">
      <dgm:prSet/>
      <dgm:spPr/>
      <dgm:t>
        <a:bodyPr/>
        <a:lstStyle/>
        <a:p>
          <a:pPr rtl="1"/>
          <a:endParaRPr lang="fa-IR"/>
        </a:p>
      </dgm:t>
    </dgm:pt>
    <dgm:pt modelId="{C07B7C1A-878F-4A83-960A-FF368B63887F}" type="sibTrans" cxnId="{0EA76E8A-B90C-42EE-A9FE-E357060307B9}">
      <dgm:prSet/>
      <dgm:spPr/>
      <dgm:t>
        <a:bodyPr/>
        <a:lstStyle/>
        <a:p>
          <a:pPr rtl="1"/>
          <a:endParaRPr lang="fa-IR"/>
        </a:p>
      </dgm:t>
    </dgm:pt>
    <dgm:pt modelId="{50F793B2-270B-49D6-8A91-8D033EF5FDEE}" type="pres">
      <dgm:prSet presAssocID="{0C51B2D6-797F-438F-8C01-CB492CC631BF}" presName="compositeShape" presStyleCnt="0">
        <dgm:presLayoutVars>
          <dgm:dir/>
          <dgm:resizeHandles/>
        </dgm:presLayoutVars>
      </dgm:prSet>
      <dgm:spPr/>
    </dgm:pt>
    <dgm:pt modelId="{F1A0B4CD-A5C5-4047-867C-C24E54671ADB}" type="pres">
      <dgm:prSet presAssocID="{0C51B2D6-797F-438F-8C01-CB492CC631BF}" presName="pyramid" presStyleLbl="node1" presStyleIdx="0" presStyleCnt="1"/>
      <dgm:spPr/>
    </dgm:pt>
    <dgm:pt modelId="{4690BA02-E216-41FB-8328-D52324D23415}" type="pres">
      <dgm:prSet presAssocID="{0C51B2D6-797F-438F-8C01-CB492CC631BF}" presName="theList" presStyleCnt="0"/>
      <dgm:spPr/>
    </dgm:pt>
    <dgm:pt modelId="{B0CA99DF-4861-4FAD-8600-D1714448B6D4}" type="pres">
      <dgm:prSet presAssocID="{6795E8DC-3126-4109-94CD-6B776F8020B2}" presName="aNode" presStyleLbl="fgAcc1" presStyleIdx="0" presStyleCnt="5">
        <dgm:presLayoutVars>
          <dgm:bulletEnabled val="1"/>
        </dgm:presLayoutVars>
      </dgm:prSet>
      <dgm:spPr/>
      <dgm:t>
        <a:bodyPr/>
        <a:lstStyle/>
        <a:p>
          <a:pPr rtl="1"/>
          <a:endParaRPr lang="fa-IR"/>
        </a:p>
      </dgm:t>
    </dgm:pt>
    <dgm:pt modelId="{1AFA94DF-1B00-4CCF-B679-24DE0320342D}" type="pres">
      <dgm:prSet presAssocID="{6795E8DC-3126-4109-94CD-6B776F8020B2}" presName="aSpace" presStyleCnt="0"/>
      <dgm:spPr/>
    </dgm:pt>
    <dgm:pt modelId="{08FCFE3A-E9D7-4319-AB0D-50448B262110}" type="pres">
      <dgm:prSet presAssocID="{821E6B2E-20DD-4DBC-9AC2-1EF3475F5FAC}" presName="aNode" presStyleLbl="fgAcc1" presStyleIdx="1" presStyleCnt="5">
        <dgm:presLayoutVars>
          <dgm:bulletEnabled val="1"/>
        </dgm:presLayoutVars>
      </dgm:prSet>
      <dgm:spPr/>
      <dgm:t>
        <a:bodyPr/>
        <a:lstStyle/>
        <a:p>
          <a:pPr rtl="1"/>
          <a:endParaRPr lang="fa-IR"/>
        </a:p>
      </dgm:t>
    </dgm:pt>
    <dgm:pt modelId="{4C35FB20-D56D-4D6A-9588-64C59D20164C}" type="pres">
      <dgm:prSet presAssocID="{821E6B2E-20DD-4DBC-9AC2-1EF3475F5FAC}" presName="aSpace" presStyleCnt="0"/>
      <dgm:spPr/>
    </dgm:pt>
    <dgm:pt modelId="{382CF564-EEEE-4767-B99F-9E2C176154F1}" type="pres">
      <dgm:prSet presAssocID="{503E9094-708F-439B-8DD3-57871A7276AF}" presName="aNode" presStyleLbl="fgAcc1" presStyleIdx="2" presStyleCnt="5">
        <dgm:presLayoutVars>
          <dgm:bulletEnabled val="1"/>
        </dgm:presLayoutVars>
      </dgm:prSet>
      <dgm:spPr/>
      <dgm:t>
        <a:bodyPr/>
        <a:lstStyle/>
        <a:p>
          <a:pPr rtl="1"/>
          <a:endParaRPr lang="fa-IR"/>
        </a:p>
      </dgm:t>
    </dgm:pt>
    <dgm:pt modelId="{BEF4FFA5-3C13-45CC-B794-911682EB0300}" type="pres">
      <dgm:prSet presAssocID="{503E9094-708F-439B-8DD3-57871A7276AF}" presName="aSpace" presStyleCnt="0"/>
      <dgm:spPr/>
    </dgm:pt>
    <dgm:pt modelId="{7E873CA5-7B54-4F88-85DA-D9C8FDA6A185}" type="pres">
      <dgm:prSet presAssocID="{6F86B3D2-CCD0-4A99-98AF-FEF3F5892EB1}" presName="aNode" presStyleLbl="fgAcc1" presStyleIdx="3" presStyleCnt="5">
        <dgm:presLayoutVars>
          <dgm:bulletEnabled val="1"/>
        </dgm:presLayoutVars>
      </dgm:prSet>
      <dgm:spPr/>
      <dgm:t>
        <a:bodyPr/>
        <a:lstStyle/>
        <a:p>
          <a:pPr rtl="1"/>
          <a:endParaRPr lang="fa-IR"/>
        </a:p>
      </dgm:t>
    </dgm:pt>
    <dgm:pt modelId="{D8A69540-6419-4BAF-B46F-63527D53C737}" type="pres">
      <dgm:prSet presAssocID="{6F86B3D2-CCD0-4A99-98AF-FEF3F5892EB1}" presName="aSpace" presStyleCnt="0"/>
      <dgm:spPr/>
    </dgm:pt>
    <dgm:pt modelId="{2DCD63CC-6330-46CD-91EB-E1D86F683557}" type="pres">
      <dgm:prSet presAssocID="{0CDBA3AA-A2DC-4B74-B861-67F585708DDE}" presName="aNode" presStyleLbl="fgAcc1" presStyleIdx="4" presStyleCnt="5">
        <dgm:presLayoutVars>
          <dgm:bulletEnabled val="1"/>
        </dgm:presLayoutVars>
      </dgm:prSet>
      <dgm:spPr/>
      <dgm:t>
        <a:bodyPr/>
        <a:lstStyle/>
        <a:p>
          <a:pPr rtl="1"/>
          <a:endParaRPr lang="fa-IR"/>
        </a:p>
      </dgm:t>
    </dgm:pt>
    <dgm:pt modelId="{756F8AEE-2DAA-47F8-AC31-B4B6B4FC9F99}" type="pres">
      <dgm:prSet presAssocID="{0CDBA3AA-A2DC-4B74-B861-67F585708DDE}" presName="aSpace" presStyleCnt="0"/>
      <dgm:spPr/>
    </dgm:pt>
  </dgm:ptLst>
  <dgm:cxnLst>
    <dgm:cxn modelId="{0EA76E8A-B90C-42EE-A9FE-E357060307B9}" srcId="{0C51B2D6-797F-438F-8C01-CB492CC631BF}" destId="{0CDBA3AA-A2DC-4B74-B861-67F585708DDE}" srcOrd="4" destOrd="0" parTransId="{7172B3A3-BEF0-41AA-8221-3E9AECCA02F7}" sibTransId="{C07B7C1A-878F-4A83-960A-FF368B63887F}"/>
    <dgm:cxn modelId="{E2D032AE-CF9F-4622-98F9-C3C3AD013216}" srcId="{0C51B2D6-797F-438F-8C01-CB492CC631BF}" destId="{503E9094-708F-439B-8DD3-57871A7276AF}" srcOrd="2" destOrd="0" parTransId="{90366D35-47EC-47FB-8D13-F6BB8218D363}" sibTransId="{F05B8A14-3BA4-440E-B373-6EE863634633}"/>
    <dgm:cxn modelId="{25390858-D42C-4A93-8DCE-C454B0EE53A6}" type="presOf" srcId="{821E6B2E-20DD-4DBC-9AC2-1EF3475F5FAC}" destId="{08FCFE3A-E9D7-4319-AB0D-50448B262110}" srcOrd="0" destOrd="0" presId="urn:microsoft.com/office/officeart/2005/8/layout/pyramid2"/>
    <dgm:cxn modelId="{90BC118A-9916-4227-A885-0462708FEE08}" srcId="{0C51B2D6-797F-438F-8C01-CB492CC631BF}" destId="{6F86B3D2-CCD0-4A99-98AF-FEF3F5892EB1}" srcOrd="3" destOrd="0" parTransId="{EA750510-95F7-4DD3-BAF8-E50F114E931C}" sibTransId="{3BF814E4-E1FB-4DD6-AE2D-7602840701BD}"/>
    <dgm:cxn modelId="{0626D1EF-A45F-4D1A-A120-5AD2EF295800}" type="presOf" srcId="{6F86B3D2-CCD0-4A99-98AF-FEF3F5892EB1}" destId="{7E873CA5-7B54-4F88-85DA-D9C8FDA6A185}" srcOrd="0" destOrd="0" presId="urn:microsoft.com/office/officeart/2005/8/layout/pyramid2"/>
    <dgm:cxn modelId="{C2BF8685-C8D1-4EC8-A48D-51C97D9BDA5E}" srcId="{0C51B2D6-797F-438F-8C01-CB492CC631BF}" destId="{821E6B2E-20DD-4DBC-9AC2-1EF3475F5FAC}" srcOrd="1" destOrd="0" parTransId="{3FF0095E-3B47-45D2-A430-969B6E476791}" sibTransId="{F6FD1697-E79B-4377-8388-FDEE2D804D13}"/>
    <dgm:cxn modelId="{469CAE07-AF5C-4733-846D-8976BB37F71B}" srcId="{0C51B2D6-797F-438F-8C01-CB492CC631BF}" destId="{6795E8DC-3126-4109-94CD-6B776F8020B2}" srcOrd="0" destOrd="0" parTransId="{13924DBD-BC89-47C9-80FC-4464DBC29EC1}" sibTransId="{96D17FE4-D47A-43D2-9794-F4F3B915F815}"/>
    <dgm:cxn modelId="{8CF2A29D-10F5-4DCC-9F74-0DD7663C3F27}" type="presOf" srcId="{6795E8DC-3126-4109-94CD-6B776F8020B2}" destId="{B0CA99DF-4861-4FAD-8600-D1714448B6D4}" srcOrd="0" destOrd="0" presId="urn:microsoft.com/office/officeart/2005/8/layout/pyramid2"/>
    <dgm:cxn modelId="{7BDBCB1D-660F-4264-8237-3DECB7DC9690}" type="presOf" srcId="{0C51B2D6-797F-438F-8C01-CB492CC631BF}" destId="{50F793B2-270B-49D6-8A91-8D033EF5FDEE}" srcOrd="0" destOrd="0" presId="urn:microsoft.com/office/officeart/2005/8/layout/pyramid2"/>
    <dgm:cxn modelId="{CF9889F4-6948-4FD2-B600-2AAC157C4909}" type="presOf" srcId="{0CDBA3AA-A2DC-4B74-B861-67F585708DDE}" destId="{2DCD63CC-6330-46CD-91EB-E1D86F683557}" srcOrd="0" destOrd="0" presId="urn:microsoft.com/office/officeart/2005/8/layout/pyramid2"/>
    <dgm:cxn modelId="{7FB1369D-CDAF-4BC6-BD17-A4E9CF928AD7}" type="presOf" srcId="{503E9094-708F-439B-8DD3-57871A7276AF}" destId="{382CF564-EEEE-4767-B99F-9E2C176154F1}" srcOrd="0" destOrd="0" presId="urn:microsoft.com/office/officeart/2005/8/layout/pyramid2"/>
    <dgm:cxn modelId="{CEF60528-8168-4D4A-86AF-D4024B61D244}" type="presParOf" srcId="{50F793B2-270B-49D6-8A91-8D033EF5FDEE}" destId="{F1A0B4CD-A5C5-4047-867C-C24E54671ADB}" srcOrd="0" destOrd="0" presId="urn:microsoft.com/office/officeart/2005/8/layout/pyramid2"/>
    <dgm:cxn modelId="{C938722C-0EEB-4C63-816C-26B71EBA0ADF}" type="presParOf" srcId="{50F793B2-270B-49D6-8A91-8D033EF5FDEE}" destId="{4690BA02-E216-41FB-8328-D52324D23415}" srcOrd="1" destOrd="0" presId="urn:microsoft.com/office/officeart/2005/8/layout/pyramid2"/>
    <dgm:cxn modelId="{B358D4AC-7960-419F-A538-49C32858A5AB}" type="presParOf" srcId="{4690BA02-E216-41FB-8328-D52324D23415}" destId="{B0CA99DF-4861-4FAD-8600-D1714448B6D4}" srcOrd="0" destOrd="0" presId="urn:microsoft.com/office/officeart/2005/8/layout/pyramid2"/>
    <dgm:cxn modelId="{CD1FD610-F905-49B3-8039-124D9DDB6DCD}" type="presParOf" srcId="{4690BA02-E216-41FB-8328-D52324D23415}" destId="{1AFA94DF-1B00-4CCF-B679-24DE0320342D}" srcOrd="1" destOrd="0" presId="urn:microsoft.com/office/officeart/2005/8/layout/pyramid2"/>
    <dgm:cxn modelId="{4820C008-374B-49DD-A79D-4FD492BA38DC}" type="presParOf" srcId="{4690BA02-E216-41FB-8328-D52324D23415}" destId="{08FCFE3A-E9D7-4319-AB0D-50448B262110}" srcOrd="2" destOrd="0" presId="urn:microsoft.com/office/officeart/2005/8/layout/pyramid2"/>
    <dgm:cxn modelId="{D7CDB0D0-E63B-4D1F-A378-C8F4AE3E810A}" type="presParOf" srcId="{4690BA02-E216-41FB-8328-D52324D23415}" destId="{4C35FB20-D56D-4D6A-9588-64C59D20164C}" srcOrd="3" destOrd="0" presId="urn:microsoft.com/office/officeart/2005/8/layout/pyramid2"/>
    <dgm:cxn modelId="{B89E2741-4855-43D6-B960-10B97412D654}" type="presParOf" srcId="{4690BA02-E216-41FB-8328-D52324D23415}" destId="{382CF564-EEEE-4767-B99F-9E2C176154F1}" srcOrd="4" destOrd="0" presId="urn:microsoft.com/office/officeart/2005/8/layout/pyramid2"/>
    <dgm:cxn modelId="{DA4EA9CE-2D72-4C13-9076-985D90F6B283}" type="presParOf" srcId="{4690BA02-E216-41FB-8328-D52324D23415}" destId="{BEF4FFA5-3C13-45CC-B794-911682EB0300}" srcOrd="5" destOrd="0" presId="urn:microsoft.com/office/officeart/2005/8/layout/pyramid2"/>
    <dgm:cxn modelId="{134674DE-BF47-4B56-AAED-938F404DF8ED}" type="presParOf" srcId="{4690BA02-E216-41FB-8328-D52324D23415}" destId="{7E873CA5-7B54-4F88-85DA-D9C8FDA6A185}" srcOrd="6" destOrd="0" presId="urn:microsoft.com/office/officeart/2005/8/layout/pyramid2"/>
    <dgm:cxn modelId="{0CFB8308-137E-4130-958B-B2F5370C5F49}" type="presParOf" srcId="{4690BA02-E216-41FB-8328-D52324D23415}" destId="{D8A69540-6419-4BAF-B46F-63527D53C737}" srcOrd="7" destOrd="0" presId="urn:microsoft.com/office/officeart/2005/8/layout/pyramid2"/>
    <dgm:cxn modelId="{B01B6EDC-9014-4FC3-B082-8DAC11677A4C}" type="presParOf" srcId="{4690BA02-E216-41FB-8328-D52324D23415}" destId="{2DCD63CC-6330-46CD-91EB-E1D86F683557}" srcOrd="8" destOrd="0" presId="urn:microsoft.com/office/officeart/2005/8/layout/pyramid2"/>
    <dgm:cxn modelId="{EA6E6AB4-9B0E-46D2-B4AF-5ECA7F843E6C}" type="presParOf" srcId="{4690BA02-E216-41FB-8328-D52324D23415}" destId="{756F8AEE-2DAA-47F8-AC31-B4B6B4FC9F9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5043F-A200-4460-B174-82A244992091}" type="doc">
      <dgm:prSet loTypeId="urn:microsoft.com/office/officeart/2005/8/layout/venn3" loCatId="relationship" qsTypeId="urn:microsoft.com/office/officeart/2005/8/quickstyle/simple5" qsCatId="simple" csTypeId="urn:microsoft.com/office/officeart/2005/8/colors/colorful5" csCatId="colorful" phldr="1"/>
      <dgm:spPr/>
      <dgm:t>
        <a:bodyPr/>
        <a:lstStyle/>
        <a:p>
          <a:pPr rtl="1"/>
          <a:endParaRPr lang="fa-IR"/>
        </a:p>
      </dgm:t>
    </dgm:pt>
    <dgm:pt modelId="{75E98423-6B6F-42DD-8DEA-91EDF868EBD0}">
      <dgm:prSet phldrT="[Text]"/>
      <dgm:spPr/>
      <dgm:t>
        <a:bodyPr/>
        <a:lstStyle/>
        <a:p>
          <a:pPr rtl="1"/>
          <a:r>
            <a:rPr lang="fa-IR" b="1" dirty="0" smtClean="0">
              <a:solidFill>
                <a:srgbClr val="000000"/>
              </a:solidFill>
            </a:rPr>
            <a:t>تاکید بر بازاریابی داخلی</a:t>
          </a:r>
          <a:endParaRPr lang="fa-IR" b="1" dirty="0">
            <a:solidFill>
              <a:srgbClr val="000000"/>
            </a:solidFill>
          </a:endParaRPr>
        </a:p>
      </dgm:t>
    </dgm:pt>
    <dgm:pt modelId="{D0210FD3-C6A5-4834-854B-E2BD98EB088B}" type="parTrans" cxnId="{FCE8299D-C7EE-4F8A-9900-DDB02D750EE8}">
      <dgm:prSet/>
      <dgm:spPr/>
      <dgm:t>
        <a:bodyPr/>
        <a:lstStyle/>
        <a:p>
          <a:pPr rtl="1"/>
          <a:endParaRPr lang="fa-IR"/>
        </a:p>
      </dgm:t>
    </dgm:pt>
    <dgm:pt modelId="{55450AD1-68CC-455A-A19A-D66B534BBE7C}" type="sibTrans" cxnId="{FCE8299D-C7EE-4F8A-9900-DDB02D750EE8}">
      <dgm:prSet/>
      <dgm:spPr/>
      <dgm:t>
        <a:bodyPr/>
        <a:lstStyle/>
        <a:p>
          <a:pPr rtl="1"/>
          <a:endParaRPr lang="fa-IR"/>
        </a:p>
      </dgm:t>
    </dgm:pt>
    <dgm:pt modelId="{FA49DAFB-EA78-425B-878F-8AAE6B562858}">
      <dgm:prSet phldrT="[Text]"/>
      <dgm:spPr/>
      <dgm:t>
        <a:bodyPr/>
        <a:lstStyle/>
        <a:p>
          <a:pPr rtl="1"/>
          <a:r>
            <a:rPr lang="fa-IR" b="1" dirty="0" smtClean="0">
              <a:solidFill>
                <a:srgbClr val="000000"/>
              </a:solidFill>
            </a:rPr>
            <a:t>ارائه خدمات جنبی</a:t>
          </a:r>
          <a:endParaRPr lang="fa-IR" b="1" dirty="0">
            <a:solidFill>
              <a:srgbClr val="000000"/>
            </a:solidFill>
          </a:endParaRPr>
        </a:p>
      </dgm:t>
    </dgm:pt>
    <dgm:pt modelId="{0E0AF100-AA72-4A59-A0D2-5DB49FEFAE3F}" type="parTrans" cxnId="{9A216DFF-D285-41C5-B315-25EC35382133}">
      <dgm:prSet/>
      <dgm:spPr/>
      <dgm:t>
        <a:bodyPr/>
        <a:lstStyle/>
        <a:p>
          <a:pPr rtl="1"/>
          <a:endParaRPr lang="fa-IR"/>
        </a:p>
      </dgm:t>
    </dgm:pt>
    <dgm:pt modelId="{B451F20C-80A6-4C32-8DAF-0FDBF2A58B10}" type="sibTrans" cxnId="{9A216DFF-D285-41C5-B315-25EC35382133}">
      <dgm:prSet/>
      <dgm:spPr/>
      <dgm:t>
        <a:bodyPr/>
        <a:lstStyle/>
        <a:p>
          <a:pPr rtl="1"/>
          <a:endParaRPr lang="fa-IR"/>
        </a:p>
      </dgm:t>
    </dgm:pt>
    <dgm:pt modelId="{035A5C8F-8B4E-472E-9B60-0167743622FB}">
      <dgm:prSet phldrT="[Text]"/>
      <dgm:spPr/>
      <dgm:t>
        <a:bodyPr/>
        <a:lstStyle/>
        <a:p>
          <a:pPr rtl="1"/>
          <a:r>
            <a:rPr lang="fa-IR" b="1" dirty="0" smtClean="0">
              <a:solidFill>
                <a:srgbClr val="000000"/>
              </a:solidFill>
            </a:rPr>
            <a:t>برقراری رابطه باب طبع هر مشتری</a:t>
          </a:r>
          <a:endParaRPr lang="fa-IR" b="1" dirty="0">
            <a:solidFill>
              <a:srgbClr val="000000"/>
            </a:solidFill>
          </a:endParaRPr>
        </a:p>
      </dgm:t>
    </dgm:pt>
    <dgm:pt modelId="{6CB59F23-12EA-4434-80F9-247863FCBDC8}" type="parTrans" cxnId="{24852D0F-A0EE-45D5-A210-9374728FF628}">
      <dgm:prSet/>
      <dgm:spPr/>
      <dgm:t>
        <a:bodyPr/>
        <a:lstStyle/>
        <a:p>
          <a:pPr rtl="1"/>
          <a:endParaRPr lang="fa-IR"/>
        </a:p>
      </dgm:t>
    </dgm:pt>
    <dgm:pt modelId="{29157ACD-3B83-4F36-BC69-9DF178A98370}" type="sibTrans" cxnId="{24852D0F-A0EE-45D5-A210-9374728FF628}">
      <dgm:prSet/>
      <dgm:spPr/>
      <dgm:t>
        <a:bodyPr/>
        <a:lstStyle/>
        <a:p>
          <a:pPr rtl="1"/>
          <a:endParaRPr lang="fa-IR"/>
        </a:p>
      </dgm:t>
    </dgm:pt>
    <dgm:pt modelId="{E903BD43-10B4-4875-B4AF-9155894DE57E}">
      <dgm:prSet phldrT="[Text]"/>
      <dgm:spPr/>
      <dgm:t>
        <a:bodyPr/>
        <a:lstStyle/>
        <a:p>
          <a:pPr rtl="1"/>
          <a:r>
            <a:rPr lang="fa-IR" b="1" dirty="0" smtClean="0">
              <a:solidFill>
                <a:srgbClr val="000000"/>
              </a:solidFill>
            </a:rPr>
            <a:t>تعیین خدمت اصلی</a:t>
          </a:r>
          <a:endParaRPr lang="fa-IR" b="1" dirty="0">
            <a:solidFill>
              <a:srgbClr val="000000"/>
            </a:solidFill>
          </a:endParaRPr>
        </a:p>
      </dgm:t>
    </dgm:pt>
    <dgm:pt modelId="{28BA56AD-C3B1-4E82-BE4A-96EBF759E135}" type="parTrans" cxnId="{88A1532A-C486-41AF-9C1D-F9B1E7C7F988}">
      <dgm:prSet/>
      <dgm:spPr/>
      <dgm:t>
        <a:bodyPr/>
        <a:lstStyle/>
        <a:p>
          <a:pPr rtl="1"/>
          <a:endParaRPr lang="fa-IR"/>
        </a:p>
      </dgm:t>
    </dgm:pt>
    <dgm:pt modelId="{83447E8D-3A9E-4999-A848-7203467109D9}" type="sibTrans" cxnId="{88A1532A-C486-41AF-9C1D-F9B1E7C7F988}">
      <dgm:prSet/>
      <dgm:spPr/>
      <dgm:t>
        <a:bodyPr/>
        <a:lstStyle/>
        <a:p>
          <a:pPr rtl="1"/>
          <a:endParaRPr lang="fa-IR"/>
        </a:p>
      </dgm:t>
    </dgm:pt>
    <dgm:pt modelId="{91F70CF8-A1EF-42C4-8411-7FB6A3DB216D}">
      <dgm:prSet/>
      <dgm:spPr/>
      <dgm:t>
        <a:bodyPr/>
        <a:lstStyle/>
        <a:p>
          <a:pPr rtl="1"/>
          <a:r>
            <a:rPr lang="fa-IR" b="1" dirty="0" smtClean="0">
              <a:solidFill>
                <a:srgbClr val="000000"/>
              </a:solidFill>
            </a:rPr>
            <a:t>قیمت گذاری رابطه مند</a:t>
          </a:r>
          <a:endParaRPr lang="fa-IR" b="1" dirty="0">
            <a:solidFill>
              <a:srgbClr val="000000"/>
            </a:solidFill>
          </a:endParaRPr>
        </a:p>
      </dgm:t>
    </dgm:pt>
    <dgm:pt modelId="{A9A09D38-2B67-4A05-BF8D-C2221BC31A8A}" type="parTrans" cxnId="{2370D40E-8BB8-4B74-90FA-65A06E58811F}">
      <dgm:prSet/>
      <dgm:spPr/>
      <dgm:t>
        <a:bodyPr/>
        <a:lstStyle/>
        <a:p>
          <a:pPr rtl="1"/>
          <a:endParaRPr lang="fa-IR"/>
        </a:p>
      </dgm:t>
    </dgm:pt>
    <dgm:pt modelId="{929B3C62-1CEE-4FDC-BA77-15D247ACD906}" type="sibTrans" cxnId="{2370D40E-8BB8-4B74-90FA-65A06E58811F}">
      <dgm:prSet/>
      <dgm:spPr/>
      <dgm:t>
        <a:bodyPr/>
        <a:lstStyle/>
        <a:p>
          <a:pPr rtl="1"/>
          <a:endParaRPr lang="fa-IR"/>
        </a:p>
      </dgm:t>
    </dgm:pt>
    <dgm:pt modelId="{31F186FF-4E7A-459B-8102-572B2B688034}" type="pres">
      <dgm:prSet presAssocID="{7505043F-A200-4460-B174-82A244992091}" presName="Name0" presStyleCnt="0">
        <dgm:presLayoutVars>
          <dgm:dir/>
          <dgm:resizeHandles val="exact"/>
        </dgm:presLayoutVars>
      </dgm:prSet>
      <dgm:spPr/>
      <dgm:t>
        <a:bodyPr/>
        <a:lstStyle/>
        <a:p>
          <a:pPr rtl="1"/>
          <a:endParaRPr lang="fa-IR"/>
        </a:p>
      </dgm:t>
    </dgm:pt>
    <dgm:pt modelId="{02FB9125-500B-430C-9DE3-CC26BDF6A95A}" type="pres">
      <dgm:prSet presAssocID="{75E98423-6B6F-42DD-8DEA-91EDF868EBD0}" presName="Name5" presStyleLbl="vennNode1" presStyleIdx="0" presStyleCnt="5">
        <dgm:presLayoutVars>
          <dgm:bulletEnabled val="1"/>
        </dgm:presLayoutVars>
      </dgm:prSet>
      <dgm:spPr/>
      <dgm:t>
        <a:bodyPr/>
        <a:lstStyle/>
        <a:p>
          <a:pPr rtl="1"/>
          <a:endParaRPr lang="fa-IR"/>
        </a:p>
      </dgm:t>
    </dgm:pt>
    <dgm:pt modelId="{0E9635D4-A5C3-45EE-BFD9-C67DFFA150EA}" type="pres">
      <dgm:prSet presAssocID="{55450AD1-68CC-455A-A19A-D66B534BBE7C}" presName="space" presStyleCnt="0"/>
      <dgm:spPr/>
    </dgm:pt>
    <dgm:pt modelId="{12F030E5-0DD4-4405-A2B7-BB6A3B59EA79}" type="pres">
      <dgm:prSet presAssocID="{91F70CF8-A1EF-42C4-8411-7FB6A3DB216D}" presName="Name5" presStyleLbl="vennNode1" presStyleIdx="1" presStyleCnt="5">
        <dgm:presLayoutVars>
          <dgm:bulletEnabled val="1"/>
        </dgm:presLayoutVars>
      </dgm:prSet>
      <dgm:spPr/>
      <dgm:t>
        <a:bodyPr/>
        <a:lstStyle/>
        <a:p>
          <a:pPr rtl="1"/>
          <a:endParaRPr lang="fa-IR"/>
        </a:p>
      </dgm:t>
    </dgm:pt>
    <dgm:pt modelId="{F5B1D230-1C35-4D06-A886-7E1F4C97E634}" type="pres">
      <dgm:prSet presAssocID="{929B3C62-1CEE-4FDC-BA77-15D247ACD906}" presName="space" presStyleCnt="0"/>
      <dgm:spPr/>
    </dgm:pt>
    <dgm:pt modelId="{E81596D5-9269-4F27-A831-261FB5831F2A}" type="pres">
      <dgm:prSet presAssocID="{FA49DAFB-EA78-425B-878F-8AAE6B562858}" presName="Name5" presStyleLbl="vennNode1" presStyleIdx="2" presStyleCnt="5">
        <dgm:presLayoutVars>
          <dgm:bulletEnabled val="1"/>
        </dgm:presLayoutVars>
      </dgm:prSet>
      <dgm:spPr/>
      <dgm:t>
        <a:bodyPr/>
        <a:lstStyle/>
        <a:p>
          <a:pPr rtl="1"/>
          <a:endParaRPr lang="fa-IR"/>
        </a:p>
      </dgm:t>
    </dgm:pt>
    <dgm:pt modelId="{D00CFA41-46B8-4452-AB91-8329E28C8FE3}" type="pres">
      <dgm:prSet presAssocID="{B451F20C-80A6-4C32-8DAF-0FDBF2A58B10}" presName="space" presStyleCnt="0"/>
      <dgm:spPr/>
    </dgm:pt>
    <dgm:pt modelId="{D20DAEB0-B88D-438F-AA24-A51E1ACC8C26}" type="pres">
      <dgm:prSet presAssocID="{035A5C8F-8B4E-472E-9B60-0167743622FB}" presName="Name5" presStyleLbl="vennNode1" presStyleIdx="3" presStyleCnt="5">
        <dgm:presLayoutVars>
          <dgm:bulletEnabled val="1"/>
        </dgm:presLayoutVars>
      </dgm:prSet>
      <dgm:spPr/>
      <dgm:t>
        <a:bodyPr/>
        <a:lstStyle/>
        <a:p>
          <a:pPr rtl="1"/>
          <a:endParaRPr lang="fa-IR"/>
        </a:p>
      </dgm:t>
    </dgm:pt>
    <dgm:pt modelId="{152E3B07-B052-4E4C-9ABC-E96272252967}" type="pres">
      <dgm:prSet presAssocID="{29157ACD-3B83-4F36-BC69-9DF178A98370}" presName="space" presStyleCnt="0"/>
      <dgm:spPr/>
    </dgm:pt>
    <dgm:pt modelId="{4D3727A3-5F52-449D-9A0D-86433D53EA60}" type="pres">
      <dgm:prSet presAssocID="{E903BD43-10B4-4875-B4AF-9155894DE57E}" presName="Name5" presStyleLbl="vennNode1" presStyleIdx="4" presStyleCnt="5">
        <dgm:presLayoutVars>
          <dgm:bulletEnabled val="1"/>
        </dgm:presLayoutVars>
      </dgm:prSet>
      <dgm:spPr/>
      <dgm:t>
        <a:bodyPr/>
        <a:lstStyle/>
        <a:p>
          <a:pPr rtl="1"/>
          <a:endParaRPr lang="fa-IR"/>
        </a:p>
      </dgm:t>
    </dgm:pt>
  </dgm:ptLst>
  <dgm:cxnLst>
    <dgm:cxn modelId="{FD2809FB-79D1-45FB-9180-A3F2696C26B7}" type="presOf" srcId="{FA49DAFB-EA78-425B-878F-8AAE6B562858}" destId="{E81596D5-9269-4F27-A831-261FB5831F2A}" srcOrd="0" destOrd="0" presId="urn:microsoft.com/office/officeart/2005/8/layout/venn3"/>
    <dgm:cxn modelId="{4FBB9B46-8753-4D9B-AB0B-A27DB9283FE2}" type="presOf" srcId="{E903BD43-10B4-4875-B4AF-9155894DE57E}" destId="{4D3727A3-5F52-449D-9A0D-86433D53EA60}" srcOrd="0" destOrd="0" presId="urn:microsoft.com/office/officeart/2005/8/layout/venn3"/>
    <dgm:cxn modelId="{8B46BDE8-D810-4132-982C-B3D7020ABDAD}" type="presOf" srcId="{75E98423-6B6F-42DD-8DEA-91EDF868EBD0}" destId="{02FB9125-500B-430C-9DE3-CC26BDF6A95A}" srcOrd="0" destOrd="0" presId="urn:microsoft.com/office/officeart/2005/8/layout/venn3"/>
    <dgm:cxn modelId="{9A216DFF-D285-41C5-B315-25EC35382133}" srcId="{7505043F-A200-4460-B174-82A244992091}" destId="{FA49DAFB-EA78-425B-878F-8AAE6B562858}" srcOrd="2" destOrd="0" parTransId="{0E0AF100-AA72-4A59-A0D2-5DB49FEFAE3F}" sibTransId="{B451F20C-80A6-4C32-8DAF-0FDBF2A58B10}"/>
    <dgm:cxn modelId="{2370D40E-8BB8-4B74-90FA-65A06E58811F}" srcId="{7505043F-A200-4460-B174-82A244992091}" destId="{91F70CF8-A1EF-42C4-8411-7FB6A3DB216D}" srcOrd="1" destOrd="0" parTransId="{A9A09D38-2B67-4A05-BF8D-C2221BC31A8A}" sibTransId="{929B3C62-1CEE-4FDC-BA77-15D247ACD906}"/>
    <dgm:cxn modelId="{FCE8299D-C7EE-4F8A-9900-DDB02D750EE8}" srcId="{7505043F-A200-4460-B174-82A244992091}" destId="{75E98423-6B6F-42DD-8DEA-91EDF868EBD0}" srcOrd="0" destOrd="0" parTransId="{D0210FD3-C6A5-4834-854B-E2BD98EB088B}" sibTransId="{55450AD1-68CC-455A-A19A-D66B534BBE7C}"/>
    <dgm:cxn modelId="{5E51FFEC-ECEE-4CC3-9158-699022C51FCF}" type="presOf" srcId="{7505043F-A200-4460-B174-82A244992091}" destId="{31F186FF-4E7A-459B-8102-572B2B688034}" srcOrd="0" destOrd="0" presId="urn:microsoft.com/office/officeart/2005/8/layout/venn3"/>
    <dgm:cxn modelId="{EBF20BBE-7FE5-4A12-AF09-753118C5BB39}" type="presOf" srcId="{91F70CF8-A1EF-42C4-8411-7FB6A3DB216D}" destId="{12F030E5-0DD4-4405-A2B7-BB6A3B59EA79}" srcOrd="0" destOrd="0" presId="urn:microsoft.com/office/officeart/2005/8/layout/venn3"/>
    <dgm:cxn modelId="{88A1532A-C486-41AF-9C1D-F9B1E7C7F988}" srcId="{7505043F-A200-4460-B174-82A244992091}" destId="{E903BD43-10B4-4875-B4AF-9155894DE57E}" srcOrd="4" destOrd="0" parTransId="{28BA56AD-C3B1-4E82-BE4A-96EBF759E135}" sibTransId="{83447E8D-3A9E-4999-A848-7203467109D9}"/>
    <dgm:cxn modelId="{0E18A37B-1504-47EE-ACF8-C26615409E8B}" type="presOf" srcId="{035A5C8F-8B4E-472E-9B60-0167743622FB}" destId="{D20DAEB0-B88D-438F-AA24-A51E1ACC8C26}" srcOrd="0" destOrd="0" presId="urn:microsoft.com/office/officeart/2005/8/layout/venn3"/>
    <dgm:cxn modelId="{24852D0F-A0EE-45D5-A210-9374728FF628}" srcId="{7505043F-A200-4460-B174-82A244992091}" destId="{035A5C8F-8B4E-472E-9B60-0167743622FB}" srcOrd="3" destOrd="0" parTransId="{6CB59F23-12EA-4434-80F9-247863FCBDC8}" sibTransId="{29157ACD-3B83-4F36-BC69-9DF178A98370}"/>
    <dgm:cxn modelId="{590EB223-8ABB-4953-B8BC-9BE8C8F26B18}" type="presParOf" srcId="{31F186FF-4E7A-459B-8102-572B2B688034}" destId="{02FB9125-500B-430C-9DE3-CC26BDF6A95A}" srcOrd="0" destOrd="0" presId="urn:microsoft.com/office/officeart/2005/8/layout/venn3"/>
    <dgm:cxn modelId="{B99853B0-3293-427F-BFB9-008360F0718F}" type="presParOf" srcId="{31F186FF-4E7A-459B-8102-572B2B688034}" destId="{0E9635D4-A5C3-45EE-BFD9-C67DFFA150EA}" srcOrd="1" destOrd="0" presId="urn:microsoft.com/office/officeart/2005/8/layout/venn3"/>
    <dgm:cxn modelId="{11494527-586A-436A-8AA2-EB4729A671A8}" type="presParOf" srcId="{31F186FF-4E7A-459B-8102-572B2B688034}" destId="{12F030E5-0DD4-4405-A2B7-BB6A3B59EA79}" srcOrd="2" destOrd="0" presId="urn:microsoft.com/office/officeart/2005/8/layout/venn3"/>
    <dgm:cxn modelId="{D1CF30E7-DE5D-4411-BDE8-A4B548B72252}" type="presParOf" srcId="{31F186FF-4E7A-459B-8102-572B2B688034}" destId="{F5B1D230-1C35-4D06-A886-7E1F4C97E634}" srcOrd="3" destOrd="0" presId="urn:microsoft.com/office/officeart/2005/8/layout/venn3"/>
    <dgm:cxn modelId="{77630130-053D-40C7-8280-A7B5853467AF}" type="presParOf" srcId="{31F186FF-4E7A-459B-8102-572B2B688034}" destId="{E81596D5-9269-4F27-A831-261FB5831F2A}" srcOrd="4" destOrd="0" presId="urn:microsoft.com/office/officeart/2005/8/layout/venn3"/>
    <dgm:cxn modelId="{C340CAF6-E198-4A23-8964-478D0DB48724}" type="presParOf" srcId="{31F186FF-4E7A-459B-8102-572B2B688034}" destId="{D00CFA41-46B8-4452-AB91-8329E28C8FE3}" srcOrd="5" destOrd="0" presId="urn:microsoft.com/office/officeart/2005/8/layout/venn3"/>
    <dgm:cxn modelId="{C0DE2057-0257-4A35-B5CA-5E8F5E1FFA5B}" type="presParOf" srcId="{31F186FF-4E7A-459B-8102-572B2B688034}" destId="{D20DAEB0-B88D-438F-AA24-A51E1ACC8C26}" srcOrd="6" destOrd="0" presId="urn:microsoft.com/office/officeart/2005/8/layout/venn3"/>
    <dgm:cxn modelId="{790DDEC7-EE74-41B8-A701-92AC0652E577}" type="presParOf" srcId="{31F186FF-4E7A-459B-8102-572B2B688034}" destId="{152E3B07-B052-4E4C-9ABC-E96272252967}" srcOrd="7" destOrd="0" presId="urn:microsoft.com/office/officeart/2005/8/layout/venn3"/>
    <dgm:cxn modelId="{43343959-73DB-4649-BE06-99ACBCC1EB9A}" type="presParOf" srcId="{31F186FF-4E7A-459B-8102-572B2B688034}" destId="{4D3727A3-5F52-449D-9A0D-86433D53EA60}"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05E25-AD97-490A-9DF8-14CE73609D76}" type="doc">
      <dgm:prSet loTypeId="urn:diagrams.loki3.com/TabbedArc" loCatId="other" qsTypeId="urn:microsoft.com/office/officeart/2005/8/quickstyle/simple5" qsCatId="simple" csTypeId="urn:microsoft.com/office/officeart/2005/8/colors/accent2_3" csCatId="accent2" phldr="1"/>
      <dgm:spPr/>
    </dgm:pt>
    <dgm:pt modelId="{82BD1DE4-B2E2-42E5-B0F7-3D2CA297AF6D}">
      <dgm:prSet phldrT="[Text]"/>
      <dgm:spPr/>
      <dgm:t>
        <a:bodyPr/>
        <a:lstStyle/>
        <a:p>
          <a:pPr rtl="1"/>
          <a:r>
            <a:rPr lang="fa-I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5 سطحی کاتلر</a:t>
          </a:r>
          <a:endParaRPr lang="fa-IR"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9B3DDF-A6B4-4178-B9C8-62B1468923AF}" type="parTrans" cxnId="{FF3C187C-3A0F-4DD6-8F7C-CB8436886712}">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D89A4C-4151-4D4E-B73B-FA4352E3A415}" type="sibTrans" cxnId="{FF3C187C-3A0F-4DD6-8F7C-CB8436886712}">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B985299-7B9D-4F4A-828E-B55605B1C0DC}">
      <dgm:prSet phldrT="[Text]"/>
      <dgm:spPr/>
      <dgm:t>
        <a:bodyPr/>
        <a:lstStyle/>
        <a:p>
          <a:pPr rtl="1"/>
          <a:r>
            <a:rPr lang="fa-IR" b="1"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تاهير رشید </a:t>
          </a:r>
          <a:endParaRPr lang="fa-IR" b="1"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AAA4C27-3282-4461-9737-6E0D1C2D6901}" type="parTrans" cxnId="{4686A5A9-2A36-42C9-A3E5-DDB252AC0713}">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AE8D7F3-805F-44E4-9AA9-2577E8C6F84B}" type="sibTrans" cxnId="{4686A5A9-2A36-42C9-A3E5-DDB252AC0713}">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7FAF278-5E80-4DCD-9A38-E01D1A27DC7C}">
      <dgm:prSet/>
      <dgm:spPr/>
      <dgm:t>
        <a:bodyPr/>
        <a:lstStyle/>
        <a:p>
          <a:pPr rtl="1"/>
          <a:r>
            <a:rPr lang="fa-IR" b="1"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من سو و اسپیس </a:t>
          </a:r>
          <a:endParaRPr lang="fa-IR" b="1"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B703E83-4CE9-481C-85F4-B1F051C7F194}" type="parTrans" cxnId="{8E3A95DD-A645-4CA8-BC81-F96A82FB6C2A}">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2C3208C-B423-4AB5-BAA7-EDA04DFC3644}" type="sibTrans" cxnId="{8E3A95DD-A645-4CA8-BC81-F96A82FB6C2A}">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F5E465E-2134-43DE-A2EA-EC5643FE94F6}">
      <dgm:prSet/>
      <dgm:spPr/>
      <dgm:t>
        <a:bodyPr/>
        <a:lstStyle/>
        <a:p>
          <a:pPr rtl="1"/>
          <a:r>
            <a:rPr lang="fa-I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مدل سین و همکاران</a:t>
          </a:r>
          <a:endParaRPr lang="fa-IR"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E6E4944-2BED-414F-9C57-978EAB5316E1}" type="parTrans" cxnId="{8F5A2573-E20F-43BA-B16C-027CFE17FF9B}">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BE373C2-0B8C-4829-875A-CEAB774FDB4C}" type="sibTrans" cxnId="{8F5A2573-E20F-43BA-B16C-027CFE17FF9B}">
      <dgm:prSet/>
      <dgm:spPr/>
      <dgm:t>
        <a:bodyPr/>
        <a:lstStyle/>
        <a:p>
          <a:pPr rtl="1"/>
          <a:endParaRPr lang="fa-IR"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556DA2-4ED2-4D84-B686-ADB6F5262D8D}" type="pres">
      <dgm:prSet presAssocID="{6F405E25-AD97-490A-9DF8-14CE73609D76}" presName="Name0" presStyleCnt="0">
        <dgm:presLayoutVars>
          <dgm:dir/>
          <dgm:resizeHandles val="exact"/>
        </dgm:presLayoutVars>
      </dgm:prSet>
      <dgm:spPr/>
    </dgm:pt>
    <dgm:pt modelId="{DA34C9C1-17B5-4D07-A0D3-9ECCAB91440C}" type="pres">
      <dgm:prSet presAssocID="{82BD1DE4-B2E2-42E5-B0F7-3D2CA297AF6D}" presName="twoplus" presStyleLbl="node1" presStyleIdx="0" presStyleCnt="4">
        <dgm:presLayoutVars>
          <dgm:bulletEnabled val="1"/>
        </dgm:presLayoutVars>
      </dgm:prSet>
      <dgm:spPr/>
      <dgm:t>
        <a:bodyPr/>
        <a:lstStyle/>
        <a:p>
          <a:pPr rtl="1"/>
          <a:endParaRPr lang="fa-IR"/>
        </a:p>
      </dgm:t>
    </dgm:pt>
    <dgm:pt modelId="{9A0C82AA-04D4-4F6A-B6D9-0B89425C783F}" type="pres">
      <dgm:prSet presAssocID="{17FAF278-5E80-4DCD-9A38-E01D1A27DC7C}" presName="twoplus" presStyleLbl="node1" presStyleIdx="1" presStyleCnt="4">
        <dgm:presLayoutVars>
          <dgm:bulletEnabled val="1"/>
        </dgm:presLayoutVars>
      </dgm:prSet>
      <dgm:spPr/>
      <dgm:t>
        <a:bodyPr/>
        <a:lstStyle/>
        <a:p>
          <a:pPr rtl="1"/>
          <a:endParaRPr lang="fa-IR"/>
        </a:p>
      </dgm:t>
    </dgm:pt>
    <dgm:pt modelId="{D0182309-9F0F-4B8C-8387-F29155B38CB5}" type="pres">
      <dgm:prSet presAssocID="{3B985299-7B9D-4F4A-828E-B55605B1C0DC}" presName="twoplus" presStyleLbl="node1" presStyleIdx="2" presStyleCnt="4">
        <dgm:presLayoutVars>
          <dgm:bulletEnabled val="1"/>
        </dgm:presLayoutVars>
      </dgm:prSet>
      <dgm:spPr/>
      <dgm:t>
        <a:bodyPr/>
        <a:lstStyle/>
        <a:p>
          <a:pPr rtl="1"/>
          <a:endParaRPr lang="fa-IR"/>
        </a:p>
      </dgm:t>
    </dgm:pt>
    <dgm:pt modelId="{F292966F-8102-4599-AA42-1E41F4640318}" type="pres">
      <dgm:prSet presAssocID="{5F5E465E-2134-43DE-A2EA-EC5643FE94F6}" presName="twoplus" presStyleLbl="node1" presStyleIdx="3" presStyleCnt="4">
        <dgm:presLayoutVars>
          <dgm:bulletEnabled val="1"/>
        </dgm:presLayoutVars>
      </dgm:prSet>
      <dgm:spPr/>
      <dgm:t>
        <a:bodyPr/>
        <a:lstStyle/>
        <a:p>
          <a:pPr rtl="1"/>
          <a:endParaRPr lang="fa-IR"/>
        </a:p>
      </dgm:t>
    </dgm:pt>
  </dgm:ptLst>
  <dgm:cxnLst>
    <dgm:cxn modelId="{4686A5A9-2A36-42C9-A3E5-DDB252AC0713}" srcId="{6F405E25-AD97-490A-9DF8-14CE73609D76}" destId="{3B985299-7B9D-4F4A-828E-B55605B1C0DC}" srcOrd="2" destOrd="0" parTransId="{DAAA4C27-3282-4461-9737-6E0D1C2D6901}" sibTransId="{CAE8D7F3-805F-44E4-9AA9-2577E8C6F84B}"/>
    <dgm:cxn modelId="{BEA4E816-A39B-45AC-A4D2-34055EB917B6}" type="presOf" srcId="{3B985299-7B9D-4F4A-828E-B55605B1C0DC}" destId="{D0182309-9F0F-4B8C-8387-F29155B38CB5}" srcOrd="0" destOrd="0" presId="urn:diagrams.loki3.com/TabbedArc"/>
    <dgm:cxn modelId="{60DB1707-F6A7-4C15-9753-4C8A8A2BEFCF}" type="presOf" srcId="{5F5E465E-2134-43DE-A2EA-EC5643FE94F6}" destId="{F292966F-8102-4599-AA42-1E41F4640318}" srcOrd="0" destOrd="0" presId="urn:diagrams.loki3.com/TabbedArc"/>
    <dgm:cxn modelId="{E33B96FF-C509-488C-8FBB-05312E9E5991}" type="presOf" srcId="{6F405E25-AD97-490A-9DF8-14CE73609D76}" destId="{D6556DA2-4ED2-4D84-B686-ADB6F5262D8D}" srcOrd="0" destOrd="0" presId="urn:diagrams.loki3.com/TabbedArc"/>
    <dgm:cxn modelId="{ADF99647-8200-4052-8B8E-966B7CFE8C95}" type="presOf" srcId="{17FAF278-5E80-4DCD-9A38-E01D1A27DC7C}" destId="{9A0C82AA-04D4-4F6A-B6D9-0B89425C783F}" srcOrd="0" destOrd="0" presId="urn:diagrams.loki3.com/TabbedArc"/>
    <dgm:cxn modelId="{FF3C187C-3A0F-4DD6-8F7C-CB8436886712}" srcId="{6F405E25-AD97-490A-9DF8-14CE73609D76}" destId="{82BD1DE4-B2E2-42E5-B0F7-3D2CA297AF6D}" srcOrd="0" destOrd="0" parTransId="{259B3DDF-A6B4-4178-B9C8-62B1468923AF}" sibTransId="{41D89A4C-4151-4D4E-B73B-FA4352E3A415}"/>
    <dgm:cxn modelId="{8F5A2573-E20F-43BA-B16C-027CFE17FF9B}" srcId="{6F405E25-AD97-490A-9DF8-14CE73609D76}" destId="{5F5E465E-2134-43DE-A2EA-EC5643FE94F6}" srcOrd="3" destOrd="0" parTransId="{2E6E4944-2BED-414F-9C57-978EAB5316E1}" sibTransId="{6BE373C2-0B8C-4829-875A-CEAB774FDB4C}"/>
    <dgm:cxn modelId="{8E3A95DD-A645-4CA8-BC81-F96A82FB6C2A}" srcId="{6F405E25-AD97-490A-9DF8-14CE73609D76}" destId="{17FAF278-5E80-4DCD-9A38-E01D1A27DC7C}" srcOrd="1" destOrd="0" parTransId="{7B703E83-4CE9-481C-85F4-B1F051C7F194}" sibTransId="{A2C3208C-B423-4AB5-BAA7-EDA04DFC3644}"/>
    <dgm:cxn modelId="{C5CF30C7-DDCE-46B7-AF7A-BF9497F69E9E}" type="presOf" srcId="{82BD1DE4-B2E2-42E5-B0F7-3D2CA297AF6D}" destId="{DA34C9C1-17B5-4D07-A0D3-9ECCAB91440C}" srcOrd="0" destOrd="0" presId="urn:diagrams.loki3.com/TabbedArc"/>
    <dgm:cxn modelId="{9D2C9CC2-0E3F-483F-A02F-BFBD54E2294B}" type="presParOf" srcId="{D6556DA2-4ED2-4D84-B686-ADB6F5262D8D}" destId="{DA34C9C1-17B5-4D07-A0D3-9ECCAB91440C}" srcOrd="0" destOrd="0" presId="urn:diagrams.loki3.com/TabbedArc"/>
    <dgm:cxn modelId="{D02F6C76-1498-4FE0-B5DB-6E6DD9BC66C5}" type="presParOf" srcId="{D6556DA2-4ED2-4D84-B686-ADB6F5262D8D}" destId="{9A0C82AA-04D4-4F6A-B6D9-0B89425C783F}" srcOrd="1" destOrd="0" presId="urn:diagrams.loki3.com/TabbedArc"/>
    <dgm:cxn modelId="{E13188CB-B175-4CAD-80F2-C63DB372BFA8}" type="presParOf" srcId="{D6556DA2-4ED2-4D84-B686-ADB6F5262D8D}" destId="{D0182309-9F0F-4B8C-8387-F29155B38CB5}" srcOrd="2" destOrd="0" presId="urn:diagrams.loki3.com/TabbedArc"/>
    <dgm:cxn modelId="{D8AB5479-6166-4A96-AAFD-DE4E743323D9}" type="presParOf" srcId="{D6556DA2-4ED2-4D84-B686-ADB6F5262D8D}" destId="{F292966F-8102-4599-AA42-1E41F4640318}" srcOrd="3" destOrd="0" presId="urn:diagrams.loki3.com/TabbedArc"/>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63A59-65A1-43D9-A023-B8F3E0CAAA34}" type="doc">
      <dgm:prSet loTypeId="urn:microsoft.com/office/officeart/2005/8/layout/vList4#1"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prstDash val="solid"/>
              </a:ln>
              <a:effectLst>
                <a:reflection blurRad="12700" stA="28000" endPos="45000" dist="1000" dir="5400000" sy="-100000" algn="bl" rotWithShape="0"/>
              </a:effectLst>
            </a:rPr>
            <a:t>  در بازاریابی رابطه‌مند اعتماد به عنوان یکی از ابعاد رابطه تجاری تعریف شده و آن سطحی است که هر طرف رابطه احساس مي‌کند مي‌توان به وعده‌های طرف دیگر اطمینان کند.</a:t>
          </a:r>
          <a:endParaRPr lang="fa-IR" sz="1800" b="1" cap="all" spc="0" dirty="0">
            <a:ln w="9000" cmpd="sng">
              <a:prstDash val="solid"/>
            </a:ln>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D56ED455-2123-45A0-A2FA-631BFE35F4E0}" type="presOf" srcId="{4E9FCAA8-BB0D-44BD-B7D2-FBA0733DA801}" destId="{3974AA98-748F-4F74-A5BA-0ADAE67BA713}" srcOrd="0" destOrd="0" presId="urn:microsoft.com/office/officeart/2005/8/layout/vList4#1"/>
    <dgm:cxn modelId="{EAAE3997-3448-49F1-9377-8B69369C3D73}" type="presOf" srcId="{61B63A59-65A1-43D9-A023-B8F3E0CAAA34}" destId="{B96E736C-E02D-4BEF-AFE3-667D94717B1A}" srcOrd="0" destOrd="0" presId="urn:microsoft.com/office/officeart/2005/8/layout/vList4#1"/>
    <dgm:cxn modelId="{EFF938FF-AB24-44AA-B89D-6C2C8EC9C924}" srcId="{61B63A59-65A1-43D9-A023-B8F3E0CAAA34}" destId="{4E9FCAA8-BB0D-44BD-B7D2-FBA0733DA801}" srcOrd="0" destOrd="0" parTransId="{2A22F153-1D4B-4034-B69B-03DB8B488AAB}" sibTransId="{BB7272B6-B87A-44C7-8AA5-3B84071CAB7E}"/>
    <dgm:cxn modelId="{849437FE-2A7C-49EE-ACE2-D89DE96AB3DF}" type="presOf" srcId="{4E9FCAA8-BB0D-44BD-B7D2-FBA0733DA801}" destId="{A4F46779-7C5E-44C1-B2BB-63593545AE25}" srcOrd="1" destOrd="0" presId="urn:microsoft.com/office/officeart/2005/8/layout/vList4#1"/>
    <dgm:cxn modelId="{961675F5-B38F-4CDF-AA45-F9948FF607DF}" type="presParOf" srcId="{B96E736C-E02D-4BEF-AFE3-667D94717B1A}" destId="{F34FBA40-3306-4B6E-9F60-F4127A0E5187}" srcOrd="0" destOrd="0" presId="urn:microsoft.com/office/officeart/2005/8/layout/vList4#1"/>
    <dgm:cxn modelId="{66D416DD-0729-4525-BCDE-6BFD5C0C77B5}" type="presParOf" srcId="{F34FBA40-3306-4B6E-9F60-F4127A0E5187}" destId="{3974AA98-748F-4F74-A5BA-0ADAE67BA713}" srcOrd="0" destOrd="0" presId="urn:microsoft.com/office/officeart/2005/8/layout/vList4#1"/>
    <dgm:cxn modelId="{F9AD5A53-5A8B-4630-9C63-8BB7C249A22F}" type="presParOf" srcId="{F34FBA40-3306-4B6E-9F60-F4127A0E5187}" destId="{C3B9523C-6C97-4751-8A1E-51A3BE97389E}" srcOrd="1" destOrd="0" presId="urn:microsoft.com/office/officeart/2005/8/layout/vList4#1"/>
    <dgm:cxn modelId="{63A4057C-7DCF-48BD-8D2E-4026A71E093B}" type="presParOf" srcId="{F34FBA40-3306-4B6E-9F60-F4127A0E5187}" destId="{A4F46779-7C5E-44C1-B2BB-63593545AE25}"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B63A59-65A1-43D9-A023-B8F3E0CAAA34}" type="doc">
      <dgm:prSet loTypeId="urn:microsoft.com/office/officeart/2005/8/layout/vList4#2"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تعهد را قصد و نیت یک طرف رابطه برای ادامه دادن یا حفظ فعالیت تعریف کرده اند</a:t>
          </a:r>
          <a:endParaRPr lang="fa-IR"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E85089C9-ECE9-4A03-B16A-EF6004D76EBB}" type="presOf" srcId="{61B63A59-65A1-43D9-A023-B8F3E0CAAA34}" destId="{B96E736C-E02D-4BEF-AFE3-667D94717B1A}" srcOrd="0" destOrd="0" presId="urn:microsoft.com/office/officeart/2005/8/layout/vList4#2"/>
    <dgm:cxn modelId="{7CE5952F-E06D-4EBC-A8A7-5430BD1B8B96}" type="presOf" srcId="{4E9FCAA8-BB0D-44BD-B7D2-FBA0733DA801}" destId="{3974AA98-748F-4F74-A5BA-0ADAE67BA713}" srcOrd="0" destOrd="0" presId="urn:microsoft.com/office/officeart/2005/8/layout/vList4#2"/>
    <dgm:cxn modelId="{DC4766FE-DFC5-4423-AA37-73D1225B7A90}" type="presOf" srcId="{4E9FCAA8-BB0D-44BD-B7D2-FBA0733DA801}" destId="{A4F46779-7C5E-44C1-B2BB-63593545AE25}" srcOrd="1" destOrd="0" presId="urn:microsoft.com/office/officeart/2005/8/layout/vList4#2"/>
    <dgm:cxn modelId="{EFF938FF-AB24-44AA-B89D-6C2C8EC9C924}" srcId="{61B63A59-65A1-43D9-A023-B8F3E0CAAA34}" destId="{4E9FCAA8-BB0D-44BD-B7D2-FBA0733DA801}" srcOrd="0" destOrd="0" parTransId="{2A22F153-1D4B-4034-B69B-03DB8B488AAB}" sibTransId="{BB7272B6-B87A-44C7-8AA5-3B84071CAB7E}"/>
    <dgm:cxn modelId="{2FF41FAF-2ADC-48C4-913D-29B80E127381}" type="presParOf" srcId="{B96E736C-E02D-4BEF-AFE3-667D94717B1A}" destId="{F34FBA40-3306-4B6E-9F60-F4127A0E5187}" srcOrd="0" destOrd="0" presId="urn:microsoft.com/office/officeart/2005/8/layout/vList4#2"/>
    <dgm:cxn modelId="{A70B73CD-CCD5-479C-91AC-4386B9E1536E}" type="presParOf" srcId="{F34FBA40-3306-4B6E-9F60-F4127A0E5187}" destId="{3974AA98-748F-4F74-A5BA-0ADAE67BA713}" srcOrd="0" destOrd="0" presId="urn:microsoft.com/office/officeart/2005/8/layout/vList4#2"/>
    <dgm:cxn modelId="{AF9D3694-8295-4943-A224-8C745016BB3D}" type="presParOf" srcId="{F34FBA40-3306-4B6E-9F60-F4127A0E5187}" destId="{C3B9523C-6C97-4751-8A1E-51A3BE97389E}" srcOrd="1" destOrd="0" presId="urn:microsoft.com/office/officeart/2005/8/layout/vList4#2"/>
    <dgm:cxn modelId="{614E98A6-3BC1-4355-8350-9D5FBF418271}" type="presParOf" srcId="{F34FBA40-3306-4B6E-9F60-F4127A0E5187}" destId="{A4F46779-7C5E-44C1-B2BB-63593545AE25}"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63A59-65A1-43D9-A023-B8F3E0CAAA34}" type="doc">
      <dgm:prSet loTypeId="urn:microsoft.com/office/officeart/2005/8/layout/vList4#3"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تجربه، فاکتور دیگری در یک رابطه موفقیت آمیز است. خریدار و فروشنده باید تجربیات مثبتی  جهت رسیدن به سطح رضایت بخش مورد نظر در یک دوره زمانی داشته باشند تا زمینه‌ای برای ارتباط بعدی بین آن‌ها گردد</a:t>
          </a:r>
          <a:endParaRPr lang="fa-IR"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A22F153-1D4B-4034-B69B-03DB8B488AAB}" type="par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B7272B6-B87A-44C7-8AA5-3B84071CAB7E}" type="sib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F33841CD-87BF-4A6B-B42F-D2191854BD17}" type="presOf" srcId="{61B63A59-65A1-43D9-A023-B8F3E0CAAA34}" destId="{B96E736C-E02D-4BEF-AFE3-667D94717B1A}" srcOrd="0" destOrd="0" presId="urn:microsoft.com/office/officeart/2005/8/layout/vList4#3"/>
    <dgm:cxn modelId="{CF35C6EA-805D-49A3-8F17-E710FD950523}" type="presOf" srcId="{4E9FCAA8-BB0D-44BD-B7D2-FBA0733DA801}" destId="{3974AA98-748F-4F74-A5BA-0ADAE67BA713}" srcOrd="0" destOrd="0" presId="urn:microsoft.com/office/officeart/2005/8/layout/vList4#3"/>
    <dgm:cxn modelId="{54BF06A5-2C9E-446E-861C-F2D35639866C}" type="presOf" srcId="{4E9FCAA8-BB0D-44BD-B7D2-FBA0733DA801}" destId="{A4F46779-7C5E-44C1-B2BB-63593545AE25}" srcOrd="1" destOrd="0" presId="urn:microsoft.com/office/officeart/2005/8/layout/vList4#3"/>
    <dgm:cxn modelId="{EFF938FF-AB24-44AA-B89D-6C2C8EC9C924}" srcId="{61B63A59-65A1-43D9-A023-B8F3E0CAAA34}" destId="{4E9FCAA8-BB0D-44BD-B7D2-FBA0733DA801}" srcOrd="0" destOrd="0" parTransId="{2A22F153-1D4B-4034-B69B-03DB8B488AAB}" sibTransId="{BB7272B6-B87A-44C7-8AA5-3B84071CAB7E}"/>
    <dgm:cxn modelId="{A0C2D94B-2783-457D-BD37-9376C508C02F}" type="presParOf" srcId="{B96E736C-E02D-4BEF-AFE3-667D94717B1A}" destId="{F34FBA40-3306-4B6E-9F60-F4127A0E5187}" srcOrd="0" destOrd="0" presId="urn:microsoft.com/office/officeart/2005/8/layout/vList4#3"/>
    <dgm:cxn modelId="{F88319C1-04CB-4944-864B-3EA90D29E683}" type="presParOf" srcId="{F34FBA40-3306-4B6E-9F60-F4127A0E5187}" destId="{3974AA98-748F-4F74-A5BA-0ADAE67BA713}" srcOrd="0" destOrd="0" presId="urn:microsoft.com/office/officeart/2005/8/layout/vList4#3"/>
    <dgm:cxn modelId="{C6C23691-2C1B-454B-BD4F-B706F7AECC7A}" type="presParOf" srcId="{F34FBA40-3306-4B6E-9F60-F4127A0E5187}" destId="{C3B9523C-6C97-4751-8A1E-51A3BE97389E}" srcOrd="1" destOrd="0" presId="urn:microsoft.com/office/officeart/2005/8/layout/vList4#3"/>
    <dgm:cxn modelId="{B4D7688D-5BDF-4106-89EE-926155E79984}" type="presParOf" srcId="{F34FBA40-3306-4B6E-9F60-F4127A0E5187}" destId="{A4F46779-7C5E-44C1-B2BB-63593545AE25}"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B63A59-65A1-43D9-A023-B8F3E0CAAA34}" type="doc">
      <dgm:prSet loTypeId="urn:microsoft.com/office/officeart/2005/8/layout/vList4#4"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وفای به عهد یک ساختار هسته‌ای واصلی در جهان بینی بازاریابی رابطه‌مند است. این ساختار یکی از ابعاد تعیین کننده جهت ادامه یا خاتمه ارتباط است</a:t>
          </a:r>
          <a:endParaRPr lang="fa-IR" sz="1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A22F153-1D4B-4034-B69B-03DB8B488AAB}" type="parTrans" cxnId="{EFF938FF-AB24-44AA-B89D-6C2C8EC9C924}">
      <dgm:prSet/>
      <dgm:spPr/>
      <dgm:t>
        <a:bodyPr/>
        <a:lstStyle/>
        <a:p>
          <a:pPr rtl="1"/>
          <a:endParaRPr lang="fa-I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B7272B6-B87A-44C7-8AA5-3B84071CAB7E}" type="sibTrans" cxnId="{EFF938FF-AB24-44AA-B89D-6C2C8EC9C924}">
      <dgm:prSet/>
      <dgm:spPr/>
      <dgm:t>
        <a:bodyPr/>
        <a:lstStyle/>
        <a:p>
          <a:pPr rtl="1"/>
          <a:endParaRPr lang="fa-I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B01C56CB-981E-419A-BAC7-83AC9231BD83}" type="presOf" srcId="{4E9FCAA8-BB0D-44BD-B7D2-FBA0733DA801}" destId="{A4F46779-7C5E-44C1-B2BB-63593545AE25}" srcOrd="1" destOrd="0" presId="urn:microsoft.com/office/officeart/2005/8/layout/vList4#4"/>
    <dgm:cxn modelId="{9FD4D44E-0DB6-463F-B152-0766E05CF1B4}" type="presOf" srcId="{61B63A59-65A1-43D9-A023-B8F3E0CAAA34}" destId="{B96E736C-E02D-4BEF-AFE3-667D94717B1A}" srcOrd="0" destOrd="0" presId="urn:microsoft.com/office/officeart/2005/8/layout/vList4#4"/>
    <dgm:cxn modelId="{53FB6874-A129-4037-93EA-349EE9C63F0D}" type="presOf" srcId="{4E9FCAA8-BB0D-44BD-B7D2-FBA0733DA801}" destId="{3974AA98-748F-4F74-A5BA-0ADAE67BA713}" srcOrd="0" destOrd="0" presId="urn:microsoft.com/office/officeart/2005/8/layout/vList4#4"/>
    <dgm:cxn modelId="{EFF938FF-AB24-44AA-B89D-6C2C8EC9C924}" srcId="{61B63A59-65A1-43D9-A023-B8F3E0CAAA34}" destId="{4E9FCAA8-BB0D-44BD-B7D2-FBA0733DA801}" srcOrd="0" destOrd="0" parTransId="{2A22F153-1D4B-4034-B69B-03DB8B488AAB}" sibTransId="{BB7272B6-B87A-44C7-8AA5-3B84071CAB7E}"/>
    <dgm:cxn modelId="{A8B1B3C2-1825-403B-83DF-2784BDC2F31B}" type="presParOf" srcId="{B96E736C-E02D-4BEF-AFE3-667D94717B1A}" destId="{F34FBA40-3306-4B6E-9F60-F4127A0E5187}" srcOrd="0" destOrd="0" presId="urn:microsoft.com/office/officeart/2005/8/layout/vList4#4"/>
    <dgm:cxn modelId="{869E214F-9581-4E86-96DD-1A112A89BF80}" type="presParOf" srcId="{F34FBA40-3306-4B6E-9F60-F4127A0E5187}" destId="{3974AA98-748F-4F74-A5BA-0ADAE67BA713}" srcOrd="0" destOrd="0" presId="urn:microsoft.com/office/officeart/2005/8/layout/vList4#4"/>
    <dgm:cxn modelId="{8270BD83-5E98-49C6-B115-1DF1E02C7816}" type="presParOf" srcId="{F34FBA40-3306-4B6E-9F60-F4127A0E5187}" destId="{C3B9523C-6C97-4751-8A1E-51A3BE97389E}" srcOrd="1" destOrd="0" presId="urn:microsoft.com/office/officeart/2005/8/layout/vList4#4"/>
    <dgm:cxn modelId="{38BB999B-B465-4573-A29B-9BBBC2166B61}" type="presParOf" srcId="{F34FBA40-3306-4B6E-9F60-F4127A0E5187}" destId="{A4F46779-7C5E-44C1-B2BB-63593545AE25}" srcOrd="2" destOrd="0" presId="urn:microsoft.com/office/officeart/2005/8/layout/vList4#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B63A59-65A1-43D9-A023-B8F3E0CAAA34}" type="doc">
      <dgm:prSet loTypeId="urn:microsoft.com/office/officeart/2005/8/layout/vList4#5"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یک جزء رابطه تجاری است که بین دو طرف رابطه ایجاد مي‌شود و در یک وضعیت یکپارچه جهت دستیابی به هدف مطلوب ایفای نقش مي‌کند.</a:t>
          </a:r>
          <a:endParaRPr lang="fa-IR"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A22F153-1D4B-4034-B69B-03DB8B488AAB}" type="par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B7272B6-B87A-44C7-8AA5-3B84071CAB7E}" type="sibTrans" cxnId="{EFF938FF-AB24-44AA-B89D-6C2C8EC9C924}">
      <dgm:prSet/>
      <dgm:spPr/>
      <dgm:t>
        <a:bodyPr/>
        <a:lstStyle/>
        <a:p>
          <a:pPr rtl="1"/>
          <a:endParaRPr lang="fa-I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B1C27CF1-6B72-458E-957A-AB447FED45FD}" type="presOf" srcId="{4E9FCAA8-BB0D-44BD-B7D2-FBA0733DA801}" destId="{3974AA98-748F-4F74-A5BA-0ADAE67BA713}" srcOrd="0" destOrd="0" presId="urn:microsoft.com/office/officeart/2005/8/layout/vList4#5"/>
    <dgm:cxn modelId="{883F72E3-378F-499C-87D2-40BA602D2FEF}" type="presOf" srcId="{4E9FCAA8-BB0D-44BD-B7D2-FBA0733DA801}" destId="{A4F46779-7C5E-44C1-B2BB-63593545AE25}" srcOrd="1" destOrd="0" presId="urn:microsoft.com/office/officeart/2005/8/layout/vList4#5"/>
    <dgm:cxn modelId="{D2D1ECF1-205A-4A72-B71A-3E4AD6A15AE1}" type="presOf" srcId="{61B63A59-65A1-43D9-A023-B8F3E0CAAA34}" destId="{B96E736C-E02D-4BEF-AFE3-667D94717B1A}" srcOrd="0" destOrd="0" presId="urn:microsoft.com/office/officeart/2005/8/layout/vList4#5"/>
    <dgm:cxn modelId="{EFF938FF-AB24-44AA-B89D-6C2C8EC9C924}" srcId="{61B63A59-65A1-43D9-A023-B8F3E0CAAA34}" destId="{4E9FCAA8-BB0D-44BD-B7D2-FBA0733DA801}" srcOrd="0" destOrd="0" parTransId="{2A22F153-1D4B-4034-B69B-03DB8B488AAB}" sibTransId="{BB7272B6-B87A-44C7-8AA5-3B84071CAB7E}"/>
    <dgm:cxn modelId="{4FF18ABB-81E2-42DF-8747-1E3DE5A30671}" type="presParOf" srcId="{B96E736C-E02D-4BEF-AFE3-667D94717B1A}" destId="{F34FBA40-3306-4B6E-9F60-F4127A0E5187}" srcOrd="0" destOrd="0" presId="urn:microsoft.com/office/officeart/2005/8/layout/vList4#5"/>
    <dgm:cxn modelId="{B2B3B181-0669-41E5-842D-0CB4CC363CDE}" type="presParOf" srcId="{F34FBA40-3306-4B6E-9F60-F4127A0E5187}" destId="{3974AA98-748F-4F74-A5BA-0ADAE67BA713}" srcOrd="0" destOrd="0" presId="urn:microsoft.com/office/officeart/2005/8/layout/vList4#5"/>
    <dgm:cxn modelId="{9DFDB4BE-0499-49D0-8F26-797D6C86B7AD}" type="presParOf" srcId="{F34FBA40-3306-4B6E-9F60-F4127A0E5187}" destId="{C3B9523C-6C97-4751-8A1E-51A3BE97389E}" srcOrd="1" destOrd="0" presId="urn:microsoft.com/office/officeart/2005/8/layout/vList4#5"/>
    <dgm:cxn modelId="{E0091484-E5D4-4013-8F19-382CC23DDEFC}" type="presParOf" srcId="{F34FBA40-3306-4B6E-9F60-F4127A0E5187}" destId="{A4F46779-7C5E-44C1-B2BB-63593545AE25}"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B63A59-65A1-43D9-A023-B8F3E0CAAA34}" type="doc">
      <dgm:prSet loTypeId="urn:microsoft.com/office/officeart/2005/8/layout/vList4#6" loCatId="list" qsTypeId="urn:microsoft.com/office/officeart/2005/8/quickstyle/simple2" qsCatId="simple" csTypeId="urn:microsoft.com/office/officeart/2005/8/colors/accent2_1" csCatId="accent2" phldr="1"/>
      <dgm:spPr/>
    </dgm:pt>
    <dgm:pt modelId="{4E9FCAA8-BB0D-44BD-B7D2-FBA0733DA801}">
      <dgm:prSet phldrT="[Text]" custT="1"/>
      <dgm:spPr/>
      <dgm:t>
        <a:bodyPr anchor="t"/>
        <a:lstStyle/>
        <a:p>
          <a:pPr algn="justLow" rtl="1"/>
          <a:r>
            <a:rPr lang="fa-IR" sz="1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عبارتست از درک خواسته‌ها و اهداف طرف دیگر، و به هریک از طرفین رابطه این امکان را مي‌دهد که موفقیت موجود را از دید طرف دیگر مورد بررسی قرار دهد.</a:t>
          </a:r>
          <a:endParaRPr lang="fa-IR"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A22F153-1D4B-4034-B69B-03DB8B488AAB}" type="par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7272B6-B87A-44C7-8AA5-3B84071CAB7E}" type="sibTrans" cxnId="{EFF938FF-AB24-44AA-B89D-6C2C8EC9C924}">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96E736C-E02D-4BEF-AFE3-667D94717B1A}" type="pres">
      <dgm:prSet presAssocID="{61B63A59-65A1-43D9-A023-B8F3E0CAAA34}" presName="linear" presStyleCnt="0">
        <dgm:presLayoutVars>
          <dgm:dir/>
          <dgm:resizeHandles val="exact"/>
        </dgm:presLayoutVars>
      </dgm:prSet>
      <dgm:spPr/>
    </dgm:pt>
    <dgm:pt modelId="{F34FBA40-3306-4B6E-9F60-F4127A0E5187}" type="pres">
      <dgm:prSet presAssocID="{4E9FCAA8-BB0D-44BD-B7D2-FBA0733DA801}" presName="comp" presStyleCnt="0"/>
      <dgm:spPr/>
    </dgm:pt>
    <dgm:pt modelId="{3974AA98-748F-4F74-A5BA-0ADAE67BA713}" type="pres">
      <dgm:prSet presAssocID="{4E9FCAA8-BB0D-44BD-B7D2-FBA0733DA801}" presName="box" presStyleLbl="node1" presStyleIdx="0" presStyleCnt="1"/>
      <dgm:spPr/>
      <dgm:t>
        <a:bodyPr/>
        <a:lstStyle/>
        <a:p>
          <a:pPr rtl="1"/>
          <a:endParaRPr lang="fa-IR"/>
        </a:p>
      </dgm:t>
    </dgm:pt>
    <dgm:pt modelId="{C3B9523C-6C97-4751-8A1E-51A3BE97389E}" type="pres">
      <dgm:prSet presAssocID="{4E9FCAA8-BB0D-44BD-B7D2-FBA0733DA801}" presName="img" presStyleLbl="fgImgPlace1" presStyleIdx="0" presStyleCnt="1" custScaleX="135153" custScaleY="25532" custLinFactNeighborX="-10695" custLinFactNeighborY="43787"/>
      <dgm:spPr>
        <a:blipFill rotWithShape="0">
          <a:blip xmlns:r="http://schemas.openxmlformats.org/officeDocument/2006/relationships" r:embed="rId1"/>
          <a:stretch>
            <a:fillRect/>
          </a:stretch>
        </a:blipFill>
      </dgm:spPr>
    </dgm:pt>
    <dgm:pt modelId="{A4F46779-7C5E-44C1-B2BB-63593545AE25}" type="pres">
      <dgm:prSet presAssocID="{4E9FCAA8-BB0D-44BD-B7D2-FBA0733DA801}" presName="text" presStyleLbl="node1" presStyleIdx="0" presStyleCnt="1">
        <dgm:presLayoutVars>
          <dgm:bulletEnabled val="1"/>
        </dgm:presLayoutVars>
      </dgm:prSet>
      <dgm:spPr/>
      <dgm:t>
        <a:bodyPr/>
        <a:lstStyle/>
        <a:p>
          <a:pPr rtl="1"/>
          <a:endParaRPr lang="fa-IR"/>
        </a:p>
      </dgm:t>
    </dgm:pt>
  </dgm:ptLst>
  <dgm:cxnLst>
    <dgm:cxn modelId="{04240E51-899D-4679-926D-E17FFD282DF4}" type="presOf" srcId="{4E9FCAA8-BB0D-44BD-B7D2-FBA0733DA801}" destId="{A4F46779-7C5E-44C1-B2BB-63593545AE25}" srcOrd="1" destOrd="0" presId="urn:microsoft.com/office/officeart/2005/8/layout/vList4#6"/>
    <dgm:cxn modelId="{EFF938FF-AB24-44AA-B89D-6C2C8EC9C924}" srcId="{61B63A59-65A1-43D9-A023-B8F3E0CAAA34}" destId="{4E9FCAA8-BB0D-44BD-B7D2-FBA0733DA801}" srcOrd="0" destOrd="0" parTransId="{2A22F153-1D4B-4034-B69B-03DB8B488AAB}" sibTransId="{BB7272B6-B87A-44C7-8AA5-3B84071CAB7E}"/>
    <dgm:cxn modelId="{21F267D2-9770-456B-9C16-13A0A3A7F529}" type="presOf" srcId="{4E9FCAA8-BB0D-44BD-B7D2-FBA0733DA801}" destId="{3974AA98-748F-4F74-A5BA-0ADAE67BA713}" srcOrd="0" destOrd="0" presId="urn:microsoft.com/office/officeart/2005/8/layout/vList4#6"/>
    <dgm:cxn modelId="{CF1108AE-9707-4D02-8A2E-601C390E0AAA}" type="presOf" srcId="{61B63A59-65A1-43D9-A023-B8F3E0CAAA34}" destId="{B96E736C-E02D-4BEF-AFE3-667D94717B1A}" srcOrd="0" destOrd="0" presId="urn:microsoft.com/office/officeart/2005/8/layout/vList4#6"/>
    <dgm:cxn modelId="{F289113B-EABE-4D65-9C4C-C66397123BA7}" type="presParOf" srcId="{B96E736C-E02D-4BEF-AFE3-667D94717B1A}" destId="{F34FBA40-3306-4B6E-9F60-F4127A0E5187}" srcOrd="0" destOrd="0" presId="urn:microsoft.com/office/officeart/2005/8/layout/vList4#6"/>
    <dgm:cxn modelId="{3C79BF6C-01B0-4333-815F-CB00239F24B7}" type="presParOf" srcId="{F34FBA40-3306-4B6E-9F60-F4127A0E5187}" destId="{3974AA98-748F-4F74-A5BA-0ADAE67BA713}" srcOrd="0" destOrd="0" presId="urn:microsoft.com/office/officeart/2005/8/layout/vList4#6"/>
    <dgm:cxn modelId="{5FAF9266-8BB3-442D-A4E2-C30A40872143}" type="presParOf" srcId="{F34FBA40-3306-4B6E-9F60-F4127A0E5187}" destId="{C3B9523C-6C97-4751-8A1E-51A3BE97389E}" srcOrd="1" destOrd="0" presId="urn:microsoft.com/office/officeart/2005/8/layout/vList4#6"/>
    <dgm:cxn modelId="{1FDFB278-F0CE-49D0-8E12-3F2FF9F0E1A8}" type="presParOf" srcId="{F34FBA40-3306-4B6E-9F60-F4127A0E5187}" destId="{A4F46779-7C5E-44C1-B2BB-63593545AE25}" srcOrd="2" destOrd="0" presId="urn:microsoft.com/office/officeart/2005/8/layout/vList4#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دانش مدیریت مدرن، رضایت‌مندی مشتریان را به عنوان یک استاندارد اساسی عملکرد و استاندارد احتمالی برای برتری هر سازمان تجاری مورد بررسی قرار مي‌دهد. </a:t>
          </a:r>
          <a:endParaRPr lang="fa-IR" sz="1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عبارتست از مراودات رسمي‌و غیر رسمي‌که موجب مبادله اطلاعات معنی دار و به هنگام بین خریدار وفروشنده مي‌شود.</a:t>
          </a:r>
          <a:endParaRPr lang="fa-IR" sz="1800" b="1" kern="120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justLow" defTabSz="800100" rtl="1">
            <a:lnSpc>
              <a:spcPct val="90000"/>
            </a:lnSpc>
            <a:spcBef>
              <a:spcPct val="0"/>
            </a:spcBef>
            <a:spcAft>
              <a:spcPct val="35000"/>
            </a:spcAft>
          </a:pPr>
          <a:r>
            <a:rPr lang="fa-IR" sz="1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اگر یک سازمان با دیدگاه مشتری داخلی اداره شود ؛ بازاریابی رابطه‌مند مي‌تواند به طور موفق آغاز شود. </a:t>
          </a:r>
          <a:endParaRPr lang="fa-IR" sz="18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F04A5-0582-4FE7-B2B2-4938F9B16803}">
      <dsp:nvSpPr>
        <dsp:cNvPr id="0" name=""/>
        <dsp:cNvSpPr/>
      </dsp:nvSpPr>
      <dsp:spPr>
        <a:xfrm>
          <a:off x="2032000" y="0"/>
          <a:ext cx="2032000" cy="2032000"/>
        </a:xfrm>
        <a:prstGeom prst="triangle">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فعالیت اجتماعی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2540000" y="1016000"/>
        <a:ext cx="1016000" cy="1016000"/>
      </dsp:txXfrm>
    </dsp:sp>
    <dsp:sp modelId="{DF8D9103-DFA1-4230-9757-87D3C3C00B9C}">
      <dsp:nvSpPr>
        <dsp:cNvPr id="0" name=""/>
        <dsp:cNvSpPr/>
      </dsp:nvSpPr>
      <dsp:spPr>
        <a:xfrm>
          <a:off x="1016000" y="2032000"/>
          <a:ext cx="2032000" cy="2032000"/>
        </a:xfrm>
        <a:prstGeom prst="triangle">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فعالیت فروش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1524000" y="3048000"/>
        <a:ext cx="1016000" cy="1016000"/>
      </dsp:txXfrm>
    </dsp:sp>
    <dsp:sp modelId="{61911695-5ECA-4B8C-B5D7-3F4975E00C51}">
      <dsp:nvSpPr>
        <dsp:cNvPr id="0" name=""/>
        <dsp:cNvSpPr/>
      </dsp:nvSpPr>
      <dsp:spPr>
        <a:xfrm rot="10800000">
          <a:off x="2032000" y="2032000"/>
          <a:ext cx="2032000" cy="2032000"/>
        </a:xfrm>
        <a:prstGeom prst="triangle">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smtClean="0">
              <a:ln w="9000" cmpd="sng">
                <a:prstDash val="solid"/>
              </a:ln>
              <a:solidFill>
                <a:schemeClr val="tx2">
                  <a:lumMod val="50000"/>
                </a:schemeClr>
              </a:solidFill>
              <a:effectLst>
                <a:reflection blurRad="12700" stA="28000" endPos="45000" dist="1000" dir="5400000" sy="-100000" algn="bl" rotWithShape="0"/>
              </a:effectLst>
            </a:rPr>
            <a:t>نظارت بر رابطه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rot="10800000">
        <a:off x="2540000" y="2032000"/>
        <a:ext cx="1016000" cy="1016000"/>
      </dsp:txXfrm>
    </dsp:sp>
    <dsp:sp modelId="{1331A3FC-29A4-4A1F-A5B7-65B23CCAB910}">
      <dsp:nvSpPr>
        <dsp:cNvPr id="0" name=""/>
        <dsp:cNvSpPr/>
      </dsp:nvSpPr>
      <dsp:spPr>
        <a:xfrm>
          <a:off x="3048000" y="2032000"/>
          <a:ext cx="2032000" cy="2032000"/>
        </a:xfrm>
        <a:prstGeom prst="triangle">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cap="all" spc="0" dirty="0" smtClean="0">
              <a:ln w="9000" cmpd="sng">
                <a:prstDash val="solid"/>
              </a:ln>
              <a:solidFill>
                <a:schemeClr val="tx2">
                  <a:lumMod val="50000"/>
                </a:schemeClr>
              </a:solidFill>
              <a:effectLst>
                <a:reflection blurRad="12700" stA="28000" endPos="45000" dist="1000" dir="5400000" sy="-100000" algn="bl" rotWithShape="0"/>
              </a:effectLst>
            </a:rPr>
            <a:t>تبادل اطلاعات </a:t>
          </a:r>
          <a:endParaRPr lang="fa-IR" sz="2200" b="1" kern="1200" cap="all" spc="0" dirty="0">
            <a:ln w="9000" cmpd="sng">
              <a:prstDash val="solid"/>
            </a:ln>
            <a:solidFill>
              <a:schemeClr val="tx2">
                <a:lumMod val="50000"/>
              </a:schemeClr>
            </a:solidFill>
            <a:effectLst>
              <a:reflection blurRad="12700" stA="28000" endPos="45000" dist="1000" dir="5400000" sy="-100000" algn="bl" rotWithShape="0"/>
            </a:effectLst>
          </a:endParaRPr>
        </a:p>
      </dsp:txBody>
      <dsp:txXfrm>
        <a:off x="3556000" y="3048000"/>
        <a:ext cx="1016000" cy="101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0B4CD-A5C5-4047-867C-C24E54671ADB}">
      <dsp:nvSpPr>
        <dsp:cNvPr id="0" name=""/>
        <dsp:cNvSpPr/>
      </dsp:nvSpPr>
      <dsp:spPr>
        <a:xfrm>
          <a:off x="1139436" y="0"/>
          <a:ext cx="5286412" cy="5286412"/>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CA99DF-4861-4FAD-8600-D1714448B6D4}">
      <dsp:nvSpPr>
        <dsp:cNvPr id="0" name=""/>
        <dsp:cNvSpPr/>
      </dsp:nvSpPr>
      <dsp:spPr>
        <a:xfrm>
          <a:off x="3782642" y="529157"/>
          <a:ext cx="3436167" cy="751661"/>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مشارکتی</a:t>
          </a:r>
          <a:endParaRPr lang="fa-IR" sz="2700" kern="1200" dirty="0"/>
        </a:p>
      </dsp:txBody>
      <dsp:txXfrm>
        <a:off x="3819335" y="565850"/>
        <a:ext cx="3362781" cy="678275"/>
      </dsp:txXfrm>
    </dsp:sp>
    <dsp:sp modelId="{08FCFE3A-E9D7-4319-AB0D-50448B262110}">
      <dsp:nvSpPr>
        <dsp:cNvPr id="0" name=""/>
        <dsp:cNvSpPr/>
      </dsp:nvSpPr>
      <dsp:spPr>
        <a:xfrm>
          <a:off x="3782642" y="1374776"/>
          <a:ext cx="3436167" cy="751661"/>
        </a:xfrm>
        <a:prstGeom prst="roundRect">
          <a:avLst/>
        </a:prstGeom>
        <a:solidFill>
          <a:schemeClr val="lt1">
            <a:alpha val="90000"/>
            <a:hueOff val="0"/>
            <a:satOff val="0"/>
            <a:lumOff val="0"/>
            <a:alphaOff val="0"/>
          </a:schemeClr>
        </a:solidFill>
        <a:ln w="9525" cap="flat" cmpd="sng" algn="ctr">
          <a:solidFill>
            <a:schemeClr val="accent2">
              <a:hueOff val="-300002"/>
              <a:satOff val="-25000"/>
              <a:lumOff val="75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اثرگذار</a:t>
          </a:r>
          <a:endParaRPr lang="fa-IR" sz="2700" kern="1200" dirty="0"/>
        </a:p>
      </dsp:txBody>
      <dsp:txXfrm>
        <a:off x="3819335" y="1411469"/>
        <a:ext cx="3362781" cy="678275"/>
      </dsp:txXfrm>
    </dsp:sp>
    <dsp:sp modelId="{382CF564-EEEE-4767-B99F-9E2C176154F1}">
      <dsp:nvSpPr>
        <dsp:cNvPr id="0" name=""/>
        <dsp:cNvSpPr/>
      </dsp:nvSpPr>
      <dsp:spPr>
        <a:xfrm>
          <a:off x="3782642" y="2220396"/>
          <a:ext cx="3436167" cy="751661"/>
        </a:xfrm>
        <a:prstGeom prst="roundRect">
          <a:avLst/>
        </a:prstGeom>
        <a:solidFill>
          <a:schemeClr val="lt1">
            <a:alpha val="90000"/>
            <a:hueOff val="0"/>
            <a:satOff val="0"/>
            <a:lumOff val="0"/>
            <a:alphaOff val="0"/>
          </a:schemeClr>
        </a:solidFill>
        <a:ln w="9525" cap="flat" cmpd="sng" algn="ctr">
          <a:solidFill>
            <a:schemeClr val="accent2">
              <a:hueOff val="-600003"/>
              <a:satOff val="-50000"/>
              <a:lumOff val="15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پاسخگوئی</a:t>
          </a:r>
          <a:endParaRPr lang="fa-IR" sz="2700" kern="1200" dirty="0"/>
        </a:p>
      </dsp:txBody>
      <dsp:txXfrm>
        <a:off x="3819335" y="2257089"/>
        <a:ext cx="3362781" cy="678275"/>
      </dsp:txXfrm>
    </dsp:sp>
    <dsp:sp modelId="{7E873CA5-7B54-4F88-85DA-D9C8FDA6A185}">
      <dsp:nvSpPr>
        <dsp:cNvPr id="0" name=""/>
        <dsp:cNvSpPr/>
      </dsp:nvSpPr>
      <dsp:spPr>
        <a:xfrm>
          <a:off x="3782642" y="3066015"/>
          <a:ext cx="3436167" cy="751661"/>
        </a:xfrm>
        <a:prstGeom prst="roundRect">
          <a:avLst/>
        </a:prstGeom>
        <a:solidFill>
          <a:schemeClr val="lt1">
            <a:alpha val="90000"/>
            <a:hueOff val="0"/>
            <a:satOff val="0"/>
            <a:lumOff val="0"/>
            <a:alphaOff val="0"/>
          </a:schemeClr>
        </a:solidFill>
        <a:ln w="9525" cap="flat" cmpd="sng" algn="ctr">
          <a:solidFill>
            <a:schemeClr val="accent2">
              <a:hueOff val="-900005"/>
              <a:satOff val="-75000"/>
              <a:lumOff val="225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انفعالی</a:t>
          </a:r>
          <a:endParaRPr lang="fa-IR" sz="2700" kern="1200" dirty="0"/>
        </a:p>
      </dsp:txBody>
      <dsp:txXfrm>
        <a:off x="3819335" y="3102708"/>
        <a:ext cx="3362781" cy="678275"/>
      </dsp:txXfrm>
    </dsp:sp>
    <dsp:sp modelId="{2DCD63CC-6330-46CD-91EB-E1D86F683557}">
      <dsp:nvSpPr>
        <dsp:cNvPr id="0" name=""/>
        <dsp:cNvSpPr/>
      </dsp:nvSpPr>
      <dsp:spPr>
        <a:xfrm>
          <a:off x="3782642" y="3911635"/>
          <a:ext cx="3436167" cy="751661"/>
        </a:xfrm>
        <a:prstGeom prst="roundRect">
          <a:avLst/>
        </a:prstGeom>
        <a:solidFill>
          <a:schemeClr val="lt1">
            <a:alpha val="90000"/>
            <a:hueOff val="0"/>
            <a:satOff val="0"/>
            <a:lumOff val="0"/>
            <a:alphaOff val="0"/>
          </a:schemeClr>
        </a:solidFill>
        <a:ln w="9525" cap="flat" cmpd="sng" algn="ctr">
          <a:solidFill>
            <a:schemeClr val="accent2">
              <a:hueOff val="-1200007"/>
              <a:satOff val="-100000"/>
              <a:lumOff val="3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ابتدائی</a:t>
          </a:r>
          <a:endParaRPr lang="fa-IR" sz="2700" kern="1200" dirty="0"/>
        </a:p>
      </dsp:txBody>
      <dsp:txXfrm>
        <a:off x="3819335" y="3948328"/>
        <a:ext cx="3362781" cy="67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prstDash val="solid"/>
              </a:ln>
              <a:effectLst>
                <a:reflection blurRad="12700" stA="28000" endPos="45000" dist="1000" dir="5400000" sy="-100000" algn="bl" rotWithShape="0"/>
              </a:effectLst>
            </a:rPr>
            <a:t>  در بازاریابی رابطه‌مند اعتماد به عنوان یکی از ابعاد رابطه تجاری تعریف شده و آن سطحی است که هر طرف رابطه احساس مي‌کند مي‌توان به وعده‌های طرف دیگر اطمینان کند.</a:t>
          </a:r>
          <a:endParaRPr lang="fa-IR" sz="1800" b="1" kern="1200" cap="all" spc="0" dirty="0">
            <a:ln w="9000" cmpd="sng">
              <a:prstDash val="solid"/>
            </a:ln>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تعهد را قصد و نیت یک طرف رابطه برای ادامه دادن یا حفظ فعالیت تعریف کرده اند</a:t>
          </a:r>
          <a:endParaRPr lang="fa-IR"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تجربه، فاکتور دیگری در یک رابطه موفقیت آمیز است. خریدار و فروشنده باید تجربیات مثبتی  جهت رسیدن به سطح رضایت بخش مورد نظر در یک دوره زمانی داشته باشند تا زمینه‌ای برای ارتباط بعدی بین آن‌ها گردد</a:t>
          </a:r>
          <a:endParaRPr lang="fa-IR"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وفای به عهد یک ساختار هسته‌ای واصلی در جهان بینی بازاریابی رابطه‌مند است. این ساختار یکی از ابعاد تعیین کننده جهت ادامه یا خاتمه ارتباط است</a:t>
          </a:r>
          <a:endParaRPr lang="fa-IR"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یک جزء رابطه تجاری است که بین دو طرف رابطه ایجاد مي‌شود و در یک وضعیت یکپارچه جهت دستیابی به هدف مطلوب ایفای نقش مي‌کند.</a:t>
          </a:r>
          <a:endParaRPr lang="fa-IR" sz="1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AA98-748F-4F74-A5BA-0ADAE67BA713}">
      <dsp:nvSpPr>
        <dsp:cNvPr id="0" name=""/>
        <dsp:cNvSpPr/>
      </dsp:nvSpPr>
      <dsp:spPr>
        <a:xfrm>
          <a:off x="0" y="0"/>
          <a:ext cx="3500462" cy="378621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justLow" defTabSz="800100" rtl="1">
            <a:lnSpc>
              <a:spcPct val="90000"/>
            </a:lnSpc>
            <a:spcBef>
              <a:spcPct val="0"/>
            </a:spcBef>
            <a:spcAft>
              <a:spcPct val="35000"/>
            </a:spcAft>
          </a:pPr>
          <a:r>
            <a:rPr lang="fa-IR" sz="1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عبارتست از درک خواسته‌ها و اهداف طرف دیگر، و به هریک از طرفین رابطه این امکان را مي‌دهد که موفقیت موجود را از دید طرف دیگر مورد بررسی قرار دهد.</a:t>
          </a:r>
          <a:endParaRPr lang="fa-IR" sz="18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078713" y="0"/>
        <a:ext cx="2421748" cy="3786214"/>
      </dsp:txXfrm>
    </dsp:sp>
    <dsp:sp modelId="{C3B9523C-6C97-4751-8A1E-51A3BE97389E}">
      <dsp:nvSpPr>
        <dsp:cNvPr id="0" name=""/>
        <dsp:cNvSpPr/>
      </dsp:nvSpPr>
      <dsp:spPr>
        <a:xfrm>
          <a:off x="180694" y="2832724"/>
          <a:ext cx="946195" cy="77335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
  <dgm:title val="Tabbed Arc"/>
  <dgm:desc val="Use to show a set of related items arcing over a common area.  Best with small amounts of text."/>
  <dgm:catLst>
    <dgm:cat type="relationship" pri="20500"/>
    <dgm:cat type="other" pri="227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8696343-956A-4A98-AE72-73D6D26255AF}" type="datetimeFigureOut">
              <a:rPr lang="fa-IR" smtClean="0"/>
              <a:t>08/07/1438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9E28B16-1E86-4D05-9102-C573C528EB52}" type="slidenum">
              <a:rPr lang="fa-IR" smtClean="0"/>
              <a:t>‹#›</a:t>
            </a:fld>
            <a:endParaRPr lang="fa-IR"/>
          </a:p>
        </p:txBody>
      </p:sp>
    </p:spTree>
    <p:extLst>
      <p:ext uri="{BB962C8B-B14F-4D97-AF65-F5344CB8AC3E}">
        <p14:creationId xmlns:p14="http://schemas.microsoft.com/office/powerpoint/2010/main" val="8768760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2C4126-7C84-4B22-A62F-3F6799ACEB1E}" type="slidenum">
              <a:rPr lang="ar-SA">
                <a:solidFill>
                  <a:srgbClr val="000000"/>
                </a:solidFill>
                <a:latin typeface="Times New Roman" panose="02020603050405020304" pitchFamily="18" charset="0"/>
              </a:rPr>
              <a:pPr/>
              <a:t>7</a:t>
            </a:fld>
            <a:endParaRPr lang="en-US">
              <a:solidFill>
                <a:srgbClr val="0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404405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a:noFill/>
        </p:spPr>
        <p:txBody>
          <a:bodyPr/>
          <a:lstStyle/>
          <a:p>
            <a:fld id="{C8A4D6A1-909B-4DA6-B512-F2EBE67C5E4F}" type="slidenum">
              <a:rPr lang="ar-SA" smtClean="0"/>
              <a:pPr/>
              <a:t>17</a:t>
            </a:fld>
            <a:endParaRPr lang="en-US" smtClean="0"/>
          </a:p>
        </p:txBody>
      </p:sp>
    </p:spTree>
    <p:extLst>
      <p:ext uri="{BB962C8B-B14F-4D97-AF65-F5344CB8AC3E}">
        <p14:creationId xmlns:p14="http://schemas.microsoft.com/office/powerpoint/2010/main" val="418489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2C4126-7C84-4B22-A62F-3F6799ACEB1E}" type="slidenum">
              <a:rPr lang="ar-SA">
                <a:solidFill>
                  <a:srgbClr val="000000"/>
                </a:solidFill>
                <a:latin typeface="Times New Roman" panose="02020603050405020304" pitchFamily="18" charset="0"/>
              </a:rPr>
              <a:pPr/>
              <a:t>19</a:t>
            </a:fld>
            <a:endParaRPr lang="en-US">
              <a:solidFill>
                <a:srgbClr val="0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97774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7B9095B-A49E-4BD9-B083-C2314F03266D}" type="slidenum">
              <a:rPr lang="ar-SA">
                <a:solidFill>
                  <a:srgbClr val="000000"/>
                </a:solidFill>
                <a:latin typeface="Times New Roman" panose="02020603050405020304" pitchFamily="18" charset="0"/>
              </a:rPr>
              <a:pPr/>
              <a:t>20</a:t>
            </a:fld>
            <a:endParaRPr lang="en-US">
              <a:solidFill>
                <a:srgbClr val="0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16813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7DA7CC1-6155-40EA-AB35-904F041EF9F0}" type="slidenum">
              <a:rPr lang="ar-SA">
                <a:solidFill>
                  <a:srgbClr val="000000"/>
                </a:solidFill>
                <a:latin typeface="Times New Roman" panose="02020603050405020304" pitchFamily="18" charset="0"/>
              </a:rPr>
              <a:pPr/>
              <a:t>21</a:t>
            </a:fld>
            <a:endParaRPr lang="en-US">
              <a:solidFill>
                <a:srgbClr val="0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3544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481DD31-6CE2-4510-B727-B4CEA6D09A18}" type="slidenum">
              <a:rPr lang="ar-SA">
                <a:solidFill>
                  <a:srgbClr val="000000"/>
                </a:solidFill>
                <a:latin typeface="Times New Roman" panose="02020603050405020304" pitchFamily="18" charset="0"/>
              </a:rPr>
              <a:pPr/>
              <a:t>22</a:t>
            </a:fld>
            <a:endParaRPr lang="en-US">
              <a:solidFill>
                <a:srgbClr val="0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66351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D2465398-5A24-42D6-BC38-BFB1191EF127}" type="slidenum">
              <a:rPr lang="ar-SA">
                <a:solidFill>
                  <a:srgbClr val="000000"/>
                </a:solidFill>
                <a:latin typeface="Times New Roman" panose="02020603050405020304" pitchFamily="18" charset="0"/>
              </a:rPr>
              <a:pPr/>
              <a:t>23</a:t>
            </a:fld>
            <a:endParaRPr lang="en-US">
              <a:solidFill>
                <a:srgbClr val="0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77615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D3BA4A94-D8BC-4F78-A301-E4F8DCBBB941}" type="slidenum">
              <a:rPr lang="ar-SA">
                <a:solidFill>
                  <a:srgbClr val="000000"/>
                </a:solidFill>
                <a:latin typeface="Times New Roman" panose="02020603050405020304" pitchFamily="18" charset="0"/>
              </a:rPr>
              <a:pPr/>
              <a:t>24</a:t>
            </a:fld>
            <a:endParaRPr lang="en-US">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30885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8E34E21-3CA6-469A-A606-BEFA54678B63}" type="slidenum">
              <a:rPr lang="ar-SA">
                <a:solidFill>
                  <a:srgbClr val="000000"/>
                </a:solidFill>
                <a:latin typeface="Times New Roman" panose="02020603050405020304" pitchFamily="18" charset="0"/>
              </a:rPr>
              <a:pPr/>
              <a:t>27</a:t>
            </a:fld>
            <a:endParaRPr lang="en-US">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55827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7ACA7ED7-56DA-4CF2-8F07-BD0991AD0D7D}" type="slidenum">
              <a:rPr lang="ar-SA">
                <a:solidFill>
                  <a:srgbClr val="000000"/>
                </a:solidFill>
                <a:latin typeface="Times New Roman" panose="02020603050405020304" pitchFamily="18" charset="0"/>
              </a:rPr>
              <a:pPr/>
              <a:t>28</a:t>
            </a:fld>
            <a:endParaRPr lang="en-US">
              <a:solidFill>
                <a:srgbClr val="0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39344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92FE0943-97DD-47B1-B0C2-3094234AE4EE}" type="slidenum">
              <a:rPr lang="ar-SA" sz="1200"/>
              <a:pPr eaLnBrk="1" hangingPunct="1"/>
              <a:t>30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75771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69A69863-FC19-47D1-B1EF-67BAE144D9CB}" type="slidenum">
              <a:rPr lang="ar-SA">
                <a:solidFill>
                  <a:srgbClr val="000000"/>
                </a:solidFill>
                <a:latin typeface="Times New Roman" panose="02020603050405020304" pitchFamily="18" charset="0"/>
              </a:rPr>
              <a:pPr/>
              <a:t>9</a:t>
            </a:fld>
            <a:endParaRPr lang="en-US">
              <a:solidFill>
                <a:srgbClr val="0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05878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28B16-1E86-4D05-9102-C573C528EB52}" type="slidenum">
              <a:rPr lang="fa-IR" smtClean="0"/>
              <a:t>39</a:t>
            </a:fld>
            <a:endParaRPr lang="fa-IR"/>
          </a:p>
        </p:txBody>
      </p:sp>
    </p:spTree>
    <p:extLst>
      <p:ext uri="{BB962C8B-B14F-4D97-AF65-F5344CB8AC3E}">
        <p14:creationId xmlns:p14="http://schemas.microsoft.com/office/powerpoint/2010/main" val="367160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59</a:t>
            </a:fld>
            <a:endParaRPr lang="fa-IR">
              <a:solidFill>
                <a:prstClr val="black"/>
              </a:solidFill>
            </a:endParaRPr>
          </a:p>
        </p:txBody>
      </p:sp>
    </p:spTree>
    <p:extLst>
      <p:ext uri="{BB962C8B-B14F-4D97-AF65-F5344CB8AC3E}">
        <p14:creationId xmlns:p14="http://schemas.microsoft.com/office/powerpoint/2010/main" val="152557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60</a:t>
            </a:fld>
            <a:endParaRPr lang="fa-IR">
              <a:solidFill>
                <a:prstClr val="black"/>
              </a:solidFill>
            </a:endParaRPr>
          </a:p>
        </p:txBody>
      </p:sp>
    </p:spTree>
    <p:extLst>
      <p:ext uri="{BB962C8B-B14F-4D97-AF65-F5344CB8AC3E}">
        <p14:creationId xmlns:p14="http://schemas.microsoft.com/office/powerpoint/2010/main" val="211439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17427A9-1280-4DBD-B122-54558238EEBB}" type="slidenum">
              <a:rPr lang="fa-IR" smtClean="0">
                <a:solidFill>
                  <a:prstClr val="black"/>
                </a:solidFill>
              </a:rPr>
              <a:pPr/>
              <a:t>61</a:t>
            </a:fld>
            <a:endParaRPr lang="fa-IR">
              <a:solidFill>
                <a:prstClr val="black"/>
              </a:solidFill>
            </a:endParaRPr>
          </a:p>
        </p:txBody>
      </p:sp>
    </p:spTree>
    <p:extLst>
      <p:ext uri="{BB962C8B-B14F-4D97-AF65-F5344CB8AC3E}">
        <p14:creationId xmlns:p14="http://schemas.microsoft.com/office/powerpoint/2010/main" val="2330907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CCDDD54B-CDF3-4335-B318-51A38E88FD4C}" type="slidenum">
              <a:rPr lang="ar-SA" sz="1200"/>
              <a:pPr eaLnBrk="1" hangingPunct="1"/>
              <a:t>63</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71219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3A6A2A02-0FFC-4176-BB86-9FF2E6E201D8}" type="slidenum">
              <a:rPr lang="ar-SA" b="0">
                <a:solidFill>
                  <a:srgbClr val="000000"/>
                </a:solidFill>
                <a:latin typeface="Zar" panose="00000400000000000000" pitchFamily="2" charset="-78"/>
              </a:rPr>
              <a:pPr eaLnBrk="1" hangingPunct="1"/>
              <a:t>64</a:t>
            </a:fld>
            <a:endParaRPr lang="en-US" b="0">
              <a:solidFill>
                <a:srgbClr val="000000"/>
              </a:solidFill>
              <a:latin typeface="Zar" panose="00000400000000000000" pitchFamily="2" charset="-78"/>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91463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14827FD6-9013-42AF-99C9-E291BE5BA06E}" type="slidenum">
              <a:rPr lang="ar-SA" b="0">
                <a:solidFill>
                  <a:srgbClr val="000000"/>
                </a:solidFill>
                <a:latin typeface="Zar" panose="00000400000000000000" pitchFamily="2" charset="-78"/>
              </a:rPr>
              <a:pPr eaLnBrk="1" hangingPunct="1"/>
              <a:t>65</a:t>
            </a:fld>
            <a:endParaRPr lang="en-US" b="0">
              <a:solidFill>
                <a:srgbClr val="000000"/>
              </a:solidFill>
              <a:latin typeface="Zar" panose="00000400000000000000" pitchFamily="2" charset="-7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65553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28071A7-0C97-45F5-AE25-9675AC049530}" type="slidenum">
              <a:rPr lang="ar-SA">
                <a:solidFill>
                  <a:srgbClr val="000000"/>
                </a:solidFill>
                <a:latin typeface="Times New Roman" panose="02020603050405020304" pitchFamily="18" charset="0"/>
              </a:rPr>
              <a:pPr/>
              <a:t>66</a:t>
            </a:fld>
            <a:endParaRPr lang="en-US">
              <a:solidFill>
                <a:srgbClr val="0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61108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E0CA1D24-C28B-4DB0-8531-1811A2203B0A}" type="slidenum">
              <a:rPr lang="ar-SA" b="0">
                <a:solidFill>
                  <a:srgbClr val="000000"/>
                </a:solidFill>
                <a:latin typeface="Zar" panose="00000400000000000000" pitchFamily="2" charset="-78"/>
              </a:rPr>
              <a:pPr eaLnBrk="1" hangingPunct="1"/>
              <a:t>67</a:t>
            </a:fld>
            <a:endParaRPr lang="en-US" b="0">
              <a:solidFill>
                <a:srgbClr val="000000"/>
              </a:solidFill>
              <a:latin typeface="Zar" panose="00000400000000000000" pitchFamily="2" charset="-78"/>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107218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4CBFBB72-32CC-49A0-9122-CFBCA5C08264}" type="slidenum">
              <a:rPr lang="ar-SA" b="0">
                <a:solidFill>
                  <a:srgbClr val="000000"/>
                </a:solidFill>
                <a:latin typeface="Zar" panose="00000400000000000000" pitchFamily="2" charset="-78"/>
              </a:rPr>
              <a:pPr eaLnBrk="1" hangingPunct="1"/>
              <a:t>68</a:t>
            </a:fld>
            <a:endParaRPr lang="en-US" b="0">
              <a:solidFill>
                <a:srgbClr val="000000"/>
              </a:solidFill>
              <a:latin typeface="Zar" panose="00000400000000000000" pitchFamily="2" charset="-7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8370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7B216DC-50F1-47C0-826F-0853BC64697E}" type="slidenum">
              <a:rPr lang="ar-SA">
                <a:solidFill>
                  <a:srgbClr val="000000"/>
                </a:solidFill>
                <a:latin typeface="Times New Roman" panose="02020603050405020304" pitchFamily="18" charset="0"/>
              </a:rPr>
              <a:pPr/>
              <a:t>10</a:t>
            </a:fld>
            <a:endParaRPr lang="en-US">
              <a:solidFill>
                <a:srgbClr val="0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88964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C58EBFD1-62A0-4064-900B-9D66C8459EF5}" type="slidenum">
              <a:rPr lang="ar-SA" b="0">
                <a:solidFill>
                  <a:srgbClr val="000000"/>
                </a:solidFill>
                <a:latin typeface="Zar" panose="00000400000000000000" pitchFamily="2" charset="-78"/>
              </a:rPr>
              <a:pPr eaLnBrk="1" hangingPunct="1"/>
              <a:t>69</a:t>
            </a:fld>
            <a:endParaRPr lang="en-US" b="0">
              <a:solidFill>
                <a:srgbClr val="000000"/>
              </a:solidFill>
              <a:latin typeface="Zar" panose="00000400000000000000" pitchFamily="2" charset="-78"/>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446609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729520F9-C08D-44FD-8BBA-EB0789928FC1}" type="slidenum">
              <a:rPr lang="ar-SA" b="0">
                <a:solidFill>
                  <a:srgbClr val="000000"/>
                </a:solidFill>
                <a:latin typeface="Zar" panose="00000400000000000000" pitchFamily="2" charset="-78"/>
              </a:rPr>
              <a:pPr eaLnBrk="1" hangingPunct="1"/>
              <a:t>70</a:t>
            </a:fld>
            <a:endParaRPr lang="en-US" b="0">
              <a:solidFill>
                <a:srgbClr val="000000"/>
              </a:solidFill>
              <a:latin typeface="Zar" panose="00000400000000000000" pitchFamily="2" charset="-7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67838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B08775EF-7FA7-417D-BA8A-54E323E206C0}" type="slidenum">
              <a:rPr lang="ar-SA" b="0">
                <a:solidFill>
                  <a:srgbClr val="000000"/>
                </a:solidFill>
                <a:latin typeface="Zar" panose="00000400000000000000" pitchFamily="2" charset="-78"/>
              </a:rPr>
              <a:pPr eaLnBrk="1" hangingPunct="1"/>
              <a:t>71</a:t>
            </a:fld>
            <a:endParaRPr lang="en-US" b="0">
              <a:solidFill>
                <a:srgbClr val="000000"/>
              </a:solidFill>
              <a:latin typeface="Zar" panose="00000400000000000000" pitchFamily="2" charset="-78"/>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776715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82CB8382-4F4C-4913-9CF2-40C7BDADD549}" type="slidenum">
              <a:rPr lang="ar-SA" b="0">
                <a:solidFill>
                  <a:srgbClr val="000000"/>
                </a:solidFill>
                <a:latin typeface="Zar" panose="00000400000000000000" pitchFamily="2" charset="-78"/>
              </a:rPr>
              <a:pPr eaLnBrk="1" hangingPunct="1"/>
              <a:t>72</a:t>
            </a:fld>
            <a:endParaRPr lang="en-US" b="0">
              <a:solidFill>
                <a:srgbClr val="000000"/>
              </a:solidFill>
              <a:latin typeface="Zar" panose="00000400000000000000" pitchFamily="2" charset="-7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510461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5AE779ED-FF6D-45D9-BD9B-0200EFE558E0}" type="slidenum">
              <a:rPr lang="ar-SA" b="0">
                <a:solidFill>
                  <a:srgbClr val="000000"/>
                </a:solidFill>
                <a:latin typeface="Zar" panose="00000400000000000000" pitchFamily="2" charset="-78"/>
              </a:rPr>
              <a:pPr eaLnBrk="1" hangingPunct="1"/>
              <a:t>73</a:t>
            </a:fld>
            <a:endParaRPr lang="en-US" b="0">
              <a:solidFill>
                <a:srgbClr val="000000"/>
              </a:solidFill>
              <a:latin typeface="Zar" panose="00000400000000000000" pitchFamily="2" charset="-78"/>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586844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A0CCEE20-7320-420B-A6AC-4DA50ECE321C}" type="slidenum">
              <a:rPr lang="ar-SA" b="0">
                <a:solidFill>
                  <a:srgbClr val="000000"/>
                </a:solidFill>
                <a:latin typeface="Zar" panose="00000400000000000000" pitchFamily="2" charset="-78"/>
              </a:rPr>
              <a:pPr eaLnBrk="1" hangingPunct="1"/>
              <a:t>74</a:t>
            </a:fld>
            <a:endParaRPr lang="en-US" b="0">
              <a:solidFill>
                <a:srgbClr val="000000"/>
              </a:solidFill>
              <a:latin typeface="Zar" panose="00000400000000000000" pitchFamily="2" charset="-7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851138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A38F79D7-7887-49B1-B152-92964C2D13DB}" type="slidenum">
              <a:rPr lang="ar-SA" b="0">
                <a:solidFill>
                  <a:srgbClr val="000000"/>
                </a:solidFill>
                <a:latin typeface="Zar" panose="00000400000000000000" pitchFamily="2" charset="-78"/>
              </a:rPr>
              <a:pPr eaLnBrk="1" hangingPunct="1"/>
              <a:t>75</a:t>
            </a:fld>
            <a:endParaRPr lang="en-US" b="0">
              <a:solidFill>
                <a:srgbClr val="000000"/>
              </a:solidFill>
              <a:latin typeface="Zar" panose="00000400000000000000" pitchFamily="2" charset="-78"/>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487555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2D72EC0D-21C1-4DAD-BCF0-7D0D3CF31900}" type="slidenum">
              <a:rPr lang="ar-SA" b="0">
                <a:solidFill>
                  <a:srgbClr val="000000"/>
                </a:solidFill>
                <a:latin typeface="Zar" panose="00000400000000000000" pitchFamily="2" charset="-78"/>
              </a:rPr>
              <a:pPr eaLnBrk="1" hangingPunct="1"/>
              <a:t>76</a:t>
            </a:fld>
            <a:endParaRPr lang="en-US" b="0">
              <a:solidFill>
                <a:srgbClr val="000000"/>
              </a:solidFill>
              <a:latin typeface="Zar" panose="00000400000000000000" pitchFamily="2" charset="-78"/>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220147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F8CADEA6-0BD4-40FE-B1CB-088BF5050577}" type="slidenum">
              <a:rPr lang="ar-SA" b="0">
                <a:solidFill>
                  <a:srgbClr val="000000"/>
                </a:solidFill>
                <a:latin typeface="Zar" panose="00000400000000000000" pitchFamily="2" charset="-78"/>
              </a:rPr>
              <a:pPr eaLnBrk="1" hangingPunct="1"/>
              <a:t>77</a:t>
            </a:fld>
            <a:endParaRPr lang="en-US" b="0">
              <a:solidFill>
                <a:srgbClr val="000000"/>
              </a:solidFill>
              <a:latin typeface="Zar" panose="00000400000000000000" pitchFamily="2" charset="-78"/>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3362476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2C4BD01A-6931-4A1C-BECF-705B8AA6AC03}" type="slidenum">
              <a:rPr lang="ar-SA" b="0">
                <a:solidFill>
                  <a:srgbClr val="000000"/>
                </a:solidFill>
                <a:latin typeface="Zar" panose="00000400000000000000" pitchFamily="2" charset="-78"/>
              </a:rPr>
              <a:pPr eaLnBrk="1" hangingPunct="1"/>
              <a:t>78</a:t>
            </a:fld>
            <a:endParaRPr lang="en-US" b="0">
              <a:solidFill>
                <a:srgbClr val="000000"/>
              </a:solidFill>
              <a:latin typeface="Zar" panose="00000400000000000000" pitchFamily="2" charset="-78"/>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4367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FC4AEB1A-FE95-4874-86BF-941880F68064}" type="slidenum">
              <a:rPr lang="ar-SA">
                <a:solidFill>
                  <a:srgbClr val="000000"/>
                </a:solidFill>
                <a:latin typeface="Times New Roman" panose="02020603050405020304" pitchFamily="18" charset="0"/>
              </a:rPr>
              <a:pPr/>
              <a:t>11</a:t>
            </a:fld>
            <a:endParaRPr lang="en-US">
              <a:solidFill>
                <a:srgbClr val="0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609612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C484178E-AE7A-4638-9D20-407DE8CA06A4}" type="slidenum">
              <a:rPr lang="ar-SA" b="0">
                <a:solidFill>
                  <a:srgbClr val="000000"/>
                </a:solidFill>
                <a:latin typeface="Zar" panose="00000400000000000000" pitchFamily="2" charset="-78"/>
              </a:rPr>
              <a:pPr eaLnBrk="1" hangingPunct="1"/>
              <a:t>79</a:t>
            </a:fld>
            <a:endParaRPr lang="en-US" b="0">
              <a:solidFill>
                <a:srgbClr val="000000"/>
              </a:solidFill>
              <a:latin typeface="Zar" panose="00000400000000000000" pitchFamily="2" charset="-78"/>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149962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ED5694D9-309F-4F6E-A9A1-22AB39B64A07}" type="slidenum">
              <a:rPr lang="ar-SA" b="0">
                <a:solidFill>
                  <a:srgbClr val="000000"/>
                </a:solidFill>
                <a:latin typeface="Zar" panose="00000400000000000000" pitchFamily="2" charset="-78"/>
              </a:rPr>
              <a:pPr eaLnBrk="1" hangingPunct="1"/>
              <a:t>80</a:t>
            </a:fld>
            <a:endParaRPr lang="en-US" b="0">
              <a:solidFill>
                <a:srgbClr val="000000"/>
              </a:solidFill>
              <a:latin typeface="Zar" panose="00000400000000000000" pitchFamily="2" charset="-78"/>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93988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3DB10611-F315-4084-A9B0-758D6398B6B4}" type="slidenum">
              <a:rPr lang="ar-SA" b="0">
                <a:solidFill>
                  <a:srgbClr val="000000"/>
                </a:solidFill>
                <a:latin typeface="Zar" panose="00000400000000000000" pitchFamily="2" charset="-78"/>
              </a:rPr>
              <a:pPr eaLnBrk="1" hangingPunct="1"/>
              <a:t>81</a:t>
            </a:fld>
            <a:endParaRPr lang="en-US" b="0">
              <a:solidFill>
                <a:srgbClr val="000000"/>
              </a:solidFill>
              <a:latin typeface="Zar" panose="00000400000000000000" pitchFamily="2" charset="-78"/>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204165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04B5EA2A-CA39-4F9F-84EC-EA124E369D20}" type="slidenum">
              <a:rPr lang="ar-SA" b="0">
                <a:solidFill>
                  <a:srgbClr val="000000"/>
                </a:solidFill>
                <a:latin typeface="Zar" panose="00000400000000000000" pitchFamily="2" charset="-78"/>
              </a:rPr>
              <a:pPr eaLnBrk="1" hangingPunct="1"/>
              <a:t>82</a:t>
            </a:fld>
            <a:endParaRPr lang="en-US" b="0">
              <a:solidFill>
                <a:srgbClr val="000000"/>
              </a:solidFill>
              <a:latin typeface="Zar" panose="00000400000000000000" pitchFamily="2" charset="-78"/>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1683332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hangingPunct="1"/>
            <a:fld id="{131CF055-B5D9-4AFA-927C-3E1B354426A1}" type="slidenum">
              <a:rPr lang="ar-SA" b="0">
                <a:solidFill>
                  <a:srgbClr val="000000"/>
                </a:solidFill>
                <a:latin typeface="Zar" panose="00000400000000000000" pitchFamily="2" charset="-78"/>
              </a:rPr>
              <a:pPr eaLnBrk="1" hangingPunct="1"/>
              <a:t>83</a:t>
            </a:fld>
            <a:endParaRPr lang="en-US" b="0">
              <a:solidFill>
                <a:srgbClr val="000000"/>
              </a:solidFill>
              <a:latin typeface="Zar" panose="00000400000000000000" pitchFamily="2" charset="-78"/>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233355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B5452D4-6FC2-458A-92F7-3F3D8C737969}" type="slidenum">
              <a:rPr lang="ar-SA">
                <a:solidFill>
                  <a:srgbClr val="000000"/>
                </a:solidFill>
                <a:latin typeface="Times New Roman" panose="02020603050405020304" pitchFamily="18" charset="0"/>
              </a:rPr>
              <a:pPr/>
              <a:t>12</a:t>
            </a:fld>
            <a:endParaRPr lang="en-US">
              <a:solidFill>
                <a:srgbClr val="0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13114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F2D456A-6D4B-4AFD-AE93-9A70620805B6}" type="slidenum">
              <a:rPr lang="ar-SA">
                <a:solidFill>
                  <a:srgbClr val="000000"/>
                </a:solidFill>
                <a:latin typeface="Times New Roman" panose="02020603050405020304" pitchFamily="18" charset="0"/>
              </a:rPr>
              <a:pPr/>
              <a:t>13</a:t>
            </a:fld>
            <a:endParaRPr lang="en-US">
              <a:solidFill>
                <a:srgbClr val="0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0397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65473F4-4960-4C68-8446-8C09C2836AC4}" type="slidenum">
              <a:rPr lang="ar-SA">
                <a:solidFill>
                  <a:srgbClr val="000000"/>
                </a:solidFill>
                <a:latin typeface="Times New Roman" panose="02020603050405020304" pitchFamily="18" charset="0"/>
              </a:rPr>
              <a:pPr/>
              <a:t>14</a:t>
            </a:fld>
            <a:endParaRPr lang="en-US">
              <a:solidFill>
                <a:srgbClr val="0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0733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A9322B7-C3B5-47F4-B406-D83803234DBA}" type="slidenum">
              <a:rPr lang="ar-SA">
                <a:solidFill>
                  <a:srgbClr val="000000"/>
                </a:solidFill>
                <a:latin typeface="Times New Roman" panose="02020603050405020304" pitchFamily="18" charset="0"/>
              </a:rPr>
              <a:pPr/>
              <a:t>15</a:t>
            </a:fld>
            <a:endParaRPr lang="en-US">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39755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C15901E7-57A4-4175-90AF-7817A08D643A}" type="slidenum">
              <a:rPr lang="ar-SA">
                <a:solidFill>
                  <a:srgbClr val="000000"/>
                </a:solidFill>
                <a:latin typeface="Times New Roman" panose="02020603050405020304" pitchFamily="18" charset="0"/>
              </a:rPr>
              <a:pPr/>
              <a:t>16</a:t>
            </a:fld>
            <a:endParaRPr lang="en-US">
              <a:solidFill>
                <a:srgbClr val="0000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938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8246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4599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2024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5483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7262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415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394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9908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378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5695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5505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07461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7365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9881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600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46981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62887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95437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1740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966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731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7857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5560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75183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65358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58029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53481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12192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11" name="Group 75"/>
              <p:cNvGrpSpPr>
                <a:grpSpLocks/>
              </p:cNvGrpSpPr>
              <p:nvPr userDrawn="1"/>
            </p:nvGrpSpPr>
            <p:grpSpPr bwMode="auto">
              <a:xfrm>
                <a:off x="-1261" y="0"/>
                <a:ext cx="2098" cy="1031"/>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pic>
          <p:nvPicPr>
            <p:cNvPr id="7" name="Picture 91"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516" name="Rectangle 92"/>
          <p:cNvSpPr>
            <a:spLocks noGrp="1" noChangeArrowheads="1"/>
          </p:cNvSpPr>
          <p:nvPr>
            <p:ph type="ctrTitle"/>
          </p:nvPr>
        </p:nvSpPr>
        <p:spPr>
          <a:xfrm>
            <a:off x="2438400" y="1828800"/>
            <a:ext cx="9245600" cy="2362200"/>
          </a:xfrm>
        </p:spPr>
        <p:txBody>
          <a:bodyPr/>
          <a:lstStyle>
            <a:lvl1pPr>
              <a:defRPr/>
            </a:lvl1pPr>
          </a:lstStyle>
          <a:p>
            <a:r>
              <a:rPr lang="en-US"/>
              <a:t>Click to edit Master title style</a:t>
            </a:r>
          </a:p>
        </p:txBody>
      </p:sp>
      <p:sp>
        <p:nvSpPr>
          <p:cNvPr id="615517" name="Rectangle 93"/>
          <p:cNvSpPr>
            <a:spLocks noGrp="1" noChangeArrowheads="1"/>
          </p:cNvSpPr>
          <p:nvPr>
            <p:ph type="subTitle" idx="1"/>
          </p:nvPr>
        </p:nvSpPr>
        <p:spPr>
          <a:xfrm>
            <a:off x="2438400" y="4572000"/>
            <a:ext cx="92456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711200" y="6248400"/>
            <a:ext cx="2540000" cy="457200"/>
          </a:xfrm>
        </p:spPr>
        <p:txBody>
          <a:bodyPr/>
          <a:lstStyle>
            <a:lvl1pPr>
              <a:defRPr smtClean="0"/>
            </a:lvl1pPr>
          </a:lstStyle>
          <a:p>
            <a:pPr>
              <a:defRPr/>
            </a:pPr>
            <a:endParaRPr lang="en-US">
              <a:solidFill>
                <a:srgbClr val="000000"/>
              </a:solidFill>
            </a:endParaRPr>
          </a:p>
        </p:txBody>
      </p:sp>
      <p:sp>
        <p:nvSpPr>
          <p:cNvPr id="95" name="Rectangle 95"/>
          <p:cNvSpPr>
            <a:spLocks noGrp="1" noChangeArrowheads="1"/>
          </p:cNvSpPr>
          <p:nvPr>
            <p:ph type="ftr" sz="quarter" idx="11"/>
          </p:nvPr>
        </p:nvSpPr>
        <p:spPr>
          <a:xfrm>
            <a:off x="4267200" y="6248400"/>
            <a:ext cx="3860800" cy="457200"/>
          </a:xfrm>
        </p:spPr>
        <p:txBody>
          <a:bodyPr/>
          <a:lstStyle>
            <a:lvl1pPr>
              <a:defRPr smtClean="0"/>
            </a:lvl1pPr>
          </a:lstStyle>
          <a:p>
            <a:pPr>
              <a:defRPr/>
            </a:pPr>
            <a:endParaRPr lang="en-US">
              <a:solidFill>
                <a:srgbClr val="000000"/>
              </a:solidFill>
            </a:endParaRPr>
          </a:p>
        </p:txBody>
      </p:sp>
      <p:sp>
        <p:nvSpPr>
          <p:cNvPr id="96" name="Rectangle 96"/>
          <p:cNvSpPr>
            <a:spLocks noGrp="1" noChangeArrowheads="1"/>
          </p:cNvSpPr>
          <p:nvPr>
            <p:ph type="sldNum" sz="quarter" idx="12"/>
          </p:nvPr>
        </p:nvSpPr>
        <p:spPr>
          <a:xfrm>
            <a:off x="9144000" y="6248400"/>
            <a:ext cx="2540000" cy="457200"/>
          </a:xfrm>
        </p:spPr>
        <p:txBody>
          <a:bodyPr/>
          <a:lstStyle>
            <a:lvl1pPr>
              <a:defRPr/>
            </a:lvl1pPr>
          </a:lstStyle>
          <a:p>
            <a:fld id="{6D676E30-9EDA-4FF4-8E51-86BC66DA8C7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9407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5D2434-830B-4E0F-AB82-88C13BBEE45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6133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288054-B851-4DE0-B9B2-A71B1C1B4AA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542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66C364-61CC-42B9-831C-58D1B367076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41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938DBFC-E9D8-489A-88F8-E74754EA566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8874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853350-07F6-42F5-A3C7-194DBBA019E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683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47450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994D062-806B-4D41-9365-3CF0B5C6F3F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040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BE5D68-2949-4EC2-9503-01A9457DA73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1772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08DE93-F1B3-4A36-8809-FF0B0B0CB1C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0591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AE0B1F-9243-48BD-A27A-90C6C09A791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9094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0752" y="930276"/>
            <a:ext cx="2736849"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084" y="930276"/>
            <a:ext cx="8009467"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9B05C0-0452-4219-948C-A5CCBB7B314E}"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0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5C849A5-2B1A-43B4-BB9C-67A5FDDE515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7591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8085" y="930276"/>
            <a:ext cx="10949516"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99B78D7-050A-464F-B84A-FDD5731890E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47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47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864A24-7D39-466B-B7B8-306459AC62D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483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5"/>
          <p:cNvGraphicFramePr>
            <a:graphicFrameLocks noChangeAspect="1"/>
          </p:cNvGraphicFramePr>
          <p:nvPr/>
        </p:nvGraphicFramePr>
        <p:xfrm>
          <a:off x="10255251" y="0"/>
          <a:ext cx="1936749" cy="4191000"/>
        </p:xfrm>
        <a:graphic>
          <a:graphicData uri="http://schemas.openxmlformats.org/presentationml/2006/ole">
            <mc:AlternateContent xmlns:mc="http://schemas.openxmlformats.org/markup-compatibility/2006">
              <mc:Choice xmlns:v="urn:schemas-microsoft-com:vml" Requires="v">
                <p:oleObj spid="_x0000_s4133" name="Bitmap Image" r:id="rId3" imgW="2886241" imgH="4123689" progId="Paint.Picture">
                  <p:embed/>
                </p:oleObj>
              </mc:Choice>
              <mc:Fallback>
                <p:oleObj name="Bitmap Image" r:id="rId3" imgW="2886241" imgH="412368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1" y="0"/>
                        <a:ext cx="1936749"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3314" name="Rectangle 2"/>
          <p:cNvSpPr>
            <a:spLocks noGrp="1" noChangeArrowheads="1"/>
          </p:cNvSpPr>
          <p:nvPr>
            <p:ph type="ctrTitle"/>
          </p:nvPr>
        </p:nvSpPr>
        <p:spPr bwMode="auto">
          <a:xfrm>
            <a:off x="914400" y="2286000"/>
            <a:ext cx="103632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defRPr/>
            </a:lvl1pPr>
          </a:lstStyle>
          <a:p>
            <a:pPr lvl="0"/>
            <a:r>
              <a:rPr lang="en-CA" noProof="0" smtClean="0"/>
              <a:t>Click to edit Master title style</a:t>
            </a:r>
          </a:p>
        </p:txBody>
      </p:sp>
      <p:sp>
        <p:nvSpPr>
          <p:cNvPr id="65331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CA" noProof="0" smtClean="0"/>
              <a:t>Click to edit Master subtitle style</a:t>
            </a:r>
          </a:p>
        </p:txBody>
      </p:sp>
    </p:spTree>
    <p:extLst>
      <p:ext uri="{BB962C8B-B14F-4D97-AF65-F5344CB8AC3E}">
        <p14:creationId xmlns:p14="http://schemas.microsoft.com/office/powerpoint/2010/main" val="1262889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516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22503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215907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1320800" y="15240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604000" y="15240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01622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12047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4244681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738724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419131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939254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022486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365126"/>
            <a:ext cx="2711449" cy="5654675"/>
          </a:xfrm>
          <a:prstGeom prst="rect">
            <a:avLst/>
          </a:prstGeo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1" y="365126"/>
            <a:ext cx="7931151"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2994246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6"/>
            <a:ext cx="10845800" cy="565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64341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59991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fa-IR"/>
          </a:p>
        </p:txBody>
      </p:sp>
      <p:sp>
        <p:nvSpPr>
          <p:cNvPr id="3" name="Table Placeholder 2"/>
          <p:cNvSpPr>
            <a:spLocks noGrp="1"/>
          </p:cNvSpPr>
          <p:nvPr>
            <p:ph type="tbl" idx="1"/>
          </p:nvPr>
        </p:nvSpPr>
        <p:spPr>
          <a:xfrm>
            <a:off x="1320800" y="1524000"/>
            <a:ext cx="10363200" cy="4495800"/>
          </a:xfrm>
        </p:spPr>
        <p:txBody>
          <a:bodyPr/>
          <a:lstStyle/>
          <a:p>
            <a:pPr lvl="0"/>
            <a:endParaRPr lang="fa-IR" noProof="0" smtClean="0"/>
          </a:p>
        </p:txBody>
      </p:sp>
      <p:sp>
        <p:nvSpPr>
          <p:cNvPr id="4" name="Rectangle 4"/>
          <p:cNvSpPr>
            <a:spLocks noGrp="1" noChangeArrowheads="1"/>
          </p:cNvSpPr>
          <p:nvPr>
            <p:ph type="sldNum" sz="quarter" idx="10"/>
          </p:nvPr>
        </p:nvSpPr>
        <p:spPr>
          <a:ln/>
        </p:spPr>
        <p:txBody>
          <a:bodyPr/>
          <a:lstStyle>
            <a:lvl1pPr>
              <a:defRPr/>
            </a:lvl1pPr>
          </a:lstStyle>
          <a:p>
            <a:pPr>
              <a:defRPr/>
            </a:pPr>
            <a:endParaRPr lang="fa-IR">
              <a:solidFill>
                <a:srgbClr val="800000"/>
              </a:solidFill>
            </a:endParaRPr>
          </a:p>
        </p:txBody>
      </p:sp>
    </p:spTree>
    <p:extLst>
      <p:ext uri="{BB962C8B-B14F-4D97-AF65-F5344CB8AC3E}">
        <p14:creationId xmlns:p14="http://schemas.microsoft.com/office/powerpoint/2010/main" val="1289528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3200400"/>
            <a:ext cx="9448800" cy="1371600"/>
          </a:xfrm>
        </p:spPr>
        <p:txBody>
          <a:bodyPr/>
          <a:lstStyle>
            <a:lvl1pPr>
              <a:lnSpc>
                <a:spcPct val="80000"/>
              </a:lnSpc>
              <a:defRPr sz="5600"/>
            </a:lvl1pPr>
          </a:lstStyle>
          <a:p>
            <a:r>
              <a:rPr lang="en-US" smtClean="0"/>
              <a:t>Click to edit Master title style</a:t>
            </a:r>
            <a:endParaRPr lang="fa-IR"/>
          </a:p>
        </p:txBody>
      </p:sp>
      <p:sp>
        <p:nvSpPr>
          <p:cNvPr id="3075" name="Rectangle 3"/>
          <p:cNvSpPr>
            <a:spLocks noGrp="1" noChangeArrowheads="1"/>
          </p:cNvSpPr>
          <p:nvPr>
            <p:ph type="subTitle" idx="1"/>
          </p:nvPr>
        </p:nvSpPr>
        <p:spPr>
          <a:xfrm>
            <a:off x="3454400" y="4876800"/>
            <a:ext cx="7213600" cy="1066800"/>
          </a:xfrm>
        </p:spPr>
        <p:txBody>
          <a:bodyPr/>
          <a:lstStyle>
            <a:lvl1pPr marL="0" indent="0" algn="r">
              <a:buFontTx/>
              <a:buNone/>
              <a:defRPr/>
            </a:lvl1pPr>
          </a:lstStyle>
          <a:p>
            <a:r>
              <a:rPr lang="en-US" smtClean="0"/>
              <a:t>Click to edit Master subtitle style</a:t>
            </a:r>
            <a:endParaRPr lang="fa-IR"/>
          </a:p>
        </p:txBody>
      </p:sp>
      <p:sp>
        <p:nvSpPr>
          <p:cNvPr id="3076" name="Rectangle 4"/>
          <p:cNvSpPr>
            <a:spLocks noGrp="1" noChangeArrowheads="1"/>
          </p:cNvSpPr>
          <p:nvPr>
            <p:ph type="dt" sz="half" idx="2"/>
          </p:nvPr>
        </p:nvSpPr>
        <p:spPr>
          <a:xfrm>
            <a:off x="304800" y="6248400"/>
            <a:ext cx="2540000" cy="457200"/>
          </a:xfrm>
        </p:spPr>
        <p:txBody>
          <a:bodyPr/>
          <a:lstStyle>
            <a:lvl1pPr>
              <a:defRPr/>
            </a:lvl1pPr>
          </a:lstStyle>
          <a:p>
            <a:endParaRPr lang="fa-IR">
              <a:solidFill>
                <a:srgbClr val="336600"/>
              </a:solidFill>
            </a:endParaRPr>
          </a:p>
        </p:txBody>
      </p:sp>
      <p:sp>
        <p:nvSpPr>
          <p:cNvPr id="3077" name="Rectangle 5"/>
          <p:cNvSpPr>
            <a:spLocks noGrp="1" noChangeArrowheads="1"/>
          </p:cNvSpPr>
          <p:nvPr>
            <p:ph type="ftr" sz="quarter" idx="3"/>
          </p:nvPr>
        </p:nvSpPr>
        <p:spPr>
          <a:xfrm>
            <a:off x="3149600" y="6248400"/>
            <a:ext cx="5791200" cy="457200"/>
          </a:xfrm>
        </p:spPr>
        <p:txBody>
          <a:bodyPr/>
          <a:lstStyle>
            <a:lvl1pPr>
              <a:defRPr/>
            </a:lvl1pPr>
          </a:lstStyle>
          <a:p>
            <a:endParaRPr lang="fa-IR">
              <a:solidFill>
                <a:srgbClr val="336600"/>
              </a:solidFill>
            </a:endParaRPr>
          </a:p>
        </p:txBody>
      </p:sp>
      <p:sp>
        <p:nvSpPr>
          <p:cNvPr id="3078" name="Rectangle 6"/>
          <p:cNvSpPr>
            <a:spLocks noGrp="1" noChangeArrowheads="1"/>
          </p:cNvSpPr>
          <p:nvPr>
            <p:ph type="sldNum" sz="quarter" idx="4"/>
          </p:nvPr>
        </p:nvSpPr>
        <p:spPr>
          <a:xfrm>
            <a:off x="9347200" y="6248400"/>
            <a:ext cx="2540000" cy="457200"/>
          </a:xfrm>
        </p:spPr>
        <p:txBody>
          <a:bodyPr/>
          <a:lstStyle>
            <a:lvl1pPr>
              <a:defRPr/>
            </a:lvl1pPr>
          </a:lstStyle>
          <a:p>
            <a:fld id="{B211043B-66CC-428B-9DB6-EAD07AE584B3}"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512305611"/>
      </p:ext>
    </p:extLst>
  </p:cSld>
  <p:clrMapOvr>
    <a:masterClrMapping/>
  </p:clrMapOvr>
  <p:transition spd="med">
    <p:checke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504DB878-A6D9-4BDC-9EC7-01E9370162A8}"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703347261"/>
      </p:ext>
    </p:extLst>
  </p:cSld>
  <p:clrMapOvr>
    <a:masterClrMapping/>
  </p:clrMapOvr>
  <p:transition spd="med">
    <p:checke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B0BDB96C-96B9-4ED4-B303-D4C5D6222231}"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678022943"/>
      </p:ext>
    </p:extLst>
  </p:cSld>
  <p:clrMapOvr>
    <a:masterClrMapping/>
  </p:clrMapOvr>
  <p:transition spd="med">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76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AB5F970E-D195-47FE-9D21-BFE495200620}"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115028254"/>
      </p:ext>
    </p:extLst>
  </p:cSld>
  <p:clrMapOvr>
    <a:masterClrMapping/>
  </p:clrMapOvr>
  <p:transition spd="med">
    <p:checke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fa-IR">
              <a:solidFill>
                <a:srgbClr val="336600"/>
              </a:solidFill>
            </a:endParaRPr>
          </a:p>
        </p:txBody>
      </p:sp>
      <p:sp>
        <p:nvSpPr>
          <p:cNvPr id="8" name="Footer Placeholder 7"/>
          <p:cNvSpPr>
            <a:spLocks noGrp="1"/>
          </p:cNvSpPr>
          <p:nvPr>
            <p:ph type="ftr" sz="quarter" idx="11"/>
          </p:nvPr>
        </p:nvSpPr>
        <p:spPr/>
        <p:txBody>
          <a:bodyPr/>
          <a:lstStyle>
            <a:lvl1pPr>
              <a:defRPr/>
            </a:lvl1pPr>
          </a:lstStyle>
          <a:p>
            <a:endParaRPr lang="fa-IR">
              <a:solidFill>
                <a:srgbClr val="336600"/>
              </a:solidFill>
            </a:endParaRPr>
          </a:p>
        </p:txBody>
      </p:sp>
      <p:sp>
        <p:nvSpPr>
          <p:cNvPr id="9" name="Slide Number Placeholder 8"/>
          <p:cNvSpPr>
            <a:spLocks noGrp="1"/>
          </p:cNvSpPr>
          <p:nvPr>
            <p:ph type="sldNum" sz="quarter" idx="12"/>
          </p:nvPr>
        </p:nvSpPr>
        <p:spPr/>
        <p:txBody>
          <a:bodyPr/>
          <a:lstStyle>
            <a:lvl1pPr>
              <a:defRPr/>
            </a:lvl1pPr>
          </a:lstStyle>
          <a:p>
            <a:fld id="{D0F7EE8B-C9D7-46DA-8E98-6E0351FD0C6B}"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997270658"/>
      </p:ext>
    </p:extLst>
  </p:cSld>
  <p:clrMapOvr>
    <a:masterClrMapping/>
  </p:clrMapOvr>
  <p:transition spd="med">
    <p:checke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fa-IR">
              <a:solidFill>
                <a:srgbClr val="336600"/>
              </a:solidFill>
            </a:endParaRPr>
          </a:p>
        </p:txBody>
      </p:sp>
      <p:sp>
        <p:nvSpPr>
          <p:cNvPr id="4" name="Footer Placeholder 3"/>
          <p:cNvSpPr>
            <a:spLocks noGrp="1"/>
          </p:cNvSpPr>
          <p:nvPr>
            <p:ph type="ftr" sz="quarter" idx="11"/>
          </p:nvPr>
        </p:nvSpPr>
        <p:spPr/>
        <p:txBody>
          <a:bodyPr/>
          <a:lstStyle>
            <a:lvl1pPr>
              <a:defRPr/>
            </a:lvl1pPr>
          </a:lstStyle>
          <a:p>
            <a:endParaRPr lang="fa-IR">
              <a:solidFill>
                <a:srgbClr val="336600"/>
              </a:solidFill>
            </a:endParaRPr>
          </a:p>
        </p:txBody>
      </p:sp>
      <p:sp>
        <p:nvSpPr>
          <p:cNvPr id="5" name="Slide Number Placeholder 4"/>
          <p:cNvSpPr>
            <a:spLocks noGrp="1"/>
          </p:cNvSpPr>
          <p:nvPr>
            <p:ph type="sldNum" sz="quarter" idx="12"/>
          </p:nvPr>
        </p:nvSpPr>
        <p:spPr/>
        <p:txBody>
          <a:bodyPr/>
          <a:lstStyle>
            <a:lvl1pPr>
              <a:defRPr/>
            </a:lvl1pPr>
          </a:lstStyle>
          <a:p>
            <a:fld id="{0D7A9807-C556-4C61-AAE3-0E8574D0CF1E}"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141171109"/>
      </p:ext>
    </p:extLst>
  </p:cSld>
  <p:clrMapOvr>
    <a:masterClrMapping/>
  </p:clrMapOvr>
  <p:transition spd="med">
    <p:checke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a-IR">
              <a:solidFill>
                <a:srgbClr val="336600"/>
              </a:solidFill>
            </a:endParaRPr>
          </a:p>
        </p:txBody>
      </p:sp>
      <p:sp>
        <p:nvSpPr>
          <p:cNvPr id="3" name="Footer Placeholder 2"/>
          <p:cNvSpPr>
            <a:spLocks noGrp="1"/>
          </p:cNvSpPr>
          <p:nvPr>
            <p:ph type="ftr" sz="quarter" idx="11"/>
          </p:nvPr>
        </p:nvSpPr>
        <p:spPr/>
        <p:txBody>
          <a:bodyPr/>
          <a:lstStyle>
            <a:lvl1pPr>
              <a:defRPr/>
            </a:lvl1pPr>
          </a:lstStyle>
          <a:p>
            <a:endParaRPr lang="fa-IR">
              <a:solidFill>
                <a:srgbClr val="336600"/>
              </a:solidFill>
            </a:endParaRPr>
          </a:p>
        </p:txBody>
      </p:sp>
      <p:sp>
        <p:nvSpPr>
          <p:cNvPr id="4" name="Slide Number Placeholder 3"/>
          <p:cNvSpPr>
            <a:spLocks noGrp="1"/>
          </p:cNvSpPr>
          <p:nvPr>
            <p:ph type="sldNum" sz="quarter" idx="12"/>
          </p:nvPr>
        </p:nvSpPr>
        <p:spPr/>
        <p:txBody>
          <a:bodyPr/>
          <a:lstStyle>
            <a:lvl1pPr>
              <a:defRPr/>
            </a:lvl1pPr>
          </a:lstStyle>
          <a:p>
            <a:fld id="{D19773D3-B1A9-49C3-A42B-DF4F753A2FF3}"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034379945"/>
      </p:ext>
    </p:extLst>
  </p:cSld>
  <p:clrMapOvr>
    <a:masterClrMapping/>
  </p:clrMapOvr>
  <p:transition spd="med">
    <p:checke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796B080F-3E8A-4F94-80EF-53F17DD1F52A}"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56033072"/>
      </p:ext>
    </p:extLst>
  </p:cSld>
  <p:clrMapOvr>
    <a:masterClrMapping/>
  </p:clrMapOvr>
  <p:transition spd="med">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ED62037F-9B98-4296-A572-07C0C31DD538}"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2130297373"/>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46479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9095C464-7FA6-45B1-B7C4-E9D73462BE62}"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1641836378"/>
      </p:ext>
    </p:extLst>
  </p:cSld>
  <p:clrMapOvr>
    <a:masterClrMapping/>
  </p:clrMapOvr>
  <p:transition spd="med">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1816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609600"/>
            <a:ext cx="7569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DD43D39C-3763-41C3-BE56-9F847C9E69C2}"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643898005"/>
      </p:ext>
    </p:extLst>
  </p:cSld>
  <p:clrMapOvr>
    <a:masterClrMapping/>
  </p:clrMapOvr>
  <p:transition spd="med">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138" y="145426"/>
            <a:ext cx="11535508" cy="79623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5139" y="1147561"/>
            <a:ext cx="5673969" cy="5046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6677" y="1147561"/>
            <a:ext cx="5673969" cy="5046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1939" y="6476440"/>
            <a:ext cx="3298092" cy="381560"/>
          </a:xfrm>
        </p:spPr>
        <p:txBody>
          <a:bodyPr/>
          <a:lstStyle>
            <a:lvl1pPr>
              <a:defRPr/>
            </a:lvl1pPr>
          </a:lstStyle>
          <a:p>
            <a:r>
              <a:rPr lang="en-US"/>
              <a:t>Marketing Management    info@sarmad-saidi.com</a:t>
            </a:r>
          </a:p>
        </p:txBody>
      </p:sp>
      <p:sp>
        <p:nvSpPr>
          <p:cNvPr id="6" name="Slide Number Placeholder 5"/>
          <p:cNvSpPr>
            <a:spLocks noGrp="1"/>
          </p:cNvSpPr>
          <p:nvPr>
            <p:ph type="sldNum" sz="quarter" idx="11"/>
          </p:nvPr>
        </p:nvSpPr>
        <p:spPr>
          <a:xfrm>
            <a:off x="11394831" y="6382850"/>
            <a:ext cx="797169" cy="475150"/>
          </a:xfrm>
        </p:spPr>
        <p:txBody>
          <a:bodyPr/>
          <a:lstStyle>
            <a:lvl1pPr>
              <a:defRPr/>
            </a:lvl1pPr>
          </a:lstStyle>
          <a:p>
            <a:fld id="{AE0A4C2C-BAD1-4395-A20A-5CDEAF22CB1D}" type="slidenum">
              <a:rPr lang="en-US"/>
              <a:pPr/>
              <a:t>‹#›</a:t>
            </a:fld>
            <a:endParaRPr lang="en-US"/>
          </a:p>
        </p:txBody>
      </p:sp>
    </p:spTree>
    <p:extLst>
      <p:ext uri="{BB962C8B-B14F-4D97-AF65-F5344CB8AC3E}">
        <p14:creationId xmlns:p14="http://schemas.microsoft.com/office/powerpoint/2010/main" val="406374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934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1892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83729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67847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solidFill>
                  <a:prstClr val="black">
                    <a:tint val="75000"/>
                  </a:prstClr>
                </a:solidFill>
              </a:rPr>
              <a:pPr/>
              <a:t>08/07/1438</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24230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8084" y="93027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14400" y="214788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04" name="Rectangle 4"/>
          <p:cNvSpPr>
            <a:spLocks noGrp="1" noChangeArrowheads="1"/>
          </p:cNvSpPr>
          <p:nvPr>
            <p:ph type="dt" sz="half" idx="2"/>
          </p:nvPr>
        </p:nvSpPr>
        <p:spPr bwMode="auto">
          <a:xfrm>
            <a:off x="914400" y="629285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b="0" smtClean="0">
                <a:latin typeface="+mj-lt"/>
              </a:defRPr>
            </a:lvl1pPr>
          </a:lstStyle>
          <a:p>
            <a:pPr fontAlgn="base">
              <a:spcBef>
                <a:spcPct val="0"/>
              </a:spcBef>
              <a:spcAft>
                <a:spcPct val="0"/>
              </a:spcAft>
              <a:defRPr/>
            </a:pPr>
            <a:endParaRPr lang="en-US">
              <a:solidFill>
                <a:srgbClr val="000000"/>
              </a:solidFill>
            </a:endParaRPr>
          </a:p>
        </p:txBody>
      </p:sp>
      <p:sp>
        <p:nvSpPr>
          <p:cNvPr id="614405" name="Rectangle 5"/>
          <p:cNvSpPr>
            <a:spLocks noGrp="1" noChangeArrowheads="1"/>
          </p:cNvSpPr>
          <p:nvPr>
            <p:ph type="ftr" sz="quarter" idx="3"/>
          </p:nvPr>
        </p:nvSpPr>
        <p:spPr bwMode="auto">
          <a:xfrm>
            <a:off x="4165600" y="629285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b="0" smtClean="0">
                <a:latin typeface="+mj-lt"/>
              </a:defRPr>
            </a:lvl1pPr>
          </a:lstStyle>
          <a:p>
            <a:pPr fontAlgn="base">
              <a:spcBef>
                <a:spcPct val="0"/>
              </a:spcBef>
              <a:spcAft>
                <a:spcPct val="0"/>
              </a:spcAft>
              <a:defRPr/>
            </a:pPr>
            <a:endParaRPr lang="en-US">
              <a:solidFill>
                <a:srgbClr val="000000"/>
              </a:solidFill>
            </a:endParaRPr>
          </a:p>
        </p:txBody>
      </p:sp>
      <p:sp>
        <p:nvSpPr>
          <p:cNvPr id="614406" name="Rectangle 6"/>
          <p:cNvSpPr>
            <a:spLocks noGrp="1" noChangeArrowheads="1"/>
          </p:cNvSpPr>
          <p:nvPr>
            <p:ph type="sldNum" sz="quarter" idx="4"/>
          </p:nvPr>
        </p:nvSpPr>
        <p:spPr bwMode="auto">
          <a:xfrm>
            <a:off x="8737600" y="629285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400" b="0">
                <a:latin typeface="Zar" panose="00000400000000000000" pitchFamily="2" charset="-78"/>
              </a:defRPr>
            </a:lvl1pPr>
          </a:lstStyle>
          <a:p>
            <a:pPr fontAlgn="base">
              <a:spcBef>
                <a:spcPct val="0"/>
              </a:spcBef>
              <a:spcAft>
                <a:spcPct val="0"/>
              </a:spcAft>
            </a:pPr>
            <a:fld id="{4A259943-3ED0-4FE4-8A89-1FF05FC5A925}" type="slidenum">
              <a:rPr lang="ar-SA">
                <a:solidFill>
                  <a:srgbClr val="000000"/>
                </a:solidFill>
              </a:rPr>
              <a:pPr fontAlgn="base">
                <a:spcBef>
                  <a:spcPct val="0"/>
                </a:spcBef>
                <a:spcAft>
                  <a:spcPct val="0"/>
                </a:spcAft>
              </a:pPr>
              <a:t>‹#›</a:t>
            </a:fld>
            <a:endParaRPr lang="en-US">
              <a:solidFill>
                <a:srgbClr val="000000"/>
              </a:solidFill>
            </a:endParaRPr>
          </a:p>
        </p:txBody>
      </p:sp>
      <p:grpSp>
        <p:nvGrpSpPr>
          <p:cNvPr id="6151" name="Group 7"/>
          <p:cNvGrpSpPr>
            <a:grpSpLocks/>
          </p:cNvGrpSpPr>
          <p:nvPr/>
        </p:nvGrpSpPr>
        <p:grpSpPr bwMode="auto">
          <a:xfrm>
            <a:off x="349251" y="87313"/>
            <a:ext cx="11317816" cy="831850"/>
            <a:chOff x="165" y="55"/>
            <a:chExt cx="5347" cy="524"/>
          </a:xfrm>
        </p:grpSpPr>
        <p:grpSp>
          <p:nvGrpSpPr>
            <p:cNvPr id="6152" name="Group 8"/>
            <p:cNvGrpSpPr>
              <a:grpSpLocks/>
            </p:cNvGrpSpPr>
            <p:nvPr userDrawn="1"/>
          </p:nvGrpSpPr>
          <p:grpSpPr bwMode="auto">
            <a:xfrm>
              <a:off x="664" y="104"/>
              <a:ext cx="4848" cy="432"/>
              <a:chOff x="664" y="104"/>
              <a:chExt cx="4848" cy="432"/>
            </a:xfrm>
          </p:grpSpPr>
          <p:sp>
            <p:nvSpPr>
              <p:cNvPr id="614409"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nvGrpSpPr>
              <p:cNvPr id="6155" name="Group 10"/>
              <p:cNvGrpSpPr>
                <a:grpSpLocks/>
              </p:cNvGrpSpPr>
              <p:nvPr/>
            </p:nvGrpSpPr>
            <p:grpSpPr bwMode="auto">
              <a:xfrm>
                <a:off x="1195" y="104"/>
                <a:ext cx="3827" cy="429"/>
                <a:chOff x="1021" y="240"/>
                <a:chExt cx="3827" cy="429"/>
              </a:xfrm>
            </p:grpSpPr>
            <p:grpSp>
              <p:nvGrpSpPr>
                <p:cNvPr id="6204" name="Group 11"/>
                <p:cNvGrpSpPr>
                  <a:grpSpLocks/>
                </p:cNvGrpSpPr>
                <p:nvPr/>
              </p:nvGrpSpPr>
              <p:grpSpPr bwMode="auto">
                <a:xfrm>
                  <a:off x="1021" y="241"/>
                  <a:ext cx="2208" cy="427"/>
                  <a:chOff x="1021" y="241"/>
                  <a:chExt cx="2208" cy="427"/>
                </a:xfrm>
              </p:grpSpPr>
              <p:sp>
                <p:nvSpPr>
                  <p:cNvPr id="614412"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3"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4"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5"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6"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7"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8"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19"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0"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1"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2"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3"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4"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5"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6"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7"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8"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29"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0"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1"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2"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3"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4"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5"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6"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7"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8"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39"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0"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1"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2"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3"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4"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5"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6"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7"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8"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49"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0"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1"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2"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3"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4"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5"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6"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7"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8"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59"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0"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1"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2"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3"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4"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5"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6"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67"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6205" name="Group 68"/>
                <p:cNvGrpSpPr>
                  <a:grpSpLocks/>
                </p:cNvGrpSpPr>
                <p:nvPr/>
              </p:nvGrpSpPr>
              <p:grpSpPr bwMode="auto">
                <a:xfrm>
                  <a:off x="3709" y="240"/>
                  <a:ext cx="1139" cy="429"/>
                  <a:chOff x="3709" y="240"/>
                  <a:chExt cx="1139" cy="429"/>
                </a:xfrm>
              </p:grpSpPr>
              <p:sp>
                <p:nvSpPr>
                  <p:cNvPr id="614469"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0"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1"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2"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3"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4"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5"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6"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7"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8"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79"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0"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1"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2"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3"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4"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5"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6"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7"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8"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89"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0"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1"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2"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3"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4"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5"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6"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7"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8"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499"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0"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1"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2"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3"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4"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5"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6"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7"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8"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09"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0"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grpSp>
            <p:nvGrpSpPr>
              <p:cNvPr id="6156" name="Group 111"/>
              <p:cNvGrpSpPr>
                <a:grpSpLocks/>
              </p:cNvGrpSpPr>
              <p:nvPr/>
            </p:nvGrpSpPr>
            <p:grpSpPr bwMode="auto">
              <a:xfrm>
                <a:off x="798" y="111"/>
                <a:ext cx="4702" cy="418"/>
                <a:chOff x="798" y="255"/>
                <a:chExt cx="4702" cy="418"/>
              </a:xfrm>
            </p:grpSpPr>
            <p:sp>
              <p:nvSpPr>
                <p:cNvPr id="614512"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3"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4"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5"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6"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7"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8"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19"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0"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1"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2"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3"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4"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5"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6"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7"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8"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29"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0"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1"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2"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nvGrpSpPr>
              <p:cNvPr id="6157" name="Group 133"/>
              <p:cNvGrpSpPr>
                <a:grpSpLocks/>
              </p:cNvGrpSpPr>
              <p:nvPr/>
            </p:nvGrpSpPr>
            <p:grpSpPr bwMode="auto">
              <a:xfrm>
                <a:off x="1208" y="109"/>
                <a:ext cx="3694" cy="423"/>
                <a:chOff x="1034" y="245"/>
                <a:chExt cx="3694" cy="423"/>
              </a:xfrm>
            </p:grpSpPr>
            <p:sp>
              <p:nvSpPr>
                <p:cNvPr id="614534"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5"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6"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7"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8"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39"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0"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1"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2"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3"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4"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5"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6"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7"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8"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49"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0"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1"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2"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3"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4"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5"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6"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7"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sp>
              <p:nvSpPr>
                <p:cNvPr id="614558"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1800" b="1">
                    <a:solidFill>
                      <a:srgbClr val="000000"/>
                    </a:solidFill>
                  </a:endParaRPr>
                </a:p>
              </p:txBody>
            </p:sp>
          </p:grpSp>
        </p:grpSp>
        <p:pic>
          <p:nvPicPr>
            <p:cNvPr id="6153" name="Picture 159" descr="earth"/>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183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1" eaLnBrk="0" fontAlgn="base" hangingPunct="0">
        <a:spcBef>
          <a:spcPct val="0"/>
        </a:spcBef>
        <a:spcAft>
          <a:spcPct val="0"/>
        </a:spcAft>
        <a:defRPr sz="4400" i="1">
          <a:solidFill>
            <a:schemeClr val="tx2"/>
          </a:solidFill>
          <a:latin typeface="+mj-lt"/>
          <a:ea typeface="+mj-ea"/>
          <a:cs typeface="+mj-cs"/>
        </a:defRPr>
      </a:lvl1pPr>
      <a:lvl2pPr algn="l" rtl="1" eaLnBrk="0" fontAlgn="base" hangingPunct="0">
        <a:spcBef>
          <a:spcPct val="0"/>
        </a:spcBef>
        <a:spcAft>
          <a:spcPct val="0"/>
        </a:spcAft>
        <a:defRPr sz="4400" i="1">
          <a:solidFill>
            <a:schemeClr val="tx2"/>
          </a:solidFill>
          <a:latin typeface="Zar" pitchFamily="2" charset="-78"/>
          <a:cs typeface="Zar" pitchFamily="2" charset="-78"/>
        </a:defRPr>
      </a:lvl2pPr>
      <a:lvl3pPr algn="l" rtl="1" eaLnBrk="0" fontAlgn="base" hangingPunct="0">
        <a:spcBef>
          <a:spcPct val="0"/>
        </a:spcBef>
        <a:spcAft>
          <a:spcPct val="0"/>
        </a:spcAft>
        <a:defRPr sz="4400" i="1">
          <a:solidFill>
            <a:schemeClr val="tx2"/>
          </a:solidFill>
          <a:latin typeface="Zar" pitchFamily="2" charset="-78"/>
          <a:cs typeface="Zar" pitchFamily="2" charset="-78"/>
        </a:defRPr>
      </a:lvl3pPr>
      <a:lvl4pPr algn="l" rtl="1" eaLnBrk="0" fontAlgn="base" hangingPunct="0">
        <a:spcBef>
          <a:spcPct val="0"/>
        </a:spcBef>
        <a:spcAft>
          <a:spcPct val="0"/>
        </a:spcAft>
        <a:defRPr sz="4400" i="1">
          <a:solidFill>
            <a:schemeClr val="tx2"/>
          </a:solidFill>
          <a:latin typeface="Zar" pitchFamily="2" charset="-78"/>
          <a:cs typeface="Zar" pitchFamily="2" charset="-78"/>
        </a:defRPr>
      </a:lvl4pPr>
      <a:lvl5pPr algn="l" rtl="1" eaLnBrk="0" fontAlgn="base" hangingPunct="0">
        <a:spcBef>
          <a:spcPct val="0"/>
        </a:spcBef>
        <a:spcAft>
          <a:spcPct val="0"/>
        </a:spcAft>
        <a:defRPr sz="4400" i="1">
          <a:solidFill>
            <a:schemeClr val="tx2"/>
          </a:solidFill>
          <a:latin typeface="Zar" pitchFamily="2" charset="-78"/>
          <a:cs typeface="Zar" pitchFamily="2" charset="-78"/>
        </a:defRPr>
      </a:lvl5pPr>
      <a:lvl6pPr marL="457200" algn="l" rtl="1" fontAlgn="base">
        <a:spcBef>
          <a:spcPct val="0"/>
        </a:spcBef>
        <a:spcAft>
          <a:spcPct val="0"/>
        </a:spcAft>
        <a:defRPr sz="4400" i="1">
          <a:solidFill>
            <a:schemeClr val="tx2"/>
          </a:solidFill>
          <a:latin typeface="Zar" pitchFamily="2" charset="-78"/>
          <a:cs typeface="Zar" pitchFamily="2" charset="-78"/>
        </a:defRPr>
      </a:lvl6pPr>
      <a:lvl7pPr marL="914400" algn="l" rtl="1" fontAlgn="base">
        <a:spcBef>
          <a:spcPct val="0"/>
        </a:spcBef>
        <a:spcAft>
          <a:spcPct val="0"/>
        </a:spcAft>
        <a:defRPr sz="4400" i="1">
          <a:solidFill>
            <a:schemeClr val="tx2"/>
          </a:solidFill>
          <a:latin typeface="Zar" pitchFamily="2" charset="-78"/>
          <a:cs typeface="Zar" pitchFamily="2" charset="-78"/>
        </a:defRPr>
      </a:lvl7pPr>
      <a:lvl8pPr marL="1371600" algn="l" rtl="1" fontAlgn="base">
        <a:spcBef>
          <a:spcPct val="0"/>
        </a:spcBef>
        <a:spcAft>
          <a:spcPct val="0"/>
        </a:spcAft>
        <a:defRPr sz="4400" i="1">
          <a:solidFill>
            <a:schemeClr val="tx2"/>
          </a:solidFill>
          <a:latin typeface="Zar" pitchFamily="2" charset="-78"/>
          <a:cs typeface="Zar" pitchFamily="2" charset="-78"/>
        </a:defRPr>
      </a:lvl8pPr>
      <a:lvl9pPr marL="1828800" algn="l" rtl="1" fontAlgn="base">
        <a:spcBef>
          <a:spcPct val="0"/>
        </a:spcBef>
        <a:spcAft>
          <a:spcPct val="0"/>
        </a:spcAft>
        <a:defRPr sz="4400" i="1">
          <a:solidFill>
            <a:schemeClr val="tx2"/>
          </a:solidFill>
          <a:latin typeface="Zar" pitchFamily="2" charset="-78"/>
          <a:cs typeface="Zar" pitchFamily="2" charset="-78"/>
        </a:defRPr>
      </a:lvl9pPr>
    </p:titleStyle>
    <p:bodyStyle>
      <a:lvl1pPr marL="342900" indent="-342900" algn="r" rtl="1"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75000"/>
        <a:buBlip>
          <a:blip r:embed="rId18"/>
        </a:buBlip>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0">
          <a:fgClr>
            <a:srgbClr val="E4D83C"/>
          </a:fgClr>
          <a:bgClr>
            <a:srgbClr val="92D050"/>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20800" y="1524000"/>
            <a:ext cx="10363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7" name="Rectangle 3"/>
          <p:cNvSpPr>
            <a:spLocks noChangeArrowheads="1"/>
          </p:cNvSpPr>
          <p:nvPr/>
        </p:nvSpPr>
        <p:spPr bwMode="auto">
          <a:xfrm>
            <a:off x="0" y="0"/>
            <a:ext cx="1117600" cy="6858000"/>
          </a:xfrm>
          <a:prstGeom prst="rect">
            <a:avLst/>
          </a:prstGeom>
          <a:gradFill rotWithShape="0">
            <a:gsLst>
              <a:gs pos="0">
                <a:schemeClr val="tx2"/>
              </a:gs>
              <a:gs pos="100000">
                <a:srgbClr val="FFFFCC"/>
              </a:gs>
            </a:gsLst>
            <a:lin ang="0" scaled="1"/>
          </a:gra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sz="1800">
              <a:solidFill>
                <a:srgbClr val="FFFF99"/>
              </a:solidFill>
            </a:endParaRPr>
          </a:p>
        </p:txBody>
      </p:sp>
      <p:sp>
        <p:nvSpPr>
          <p:cNvPr id="652292" name="Rectangle 4"/>
          <p:cNvSpPr>
            <a:spLocks noGrp="1" noChangeArrowheads="1"/>
          </p:cNvSpPr>
          <p:nvPr>
            <p:ph type="sldNum" sz="quarter" idx="4"/>
          </p:nvPr>
        </p:nvSpPr>
        <p:spPr bwMode="auto">
          <a:xfrm>
            <a:off x="9753600" y="6324600"/>
            <a:ext cx="193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chemeClr val="tx2"/>
                </a:solidFill>
                <a:latin typeface="Times New Roman" panose="02020603050405020304" pitchFamily="18" charset="0"/>
              </a:defRPr>
            </a:lvl1pPr>
          </a:lstStyle>
          <a:p>
            <a:pPr rtl="0" eaLnBrk="0" fontAlgn="base" hangingPunct="0">
              <a:spcBef>
                <a:spcPct val="0"/>
              </a:spcBef>
              <a:spcAft>
                <a:spcPct val="0"/>
              </a:spcAft>
              <a:defRPr/>
            </a:pPr>
            <a:endParaRPr lang="fa-IR">
              <a:solidFill>
                <a:srgbClr val="800000"/>
              </a:solidFill>
            </a:endParaRPr>
          </a:p>
        </p:txBody>
      </p:sp>
      <p:sp>
        <p:nvSpPr>
          <p:cNvPr id="1029" name="Rectangle 5"/>
          <p:cNvSpPr>
            <a:spLocks noChangeArrowheads="1"/>
          </p:cNvSpPr>
          <p:nvPr/>
        </p:nvSpPr>
        <p:spPr bwMode="auto">
          <a:xfrm flipH="1" flipV="1">
            <a:off x="11785600" y="-228600"/>
            <a:ext cx="1117600" cy="228600"/>
          </a:xfrm>
          <a:prstGeom prst="rect">
            <a:avLst/>
          </a:prstGeom>
          <a:gradFill rotWithShape="0">
            <a:gsLst>
              <a:gs pos="0">
                <a:schemeClr val="tx2"/>
              </a:gs>
              <a:gs pos="100000">
                <a:srgbClr val="FFFFCC"/>
              </a:gs>
            </a:gsLst>
            <a:path path="rect">
              <a:fillToRect l="100000" t="10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sz="4400" i="1">
              <a:solidFill>
                <a:srgbClr val="008000"/>
              </a:solidFill>
              <a:latin typeface="Book Antiqua" panose="02040602050305030304" pitchFamily="18" charset="0"/>
            </a:endParaRPr>
          </a:p>
        </p:txBody>
      </p:sp>
    </p:spTree>
    <p:extLst>
      <p:ext uri="{BB962C8B-B14F-4D97-AF65-F5344CB8AC3E}">
        <p14:creationId xmlns:p14="http://schemas.microsoft.com/office/powerpoint/2010/main" val="28326203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rtl="0" eaLnBrk="0" fontAlgn="base" hangingPunct="0">
        <a:spcBef>
          <a:spcPct val="0"/>
        </a:spcBef>
        <a:spcAft>
          <a:spcPct val="0"/>
        </a:spcAft>
        <a:defRPr sz="4400" b="1" i="1" kern="1200">
          <a:solidFill>
            <a:srgbClr val="008000"/>
          </a:solidFill>
          <a:latin typeface="+mj-lt"/>
          <a:ea typeface="+mj-ea"/>
          <a:cs typeface="+mj-cs"/>
        </a:defRPr>
      </a:lvl1pPr>
      <a:lvl2pPr algn="l" rtl="0" eaLnBrk="0" fontAlgn="base" hangingPunct="0">
        <a:spcBef>
          <a:spcPct val="0"/>
        </a:spcBef>
        <a:spcAft>
          <a:spcPct val="0"/>
        </a:spcAft>
        <a:defRPr sz="4400" b="1" i="1">
          <a:solidFill>
            <a:srgbClr val="008000"/>
          </a:solidFill>
          <a:latin typeface="Book Antiqua" panose="02040602050305030304" pitchFamily="18" charset="0"/>
        </a:defRPr>
      </a:lvl2pPr>
      <a:lvl3pPr algn="l" rtl="0" eaLnBrk="0" fontAlgn="base" hangingPunct="0">
        <a:spcBef>
          <a:spcPct val="0"/>
        </a:spcBef>
        <a:spcAft>
          <a:spcPct val="0"/>
        </a:spcAft>
        <a:defRPr sz="4400" b="1" i="1">
          <a:solidFill>
            <a:srgbClr val="008000"/>
          </a:solidFill>
          <a:latin typeface="Book Antiqua" panose="02040602050305030304" pitchFamily="18" charset="0"/>
        </a:defRPr>
      </a:lvl3pPr>
      <a:lvl4pPr algn="l" rtl="0" eaLnBrk="0" fontAlgn="base" hangingPunct="0">
        <a:spcBef>
          <a:spcPct val="0"/>
        </a:spcBef>
        <a:spcAft>
          <a:spcPct val="0"/>
        </a:spcAft>
        <a:defRPr sz="4400" b="1" i="1">
          <a:solidFill>
            <a:srgbClr val="008000"/>
          </a:solidFill>
          <a:latin typeface="Book Antiqua" panose="02040602050305030304" pitchFamily="18" charset="0"/>
        </a:defRPr>
      </a:lvl4pPr>
      <a:lvl5pPr algn="l" rtl="0" eaLnBrk="0" fontAlgn="base" hangingPunct="0">
        <a:spcBef>
          <a:spcPct val="0"/>
        </a:spcBef>
        <a:spcAft>
          <a:spcPct val="0"/>
        </a:spcAft>
        <a:defRPr sz="4400" b="1" i="1">
          <a:solidFill>
            <a:srgbClr val="008000"/>
          </a:solidFill>
          <a:latin typeface="Book Antiqua" panose="02040602050305030304" pitchFamily="18" charset="0"/>
        </a:defRPr>
      </a:lvl5pPr>
      <a:lvl6pPr marL="457200" algn="l" rtl="0" eaLnBrk="0" fontAlgn="base" hangingPunct="0">
        <a:spcBef>
          <a:spcPct val="0"/>
        </a:spcBef>
        <a:spcAft>
          <a:spcPct val="0"/>
        </a:spcAft>
        <a:defRPr sz="4400" b="1" i="1">
          <a:solidFill>
            <a:srgbClr val="008000"/>
          </a:solidFill>
          <a:latin typeface="Book Antiqua" panose="02040602050305030304" pitchFamily="18" charset="0"/>
        </a:defRPr>
      </a:lvl6pPr>
      <a:lvl7pPr marL="914400" algn="l" rtl="0" eaLnBrk="0" fontAlgn="base" hangingPunct="0">
        <a:spcBef>
          <a:spcPct val="0"/>
        </a:spcBef>
        <a:spcAft>
          <a:spcPct val="0"/>
        </a:spcAft>
        <a:defRPr sz="4400" b="1" i="1">
          <a:solidFill>
            <a:srgbClr val="008000"/>
          </a:solidFill>
          <a:latin typeface="Book Antiqua" panose="02040602050305030304" pitchFamily="18" charset="0"/>
        </a:defRPr>
      </a:lvl7pPr>
      <a:lvl8pPr marL="1371600" algn="l" rtl="0" eaLnBrk="0" fontAlgn="base" hangingPunct="0">
        <a:spcBef>
          <a:spcPct val="0"/>
        </a:spcBef>
        <a:spcAft>
          <a:spcPct val="0"/>
        </a:spcAft>
        <a:defRPr sz="4400" b="1" i="1">
          <a:solidFill>
            <a:srgbClr val="008000"/>
          </a:solidFill>
          <a:latin typeface="Book Antiqua" panose="02040602050305030304" pitchFamily="18" charset="0"/>
        </a:defRPr>
      </a:lvl8pPr>
      <a:lvl9pPr marL="1828800" algn="l" rtl="0" eaLnBrk="0" fontAlgn="base" hangingPunct="0">
        <a:spcBef>
          <a:spcPct val="0"/>
        </a:spcBef>
        <a:spcAft>
          <a:spcPct val="0"/>
        </a:spcAft>
        <a:defRPr sz="4400" b="1" i="1">
          <a:solidFill>
            <a:srgbClr val="008000"/>
          </a:solidFill>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009900"/>
        </a:buClr>
        <a:buChar char="•"/>
        <a:defRPr sz="3600" kern="1200">
          <a:solidFill>
            <a:schemeClr val="tx2"/>
          </a:solidFill>
          <a:latin typeface="+mn-lt"/>
          <a:ea typeface="+mn-ea"/>
          <a:cs typeface="+mn-cs"/>
        </a:defRPr>
      </a:lvl1pPr>
      <a:lvl2pPr marL="742950" indent="-285750" algn="l" rtl="0" eaLnBrk="0" fontAlgn="base" hangingPunct="0">
        <a:spcBef>
          <a:spcPct val="20000"/>
        </a:spcBef>
        <a:spcAft>
          <a:spcPct val="0"/>
        </a:spcAft>
        <a:buClr>
          <a:srgbClr val="009900"/>
        </a:buClr>
        <a:buChar char="•"/>
        <a:defRPr sz="3200" b="1"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4pPr>
      <a:lvl5pPr marL="2057400" indent="-228600" algn="l" rtl="0" eaLnBrk="0" fontAlgn="base" hangingPunct="0">
        <a:spcBef>
          <a:spcPct val="20000"/>
        </a:spcBef>
        <a:spcAft>
          <a:spcPct val="0"/>
        </a:spcAft>
        <a:buClr>
          <a:srgbClr val="009900"/>
        </a:buClr>
        <a:buChar char="•"/>
        <a:defRPr sz="28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a-IR" smtClean="0"/>
          </a:p>
        </p:txBody>
      </p:sp>
      <p:sp>
        <p:nvSpPr>
          <p:cNvPr id="1027" name="Rectangle 3"/>
          <p:cNvSpPr>
            <a:spLocks noGrp="1" noChangeArrowheads="1"/>
          </p:cNvSpPr>
          <p:nvPr>
            <p:ph type="body" idx="1"/>
          </p:nvPr>
        </p:nvSpPr>
        <p:spPr bwMode="auto">
          <a:xfrm>
            <a:off x="914400" y="16764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smtClean="0"/>
          </a:p>
        </p:txBody>
      </p:sp>
      <p:sp>
        <p:nvSpPr>
          <p:cNvPr id="1028" name="Rectangle 4"/>
          <p:cNvSpPr>
            <a:spLocks noGrp="1" noChangeArrowheads="1"/>
          </p:cNvSpPr>
          <p:nvPr>
            <p:ph type="dt" sz="half" idx="2"/>
          </p:nvPr>
        </p:nvSpPr>
        <p:spPr bwMode="auto">
          <a:xfrm>
            <a:off x="3556000" y="59436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fa-IR">
              <a:solidFill>
                <a:srgbClr val="336600"/>
              </a:solidFill>
            </a:endParaRPr>
          </a:p>
        </p:txBody>
      </p:sp>
      <p:sp>
        <p:nvSpPr>
          <p:cNvPr id="1029" name="Rectangle 5"/>
          <p:cNvSpPr>
            <a:spLocks noGrp="1" noChangeArrowheads="1"/>
          </p:cNvSpPr>
          <p:nvPr>
            <p:ph type="ftr" sz="quarter" idx="3"/>
          </p:nvPr>
        </p:nvSpPr>
        <p:spPr bwMode="auto">
          <a:xfrm>
            <a:off x="5486400" y="59436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fa-IR">
              <a:solidFill>
                <a:srgbClr val="336600"/>
              </a:solidFill>
            </a:endParaRPr>
          </a:p>
        </p:txBody>
      </p:sp>
      <p:sp>
        <p:nvSpPr>
          <p:cNvPr id="1030" name="Rectangle 6"/>
          <p:cNvSpPr>
            <a:spLocks noGrp="1" noChangeArrowheads="1"/>
          </p:cNvSpPr>
          <p:nvPr>
            <p:ph type="sldNum" sz="quarter" idx="4"/>
          </p:nvPr>
        </p:nvSpPr>
        <p:spPr bwMode="auto">
          <a:xfrm>
            <a:off x="9550400" y="59436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E766644-A1A6-4207-928F-6D7F7DB1624F}" type="slidenum">
              <a:rPr lang="fa-IR" smtClean="0">
                <a:solidFill>
                  <a:srgbClr val="336600"/>
                </a:solidFill>
              </a:rPr>
              <a:pPr/>
              <a:t>‹#›</a:t>
            </a:fld>
            <a:endParaRPr lang="fa-IR">
              <a:solidFill>
                <a:srgbClr val="336600"/>
              </a:solidFill>
            </a:endParaRPr>
          </a:p>
        </p:txBody>
      </p:sp>
    </p:spTree>
    <p:extLst>
      <p:ext uri="{BB962C8B-B14F-4D97-AF65-F5344CB8AC3E}">
        <p14:creationId xmlns:p14="http://schemas.microsoft.com/office/powerpoint/2010/main" val="3682902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spd="med">
    <p:checker/>
  </p:transition>
  <p:timing>
    <p:tnLst>
      <p:par>
        <p:cTn id="1" dur="indefinite" restart="never" nodeType="tmRoot"/>
      </p:par>
    </p:tnLst>
  </p:timing>
  <p:txStyles>
    <p:titleStyle>
      <a:lvl1pPr algn="l" rtl="1" eaLnBrk="1" fontAlgn="base" hangingPunct="1">
        <a:spcBef>
          <a:spcPct val="0"/>
        </a:spcBef>
        <a:spcAft>
          <a:spcPct val="0"/>
        </a:spcAft>
        <a:defRPr sz="40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Arial Black" pitchFamily="34" charset="0"/>
        </a:defRPr>
      </a:lvl2pPr>
      <a:lvl3pPr algn="l" rtl="1" eaLnBrk="1" fontAlgn="base" hangingPunct="1">
        <a:spcBef>
          <a:spcPct val="0"/>
        </a:spcBef>
        <a:spcAft>
          <a:spcPct val="0"/>
        </a:spcAft>
        <a:defRPr sz="4000">
          <a:solidFill>
            <a:schemeClr val="tx2"/>
          </a:solidFill>
          <a:latin typeface="Arial Black" pitchFamily="34" charset="0"/>
        </a:defRPr>
      </a:lvl3pPr>
      <a:lvl4pPr algn="l" rtl="1" eaLnBrk="1" fontAlgn="base" hangingPunct="1">
        <a:spcBef>
          <a:spcPct val="0"/>
        </a:spcBef>
        <a:spcAft>
          <a:spcPct val="0"/>
        </a:spcAft>
        <a:defRPr sz="4000">
          <a:solidFill>
            <a:schemeClr val="tx2"/>
          </a:solidFill>
          <a:latin typeface="Arial Black" pitchFamily="34" charset="0"/>
        </a:defRPr>
      </a:lvl4pPr>
      <a:lvl5pPr algn="l" rtl="1" eaLnBrk="1" fontAlgn="base" hangingPunct="1">
        <a:spcBef>
          <a:spcPct val="0"/>
        </a:spcBef>
        <a:spcAft>
          <a:spcPct val="0"/>
        </a:spcAft>
        <a:defRPr sz="4000">
          <a:solidFill>
            <a:schemeClr val="tx2"/>
          </a:solidFill>
          <a:latin typeface="Arial Black" pitchFamily="34" charset="0"/>
        </a:defRPr>
      </a:lvl5pPr>
      <a:lvl6pPr marL="457200" algn="l" rtl="1" eaLnBrk="1" fontAlgn="base" hangingPunct="1">
        <a:spcBef>
          <a:spcPct val="0"/>
        </a:spcBef>
        <a:spcAft>
          <a:spcPct val="0"/>
        </a:spcAft>
        <a:defRPr sz="4000">
          <a:solidFill>
            <a:schemeClr val="tx2"/>
          </a:solidFill>
          <a:latin typeface="Arial Black" pitchFamily="34" charset="0"/>
        </a:defRPr>
      </a:lvl6pPr>
      <a:lvl7pPr marL="914400" algn="l" rtl="1" eaLnBrk="1" fontAlgn="base" hangingPunct="1">
        <a:spcBef>
          <a:spcPct val="0"/>
        </a:spcBef>
        <a:spcAft>
          <a:spcPct val="0"/>
        </a:spcAft>
        <a:defRPr sz="4000">
          <a:solidFill>
            <a:schemeClr val="tx2"/>
          </a:solidFill>
          <a:latin typeface="Arial Black" pitchFamily="34" charset="0"/>
        </a:defRPr>
      </a:lvl7pPr>
      <a:lvl8pPr marL="1371600" algn="l" rtl="1" eaLnBrk="1" fontAlgn="base" hangingPunct="1">
        <a:spcBef>
          <a:spcPct val="0"/>
        </a:spcBef>
        <a:spcAft>
          <a:spcPct val="0"/>
        </a:spcAft>
        <a:defRPr sz="4000">
          <a:solidFill>
            <a:schemeClr val="tx2"/>
          </a:solidFill>
          <a:latin typeface="Arial Black" pitchFamily="34" charset="0"/>
        </a:defRPr>
      </a:lvl8pPr>
      <a:lvl9pPr marL="1828800" algn="l" rtl="1" eaLnBrk="1" fontAlgn="base" hangingPunct="1">
        <a:spcBef>
          <a:spcPct val="0"/>
        </a:spcBef>
        <a:spcAft>
          <a:spcPct val="0"/>
        </a:spcAft>
        <a:defRPr sz="4000">
          <a:solidFill>
            <a:schemeClr val="tx2"/>
          </a:solidFill>
          <a:latin typeface="Arial Black"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2.doc"/></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Microsoft_Word_97_-_2003_Document3.doc"/></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6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6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91544" y="1124744"/>
            <a:ext cx="8305800" cy="422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8"/>
          <p:cNvSpPr>
            <a:spLocks noGrp="1"/>
          </p:cNvSpPr>
          <p:nvPr>
            <p:ph type="subTitle" idx="1"/>
          </p:nvPr>
        </p:nvSpPr>
        <p:spPr>
          <a:xfrm>
            <a:off x="5645944" y="1524000"/>
            <a:ext cx="4717256" cy="1752600"/>
          </a:xfrm>
        </p:spPr>
        <p:txBody>
          <a:bodyPr>
            <a:normAutofit/>
          </a:bodyPr>
          <a:lstStyle/>
          <a:p>
            <a:r>
              <a:rPr lang="fa-IR" sz="4400" b="1" i="1" dirty="0">
                <a:solidFill>
                  <a:schemeClr val="bg1">
                    <a:lumMod val="85000"/>
                    <a:lumOff val="15000"/>
                  </a:schemeClr>
                </a:solidFill>
              </a:rPr>
              <a:t> </a:t>
            </a:r>
            <a:r>
              <a:rPr lang="fa-IR" sz="4400" b="1" i="1" dirty="0">
                <a:solidFill>
                  <a:srgbClr val="FF0000"/>
                </a:solidFill>
              </a:rPr>
              <a:t>مدیریت </a:t>
            </a:r>
            <a:r>
              <a:rPr lang="fa-IR" sz="4400" b="1" i="1" dirty="0" smtClean="0">
                <a:solidFill>
                  <a:srgbClr val="FF0000"/>
                </a:solidFill>
              </a:rPr>
              <a:t>بازاریابی3</a:t>
            </a:r>
            <a:endParaRPr lang="en-US" sz="4400" dirty="0">
              <a:solidFill>
                <a:srgbClr val="FF0000"/>
              </a:solidFill>
            </a:endParaRPr>
          </a:p>
        </p:txBody>
      </p:sp>
      <p:sp>
        <p:nvSpPr>
          <p:cNvPr id="11" name="TextBox 10"/>
          <p:cNvSpPr txBox="1"/>
          <p:nvPr/>
        </p:nvSpPr>
        <p:spPr>
          <a:xfrm>
            <a:off x="1828800" y="1295401"/>
            <a:ext cx="3886200" cy="830997"/>
          </a:xfrm>
          <a:prstGeom prst="rect">
            <a:avLst/>
          </a:prstGeom>
          <a:noFill/>
        </p:spPr>
        <p:txBody>
          <a:bodyPr wrap="square" rtlCol="0">
            <a:spAutoFit/>
          </a:bodyPr>
          <a:lstStyle/>
          <a:p>
            <a:pPr algn="ctr"/>
            <a:r>
              <a:rPr lang="fa-IR" sz="2400" b="1" dirty="0">
                <a:solidFill>
                  <a:srgbClr val="E7E6E6">
                    <a:lumMod val="50000"/>
                  </a:srgbClr>
                </a:solidFill>
                <a:latin typeface="Arabic Typesetting" pitchFamily="66" charset="-78"/>
                <a:cs typeface="Arabic Typesetting" pitchFamily="66" charset="-78"/>
              </a:rPr>
              <a:t>:</a:t>
            </a:r>
          </a:p>
          <a:p>
            <a:pPr algn="ctr"/>
            <a:endParaRPr lang="en-US" sz="2400" b="1" dirty="0">
              <a:solidFill>
                <a:srgbClr val="E7E6E6">
                  <a:lumMod val="50000"/>
                </a:srgb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18501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انگيزشي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734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734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7349" name="Text Box 5"/>
          <p:cNvSpPr txBox="1">
            <a:spLocks noChangeArrowheads="1"/>
          </p:cNvSpPr>
          <p:nvPr/>
        </p:nvSpPr>
        <p:spPr bwMode="auto">
          <a:xfrm>
            <a:off x="2640014" y="1196975"/>
            <a:ext cx="75596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تقاضایي براي کالا وجود  نداشته و مردم نسبت به محصول بي اعتنامی باشند.</a:t>
            </a:r>
          </a:p>
          <a:p>
            <a:pPr algn="just" eaLnBrk="0" fontAlgn="base" hangingPunct="0">
              <a:lnSpc>
                <a:spcPct val="120000"/>
              </a:lnSpc>
              <a:spcBef>
                <a:spcPct val="50000"/>
              </a:spcBef>
              <a:spcAft>
                <a:spcPct val="0"/>
              </a:spcAft>
            </a:pPr>
            <a:r>
              <a:rPr lang="fa-IR" altLang="en-US" sz="2800" b="1">
                <a:solidFill>
                  <a:srgbClr val="003300"/>
                </a:solidFill>
                <a:cs typeface="Zar" panose="00000400000000000000" pitchFamily="2" charset="-78"/>
              </a:rPr>
              <a:t>استراتژي مديران بازاريابي </a:t>
            </a:r>
            <a:r>
              <a:rPr lang="fa-IR" altLang="en-US" b="1">
                <a:solidFill>
                  <a:srgbClr val="003300"/>
                </a:solidFill>
                <a:cs typeface="Arial" panose="020B0604020202020204" pitchFamily="34" charset="0"/>
              </a:rPr>
              <a:t>:</a:t>
            </a:r>
            <a:r>
              <a:rPr lang="fa-IR" altLang="en-US">
                <a:solidFill>
                  <a:srgbClr val="FFFF99"/>
                </a:solidFill>
              </a:rPr>
              <a:t> </a:t>
            </a:r>
            <a:r>
              <a:rPr lang="en-US" altLang="en-US">
                <a:solidFill>
                  <a:srgbClr val="FFFF99"/>
                </a:solidFill>
              </a:rPr>
              <a:t>:</a:t>
            </a:r>
            <a:r>
              <a:rPr lang="fa-IR" altLang="en-US" sz="2800" b="1">
                <a:solidFill>
                  <a:srgbClr val="800000"/>
                </a:solidFill>
                <a:latin typeface="Times New Roman" panose="02020603050405020304" pitchFamily="18" charset="0"/>
                <a:cs typeface="Zar" panose="00000400000000000000" pitchFamily="2" charset="-78"/>
              </a:rPr>
              <a:t>وظيفه مدیران در اين وضعيت ايجاد انگيزه </a:t>
            </a:r>
            <a:r>
              <a:rPr lang="fa-IR" altLang="en-US" sz="2800" b="1">
                <a:solidFill>
                  <a:srgbClr val="800000"/>
                </a:solidFill>
                <a:cs typeface="Zar" panose="00000400000000000000" pitchFamily="2" charset="-78"/>
              </a:rPr>
              <a:t>و تشويق </a:t>
            </a:r>
            <a:r>
              <a:rPr lang="fa-IR" altLang="en-US" sz="2800" b="1">
                <a:solidFill>
                  <a:srgbClr val="800000"/>
                </a:solidFill>
                <a:latin typeface="Times New Roman" panose="02020603050405020304" pitchFamily="18" charset="0"/>
                <a:cs typeface="Zar" panose="00000400000000000000" pitchFamily="2" charset="-78"/>
              </a:rPr>
              <a:t>خريدار به منظور خريد کالا مي باشد که اين وظيفه را بازاريابي ترغيبي يا تهييجي نيز مي نامند.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832750196"/>
      </p:ext>
    </p:extLst>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495800"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توسعه اي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939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939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9397" name="Text Box 5"/>
          <p:cNvSpPr txBox="1">
            <a:spLocks noChangeArrowheads="1"/>
          </p:cNvSpPr>
          <p:nvPr/>
        </p:nvSpPr>
        <p:spPr bwMode="auto">
          <a:xfrm>
            <a:off x="2855914" y="1412876"/>
            <a:ext cx="7559675"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تقاضاي نهان يا پنهان مصرف کننده بالقوه .</a:t>
            </a:r>
          </a:p>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تقاضاي پنهان حالتي از تقاضا است که کالا يا خدمتي مورد نياز عده زيادي از مردم و اين نياز براي مردم به صورت آرزو و آرمان در آمده اما تا به حال هيچ فرد يا موسسه اي به فکرتوليد آنها نبوده است.</a:t>
            </a:r>
          </a:p>
        </p:txBody>
      </p:sp>
    </p:spTree>
    <p:extLst>
      <p:ext uri="{BB962C8B-B14F-4D97-AF65-F5344CB8AC3E}">
        <p14:creationId xmlns:p14="http://schemas.microsoft.com/office/powerpoint/2010/main" val="1263279598"/>
      </p:ext>
    </p:extLst>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مجدد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144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144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1445" name="Text Box 5"/>
          <p:cNvSpPr txBox="1">
            <a:spLocks noChangeArrowheads="1"/>
          </p:cNvSpPr>
          <p:nvPr/>
        </p:nvSpPr>
        <p:spPr bwMode="auto">
          <a:xfrm>
            <a:off x="2640014" y="1341439"/>
            <a:ext cx="7559675"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3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ممکن است تقاضا براي محصول مورد نظر کمتر از دوره هاي قبل پيش بيني شود شرکت تعدادي از مشتريان خود را از دست بدهد.</a:t>
            </a:r>
          </a:p>
          <a:p>
            <a:pPr algn="just" eaLnBrk="0" fontAlgn="base" hangingPunct="0">
              <a:lnSpc>
                <a:spcPct val="130000"/>
              </a:lnSpc>
              <a:spcBef>
                <a:spcPct val="50000"/>
              </a:spcBef>
              <a:spcAft>
                <a:spcPct val="0"/>
              </a:spcAft>
            </a:pPr>
            <a:r>
              <a:rPr lang="fa-IR" altLang="en-US" sz="2800" b="1">
                <a:solidFill>
                  <a:srgbClr val="003300"/>
                </a:solidFill>
                <a:cs typeface="Arial" panose="020B0604020202020204" pitchFamily="34" charset="0"/>
              </a:rPr>
              <a:t>استراتژي</a:t>
            </a:r>
            <a:r>
              <a:rPr lang="fa-IR" altLang="en-US" sz="2800" b="1">
                <a:solidFill>
                  <a:srgbClr val="003300"/>
                </a:solidFill>
                <a:latin typeface="Times New Roman" panose="02020603050405020304" pitchFamily="18" charset="0"/>
                <a:cs typeface="Zar" panose="00000400000000000000" pitchFamily="2" charset="-78"/>
              </a:rPr>
              <a:t> مديران بازاريابي</a:t>
            </a:r>
            <a:r>
              <a:rPr lang="fa-IR" altLang="en-US" sz="2800" b="1">
                <a:solidFill>
                  <a:srgbClr val="800000"/>
                </a:solidFill>
                <a:latin typeface="Times New Roman" panose="02020603050405020304" pitchFamily="18" charset="0"/>
                <a:cs typeface="Zar" panose="00000400000000000000" pitchFamily="2" charset="-78"/>
              </a:rPr>
              <a:t> </a:t>
            </a:r>
            <a:r>
              <a:rPr lang="en-US" altLang="en-US" sz="2800" b="1">
                <a:solidFill>
                  <a:srgbClr val="800000"/>
                </a:solidFill>
                <a:latin typeface="Times New Roman" panose="02020603050405020304" pitchFamily="18" charset="0"/>
                <a:cs typeface="Zar" panose="00000400000000000000" pitchFamily="2" charset="-78"/>
              </a:rPr>
              <a:t>:</a:t>
            </a:r>
            <a:r>
              <a:rPr lang="fa-IR" altLang="en-US" sz="2800" b="1">
                <a:solidFill>
                  <a:srgbClr val="800000"/>
                </a:solidFill>
                <a:latin typeface="Times New Roman" panose="02020603050405020304" pitchFamily="18" charset="0"/>
                <a:cs typeface="Zar" panose="00000400000000000000" pitchFamily="2" charset="-78"/>
              </a:rPr>
              <a:t>يافتن بازارهاي جديد، جذب مشتريان رقبا، ايجاد نوآوري و ابتکار در توليد، توزيع، قيمت گذاري وحتي شيوه هاي تبليغاتي، </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جهت احياء تقاضا.</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58470795"/>
      </p:ext>
    </p:extLst>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027488" y="188914"/>
            <a:ext cx="61722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بازاريابي همزمان</a:t>
            </a:r>
          </a:p>
          <a:p>
            <a:pPr eaLnBrk="0" fontAlgn="base" hangingPunct="0">
              <a:spcBef>
                <a:spcPct val="50000"/>
              </a:spcBef>
              <a:spcAft>
                <a:spcPct val="0"/>
              </a:spcAft>
            </a:pPr>
            <a:endParaRPr lang="en-US" altLang="en-US" sz="3200" b="1" dirty="0">
              <a:solidFill>
                <a:srgbClr val="CC9900"/>
              </a:solidFill>
              <a:latin typeface="Times New Roman" panose="02020603050405020304" pitchFamily="18" charset="0"/>
              <a:cs typeface="Zar" panose="00000400000000000000" pitchFamily="2" charset="-78"/>
            </a:endParaRPr>
          </a:p>
        </p:txBody>
      </p:sp>
      <p:sp>
        <p:nvSpPr>
          <p:cNvPr id="6349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349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3493" name="Text Box 5"/>
          <p:cNvSpPr txBox="1">
            <a:spLocks noChangeArrowheads="1"/>
          </p:cNvSpPr>
          <p:nvPr/>
        </p:nvSpPr>
        <p:spPr bwMode="auto">
          <a:xfrm>
            <a:off x="2640014" y="1268414"/>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Yagut" panose="00000400000000000000" pitchFamily="2" charset="-78"/>
              </a:rPr>
              <a:t>:عدم تعادل عرضه و تقاضا</a:t>
            </a:r>
            <a:r>
              <a:rPr lang="fa-IR" altLang="en-US" sz="2000" b="1">
                <a:solidFill>
                  <a:srgbClr val="800000"/>
                </a:solidFill>
                <a:latin typeface="Times New Roman" panose="02020603050405020304" pitchFamily="18" charset="0"/>
                <a:cs typeface="Yagut" panose="00000400000000000000" pitchFamily="2" charset="-78"/>
              </a:rPr>
              <a:t> </a:t>
            </a:r>
          </a:p>
          <a:p>
            <a:pPr algn="just" eaLnBrk="0" fontAlgn="base" hangingPunct="0">
              <a:lnSpc>
                <a:spcPct val="14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b="1">
                <a:solidFill>
                  <a:srgbClr val="800000"/>
                </a:solidFill>
                <a:latin typeface="Times New Roman" panose="02020603050405020304" pitchFamily="18" charset="0"/>
                <a:cs typeface="Zar" panose="00000400000000000000" pitchFamily="2" charset="-78"/>
              </a:rPr>
              <a:t> :تنظيم تقاضا و هماهنگ و همزمان کردن آن با عرضه است يعني با ايجاد انگيزه، تبليغات و ترفيعات الگوي تقاضا را تغيير داده و آن را تعديل نمايند که به اين وظيفه، بازاريابي همزماني يا تعديلي اطلاق مي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1437451530"/>
      </p:ext>
    </p:extLst>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027488" y="115888"/>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محافظتي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553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554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5541" name="Text Box 5"/>
          <p:cNvSpPr txBox="1">
            <a:spLocks noChangeArrowheads="1"/>
          </p:cNvSpPr>
          <p:nvPr/>
        </p:nvSpPr>
        <p:spPr bwMode="auto">
          <a:xfrm>
            <a:off x="2640014" y="1125539"/>
            <a:ext cx="75596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2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:مطلوبترين حالت یعنی، حالت تقاضاي کامل است که در آن سطح عرضه و تقاضا در زمان معيني با هم برابرند.</a:t>
            </a:r>
          </a:p>
          <a:p>
            <a:pPr algn="just" eaLnBrk="0" fontAlgn="base" hangingPunct="0">
              <a:lnSpc>
                <a:spcPct val="120000"/>
              </a:lnSpc>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FFFF99"/>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حفظ و نگهداري وضعيت موجود  با  اتخاذ شيوه هايي مثل قيمت گذاري اصولي، ايجاد انگيزه در پرسنل فروش و واسطه ها و داشتن کنترلهاي لازم بر روي هزينه هاي شرکت، به اين نوع بازاريابي، بازاريابي ابقايي نيز گفته مي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640763907"/>
      </p:ext>
    </p:extLst>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تعريف 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تضعيفي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758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758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7589" name="Text Box 5"/>
          <p:cNvSpPr txBox="1">
            <a:spLocks noChangeArrowheads="1"/>
          </p:cNvSpPr>
          <p:nvPr/>
        </p:nvSpPr>
        <p:spPr bwMode="auto">
          <a:xfrm>
            <a:off x="2640014" y="1412875"/>
            <a:ext cx="7559675"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30000"/>
              </a:lnSpc>
              <a:spcBef>
                <a:spcPct val="50000"/>
              </a:spcBef>
              <a:spcAft>
                <a:spcPct val="0"/>
              </a:spcAft>
            </a:pPr>
            <a:r>
              <a:rPr lang="fa-IR" altLang="en-US" sz="2800" b="1">
                <a:solidFill>
                  <a:srgbClr val="003300"/>
                </a:solidFill>
                <a:cs typeface="Zar" panose="00000400000000000000" pitchFamily="2" charset="-78"/>
              </a:rPr>
              <a:t>شرایط:</a:t>
            </a:r>
            <a:r>
              <a:rPr lang="fa-IR" altLang="en-US" sz="2800" b="1">
                <a:solidFill>
                  <a:srgbClr val="800000"/>
                </a:solidFill>
                <a:latin typeface="Times New Roman" panose="02020603050405020304" pitchFamily="18" charset="0"/>
                <a:cs typeface="Zar" panose="00000400000000000000" pitchFamily="2" charset="-78"/>
              </a:rPr>
              <a:t> بيشتربودن تقاضاازعرضه براي يک محصول يا خدمت</a:t>
            </a:r>
            <a:endParaRPr lang="en-US" altLang="en-US" sz="2800" b="1">
              <a:solidFill>
                <a:srgbClr val="800000"/>
              </a:solidFill>
              <a:latin typeface="Times New Roman" panose="02020603050405020304" pitchFamily="18" charset="0"/>
              <a:cs typeface="Zar" panose="00000400000000000000" pitchFamily="2" charset="-78"/>
            </a:endParaRPr>
          </a:p>
          <a:p>
            <a:pPr algn="just" eaLnBrk="0" fontAlgn="base" hangingPunct="0">
              <a:lnSpc>
                <a:spcPct val="13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003300"/>
                </a:solidFill>
                <a:cs typeface="Zar" panose="00000400000000000000" pitchFamily="2" charset="-78"/>
              </a:rPr>
              <a:t>استراتژي مدير بازاريابي</a:t>
            </a:r>
            <a:r>
              <a:rPr lang="fa-IR" altLang="en-US" sz="2800">
                <a:solidFill>
                  <a:srgbClr val="003300"/>
                </a:solidFill>
                <a:cs typeface="Zar" panose="00000400000000000000" pitchFamily="2" charset="-78"/>
              </a:rPr>
              <a:t> </a:t>
            </a:r>
            <a:r>
              <a:rPr lang="en-US" altLang="en-US" sz="2800" b="1">
                <a:solidFill>
                  <a:srgbClr val="003300"/>
                </a:solidFill>
                <a:cs typeface="Zar" panose="00000400000000000000" pitchFamily="2" charset="-78"/>
              </a:rPr>
              <a:t>:</a:t>
            </a:r>
            <a:r>
              <a:rPr lang="fa-IR" altLang="en-US" sz="2800" b="1">
                <a:solidFill>
                  <a:srgbClr val="0033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کاهش</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تقاضا از طريق افزايش قيمت و يا تغيير در کيفيت، کاهش خدمات حمل و نقل و بسته بندي، طولاني کردن زمان تحويل، کاهش خدمات پس از فروش و قطع موقت تبليغات و اطلاع رساني است.</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428386647"/>
      </p:ext>
    </p:extLst>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بازاريابي مقابله اي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6963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963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69637" name="Text Box 5"/>
          <p:cNvSpPr txBox="1">
            <a:spLocks noChangeArrowheads="1"/>
          </p:cNvSpPr>
          <p:nvPr/>
        </p:nvSpPr>
        <p:spPr bwMode="auto">
          <a:xfrm>
            <a:off x="2640014" y="1341438"/>
            <a:ext cx="7559675"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شرایط:</a:t>
            </a:r>
            <a:r>
              <a:rPr lang="fa-IR" altLang="en-US" sz="2800">
                <a:solidFill>
                  <a:srgbClr val="FFFF99"/>
                </a:solidFill>
                <a:latin typeface="Times New Roman" panose="02020603050405020304" pitchFamily="18" charset="0"/>
                <a:cs typeface="Zar" panose="00000400000000000000" pitchFamily="2" charset="-78"/>
              </a:rPr>
              <a:t> </a:t>
            </a:r>
            <a:r>
              <a:rPr lang="fa-IR" altLang="en-US" sz="2800">
                <a:solidFill>
                  <a:srgbClr val="FFFF99"/>
                </a:solidFill>
                <a:cs typeface="Zar" panose="00000400000000000000" pitchFamily="2" charset="-78"/>
              </a:rPr>
              <a:t> </a:t>
            </a:r>
            <a:r>
              <a:rPr lang="fa-IR" altLang="en-US" sz="2800" b="1">
                <a:solidFill>
                  <a:srgbClr val="800000"/>
                </a:solidFill>
                <a:cs typeface="Zar" panose="00000400000000000000" pitchFamily="2" charset="-78"/>
              </a:rPr>
              <a:t>مضر بودن</a:t>
            </a:r>
            <a:r>
              <a:rPr lang="fa-IR" altLang="en-US" sz="2800" b="1">
                <a:solidFill>
                  <a:srgbClr val="800000"/>
                </a:solidFill>
                <a:latin typeface="Times New Roman" panose="02020603050405020304" pitchFamily="18" charset="0"/>
                <a:cs typeface="Zar" panose="00000400000000000000" pitchFamily="2" charset="-78"/>
              </a:rPr>
              <a:t> تقاضاي محصول براي رفاه عمومي جامعه و به تبع آن براي رفاه مصرف کننده و عرضه کننده </a:t>
            </a:r>
          </a:p>
          <a:p>
            <a:pPr algn="just" eaLnBrk="0" fontAlgn="base" hangingPunct="0">
              <a:spcBef>
                <a:spcPct val="50000"/>
              </a:spcBef>
              <a:spcAft>
                <a:spcPct val="0"/>
              </a:spcAft>
            </a:pPr>
            <a:r>
              <a:rPr lang="fa-IR" altLang="en-US" sz="2800" b="1">
                <a:solidFill>
                  <a:srgbClr val="003300"/>
                </a:solidFill>
                <a:latin typeface="Times New Roman" panose="02020603050405020304" pitchFamily="18" charset="0"/>
                <a:cs typeface="Zar" panose="00000400000000000000" pitchFamily="2" charset="-78"/>
              </a:rPr>
              <a:t>استراتژي مدير بازاريابي</a:t>
            </a:r>
            <a:r>
              <a:rPr lang="fa-IR" altLang="en-US" sz="2800">
                <a:solidFill>
                  <a:srgbClr val="003300"/>
                </a:solidFill>
                <a:latin typeface="Times New Roman" panose="02020603050405020304" pitchFamily="18" charset="0"/>
                <a:cs typeface="Zar" panose="00000400000000000000" pitchFamily="2" charset="-78"/>
              </a:rPr>
              <a:t> </a:t>
            </a:r>
            <a:r>
              <a:rPr lang="en-US" altLang="en-US" sz="2800" b="1">
                <a:solidFill>
                  <a:srgbClr val="003300"/>
                </a:solidFill>
                <a:latin typeface="Times New Roman" panose="02020603050405020304" pitchFamily="18" charset="0"/>
                <a:cs typeface="Zar" panose="00000400000000000000" pitchFamily="2" charset="-78"/>
              </a:rPr>
              <a:t>:</a:t>
            </a:r>
            <a:r>
              <a:rPr lang="fa-IR" altLang="en-US" sz="2800">
                <a:solidFill>
                  <a:srgbClr val="FFFF99"/>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سعي در از بين بردن تقاضا و نامطلوب جلوه دادن کالا به طور ذاتي، که اين وظيفه را بازاريابي مخالف، عدم فروش و يا ضد بازاريابي</a:t>
            </a:r>
            <a:r>
              <a:rPr lang="en-US" altLang="en-US" sz="2800" b="1">
                <a:solidFill>
                  <a:srgbClr val="800000"/>
                </a:solidFill>
                <a:latin typeface="Times New Roman" panose="02020603050405020304" pitchFamily="18" charset="0"/>
                <a:cs typeface="Zar"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 نیز مي نامند.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799352486"/>
      </p:ext>
    </p:extLst>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Times New Roman" pitchFamily="18" charset="0"/>
            </a:endParaRPr>
          </a:p>
        </p:txBody>
      </p:sp>
      <p:graphicFrame>
        <p:nvGraphicFramePr>
          <p:cNvPr id="174083" name="Group 3"/>
          <p:cNvGraphicFramePr>
            <a:graphicFrameLocks noGrp="1"/>
          </p:cNvGraphicFramePr>
          <p:nvPr/>
        </p:nvGraphicFramePr>
        <p:xfrm>
          <a:off x="1774825" y="160338"/>
          <a:ext cx="8642350" cy="6522720"/>
        </p:xfrm>
        <a:graphic>
          <a:graphicData uri="http://schemas.openxmlformats.org/drawingml/2006/table">
            <a:tbl>
              <a:tblPr/>
              <a:tblGrid>
                <a:gridCol w="3067050"/>
                <a:gridCol w="3438525"/>
                <a:gridCol w="2136775"/>
              </a:tblGrid>
              <a:tr h="304800">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 مديريت تقاضا</a:t>
                      </a:r>
                      <a:endParaRPr kumimoji="0" lang="en-US" sz="28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انواع تقاضا در بازار</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3476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راه حل</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ويژگ</a:t>
                      </a:r>
                      <a:r>
                        <a:rPr kumimoji="0" lang="fa-IR"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ی</a:t>
                      </a: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vMerge="1">
                  <a:txBody>
                    <a:bodyPr/>
                    <a:lstStyle/>
                    <a:p>
                      <a:endParaRPr lang="en-US"/>
                    </a:p>
                  </a:txBody>
                  <a:tcPr/>
                </a:tc>
              </a:tr>
              <a:tr h="6508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طراح</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دوباره محصول</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تبليغات، مرغوبيت،</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قيمت،</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اصلاح آميخته بازار ياب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جهت تغيير عقايد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عدم تمايل و اجتناب مردم</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منف</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ارتباط دادن منافع و ارزش 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محصول با نيازها و علائق افراد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ناآگاه</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از محصول ، عدم كاربرد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 نبود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29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تخمين اندازه بازار، طراح</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توليد و ارائه محصول مطلوب</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عدم رضايت از  محصولات موجودو نيازها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به محصولات مطلوب</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پنهان</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r h="6413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علت ياب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يافتن بازار هدف جديد، تغيير در محصول،ارتباط بهتر با بازار، كناره گير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از بازار</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تقاضا و فروش</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نزول</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3"/>
                      <a:tile tx="0" ty="0" sx="100000" sy="100000" flip="none" algn="tl"/>
                    </a:blipFill>
                  </a:tcPr>
                </a:tc>
              </a:tr>
            </a:tbl>
          </a:graphicData>
        </a:graphic>
      </p:graphicFrame>
    </p:spTree>
    <p:extLst>
      <p:ext uri="{BB962C8B-B14F-4D97-AF65-F5344CB8AC3E}">
        <p14:creationId xmlns:p14="http://schemas.microsoft.com/office/powerpoint/2010/main" val="33955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p:cTn id="7" dur="500" fill="hold"/>
                                        <p:tgtEl>
                                          <p:spTgt spid="174083"/>
                                        </p:tgtEl>
                                        <p:attrNameLst>
                                          <p:attrName>ppt_w</p:attrName>
                                        </p:attrNameLst>
                                      </p:cBhvr>
                                      <p:tavLst>
                                        <p:tav tm="0">
                                          <p:val>
                                            <p:fltVal val="0"/>
                                          </p:val>
                                        </p:tav>
                                        <p:tav tm="100000">
                                          <p:val>
                                            <p:strVal val="#ppt_w"/>
                                          </p:val>
                                        </p:tav>
                                      </p:tavLst>
                                    </p:anim>
                                    <p:anim calcmode="lin" valueType="num">
                                      <p:cBhvr>
                                        <p:cTn id="8" dur="500" fill="hold"/>
                                        <p:tgtEl>
                                          <p:spTgt spid="174083"/>
                                        </p:tgtEl>
                                        <p:attrNameLst>
                                          <p:attrName>ppt_h</p:attrName>
                                        </p:attrNameLst>
                                      </p:cBhvr>
                                      <p:tavLst>
                                        <p:tav tm="0">
                                          <p:val>
                                            <p:fltVal val="0"/>
                                          </p:val>
                                        </p:tav>
                                        <p:tav tm="100000">
                                          <p:val>
                                            <p:strVal val="#ppt_h"/>
                                          </p:val>
                                        </p:tav>
                                      </p:tavLst>
                                    </p:anim>
                                    <p:animEffect transition="in" filter="fade">
                                      <p:cBhvr>
                                        <p:cTn id="9" dur="500"/>
                                        <p:tgtEl>
                                          <p:spTgt spid="174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Times New Roman" pitchFamily="18" charset="0"/>
            </a:endParaRPr>
          </a:p>
        </p:txBody>
      </p:sp>
      <p:graphicFrame>
        <p:nvGraphicFramePr>
          <p:cNvPr id="175107" name="Group 3"/>
          <p:cNvGraphicFramePr>
            <a:graphicFrameLocks noGrp="1"/>
          </p:cNvGraphicFramePr>
          <p:nvPr>
            <p:extLst>
              <p:ext uri="{D42A27DB-BD31-4B8C-83A1-F6EECF244321}">
                <p14:modId xmlns:p14="http://schemas.microsoft.com/office/powerpoint/2010/main" val="2236934819"/>
              </p:ext>
            </p:extLst>
          </p:nvPr>
        </p:nvGraphicFramePr>
        <p:xfrm>
          <a:off x="1847850" y="333375"/>
          <a:ext cx="8497888" cy="6278880"/>
        </p:xfrm>
        <a:graphic>
          <a:graphicData uri="http://schemas.openxmlformats.org/drawingml/2006/table">
            <a:tbl>
              <a:tblPr/>
              <a:tblGrid>
                <a:gridCol w="2952750"/>
                <a:gridCol w="3308350"/>
                <a:gridCol w="2236788"/>
              </a:tblGrid>
              <a:tr h="304800">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rPr>
                        <a:t> مديريت تقاضا</a:t>
                      </a:r>
                      <a:endParaRPr kumimoji="0" lang="en-US"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rPr>
                        <a:t>انواع تقاضا در بازار</a:t>
                      </a:r>
                      <a:endParaRPr kumimoji="0" lang="en-US" sz="3200" b="1" i="0" u="none" strike="noStrike" cap="none" normalizeH="0" baseline="0" dirty="0" smtClean="0">
                        <a:ln>
                          <a:noFill/>
                        </a:ln>
                        <a:solidFill>
                          <a:schemeClr val="tx1">
                            <a:lumMod val="75000"/>
                          </a:schemeClr>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3476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راه حل</a:t>
                      </a:r>
                      <a:endParaRPr kumimoji="0" lang="en-US" sz="32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ويژگ</a:t>
                      </a:r>
                      <a:r>
                        <a:rPr kumimoji="0" lang="fa-IR"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rPr>
                        <a:t>ی</a:t>
                      </a:r>
                      <a:endParaRPr kumimoji="0" lang="en-US" sz="32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vMerge="1">
                  <a:txBody>
                    <a:bodyPr/>
                    <a:lstStyle/>
                    <a:p>
                      <a:endParaRPr lang="en-US"/>
                    </a:p>
                  </a:txBody>
                  <a:tcPr/>
                </a:tc>
              </a:tr>
              <a:tr h="6508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حفظ كيفيت ، اندازه گير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دائم</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رضايت مشتر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 حفظ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تعادل عرضه و تقاضا</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كامل</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قيمت گذار</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انگيزه 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تبليغات، حراج، خدمات اضاف</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كاهش و افزايش تقاضا </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فصل</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بودن محصول</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6-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نامنظم</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29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تعديل تقاضا، افزايش قيمت، كاهش تبليغات، حذف بخشها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غير جذاب و يا انتخاب</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تقاضا بيش از عرضه و توليد</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7- تقاضا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فزاينده</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r h="6413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تبليغات منف</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افزايش قيمت، كاهش دسترس</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آموزش</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مضر برا</a:t>
                      </a:r>
                      <a:r>
                        <a:rPr kumimoji="0" lang="fa-IR"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فرد يا جامعه</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 تقاضا</a:t>
                      </a:r>
                      <a:r>
                        <a:rPr kumimoji="0" lang="fa-IR"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ی</a:t>
                      </a: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ناسالم </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r>
            </a:tbl>
          </a:graphicData>
        </a:graphic>
      </p:graphicFrame>
    </p:spTree>
    <p:extLst>
      <p:ext uri="{BB962C8B-B14F-4D97-AF65-F5344CB8AC3E}">
        <p14:creationId xmlns:p14="http://schemas.microsoft.com/office/powerpoint/2010/main" val="29434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anim calcmode="lin" valueType="num">
                                      <p:cBhvr>
                                        <p:cTn id="7" dur="500" fill="hold"/>
                                        <p:tgtEl>
                                          <p:spTgt spid="175107"/>
                                        </p:tgtEl>
                                        <p:attrNameLst>
                                          <p:attrName>ppt_w</p:attrName>
                                        </p:attrNameLst>
                                      </p:cBhvr>
                                      <p:tavLst>
                                        <p:tav tm="0">
                                          <p:val>
                                            <p:fltVal val="0"/>
                                          </p:val>
                                        </p:tav>
                                        <p:tav tm="100000">
                                          <p:val>
                                            <p:strVal val="#ppt_w"/>
                                          </p:val>
                                        </p:tav>
                                      </p:tavLst>
                                    </p:anim>
                                    <p:anim calcmode="lin" valueType="num">
                                      <p:cBhvr>
                                        <p:cTn id="8" dur="500" fill="hold"/>
                                        <p:tgtEl>
                                          <p:spTgt spid="175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008438"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2800" dirty="0">
                <a:solidFill>
                  <a:schemeClr val="accent5">
                    <a:lumMod val="10000"/>
                  </a:schemeClr>
                </a:solidFill>
                <a:latin typeface="Times New Roman" panose="02020603050405020304" pitchFamily="18" charset="0"/>
                <a:cs typeface="Titr" panose="00000700000000000000" pitchFamily="2" charset="-78"/>
              </a:rPr>
              <a:t>و</a:t>
            </a:r>
            <a:r>
              <a:rPr lang="fa-IR" altLang="en-US" sz="2800" dirty="0">
                <a:solidFill>
                  <a:schemeClr val="accent5">
                    <a:lumMod val="10000"/>
                  </a:schemeClr>
                </a:solidFill>
                <a:latin typeface="Times New Roman" panose="02020603050405020304" pitchFamily="18" charset="0"/>
                <a:cs typeface="Titr" panose="00000700000000000000" pitchFamily="2" charset="-78"/>
              </a:rPr>
              <a:t>ظيفه مديران بازاريابي:</a:t>
            </a:r>
            <a:endParaRPr lang="en-US" altLang="en-US" sz="2800" dirty="0">
              <a:solidFill>
                <a:schemeClr val="accent5">
                  <a:lumMod val="10000"/>
                </a:schemeClr>
              </a:solidFill>
              <a:latin typeface="Times New Roman" panose="02020603050405020304" pitchFamily="18" charset="0"/>
              <a:cs typeface="Titr" panose="00000700000000000000" pitchFamily="2" charset="-78"/>
            </a:endParaRPr>
          </a:p>
        </p:txBody>
      </p:sp>
      <p:sp>
        <p:nvSpPr>
          <p:cNvPr id="716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5" name="Text Box 5"/>
          <p:cNvSpPr txBox="1">
            <a:spLocks noChangeArrowheads="1"/>
          </p:cNvSpPr>
          <p:nvPr/>
        </p:nvSpPr>
        <p:spPr bwMode="auto">
          <a:xfrm>
            <a:off x="2495551" y="1268413"/>
            <a:ext cx="755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هماهنگ کردن جريانهاي عرضه و تقاضاي کالاها و خدمات است. </a:t>
            </a:r>
            <a:endParaRPr lang="ar-SA" altLang="en-US" sz="2800" b="1">
              <a:solidFill>
                <a:srgbClr val="800000"/>
              </a:solidFill>
              <a:latin typeface="Times New Roman" panose="02020603050405020304" pitchFamily="18" charset="0"/>
              <a:cs typeface="Zar" panose="00000400000000000000" pitchFamily="2" charset="-78"/>
            </a:endParaRPr>
          </a:p>
        </p:txBody>
      </p:sp>
      <p:sp>
        <p:nvSpPr>
          <p:cNvPr id="71686" name="Text Box 7"/>
          <p:cNvSpPr txBox="1">
            <a:spLocks noChangeArrowheads="1"/>
          </p:cNvSpPr>
          <p:nvPr/>
        </p:nvSpPr>
        <p:spPr bwMode="auto">
          <a:xfrm>
            <a:off x="7250113" y="4078591"/>
            <a:ext cx="295116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نياز- قدرت خريد- انگيزه</a:t>
            </a:r>
          </a:p>
          <a:p>
            <a:pPr eaLnBrk="0" fontAlgn="base" hangingPunct="0">
              <a:spcBef>
                <a:spcPct val="50000"/>
              </a:spcBef>
              <a:spcAft>
                <a:spcPct val="0"/>
              </a:spcAft>
            </a:pPr>
            <a:r>
              <a:rPr lang="fa-IR" dirty="0">
                <a:solidFill>
                  <a:srgbClr val="003300"/>
                </a:solidFill>
                <a:latin typeface="Times New Roman" panose="02020603050405020304" pitchFamily="18" charset="0"/>
                <a:cs typeface="Zar" panose="00000400000000000000" pitchFamily="2" charset="-78"/>
              </a:rPr>
              <a:t>     (1)        (2)           (3)</a:t>
            </a:r>
            <a:endParaRPr lang="en-US" dirty="0">
              <a:solidFill>
                <a:srgbClr val="003300"/>
              </a:solidFill>
              <a:latin typeface="Times New Roman" panose="02020603050405020304" pitchFamily="18" charset="0"/>
              <a:cs typeface="Zar" panose="00000400000000000000" pitchFamily="2" charset="-78"/>
            </a:endParaRPr>
          </a:p>
        </p:txBody>
      </p:sp>
      <p:grpSp>
        <p:nvGrpSpPr>
          <p:cNvPr id="71687" name="Group 17"/>
          <p:cNvGrpSpPr>
            <a:grpSpLocks/>
          </p:cNvGrpSpPr>
          <p:nvPr/>
        </p:nvGrpSpPr>
        <p:grpSpPr bwMode="auto">
          <a:xfrm>
            <a:off x="2566989" y="2781300"/>
            <a:ext cx="7489825" cy="3436938"/>
            <a:chOff x="657" y="2205"/>
            <a:chExt cx="4718" cy="1727"/>
          </a:xfrm>
        </p:grpSpPr>
        <p:sp>
          <p:nvSpPr>
            <p:cNvPr id="71688" name="Text Box 6"/>
            <p:cNvSpPr txBox="1">
              <a:spLocks noChangeArrowheads="1"/>
            </p:cNvSpPr>
            <p:nvPr/>
          </p:nvSpPr>
          <p:spPr bwMode="auto">
            <a:xfrm>
              <a:off x="2336" y="2205"/>
              <a:ext cx="185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sp>
          <p:nvSpPr>
            <p:cNvPr id="71689" name="Text Box 8"/>
            <p:cNvSpPr txBox="1">
              <a:spLocks noChangeArrowheads="1"/>
            </p:cNvSpPr>
            <p:nvPr/>
          </p:nvSpPr>
          <p:spPr bwMode="auto">
            <a:xfrm>
              <a:off x="862" y="2848"/>
              <a:ext cx="1859"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توزيع- توليد-تحقيقات</a:t>
              </a:r>
            </a:p>
            <a:p>
              <a:pPr eaLnBrk="0" fontAlgn="base" hangingPunct="0">
                <a:spcBef>
                  <a:spcPct val="50000"/>
                </a:spcBef>
                <a:spcAft>
                  <a:spcPct val="0"/>
                </a:spcAft>
              </a:pPr>
              <a:r>
                <a:rPr lang="fa-IR" dirty="0">
                  <a:solidFill>
                    <a:srgbClr val="003300"/>
                  </a:solidFill>
                  <a:latin typeface="Times New Roman" panose="02020603050405020304" pitchFamily="18" charset="0"/>
                  <a:cs typeface="Yagut" panose="00000400000000000000" pitchFamily="2" charset="-78"/>
                </a:rPr>
                <a:t>             </a:t>
              </a:r>
              <a:r>
                <a:rPr lang="fa-IR" dirty="0">
                  <a:solidFill>
                    <a:srgbClr val="003300"/>
                  </a:solidFill>
                  <a:latin typeface="Times New Roman" panose="02020603050405020304" pitchFamily="18" charset="0"/>
                  <a:cs typeface="Zar" panose="00000400000000000000" pitchFamily="2" charset="-78"/>
                </a:rPr>
                <a:t>(3)        (2)</a:t>
              </a:r>
              <a:r>
                <a:rPr lang="fa-IR" dirty="0">
                  <a:solidFill>
                    <a:srgbClr val="003300"/>
                  </a:solidFill>
                  <a:latin typeface="Times New Roman" panose="02020603050405020304" pitchFamily="18" charset="0"/>
                  <a:cs typeface="Yagut" panose="00000400000000000000" pitchFamily="2" charset="-78"/>
                </a:rPr>
                <a:t>           (1)</a:t>
              </a:r>
              <a:endParaRPr lang="en-US" dirty="0">
                <a:solidFill>
                  <a:srgbClr val="003300"/>
                </a:solidFill>
                <a:latin typeface="Times New Roman" panose="02020603050405020304" pitchFamily="18" charset="0"/>
                <a:cs typeface="Yagut" panose="00000400000000000000" pitchFamily="2" charset="-78"/>
              </a:endParaRPr>
            </a:p>
          </p:txBody>
        </p:sp>
        <p:sp>
          <p:nvSpPr>
            <p:cNvPr id="71690" name="Line 9"/>
            <p:cNvSpPr>
              <a:spLocks noChangeShapeType="1"/>
            </p:cNvSpPr>
            <p:nvPr/>
          </p:nvSpPr>
          <p:spPr bwMode="auto">
            <a:xfrm flipV="1">
              <a:off x="748" y="3657"/>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1" name="Line 10"/>
            <p:cNvSpPr>
              <a:spLocks noChangeShapeType="1"/>
            </p:cNvSpPr>
            <p:nvPr/>
          </p:nvSpPr>
          <p:spPr bwMode="auto">
            <a:xfrm flipV="1">
              <a:off x="657" y="2568"/>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2" name="Oval 11"/>
            <p:cNvSpPr>
              <a:spLocks noChangeArrowheads="1"/>
            </p:cNvSpPr>
            <p:nvPr/>
          </p:nvSpPr>
          <p:spPr bwMode="auto">
            <a:xfrm>
              <a:off x="2744" y="2704"/>
              <a:ext cx="680" cy="499"/>
            </a:xfrm>
            <a:prstGeom prst="ellipse">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a:solidFill>
                    <a:srgbClr val="0000FF"/>
                  </a:solidFill>
                  <a:latin typeface="Times New Roman" panose="02020603050405020304" pitchFamily="18" charset="0"/>
                  <a:cs typeface="Zar" panose="00000400000000000000" pitchFamily="2" charset="-78"/>
                </a:rPr>
                <a:t>بازار</a:t>
              </a:r>
              <a:endParaRPr lang="en-US" sz="2400">
                <a:solidFill>
                  <a:srgbClr val="0000FF"/>
                </a:solidFill>
                <a:latin typeface="Times New Roman" panose="02020603050405020304" pitchFamily="18" charset="0"/>
                <a:cs typeface="Zar" panose="00000400000000000000" pitchFamily="2" charset="-78"/>
              </a:endParaRPr>
            </a:p>
          </p:txBody>
        </p:sp>
        <p:sp>
          <p:nvSpPr>
            <p:cNvPr id="71693" name="Text Box 12"/>
            <p:cNvSpPr txBox="1">
              <a:spLocks noChangeArrowheads="1"/>
            </p:cNvSpPr>
            <p:nvPr/>
          </p:nvSpPr>
          <p:spPr bwMode="auto">
            <a:xfrm>
              <a:off x="930" y="3339"/>
              <a:ext cx="185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عرضه</a:t>
              </a:r>
              <a:endParaRPr lang="en-US" b="1" dirty="0">
                <a:solidFill>
                  <a:srgbClr val="003300"/>
                </a:solidFill>
                <a:latin typeface="Times New Roman" panose="02020603050405020304" pitchFamily="18" charset="0"/>
                <a:cs typeface="Zar" panose="00000400000000000000" pitchFamily="2" charset="-78"/>
              </a:endParaRPr>
            </a:p>
          </p:txBody>
        </p:sp>
        <p:sp>
          <p:nvSpPr>
            <p:cNvPr id="71694" name="Text Box 13"/>
            <p:cNvSpPr txBox="1">
              <a:spLocks noChangeArrowheads="1"/>
            </p:cNvSpPr>
            <p:nvPr/>
          </p:nvSpPr>
          <p:spPr bwMode="auto">
            <a:xfrm>
              <a:off x="3379" y="3385"/>
              <a:ext cx="185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تقاضا</a:t>
              </a:r>
              <a:endParaRPr lang="en-US" b="1" dirty="0">
                <a:solidFill>
                  <a:srgbClr val="003300"/>
                </a:solidFill>
                <a:latin typeface="Times New Roman" panose="02020603050405020304" pitchFamily="18" charset="0"/>
                <a:cs typeface="Zar" panose="00000400000000000000" pitchFamily="2" charset="-78"/>
              </a:endParaRPr>
            </a:p>
          </p:txBody>
        </p:sp>
        <p:sp>
          <p:nvSpPr>
            <p:cNvPr id="71695" name="AutoShape 14"/>
            <p:cNvSpPr>
              <a:spLocks noChangeArrowheads="1"/>
            </p:cNvSpPr>
            <p:nvPr/>
          </p:nvSpPr>
          <p:spPr bwMode="auto">
            <a:xfrm>
              <a:off x="793" y="2704"/>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6" name="AutoShape 15"/>
            <p:cNvSpPr>
              <a:spLocks noChangeArrowheads="1"/>
            </p:cNvSpPr>
            <p:nvPr/>
          </p:nvSpPr>
          <p:spPr bwMode="auto">
            <a:xfrm rot="10800000">
              <a:off x="3515" y="2641"/>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7" name="Text Box 16"/>
            <p:cNvSpPr txBox="1">
              <a:spLocks noChangeArrowheads="1"/>
            </p:cNvSpPr>
            <p:nvPr/>
          </p:nvSpPr>
          <p:spPr bwMode="auto">
            <a:xfrm>
              <a:off x="1837" y="3702"/>
              <a:ext cx="249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شکل </a:t>
              </a:r>
              <a:r>
                <a:rPr lang="fa-IR" sz="2400" dirty="0" smtClean="0">
                  <a:solidFill>
                    <a:srgbClr val="003300"/>
                  </a:solidFill>
                  <a:latin typeface="Times New Roman" panose="02020603050405020304" pitchFamily="18" charset="0"/>
                  <a:cs typeface="Zar" panose="00000400000000000000" pitchFamily="2" charset="-78"/>
                </a:rPr>
                <a:t>2-3</a:t>
              </a:r>
              <a:r>
                <a:rPr lang="fa-IR" sz="2400" dirty="0">
                  <a:solidFill>
                    <a:srgbClr val="003300"/>
                  </a:solidFill>
                  <a:latin typeface="Times New Roman" panose="02020603050405020304" pitchFamily="18" charset="0"/>
                  <a:cs typeface="Zar" panose="00000400000000000000" pitchFamily="2" charset="-78"/>
                </a:rPr>
                <a:t>: وظيفه مدير بازاريابي</a:t>
              </a:r>
              <a:endParaRPr lang="en-US" sz="2400" dirty="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296335287"/>
      </p:ext>
    </p:extLst>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52" name="Object 4"/>
          <p:cNvGraphicFramePr>
            <a:graphicFrameLocks noChangeAspect="1"/>
          </p:cNvGraphicFramePr>
          <p:nvPr>
            <p:extLst>
              <p:ext uri="{D42A27DB-BD31-4B8C-83A1-F6EECF244321}">
                <p14:modId xmlns:p14="http://schemas.microsoft.com/office/powerpoint/2010/main" val="2215918303"/>
              </p:ext>
            </p:extLst>
          </p:nvPr>
        </p:nvGraphicFramePr>
        <p:xfrm>
          <a:off x="1970088" y="0"/>
          <a:ext cx="8355012" cy="6654800"/>
        </p:xfrm>
        <a:graphic>
          <a:graphicData uri="http://schemas.openxmlformats.org/presentationml/2006/ole">
            <mc:AlternateContent xmlns:mc="http://schemas.openxmlformats.org/markup-compatibility/2006">
              <mc:Choice xmlns:v="urn:schemas-microsoft-com:vml" Requires="v">
                <p:oleObj spid="_x0000_s1066" name="Document" r:id="rId4" imgW="11112765" imgH="8822307" progId="Word.Document.8">
                  <p:embed/>
                </p:oleObj>
              </mc:Choice>
              <mc:Fallback>
                <p:oleObj name="Document" r:id="rId4" imgW="11112765" imgH="8822307" progId="Word.Document.8">
                  <p:embed/>
                  <p:pic>
                    <p:nvPicPr>
                      <p:cNvPr id="0" name=""/>
                      <p:cNvPicPr>
                        <a:picLocks noChangeAspect="1" noChangeArrowheads="1"/>
                      </p:cNvPicPr>
                      <p:nvPr/>
                    </p:nvPicPr>
                    <p:blipFill>
                      <a:blip r:embed="rId5"/>
                      <a:srcRect/>
                      <a:stretch>
                        <a:fillRect/>
                      </a:stretch>
                    </p:blipFill>
                    <p:spPr bwMode="auto">
                      <a:xfrm>
                        <a:off x="1970088" y="0"/>
                        <a:ext cx="8355012" cy="665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28888605"/>
      </p:ext>
    </p:extLst>
  </p:cSld>
  <p:clrMapOvr>
    <a:masterClrMapping/>
  </p:clrMapOvr>
  <p:transition spd="med" advTm="15000">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هاي م</a:t>
            </a:r>
            <a:r>
              <a:rPr lang="fa-IR" altLang="en-US" sz="3200" b="1" dirty="0">
                <a:solidFill>
                  <a:schemeClr val="accent5">
                    <a:lumMod val="10000"/>
                  </a:schemeClr>
                </a:solidFill>
                <a:latin typeface="Times New Roman" panose="02020603050405020304" pitchFamily="18" charset="0"/>
                <a:cs typeface="Zar" panose="00000400000000000000" pitchFamily="2" charset="-78"/>
              </a:rPr>
              <a:t>ديريت بازاريابي: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373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373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3733" name="Text Box 5"/>
          <p:cNvSpPr txBox="1">
            <a:spLocks noChangeArrowheads="1"/>
          </p:cNvSpPr>
          <p:nvPr/>
        </p:nvSpPr>
        <p:spPr bwMode="auto">
          <a:xfrm>
            <a:off x="2640014" y="1341438"/>
            <a:ext cx="755967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1- فلسفه توليد</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2- فلسفه کالا</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3- فلسفه فروش</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4- فلسفه بازاريابي</a:t>
            </a:r>
          </a:p>
          <a:p>
            <a:pPr algn="just" eaLnBrk="0" fontAlgn="base" hangingPunct="0">
              <a:spcBef>
                <a:spcPct val="50000"/>
              </a:spcBef>
              <a:spcAft>
                <a:spcPct val="0"/>
              </a:spcAft>
            </a:pPr>
            <a:r>
              <a:rPr lang="fa-IR" altLang="en-US" sz="2800" b="1" dirty="0">
                <a:solidFill>
                  <a:srgbClr val="800000"/>
                </a:solidFill>
                <a:latin typeface="Times New Roman" panose="02020603050405020304" pitchFamily="18" charset="0"/>
                <a:cs typeface="Zar" panose="00000400000000000000" pitchFamily="2" charset="-78"/>
              </a:rPr>
              <a:t>5- فلسفه بازاريابي </a:t>
            </a:r>
            <a:r>
              <a:rPr lang="fa-IR" altLang="en-US" sz="2800" b="1" dirty="0" smtClean="0">
                <a:solidFill>
                  <a:srgbClr val="800000"/>
                </a:solidFill>
                <a:latin typeface="Times New Roman" panose="02020603050405020304" pitchFamily="18" charset="0"/>
                <a:cs typeface="Zar" panose="00000400000000000000" pitchFamily="2" charset="-78"/>
              </a:rPr>
              <a:t>اجتماعي</a:t>
            </a:r>
          </a:p>
          <a:p>
            <a:pPr algn="just" eaLnBrk="0" fontAlgn="base" hangingPunct="0">
              <a:spcBef>
                <a:spcPct val="50000"/>
              </a:spcBef>
              <a:spcAft>
                <a:spcPct val="0"/>
              </a:spcAft>
            </a:pPr>
            <a:r>
              <a:rPr lang="fa-IR" altLang="en-US" sz="2800" b="1" dirty="0" smtClean="0">
                <a:solidFill>
                  <a:srgbClr val="800000"/>
                </a:solidFill>
                <a:latin typeface="Times New Roman" panose="02020603050405020304" pitchFamily="18" charset="0"/>
                <a:cs typeface="Zar" panose="00000400000000000000" pitchFamily="2" charset="-78"/>
              </a:rPr>
              <a:t>6-فلسفه بازاریابی رابطه مند</a:t>
            </a:r>
            <a:endParaRPr lang="ar-SA" altLang="en-US" sz="2800" b="1" dirty="0">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266408922"/>
      </p:ext>
    </p:extLst>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فلسفه توليد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57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57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5781" name="Text Box 5"/>
          <p:cNvSpPr txBox="1">
            <a:spLocks noChangeArrowheads="1"/>
          </p:cNvSpPr>
          <p:nvPr/>
        </p:nvSpPr>
        <p:spPr bwMode="auto">
          <a:xfrm>
            <a:off x="2640014" y="476251"/>
            <a:ext cx="7559675"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pPr>
            <a:endParaRPr lang="en-US" altLang="en-US" sz="2000" b="1">
              <a:solidFill>
                <a:srgbClr val="800000"/>
              </a:solidFill>
              <a:latin typeface="Times New Roman" panose="02020603050405020304" pitchFamily="18" charset="0"/>
              <a:cs typeface="Yagut" panose="00000400000000000000" pitchFamily="2" charset="-78"/>
            </a:endParaRPr>
          </a:p>
          <a:p>
            <a:pPr algn="just" eaLnBrk="0" fontAlgn="base" hangingPunct="0">
              <a:lnSpc>
                <a:spcPct val="19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سازمانها و شرکتهايي که از اين فلسفه پيروي مي کنند معتقد هستند که مصرف‏کنندگان خواستار اجناس و محصولاتي هستند که در دسترس آنها بوده و توانايي خريد آن را داشته باشند. </a:t>
            </a:r>
            <a:endParaRPr lang="ar-SA" altLang="en-US" sz="2800" b="1">
              <a:solidFill>
                <a:srgbClr val="800000"/>
              </a:solidFill>
              <a:latin typeface="Times New Roman" panose="02020603050405020304" pitchFamily="18" charset="0"/>
              <a:cs typeface="Zar" panose="00000400000000000000" pitchFamily="2" charset="-78"/>
            </a:endParaRPr>
          </a:p>
        </p:txBody>
      </p:sp>
      <p:pic>
        <p:nvPicPr>
          <p:cNvPr id="6" name="Picture 4" descr="AUTO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40014" y="4116886"/>
            <a:ext cx="4800600" cy="2351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8091696"/>
      </p:ext>
    </p:extLst>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شرايط بکارگيري فلسفه توليد</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782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782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7829" name="Text Box 5"/>
          <p:cNvSpPr txBox="1">
            <a:spLocks noChangeArrowheads="1"/>
          </p:cNvSpPr>
          <p:nvPr/>
        </p:nvSpPr>
        <p:spPr bwMode="auto">
          <a:xfrm>
            <a:off x="2640014" y="1196976"/>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1- تقاضا براي يک کالا بيشتر از عرضه آن است که در اينجا مديريت به دنبال راههايي خواهد بود که توليد را افزايش دهد .</a:t>
            </a:r>
          </a:p>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2- هزينه توليد کالا زياد بوده و براي پايين آوردن آن، توليد بيشتر، لازم و ضروري باشد.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857574040"/>
      </p:ext>
    </p:extLst>
  </p:cSld>
  <p:clrMapOvr>
    <a:masterClrMapping/>
  </p:clrMapOvr>
  <p:transition spd="med">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كالا</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7987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987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9877" name="Text Box 5"/>
          <p:cNvSpPr txBox="1">
            <a:spLocks noChangeArrowheads="1"/>
          </p:cNvSpPr>
          <p:nvPr/>
        </p:nvSpPr>
        <p:spPr bwMode="auto">
          <a:xfrm>
            <a:off x="2640014" y="836613"/>
            <a:ext cx="7559675"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endParaRPr lang="en-US" altLang="en-US" sz="2000" b="1">
              <a:solidFill>
                <a:srgbClr val="800000"/>
              </a:solidFill>
              <a:latin typeface="Times New Roman" panose="02020603050405020304" pitchFamily="18" charset="0"/>
              <a:cs typeface="Yagut" panose="00000400000000000000" pitchFamily="2" charset="-78"/>
            </a:endParaRPr>
          </a:p>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شرکت هايي که فعاليت خود را بر پايه اين فلسفه بنا نهاده اند بر اين معتقدند که مصرف کنندگان کالايي را مي خرند کهبهترين کيفيت، عملکرد و شکل را دارا باشد و بدين جهت تمام انرژي خود را به بهبود بخشيدن دائمي کالا اختصاص مي دهند.</a:t>
            </a:r>
            <a:endParaRPr lang="ar-SA" altLang="en-US" sz="2800" b="1">
              <a:solidFill>
                <a:srgbClr val="800000"/>
              </a:solidFill>
              <a:latin typeface="Times New Roman" panose="02020603050405020304" pitchFamily="18" charset="0"/>
              <a:cs typeface="Zar" panose="00000400000000000000" pitchFamily="2" charset="-78"/>
            </a:endParaRPr>
          </a:p>
        </p:txBody>
      </p:sp>
      <p:pic>
        <p:nvPicPr>
          <p:cNvPr id="6" name="Picture 4" descr="j01992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763484" y="4180113"/>
            <a:ext cx="2013857" cy="2420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1964910"/>
      </p:ext>
    </p:extLst>
  </p:cSld>
  <p:clrMapOvr>
    <a:masterClrMapping/>
  </p:clrMapOvr>
  <p:transition spd="med">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فروش</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192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192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1925" name="Text Box 5"/>
          <p:cNvSpPr txBox="1">
            <a:spLocks noChangeArrowheads="1"/>
          </p:cNvSpPr>
          <p:nvPr/>
        </p:nvSpPr>
        <p:spPr bwMode="auto">
          <a:xfrm>
            <a:off x="2424113" y="1196976"/>
            <a:ext cx="78486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000" b="1">
                <a:solidFill>
                  <a:srgbClr val="800000"/>
                </a:solidFill>
                <a:latin typeface="Times New Roman" panose="02020603050405020304" pitchFamily="18" charset="0"/>
                <a:cs typeface="Yagut" panose="00000400000000000000" pitchFamily="2" charset="-78"/>
              </a:rPr>
              <a:t> </a:t>
            </a:r>
            <a:r>
              <a:rPr lang="fa-IR" altLang="en-US" sz="2800" b="1">
                <a:solidFill>
                  <a:srgbClr val="800000"/>
                </a:solidFill>
                <a:latin typeface="Times New Roman" panose="02020603050405020304" pitchFamily="18" charset="0"/>
                <a:cs typeface="Zar" panose="00000400000000000000" pitchFamily="2" charset="-78"/>
              </a:rPr>
              <a:t>سازمانهايي که از اين فلسفه پيروي مي کنند، بر اين باورند که مصرف کنندگان از کالاهاي توليدي  به اندازه کافي نمي خرند مگر اينکه سازمان کوشش وسيعي را در زمينه هاي فروش شخصي وتبليغات و ترويج کالاهاي خود انجام دهند.</a:t>
            </a:r>
          </a:p>
        </p:txBody>
      </p:sp>
      <p:pic>
        <p:nvPicPr>
          <p:cNvPr id="6" name="Picture 7" descr="TAL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371600" y="4180113"/>
            <a:ext cx="6324600" cy="2424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6301977"/>
      </p:ext>
    </p:extLst>
  </p:cSld>
  <p:clrMapOvr>
    <a:masterClrMapping/>
  </p:clrMapOvr>
  <p:transition spd="med">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0000870" y="6382851"/>
            <a:ext cx="587458" cy="475150"/>
          </a:xfrm>
          <a:prstGeom prst="rect">
            <a:avLst/>
          </a:prstGeom>
        </p:spPr>
        <p:txBody>
          <a:bodyPr/>
          <a:lstStyle/>
          <a:p>
            <a:fld id="{A760CF54-9BF2-49D7-AFA2-D93B0098DBB3}" type="slidenum">
              <a:rPr lang="en-US"/>
              <a:pPr/>
              <a:t>25</a:t>
            </a:fld>
            <a:endParaRPr lang="en-US"/>
          </a:p>
        </p:txBody>
      </p:sp>
      <p:sp>
        <p:nvSpPr>
          <p:cNvPr id="151554" name="Rectangle 2"/>
          <p:cNvSpPr>
            <a:spLocks noGrp="1" noChangeArrowheads="1"/>
          </p:cNvSpPr>
          <p:nvPr>
            <p:ph type="title"/>
          </p:nvPr>
        </p:nvSpPr>
        <p:spPr/>
        <p:txBody>
          <a:bodyPr/>
          <a:lstStyle/>
          <a:p>
            <a:pPr algn="r"/>
            <a:r>
              <a:rPr lang="fa-IR" dirty="0"/>
              <a:t>مفهوم بازار</a:t>
            </a:r>
            <a:r>
              <a:rPr lang="ar-SA" dirty="0"/>
              <a:t>ي</a:t>
            </a:r>
            <a:r>
              <a:rPr lang="fa-IR" dirty="0"/>
              <a:t>اب</a:t>
            </a:r>
            <a:r>
              <a:rPr lang="ar-SA" dirty="0"/>
              <a:t>ي</a:t>
            </a:r>
            <a:endParaRPr lang="en-US" dirty="0"/>
          </a:p>
        </p:txBody>
      </p:sp>
      <p:sp>
        <p:nvSpPr>
          <p:cNvPr id="151555" name="Rectangle 3"/>
          <p:cNvSpPr>
            <a:spLocks noGrp="1" noChangeArrowheads="1"/>
          </p:cNvSpPr>
          <p:nvPr>
            <p:ph type="body" idx="1"/>
          </p:nvPr>
        </p:nvSpPr>
        <p:spPr/>
        <p:txBody>
          <a:bodyPr/>
          <a:lstStyle/>
          <a:p>
            <a:pPr algn="r" rtl="1">
              <a:lnSpc>
                <a:spcPct val="80000"/>
              </a:lnSpc>
            </a:pPr>
            <a:r>
              <a:rPr lang="fa-IR" sz="2358" b="1" dirty="0"/>
              <a:t>در مفهوم بازار</a:t>
            </a:r>
            <a:r>
              <a:rPr lang="ar-SA" sz="2358" b="1" dirty="0"/>
              <a:t>ي</a:t>
            </a:r>
            <a:r>
              <a:rPr lang="fa-IR" sz="2358" b="1" dirty="0"/>
              <a:t>اب</a:t>
            </a:r>
            <a:r>
              <a:rPr lang="ar-SA" sz="2358" b="1" dirty="0"/>
              <a:t>ي</a:t>
            </a:r>
            <a:r>
              <a:rPr lang="fa-IR" sz="2358" b="1" dirty="0"/>
              <a:t>، اعتقاد بر ا</a:t>
            </a:r>
            <a:r>
              <a:rPr lang="ar-SA" sz="2358" b="1" dirty="0"/>
              <a:t>ي</a:t>
            </a:r>
            <a:r>
              <a:rPr lang="fa-IR" sz="2358" b="1" dirty="0"/>
              <a:t>ن است که ن</a:t>
            </a:r>
            <a:r>
              <a:rPr lang="ar-SA" sz="2358" b="1" dirty="0"/>
              <a:t>ي</a:t>
            </a:r>
            <a:r>
              <a:rPr lang="fa-IR" sz="2358" b="1" dirty="0"/>
              <a:t>ل به اهداف سازمان</a:t>
            </a:r>
            <a:r>
              <a:rPr lang="ar-SA" sz="2358" b="1" dirty="0"/>
              <a:t>ي</a:t>
            </a:r>
            <a:r>
              <a:rPr lang="fa-IR" sz="2358" b="1" dirty="0"/>
              <a:t>، بستگ</a:t>
            </a:r>
            <a:r>
              <a:rPr lang="ar-SA" sz="2358" b="1" dirty="0"/>
              <a:t>ي</a:t>
            </a:r>
            <a:r>
              <a:rPr lang="fa-IR" sz="2358" b="1" dirty="0"/>
              <a:t> تام دارد به تع</a:t>
            </a:r>
            <a:r>
              <a:rPr lang="ar-SA" sz="2358" b="1" dirty="0"/>
              <a:t>يي</a:t>
            </a:r>
            <a:r>
              <a:rPr lang="fa-IR" sz="2358" b="1" dirty="0"/>
              <a:t>ن و تعر</a:t>
            </a:r>
            <a:r>
              <a:rPr lang="ar-SA" sz="2358" b="1" dirty="0"/>
              <a:t>ي</a:t>
            </a:r>
            <a:r>
              <a:rPr lang="fa-IR" sz="2358" b="1" dirty="0"/>
              <a:t>ف ن</a:t>
            </a:r>
            <a:r>
              <a:rPr lang="ar-SA" sz="2358" b="1" dirty="0"/>
              <a:t>ي</a:t>
            </a:r>
            <a:r>
              <a:rPr lang="fa-IR" sz="2358" b="1" dirty="0"/>
              <a:t>ازها و خواسته ها</a:t>
            </a:r>
            <a:r>
              <a:rPr lang="ar-SA" sz="2358" b="1" dirty="0"/>
              <a:t>ي</a:t>
            </a:r>
            <a:r>
              <a:rPr lang="fa-IR" sz="2358" b="1" dirty="0"/>
              <a:t> بازارها</a:t>
            </a:r>
            <a:r>
              <a:rPr lang="ar-SA" sz="2358" b="1" dirty="0"/>
              <a:t>ي</a:t>
            </a:r>
            <a:r>
              <a:rPr lang="fa-IR" sz="2358" b="1" dirty="0"/>
              <a:t> هدف و تأم</a:t>
            </a:r>
            <a:r>
              <a:rPr lang="ar-SA" sz="2358" b="1" dirty="0"/>
              <a:t>ي</a:t>
            </a:r>
            <a:r>
              <a:rPr lang="fa-IR" sz="2358" b="1" dirty="0"/>
              <a:t>ن رضا</a:t>
            </a:r>
            <a:r>
              <a:rPr lang="ar-SA" sz="2358" b="1" dirty="0"/>
              <a:t>ي</a:t>
            </a:r>
            <a:r>
              <a:rPr lang="fa-IR" sz="2358" b="1" dirty="0"/>
              <a:t>ت مشتر</a:t>
            </a:r>
            <a:r>
              <a:rPr lang="ar-SA" sz="2358" b="1" dirty="0"/>
              <a:t>ي</a:t>
            </a:r>
            <a:r>
              <a:rPr lang="fa-IR" sz="2358" b="1" dirty="0"/>
              <a:t>ان به نحو</a:t>
            </a:r>
            <a:r>
              <a:rPr lang="ar-SA" sz="2358" b="1" dirty="0"/>
              <a:t>ي</a:t>
            </a:r>
            <a:r>
              <a:rPr lang="fa-IR" sz="2358" b="1" dirty="0"/>
              <a:t> مطلوب تر و مؤثرتر از رقبا.</a:t>
            </a:r>
          </a:p>
          <a:p>
            <a:pPr algn="r" rtl="1">
              <a:lnSpc>
                <a:spcPct val="80000"/>
              </a:lnSpc>
            </a:pPr>
            <a:endParaRPr lang="fa-IR" sz="2358" b="1" dirty="0"/>
          </a:p>
          <a:p>
            <a:pPr algn="r" rtl="1">
              <a:lnSpc>
                <a:spcPct val="80000"/>
              </a:lnSpc>
            </a:pPr>
            <a:r>
              <a:rPr lang="fa-IR" sz="2358" b="1" dirty="0"/>
              <a:t>مفاه</a:t>
            </a:r>
            <a:r>
              <a:rPr lang="ar-SA" sz="2358" b="1" dirty="0"/>
              <a:t>ي</a:t>
            </a:r>
            <a:r>
              <a:rPr lang="fa-IR" sz="2358" b="1" dirty="0"/>
              <a:t>م فروش و بازار</a:t>
            </a:r>
            <a:r>
              <a:rPr lang="ar-SA" sz="2358" b="1" dirty="0"/>
              <a:t>ي</a:t>
            </a:r>
            <a:r>
              <a:rPr lang="fa-IR" sz="2358" b="1" dirty="0"/>
              <a:t>اب</a:t>
            </a:r>
            <a:r>
              <a:rPr lang="ar-SA" sz="2358" b="1" dirty="0"/>
              <a:t>ي</a:t>
            </a:r>
            <a:r>
              <a:rPr lang="fa-IR" sz="2358" b="1" dirty="0"/>
              <a:t> غالباً با </a:t>
            </a:r>
            <a:r>
              <a:rPr lang="ar-SA" sz="2358" b="1" dirty="0"/>
              <a:t>ي</a:t>
            </a:r>
            <a:r>
              <a:rPr lang="fa-IR" sz="2358" b="1" dirty="0"/>
              <a:t>کد</a:t>
            </a:r>
            <a:r>
              <a:rPr lang="ar-SA" sz="2358" b="1" dirty="0"/>
              <a:t>ي</a:t>
            </a:r>
            <a:r>
              <a:rPr lang="fa-IR" sz="2358" b="1" dirty="0"/>
              <a:t>گر اشتباه م</a:t>
            </a:r>
            <a:r>
              <a:rPr lang="ar-SA" sz="2358" b="1" dirty="0"/>
              <a:t>ي</a:t>
            </a:r>
            <a:r>
              <a:rPr lang="fa-IR" sz="2358" b="1" dirty="0"/>
              <a:t> شوند.</a:t>
            </a:r>
          </a:p>
          <a:p>
            <a:pPr algn="r" rtl="1">
              <a:lnSpc>
                <a:spcPct val="80000"/>
              </a:lnSpc>
            </a:pPr>
            <a:endParaRPr lang="fa-IR" sz="2358" b="1" dirty="0"/>
          </a:p>
          <a:p>
            <a:pPr algn="r" rtl="1">
              <a:lnSpc>
                <a:spcPct val="80000"/>
              </a:lnSpc>
            </a:pPr>
            <a:r>
              <a:rPr lang="fa-IR" sz="2358" b="1" dirty="0"/>
              <a:t>مفهوم فروش از داخل به ب</a:t>
            </a:r>
            <a:r>
              <a:rPr lang="ar-SA" sz="2358" b="1" dirty="0"/>
              <a:t>ي</a:t>
            </a:r>
            <a:r>
              <a:rPr lang="fa-IR" sz="2358" b="1" dirty="0"/>
              <a:t>رون م</a:t>
            </a:r>
            <a:r>
              <a:rPr lang="ar-SA" sz="2358" b="1" dirty="0"/>
              <a:t>ي</a:t>
            </a:r>
            <a:r>
              <a:rPr lang="fa-IR" sz="2358" b="1" dirty="0"/>
              <a:t> نگرد. ا</a:t>
            </a:r>
            <a:r>
              <a:rPr lang="ar-SA" sz="2358" b="1" dirty="0"/>
              <a:t>ي</a:t>
            </a:r>
            <a:r>
              <a:rPr lang="fa-IR" sz="2358" b="1" dirty="0"/>
              <a:t>ن مفهوم از کارخانه شروع م</a:t>
            </a:r>
            <a:r>
              <a:rPr lang="ar-SA" sz="2358" b="1" dirty="0"/>
              <a:t>ي</a:t>
            </a:r>
            <a:r>
              <a:rPr lang="fa-IR" sz="2358" b="1" dirty="0"/>
              <a:t> کند، به محصولات و کالاها</a:t>
            </a:r>
            <a:r>
              <a:rPr lang="ar-SA" sz="2358" b="1" dirty="0"/>
              <a:t>ي</a:t>
            </a:r>
            <a:r>
              <a:rPr lang="fa-IR" sz="2358" b="1" dirty="0"/>
              <a:t> موجود شرکت توجه دارد و به دنبال کسب فروش سودآور؛ تلاشها</a:t>
            </a:r>
            <a:r>
              <a:rPr lang="ar-SA" sz="2358" b="1" dirty="0"/>
              <a:t>ي</a:t>
            </a:r>
            <a:r>
              <a:rPr lang="fa-IR" sz="2358" b="1" dirty="0"/>
              <a:t> فروش و تبل</a:t>
            </a:r>
            <a:r>
              <a:rPr lang="ar-SA" sz="2358" b="1" dirty="0"/>
              <a:t>ي</a:t>
            </a:r>
            <a:r>
              <a:rPr lang="fa-IR" sz="2358" b="1" dirty="0"/>
              <a:t>غات پ</a:t>
            </a:r>
            <a:r>
              <a:rPr lang="ar-SA" sz="2358" b="1" dirty="0"/>
              <a:t>ي</a:t>
            </a:r>
            <a:r>
              <a:rPr lang="fa-IR" sz="2358" b="1" dirty="0"/>
              <a:t>شبرد</a:t>
            </a:r>
            <a:r>
              <a:rPr lang="ar-SA" sz="2358" b="1" dirty="0"/>
              <a:t>ي</a:t>
            </a:r>
            <a:r>
              <a:rPr lang="fa-IR" sz="2358" b="1" dirty="0"/>
              <a:t> قابل ملاحظه ا</a:t>
            </a:r>
            <a:r>
              <a:rPr lang="ar-SA" sz="2358" b="1" dirty="0"/>
              <a:t>ي</a:t>
            </a:r>
            <a:r>
              <a:rPr lang="fa-IR" sz="2358" b="1" dirty="0"/>
              <a:t> را م</a:t>
            </a:r>
            <a:r>
              <a:rPr lang="ar-SA" sz="2358" b="1" dirty="0"/>
              <a:t>ي</a:t>
            </a:r>
            <a:r>
              <a:rPr lang="fa-IR" sz="2358" b="1" dirty="0"/>
              <a:t> طلبد.</a:t>
            </a:r>
          </a:p>
          <a:p>
            <a:pPr algn="r" rtl="1">
              <a:lnSpc>
                <a:spcPct val="80000"/>
              </a:lnSpc>
            </a:pPr>
            <a:endParaRPr lang="fa-IR" sz="2358" b="1" dirty="0"/>
          </a:p>
          <a:p>
            <a:pPr algn="r" rtl="1">
              <a:lnSpc>
                <a:spcPct val="80000"/>
              </a:lnSpc>
            </a:pPr>
            <a:r>
              <a:rPr lang="fa-IR" sz="2358" b="1" dirty="0"/>
              <a:t>مفهوم بازار</a:t>
            </a:r>
            <a:r>
              <a:rPr lang="ar-SA" sz="2358" b="1" dirty="0"/>
              <a:t>ي</a:t>
            </a:r>
            <a:r>
              <a:rPr lang="fa-IR" sz="2358" b="1" dirty="0"/>
              <a:t>اب</a:t>
            </a:r>
            <a:r>
              <a:rPr lang="ar-SA" sz="2358" b="1" dirty="0"/>
              <a:t>ي</a:t>
            </a:r>
            <a:r>
              <a:rPr lang="fa-IR" sz="2358" b="1" dirty="0"/>
              <a:t> دارا</a:t>
            </a:r>
            <a:r>
              <a:rPr lang="ar-SA" sz="2358" b="1" dirty="0"/>
              <a:t>ي</a:t>
            </a:r>
            <a:r>
              <a:rPr lang="fa-IR" sz="2358" b="1" dirty="0"/>
              <a:t> نگاه</a:t>
            </a:r>
            <a:r>
              <a:rPr lang="ar-SA" sz="2358" b="1" dirty="0"/>
              <a:t>ي</a:t>
            </a:r>
            <a:r>
              <a:rPr lang="fa-IR" sz="2358" b="1" dirty="0"/>
              <a:t> از ب</a:t>
            </a:r>
            <a:r>
              <a:rPr lang="ar-SA" sz="2358" b="1" dirty="0"/>
              <a:t>ي</a:t>
            </a:r>
            <a:r>
              <a:rPr lang="fa-IR" sz="2358" b="1" dirty="0"/>
              <a:t>رون به داخل است. ا</a:t>
            </a:r>
            <a:r>
              <a:rPr lang="ar-SA" sz="2358" b="1" dirty="0"/>
              <a:t>ي</a:t>
            </a:r>
            <a:r>
              <a:rPr lang="fa-IR" sz="2358" b="1" dirty="0"/>
              <a:t>ن مفهوم با </a:t>
            </a:r>
            <a:r>
              <a:rPr lang="ar-SA" sz="2358" b="1" dirty="0"/>
              <a:t>ي</a:t>
            </a:r>
            <a:r>
              <a:rPr lang="fa-IR" sz="2358" b="1" dirty="0"/>
              <a:t>ک بازار کاملاً تعر</a:t>
            </a:r>
            <a:r>
              <a:rPr lang="ar-SA" sz="2358" b="1" dirty="0"/>
              <a:t>ي</a:t>
            </a:r>
            <a:r>
              <a:rPr lang="fa-IR" sz="2358" b="1" dirty="0"/>
              <a:t>ف شده آغاز م</a:t>
            </a:r>
            <a:r>
              <a:rPr lang="ar-SA" sz="2358" b="1" dirty="0"/>
              <a:t>ي</a:t>
            </a:r>
            <a:r>
              <a:rPr lang="fa-IR" sz="2358" b="1" dirty="0"/>
              <a:t> شود، رو</a:t>
            </a:r>
            <a:r>
              <a:rPr lang="ar-SA" sz="2358" b="1" dirty="0"/>
              <a:t>ي</a:t>
            </a:r>
            <a:r>
              <a:rPr lang="fa-IR" sz="2358" b="1" dirty="0"/>
              <a:t> ن</a:t>
            </a:r>
            <a:r>
              <a:rPr lang="ar-SA" sz="2358" b="1" dirty="0"/>
              <a:t>ي</a:t>
            </a:r>
            <a:r>
              <a:rPr lang="fa-IR" sz="2358" b="1" dirty="0"/>
              <a:t>ازها</a:t>
            </a:r>
            <a:r>
              <a:rPr lang="ar-SA" sz="2358" b="1" dirty="0"/>
              <a:t>ي</a:t>
            </a:r>
            <a:r>
              <a:rPr lang="fa-IR" sz="2358" b="1" dirty="0"/>
              <a:t> مشتر</a:t>
            </a:r>
            <a:r>
              <a:rPr lang="ar-SA" sz="2358" b="1" dirty="0"/>
              <a:t>ي</a:t>
            </a:r>
            <a:r>
              <a:rPr lang="fa-IR" sz="2358" b="1" dirty="0"/>
              <a:t>ان تأک</a:t>
            </a:r>
            <a:r>
              <a:rPr lang="ar-SA" sz="2358" b="1" dirty="0"/>
              <a:t>ي</a:t>
            </a:r>
            <a:r>
              <a:rPr lang="fa-IR" sz="2358" b="1" dirty="0"/>
              <a:t>د دارد، کل</a:t>
            </a:r>
            <a:r>
              <a:rPr lang="ar-SA" sz="2358" b="1" dirty="0"/>
              <a:t>ي</a:t>
            </a:r>
            <a:r>
              <a:rPr lang="fa-IR" sz="2358" b="1" dirty="0"/>
              <a:t>ه فعال</a:t>
            </a:r>
            <a:r>
              <a:rPr lang="ar-SA" sz="2358" b="1" dirty="0"/>
              <a:t>ي</a:t>
            </a:r>
            <a:r>
              <a:rPr lang="fa-IR" sz="2358" b="1" dirty="0"/>
              <a:t>ت ها</a:t>
            </a:r>
            <a:r>
              <a:rPr lang="ar-SA" sz="2358" b="1" dirty="0"/>
              <a:t>ي</a:t>
            </a:r>
            <a:r>
              <a:rPr lang="fa-IR" sz="2358" b="1" dirty="0"/>
              <a:t> بازار</a:t>
            </a:r>
            <a:r>
              <a:rPr lang="ar-SA" sz="2358" b="1" dirty="0"/>
              <a:t>ي</a:t>
            </a:r>
            <a:r>
              <a:rPr lang="fa-IR" sz="2358" b="1" dirty="0"/>
              <a:t>اب</a:t>
            </a:r>
            <a:r>
              <a:rPr lang="ar-SA" sz="2358" b="1" dirty="0"/>
              <a:t>ي</a:t>
            </a:r>
            <a:r>
              <a:rPr lang="fa-IR" sz="2358" b="1" dirty="0"/>
              <a:t> را هماهنگ م</a:t>
            </a:r>
            <a:r>
              <a:rPr lang="ar-SA" sz="2358" b="1" dirty="0"/>
              <a:t>ي</a:t>
            </a:r>
            <a:r>
              <a:rPr lang="fa-IR" sz="2358" b="1" dirty="0"/>
              <a:t> کند که به نحو</a:t>
            </a:r>
            <a:r>
              <a:rPr lang="ar-SA" sz="2358" b="1" dirty="0"/>
              <a:t>ي</a:t>
            </a:r>
            <a:r>
              <a:rPr lang="fa-IR" sz="2358" b="1" dirty="0"/>
              <a:t> کشتر</a:t>
            </a:r>
            <a:r>
              <a:rPr lang="ar-SA" sz="2358" b="1" dirty="0"/>
              <a:t>ي</a:t>
            </a:r>
            <a:r>
              <a:rPr lang="fa-IR" sz="2358" b="1" dirty="0"/>
              <a:t>ان را متأثر </a:t>
            </a:r>
            <a:br>
              <a:rPr lang="fa-IR" sz="2358" b="1" dirty="0"/>
            </a:br>
            <a:r>
              <a:rPr lang="fa-IR" sz="2358" b="1" dirty="0"/>
              <a:t>م</a:t>
            </a:r>
            <a:r>
              <a:rPr lang="ar-SA" sz="2358" b="1" dirty="0"/>
              <a:t>ي</a:t>
            </a:r>
            <a:r>
              <a:rPr lang="fa-IR" sz="2358" b="1" dirty="0"/>
              <a:t> سازد و با تأم</a:t>
            </a:r>
            <a:r>
              <a:rPr lang="ar-SA" sz="2358" b="1" dirty="0"/>
              <a:t>ي</a:t>
            </a:r>
            <a:r>
              <a:rPr lang="fa-IR" sz="2358" b="1" dirty="0"/>
              <a:t>ن رضا</a:t>
            </a:r>
            <a:r>
              <a:rPr lang="ar-SA" sz="2358" b="1" dirty="0"/>
              <a:t>ي</a:t>
            </a:r>
            <a:r>
              <a:rPr lang="fa-IR" sz="2358" b="1" dirty="0"/>
              <a:t>ت مشتر</a:t>
            </a:r>
            <a:r>
              <a:rPr lang="ar-SA" sz="2358" b="1" dirty="0"/>
              <a:t>ي</a:t>
            </a:r>
            <a:r>
              <a:rPr lang="fa-IR" sz="2358" b="1" dirty="0"/>
              <a:t>ان، سود م</a:t>
            </a:r>
            <a:r>
              <a:rPr lang="ar-SA" sz="2358" b="1" dirty="0"/>
              <a:t>ي</a:t>
            </a:r>
            <a:r>
              <a:rPr lang="fa-IR" sz="2358" b="1" dirty="0"/>
              <a:t> آفر</a:t>
            </a:r>
            <a:r>
              <a:rPr lang="ar-SA" sz="2358" b="1" dirty="0"/>
              <a:t>ي</a:t>
            </a:r>
            <a:r>
              <a:rPr lang="fa-IR" sz="2358" b="1" dirty="0"/>
              <a:t>ند.</a:t>
            </a:r>
            <a:endParaRPr lang="en-US" sz="2358" b="1" dirty="0"/>
          </a:p>
        </p:txBody>
      </p:sp>
    </p:spTree>
    <p:extLst>
      <p:ext uri="{BB962C8B-B14F-4D97-AF65-F5344CB8AC3E}">
        <p14:creationId xmlns:p14="http://schemas.microsoft.com/office/powerpoint/2010/main" val="573902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28800" y="785814"/>
            <a:ext cx="7772400" cy="719137"/>
          </a:xfrm>
          <a:prstGeom prst="rect">
            <a:avLst/>
          </a:prstGeom>
          <a:gradFill rotWithShape="1">
            <a:gsLst>
              <a:gs pos="0">
                <a:srgbClr val="FFFFFF"/>
              </a:gs>
              <a:gs pos="100000">
                <a:srgbClr val="FFFF66"/>
              </a:gs>
            </a:gsLst>
            <a:path path="shape">
              <a:fillToRect l="50000" t="50000" r="50000" b="50000"/>
            </a:path>
          </a:gradFill>
          <a:ln>
            <a:noFill/>
          </a:ln>
          <a:effectLst>
            <a:prstShdw prst="shdw13" dist="53882" dir="13500000">
              <a:schemeClr val="bg2"/>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sz="3200" b="1">
                <a:solidFill>
                  <a:srgbClr val="0000FF"/>
                </a:solidFill>
                <a:cs typeface="Titr" panose="00000700000000000000" pitchFamily="2" charset="-78"/>
              </a:rPr>
              <a:t>مقايسه مفاهيم فروش وبازاريابي </a:t>
            </a:r>
            <a:endParaRPr lang="en-US" sz="3200" b="1">
              <a:solidFill>
                <a:srgbClr val="0000FF"/>
              </a:solidFill>
              <a:cs typeface="Titr" panose="00000700000000000000" pitchFamily="2" charset="-78"/>
            </a:endParaRPr>
          </a:p>
        </p:txBody>
      </p:sp>
      <p:sp>
        <p:nvSpPr>
          <p:cNvPr id="21507" name="AutoShape 3"/>
          <p:cNvSpPr>
            <a:spLocks noChangeArrowheads="1"/>
          </p:cNvSpPr>
          <p:nvPr/>
        </p:nvSpPr>
        <p:spPr bwMode="auto">
          <a:xfrm>
            <a:off x="2173289" y="1717675"/>
            <a:ext cx="8066087" cy="2089150"/>
          </a:xfrm>
          <a:prstGeom prst="rightArrow">
            <a:avLst>
              <a:gd name="adj1" fmla="val 50000"/>
              <a:gd name="adj2" fmla="val 96524"/>
            </a:avLst>
          </a:prstGeom>
          <a:solidFill>
            <a:srgbClr val="FF33CC"/>
          </a:solidFill>
          <a:ln>
            <a:noFill/>
          </a:ln>
          <a:effectLst>
            <a:outerShdw dist="107763" dir="8100000" algn="ctr" rotWithShape="0">
              <a:srgbClr val="808080"/>
            </a:outerShdw>
          </a:effectLst>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                   سودآوري ازطريق         فروشندگي و        كالاهاي موجود        كارخانه    </a:t>
            </a:r>
          </a:p>
          <a:p>
            <a:pPr algn="ctr" fontAlgn="base">
              <a:spcBef>
                <a:spcPct val="0"/>
              </a:spcBef>
              <a:spcAft>
                <a:spcPct val="0"/>
              </a:spcAft>
            </a:pPr>
            <a:r>
              <a:rPr lang="ar-SA" b="1">
                <a:solidFill>
                  <a:prstClr val="black"/>
                </a:solidFill>
                <a:cs typeface="Titr" panose="00000700000000000000" pitchFamily="2" charset="-78"/>
              </a:rPr>
              <a:t>                        حجم فروش               تبليغات پيشبردي                                                    </a:t>
            </a:r>
            <a:endParaRPr lang="en-US" b="1">
              <a:solidFill>
                <a:prstClr val="black"/>
              </a:solidFill>
              <a:cs typeface="Titr" panose="00000700000000000000" pitchFamily="2" charset="-78"/>
            </a:endParaRPr>
          </a:p>
        </p:txBody>
      </p:sp>
      <p:sp>
        <p:nvSpPr>
          <p:cNvPr id="21508" name="AutoShape 4"/>
          <p:cNvSpPr>
            <a:spLocks noChangeArrowheads="1"/>
          </p:cNvSpPr>
          <p:nvPr/>
        </p:nvSpPr>
        <p:spPr bwMode="auto">
          <a:xfrm>
            <a:off x="2387600" y="4149726"/>
            <a:ext cx="7850188" cy="2087563"/>
          </a:xfrm>
          <a:prstGeom prst="rightArrow">
            <a:avLst>
              <a:gd name="adj1" fmla="val 50000"/>
              <a:gd name="adj2" fmla="val 94011"/>
            </a:avLst>
          </a:prstGeom>
          <a:solidFill>
            <a:srgbClr val="33CC33"/>
          </a:solidFill>
          <a:ln>
            <a:noFill/>
          </a:ln>
          <a:effectLst>
            <a:outerShdw dist="107763" dir="8100000" algn="ctr" rotWithShape="0">
              <a:srgbClr val="808080"/>
            </a:outerShdw>
          </a:effectLst>
          <a:extLst>
            <a:ext uri="{91240B29-F687-4F45-9708-019B960494DF}">
              <a14:hiddenLine xmlns:a14="http://schemas.microsoft.com/office/drawing/2010/main" w="47625">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sz="2000" b="1">
                <a:solidFill>
                  <a:prstClr val="black"/>
                </a:solidFill>
                <a:cs typeface="Titr" panose="00000700000000000000" pitchFamily="2" charset="-78"/>
              </a:rPr>
              <a:t> سودآوري با تامين             بازاريابي            نيازهاي مشتري       بازار  </a:t>
            </a:r>
          </a:p>
          <a:p>
            <a:pPr algn="ctr" fontAlgn="base">
              <a:spcBef>
                <a:spcPct val="0"/>
              </a:spcBef>
              <a:spcAft>
                <a:spcPct val="0"/>
              </a:spcAft>
            </a:pPr>
            <a:r>
              <a:rPr lang="ar-SA" sz="2000" b="1">
                <a:solidFill>
                  <a:prstClr val="black"/>
                </a:solidFill>
                <a:cs typeface="Titr" panose="00000700000000000000" pitchFamily="2" charset="-78"/>
              </a:rPr>
              <a:t>   رضايت مشتري               مركب                                                        </a:t>
            </a:r>
            <a:endParaRPr lang="en-US" sz="2000" b="1">
              <a:solidFill>
                <a:prstClr val="black"/>
              </a:solidFill>
              <a:cs typeface="Titr" panose="00000700000000000000" pitchFamily="2" charset="-78"/>
            </a:endParaRPr>
          </a:p>
        </p:txBody>
      </p:sp>
      <p:sp>
        <p:nvSpPr>
          <p:cNvPr id="21509" name="Text Box 5"/>
          <p:cNvSpPr txBox="1">
            <a:spLocks noChangeArrowheads="1"/>
          </p:cNvSpPr>
          <p:nvPr/>
        </p:nvSpPr>
        <p:spPr bwMode="auto">
          <a:xfrm>
            <a:off x="1828800" y="1797050"/>
            <a:ext cx="575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fontAlgn="base">
              <a:spcBef>
                <a:spcPct val="50000"/>
              </a:spcBef>
              <a:spcAft>
                <a:spcPct val="0"/>
              </a:spcAft>
            </a:pPr>
            <a:r>
              <a:rPr lang="ar-SA" sz="1600" b="1">
                <a:solidFill>
                  <a:prstClr val="black"/>
                </a:solidFill>
                <a:cs typeface="Titr" panose="00000700000000000000" pitchFamily="2" charset="-78"/>
              </a:rPr>
              <a:t>نقطه پايان                      وسيله                          كانون توجه               نقطه شروع</a:t>
            </a:r>
            <a:endParaRPr lang="en-US" sz="1600" b="1">
              <a:solidFill>
                <a:prstClr val="black"/>
              </a:solidFill>
              <a:cs typeface="Titr" panose="00000700000000000000" pitchFamily="2" charset="-78"/>
            </a:endParaRPr>
          </a:p>
        </p:txBody>
      </p:sp>
      <p:sp>
        <p:nvSpPr>
          <p:cNvPr id="21510" name="Oval 6"/>
          <p:cNvSpPr>
            <a:spLocks noChangeArrowheads="1"/>
          </p:cNvSpPr>
          <p:nvPr/>
        </p:nvSpPr>
        <p:spPr bwMode="auto">
          <a:xfrm>
            <a:off x="4191001" y="3573463"/>
            <a:ext cx="2016125" cy="576262"/>
          </a:xfrm>
          <a:prstGeom prst="ellipse">
            <a:avLst/>
          </a:prstGeom>
          <a:solidFill>
            <a:srgbClr val="FF33CC"/>
          </a:solidFill>
          <a:ln>
            <a:noFill/>
          </a:ln>
          <a:effectLst>
            <a:prstShdw prst="shdw13" dist="53882" dir="13500000">
              <a:srgbClr val="808080"/>
            </a:prstShdw>
          </a:effectLst>
          <a:extLst>
            <a:ext uri="{91240B29-F687-4F45-9708-019B960494DF}">
              <a14:hiddenLine xmlns:a14="http://schemas.microsoft.com/office/drawing/2010/main" w="44450" algn="ctr">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مفهوم فروش</a:t>
            </a:r>
            <a:endParaRPr lang="en-US" b="1">
              <a:solidFill>
                <a:prstClr val="black"/>
              </a:solidFill>
              <a:cs typeface="Titr" panose="00000700000000000000" pitchFamily="2" charset="-78"/>
            </a:endParaRPr>
          </a:p>
        </p:txBody>
      </p:sp>
      <p:sp>
        <p:nvSpPr>
          <p:cNvPr id="21511" name="Oval 7"/>
          <p:cNvSpPr>
            <a:spLocks noChangeArrowheads="1"/>
          </p:cNvSpPr>
          <p:nvPr/>
        </p:nvSpPr>
        <p:spPr bwMode="auto">
          <a:xfrm>
            <a:off x="4367214" y="5949951"/>
            <a:ext cx="2016125" cy="576263"/>
          </a:xfrm>
          <a:prstGeom prst="ellipse">
            <a:avLst/>
          </a:prstGeom>
          <a:solidFill>
            <a:srgbClr val="33CC33"/>
          </a:solidFill>
          <a:ln>
            <a:noFill/>
          </a:ln>
          <a:effectLst>
            <a:prstShdw prst="shdw13" dist="53882" dir="13500000">
              <a:srgbClr val="808080"/>
            </a:prstShdw>
          </a:effectLst>
          <a:extLst>
            <a:ext uri="{91240B29-F687-4F45-9708-019B960494DF}">
              <a14:hiddenLine xmlns:a14="http://schemas.microsoft.com/office/drawing/2010/main" w="47625" algn="ctr">
                <a:solidFill>
                  <a:srgbClr val="000000"/>
                </a:solidFill>
                <a:round/>
                <a:headEnd/>
                <a:tailEnd/>
              </a14:hiddenLine>
            </a:ext>
          </a:extLst>
        </p:spPr>
        <p:txBody>
          <a:bodyPr wrap="none" anchor="ct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ctr" fontAlgn="base">
              <a:spcBef>
                <a:spcPct val="0"/>
              </a:spcBef>
              <a:spcAft>
                <a:spcPct val="0"/>
              </a:spcAft>
            </a:pPr>
            <a:r>
              <a:rPr lang="ar-SA" b="1">
                <a:solidFill>
                  <a:prstClr val="black"/>
                </a:solidFill>
                <a:cs typeface="Titr" panose="00000700000000000000" pitchFamily="2" charset="-78"/>
              </a:rPr>
              <a:t>مفهوم بازاريابي</a:t>
            </a:r>
            <a:endParaRPr lang="en-US" b="1">
              <a:solidFill>
                <a:prstClr val="black"/>
              </a:solidFill>
              <a:cs typeface="Titr" panose="00000700000000000000" pitchFamily="2" charset="-78"/>
            </a:endParaRPr>
          </a:p>
        </p:txBody>
      </p:sp>
      <p:sp>
        <p:nvSpPr>
          <p:cNvPr id="25608" name="Footer Placeholder 1"/>
          <p:cNvSpPr>
            <a:spLocks noGrp="1"/>
          </p:cNvSpPr>
          <p:nvPr>
            <p:ph type="ftr" sz="quarter" idx="4294967295"/>
          </p:nvPr>
        </p:nvSpPr>
        <p:spPr bwMode="auto">
          <a:xfrm>
            <a:off x="5839884" y="6408739"/>
            <a:ext cx="313478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endParaRPr lang="en-US" dirty="0">
              <a:solidFill>
                <a:srgbClr val="464646"/>
              </a:solidFill>
            </a:endParaRPr>
          </a:p>
        </p:txBody>
      </p:sp>
      <p:sp>
        <p:nvSpPr>
          <p:cNvPr id="25609" name="Slide Number Placeholder 2"/>
          <p:cNvSpPr>
            <a:spLocks noGrp="1"/>
          </p:cNvSpPr>
          <p:nvPr>
            <p:ph type="sldNum" sz="quarter" idx="4294967295"/>
          </p:nvPr>
        </p:nvSpPr>
        <p:spPr bwMode="auto">
          <a:xfrm>
            <a:off x="11529484" y="6408739"/>
            <a:ext cx="4889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endParaRPr lang="en-US" dirty="0">
              <a:solidFill>
                <a:srgbClr val="464646"/>
              </a:solidFill>
            </a:endParaRPr>
          </a:p>
        </p:txBody>
      </p:sp>
    </p:spTree>
    <p:extLst>
      <p:ext uri="{BB962C8B-B14F-4D97-AF65-F5344CB8AC3E}">
        <p14:creationId xmlns:p14="http://schemas.microsoft.com/office/powerpoint/2010/main" val="2393069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NOTIF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15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15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1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215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nimBg="1" autoUpdateAnimBg="0"/>
      <p:bldP spid="21508" grpId="0" animBg="1" autoUpdateAnimBg="0"/>
      <p:bldP spid="21509" grpId="0" autoUpdateAnimBg="0"/>
      <p:bldP spid="21510" grpId="0" animBg="1" autoUpdateAnimBg="0"/>
      <p:bldP spid="215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فلسفه 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397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397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3973" name="Text Box 5"/>
          <p:cNvSpPr txBox="1">
            <a:spLocks noChangeArrowheads="1"/>
          </p:cNvSpPr>
          <p:nvPr/>
        </p:nvSpPr>
        <p:spPr bwMode="auto">
          <a:xfrm>
            <a:off x="2782889" y="1341439"/>
            <a:ext cx="75596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6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پيروان اين فلسفه، شناخت و ارضاء نيازها وخواسته هاي مشتريان را در بازارهاي هدف، بهترين راه نيل به اهداف سازماني مي دانند و معتقدند که در راستاي مقابله با رقبا بايد هر چه بيشتر رضایت مصرف کننده را جلب نمايند.</a:t>
            </a:r>
          </a:p>
        </p:txBody>
      </p:sp>
    </p:spTree>
    <p:extLst>
      <p:ext uri="{BB962C8B-B14F-4D97-AF65-F5344CB8AC3E}">
        <p14:creationId xmlns:p14="http://schemas.microsoft.com/office/powerpoint/2010/main" val="3301422398"/>
      </p:ext>
    </p:extLst>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079875"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فلسفه بازاريابي اجتماعي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601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602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6021" name="Text Box 5"/>
          <p:cNvSpPr txBox="1">
            <a:spLocks noChangeArrowheads="1"/>
          </p:cNvSpPr>
          <p:nvPr/>
        </p:nvSpPr>
        <p:spPr bwMode="auto">
          <a:xfrm>
            <a:off x="2566989" y="1341438"/>
            <a:ext cx="7559675"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4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فلسفه بازاريابي اجتماعي به مسئوليت اجتماعي سازمان توجه دارد و درآن هر سازمان بايد نخست نيازهاي بازار هدف را بشناسد سپس در مقايسه با رقبا اين نيازها را بطور کارآمد و موثري ارضاء کند، به گونه اي که آسايش و رفاه مشتري و جامعه هر دو فراهم گردد.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3525223"/>
      </p:ext>
    </p:extLst>
  </p:cSld>
  <p:clrMapOvr>
    <a:masterClrMapping/>
  </p:clrMapOvr>
  <p:transition spd="med">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9"/>
          <p:cNvGrpSpPr>
            <a:grpSpLocks/>
          </p:cNvGrpSpPr>
          <p:nvPr/>
        </p:nvGrpSpPr>
        <p:grpSpPr bwMode="auto">
          <a:xfrm>
            <a:off x="3000374" y="1052514"/>
            <a:ext cx="7858125" cy="4951669"/>
            <a:chOff x="975" y="663"/>
            <a:chExt cx="4173" cy="2122"/>
          </a:xfrm>
        </p:grpSpPr>
        <p:sp>
          <p:nvSpPr>
            <p:cNvPr id="88067" name="Text Box 4"/>
            <p:cNvSpPr txBox="1">
              <a:spLocks noChangeArrowheads="1"/>
            </p:cNvSpPr>
            <p:nvPr/>
          </p:nvSpPr>
          <p:spPr bwMode="auto">
            <a:xfrm>
              <a:off x="2381" y="663"/>
              <a:ext cx="145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400" b="1" dirty="0">
                  <a:solidFill>
                    <a:schemeClr val="tx2">
                      <a:lumMod val="75000"/>
                    </a:schemeClr>
                  </a:solidFill>
                  <a:latin typeface="Times New Roman" panose="02020603050405020304" pitchFamily="18" charset="0"/>
                  <a:cs typeface="Zar" panose="00000400000000000000" pitchFamily="2" charset="-78"/>
                </a:rPr>
                <a:t>جامعه (رفاه انسان)</a:t>
              </a:r>
              <a:endParaRPr lang="en-US" sz="2400" b="1" dirty="0">
                <a:solidFill>
                  <a:schemeClr val="tx2">
                    <a:lumMod val="75000"/>
                  </a:schemeClr>
                </a:solidFill>
                <a:latin typeface="Times New Roman" panose="02020603050405020304" pitchFamily="18" charset="0"/>
                <a:cs typeface="Zar" panose="00000400000000000000" pitchFamily="2" charset="-78"/>
              </a:endParaRPr>
            </a:p>
          </p:txBody>
        </p:sp>
        <p:sp>
          <p:nvSpPr>
            <p:cNvPr id="88068" name="Text Box 5"/>
            <p:cNvSpPr txBox="1">
              <a:spLocks noChangeArrowheads="1"/>
            </p:cNvSpPr>
            <p:nvPr/>
          </p:nvSpPr>
          <p:spPr bwMode="auto">
            <a:xfrm>
              <a:off x="3061" y="2024"/>
              <a:ext cx="208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chemeClr val="tx2">
                      <a:lumMod val="75000"/>
                    </a:schemeClr>
                  </a:solidFill>
                  <a:latin typeface="Times New Roman" panose="02020603050405020304" pitchFamily="18" charset="0"/>
                  <a:cs typeface="Zar" panose="00000400000000000000" pitchFamily="2" charset="-78"/>
                </a:rPr>
                <a:t>شرکت (منافع سازمان)</a:t>
              </a:r>
              <a:endParaRPr lang="en-US" sz="2000" b="1">
                <a:solidFill>
                  <a:schemeClr val="tx2">
                    <a:lumMod val="75000"/>
                  </a:schemeClr>
                </a:solidFill>
                <a:latin typeface="Times New Roman" panose="02020603050405020304" pitchFamily="18" charset="0"/>
                <a:cs typeface="Zar" panose="00000400000000000000" pitchFamily="2" charset="-78"/>
              </a:endParaRPr>
            </a:p>
          </p:txBody>
        </p:sp>
        <p:sp>
          <p:nvSpPr>
            <p:cNvPr id="88069" name="Text Box 6"/>
            <p:cNvSpPr txBox="1">
              <a:spLocks noChangeArrowheads="1"/>
            </p:cNvSpPr>
            <p:nvPr/>
          </p:nvSpPr>
          <p:spPr bwMode="auto">
            <a:xfrm>
              <a:off x="975" y="2024"/>
              <a:ext cx="18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a:solidFill>
                    <a:schemeClr val="tx2">
                      <a:lumMod val="75000"/>
                    </a:schemeClr>
                  </a:solidFill>
                  <a:latin typeface="Times New Roman" panose="02020603050405020304" pitchFamily="18" charset="0"/>
                  <a:cs typeface="Zar" panose="00000400000000000000" pitchFamily="2" charset="-78"/>
                </a:rPr>
                <a:t>مصرف کنندگان (تامين خواسته ها)</a:t>
              </a:r>
              <a:endParaRPr lang="en-US" b="1">
                <a:solidFill>
                  <a:schemeClr val="tx2">
                    <a:lumMod val="75000"/>
                  </a:schemeClr>
                </a:solidFill>
                <a:latin typeface="Times New Roman" panose="02020603050405020304" pitchFamily="18" charset="0"/>
                <a:cs typeface="Zar" panose="00000400000000000000" pitchFamily="2" charset="-78"/>
              </a:endParaRPr>
            </a:p>
          </p:txBody>
        </p:sp>
        <p:sp>
          <p:nvSpPr>
            <p:cNvPr id="88070" name="AutoShape 7"/>
            <p:cNvSpPr>
              <a:spLocks noChangeArrowheads="1"/>
            </p:cNvSpPr>
            <p:nvPr/>
          </p:nvSpPr>
          <p:spPr bwMode="auto">
            <a:xfrm>
              <a:off x="1791" y="935"/>
              <a:ext cx="2586" cy="999"/>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b="1">
                  <a:solidFill>
                    <a:schemeClr val="tx2">
                      <a:lumMod val="75000"/>
                    </a:schemeClr>
                  </a:solidFill>
                  <a:latin typeface="Times New Roman" panose="02020603050405020304" pitchFamily="18" charset="0"/>
                  <a:cs typeface="Zar" panose="00000400000000000000" pitchFamily="2" charset="-78"/>
                </a:rPr>
                <a:t>فلسفه بازاريابي اجتماعي</a:t>
              </a:r>
              <a:endParaRPr lang="en-US" sz="2400" b="1">
                <a:solidFill>
                  <a:schemeClr val="tx2">
                    <a:lumMod val="75000"/>
                  </a:schemeClr>
                </a:solidFill>
                <a:latin typeface="Times New Roman" panose="02020603050405020304" pitchFamily="18" charset="0"/>
                <a:cs typeface="Zar" panose="00000400000000000000" pitchFamily="2" charset="-78"/>
              </a:endParaRPr>
            </a:p>
          </p:txBody>
        </p:sp>
        <p:sp>
          <p:nvSpPr>
            <p:cNvPr id="88071" name="Text Box 8"/>
            <p:cNvSpPr txBox="1">
              <a:spLocks noChangeArrowheads="1"/>
            </p:cNvSpPr>
            <p:nvPr/>
          </p:nvSpPr>
          <p:spPr bwMode="auto">
            <a:xfrm>
              <a:off x="1746" y="2614"/>
              <a:ext cx="263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chemeClr val="tx2">
                      <a:lumMod val="75000"/>
                    </a:schemeClr>
                  </a:solidFill>
                  <a:latin typeface="Times New Roman" panose="02020603050405020304" pitchFamily="18" charset="0"/>
                  <a:cs typeface="Zar" panose="00000400000000000000" pitchFamily="2" charset="-78"/>
                </a:rPr>
                <a:t>ملاحظات سه گانه فلسفه بازاريابي اجتماعي</a:t>
              </a:r>
              <a:endParaRPr lang="en-US" sz="2000" b="1">
                <a:solidFill>
                  <a:schemeClr val="tx2">
                    <a:lumMod val="75000"/>
                  </a:schemeClr>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329041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dirty="0" smtClean="0">
                <a:cs typeface="B Badr" panose="00000400000000000000" pitchFamily="2" charset="-78"/>
              </a:rPr>
              <a:t>شکل1-3</a:t>
            </a:r>
            <a:endParaRPr lang="en-US" dirty="0">
              <a:cs typeface="B Badr" panose="00000400000000000000" pitchFamily="2" charset="-78"/>
            </a:endParaRPr>
          </a:p>
        </p:txBody>
      </p:sp>
      <p:sp>
        <p:nvSpPr>
          <p:cNvPr id="230403" name="Rectangle 2"/>
          <p:cNvSpPr>
            <a:spLocks noGrp="1" noChangeArrowheads="1"/>
          </p:cNvSpPr>
          <p:nvPr>
            <p:ph type="title"/>
          </p:nvPr>
        </p:nvSpPr>
        <p:spPr/>
        <p:txBody>
          <a:bodyPr/>
          <a:lstStyle/>
          <a:p>
            <a:pPr eaLnBrk="1" hangingPunct="1"/>
            <a:r>
              <a:rPr lang="fa-IR" smtClean="0"/>
              <a:t>نمودار سيكل عمر كالا</a:t>
            </a:r>
            <a:endParaRPr lang="en-US" smtClean="0"/>
          </a:p>
        </p:txBody>
      </p:sp>
      <p:sp>
        <p:nvSpPr>
          <p:cNvPr id="230404" name="Rectangle 3"/>
          <p:cNvSpPr>
            <a:spLocks noGrp="1" noChangeArrowheads="1"/>
          </p:cNvSpPr>
          <p:nvPr>
            <p:ph type="body" idx="1"/>
          </p:nvPr>
        </p:nvSpPr>
        <p:spPr/>
        <p:txBody>
          <a:bodyPr/>
          <a:lstStyle/>
          <a:p>
            <a:pPr eaLnBrk="1" hangingPunct="1">
              <a:buFontTx/>
              <a:buNone/>
            </a:pPr>
            <a:endParaRPr lang="fa-IR" smtClean="0"/>
          </a:p>
        </p:txBody>
      </p:sp>
      <p:pic>
        <p:nvPicPr>
          <p:cNvPr id="230405" name="Picture 5" descr="dai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053" y="1681956"/>
            <a:ext cx="7812088" cy="4638675"/>
          </a:xfrm>
          <a:prstGeom prst="rect">
            <a:avLst/>
          </a:prstGeom>
          <a:ln>
            <a:solidFill>
              <a:srgbClr val="FF0000"/>
            </a:solidFill>
          </a:ln>
        </p:spPr>
      </p:pic>
    </p:spTree>
    <p:extLst>
      <p:ext uri="{BB962C8B-B14F-4D97-AF65-F5344CB8AC3E}">
        <p14:creationId xmlns:p14="http://schemas.microsoft.com/office/powerpoint/2010/main" val="2697524052"/>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7177628A-A482-40D1-8280-4A022C0D1AF3}" type="slidenum">
              <a:rPr lang="ar-SA" sz="1400"/>
              <a:pPr eaLnBrk="1" hangingPunct="1"/>
              <a:t>30</a:t>
            </a:fld>
            <a:endParaRPr lang="en-US" sz="1400"/>
          </a:p>
        </p:txBody>
      </p:sp>
      <p:sp>
        <p:nvSpPr>
          <p:cNvPr id="6146" name="Oval 2"/>
          <p:cNvSpPr>
            <a:spLocks noChangeArrowheads="1"/>
          </p:cNvSpPr>
          <p:nvPr/>
        </p:nvSpPr>
        <p:spPr bwMode="auto">
          <a:xfrm>
            <a:off x="7162800" y="304800"/>
            <a:ext cx="2743200" cy="8382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dirty="0"/>
              <a:t>فلسفه هاي بازاريابي</a:t>
            </a:r>
            <a:endParaRPr lang="en-US" sz="2400" dirty="0"/>
          </a:p>
        </p:txBody>
      </p:sp>
      <p:sp>
        <p:nvSpPr>
          <p:cNvPr id="6147" name="Oval 3"/>
          <p:cNvSpPr>
            <a:spLocks noChangeArrowheads="1"/>
          </p:cNvSpPr>
          <p:nvPr/>
        </p:nvSpPr>
        <p:spPr bwMode="auto">
          <a:xfrm>
            <a:off x="2057400" y="2743200"/>
            <a:ext cx="1676400" cy="1066800"/>
          </a:xfrm>
          <a:prstGeom prst="ellipse">
            <a:avLst/>
          </a:prstGeom>
          <a:solidFill>
            <a:srgbClr val="FF66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52" name="Oval 8"/>
          <p:cNvSpPr>
            <a:spLocks noChangeArrowheads="1"/>
          </p:cNvSpPr>
          <p:nvPr/>
        </p:nvSpPr>
        <p:spPr bwMode="auto">
          <a:xfrm>
            <a:off x="4267200" y="2743200"/>
            <a:ext cx="1143000" cy="1066800"/>
          </a:xfrm>
          <a:prstGeom prst="ellipse">
            <a:avLst/>
          </a:prstGeom>
          <a:solidFill>
            <a:srgbClr val="FFCCCC"/>
          </a:solidFill>
          <a:ln w="9525">
            <a:solidFill>
              <a:schemeClr val="tx2"/>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مشتري</a:t>
            </a:r>
            <a:endParaRPr lang="en-US" sz="2400"/>
          </a:p>
        </p:txBody>
      </p:sp>
      <p:sp>
        <p:nvSpPr>
          <p:cNvPr id="6155" name="Line 11"/>
          <p:cNvSpPr>
            <a:spLocks noChangeShapeType="1"/>
          </p:cNvSpPr>
          <p:nvPr/>
        </p:nvSpPr>
        <p:spPr bwMode="auto">
          <a:xfrm>
            <a:off x="4267200" y="19050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156" name="Line 12"/>
          <p:cNvSpPr>
            <a:spLocks noChangeShapeType="1"/>
          </p:cNvSpPr>
          <p:nvPr/>
        </p:nvSpPr>
        <p:spPr bwMode="auto">
          <a:xfrm>
            <a:off x="7315200" y="19050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161" name="Oval 17"/>
          <p:cNvSpPr>
            <a:spLocks noChangeArrowheads="1"/>
          </p:cNvSpPr>
          <p:nvPr/>
        </p:nvSpPr>
        <p:spPr bwMode="auto">
          <a:xfrm>
            <a:off x="2057400" y="3962400"/>
            <a:ext cx="1752600" cy="990600"/>
          </a:xfrm>
          <a:prstGeom prst="ellipse">
            <a:avLst/>
          </a:prstGeom>
          <a:solidFill>
            <a:srgbClr val="FFCC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 گرايش توليد</a:t>
            </a:r>
            <a:endParaRPr lang="en-US" sz="2400"/>
          </a:p>
        </p:txBody>
      </p:sp>
      <p:sp>
        <p:nvSpPr>
          <p:cNvPr id="6162" name="Oval 18"/>
          <p:cNvSpPr>
            <a:spLocks noChangeArrowheads="1"/>
          </p:cNvSpPr>
          <p:nvPr/>
        </p:nvSpPr>
        <p:spPr bwMode="auto">
          <a:xfrm>
            <a:off x="2057400" y="5181600"/>
            <a:ext cx="1752600" cy="1066800"/>
          </a:xfrm>
          <a:prstGeom prst="ellipse">
            <a:avLst/>
          </a:prstGeom>
          <a:solidFill>
            <a:srgbClr val="FFCC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گرايش فروش</a:t>
            </a:r>
            <a:endParaRPr lang="en-US" sz="2400"/>
          </a:p>
        </p:txBody>
      </p:sp>
      <p:sp>
        <p:nvSpPr>
          <p:cNvPr id="6166" name="Oval 22"/>
          <p:cNvSpPr>
            <a:spLocks noChangeArrowheads="1"/>
          </p:cNvSpPr>
          <p:nvPr/>
        </p:nvSpPr>
        <p:spPr bwMode="auto">
          <a:xfrm>
            <a:off x="5029200" y="4343400"/>
            <a:ext cx="1600200" cy="1295400"/>
          </a:xfrm>
          <a:prstGeom prst="ellipse">
            <a:avLst/>
          </a:prstGeom>
          <a:solidFill>
            <a:srgbClr val="FFFF99"/>
          </a:solidFill>
          <a:ln w="9525">
            <a:solidFill>
              <a:schemeClr val="tx2"/>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بازاريابي</a:t>
            </a:r>
            <a:endParaRPr lang="en-US" sz="2400"/>
          </a:p>
        </p:txBody>
      </p:sp>
      <p:sp>
        <p:nvSpPr>
          <p:cNvPr id="6168" name="Oval 24"/>
          <p:cNvSpPr>
            <a:spLocks noChangeArrowheads="1"/>
          </p:cNvSpPr>
          <p:nvPr/>
        </p:nvSpPr>
        <p:spPr bwMode="auto">
          <a:xfrm>
            <a:off x="8077200" y="4343400"/>
            <a:ext cx="2286000" cy="1524000"/>
          </a:xfrm>
          <a:prstGeom prst="ellipse">
            <a:avLst/>
          </a:prstGeom>
          <a:solidFill>
            <a:schemeClr val="accent1"/>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بازاريابي اجتماعي</a:t>
            </a:r>
          </a:p>
          <a:p>
            <a:pPr eaLnBrk="1" hangingPunct="1"/>
            <a:r>
              <a:rPr lang="ar-SA" sz="2400"/>
              <a:t>بازاريابي سبز</a:t>
            </a:r>
            <a:endParaRPr lang="en-US" sz="2400"/>
          </a:p>
        </p:txBody>
      </p:sp>
      <p:sp>
        <p:nvSpPr>
          <p:cNvPr id="6171" name="Line 27"/>
          <p:cNvSpPr>
            <a:spLocks noChangeShapeType="1"/>
          </p:cNvSpPr>
          <p:nvPr/>
        </p:nvSpPr>
        <p:spPr bwMode="auto">
          <a:xfrm>
            <a:off x="1905000" y="1143000"/>
            <a:ext cx="807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2" name="Line 28"/>
          <p:cNvSpPr>
            <a:spLocks noChangeShapeType="1"/>
          </p:cNvSpPr>
          <p:nvPr/>
        </p:nvSpPr>
        <p:spPr bwMode="auto">
          <a:xfrm>
            <a:off x="1905000" y="3886200"/>
            <a:ext cx="815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3" name="Line 29"/>
          <p:cNvSpPr>
            <a:spLocks noChangeShapeType="1"/>
          </p:cNvSpPr>
          <p:nvPr/>
        </p:nvSpPr>
        <p:spPr bwMode="auto">
          <a:xfrm>
            <a:off x="2057400" y="6477000"/>
            <a:ext cx="807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74" name="Oval 30"/>
          <p:cNvSpPr>
            <a:spLocks noChangeArrowheads="1"/>
          </p:cNvSpPr>
          <p:nvPr/>
        </p:nvSpPr>
        <p:spPr bwMode="auto">
          <a:xfrm>
            <a:off x="6019800" y="2743200"/>
            <a:ext cx="1143000" cy="1066800"/>
          </a:xfrm>
          <a:prstGeom prst="ellipse">
            <a:avLst/>
          </a:prstGeom>
          <a:solidFill>
            <a:srgbClr val="FFCC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76" name="Oval 32"/>
          <p:cNvSpPr>
            <a:spLocks noChangeArrowheads="1"/>
          </p:cNvSpPr>
          <p:nvPr/>
        </p:nvSpPr>
        <p:spPr bwMode="auto">
          <a:xfrm>
            <a:off x="7391400" y="2743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مشتري</a:t>
            </a:r>
            <a:endParaRPr lang="en-US" sz="2400"/>
          </a:p>
        </p:txBody>
      </p:sp>
      <p:sp>
        <p:nvSpPr>
          <p:cNvPr id="6177" name="Oval 33"/>
          <p:cNvSpPr>
            <a:spLocks noChangeArrowheads="1"/>
          </p:cNvSpPr>
          <p:nvPr/>
        </p:nvSpPr>
        <p:spPr bwMode="auto">
          <a:xfrm>
            <a:off x="8305800" y="1981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جامعه</a:t>
            </a:r>
            <a:endParaRPr lang="en-US" sz="2400"/>
          </a:p>
        </p:txBody>
      </p:sp>
      <p:sp>
        <p:nvSpPr>
          <p:cNvPr id="6178" name="Oval 34"/>
          <p:cNvSpPr>
            <a:spLocks noChangeArrowheads="1"/>
          </p:cNvSpPr>
          <p:nvPr/>
        </p:nvSpPr>
        <p:spPr bwMode="auto">
          <a:xfrm>
            <a:off x="9067800" y="2743200"/>
            <a:ext cx="1143000" cy="1066800"/>
          </a:xfrm>
          <a:prstGeom prst="ellipse">
            <a:avLst/>
          </a:prstGeom>
          <a:solidFill>
            <a:srgbClr val="CCFFCC"/>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شركت</a:t>
            </a:r>
            <a:endParaRPr lang="en-US" sz="2400"/>
          </a:p>
        </p:txBody>
      </p:sp>
      <p:sp>
        <p:nvSpPr>
          <p:cNvPr id="6179" name="Line 35"/>
          <p:cNvSpPr>
            <a:spLocks noChangeShapeType="1"/>
          </p:cNvSpPr>
          <p:nvPr/>
        </p:nvSpPr>
        <p:spPr bwMode="auto">
          <a:xfrm flipV="1">
            <a:off x="2133600" y="1905000"/>
            <a:ext cx="784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6180" name="Rectangle 36"/>
          <p:cNvSpPr>
            <a:spLocks noChangeArrowheads="1"/>
          </p:cNvSpPr>
          <p:nvPr/>
        </p:nvSpPr>
        <p:spPr bwMode="auto">
          <a:xfrm>
            <a:off x="1828800" y="1143000"/>
            <a:ext cx="8001000" cy="762000"/>
          </a:xfrm>
          <a:prstGeom prst="rect">
            <a:avLst/>
          </a:prstGeom>
          <a:solidFill>
            <a:srgbClr val="00CCFF"/>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3200"/>
              <a:t>كانون توجه</a:t>
            </a:r>
            <a:endParaRPr lang="en-US" sz="3200"/>
          </a:p>
        </p:txBody>
      </p:sp>
    </p:spTree>
    <p:extLst>
      <p:ext uri="{BB962C8B-B14F-4D97-AF65-F5344CB8AC3E}">
        <p14:creationId xmlns:p14="http://schemas.microsoft.com/office/powerpoint/2010/main" val="2590459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80"/>
                                        </p:tgtEl>
                                        <p:attrNameLst>
                                          <p:attrName>style.visibility</p:attrName>
                                        </p:attrNameLst>
                                      </p:cBhvr>
                                      <p:to>
                                        <p:strVal val="visible"/>
                                      </p:to>
                                    </p:set>
                                    <p:anim calcmode="lin" valueType="num">
                                      <p:cBhvr additive="base">
                                        <p:cTn id="13" dur="500" fill="hold"/>
                                        <p:tgtEl>
                                          <p:spTgt spid="6180"/>
                                        </p:tgtEl>
                                        <p:attrNameLst>
                                          <p:attrName>ppt_x</p:attrName>
                                        </p:attrNameLst>
                                      </p:cBhvr>
                                      <p:tavLst>
                                        <p:tav tm="0">
                                          <p:val>
                                            <p:strVal val="0-#ppt_w/2"/>
                                          </p:val>
                                        </p:tav>
                                        <p:tav tm="100000">
                                          <p:val>
                                            <p:strVal val="#ppt_x"/>
                                          </p:val>
                                        </p:tav>
                                      </p:tavLst>
                                    </p:anim>
                                    <p:anim calcmode="lin" valueType="num">
                                      <p:cBhvr additive="base">
                                        <p:cTn id="14" dur="500" fill="hold"/>
                                        <p:tgtEl>
                                          <p:spTgt spid="61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71"/>
                                        </p:tgtEl>
                                        <p:attrNameLst>
                                          <p:attrName>style.visibility</p:attrName>
                                        </p:attrNameLst>
                                      </p:cBhvr>
                                      <p:to>
                                        <p:strVal val="visible"/>
                                      </p:to>
                                    </p:set>
                                    <p:anim calcmode="lin" valueType="num">
                                      <p:cBhvr additive="base">
                                        <p:cTn id="19" dur="500" fill="hold"/>
                                        <p:tgtEl>
                                          <p:spTgt spid="6171"/>
                                        </p:tgtEl>
                                        <p:attrNameLst>
                                          <p:attrName>ppt_x</p:attrName>
                                        </p:attrNameLst>
                                      </p:cBhvr>
                                      <p:tavLst>
                                        <p:tav tm="0">
                                          <p:val>
                                            <p:strVal val="0-#ppt_w/2"/>
                                          </p:val>
                                        </p:tav>
                                        <p:tav tm="100000">
                                          <p:val>
                                            <p:strVal val="#ppt_x"/>
                                          </p:val>
                                        </p:tav>
                                      </p:tavLst>
                                    </p:anim>
                                    <p:anim calcmode="lin" valueType="num">
                                      <p:cBhvr additive="base">
                                        <p:cTn id="20" dur="500" fill="hold"/>
                                        <p:tgtEl>
                                          <p:spTgt spid="6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79"/>
                                        </p:tgtEl>
                                        <p:attrNameLst>
                                          <p:attrName>style.visibility</p:attrName>
                                        </p:attrNameLst>
                                      </p:cBhvr>
                                      <p:to>
                                        <p:strVal val="visible"/>
                                      </p:to>
                                    </p:set>
                                    <p:anim calcmode="lin" valueType="num">
                                      <p:cBhvr additive="base">
                                        <p:cTn id="25" dur="500" fill="hold"/>
                                        <p:tgtEl>
                                          <p:spTgt spid="6179"/>
                                        </p:tgtEl>
                                        <p:attrNameLst>
                                          <p:attrName>ppt_x</p:attrName>
                                        </p:attrNameLst>
                                      </p:cBhvr>
                                      <p:tavLst>
                                        <p:tav tm="0">
                                          <p:val>
                                            <p:strVal val="0-#ppt_w/2"/>
                                          </p:val>
                                        </p:tav>
                                        <p:tav tm="100000">
                                          <p:val>
                                            <p:strVal val="#ppt_x"/>
                                          </p:val>
                                        </p:tav>
                                      </p:tavLst>
                                    </p:anim>
                                    <p:anim calcmode="lin" valueType="num">
                                      <p:cBhvr additive="base">
                                        <p:cTn id="26" dur="500" fill="hold"/>
                                        <p:tgtEl>
                                          <p:spTgt spid="61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72"/>
                                        </p:tgtEl>
                                        <p:attrNameLst>
                                          <p:attrName>style.visibility</p:attrName>
                                        </p:attrNameLst>
                                      </p:cBhvr>
                                      <p:to>
                                        <p:strVal val="visible"/>
                                      </p:to>
                                    </p:set>
                                    <p:anim calcmode="lin" valueType="num">
                                      <p:cBhvr additive="base">
                                        <p:cTn id="31" dur="500" fill="hold"/>
                                        <p:tgtEl>
                                          <p:spTgt spid="6172"/>
                                        </p:tgtEl>
                                        <p:attrNameLst>
                                          <p:attrName>ppt_x</p:attrName>
                                        </p:attrNameLst>
                                      </p:cBhvr>
                                      <p:tavLst>
                                        <p:tav tm="0">
                                          <p:val>
                                            <p:strVal val="0-#ppt_w/2"/>
                                          </p:val>
                                        </p:tav>
                                        <p:tav tm="100000">
                                          <p:val>
                                            <p:strVal val="#ppt_x"/>
                                          </p:val>
                                        </p:tav>
                                      </p:tavLst>
                                    </p:anim>
                                    <p:anim calcmode="lin" valueType="num">
                                      <p:cBhvr additive="base">
                                        <p:cTn id="32" dur="500" fill="hold"/>
                                        <p:tgtEl>
                                          <p:spTgt spid="617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73"/>
                                        </p:tgtEl>
                                        <p:attrNameLst>
                                          <p:attrName>style.visibility</p:attrName>
                                        </p:attrNameLst>
                                      </p:cBhvr>
                                      <p:to>
                                        <p:strVal val="visible"/>
                                      </p:to>
                                    </p:set>
                                    <p:anim calcmode="lin" valueType="num">
                                      <p:cBhvr additive="base">
                                        <p:cTn id="37" dur="500" fill="hold"/>
                                        <p:tgtEl>
                                          <p:spTgt spid="6173"/>
                                        </p:tgtEl>
                                        <p:attrNameLst>
                                          <p:attrName>ppt_x</p:attrName>
                                        </p:attrNameLst>
                                      </p:cBhvr>
                                      <p:tavLst>
                                        <p:tav tm="0">
                                          <p:val>
                                            <p:strVal val="0-#ppt_w/2"/>
                                          </p:val>
                                        </p:tav>
                                        <p:tav tm="100000">
                                          <p:val>
                                            <p:strVal val="#ppt_x"/>
                                          </p:val>
                                        </p:tav>
                                      </p:tavLst>
                                    </p:anim>
                                    <p:anim calcmode="lin" valueType="num">
                                      <p:cBhvr additive="base">
                                        <p:cTn id="38" dur="500" fill="hold"/>
                                        <p:tgtEl>
                                          <p:spTgt spid="617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gtEl>
                                        <p:attrNameLst>
                                          <p:attrName>style.visibility</p:attrName>
                                        </p:attrNameLst>
                                      </p:cBhvr>
                                      <p:to>
                                        <p:strVal val="visible"/>
                                      </p:to>
                                    </p:set>
                                    <p:anim calcmode="lin" valueType="num">
                                      <p:cBhvr additive="base">
                                        <p:cTn id="43" dur="500" fill="hold"/>
                                        <p:tgtEl>
                                          <p:spTgt spid="6147"/>
                                        </p:tgtEl>
                                        <p:attrNameLst>
                                          <p:attrName>ppt_x</p:attrName>
                                        </p:attrNameLst>
                                      </p:cBhvr>
                                      <p:tavLst>
                                        <p:tav tm="0">
                                          <p:val>
                                            <p:strVal val="0-#ppt_w/2"/>
                                          </p:val>
                                        </p:tav>
                                        <p:tav tm="100000">
                                          <p:val>
                                            <p:strVal val="#ppt_x"/>
                                          </p:val>
                                        </p:tav>
                                      </p:tavLst>
                                    </p:anim>
                                    <p:anim calcmode="lin" valueType="num">
                                      <p:cBhvr additive="base">
                                        <p:cTn id="4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61"/>
                                        </p:tgtEl>
                                        <p:attrNameLst>
                                          <p:attrName>style.visibility</p:attrName>
                                        </p:attrNameLst>
                                      </p:cBhvr>
                                      <p:to>
                                        <p:strVal val="visible"/>
                                      </p:to>
                                    </p:set>
                                    <p:anim calcmode="lin" valueType="num">
                                      <p:cBhvr additive="base">
                                        <p:cTn id="49" dur="500" fill="hold"/>
                                        <p:tgtEl>
                                          <p:spTgt spid="6161"/>
                                        </p:tgtEl>
                                        <p:attrNameLst>
                                          <p:attrName>ppt_x</p:attrName>
                                        </p:attrNameLst>
                                      </p:cBhvr>
                                      <p:tavLst>
                                        <p:tav tm="0">
                                          <p:val>
                                            <p:strVal val="0-#ppt_w/2"/>
                                          </p:val>
                                        </p:tav>
                                        <p:tav tm="100000">
                                          <p:val>
                                            <p:strVal val="#ppt_x"/>
                                          </p:val>
                                        </p:tav>
                                      </p:tavLst>
                                    </p:anim>
                                    <p:anim calcmode="lin" valueType="num">
                                      <p:cBhvr additive="base">
                                        <p:cTn id="50"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62"/>
                                        </p:tgtEl>
                                        <p:attrNameLst>
                                          <p:attrName>style.visibility</p:attrName>
                                        </p:attrNameLst>
                                      </p:cBhvr>
                                      <p:to>
                                        <p:strVal val="visible"/>
                                      </p:to>
                                    </p:set>
                                    <p:anim calcmode="lin" valueType="num">
                                      <p:cBhvr additive="base">
                                        <p:cTn id="55" dur="500" fill="hold"/>
                                        <p:tgtEl>
                                          <p:spTgt spid="6162"/>
                                        </p:tgtEl>
                                        <p:attrNameLst>
                                          <p:attrName>ppt_x</p:attrName>
                                        </p:attrNameLst>
                                      </p:cBhvr>
                                      <p:tavLst>
                                        <p:tav tm="0">
                                          <p:val>
                                            <p:strVal val="0-#ppt_w/2"/>
                                          </p:val>
                                        </p:tav>
                                        <p:tav tm="100000">
                                          <p:val>
                                            <p:strVal val="#ppt_x"/>
                                          </p:val>
                                        </p:tav>
                                      </p:tavLst>
                                    </p:anim>
                                    <p:anim calcmode="lin" valueType="num">
                                      <p:cBhvr additive="base">
                                        <p:cTn id="56"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5"/>
                                        </p:tgtEl>
                                        <p:attrNameLst>
                                          <p:attrName>style.visibility</p:attrName>
                                        </p:attrNameLst>
                                      </p:cBhvr>
                                      <p:to>
                                        <p:strVal val="visible"/>
                                      </p:to>
                                    </p:set>
                                    <p:anim calcmode="lin" valueType="num">
                                      <p:cBhvr additive="base">
                                        <p:cTn id="61" dur="500" fill="hold"/>
                                        <p:tgtEl>
                                          <p:spTgt spid="6155"/>
                                        </p:tgtEl>
                                        <p:attrNameLst>
                                          <p:attrName>ppt_x</p:attrName>
                                        </p:attrNameLst>
                                      </p:cBhvr>
                                      <p:tavLst>
                                        <p:tav tm="0">
                                          <p:val>
                                            <p:strVal val="0-#ppt_w/2"/>
                                          </p:val>
                                        </p:tav>
                                        <p:tav tm="100000">
                                          <p:val>
                                            <p:strVal val="#ppt_x"/>
                                          </p:val>
                                        </p:tav>
                                      </p:tavLst>
                                    </p:anim>
                                    <p:anim calcmode="lin" valueType="num">
                                      <p:cBhvr additive="base">
                                        <p:cTn id="6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52"/>
                                        </p:tgtEl>
                                        <p:attrNameLst>
                                          <p:attrName>style.visibility</p:attrName>
                                        </p:attrNameLst>
                                      </p:cBhvr>
                                      <p:to>
                                        <p:strVal val="visible"/>
                                      </p:to>
                                    </p:set>
                                    <p:anim calcmode="lin" valueType="num">
                                      <p:cBhvr additive="base">
                                        <p:cTn id="67" dur="500" fill="hold"/>
                                        <p:tgtEl>
                                          <p:spTgt spid="6152"/>
                                        </p:tgtEl>
                                        <p:attrNameLst>
                                          <p:attrName>ppt_x</p:attrName>
                                        </p:attrNameLst>
                                      </p:cBhvr>
                                      <p:tavLst>
                                        <p:tav tm="0">
                                          <p:val>
                                            <p:strVal val="0-#ppt_w/2"/>
                                          </p:val>
                                        </p:tav>
                                        <p:tav tm="100000">
                                          <p:val>
                                            <p:strVal val="#ppt_x"/>
                                          </p:val>
                                        </p:tav>
                                      </p:tavLst>
                                    </p:anim>
                                    <p:anim calcmode="lin" valueType="num">
                                      <p:cBhvr additive="base">
                                        <p:cTn id="6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74"/>
                                        </p:tgtEl>
                                        <p:attrNameLst>
                                          <p:attrName>style.visibility</p:attrName>
                                        </p:attrNameLst>
                                      </p:cBhvr>
                                      <p:to>
                                        <p:strVal val="visible"/>
                                      </p:to>
                                    </p:set>
                                    <p:anim calcmode="lin" valueType="num">
                                      <p:cBhvr additive="base">
                                        <p:cTn id="73" dur="500" fill="hold"/>
                                        <p:tgtEl>
                                          <p:spTgt spid="6174"/>
                                        </p:tgtEl>
                                        <p:attrNameLst>
                                          <p:attrName>ppt_x</p:attrName>
                                        </p:attrNameLst>
                                      </p:cBhvr>
                                      <p:tavLst>
                                        <p:tav tm="0">
                                          <p:val>
                                            <p:strVal val="0-#ppt_w/2"/>
                                          </p:val>
                                        </p:tav>
                                        <p:tav tm="100000">
                                          <p:val>
                                            <p:strVal val="#ppt_x"/>
                                          </p:val>
                                        </p:tav>
                                      </p:tavLst>
                                    </p:anim>
                                    <p:anim calcmode="lin" valueType="num">
                                      <p:cBhvr additive="base">
                                        <p:cTn id="74" dur="500" fill="hold"/>
                                        <p:tgtEl>
                                          <p:spTgt spid="617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66"/>
                                        </p:tgtEl>
                                        <p:attrNameLst>
                                          <p:attrName>style.visibility</p:attrName>
                                        </p:attrNameLst>
                                      </p:cBhvr>
                                      <p:to>
                                        <p:strVal val="visible"/>
                                      </p:to>
                                    </p:set>
                                    <p:anim calcmode="lin" valueType="num">
                                      <p:cBhvr additive="base">
                                        <p:cTn id="79" dur="500" fill="hold"/>
                                        <p:tgtEl>
                                          <p:spTgt spid="6166"/>
                                        </p:tgtEl>
                                        <p:attrNameLst>
                                          <p:attrName>ppt_x</p:attrName>
                                        </p:attrNameLst>
                                      </p:cBhvr>
                                      <p:tavLst>
                                        <p:tav tm="0">
                                          <p:val>
                                            <p:strVal val="0-#ppt_w/2"/>
                                          </p:val>
                                        </p:tav>
                                        <p:tav tm="100000">
                                          <p:val>
                                            <p:strVal val="#ppt_x"/>
                                          </p:val>
                                        </p:tav>
                                      </p:tavLst>
                                    </p:anim>
                                    <p:anim calcmode="lin" valueType="num">
                                      <p:cBhvr additive="base">
                                        <p:cTn id="80" dur="500" fill="hold"/>
                                        <p:tgtEl>
                                          <p:spTgt spid="6166"/>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56"/>
                                        </p:tgtEl>
                                        <p:attrNameLst>
                                          <p:attrName>style.visibility</p:attrName>
                                        </p:attrNameLst>
                                      </p:cBhvr>
                                      <p:to>
                                        <p:strVal val="visible"/>
                                      </p:to>
                                    </p:set>
                                    <p:anim calcmode="lin" valueType="num">
                                      <p:cBhvr additive="base">
                                        <p:cTn id="85" dur="500" fill="hold"/>
                                        <p:tgtEl>
                                          <p:spTgt spid="6156"/>
                                        </p:tgtEl>
                                        <p:attrNameLst>
                                          <p:attrName>ppt_x</p:attrName>
                                        </p:attrNameLst>
                                      </p:cBhvr>
                                      <p:tavLst>
                                        <p:tav tm="0">
                                          <p:val>
                                            <p:strVal val="0-#ppt_w/2"/>
                                          </p:val>
                                        </p:tav>
                                        <p:tav tm="100000">
                                          <p:val>
                                            <p:strVal val="#ppt_x"/>
                                          </p:val>
                                        </p:tav>
                                      </p:tavLst>
                                    </p:anim>
                                    <p:anim calcmode="lin" valueType="num">
                                      <p:cBhvr additive="base">
                                        <p:cTn id="86"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176"/>
                                        </p:tgtEl>
                                        <p:attrNameLst>
                                          <p:attrName>style.visibility</p:attrName>
                                        </p:attrNameLst>
                                      </p:cBhvr>
                                      <p:to>
                                        <p:strVal val="visible"/>
                                      </p:to>
                                    </p:set>
                                    <p:anim calcmode="lin" valueType="num">
                                      <p:cBhvr additive="base">
                                        <p:cTn id="91" dur="500" fill="hold"/>
                                        <p:tgtEl>
                                          <p:spTgt spid="6176"/>
                                        </p:tgtEl>
                                        <p:attrNameLst>
                                          <p:attrName>ppt_x</p:attrName>
                                        </p:attrNameLst>
                                      </p:cBhvr>
                                      <p:tavLst>
                                        <p:tav tm="0">
                                          <p:val>
                                            <p:strVal val="0-#ppt_w/2"/>
                                          </p:val>
                                        </p:tav>
                                        <p:tav tm="100000">
                                          <p:val>
                                            <p:strVal val="#ppt_x"/>
                                          </p:val>
                                        </p:tav>
                                      </p:tavLst>
                                    </p:anim>
                                    <p:anim calcmode="lin" valueType="num">
                                      <p:cBhvr additive="base">
                                        <p:cTn id="92" dur="500" fill="hold"/>
                                        <p:tgtEl>
                                          <p:spTgt spid="617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177"/>
                                        </p:tgtEl>
                                        <p:attrNameLst>
                                          <p:attrName>style.visibility</p:attrName>
                                        </p:attrNameLst>
                                      </p:cBhvr>
                                      <p:to>
                                        <p:strVal val="visible"/>
                                      </p:to>
                                    </p:set>
                                    <p:anim calcmode="lin" valueType="num">
                                      <p:cBhvr additive="base">
                                        <p:cTn id="97" dur="500" fill="hold"/>
                                        <p:tgtEl>
                                          <p:spTgt spid="6177"/>
                                        </p:tgtEl>
                                        <p:attrNameLst>
                                          <p:attrName>ppt_x</p:attrName>
                                        </p:attrNameLst>
                                      </p:cBhvr>
                                      <p:tavLst>
                                        <p:tav tm="0">
                                          <p:val>
                                            <p:strVal val="0-#ppt_w/2"/>
                                          </p:val>
                                        </p:tav>
                                        <p:tav tm="100000">
                                          <p:val>
                                            <p:strVal val="#ppt_x"/>
                                          </p:val>
                                        </p:tav>
                                      </p:tavLst>
                                    </p:anim>
                                    <p:anim calcmode="lin" valueType="num">
                                      <p:cBhvr additive="base">
                                        <p:cTn id="98" dur="500" fill="hold"/>
                                        <p:tgtEl>
                                          <p:spTgt spid="6177"/>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178"/>
                                        </p:tgtEl>
                                        <p:attrNameLst>
                                          <p:attrName>style.visibility</p:attrName>
                                        </p:attrNameLst>
                                      </p:cBhvr>
                                      <p:to>
                                        <p:strVal val="visible"/>
                                      </p:to>
                                    </p:set>
                                    <p:anim calcmode="lin" valueType="num">
                                      <p:cBhvr additive="base">
                                        <p:cTn id="103" dur="500" fill="hold"/>
                                        <p:tgtEl>
                                          <p:spTgt spid="6178"/>
                                        </p:tgtEl>
                                        <p:attrNameLst>
                                          <p:attrName>ppt_x</p:attrName>
                                        </p:attrNameLst>
                                      </p:cBhvr>
                                      <p:tavLst>
                                        <p:tav tm="0">
                                          <p:val>
                                            <p:strVal val="0-#ppt_w/2"/>
                                          </p:val>
                                        </p:tav>
                                        <p:tav tm="100000">
                                          <p:val>
                                            <p:strVal val="#ppt_x"/>
                                          </p:val>
                                        </p:tav>
                                      </p:tavLst>
                                    </p:anim>
                                    <p:anim calcmode="lin" valueType="num">
                                      <p:cBhvr additive="base">
                                        <p:cTn id="104" dur="500" fill="hold"/>
                                        <p:tgtEl>
                                          <p:spTgt spid="6178"/>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168"/>
                                        </p:tgtEl>
                                        <p:attrNameLst>
                                          <p:attrName>style.visibility</p:attrName>
                                        </p:attrNameLst>
                                      </p:cBhvr>
                                      <p:to>
                                        <p:strVal val="visible"/>
                                      </p:to>
                                    </p:set>
                                    <p:anim calcmode="lin" valueType="num">
                                      <p:cBhvr additive="base">
                                        <p:cTn id="109" dur="500" fill="hold"/>
                                        <p:tgtEl>
                                          <p:spTgt spid="6168"/>
                                        </p:tgtEl>
                                        <p:attrNameLst>
                                          <p:attrName>ppt_x</p:attrName>
                                        </p:attrNameLst>
                                      </p:cBhvr>
                                      <p:tavLst>
                                        <p:tav tm="0">
                                          <p:val>
                                            <p:strVal val="0-#ppt_w/2"/>
                                          </p:val>
                                        </p:tav>
                                        <p:tav tm="100000">
                                          <p:val>
                                            <p:strVal val="#ppt_x"/>
                                          </p:val>
                                        </p:tav>
                                      </p:tavLst>
                                    </p:anim>
                                    <p:anim calcmode="lin" valueType="num">
                                      <p:cBhvr additive="base">
                                        <p:cTn id="110" dur="500" fill="hold"/>
                                        <p:tgtEl>
                                          <p:spTgt spid="6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52" grpId="0" animBg="1" autoUpdateAnimBg="0"/>
      <p:bldP spid="6155" grpId="0" animBg="1"/>
      <p:bldP spid="6156" grpId="0" animBg="1"/>
      <p:bldP spid="6161" grpId="0" animBg="1" autoUpdateAnimBg="0"/>
      <p:bldP spid="6162" grpId="0" animBg="1" autoUpdateAnimBg="0"/>
      <p:bldP spid="6166" grpId="0" animBg="1" autoUpdateAnimBg="0"/>
      <p:bldP spid="6168" grpId="0" animBg="1" autoUpdateAnimBg="0"/>
      <p:bldP spid="6171" grpId="0" animBg="1"/>
      <p:bldP spid="6172" grpId="0" animBg="1"/>
      <p:bldP spid="6173" grpId="0" animBg="1"/>
      <p:bldP spid="6174" grpId="0" animBg="1" autoUpdateAnimBg="0"/>
      <p:bldP spid="6176" grpId="0" animBg="1" autoUpdateAnimBg="0"/>
      <p:bldP spid="6177" grpId="0" animBg="1" autoUpdateAnimBg="0"/>
      <p:bldP spid="6178" grpId="0" animBg="1" autoUpdateAnimBg="0"/>
      <p:bldP spid="6179" grpId="0" animBg="1"/>
      <p:bldP spid="618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bwMode="auto">
          <a:xfrm>
            <a:off x="-506186" y="1000107"/>
            <a:ext cx="11936186" cy="5253736"/>
          </a:xfrm>
          <a:prstGeom prst="fram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endParaRPr lang="en-US" sz="9600" dirty="0" smtClean="0">
              <a:solidFill>
                <a:srgbClr val="000000"/>
              </a:solidFill>
              <a:cs typeface="0 Bardiya Bold" panose="00000700000000000000" pitchFamily="2" charset="-78"/>
            </a:endParaRPr>
          </a:p>
          <a:p>
            <a:pPr eaLnBrk="0" fontAlgn="base" hangingPunct="0">
              <a:spcBef>
                <a:spcPct val="0"/>
              </a:spcBef>
              <a:spcAft>
                <a:spcPct val="0"/>
              </a:spcAft>
            </a:pPr>
            <a:r>
              <a:rPr lang="fa-IR" sz="9600" dirty="0" smtClean="0">
                <a:solidFill>
                  <a:srgbClr val="000000"/>
                </a:solidFill>
                <a:cs typeface="0 Bardiya Bold" panose="00000700000000000000" pitchFamily="2" charset="-78"/>
              </a:rPr>
              <a:t>بازاریابی رابطه‌مند</a:t>
            </a:r>
            <a:endParaRPr lang="fa-IR" sz="9600" dirty="0">
              <a:solidFill>
                <a:srgbClr val="336600"/>
              </a:solidFill>
              <a:latin typeface="Arial" pitchFamily="34" charset="0"/>
              <a:cs typeface="0 Bardiya Bold" panose="00000700000000000000" pitchFamily="2" charset="-78"/>
            </a:endParaRPr>
          </a:p>
        </p:txBody>
      </p:sp>
    </p:spTree>
    <p:extLst>
      <p:ext uri="{BB962C8B-B14F-4D97-AF65-F5344CB8AC3E}">
        <p14:creationId xmlns:p14="http://schemas.microsoft.com/office/powerpoint/2010/main" val="13128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tomer"/>
          <p:cNvPicPr>
            <a:picLocks noChangeAspect="1" noChangeArrowheads="1"/>
          </p:cNvPicPr>
          <p:nvPr/>
        </p:nvPicPr>
        <p:blipFill>
          <a:blip r:embed="rId2" cstate="print"/>
          <a:srcRect/>
          <a:stretch>
            <a:fillRect/>
          </a:stretch>
        </p:blipFill>
        <p:spPr bwMode="auto">
          <a:xfrm>
            <a:off x="1524000" y="0"/>
            <a:ext cx="9144000" cy="4071942"/>
          </a:xfrm>
          <a:prstGeom prst="rect">
            <a:avLst/>
          </a:prstGeom>
          <a:noFill/>
        </p:spPr>
      </p:pic>
      <p:sp>
        <p:nvSpPr>
          <p:cNvPr id="6" name="Rectangle 5"/>
          <p:cNvSpPr/>
          <p:nvPr/>
        </p:nvSpPr>
        <p:spPr bwMode="auto">
          <a:xfrm>
            <a:off x="1524000" y="4071942"/>
            <a:ext cx="9144000" cy="278605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هر سازمان، فقط </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ک مدير دارد: مشتر</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او م</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تواند همه کارمندان را اخراج کند. از رئ</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س تا کارمندان جزء، </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فقط کاف</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است پول خود را جا</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د</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گر</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 خرج کند!</a:t>
            </a:r>
          </a:p>
          <a:p>
            <a:pPr algn="ct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سم والتون(بن</a:t>
            </a:r>
            <a:r>
              <a:rPr lang="ar-SA"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ي</a:t>
            </a:r>
            <a:r>
              <a:rPr lang="fa-IR"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انگذار والمارت)</a:t>
            </a:r>
            <a:endParaRPr lang="en-US"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endParaRPr>
          </a:p>
          <a:p>
            <a:pPr algn="ctr" defTabSz="914099" fontAlgn="base">
              <a:spcBef>
                <a:spcPct val="0"/>
              </a:spcBef>
              <a:spcAft>
                <a:spcPct val="0"/>
              </a:spcAft>
            </a:pPr>
            <a:endParaRPr lang="fa-IR" sz="2400" b="1" dirty="0">
              <a:solidFill>
                <a:srgbClr val="336600">
                  <a:lumMod val="95000"/>
                  <a:lumOff val="5000"/>
                </a:srgbClr>
              </a:solidFill>
              <a:latin typeface="Trebuchet MS" pitchFamily="34" charset="0"/>
            </a:endParaRPr>
          </a:p>
        </p:txBody>
      </p:sp>
    </p:spTree>
    <p:extLst>
      <p:ext uri="{BB962C8B-B14F-4D97-AF65-F5344CB8AC3E}">
        <p14:creationId xmlns:p14="http://schemas.microsoft.com/office/powerpoint/2010/main" val="390632092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amond(in)">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مقدمه:</a:t>
            </a:r>
          </a:p>
        </p:txBody>
      </p:sp>
      <p:sp>
        <p:nvSpPr>
          <p:cNvPr id="7" name="TextBox 6"/>
          <p:cNvSpPr txBox="1"/>
          <p:nvPr/>
        </p:nvSpPr>
        <p:spPr>
          <a:xfrm>
            <a:off x="1952596" y="1071547"/>
            <a:ext cx="8215370" cy="4893647"/>
          </a:xfrm>
          <a:prstGeom prst="rect">
            <a:avLst/>
          </a:prstGeom>
          <a:noFill/>
        </p:spPr>
        <p:txBody>
          <a:bodyPr wrap="square" rtlCol="1">
            <a:spAutoFit/>
          </a:bodyPr>
          <a:lstStyle/>
          <a:p>
            <a:pPr algn="justLow"/>
            <a:r>
              <a:rPr lang="fa-IR" sz="2400" dirty="0">
                <a:solidFill>
                  <a:srgbClr val="336600">
                    <a:lumMod val="50000"/>
                  </a:srgbClr>
                </a:solidFill>
              </a:rPr>
              <a:t>با شدت گرفتن رقابت بين شرکتها در مشتري يابي براي محصولات و خدماتشان و همچنين افزايش قدرت مشتري در دنياي رقابتي امروز، شرکتها ديگر نه تنها بايد به دنبال جذب مشتريان جديد باشند، بلکه حفظ و نگهداري مشتريان قبلي و برقراري روابطي مستحکم با آنان را نيز بايد مورد توجه قرار دهند.دنياي امروز مملو از تغييرات و دگرگوني هاست. تغيير در فناوري، تغيير در اطلاعات، تغيير در خواسته هاي مردم، تغيير در مصرف کنندگان و تغيير در بازارهاي جهاني. این تغییرات هم بر ساختار صنعت و هم ماهیت رقابت تأثیر شگرف داشته است. جای تعجب نیست که، در این محیط متلاطم با تغییرات شتابنده، موسسات مجبور شده‌اند شیوه واکنش خود را نسبت به بازار تغییر دهند، به طوری که کمتر روی محصولات و بیشتر به مشتریان و روابط متمرکز شوند و به جای دیدی کوتاه مدت، دیدی بلند مدت را در پیش گیرند. (</a:t>
            </a:r>
            <a:r>
              <a:rPr lang="en-US" sz="2400" dirty="0">
                <a:solidFill>
                  <a:srgbClr val="336600">
                    <a:lumMod val="50000"/>
                  </a:srgbClr>
                </a:solidFill>
              </a:rPr>
              <a:t>2000,1 Harrison,</a:t>
            </a:r>
            <a:r>
              <a:rPr lang="fa-IR" sz="2400" dirty="0">
                <a:solidFill>
                  <a:srgbClr val="336600">
                    <a:lumMod val="50000"/>
                  </a:srgbClr>
                </a:solidFill>
              </a:rPr>
              <a:t>)شدت رقابت وپیچیدگی آن، بسیاری از سازمان ها را ناگزیر از پذیرش جهان بینی جدید مفهوم بازاریابی، یعنی "بازاریابی رابطه‌مند" نموده است.</a:t>
            </a:r>
            <a:endParaRPr lang="en-US" sz="2400" dirty="0">
              <a:solidFill>
                <a:srgbClr val="336600">
                  <a:lumMod val="50000"/>
                </a:srgbClr>
              </a:solidFill>
            </a:endParaRPr>
          </a:p>
          <a:p>
            <a:pPr algn="justLow"/>
            <a:endParaRPr lang="fa-IR" sz="2400" dirty="0">
              <a:solidFill>
                <a:srgbClr val="336600"/>
              </a:solidFill>
            </a:endParaRPr>
          </a:p>
        </p:txBody>
      </p:sp>
    </p:spTree>
    <p:extLst>
      <p:ext uri="{BB962C8B-B14F-4D97-AF65-F5344CB8AC3E}">
        <p14:creationId xmlns:p14="http://schemas.microsoft.com/office/powerpoint/2010/main" val="113156821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80">
                                          <p:stCondLst>
                                            <p:cond delay="0"/>
                                          </p:stCondLst>
                                        </p:cTn>
                                        <p:tgtEl>
                                          <p:spTgt spid="7">
                                            <p:txEl>
                                              <p:pRg st="0" end="0"/>
                                            </p:txEl>
                                          </p:spTgt>
                                        </p:tgtEl>
                                      </p:cBhvr>
                                    </p:animEffect>
                                    <p:anim calcmode="lin" valueType="num">
                                      <p:cBhvr>
                                        <p:cTn id="13"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xEl>
                                              <p:pRg st="0" end="0"/>
                                            </p:txEl>
                                          </p:spTgt>
                                        </p:tgtEl>
                                      </p:cBhvr>
                                      <p:to x="100000" y="60000"/>
                                    </p:animScale>
                                    <p:animScale>
                                      <p:cBhvr>
                                        <p:cTn id="19" dur="166" decel="50000">
                                          <p:stCondLst>
                                            <p:cond delay="676"/>
                                          </p:stCondLst>
                                        </p:cTn>
                                        <p:tgtEl>
                                          <p:spTgt spid="7">
                                            <p:txEl>
                                              <p:pRg st="0" end="0"/>
                                            </p:txEl>
                                          </p:spTgt>
                                        </p:tgtEl>
                                      </p:cBhvr>
                                      <p:to x="100000" y="100000"/>
                                    </p:animScale>
                                    <p:animScale>
                                      <p:cBhvr>
                                        <p:cTn id="20" dur="26">
                                          <p:stCondLst>
                                            <p:cond delay="1312"/>
                                          </p:stCondLst>
                                        </p:cTn>
                                        <p:tgtEl>
                                          <p:spTgt spid="7">
                                            <p:txEl>
                                              <p:pRg st="0" end="0"/>
                                            </p:txEl>
                                          </p:spTgt>
                                        </p:tgtEl>
                                      </p:cBhvr>
                                      <p:to x="100000" y="80000"/>
                                    </p:animScale>
                                    <p:animScale>
                                      <p:cBhvr>
                                        <p:cTn id="21" dur="166" decel="50000">
                                          <p:stCondLst>
                                            <p:cond delay="1338"/>
                                          </p:stCondLst>
                                        </p:cTn>
                                        <p:tgtEl>
                                          <p:spTgt spid="7">
                                            <p:txEl>
                                              <p:pRg st="0" end="0"/>
                                            </p:txEl>
                                          </p:spTgt>
                                        </p:tgtEl>
                                      </p:cBhvr>
                                      <p:to x="100000" y="100000"/>
                                    </p:animScale>
                                    <p:animScale>
                                      <p:cBhvr>
                                        <p:cTn id="22" dur="26">
                                          <p:stCondLst>
                                            <p:cond delay="1642"/>
                                          </p:stCondLst>
                                        </p:cTn>
                                        <p:tgtEl>
                                          <p:spTgt spid="7">
                                            <p:txEl>
                                              <p:pRg st="0" end="0"/>
                                            </p:txEl>
                                          </p:spTgt>
                                        </p:tgtEl>
                                      </p:cBhvr>
                                      <p:to x="100000" y="90000"/>
                                    </p:animScale>
                                    <p:animScale>
                                      <p:cBhvr>
                                        <p:cTn id="23" dur="166" decel="50000">
                                          <p:stCondLst>
                                            <p:cond delay="1668"/>
                                          </p:stCondLst>
                                        </p:cTn>
                                        <p:tgtEl>
                                          <p:spTgt spid="7">
                                            <p:txEl>
                                              <p:pRg st="0" end="0"/>
                                            </p:txEl>
                                          </p:spTgt>
                                        </p:tgtEl>
                                      </p:cBhvr>
                                      <p:to x="100000" y="100000"/>
                                    </p:animScale>
                                    <p:animScale>
                                      <p:cBhvr>
                                        <p:cTn id="24" dur="26">
                                          <p:stCondLst>
                                            <p:cond delay="1808"/>
                                          </p:stCondLst>
                                        </p:cTn>
                                        <p:tgtEl>
                                          <p:spTgt spid="7">
                                            <p:txEl>
                                              <p:pRg st="0" end="0"/>
                                            </p:txEl>
                                          </p:spTgt>
                                        </p:tgtEl>
                                      </p:cBhvr>
                                      <p:to x="100000" y="95000"/>
                                    </p:animScale>
                                    <p:animScale>
                                      <p:cBhvr>
                                        <p:cTn id="25"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336600">
                    <a:lumMod val="50000"/>
                  </a:srgbClr>
                </a:solidFill>
              </a:rPr>
              <a:t>تعریف بازاریابی رابطه مند</a:t>
            </a:r>
            <a:endParaRPr lang="en-US" sz="3200" b="1" dirty="0">
              <a:solidFill>
                <a:srgbClr val="336600">
                  <a:lumMod val="50000"/>
                </a:srgbClr>
              </a:solidFill>
            </a:endParaRPr>
          </a:p>
        </p:txBody>
      </p:sp>
      <p:sp>
        <p:nvSpPr>
          <p:cNvPr id="4" name="Frame 3"/>
          <p:cNvSpPr/>
          <p:nvPr/>
        </p:nvSpPr>
        <p:spPr bwMode="auto">
          <a:xfrm>
            <a:off x="2166910" y="1000108"/>
            <a:ext cx="7786742" cy="1000132"/>
          </a:xfrm>
          <a:prstGeom prst="fram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بازاریابی رابطه‌مند عبارتست از ایجاد، حفظ و تقویت رابطه قوی با مشتریان و سایر گروههای ذینفع</a:t>
            </a:r>
            <a:r>
              <a:rPr lang="en-US" sz="2000" dirty="0">
                <a:solidFill>
                  <a:srgbClr val="000000"/>
                </a:solidFill>
              </a:rPr>
              <a:t>.</a:t>
            </a:r>
            <a:r>
              <a:rPr lang="fa-IR" sz="2000" dirty="0">
                <a:solidFill>
                  <a:srgbClr val="000000"/>
                </a:solidFill>
              </a:rPr>
              <a:t> (</a:t>
            </a:r>
            <a:r>
              <a:rPr lang="en-US" sz="2000" dirty="0">
                <a:solidFill>
                  <a:srgbClr val="000000"/>
                </a:solidFill>
              </a:rPr>
              <a:t>Kotler,1999,790</a:t>
            </a:r>
            <a:r>
              <a:rPr lang="fa-IR" sz="2000" dirty="0">
                <a:solidFill>
                  <a:srgbClr val="000000"/>
                </a:solidFill>
              </a:rPr>
              <a:t>)</a:t>
            </a:r>
          </a:p>
          <a:p>
            <a:pPr eaLnBrk="0" fontAlgn="base" hangingPunct="0">
              <a:spcBef>
                <a:spcPct val="0"/>
              </a:spcBef>
              <a:spcAft>
                <a:spcPct val="0"/>
              </a:spcAft>
            </a:pPr>
            <a:endParaRPr lang="fa-IR" dirty="0">
              <a:solidFill>
                <a:srgbClr val="336600"/>
              </a:solidFill>
              <a:latin typeface="Arial" pitchFamily="34" charset="0"/>
            </a:endParaRPr>
          </a:p>
        </p:txBody>
      </p:sp>
      <p:sp>
        <p:nvSpPr>
          <p:cNvPr id="10" name="Frame 9"/>
          <p:cNvSpPr/>
          <p:nvPr/>
        </p:nvSpPr>
        <p:spPr bwMode="auto">
          <a:xfrm>
            <a:off x="2166910" y="2071678"/>
            <a:ext cx="7786742" cy="1785950"/>
          </a:xfrm>
          <a:prstGeom prst="frame">
            <a:avLst/>
          </a:prstGeom>
          <a:ln>
            <a:headEnd type="none" w="med" len="med"/>
            <a:tailEnd type="none" w="med" len="med"/>
          </a:ln>
        </p:spPr>
        <p:style>
          <a:lnRef idx="0">
            <a:schemeClr val="accent4"/>
          </a:lnRef>
          <a:fillRef idx="1002">
            <a:schemeClr val="dk2"/>
          </a:fillRef>
          <a:effectRef idx="3">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justLow"/>
            <a:r>
              <a:rPr lang="fa-IR" sz="2000" dirty="0">
                <a:solidFill>
                  <a:srgbClr val="000000"/>
                </a:solidFill>
              </a:rPr>
              <a:t>گرونروس، بازاریابی رابطه مند را فرآیند ایجاد، حفظ و توسعه روابط تجاری سودمند با مشتریان و دیگر ذینفعان می داند. این روابط باید به گونه ای تنظیم شود که اهداف همه شرکا را برآورده سازد. این موضوع زمانی محقق می شود که همزیستی متقابلی وجود داشته باشد و به وعده ها جامعه عمل پوشانده شود. (</a:t>
            </a:r>
            <a:r>
              <a:rPr lang="en-US" sz="2000" dirty="0" err="1">
                <a:solidFill>
                  <a:srgbClr val="000000"/>
                </a:solidFill>
              </a:rPr>
              <a:t>Gronroos</a:t>
            </a:r>
            <a:r>
              <a:rPr lang="en-US" sz="2000" dirty="0">
                <a:solidFill>
                  <a:srgbClr val="000000"/>
                </a:solidFill>
              </a:rPr>
              <a:t>, 1999, 328</a:t>
            </a:r>
            <a:r>
              <a:rPr lang="fa-IR" sz="2000" dirty="0">
                <a:solidFill>
                  <a:srgbClr val="000000"/>
                </a:solidFill>
              </a:rPr>
              <a:t>)</a:t>
            </a:r>
            <a:endParaRPr lang="en-US" sz="2000" dirty="0">
              <a:solidFill>
                <a:srgbClr val="000000"/>
              </a:solidFill>
            </a:endParaRPr>
          </a:p>
          <a:p>
            <a:pPr eaLnBrk="0" fontAlgn="base" hangingPunct="0">
              <a:spcBef>
                <a:spcPct val="0"/>
              </a:spcBef>
              <a:spcAft>
                <a:spcPct val="0"/>
              </a:spcAft>
            </a:pPr>
            <a:endParaRPr lang="fa-IR" dirty="0">
              <a:solidFill>
                <a:srgbClr val="336600"/>
              </a:solidFill>
              <a:latin typeface="Arial" pitchFamily="34" charset="0"/>
            </a:endParaRPr>
          </a:p>
        </p:txBody>
      </p:sp>
      <p:sp>
        <p:nvSpPr>
          <p:cNvPr id="11" name="Frame 10"/>
          <p:cNvSpPr/>
          <p:nvPr/>
        </p:nvSpPr>
        <p:spPr bwMode="auto">
          <a:xfrm>
            <a:off x="2166910" y="3929066"/>
            <a:ext cx="7786742" cy="1000132"/>
          </a:xfrm>
          <a:prstGeom prst="fram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بازاريابي رابطه مند، نگهداري مشتريان و توسعه روابط و جذابتر کردن هر چه بيشتر اين رابطه با مشتريان است .(</a:t>
            </a:r>
            <a:r>
              <a:rPr lang="en-US" sz="2000" dirty="0">
                <a:solidFill>
                  <a:srgbClr val="000000"/>
                </a:solidFill>
              </a:rPr>
              <a:t>Fontenot and Hyman, 2004</a:t>
            </a:r>
            <a:r>
              <a:rPr lang="fa-IR" sz="2000" dirty="0">
                <a:solidFill>
                  <a:srgbClr val="000000"/>
                </a:solidFill>
              </a:rPr>
              <a:t>)</a:t>
            </a:r>
            <a:endParaRPr lang="fa-IR" dirty="0">
              <a:solidFill>
                <a:srgbClr val="000000"/>
              </a:solidFill>
              <a:latin typeface="Arial" pitchFamily="34" charset="0"/>
            </a:endParaRPr>
          </a:p>
        </p:txBody>
      </p:sp>
      <p:sp>
        <p:nvSpPr>
          <p:cNvPr id="12" name="Frame 11"/>
          <p:cNvSpPr/>
          <p:nvPr/>
        </p:nvSpPr>
        <p:spPr bwMode="auto">
          <a:xfrm>
            <a:off x="2166910" y="5000636"/>
            <a:ext cx="7786742" cy="1285884"/>
          </a:xfrm>
          <a:prstGeom prst="fram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eaLnBrk="0" fontAlgn="base" hangingPunct="0">
              <a:spcBef>
                <a:spcPct val="0"/>
              </a:spcBef>
              <a:spcAft>
                <a:spcPct val="0"/>
              </a:spcAft>
            </a:pPr>
            <a:r>
              <a:rPr lang="fa-IR" sz="2000" dirty="0">
                <a:solidFill>
                  <a:srgbClr val="000000"/>
                </a:solidFill>
              </a:rPr>
              <a:t>بازاريابي رابطه مند شناسايي، ايجاد، نگهداري و ارتقاي روابط با مشتريان و ذينفعان شرکت است که اين امر از طريق ايجاد اعتماد در نتيجه عمل به تعهدات محقق مي شود (</a:t>
            </a:r>
            <a:r>
              <a:rPr lang="en-US" sz="2000" dirty="0">
                <a:solidFill>
                  <a:srgbClr val="000000"/>
                </a:solidFill>
              </a:rPr>
              <a:t>Gummesson,1994</a:t>
            </a:r>
            <a:r>
              <a:rPr lang="fa-IR" sz="2000" dirty="0">
                <a:solidFill>
                  <a:srgbClr val="000000"/>
                </a:solidFill>
              </a:rPr>
              <a:t>).</a:t>
            </a:r>
            <a:endParaRPr lang="fa-IR" dirty="0">
              <a:solidFill>
                <a:srgbClr val="000000"/>
              </a:solidFill>
              <a:latin typeface="Arial" pitchFamily="34" charset="0"/>
            </a:endParaRPr>
          </a:p>
        </p:txBody>
      </p:sp>
    </p:spTree>
    <p:extLst>
      <p:ext uri="{BB962C8B-B14F-4D97-AF65-F5344CB8AC3E}">
        <p14:creationId xmlns:p14="http://schemas.microsoft.com/office/powerpoint/2010/main" val="73536510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336600">
                    <a:lumMod val="50000"/>
                  </a:srgbClr>
                </a:solidFill>
              </a:rPr>
              <a:t>تعریف انجمن بازاریابی آمریکا از بازاریابی رابطه مند</a:t>
            </a:r>
            <a:endParaRPr lang="en-US" sz="3200" b="1" dirty="0">
              <a:solidFill>
                <a:srgbClr val="336600">
                  <a:lumMod val="50000"/>
                </a:srgbClr>
              </a:solidFill>
            </a:endParaRPr>
          </a:p>
        </p:txBody>
      </p:sp>
      <p:sp>
        <p:nvSpPr>
          <p:cNvPr id="4" name="Cloud Callout 3"/>
          <p:cNvSpPr/>
          <p:nvPr/>
        </p:nvSpPr>
        <p:spPr bwMode="auto">
          <a:xfrm>
            <a:off x="2166910" y="2143116"/>
            <a:ext cx="7786742" cy="3571900"/>
          </a:xfrm>
          <a:prstGeom prst="cloudCallout">
            <a:avLst>
              <a:gd name="adj1" fmla="val 22611"/>
              <a:gd name="adj2" fmla="val -79099"/>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ctr" anchorCtr="0" compatLnSpc="1">
            <a:prstTxWarp prst="textNoShape">
              <a:avLst/>
            </a:prstTxWarp>
          </a:bodyPr>
          <a:lstStyle/>
          <a:p>
            <a:pPr algn="ctr" eaLnBrk="0" fontAlgn="base" hangingPunct="0">
              <a:spcBef>
                <a:spcPct val="0"/>
              </a:spcBef>
              <a:spcAft>
                <a:spcPct val="0"/>
              </a:spcAft>
            </a:pPr>
            <a:r>
              <a:rPr lang="fa-IR"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بازاریابی رابطه مند،بازاریابی با هدف آگاهانه برای توسعه و اداره روابط بلند مدت و قابل اعتماد با مشتریان،عرضه کنندگان و توزیع کنندگان وسایرعوامل موجود در محیط بازاریابی است. </a:t>
            </a:r>
            <a:endParaRPr lang="en-US"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endParaRPr>
          </a:p>
          <a:p>
            <a:pPr algn="ctr" eaLnBrk="0" fontAlgn="base" hangingPunct="0">
              <a:spcBef>
                <a:spcPct val="0"/>
              </a:spcBef>
              <a:spcAft>
                <a:spcPct val="0"/>
              </a:spcAft>
            </a:pPr>
            <a:endParaRPr lang="fa-IR" sz="2400"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Tree>
    <p:extLst>
      <p:ext uri="{BB962C8B-B14F-4D97-AF65-F5344CB8AC3E}">
        <p14:creationId xmlns:p14="http://schemas.microsoft.com/office/powerpoint/2010/main" val="181814845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r>
              <a:rPr lang="fa-IR" sz="3200" b="1" dirty="0">
                <a:solidFill>
                  <a:srgbClr val="000000"/>
                </a:solidFill>
              </a:rPr>
              <a:t>دلایل پیدایش بازاریابی رابطه مند</a:t>
            </a:r>
            <a:endParaRPr lang="en-US" sz="3200" dirty="0">
              <a:solidFill>
                <a:srgbClr val="000000"/>
              </a:solidFill>
            </a:endParaRPr>
          </a:p>
        </p:txBody>
      </p:sp>
      <p:graphicFrame>
        <p:nvGraphicFramePr>
          <p:cNvPr id="9" name="Diagram 8"/>
          <p:cNvGraphicFramePr/>
          <p:nvPr/>
        </p:nvGraphicFramePr>
        <p:xfrm>
          <a:off x="1881158" y="1142984"/>
          <a:ext cx="828680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67802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571481"/>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اهمیت مشتری در بازاریابی رابطه مند:</a:t>
            </a:r>
          </a:p>
        </p:txBody>
      </p:sp>
      <p:sp>
        <p:nvSpPr>
          <p:cNvPr id="7" name="TextBox 6"/>
          <p:cNvSpPr txBox="1"/>
          <p:nvPr/>
        </p:nvSpPr>
        <p:spPr>
          <a:xfrm>
            <a:off x="1952596" y="4071942"/>
            <a:ext cx="8215370" cy="1938992"/>
          </a:xfrm>
          <a:prstGeom prst="rect">
            <a:avLst/>
          </a:prstGeom>
          <a:noFill/>
        </p:spPr>
        <p:txBody>
          <a:bodyPr wrap="square" rtlCol="1">
            <a:spAutoFit/>
          </a:bodyPr>
          <a:lstStyle/>
          <a:p>
            <a:pPr algn="justLow"/>
            <a:r>
              <a:rPr lang="fa-IR" sz="2400" dirty="0">
                <a:solidFill>
                  <a:srgbClr val="336600">
                    <a:lumMod val="50000"/>
                  </a:srgbClr>
                </a:solidFill>
              </a:rPr>
              <a:t>در مورد بازاریابی رابطه مند می توان این گونه شبیه سازی کرد که مشتریان مانند آهنربا هستند که موجب می شوند تا تمام قسمتها،منابع و اهداف سازمان در یک جهت خاص و همسو با خواسته مشتریان قرار گیرند.به عبارت دیگر در این دیدگاه مشتریان به عنوان مهم ترین عامل جهت گیری سازمان،نقش اساسی را ایفا می کنند.</a:t>
            </a:r>
            <a:endParaRPr lang="en-US" sz="2400" dirty="0">
              <a:solidFill>
                <a:srgbClr val="336600">
                  <a:lumMod val="50000"/>
                </a:srgbClr>
              </a:solidFill>
            </a:endParaRPr>
          </a:p>
          <a:p>
            <a:pPr algn="justLow"/>
            <a:endParaRPr lang="fa-IR" sz="2400" dirty="0">
              <a:solidFill>
                <a:srgbClr val="336600"/>
              </a:solidFill>
            </a:endParaRPr>
          </a:p>
        </p:txBody>
      </p:sp>
      <p:pic>
        <p:nvPicPr>
          <p:cNvPr id="8" name="Picture 7" descr="1.jpg"/>
          <p:cNvPicPr>
            <a:picLocks noChangeAspect="1"/>
          </p:cNvPicPr>
          <p:nvPr/>
        </p:nvPicPr>
        <p:blipFill>
          <a:blip r:embed="rId2" cstate="print"/>
          <a:stretch>
            <a:fillRect/>
          </a:stretch>
        </p:blipFill>
        <p:spPr>
          <a:xfrm>
            <a:off x="2881290" y="1285860"/>
            <a:ext cx="3071834" cy="2573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2.jpg"/>
          <p:cNvPicPr preferRelativeResize="0">
            <a:picLocks/>
          </p:cNvPicPr>
          <p:nvPr/>
        </p:nvPicPr>
        <p:blipFill>
          <a:blip r:embed="rId3" cstate="print"/>
          <a:stretch>
            <a:fillRect/>
          </a:stretch>
        </p:blipFill>
        <p:spPr>
          <a:xfrm>
            <a:off x="6310314" y="1285860"/>
            <a:ext cx="3070800" cy="257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642176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870">
                                          <p:stCondLst>
                                            <p:cond delay="0"/>
                                          </p:stCondLst>
                                        </p:cTn>
                                        <p:tgtEl>
                                          <p:spTgt spid="8"/>
                                        </p:tgtEl>
                                      </p:cBhvr>
                                    </p:animEffect>
                                    <p:anim calcmode="lin" valueType="num">
                                      <p:cBhvr>
                                        <p:cTn id="13"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8" dur="39">
                                          <p:stCondLst>
                                            <p:cond delay="975"/>
                                          </p:stCondLst>
                                        </p:cTn>
                                        <p:tgtEl>
                                          <p:spTgt spid="8"/>
                                        </p:tgtEl>
                                      </p:cBhvr>
                                      <p:to x="100000" y="60000"/>
                                    </p:animScale>
                                    <p:animScale>
                                      <p:cBhvr>
                                        <p:cTn id="19" dur="249" decel="50000">
                                          <p:stCondLst>
                                            <p:cond delay="1014"/>
                                          </p:stCondLst>
                                        </p:cTn>
                                        <p:tgtEl>
                                          <p:spTgt spid="8"/>
                                        </p:tgtEl>
                                      </p:cBhvr>
                                      <p:to x="100000" y="100000"/>
                                    </p:animScale>
                                    <p:animScale>
                                      <p:cBhvr>
                                        <p:cTn id="20" dur="39">
                                          <p:stCondLst>
                                            <p:cond delay="1968"/>
                                          </p:stCondLst>
                                        </p:cTn>
                                        <p:tgtEl>
                                          <p:spTgt spid="8"/>
                                        </p:tgtEl>
                                      </p:cBhvr>
                                      <p:to x="100000" y="80000"/>
                                    </p:animScale>
                                    <p:animScale>
                                      <p:cBhvr>
                                        <p:cTn id="21" dur="249" decel="50000">
                                          <p:stCondLst>
                                            <p:cond delay="2007"/>
                                          </p:stCondLst>
                                        </p:cTn>
                                        <p:tgtEl>
                                          <p:spTgt spid="8"/>
                                        </p:tgtEl>
                                      </p:cBhvr>
                                      <p:to x="100000" y="100000"/>
                                    </p:animScale>
                                    <p:animScale>
                                      <p:cBhvr>
                                        <p:cTn id="22" dur="39">
                                          <p:stCondLst>
                                            <p:cond delay="2463"/>
                                          </p:stCondLst>
                                        </p:cTn>
                                        <p:tgtEl>
                                          <p:spTgt spid="8"/>
                                        </p:tgtEl>
                                      </p:cBhvr>
                                      <p:to x="100000" y="90000"/>
                                    </p:animScale>
                                    <p:animScale>
                                      <p:cBhvr>
                                        <p:cTn id="23" dur="249" decel="50000">
                                          <p:stCondLst>
                                            <p:cond delay="2502"/>
                                          </p:stCondLst>
                                        </p:cTn>
                                        <p:tgtEl>
                                          <p:spTgt spid="8"/>
                                        </p:tgtEl>
                                      </p:cBhvr>
                                      <p:to x="100000" y="100000"/>
                                    </p:animScale>
                                    <p:animScale>
                                      <p:cBhvr>
                                        <p:cTn id="24" dur="39">
                                          <p:stCondLst>
                                            <p:cond delay="2712"/>
                                          </p:stCondLst>
                                        </p:cTn>
                                        <p:tgtEl>
                                          <p:spTgt spid="8"/>
                                        </p:tgtEl>
                                      </p:cBhvr>
                                      <p:to x="100000" y="95000"/>
                                    </p:animScale>
                                    <p:animScale>
                                      <p:cBhvr>
                                        <p:cTn id="25" dur="249" decel="50000">
                                          <p:stCondLst>
                                            <p:cond delay="2751"/>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870">
                                          <p:stCondLst>
                                            <p:cond delay="0"/>
                                          </p:stCondLst>
                                        </p:cTn>
                                        <p:tgtEl>
                                          <p:spTgt spid="9"/>
                                        </p:tgtEl>
                                      </p:cBhvr>
                                    </p:animEffect>
                                    <p:anim calcmode="lin" valueType="num">
                                      <p:cBhvr>
                                        <p:cTn id="31"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36" dur="39">
                                          <p:stCondLst>
                                            <p:cond delay="975"/>
                                          </p:stCondLst>
                                        </p:cTn>
                                        <p:tgtEl>
                                          <p:spTgt spid="9"/>
                                        </p:tgtEl>
                                      </p:cBhvr>
                                      <p:to x="100000" y="60000"/>
                                    </p:animScale>
                                    <p:animScale>
                                      <p:cBhvr>
                                        <p:cTn id="37" dur="249" decel="50000">
                                          <p:stCondLst>
                                            <p:cond delay="1014"/>
                                          </p:stCondLst>
                                        </p:cTn>
                                        <p:tgtEl>
                                          <p:spTgt spid="9"/>
                                        </p:tgtEl>
                                      </p:cBhvr>
                                      <p:to x="100000" y="100000"/>
                                    </p:animScale>
                                    <p:animScale>
                                      <p:cBhvr>
                                        <p:cTn id="38" dur="39">
                                          <p:stCondLst>
                                            <p:cond delay="1968"/>
                                          </p:stCondLst>
                                        </p:cTn>
                                        <p:tgtEl>
                                          <p:spTgt spid="9"/>
                                        </p:tgtEl>
                                      </p:cBhvr>
                                      <p:to x="100000" y="80000"/>
                                    </p:animScale>
                                    <p:animScale>
                                      <p:cBhvr>
                                        <p:cTn id="39" dur="249" decel="50000">
                                          <p:stCondLst>
                                            <p:cond delay="2007"/>
                                          </p:stCondLst>
                                        </p:cTn>
                                        <p:tgtEl>
                                          <p:spTgt spid="9"/>
                                        </p:tgtEl>
                                      </p:cBhvr>
                                      <p:to x="100000" y="100000"/>
                                    </p:animScale>
                                    <p:animScale>
                                      <p:cBhvr>
                                        <p:cTn id="40" dur="39">
                                          <p:stCondLst>
                                            <p:cond delay="2463"/>
                                          </p:stCondLst>
                                        </p:cTn>
                                        <p:tgtEl>
                                          <p:spTgt spid="9"/>
                                        </p:tgtEl>
                                      </p:cBhvr>
                                      <p:to x="100000" y="90000"/>
                                    </p:animScale>
                                    <p:animScale>
                                      <p:cBhvr>
                                        <p:cTn id="41" dur="249" decel="50000">
                                          <p:stCondLst>
                                            <p:cond delay="2502"/>
                                          </p:stCondLst>
                                        </p:cTn>
                                        <p:tgtEl>
                                          <p:spTgt spid="9"/>
                                        </p:tgtEl>
                                      </p:cBhvr>
                                      <p:to x="100000" y="100000"/>
                                    </p:animScale>
                                    <p:animScale>
                                      <p:cBhvr>
                                        <p:cTn id="42" dur="39">
                                          <p:stCondLst>
                                            <p:cond delay="2712"/>
                                          </p:stCondLst>
                                        </p:cTn>
                                        <p:tgtEl>
                                          <p:spTgt spid="9"/>
                                        </p:tgtEl>
                                      </p:cBhvr>
                                      <p:to x="100000" y="95000"/>
                                    </p:animScale>
                                    <p:animScale>
                                      <p:cBhvr>
                                        <p:cTn id="43" dur="249" decel="50000">
                                          <p:stCondLst>
                                            <p:cond delay="2751"/>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B8E4072A-9D76-44B3-8017-7F83CF5691F4}" type="slidenum">
              <a:rPr lang="en-US"/>
              <a:pPr/>
              <a:t>38</a:t>
            </a:fld>
            <a:endParaRPr lang="en-US" dirty="0"/>
          </a:p>
        </p:txBody>
      </p:sp>
      <p:sp>
        <p:nvSpPr>
          <p:cNvPr id="60418" name="Rectangle 2"/>
          <p:cNvSpPr>
            <a:spLocks noGrp="1" noChangeArrowheads="1"/>
          </p:cNvSpPr>
          <p:nvPr>
            <p:ph type="title"/>
          </p:nvPr>
        </p:nvSpPr>
        <p:spPr/>
        <p:txBody>
          <a:bodyPr/>
          <a:lstStyle/>
          <a:p>
            <a:pPr algn="r"/>
            <a:r>
              <a:rPr lang="fa-IR" dirty="0"/>
              <a:t>جلب مشتر</a:t>
            </a:r>
            <a:r>
              <a:rPr lang="ar-SA" dirty="0"/>
              <a:t>ي</a:t>
            </a:r>
            <a:r>
              <a:rPr lang="fa-IR" dirty="0"/>
              <a:t>ان و حفظ آن ها</a:t>
            </a:r>
            <a:endParaRPr lang="en-US" dirty="0"/>
          </a:p>
        </p:txBody>
      </p:sp>
      <p:sp>
        <p:nvSpPr>
          <p:cNvPr id="60419" name="Rectangle 3"/>
          <p:cNvSpPr>
            <a:spLocks noGrp="1" noChangeArrowheads="1"/>
          </p:cNvSpPr>
          <p:nvPr>
            <p:ph type="body" sz="half" idx="1"/>
          </p:nvPr>
        </p:nvSpPr>
        <p:spPr>
          <a:xfrm>
            <a:off x="1880122" y="1147561"/>
            <a:ext cx="8500868" cy="5046670"/>
          </a:xfrm>
        </p:spPr>
        <p:txBody>
          <a:bodyPr/>
          <a:lstStyle/>
          <a:p>
            <a:r>
              <a:rPr lang="fa-IR" sz="2540"/>
              <a:t>بس</a:t>
            </a:r>
            <a:r>
              <a:rPr lang="ar-SA" sz="2540"/>
              <a:t>ي</a:t>
            </a:r>
            <a:r>
              <a:rPr lang="fa-IR" sz="2540"/>
              <a:t>ار</a:t>
            </a:r>
            <a:r>
              <a:rPr lang="ar-SA" sz="2540"/>
              <a:t>ي</a:t>
            </a:r>
            <a:r>
              <a:rPr lang="fa-IR" sz="2540"/>
              <a:t> از شرکت ها علاوه بر بهبود روابط شان با شرکا</a:t>
            </a:r>
            <a:r>
              <a:rPr lang="ar-SA" sz="2540"/>
              <a:t>ي</a:t>
            </a:r>
            <a:r>
              <a:rPr lang="fa-IR" sz="2540"/>
              <a:t> واقع در زنج</a:t>
            </a:r>
            <a:r>
              <a:rPr lang="ar-SA" sz="2540"/>
              <a:t>ي</a:t>
            </a:r>
            <a:r>
              <a:rPr lang="fa-IR" sz="2540"/>
              <a:t>ره عرضه، مشتاقانه به ا</a:t>
            </a:r>
            <a:r>
              <a:rPr lang="ar-SA" sz="2540"/>
              <a:t>ي</a:t>
            </a:r>
            <a:r>
              <a:rPr lang="fa-IR" sz="2540"/>
              <a:t>جاد پ</a:t>
            </a:r>
            <a:r>
              <a:rPr lang="ar-SA" sz="2540"/>
              <a:t>ي</a:t>
            </a:r>
            <a:r>
              <a:rPr lang="fa-IR" sz="2540"/>
              <a:t>وند و وفادار</a:t>
            </a:r>
            <a:r>
              <a:rPr lang="ar-SA" sz="2540"/>
              <a:t>ي</a:t>
            </a:r>
            <a:r>
              <a:rPr lang="fa-IR" sz="2540"/>
              <a:t> و عم</a:t>
            </a:r>
            <a:r>
              <a:rPr lang="ar-SA" sz="2540"/>
              <a:t>ي</a:t>
            </a:r>
            <a:r>
              <a:rPr lang="fa-IR" sz="2540"/>
              <a:t>ق با مشتر</a:t>
            </a:r>
            <a:r>
              <a:rPr lang="ar-SA" sz="2540"/>
              <a:t>ي</a:t>
            </a:r>
            <a:r>
              <a:rPr lang="fa-IR" sz="2540"/>
              <a:t>ان نها</a:t>
            </a:r>
            <a:r>
              <a:rPr lang="ar-SA" sz="2540"/>
              <a:t>يي</a:t>
            </a:r>
            <a:r>
              <a:rPr lang="fa-IR" sz="2540"/>
              <a:t> مبادرت م</a:t>
            </a:r>
            <a:r>
              <a:rPr lang="ar-SA" sz="2540"/>
              <a:t>ي</a:t>
            </a:r>
            <a:r>
              <a:rPr lang="fa-IR" sz="2540"/>
              <a:t> کنند.</a:t>
            </a:r>
            <a:endParaRPr lang="en-US" sz="2540" dirty="0"/>
          </a:p>
        </p:txBody>
      </p:sp>
      <p:pic>
        <p:nvPicPr>
          <p:cNvPr id="60420" name="Picture 4" descr="ONAHOOK"/>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55040" y="2185691"/>
            <a:ext cx="1663026" cy="4423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537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571481"/>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336600">
                    <a:lumMod val="50000"/>
                  </a:srgbClr>
                </a:solidFill>
                <a:latin typeface="JasmineUPC"/>
              </a:rPr>
              <a:t>اهمیت مشتری از نگاه آمار</a:t>
            </a:r>
          </a:p>
        </p:txBody>
      </p:sp>
      <p:sp>
        <p:nvSpPr>
          <p:cNvPr id="6" name="Rectangle 4"/>
          <p:cNvSpPr txBox="1">
            <a:spLocks noChangeArrowheads="1"/>
          </p:cNvSpPr>
          <p:nvPr/>
        </p:nvSpPr>
        <p:spPr bwMode="auto">
          <a:xfrm>
            <a:off x="2024035" y="1428736"/>
            <a:ext cx="8061327" cy="3786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جذب </a:t>
            </a:r>
            <a:r>
              <a:rPr lang="ar-SA" sz="2400" kern="0" dirty="0">
                <a:solidFill>
                  <a:srgbClr val="000000"/>
                </a:solidFill>
              </a:rPr>
              <a:t>ي</a:t>
            </a:r>
            <a:r>
              <a:rPr lang="fa-IR" sz="2400" kern="0" dirty="0">
                <a:solidFill>
                  <a:srgbClr val="000000"/>
                </a:solidFill>
              </a:rPr>
              <a:t>ک مشتر</a:t>
            </a:r>
            <a:r>
              <a:rPr lang="ar-SA" sz="2400" kern="0" dirty="0">
                <a:solidFill>
                  <a:srgbClr val="000000"/>
                </a:solidFill>
              </a:rPr>
              <a:t>ي</a:t>
            </a:r>
            <a:r>
              <a:rPr lang="fa-IR" sz="2400" kern="0" dirty="0">
                <a:solidFill>
                  <a:srgbClr val="000000"/>
                </a:solidFill>
              </a:rPr>
              <a:t> جد</a:t>
            </a:r>
            <a:r>
              <a:rPr lang="ar-SA" sz="2400" kern="0" dirty="0">
                <a:solidFill>
                  <a:srgbClr val="000000"/>
                </a:solidFill>
              </a:rPr>
              <a:t>ي</a:t>
            </a:r>
            <a:r>
              <a:rPr lang="fa-IR" sz="2400" kern="0" dirty="0">
                <a:solidFill>
                  <a:srgbClr val="000000"/>
                </a:solidFill>
              </a:rPr>
              <a:t>د، 6 برابر پر هز</a:t>
            </a:r>
            <a:r>
              <a:rPr lang="ar-SA" sz="2400" kern="0" dirty="0">
                <a:solidFill>
                  <a:srgbClr val="000000"/>
                </a:solidFill>
              </a:rPr>
              <a:t>ي</a:t>
            </a:r>
            <a:r>
              <a:rPr lang="fa-IR" sz="2400" kern="0" dirty="0">
                <a:solidFill>
                  <a:srgbClr val="000000"/>
                </a:solidFill>
              </a:rPr>
              <a:t>نه تر از نگهدار</a:t>
            </a:r>
            <a:r>
              <a:rPr lang="ar-SA" sz="2400" kern="0" dirty="0">
                <a:solidFill>
                  <a:srgbClr val="000000"/>
                </a:solidFill>
              </a:rPr>
              <a:t>ي</a:t>
            </a:r>
            <a:r>
              <a:rPr lang="fa-IR" sz="2400" kern="0" dirty="0">
                <a:solidFill>
                  <a:srgbClr val="000000"/>
                </a:solidFill>
              </a:rPr>
              <a:t> مشتر</a:t>
            </a:r>
            <a:r>
              <a:rPr lang="ar-SA" sz="2400" kern="0" dirty="0">
                <a:solidFill>
                  <a:srgbClr val="000000"/>
                </a:solidFill>
              </a:rPr>
              <a:t>ي</a:t>
            </a:r>
            <a:r>
              <a:rPr lang="fa-IR" sz="2400" kern="0" dirty="0">
                <a:solidFill>
                  <a:srgbClr val="000000"/>
                </a:solidFill>
              </a:rPr>
              <a:t> فعل</a:t>
            </a:r>
            <a:r>
              <a:rPr lang="ar-SA" sz="2400" kern="0" dirty="0">
                <a:solidFill>
                  <a:srgbClr val="000000"/>
                </a:solidFill>
              </a:rPr>
              <a:t>ي</a:t>
            </a:r>
            <a:r>
              <a:rPr lang="fa-IR" sz="2400" kern="0" dirty="0">
                <a:solidFill>
                  <a:srgbClr val="000000"/>
                </a:solidFill>
              </a:rPr>
              <a:t> است.</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حفظ 5 درصد از مشتر</a:t>
            </a:r>
            <a:r>
              <a:rPr lang="ar-SA" sz="2400" kern="0" dirty="0">
                <a:solidFill>
                  <a:srgbClr val="000000"/>
                </a:solidFill>
              </a:rPr>
              <a:t>ي</a:t>
            </a:r>
            <a:r>
              <a:rPr lang="fa-IR" sz="2400" kern="0" dirty="0">
                <a:solidFill>
                  <a:srgbClr val="000000"/>
                </a:solidFill>
              </a:rPr>
              <a:t>ان قبل</a:t>
            </a:r>
            <a:r>
              <a:rPr lang="ar-SA" sz="2400" kern="0" dirty="0">
                <a:solidFill>
                  <a:srgbClr val="000000"/>
                </a:solidFill>
              </a:rPr>
              <a:t>ي</a:t>
            </a:r>
            <a:r>
              <a:rPr lang="fa-IR" sz="2400" kern="0" dirty="0">
                <a:solidFill>
                  <a:srgbClr val="000000"/>
                </a:solidFill>
              </a:rPr>
              <a:t>، سود</a:t>
            </a:r>
            <a:r>
              <a:rPr lang="ar-SA" sz="2400" kern="0" dirty="0">
                <a:solidFill>
                  <a:srgbClr val="000000"/>
                </a:solidFill>
              </a:rPr>
              <a:t>ي</a:t>
            </a:r>
            <a:r>
              <a:rPr lang="fa-IR" sz="2400" kern="0" dirty="0">
                <a:solidFill>
                  <a:srgbClr val="000000"/>
                </a:solidFill>
              </a:rPr>
              <a:t> معادل 25 تا 95 درصد خواهد داشت(فردر</a:t>
            </a:r>
            <a:r>
              <a:rPr lang="ar-SA" sz="2400" kern="0" dirty="0">
                <a:solidFill>
                  <a:srgbClr val="000000"/>
                </a:solidFill>
              </a:rPr>
              <a:t>ي</a:t>
            </a:r>
            <a:r>
              <a:rPr lang="fa-IR" sz="2400" kern="0" dirty="0">
                <a:solidFill>
                  <a:srgbClr val="000000"/>
                </a:solidFill>
              </a:rPr>
              <a:t>ک ر</a:t>
            </a:r>
            <a:r>
              <a:rPr lang="ar-SA" sz="2400" kern="0" dirty="0">
                <a:solidFill>
                  <a:srgbClr val="000000"/>
                </a:solidFill>
              </a:rPr>
              <a:t>ي</a:t>
            </a:r>
            <a:r>
              <a:rPr lang="fa-IR" sz="2400" kern="0" dirty="0">
                <a:solidFill>
                  <a:srgbClr val="000000"/>
                </a:solidFill>
              </a:rPr>
              <a:t>چ هلد)</a:t>
            </a:r>
            <a:endParaRPr lang="en-US" sz="2400" kern="0" dirty="0">
              <a:solidFill>
                <a:srgbClr val="000000"/>
              </a:solidFill>
            </a:endParaRP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96% مشتر</a:t>
            </a:r>
            <a:r>
              <a:rPr lang="ar-SA" sz="2400" kern="0" dirty="0">
                <a:solidFill>
                  <a:srgbClr val="000000"/>
                </a:solidFill>
              </a:rPr>
              <a:t>ي</a:t>
            </a:r>
            <a:r>
              <a:rPr lang="fa-IR" sz="2400" kern="0" dirty="0">
                <a:solidFill>
                  <a:srgbClr val="000000"/>
                </a:solidFill>
              </a:rPr>
              <a:t>ان ه</a:t>
            </a:r>
            <a:r>
              <a:rPr lang="ar-SA" sz="2400" kern="0" dirty="0">
                <a:solidFill>
                  <a:srgbClr val="000000"/>
                </a:solidFill>
              </a:rPr>
              <a:t>ي</a:t>
            </a:r>
            <a:r>
              <a:rPr lang="fa-IR" sz="2400" kern="0" dirty="0">
                <a:solidFill>
                  <a:srgbClr val="000000"/>
                </a:solidFill>
              </a:rPr>
              <a:t>چگاه دررابطه با رفتار بد و ک</a:t>
            </a:r>
            <a:r>
              <a:rPr lang="ar-SA" sz="2400" kern="0" dirty="0">
                <a:solidFill>
                  <a:srgbClr val="000000"/>
                </a:solidFill>
              </a:rPr>
              <a:t>ي</a:t>
            </a:r>
            <a:r>
              <a:rPr lang="fa-IR" sz="2400" kern="0" dirty="0">
                <a:solidFill>
                  <a:srgbClr val="000000"/>
                </a:solidFill>
              </a:rPr>
              <a:t>ف</a:t>
            </a:r>
            <a:r>
              <a:rPr lang="ar-SA" sz="2400" kern="0" dirty="0">
                <a:solidFill>
                  <a:srgbClr val="000000"/>
                </a:solidFill>
              </a:rPr>
              <a:t>ي</a:t>
            </a:r>
            <a:r>
              <a:rPr lang="fa-IR" sz="2400" kern="0" dirty="0">
                <a:solidFill>
                  <a:srgbClr val="000000"/>
                </a:solidFill>
              </a:rPr>
              <a:t>ت بد محصولات شکا</a:t>
            </a:r>
            <a:r>
              <a:rPr lang="ar-SA" sz="2400" kern="0" dirty="0">
                <a:solidFill>
                  <a:srgbClr val="000000"/>
                </a:solidFill>
              </a:rPr>
              <a:t>ي</a:t>
            </a:r>
            <a:r>
              <a:rPr lang="fa-IR" sz="2400" kern="0" dirty="0">
                <a:solidFill>
                  <a:srgbClr val="000000"/>
                </a:solidFill>
              </a:rPr>
              <a:t>ت نم</a:t>
            </a:r>
            <a:r>
              <a:rPr lang="ar-SA" sz="2400" kern="0" dirty="0">
                <a:solidFill>
                  <a:srgbClr val="000000"/>
                </a:solidFill>
              </a:rPr>
              <a:t>ي</a:t>
            </a:r>
            <a:r>
              <a:rPr lang="fa-IR" sz="2400" kern="0" dirty="0">
                <a:solidFill>
                  <a:srgbClr val="000000"/>
                </a:solidFill>
              </a:rPr>
              <a:t> کنند.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90% ا</a:t>
            </a:r>
            <a:r>
              <a:rPr lang="ar-SA" sz="2400" kern="0" dirty="0">
                <a:solidFill>
                  <a:srgbClr val="000000"/>
                </a:solidFill>
              </a:rPr>
              <a:t>ي</a:t>
            </a:r>
            <a:r>
              <a:rPr lang="fa-IR" sz="2400" kern="0" dirty="0">
                <a:solidFill>
                  <a:srgbClr val="000000"/>
                </a:solidFill>
              </a:rPr>
              <a:t>ن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د</a:t>
            </a:r>
            <a:r>
              <a:rPr lang="ar-SA" sz="2400" kern="0" dirty="0">
                <a:solidFill>
                  <a:srgbClr val="000000"/>
                </a:solidFill>
              </a:rPr>
              <a:t>ي</a:t>
            </a:r>
            <a:r>
              <a:rPr lang="fa-IR" sz="2400" kern="0" dirty="0">
                <a:solidFill>
                  <a:srgbClr val="000000"/>
                </a:solidFill>
              </a:rPr>
              <a:t>گر به شرکت مراجعه نم</a:t>
            </a:r>
            <a:r>
              <a:rPr lang="ar-SA" sz="2400" kern="0" dirty="0">
                <a:solidFill>
                  <a:srgbClr val="000000"/>
                </a:solidFill>
              </a:rPr>
              <a:t>ي</a:t>
            </a:r>
            <a:r>
              <a:rPr lang="fa-IR" sz="2400" kern="0" dirty="0">
                <a:solidFill>
                  <a:srgbClr val="000000"/>
                </a:solidFill>
              </a:rPr>
              <a:t> کنند.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هر کدام از ا</a:t>
            </a:r>
            <a:r>
              <a:rPr lang="ar-SA" sz="2400" kern="0" dirty="0">
                <a:solidFill>
                  <a:srgbClr val="000000"/>
                </a:solidFill>
              </a:rPr>
              <a:t>ي</a:t>
            </a:r>
            <a:r>
              <a:rPr lang="fa-IR" sz="2400" kern="0" dirty="0">
                <a:solidFill>
                  <a:srgbClr val="000000"/>
                </a:solidFill>
              </a:rPr>
              <a:t>ن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علت ناراحت</a:t>
            </a:r>
            <a:r>
              <a:rPr lang="ar-SA" sz="2400" kern="0" dirty="0">
                <a:solidFill>
                  <a:srgbClr val="000000"/>
                </a:solidFill>
              </a:rPr>
              <a:t>ي</a:t>
            </a:r>
            <a:r>
              <a:rPr lang="fa-IR" sz="2400" kern="0" dirty="0">
                <a:solidFill>
                  <a:srgbClr val="000000"/>
                </a:solidFill>
              </a:rPr>
              <a:t> خود را حداقل به </a:t>
            </a:r>
            <a:r>
              <a:rPr lang="en-US" sz="2400" kern="0" smtClean="0">
                <a:solidFill>
                  <a:srgbClr val="000000"/>
                </a:solidFill>
              </a:rPr>
              <a:t>11</a:t>
            </a:r>
            <a:r>
              <a:rPr lang="fa-IR" sz="2400" kern="0" smtClean="0">
                <a:solidFill>
                  <a:srgbClr val="000000"/>
                </a:solidFill>
              </a:rPr>
              <a:t> </a:t>
            </a:r>
            <a:r>
              <a:rPr lang="fa-IR" sz="2400" kern="0" dirty="0">
                <a:solidFill>
                  <a:srgbClr val="000000"/>
                </a:solidFill>
              </a:rPr>
              <a:t>نفر م</a:t>
            </a:r>
            <a:r>
              <a:rPr lang="ar-SA" sz="2400" kern="0" dirty="0">
                <a:solidFill>
                  <a:srgbClr val="000000"/>
                </a:solidFill>
              </a:rPr>
              <a:t>ي</a:t>
            </a:r>
            <a:r>
              <a:rPr lang="fa-IR" sz="2400" kern="0" dirty="0">
                <a:solidFill>
                  <a:srgbClr val="000000"/>
                </a:solidFill>
              </a:rPr>
              <a:t> گو</a:t>
            </a:r>
            <a:r>
              <a:rPr lang="ar-SA" sz="2400" kern="0" dirty="0">
                <a:solidFill>
                  <a:srgbClr val="000000"/>
                </a:solidFill>
              </a:rPr>
              <a:t>ي</a:t>
            </a:r>
            <a:r>
              <a:rPr lang="fa-IR" sz="2400" kern="0" dirty="0">
                <a:solidFill>
                  <a:srgbClr val="000000"/>
                </a:solidFill>
              </a:rPr>
              <a:t>ند.</a:t>
            </a:r>
          </a:p>
          <a:p>
            <a:pPr marL="0" lvl="1" algn="just" fontAlgn="base">
              <a:lnSpc>
                <a:spcPct val="90000"/>
              </a:lnSpc>
              <a:spcBef>
                <a:spcPct val="20000"/>
              </a:spcBef>
              <a:spcAft>
                <a:spcPct val="0"/>
              </a:spcAft>
              <a:buFont typeface="Wingdings" pitchFamily="2" charset="2"/>
              <a:buChar char="v"/>
              <a:defRPr/>
            </a:pPr>
            <a:r>
              <a:rPr lang="fa-IR" sz="2400" kern="0" dirty="0">
                <a:solidFill>
                  <a:srgbClr val="000000"/>
                </a:solidFill>
              </a:rPr>
              <a:t>13% مشتر</a:t>
            </a:r>
            <a:r>
              <a:rPr lang="ar-SA" sz="2400" kern="0" dirty="0">
                <a:solidFill>
                  <a:srgbClr val="000000"/>
                </a:solidFill>
              </a:rPr>
              <a:t>ي</a:t>
            </a:r>
            <a:r>
              <a:rPr lang="fa-IR" sz="2400" kern="0" dirty="0">
                <a:solidFill>
                  <a:srgbClr val="000000"/>
                </a:solidFill>
              </a:rPr>
              <a:t>ان ناراض</a:t>
            </a:r>
            <a:r>
              <a:rPr lang="ar-SA" sz="2400" kern="0" dirty="0">
                <a:solidFill>
                  <a:srgbClr val="000000"/>
                </a:solidFill>
              </a:rPr>
              <a:t>ي</a:t>
            </a:r>
            <a:r>
              <a:rPr lang="fa-IR" sz="2400" kern="0" dirty="0">
                <a:solidFill>
                  <a:srgbClr val="000000"/>
                </a:solidFill>
              </a:rPr>
              <a:t>، نارضا</a:t>
            </a:r>
            <a:r>
              <a:rPr lang="ar-SA" sz="2400" kern="0" dirty="0">
                <a:solidFill>
                  <a:srgbClr val="000000"/>
                </a:solidFill>
              </a:rPr>
              <a:t>ي</a:t>
            </a:r>
            <a:r>
              <a:rPr lang="fa-IR" sz="2400" kern="0" dirty="0">
                <a:solidFill>
                  <a:srgbClr val="000000"/>
                </a:solidFill>
              </a:rPr>
              <a:t>ت</a:t>
            </a:r>
            <a:r>
              <a:rPr lang="ar-SA" sz="2400" kern="0" dirty="0">
                <a:solidFill>
                  <a:srgbClr val="000000"/>
                </a:solidFill>
              </a:rPr>
              <a:t>ي</a:t>
            </a:r>
            <a:r>
              <a:rPr lang="fa-IR" sz="2400" kern="0" dirty="0">
                <a:solidFill>
                  <a:srgbClr val="000000"/>
                </a:solidFill>
              </a:rPr>
              <a:t> خود را به ب</a:t>
            </a:r>
            <a:r>
              <a:rPr lang="ar-SA" sz="2400" kern="0" dirty="0">
                <a:solidFill>
                  <a:srgbClr val="000000"/>
                </a:solidFill>
              </a:rPr>
              <a:t>ي</a:t>
            </a:r>
            <a:r>
              <a:rPr lang="fa-IR" sz="2400" kern="0" dirty="0">
                <a:solidFill>
                  <a:srgbClr val="000000"/>
                </a:solidFill>
              </a:rPr>
              <a:t>ش از 20 نفر انتقال م</a:t>
            </a:r>
            <a:r>
              <a:rPr lang="ar-SA" sz="2400" kern="0" dirty="0">
                <a:solidFill>
                  <a:srgbClr val="000000"/>
                </a:solidFill>
              </a:rPr>
              <a:t>ي</a:t>
            </a:r>
            <a:r>
              <a:rPr lang="fa-IR" sz="2400" kern="0" dirty="0">
                <a:solidFill>
                  <a:srgbClr val="000000"/>
                </a:solidFill>
              </a:rPr>
              <a:t> دهند.</a:t>
            </a:r>
          </a:p>
        </p:txBody>
      </p:sp>
    </p:spTree>
    <p:extLst>
      <p:ext uri="{BB962C8B-B14F-4D97-AF65-F5344CB8AC3E}">
        <p14:creationId xmlns:p14="http://schemas.microsoft.com/office/powerpoint/2010/main" val="127960482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6" name="Object 4"/>
          <p:cNvGraphicFramePr>
            <a:graphicFrameLocks noChangeAspect="1"/>
          </p:cNvGraphicFramePr>
          <p:nvPr>
            <p:extLst>
              <p:ext uri="{D42A27DB-BD31-4B8C-83A1-F6EECF244321}">
                <p14:modId xmlns:p14="http://schemas.microsoft.com/office/powerpoint/2010/main" val="3007013793"/>
              </p:ext>
            </p:extLst>
          </p:nvPr>
        </p:nvGraphicFramePr>
        <p:xfrm>
          <a:off x="534988" y="42863"/>
          <a:ext cx="10972800" cy="9045575"/>
        </p:xfrm>
        <a:graphic>
          <a:graphicData uri="http://schemas.openxmlformats.org/presentationml/2006/ole">
            <mc:AlternateContent xmlns:mc="http://schemas.openxmlformats.org/markup-compatibility/2006">
              <mc:Choice xmlns:v="urn:schemas-microsoft-com:vml" Requires="v">
                <p:oleObj spid="_x0000_s2090" name="Document" r:id="rId4" imgW="11804972" imgH="9706514" progId="Word.Document.8">
                  <p:embed/>
                </p:oleObj>
              </mc:Choice>
              <mc:Fallback>
                <p:oleObj name="Document" r:id="rId4" imgW="11804972" imgH="9706514" progId="Word.Document.8">
                  <p:embed/>
                  <p:pic>
                    <p:nvPicPr>
                      <p:cNvPr id="0" name=""/>
                      <p:cNvPicPr>
                        <a:picLocks noChangeAspect="1" noChangeArrowheads="1"/>
                      </p:cNvPicPr>
                      <p:nvPr/>
                    </p:nvPicPr>
                    <p:blipFill>
                      <a:blip r:embed="rId5"/>
                      <a:srcRect/>
                      <a:stretch>
                        <a:fillRect/>
                      </a:stretch>
                    </p:blipFill>
                    <p:spPr bwMode="auto">
                      <a:xfrm>
                        <a:off x="534988" y="42863"/>
                        <a:ext cx="10972800" cy="90455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947047"/>
      </p:ext>
    </p:extLst>
  </p:cSld>
  <p:clrMapOvr>
    <a:masterClrMapping/>
  </p:clrMapOvr>
  <p:transition spd="med" advTm="15000">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1"/>
          </p:nvPr>
        </p:nvSpPr>
        <p:spPr/>
        <p:txBody>
          <a:bodyPr/>
          <a:lstStyle/>
          <a:p>
            <a:fld id="{A6CC8D56-A508-4A01-8F0B-E991B33E849F}" type="slidenum">
              <a:rPr lang="en-US"/>
              <a:pPr/>
              <a:t>40</a:t>
            </a:fld>
            <a:endParaRPr lang="en-US"/>
          </a:p>
        </p:txBody>
      </p:sp>
      <p:sp>
        <p:nvSpPr>
          <p:cNvPr id="64516" name="Rectangle 4"/>
          <p:cNvSpPr>
            <a:spLocks noGrp="1" noChangeArrowheads="1"/>
          </p:cNvSpPr>
          <p:nvPr>
            <p:ph type="title"/>
          </p:nvPr>
        </p:nvSpPr>
        <p:spPr/>
        <p:txBody>
          <a:bodyPr/>
          <a:lstStyle/>
          <a:p>
            <a:pPr algn="r"/>
            <a:r>
              <a:rPr lang="fa-IR" dirty="0"/>
              <a:t>فرآ</a:t>
            </a:r>
            <a:r>
              <a:rPr lang="ar-SA" dirty="0"/>
              <a:t>ي</a:t>
            </a:r>
            <a:r>
              <a:rPr lang="fa-IR" dirty="0"/>
              <a:t>ند مشتر</a:t>
            </a:r>
            <a:r>
              <a:rPr lang="ar-SA" dirty="0"/>
              <a:t>ي</a:t>
            </a:r>
            <a:r>
              <a:rPr lang="fa-IR" dirty="0"/>
              <a:t> </a:t>
            </a:r>
            <a:r>
              <a:rPr lang="ar-SA" dirty="0"/>
              <a:t>ي</a:t>
            </a:r>
            <a:r>
              <a:rPr lang="fa-IR" dirty="0"/>
              <a:t>اب</a:t>
            </a:r>
            <a:r>
              <a:rPr lang="ar-SA" dirty="0"/>
              <a:t>ي</a:t>
            </a:r>
            <a:endParaRPr lang="en-US" dirty="0"/>
          </a:p>
        </p:txBody>
      </p:sp>
      <p:grpSp>
        <p:nvGrpSpPr>
          <p:cNvPr id="64542" name="Group 30"/>
          <p:cNvGrpSpPr>
            <a:grpSpLocks/>
          </p:cNvGrpSpPr>
          <p:nvPr/>
        </p:nvGrpSpPr>
        <p:grpSpPr bwMode="auto">
          <a:xfrm>
            <a:off x="1880122" y="1771014"/>
            <a:ext cx="8500868" cy="3317412"/>
            <a:chOff x="96" y="1230"/>
            <a:chExt cx="5904" cy="2304"/>
          </a:xfrm>
        </p:grpSpPr>
        <p:sp>
          <p:nvSpPr>
            <p:cNvPr id="64517" name="Oval 5"/>
            <p:cNvSpPr>
              <a:spLocks noChangeArrowheads="1"/>
            </p:cNvSpPr>
            <p:nvPr/>
          </p:nvSpPr>
          <p:spPr bwMode="auto">
            <a:xfrm>
              <a:off x="96" y="1230"/>
              <a:ext cx="841" cy="379"/>
            </a:xfrm>
            <a:prstGeom prst="ellipse">
              <a:avLst/>
            </a:prstGeom>
            <a:solidFill>
              <a:srgbClr val="969696">
                <a:alpha val="56000"/>
              </a:srgbClr>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افراد مشکوک</a:t>
              </a:r>
              <a:endParaRPr lang="en-US" sz="1361" b="1">
                <a:solidFill>
                  <a:srgbClr val="FFFFFF"/>
                </a:solidFill>
                <a:cs typeface="Lotus" panose="00000400000000000000" pitchFamily="2" charset="-78"/>
              </a:endParaRPr>
            </a:p>
          </p:txBody>
        </p:sp>
        <p:sp>
          <p:nvSpPr>
            <p:cNvPr id="64518" name="Oval 6"/>
            <p:cNvSpPr>
              <a:spLocks noChangeArrowheads="1"/>
            </p:cNvSpPr>
            <p:nvPr/>
          </p:nvSpPr>
          <p:spPr bwMode="auto">
            <a:xfrm>
              <a:off x="96" y="2190"/>
              <a:ext cx="841" cy="379"/>
            </a:xfrm>
            <a:prstGeom prst="ellipse">
              <a:avLst/>
            </a:prstGeom>
            <a:solidFill>
              <a:srgbClr val="969696">
                <a:alpha val="56000"/>
              </a:srgbClr>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بالقوه</a:t>
              </a:r>
              <a:endParaRPr lang="en-US" sz="1361" b="1">
                <a:solidFill>
                  <a:srgbClr val="FFFFFF"/>
                </a:solidFill>
                <a:cs typeface="Lotus" panose="00000400000000000000" pitchFamily="2" charset="-78"/>
              </a:endParaRPr>
            </a:p>
          </p:txBody>
        </p:sp>
        <p:sp>
          <p:nvSpPr>
            <p:cNvPr id="64519" name="Oval 7"/>
            <p:cNvSpPr>
              <a:spLocks noChangeArrowheads="1"/>
            </p:cNvSpPr>
            <p:nvPr/>
          </p:nvSpPr>
          <p:spPr bwMode="auto">
            <a:xfrm>
              <a:off x="96" y="3155"/>
              <a:ext cx="841" cy="379"/>
            </a:xfrm>
            <a:prstGeom prst="ellipse">
              <a:avLst/>
            </a:prstGeom>
            <a:solidFill>
              <a:srgbClr val="969696">
                <a:alpha val="56000"/>
              </a:srgbClr>
            </a:solidFill>
            <a:ln>
              <a:noFill/>
            </a:ln>
            <a:effectLst>
              <a:prstShdw prst="shdw17" dist="17961" dir="2700000">
                <a:srgbClr val="969696">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lIns="0" tIns="0" rIns="0" bIns="0" anchor="ctr"/>
            <a:lstStyle/>
            <a:p>
              <a:pPr algn="ctr" rtl="1" fontAlgn="base">
                <a:spcBef>
                  <a:spcPct val="0"/>
                </a:spcBef>
                <a:spcAft>
                  <a:spcPct val="0"/>
                </a:spcAft>
              </a:pPr>
              <a:r>
                <a:rPr lang="fa-IR" sz="1179" b="1">
                  <a:solidFill>
                    <a:srgbClr val="FFFFFF"/>
                  </a:solidFill>
                  <a:cs typeface="Lotus" panose="00000400000000000000" pitchFamily="2" charset="-78"/>
                </a:rPr>
                <a:t>مشتر</a:t>
              </a:r>
              <a:r>
                <a:rPr lang="ar-SA" sz="1179" b="1">
                  <a:solidFill>
                    <a:srgbClr val="FFFFFF"/>
                  </a:solidFill>
                  <a:cs typeface="Lotus" panose="00000400000000000000" pitchFamily="2" charset="-78"/>
                </a:rPr>
                <a:t>ي</a:t>
              </a:r>
              <a:r>
                <a:rPr lang="fa-IR" sz="1179" b="1">
                  <a:solidFill>
                    <a:srgbClr val="FFFFFF"/>
                  </a:solidFill>
                  <a:cs typeface="Lotus" panose="00000400000000000000" pitchFamily="2" charset="-78"/>
                </a:rPr>
                <a:t>ان بالقوه ا</a:t>
              </a:r>
              <a:r>
                <a:rPr lang="ar-SA" sz="1179" b="1">
                  <a:solidFill>
                    <a:srgbClr val="FFFFFF"/>
                  </a:solidFill>
                  <a:cs typeface="Lotus" panose="00000400000000000000" pitchFamily="2" charset="-78"/>
                </a:rPr>
                <a:t>ي</a:t>
              </a:r>
              <a:r>
                <a:rPr lang="fa-IR" sz="1179" b="1">
                  <a:solidFill>
                    <a:srgbClr val="FFFFFF"/>
                  </a:solidFill>
                  <a:cs typeface="Lotus" panose="00000400000000000000" pitchFamily="2" charset="-78"/>
                </a:rPr>
                <a:t>که </a:t>
              </a:r>
            </a:p>
            <a:p>
              <a:pPr algn="ctr" rtl="1" fontAlgn="base">
                <a:spcBef>
                  <a:spcPct val="0"/>
                </a:spcBef>
                <a:spcAft>
                  <a:spcPct val="0"/>
                </a:spcAft>
              </a:pPr>
              <a:r>
                <a:rPr lang="fa-IR" sz="1179" b="1">
                  <a:solidFill>
                    <a:srgbClr val="FFFFFF"/>
                  </a:solidFill>
                  <a:cs typeface="Lotus" panose="00000400000000000000" pitchFamily="2" charset="-78"/>
                </a:rPr>
                <a:t>واجد شرا</a:t>
              </a:r>
              <a:r>
                <a:rPr lang="ar-SA" sz="1179" b="1">
                  <a:solidFill>
                    <a:srgbClr val="FFFFFF"/>
                  </a:solidFill>
                  <a:cs typeface="Lotus" panose="00000400000000000000" pitchFamily="2" charset="-78"/>
                </a:rPr>
                <a:t>ي</a:t>
              </a:r>
              <a:r>
                <a:rPr lang="fa-IR" sz="1179" b="1">
                  <a:solidFill>
                    <a:srgbClr val="FFFFFF"/>
                  </a:solidFill>
                  <a:cs typeface="Lotus" panose="00000400000000000000" pitchFamily="2" charset="-78"/>
                </a:rPr>
                <a:t>ط ن</a:t>
              </a:r>
              <a:r>
                <a:rPr lang="ar-SA" sz="1179" b="1">
                  <a:solidFill>
                    <a:srgbClr val="FFFFFF"/>
                  </a:solidFill>
                  <a:cs typeface="Lotus" panose="00000400000000000000" pitchFamily="2" charset="-78"/>
                </a:rPr>
                <a:t>ي</a:t>
              </a:r>
              <a:r>
                <a:rPr lang="fa-IR" sz="1179" b="1">
                  <a:solidFill>
                    <a:srgbClr val="FFFFFF"/>
                  </a:solidFill>
                  <a:cs typeface="Lotus" panose="00000400000000000000" pitchFamily="2" charset="-78"/>
                </a:rPr>
                <a:t>ستند</a:t>
              </a:r>
              <a:endParaRPr lang="en-US" sz="1179" b="1">
                <a:solidFill>
                  <a:srgbClr val="FFFFFF"/>
                </a:solidFill>
                <a:cs typeface="Lotus" panose="00000400000000000000" pitchFamily="2" charset="-78"/>
              </a:endParaRPr>
            </a:p>
          </p:txBody>
        </p:sp>
        <p:sp>
          <p:nvSpPr>
            <p:cNvPr id="64520" name="Oval 8"/>
            <p:cNvSpPr>
              <a:spLocks noChangeArrowheads="1"/>
            </p:cNvSpPr>
            <p:nvPr/>
          </p:nvSpPr>
          <p:spPr bwMode="auto">
            <a:xfrm>
              <a:off x="1193" y="2208"/>
              <a:ext cx="748" cy="338"/>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مرتبه اول</a:t>
              </a:r>
              <a:endParaRPr lang="en-US" sz="1361" b="1">
                <a:solidFill>
                  <a:srgbClr val="FFFFFF"/>
                </a:solidFill>
                <a:cs typeface="Lotus" panose="00000400000000000000" pitchFamily="2" charset="-78"/>
              </a:endParaRPr>
            </a:p>
          </p:txBody>
        </p:sp>
        <p:sp>
          <p:nvSpPr>
            <p:cNvPr id="64521" name="Oval 9"/>
            <p:cNvSpPr>
              <a:spLocks noChangeArrowheads="1"/>
            </p:cNvSpPr>
            <p:nvPr/>
          </p:nvSpPr>
          <p:spPr bwMode="auto">
            <a:xfrm>
              <a:off x="2208" y="2208"/>
              <a:ext cx="748" cy="338"/>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مجدد</a:t>
              </a:r>
              <a:endParaRPr lang="en-US" sz="1361" b="1">
                <a:solidFill>
                  <a:srgbClr val="FFFFFF"/>
                </a:solidFill>
                <a:cs typeface="Lotus" panose="00000400000000000000" pitchFamily="2" charset="-78"/>
              </a:endParaRPr>
            </a:p>
          </p:txBody>
        </p:sp>
        <p:sp>
          <p:nvSpPr>
            <p:cNvPr id="64522" name="Oval 10"/>
            <p:cNvSpPr>
              <a:spLocks noChangeArrowheads="1"/>
            </p:cNvSpPr>
            <p:nvPr/>
          </p:nvSpPr>
          <p:spPr bwMode="auto">
            <a:xfrm>
              <a:off x="3236" y="2208"/>
              <a:ext cx="748" cy="338"/>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طالب</a:t>
              </a:r>
              <a:endParaRPr lang="en-US" sz="1361" b="1">
                <a:solidFill>
                  <a:srgbClr val="FFFFFF"/>
                </a:solidFill>
                <a:cs typeface="Lotus" panose="00000400000000000000" pitchFamily="2" charset="-78"/>
              </a:endParaRPr>
            </a:p>
          </p:txBody>
        </p:sp>
        <p:sp>
          <p:nvSpPr>
            <p:cNvPr id="64523" name="Oval 11"/>
            <p:cNvSpPr>
              <a:spLocks noChangeArrowheads="1"/>
            </p:cNvSpPr>
            <p:nvPr/>
          </p:nvSpPr>
          <p:spPr bwMode="auto">
            <a:xfrm>
              <a:off x="4224" y="2208"/>
              <a:ext cx="748" cy="338"/>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هواخواه</a:t>
              </a:r>
              <a:endParaRPr lang="en-US" sz="1361" b="1">
                <a:solidFill>
                  <a:srgbClr val="FFFFFF"/>
                </a:solidFill>
                <a:cs typeface="Lotus" panose="00000400000000000000" pitchFamily="2" charset="-78"/>
              </a:endParaRPr>
            </a:p>
          </p:txBody>
        </p:sp>
        <p:sp>
          <p:nvSpPr>
            <p:cNvPr id="64524" name="Oval 12"/>
            <p:cNvSpPr>
              <a:spLocks noChangeArrowheads="1"/>
            </p:cNvSpPr>
            <p:nvPr/>
          </p:nvSpPr>
          <p:spPr bwMode="auto">
            <a:xfrm>
              <a:off x="5252" y="2208"/>
              <a:ext cx="748" cy="338"/>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شرکاء</a:t>
              </a:r>
              <a:endParaRPr lang="en-US" sz="1361" b="1">
                <a:solidFill>
                  <a:srgbClr val="FFFFFF"/>
                </a:solidFill>
                <a:cs typeface="Lotus" panose="00000400000000000000" pitchFamily="2" charset="-78"/>
              </a:endParaRPr>
            </a:p>
          </p:txBody>
        </p:sp>
        <p:sp>
          <p:nvSpPr>
            <p:cNvPr id="64525" name="Oval 13"/>
            <p:cNvSpPr>
              <a:spLocks noChangeArrowheads="1"/>
            </p:cNvSpPr>
            <p:nvPr/>
          </p:nvSpPr>
          <p:spPr bwMode="auto">
            <a:xfrm>
              <a:off x="2928" y="3102"/>
              <a:ext cx="912" cy="384"/>
            </a:xfrm>
            <a:prstGeom prst="ellipse">
              <a:avLst/>
            </a:prstGeom>
            <a:solidFill>
              <a:srgbClr val="336699">
                <a:alpha val="56000"/>
              </a:srgbClr>
            </a:soli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rtl="1" fontAlgn="base">
                <a:spcBef>
                  <a:spcPct val="0"/>
                </a:spcBef>
                <a:spcAft>
                  <a:spcPct val="0"/>
                </a:spcAft>
              </a:pPr>
              <a:r>
                <a:rPr lang="fa-IR" sz="1361" b="1">
                  <a:solidFill>
                    <a:srgbClr val="FFFFFF"/>
                  </a:solidFill>
                  <a:cs typeface="Lotus" panose="00000400000000000000" pitchFamily="2" charset="-78"/>
                </a:rPr>
                <a:t>مشتر</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ان غ</a:t>
              </a: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ر فعال</a:t>
              </a:r>
            </a:p>
            <a:p>
              <a:pPr algn="ctr" rtl="1" fontAlgn="base">
                <a:spcBef>
                  <a:spcPct val="0"/>
                </a:spcBef>
                <a:spcAft>
                  <a:spcPct val="0"/>
                </a:spcAft>
              </a:pPr>
              <a:r>
                <a:rPr lang="ar-SA" sz="1361" b="1">
                  <a:solidFill>
                    <a:srgbClr val="FFFFFF"/>
                  </a:solidFill>
                  <a:cs typeface="Lotus" panose="00000400000000000000" pitchFamily="2" charset="-78"/>
                </a:rPr>
                <a:t>ي</a:t>
              </a:r>
              <a:r>
                <a:rPr lang="fa-IR" sz="1361" b="1">
                  <a:solidFill>
                    <a:srgbClr val="FFFFFF"/>
                  </a:solidFill>
                  <a:cs typeface="Lotus" panose="00000400000000000000" pitchFamily="2" charset="-78"/>
                </a:rPr>
                <a:t>ا قبل</a:t>
              </a:r>
              <a:r>
                <a:rPr lang="ar-SA" sz="1361" b="1">
                  <a:solidFill>
                    <a:srgbClr val="FFFFFF"/>
                  </a:solidFill>
                  <a:cs typeface="Lotus" panose="00000400000000000000" pitchFamily="2" charset="-78"/>
                </a:rPr>
                <a:t>ي</a:t>
              </a:r>
              <a:endParaRPr lang="en-US" sz="1361" b="1">
                <a:solidFill>
                  <a:srgbClr val="FFFFFF"/>
                </a:solidFill>
                <a:cs typeface="Lotus" panose="00000400000000000000" pitchFamily="2" charset="-78"/>
              </a:endParaRPr>
            </a:p>
          </p:txBody>
        </p:sp>
        <p:cxnSp>
          <p:nvCxnSpPr>
            <p:cNvPr id="64529" name="AutoShape 17"/>
            <p:cNvCxnSpPr>
              <a:cxnSpLocks noChangeShapeType="1"/>
              <a:stCxn id="64518" idx="6"/>
              <a:endCxn id="64520" idx="2"/>
            </p:cNvCxnSpPr>
            <p:nvPr/>
          </p:nvCxnSpPr>
          <p:spPr bwMode="auto">
            <a:xfrm flipV="1">
              <a:off x="937" y="2377"/>
              <a:ext cx="256" cy="3"/>
            </a:xfrm>
            <a:prstGeom prst="straightConnector1">
              <a:avLst/>
            </a:prstGeom>
            <a:noFill/>
            <a:ln w="28575">
              <a:solidFill>
                <a:srgbClr val="777777"/>
              </a:solidFill>
              <a:round/>
              <a:headEnd/>
              <a:tailEnd type="triangle" w="lg" len="lg"/>
            </a:ln>
            <a:effectLst>
              <a:prstShdw prst="shdw17" dist="17961" dir="2700000">
                <a:srgbClr val="777777">
                  <a:gamma/>
                  <a:shade val="60000"/>
                  <a:invGamma/>
                </a:srgbClr>
              </a:prstShdw>
            </a:effectLst>
            <a:extLst>
              <a:ext uri="{909E8E84-426E-40DD-AFC4-6F175D3DCCD1}">
                <a14:hiddenFill xmlns:a14="http://schemas.microsoft.com/office/drawing/2010/main">
                  <a:noFill/>
                </a14:hiddenFill>
              </a:ext>
            </a:extLst>
          </p:spPr>
        </p:cxnSp>
        <p:cxnSp>
          <p:nvCxnSpPr>
            <p:cNvPr id="64530" name="AutoShape 18"/>
            <p:cNvCxnSpPr>
              <a:cxnSpLocks noChangeShapeType="1"/>
              <a:stCxn id="64520" idx="6"/>
              <a:endCxn id="64521" idx="2"/>
            </p:cNvCxnSpPr>
            <p:nvPr/>
          </p:nvCxnSpPr>
          <p:spPr bwMode="auto">
            <a:xfrm>
              <a:off x="1941" y="2377"/>
              <a:ext cx="267" cy="0"/>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1" name="AutoShape 19"/>
            <p:cNvCxnSpPr>
              <a:cxnSpLocks noChangeShapeType="1"/>
              <a:stCxn id="64521" idx="6"/>
              <a:endCxn id="64522" idx="2"/>
            </p:cNvCxnSpPr>
            <p:nvPr/>
          </p:nvCxnSpPr>
          <p:spPr bwMode="auto">
            <a:xfrm>
              <a:off x="2956" y="2377"/>
              <a:ext cx="280" cy="0"/>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2" name="AutoShape 20"/>
            <p:cNvCxnSpPr>
              <a:cxnSpLocks noChangeShapeType="1"/>
              <a:stCxn id="64522" idx="6"/>
              <a:endCxn id="64523" idx="2"/>
            </p:cNvCxnSpPr>
            <p:nvPr/>
          </p:nvCxnSpPr>
          <p:spPr bwMode="auto">
            <a:xfrm>
              <a:off x="3984" y="2377"/>
              <a:ext cx="240" cy="0"/>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4" name="AutoShape 22"/>
            <p:cNvCxnSpPr>
              <a:cxnSpLocks noChangeShapeType="1"/>
              <a:stCxn id="64523" idx="6"/>
              <a:endCxn id="64524" idx="2"/>
            </p:cNvCxnSpPr>
            <p:nvPr/>
          </p:nvCxnSpPr>
          <p:spPr bwMode="auto">
            <a:xfrm>
              <a:off x="4972" y="2377"/>
              <a:ext cx="280" cy="0"/>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5" name="AutoShape 23"/>
            <p:cNvCxnSpPr>
              <a:cxnSpLocks noChangeShapeType="1"/>
              <a:stCxn id="64520" idx="4"/>
              <a:endCxn id="64525" idx="2"/>
            </p:cNvCxnSpPr>
            <p:nvPr/>
          </p:nvCxnSpPr>
          <p:spPr bwMode="auto">
            <a:xfrm>
              <a:off x="1567" y="2546"/>
              <a:ext cx="1361" cy="748"/>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6" name="AutoShape 24"/>
            <p:cNvCxnSpPr>
              <a:cxnSpLocks noChangeShapeType="1"/>
              <a:stCxn id="64521" idx="4"/>
              <a:endCxn id="64525" idx="1"/>
            </p:cNvCxnSpPr>
            <p:nvPr/>
          </p:nvCxnSpPr>
          <p:spPr bwMode="auto">
            <a:xfrm>
              <a:off x="2582" y="2546"/>
              <a:ext cx="480" cy="612"/>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7" name="AutoShape 25"/>
            <p:cNvCxnSpPr>
              <a:cxnSpLocks noChangeShapeType="1"/>
              <a:stCxn id="64522" idx="4"/>
              <a:endCxn id="64525" idx="0"/>
            </p:cNvCxnSpPr>
            <p:nvPr/>
          </p:nvCxnSpPr>
          <p:spPr bwMode="auto">
            <a:xfrm flipH="1">
              <a:off x="3384" y="2546"/>
              <a:ext cx="226" cy="556"/>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8" name="AutoShape 26"/>
            <p:cNvCxnSpPr>
              <a:cxnSpLocks noChangeShapeType="1"/>
              <a:stCxn id="64523" idx="4"/>
              <a:endCxn id="64525" idx="7"/>
            </p:cNvCxnSpPr>
            <p:nvPr/>
          </p:nvCxnSpPr>
          <p:spPr bwMode="auto">
            <a:xfrm flipH="1">
              <a:off x="3706" y="2546"/>
              <a:ext cx="892" cy="612"/>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39" name="AutoShape 27"/>
            <p:cNvCxnSpPr>
              <a:cxnSpLocks noChangeShapeType="1"/>
              <a:stCxn id="64524" idx="4"/>
              <a:endCxn id="64525" idx="6"/>
            </p:cNvCxnSpPr>
            <p:nvPr/>
          </p:nvCxnSpPr>
          <p:spPr bwMode="auto">
            <a:xfrm flipH="1">
              <a:off x="3840" y="2546"/>
              <a:ext cx="1786" cy="748"/>
            </a:xfrm>
            <a:prstGeom prst="straightConnector1">
              <a:avLst/>
            </a:prstGeom>
            <a:noFill/>
            <a:ln w="28575">
              <a:solidFill>
                <a:srgbClr val="336699"/>
              </a:solidFill>
              <a:round/>
              <a:headEnd/>
              <a:tailEnd type="triangle" w="lg" len="lg"/>
            </a:ln>
            <a:effectLst>
              <a:prstShdw prst="shdw17" dist="17961" dir="2700000">
                <a:srgbClr val="336699">
                  <a:gamma/>
                  <a:shade val="60000"/>
                  <a:invGamma/>
                </a:srgbClr>
              </a:prstShdw>
            </a:effectLst>
          </p:spPr>
        </p:cxnSp>
        <p:cxnSp>
          <p:nvCxnSpPr>
            <p:cNvPr id="64540" name="AutoShape 28"/>
            <p:cNvCxnSpPr>
              <a:cxnSpLocks noChangeShapeType="1"/>
              <a:stCxn id="64517" idx="4"/>
              <a:endCxn id="64518" idx="0"/>
            </p:cNvCxnSpPr>
            <p:nvPr/>
          </p:nvCxnSpPr>
          <p:spPr bwMode="auto">
            <a:xfrm>
              <a:off x="517" y="1609"/>
              <a:ext cx="0" cy="581"/>
            </a:xfrm>
            <a:prstGeom prst="straightConnector1">
              <a:avLst/>
            </a:prstGeom>
            <a:noFill/>
            <a:ln w="28575">
              <a:solidFill>
                <a:srgbClr val="777777"/>
              </a:solidFill>
              <a:round/>
              <a:headEnd/>
              <a:tailEnd type="triangle" w="lg" len="lg"/>
            </a:ln>
            <a:effectLst>
              <a:prstShdw prst="shdw17" dist="17961" dir="2700000">
                <a:srgbClr val="777777">
                  <a:gamma/>
                  <a:shade val="60000"/>
                  <a:invGamma/>
                </a:srgbClr>
              </a:prstShdw>
            </a:effectLst>
            <a:extLst>
              <a:ext uri="{909E8E84-426E-40DD-AFC4-6F175D3DCCD1}">
                <a14:hiddenFill xmlns:a14="http://schemas.microsoft.com/office/drawing/2010/main">
                  <a:noFill/>
                </a14:hiddenFill>
              </a:ext>
            </a:extLst>
          </p:spPr>
        </p:cxnSp>
        <p:cxnSp>
          <p:nvCxnSpPr>
            <p:cNvPr id="64541" name="AutoShape 29"/>
            <p:cNvCxnSpPr>
              <a:cxnSpLocks noChangeShapeType="1"/>
              <a:stCxn id="64518" idx="4"/>
              <a:endCxn id="64519" idx="0"/>
            </p:cNvCxnSpPr>
            <p:nvPr/>
          </p:nvCxnSpPr>
          <p:spPr bwMode="auto">
            <a:xfrm>
              <a:off x="517" y="2569"/>
              <a:ext cx="0" cy="586"/>
            </a:xfrm>
            <a:prstGeom prst="straightConnector1">
              <a:avLst/>
            </a:prstGeom>
            <a:noFill/>
            <a:ln w="28575">
              <a:solidFill>
                <a:srgbClr val="777777"/>
              </a:solidFill>
              <a:round/>
              <a:headEnd/>
              <a:tailEnd type="triangle" w="lg" len="lg"/>
            </a:ln>
            <a:effectLst>
              <a:prstShdw prst="shdw17" dist="17961" dir="2700000">
                <a:srgbClr val="777777">
                  <a:gamma/>
                  <a:shade val="60000"/>
                  <a:invGamma/>
                </a:srgbClr>
              </a:prst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12649194"/>
      </p:ext>
    </p:extLst>
  </p:cSld>
  <p:clrMapOvr>
    <a:masterClrMapping/>
  </p:clrMapOvr>
  <p:transition spd="med">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510C33-17AE-4126-9BE8-4433768D2018}" type="slidenum">
              <a:rPr lang="en-US"/>
              <a:pPr/>
              <a:t>41</a:t>
            </a:fld>
            <a:endParaRPr lang="en-US"/>
          </a:p>
        </p:txBody>
      </p:sp>
      <p:sp>
        <p:nvSpPr>
          <p:cNvPr id="66562" name="Rectangle 2"/>
          <p:cNvSpPr>
            <a:spLocks noGrp="1" noChangeArrowheads="1"/>
          </p:cNvSpPr>
          <p:nvPr>
            <p:ph type="title"/>
          </p:nvPr>
        </p:nvSpPr>
        <p:spPr/>
        <p:txBody>
          <a:bodyPr/>
          <a:lstStyle/>
          <a:p>
            <a:pPr algn="r"/>
            <a:r>
              <a:rPr lang="fa-IR" dirty="0"/>
              <a:t>سودآور</a:t>
            </a:r>
            <a:r>
              <a:rPr lang="ar-SA" dirty="0"/>
              <a:t>ي</a:t>
            </a:r>
            <a:r>
              <a:rPr lang="fa-IR" dirty="0"/>
              <a:t> مشتر</a:t>
            </a:r>
            <a:r>
              <a:rPr lang="ar-SA" dirty="0"/>
              <a:t>ي</a:t>
            </a:r>
            <a:r>
              <a:rPr lang="fa-IR" dirty="0"/>
              <a:t>: آزمون نها</a:t>
            </a:r>
            <a:r>
              <a:rPr lang="ar-SA" dirty="0"/>
              <a:t>يي</a:t>
            </a:r>
            <a:endParaRPr lang="en-US" dirty="0"/>
          </a:p>
        </p:txBody>
      </p:sp>
      <p:sp>
        <p:nvSpPr>
          <p:cNvPr id="66563" name="Rectangle 3"/>
          <p:cNvSpPr>
            <a:spLocks noGrp="1" noChangeArrowheads="1"/>
          </p:cNvSpPr>
          <p:nvPr>
            <p:ph type="body" idx="1"/>
          </p:nvPr>
        </p:nvSpPr>
        <p:spPr/>
        <p:txBody>
          <a:bodyPr/>
          <a:lstStyle/>
          <a:p>
            <a:pPr>
              <a:lnSpc>
                <a:spcPct val="90000"/>
              </a:lnSpc>
            </a:pPr>
            <a:r>
              <a:rPr lang="fa-IR" sz="2540" dirty="0"/>
              <a:t>بازار</a:t>
            </a:r>
            <a:r>
              <a:rPr lang="ar-SA" sz="2540" dirty="0"/>
              <a:t>ي</a:t>
            </a:r>
            <a:r>
              <a:rPr lang="fa-IR" sz="2540" dirty="0"/>
              <a:t>اب</a:t>
            </a:r>
            <a:r>
              <a:rPr lang="ar-SA" sz="2540" dirty="0"/>
              <a:t>ي</a:t>
            </a:r>
            <a:r>
              <a:rPr lang="fa-IR" sz="2540" dirty="0"/>
              <a:t>، در باد</a:t>
            </a:r>
            <a:r>
              <a:rPr lang="ar-SA" sz="2540" dirty="0"/>
              <a:t>ي</a:t>
            </a:r>
            <a:r>
              <a:rPr lang="fa-IR" sz="2540" dirty="0"/>
              <a:t> امر همانا هنر جذب و حفظ مشتر</a:t>
            </a:r>
            <a:r>
              <a:rPr lang="ar-SA" sz="2540" dirty="0"/>
              <a:t>ي</a:t>
            </a:r>
            <a:r>
              <a:rPr lang="fa-IR" sz="2540" dirty="0"/>
              <a:t>ان سودآور است.</a:t>
            </a:r>
          </a:p>
          <a:p>
            <a:pPr>
              <a:lnSpc>
                <a:spcPct val="90000"/>
              </a:lnSpc>
            </a:pPr>
            <a:endParaRPr lang="fa-IR" sz="2540" dirty="0"/>
          </a:p>
          <a:p>
            <a:pPr>
              <a:lnSpc>
                <a:spcPct val="90000"/>
              </a:lnSpc>
            </a:pPr>
            <a:r>
              <a:rPr lang="fa-IR" sz="2540" dirty="0"/>
              <a:t>بهتر</a:t>
            </a:r>
            <a:r>
              <a:rPr lang="ar-SA" sz="2540" dirty="0"/>
              <a:t>ي</a:t>
            </a:r>
            <a:r>
              <a:rPr lang="fa-IR" sz="2540" dirty="0"/>
              <a:t>ن مشتر</a:t>
            </a:r>
            <a:r>
              <a:rPr lang="ar-SA" sz="2540" dirty="0"/>
              <a:t>ي</a:t>
            </a:r>
            <a:r>
              <a:rPr lang="fa-IR" sz="2540" dirty="0"/>
              <a:t>ان نسبت به بق</a:t>
            </a:r>
            <a:r>
              <a:rPr lang="ar-SA" sz="2540" dirty="0"/>
              <a:t>ي</a:t>
            </a:r>
            <a:r>
              <a:rPr lang="fa-IR" sz="2540" dirty="0"/>
              <a:t>ه مشتر</a:t>
            </a:r>
            <a:r>
              <a:rPr lang="ar-SA" sz="2540" dirty="0"/>
              <a:t>ي</a:t>
            </a:r>
            <a:r>
              <a:rPr lang="fa-IR" sz="2540" dirty="0"/>
              <a:t>ان ولخرج ترند.</a:t>
            </a:r>
          </a:p>
          <a:p>
            <a:pPr>
              <a:lnSpc>
                <a:spcPct val="90000"/>
              </a:lnSpc>
            </a:pPr>
            <a:endParaRPr lang="fa-IR" sz="2540" dirty="0"/>
          </a:p>
          <a:p>
            <a:pPr algn="r">
              <a:lnSpc>
                <a:spcPct val="90000"/>
              </a:lnSpc>
            </a:pPr>
            <a:r>
              <a:rPr lang="fa-IR" sz="2540" dirty="0"/>
              <a:t>با ا</a:t>
            </a:r>
            <a:r>
              <a:rPr lang="ar-SA" sz="2540" dirty="0"/>
              <a:t>ي</a:t>
            </a:r>
            <a:r>
              <a:rPr lang="fa-IR" sz="2540" dirty="0"/>
              <a:t>ن وجود هر شرکت</a:t>
            </a:r>
            <a:r>
              <a:rPr lang="ar-SA" sz="2540" dirty="0"/>
              <a:t>ي</a:t>
            </a:r>
            <a:r>
              <a:rPr lang="fa-IR" sz="2540" dirty="0"/>
              <a:t> از ناح</a:t>
            </a:r>
            <a:r>
              <a:rPr lang="ar-SA" sz="2540" dirty="0"/>
              <a:t>ي</a:t>
            </a:r>
            <a:r>
              <a:rPr lang="fa-IR" sz="2540" dirty="0"/>
              <a:t>ه بعض</a:t>
            </a:r>
            <a:r>
              <a:rPr lang="ar-SA" sz="2540" dirty="0"/>
              <a:t>ي</a:t>
            </a:r>
            <a:r>
              <a:rPr lang="fa-IR" sz="2540" dirty="0"/>
              <a:t> از مشتر</a:t>
            </a:r>
            <a:r>
              <a:rPr lang="ar-SA" sz="2540" dirty="0"/>
              <a:t>ي</a:t>
            </a:r>
            <a:r>
              <a:rPr lang="fa-IR" sz="2540" dirty="0"/>
              <a:t>ان خود ز</a:t>
            </a:r>
            <a:r>
              <a:rPr lang="ar-SA" sz="2540" dirty="0"/>
              <a:t>ي</a:t>
            </a:r>
            <a:r>
              <a:rPr lang="fa-IR" sz="2540" dirty="0"/>
              <a:t>ان </a:t>
            </a:r>
            <a:r>
              <a:rPr lang="fa-IR" sz="2540" dirty="0" smtClean="0"/>
              <a:t>م</a:t>
            </a:r>
            <a:r>
              <a:rPr lang="ar-SA" sz="2540" dirty="0"/>
              <a:t>ي</a:t>
            </a:r>
            <a:r>
              <a:rPr lang="fa-IR" sz="2540" dirty="0"/>
              <a:t> ب</a:t>
            </a:r>
            <a:r>
              <a:rPr lang="ar-SA" sz="2540" dirty="0"/>
              <a:t>ي</a:t>
            </a:r>
            <a:r>
              <a:rPr lang="fa-IR" sz="2540" dirty="0"/>
              <a:t>ند و قاعده 20/80 به ا</a:t>
            </a:r>
            <a:r>
              <a:rPr lang="ar-SA" sz="2540" dirty="0"/>
              <a:t>ي</a:t>
            </a:r>
            <a:r>
              <a:rPr lang="fa-IR" sz="2540" dirty="0"/>
              <a:t>ن معناست که 20 درصد مشتر</a:t>
            </a:r>
            <a:r>
              <a:rPr lang="ar-SA" sz="2540" dirty="0"/>
              <a:t>ي</a:t>
            </a:r>
            <a:r>
              <a:rPr lang="fa-IR" sz="2540" dirty="0"/>
              <a:t>ان خوب ممکن است تا 80 درصد از سودآور</a:t>
            </a:r>
            <a:r>
              <a:rPr lang="ar-SA" sz="2540" dirty="0"/>
              <a:t>ي</a:t>
            </a:r>
            <a:r>
              <a:rPr lang="fa-IR" sz="2540" dirty="0"/>
              <a:t> شرکت را تأم</a:t>
            </a:r>
            <a:r>
              <a:rPr lang="ar-SA" sz="2540" dirty="0"/>
              <a:t>ي</a:t>
            </a:r>
            <a:r>
              <a:rPr lang="fa-IR" sz="2540" dirty="0"/>
              <a:t>ن کنند.</a:t>
            </a:r>
          </a:p>
          <a:p>
            <a:pPr algn="r">
              <a:lnSpc>
                <a:spcPct val="90000"/>
              </a:lnSpc>
            </a:pPr>
            <a:endParaRPr lang="fa-IR" sz="2540" dirty="0"/>
          </a:p>
          <a:p>
            <a:pPr algn="r">
              <a:lnSpc>
                <a:spcPct val="90000"/>
              </a:lnSpc>
            </a:pPr>
            <a:r>
              <a:rPr lang="fa-IR" sz="2540" dirty="0"/>
              <a:t>ما مشتر</a:t>
            </a:r>
            <a:r>
              <a:rPr lang="ar-SA" sz="2540" dirty="0"/>
              <a:t>ي</a:t>
            </a:r>
            <a:r>
              <a:rPr lang="fa-IR" sz="2540" dirty="0"/>
              <a:t> سودآور را ا</a:t>
            </a:r>
            <a:r>
              <a:rPr lang="ar-SA" sz="2540" dirty="0"/>
              <a:t>ي</a:t>
            </a:r>
            <a:r>
              <a:rPr lang="fa-IR" sz="2540" dirty="0"/>
              <a:t>ن طور تعر</a:t>
            </a:r>
            <a:r>
              <a:rPr lang="ar-SA" sz="2540" dirty="0"/>
              <a:t>ي</a:t>
            </a:r>
            <a:r>
              <a:rPr lang="fa-IR" sz="2540" dirty="0"/>
              <a:t>ف م</a:t>
            </a:r>
            <a:r>
              <a:rPr lang="ar-SA" sz="2540" dirty="0"/>
              <a:t>ي</a:t>
            </a:r>
            <a:r>
              <a:rPr lang="fa-IR" sz="2540" dirty="0"/>
              <a:t> کن</a:t>
            </a:r>
            <a:r>
              <a:rPr lang="ar-SA" sz="2540" dirty="0"/>
              <a:t>ي</a:t>
            </a:r>
            <a:r>
              <a:rPr lang="fa-IR" sz="2540" dirty="0"/>
              <a:t>م:</a:t>
            </a:r>
          </a:p>
          <a:p>
            <a:pPr lvl="1">
              <a:lnSpc>
                <a:spcPct val="90000"/>
              </a:lnSpc>
            </a:pPr>
            <a:r>
              <a:rPr lang="fa-IR" sz="2177" dirty="0"/>
              <a:t>شخص، خانوار </a:t>
            </a:r>
            <a:r>
              <a:rPr lang="ar-SA" sz="2177" dirty="0"/>
              <a:t>ي</a:t>
            </a:r>
            <a:r>
              <a:rPr lang="fa-IR" sz="2177" dirty="0"/>
              <a:t>ا شرکت</a:t>
            </a:r>
            <a:r>
              <a:rPr lang="ar-SA" sz="2177" dirty="0"/>
              <a:t>ي</a:t>
            </a:r>
            <a:r>
              <a:rPr lang="fa-IR" sz="2177" dirty="0"/>
              <a:t> است که در طول زمان جر</a:t>
            </a:r>
            <a:r>
              <a:rPr lang="ar-SA" sz="2177" dirty="0"/>
              <a:t>ي</a:t>
            </a:r>
            <a:r>
              <a:rPr lang="fa-IR" sz="2177" dirty="0"/>
              <a:t>ان درآمد</a:t>
            </a:r>
            <a:r>
              <a:rPr lang="ar-SA" sz="2177" dirty="0"/>
              <a:t>ي</a:t>
            </a:r>
            <a:r>
              <a:rPr lang="fa-IR" sz="2177" dirty="0"/>
              <a:t> برا</a:t>
            </a:r>
            <a:r>
              <a:rPr lang="ar-SA" sz="2177" dirty="0"/>
              <a:t>ي</a:t>
            </a:r>
            <a:r>
              <a:rPr lang="fa-IR" sz="2177" dirty="0"/>
              <a:t> شرکت ا</a:t>
            </a:r>
            <a:r>
              <a:rPr lang="ar-SA" sz="2177" dirty="0"/>
              <a:t>ي</a:t>
            </a:r>
            <a:r>
              <a:rPr lang="fa-IR" sz="2177" dirty="0"/>
              <a:t>جاد م</a:t>
            </a:r>
            <a:r>
              <a:rPr lang="ar-SA" sz="2177" dirty="0"/>
              <a:t>ي</a:t>
            </a:r>
            <a:r>
              <a:rPr lang="fa-IR" sz="2177" dirty="0"/>
              <a:t> کند؛ که از سطح قابل قبول جر</a:t>
            </a:r>
            <a:r>
              <a:rPr lang="ar-SA" sz="2177" dirty="0"/>
              <a:t>ي</a:t>
            </a:r>
            <a:r>
              <a:rPr lang="fa-IR" sz="2177" dirty="0"/>
              <a:t>ان هز</a:t>
            </a:r>
            <a:r>
              <a:rPr lang="ar-SA" sz="2177" dirty="0"/>
              <a:t>ي</a:t>
            </a:r>
            <a:r>
              <a:rPr lang="fa-IR" sz="2177" dirty="0"/>
              <a:t>نه ها</a:t>
            </a:r>
            <a:r>
              <a:rPr lang="ar-SA" sz="2177" dirty="0"/>
              <a:t>ي</a:t>
            </a:r>
            <a:r>
              <a:rPr lang="fa-IR" sz="2177" dirty="0"/>
              <a:t> مربوط به جلب، فروش و ارائه خدمات به او، که شرکت به ا</a:t>
            </a:r>
            <a:r>
              <a:rPr lang="ar-SA" sz="2177" dirty="0"/>
              <a:t>ي</a:t>
            </a:r>
            <a:r>
              <a:rPr lang="fa-IR" sz="2177" dirty="0"/>
              <a:t>ن امر اختصاص داده، ب</a:t>
            </a:r>
            <a:r>
              <a:rPr lang="ar-SA" sz="2177" dirty="0"/>
              <a:t>ي</a:t>
            </a:r>
            <a:r>
              <a:rPr lang="fa-IR" sz="2177" dirty="0"/>
              <a:t>شتر است.</a:t>
            </a:r>
            <a:endParaRPr lang="en-US" sz="2177" dirty="0"/>
          </a:p>
        </p:txBody>
      </p:sp>
    </p:spTree>
    <p:extLst>
      <p:ext uri="{BB962C8B-B14F-4D97-AF65-F5344CB8AC3E}">
        <p14:creationId xmlns:p14="http://schemas.microsoft.com/office/powerpoint/2010/main" val="1878830030"/>
      </p:ext>
    </p:extLst>
  </p:cSld>
  <p:clrMapOvr>
    <a:masterClrMapping/>
  </p:clrMapOvr>
  <p:transition spd="med">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3752" y="500042"/>
            <a:ext cx="5195653" cy="547842"/>
          </a:xfrm>
          <a:prstGeom prst="rect">
            <a:avLst/>
          </a:prstGeom>
        </p:spPr>
        <p:txBody>
          <a:bodyPr wrap="none">
            <a:spAutoFit/>
          </a:bodyPr>
          <a:lstStyle/>
          <a:p>
            <a:pPr algn="just">
              <a:lnSpc>
                <a:spcPct val="90000"/>
              </a:lnSpc>
            </a:pPr>
            <a:r>
              <a:rPr lang="fa-IR" sz="3200" b="1" dirty="0">
                <a:solidFill>
                  <a:srgbClr val="000000"/>
                </a:solidFill>
              </a:rPr>
              <a:t>بازاریابی رابطه مند،تهاجمی و دفاعی</a:t>
            </a:r>
          </a:p>
        </p:txBody>
      </p:sp>
      <p:sp>
        <p:nvSpPr>
          <p:cNvPr id="8" name="Rectangle 7"/>
          <p:cNvSpPr/>
          <p:nvPr/>
        </p:nvSpPr>
        <p:spPr>
          <a:xfrm>
            <a:off x="2881290" y="1285861"/>
            <a:ext cx="7143768" cy="461665"/>
          </a:xfrm>
          <a:prstGeom prst="rect">
            <a:avLst/>
          </a:prstGeom>
        </p:spPr>
        <p:txBody>
          <a:bodyPr wrap="square">
            <a:spAutoFit/>
          </a:bodyPr>
          <a:lstStyle/>
          <a:p>
            <a:r>
              <a:rPr lang="fa-IR" sz="2400" dirty="0">
                <a:solidFill>
                  <a:srgbClr val="000000"/>
                </a:solidFill>
              </a:rPr>
              <a:t>بازاریابی  رابطه مند هم استراتژی دفاعی و هم تهاجمی را در بر می گیرد . </a:t>
            </a:r>
          </a:p>
        </p:txBody>
      </p:sp>
      <p:graphicFrame>
        <p:nvGraphicFramePr>
          <p:cNvPr id="19" name="Table 18"/>
          <p:cNvGraphicFramePr>
            <a:graphicFrameLocks noGrp="1"/>
          </p:cNvGraphicFramePr>
          <p:nvPr/>
        </p:nvGraphicFramePr>
        <p:xfrm>
          <a:off x="2032961" y="1857366"/>
          <a:ext cx="8063569" cy="3686829"/>
        </p:xfrm>
        <a:graphic>
          <a:graphicData uri="http://schemas.openxmlformats.org/drawingml/2006/table">
            <a:tbl>
              <a:tblPr rtl="1">
                <a:tableStyleId>{ED083AE6-46FA-4A59-8FB0-9F97EB10719F}</a:tableStyleId>
              </a:tblPr>
              <a:tblGrid>
                <a:gridCol w="3037008"/>
                <a:gridCol w="2561946"/>
                <a:gridCol w="2464615"/>
              </a:tblGrid>
              <a:tr h="456573">
                <a:tc>
                  <a:txBody>
                    <a:bodyPr/>
                    <a:lstStyle/>
                    <a:p>
                      <a:pPr algn="ctr" rtl="1">
                        <a:spcAft>
                          <a:spcPts val="0"/>
                        </a:spcAft>
                      </a:pPr>
                      <a:r>
                        <a:rPr lang="fa-IR" sz="1800" b="1" kern="1200" dirty="0" smtClean="0">
                          <a:solidFill>
                            <a:srgbClr val="000000"/>
                          </a:solidFill>
                          <a:latin typeface="+mn-lt"/>
                          <a:ea typeface="+mn-ea"/>
                          <a:cs typeface="+mn-cs"/>
                        </a:rPr>
                        <a:t>سئوال</a:t>
                      </a:r>
                      <a:endParaRPr lang="fa-IR" sz="1800" b="1" kern="1200" dirty="0">
                        <a:solidFill>
                          <a:srgbClr val="000000"/>
                        </a:solidFill>
                        <a:latin typeface="+mn-lt"/>
                        <a:ea typeface="+mn-ea"/>
                        <a:cs typeface="+mn-cs"/>
                      </a:endParaRPr>
                    </a:p>
                  </a:txBody>
                  <a:tcPr marL="68580" marR="68580" marT="0" marB="0" anchor="ctr"/>
                </a:tc>
                <a:tc>
                  <a:txBody>
                    <a:bodyPr/>
                    <a:lstStyle/>
                    <a:p>
                      <a:pPr algn="ctr" rtl="1">
                        <a:spcAft>
                          <a:spcPts val="0"/>
                        </a:spcAft>
                      </a:pPr>
                      <a:r>
                        <a:rPr lang="fa-IR" sz="1800" b="1" dirty="0">
                          <a:solidFill>
                            <a:srgbClr val="000000"/>
                          </a:solidFill>
                        </a:rPr>
                        <a:t>بازاریابی تهاجمی</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b="1" dirty="0">
                          <a:solidFill>
                            <a:srgbClr val="000000"/>
                          </a:solidFill>
                        </a:rPr>
                        <a:t>بازاریابی تدافعی</a:t>
                      </a:r>
                      <a:endParaRPr lang="en-US" sz="1800" b="1" dirty="0">
                        <a:solidFill>
                          <a:srgbClr val="0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در مورد چیست ؟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جذب مشتری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حفظ مشتری </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چه کسی را مورد هدف قرار مي‌دهد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مشتریان جدید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مشتریان کنونی </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برای چه زمانی مناسب است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بازارهای جدید یا در حال رشد</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بازارهای اشباع شده</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کدام موقعیت رقابتی علت آن است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فقدان رقابت شدید</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رقابت شدید</a:t>
                      </a:r>
                      <a:endParaRPr lang="en-US" sz="1800" dirty="0">
                        <a:solidFill>
                          <a:srgbClr val="C00000"/>
                        </a:solidFill>
                        <a:latin typeface="Times New Roman"/>
                        <a:ea typeface="Times New Roman"/>
                        <a:cs typeface="Arial"/>
                      </a:endParaRPr>
                    </a:p>
                  </a:txBody>
                  <a:tcPr marL="68580" marR="68580" marT="0" marB="0" anchor="ctr"/>
                </a:tc>
              </a:tr>
              <a:tr h="456573">
                <a:tc>
                  <a:txBody>
                    <a:bodyPr/>
                    <a:lstStyle/>
                    <a:p>
                      <a:pPr algn="ctr" rtl="1">
                        <a:spcAft>
                          <a:spcPts val="0"/>
                        </a:spcAft>
                      </a:pPr>
                      <a:r>
                        <a:rPr lang="fa-IR" sz="1800" b="1" dirty="0">
                          <a:solidFill>
                            <a:srgbClr val="000000"/>
                          </a:solidFill>
                        </a:rPr>
                        <a:t>هدفش چیست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رشد سهم بازار </a:t>
                      </a:r>
                      <a:endParaRPr lang="en-US" sz="1800" dirty="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رشد سود</a:t>
                      </a:r>
                      <a:endParaRPr lang="en-US" sz="1800" dirty="0">
                        <a:solidFill>
                          <a:srgbClr val="C00000"/>
                        </a:solidFill>
                        <a:latin typeface="Times New Roman"/>
                        <a:ea typeface="Times New Roman"/>
                        <a:cs typeface="Arial"/>
                      </a:endParaRPr>
                    </a:p>
                  </a:txBody>
                  <a:tcPr marL="68580" marR="68580" marT="0" marB="0" anchor="ctr"/>
                </a:tc>
              </a:tr>
              <a:tr h="947391">
                <a:tc>
                  <a:txBody>
                    <a:bodyPr/>
                    <a:lstStyle/>
                    <a:p>
                      <a:pPr algn="ctr" rtl="1">
                        <a:spcAft>
                          <a:spcPts val="0"/>
                        </a:spcAft>
                      </a:pPr>
                      <a:r>
                        <a:rPr lang="fa-IR" sz="1800" b="1" dirty="0">
                          <a:solidFill>
                            <a:srgbClr val="000000"/>
                          </a:solidFill>
                        </a:rPr>
                        <a:t>چگونه عمل مي‌کند ؟</a:t>
                      </a:r>
                      <a:endParaRPr lang="en-US" sz="1800" b="1" dirty="0">
                        <a:solidFill>
                          <a:srgbClr val="000000"/>
                        </a:solidFill>
                        <a:latin typeface="Times New Roman"/>
                        <a:ea typeface="Times New Roman"/>
                        <a:cs typeface="Arial"/>
                      </a:endParaRPr>
                    </a:p>
                  </a:txBody>
                  <a:tcPr marL="68580" marR="68580" marT="0" marB="0" anchor="ctr"/>
                </a:tc>
                <a:tc>
                  <a:txBody>
                    <a:bodyPr/>
                    <a:lstStyle/>
                    <a:p>
                      <a:pPr algn="ctr" rtl="1">
                        <a:spcAft>
                          <a:spcPts val="0"/>
                        </a:spcAft>
                      </a:pPr>
                      <a:r>
                        <a:rPr lang="fa-IR" sz="1800">
                          <a:solidFill>
                            <a:srgbClr val="C00000"/>
                          </a:solidFill>
                        </a:rPr>
                        <a:t>تبلیغات، پیشبرد فروش</a:t>
                      </a:r>
                      <a:endParaRPr lang="en-US" sz="1800">
                        <a:solidFill>
                          <a:srgbClr val="C00000"/>
                        </a:solidFill>
                        <a:latin typeface="Times New Roman"/>
                        <a:ea typeface="Times New Roman"/>
                        <a:cs typeface="Arial"/>
                      </a:endParaRPr>
                    </a:p>
                  </a:txBody>
                  <a:tcPr marL="68580" marR="68580" marT="0" marB="0" anchor="ctr"/>
                </a:tc>
                <a:tc>
                  <a:txBody>
                    <a:bodyPr/>
                    <a:lstStyle/>
                    <a:p>
                      <a:pPr algn="ctr" rtl="1">
                        <a:spcAft>
                          <a:spcPts val="0"/>
                        </a:spcAft>
                      </a:pPr>
                      <a:r>
                        <a:rPr lang="fa-IR" sz="1800" dirty="0">
                          <a:solidFill>
                            <a:srgbClr val="C00000"/>
                          </a:solidFill>
                        </a:rPr>
                        <a:t>خدمات، پاداش ها، ارائه تخفیف</a:t>
                      </a:r>
                      <a:endParaRPr lang="en-US" sz="1800" dirty="0">
                        <a:solidFill>
                          <a:srgbClr val="C00000"/>
                        </a:solidFill>
                        <a:latin typeface="Times New Roman"/>
                        <a:ea typeface="Times New Roman"/>
                        <a:cs typeface="Arial"/>
                      </a:endParaRPr>
                    </a:p>
                  </a:txBody>
                  <a:tcPr marL="68580" marR="68580" marT="0" marB="0" anchor="ctr"/>
                </a:tc>
              </a:tr>
            </a:tbl>
          </a:graphicData>
        </a:graphic>
      </p:graphicFrame>
      <p:sp>
        <p:nvSpPr>
          <p:cNvPr id="23" name="TextBox 22"/>
          <p:cNvSpPr txBox="1"/>
          <p:nvPr/>
        </p:nvSpPr>
        <p:spPr>
          <a:xfrm>
            <a:off x="1881158" y="6000768"/>
            <a:ext cx="1714512" cy="369332"/>
          </a:xfrm>
          <a:prstGeom prst="rect">
            <a:avLst/>
          </a:prstGeom>
          <a:noFill/>
        </p:spPr>
        <p:txBody>
          <a:bodyPr wrap="square" rtlCol="1">
            <a:spAutoFit/>
          </a:bodyPr>
          <a:lstStyle/>
          <a:p>
            <a:pPr algn="ctr"/>
            <a:r>
              <a:rPr lang="fa-IR" dirty="0">
                <a:solidFill>
                  <a:srgbClr val="000000"/>
                </a:solidFill>
              </a:rPr>
              <a:t>هریسون،</a:t>
            </a:r>
            <a:r>
              <a:rPr lang="fa-IR" b="1" dirty="0">
                <a:solidFill>
                  <a:srgbClr val="000000"/>
                </a:solidFill>
              </a:rPr>
              <a:t> 2000، 228</a:t>
            </a:r>
            <a:endParaRPr lang="fa-IR" dirty="0">
              <a:solidFill>
                <a:srgbClr val="000000"/>
              </a:solidFill>
            </a:endParaRPr>
          </a:p>
        </p:txBody>
      </p:sp>
    </p:spTree>
    <p:extLst>
      <p:ext uri="{BB962C8B-B14F-4D97-AF65-F5344CB8AC3E}">
        <p14:creationId xmlns:p14="http://schemas.microsoft.com/office/powerpoint/2010/main" val="252827753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استراتژی‌های بازاریابی رابطه‌مند</a:t>
            </a:r>
            <a:endParaRPr lang="fa-IR" sz="3200" dirty="0">
              <a:solidFill>
                <a:srgbClr val="000000"/>
              </a:solidFill>
              <a:latin typeface="Arial" pitchFamily="34" charset="0"/>
            </a:endParaRPr>
          </a:p>
        </p:txBody>
      </p:sp>
      <p:graphicFrame>
        <p:nvGraphicFramePr>
          <p:cNvPr id="8" name="Diagram 7"/>
          <p:cNvGraphicFramePr/>
          <p:nvPr/>
        </p:nvGraphicFramePr>
        <p:xfrm>
          <a:off x="1881158" y="1397000"/>
          <a:ext cx="83582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04330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Graphic spid="8"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92443"/>
          </a:xfrm>
          <a:prstGeom prst="rect">
            <a:avLst/>
          </a:prstGeom>
        </p:spPr>
        <p:txBody>
          <a:bodyPr vert="horz" wrap="square" lIns="0" tIns="0" rIns="0" bIns="0" rtlCol="0" anchor="t">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استراتژی‌های بازاریابی رابطه‌مند</a:t>
            </a:r>
            <a:endParaRPr lang="fa-IR" sz="3200" dirty="0">
              <a:solidFill>
                <a:srgbClr val="000000"/>
              </a:solidFill>
              <a:latin typeface="Arial" pitchFamily="34" charset="0"/>
            </a:endParaRPr>
          </a:p>
        </p:txBody>
      </p:sp>
      <p:sp>
        <p:nvSpPr>
          <p:cNvPr id="4" name="Title 1"/>
          <p:cNvSpPr txBox="1">
            <a:spLocks/>
          </p:cNvSpPr>
          <p:nvPr/>
        </p:nvSpPr>
        <p:spPr>
          <a:xfrm>
            <a:off x="7381884" y="1030166"/>
            <a:ext cx="257176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1.تعیین خدمت اصلی</a:t>
            </a:r>
          </a:p>
        </p:txBody>
      </p:sp>
      <p:sp>
        <p:nvSpPr>
          <p:cNvPr id="10" name="Title 1"/>
          <p:cNvSpPr txBox="1">
            <a:spLocks/>
          </p:cNvSpPr>
          <p:nvPr/>
        </p:nvSpPr>
        <p:spPr>
          <a:xfrm>
            <a:off x="4952992" y="3571877"/>
            <a:ext cx="5214974" cy="786369"/>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2. برقراری رابطه باب طبع هر مشتری</a:t>
            </a:r>
          </a:p>
          <a:p>
            <a:pPr defTabSz="914363">
              <a:lnSpc>
                <a:spcPct val="90000"/>
              </a:lnSpc>
              <a:spcBef>
                <a:spcPct val="0"/>
              </a:spcBef>
              <a:defRPr/>
            </a:pPr>
            <a:endParaRPr lang="fa-IR" sz="2800" b="1" kern="0" spc="-150" dirty="0">
              <a:ln w="3175">
                <a:noFill/>
              </a:ln>
              <a:solidFill>
                <a:srgbClr val="FF0000"/>
              </a:solidFill>
              <a:latin typeface="JasmineUPC"/>
            </a:endParaRPr>
          </a:p>
        </p:txBody>
      </p:sp>
      <p:sp>
        <p:nvSpPr>
          <p:cNvPr id="11" name="Cloud Callout 10"/>
          <p:cNvSpPr/>
          <p:nvPr/>
        </p:nvSpPr>
        <p:spPr bwMode="auto">
          <a:xfrm>
            <a:off x="2666976" y="1928802"/>
            <a:ext cx="6429420" cy="1571636"/>
          </a:xfrm>
          <a:prstGeom prst="cloudCallout">
            <a:avLst>
              <a:gd name="adj1" fmla="val 28098"/>
              <a:gd name="adj2" fmla="val -836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یکی از استراتژی‌های کلیدی وحیاتی بازاریابی رابطه‌مند،طراحی و ایجاد یک خدمت اصلی است به گونه‌ای که بتوان بر اساس آن با مشتری ایجاد رابطه کرد</a:t>
            </a:r>
            <a:endPar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
        <p:nvSpPr>
          <p:cNvPr id="7" name="Cloud Callout 6"/>
          <p:cNvSpPr/>
          <p:nvPr/>
        </p:nvSpPr>
        <p:spPr bwMode="auto">
          <a:xfrm>
            <a:off x="2809852" y="4572008"/>
            <a:ext cx="6429420" cy="1571636"/>
          </a:xfrm>
          <a:prstGeom prst="cloudCallout">
            <a:avLst>
              <a:gd name="adj1" fmla="val 28098"/>
              <a:gd name="adj2" fmla="val -836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ماهیت خدمت به گونه‌ای است که فرصتی را برای بسیاری از شرکت‌های فراهم مي‌آورد که بتوانند رابطه‌ای شخصی و سازگار با تک تک مشتریان خود برقرار کنند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42344478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11"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24760" y="497784"/>
            <a:ext cx="257176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3. ارائه خدمات جنبی </a:t>
            </a:r>
          </a:p>
        </p:txBody>
      </p:sp>
      <p:sp>
        <p:nvSpPr>
          <p:cNvPr id="10" name="Title 1"/>
          <p:cNvSpPr txBox="1">
            <a:spLocks/>
          </p:cNvSpPr>
          <p:nvPr/>
        </p:nvSpPr>
        <p:spPr>
          <a:xfrm>
            <a:off x="4952992" y="3571877"/>
            <a:ext cx="5214974" cy="786369"/>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4. قیمت‌گذاری رابطه‌مند </a:t>
            </a:r>
          </a:p>
          <a:p>
            <a:pPr defTabSz="914363">
              <a:lnSpc>
                <a:spcPct val="90000"/>
              </a:lnSpc>
              <a:spcBef>
                <a:spcPct val="0"/>
              </a:spcBef>
              <a:defRPr/>
            </a:pPr>
            <a:endParaRPr lang="fa-IR" sz="2800" b="1" kern="0" spc="-150" dirty="0">
              <a:ln w="3175">
                <a:noFill/>
              </a:ln>
              <a:solidFill>
                <a:srgbClr val="FF0000"/>
              </a:solidFill>
              <a:latin typeface="JasmineUPC"/>
            </a:endParaRPr>
          </a:p>
        </p:txBody>
      </p:sp>
      <p:sp>
        <p:nvSpPr>
          <p:cNvPr id="11" name="Cloud Callout 10"/>
          <p:cNvSpPr/>
          <p:nvPr/>
        </p:nvSpPr>
        <p:spPr bwMode="auto">
          <a:xfrm>
            <a:off x="2881290" y="1571612"/>
            <a:ext cx="6429420" cy="1571636"/>
          </a:xfrm>
          <a:prstGeom prst="cloudCallout">
            <a:avLst>
              <a:gd name="adj1" fmla="val 28098"/>
              <a:gd name="adj2" fmla="val -8367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خدمات جنبی شامل عرضه خدمات اضافی به همراه خدمت اصلی است، به گونه‌ای که آن را از سایر خدمات ارائه شده توسط رقبا متمایز سازد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7" name="Cloud Callout 6"/>
          <p:cNvSpPr/>
          <p:nvPr/>
        </p:nvSpPr>
        <p:spPr bwMode="auto">
          <a:xfrm>
            <a:off x="2809852" y="4572008"/>
            <a:ext cx="6429420" cy="1571636"/>
          </a:xfrm>
          <a:prstGeom prst="cloudCallout">
            <a:avLst>
              <a:gd name="adj1" fmla="val 28098"/>
              <a:gd name="adj2" fmla="val -8367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قیمت‌گذاری رابطه‌مند ریشه در یکی از ایده‌های قدیمي‌بازاریابی دارد که اذعان مي‌نماید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"قیمت‌های مناسبی برای مشتریان ارزنده خود در نظر بگیرید</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Tree>
    <p:extLst>
      <p:ext uri="{BB962C8B-B14F-4D97-AF65-F5344CB8AC3E}">
        <p14:creationId xmlns:p14="http://schemas.microsoft.com/office/powerpoint/2010/main" val="410179488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53190" y="497784"/>
            <a:ext cx="364333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5.تاکید بر بازاریابی داخلی</a:t>
            </a:r>
          </a:p>
        </p:txBody>
      </p:sp>
      <p:sp>
        <p:nvSpPr>
          <p:cNvPr id="11" name="Cloud Callout 10"/>
          <p:cNvSpPr/>
          <p:nvPr/>
        </p:nvSpPr>
        <p:spPr bwMode="auto">
          <a:xfrm>
            <a:off x="2881290" y="1571612"/>
            <a:ext cx="6429420" cy="1571636"/>
          </a:xfrm>
          <a:prstGeom prst="cloudCallout">
            <a:avLst>
              <a:gd name="adj1" fmla="val 28098"/>
              <a:gd name="adj2" fmla="val -8367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t>هدف آن بهبود </a:t>
            </a:r>
            <a:b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br>
            <a:r>
              <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rPr>
              <a:t>عملکرد پرسنلي می باشد که در ارتباط مستقیم با مشتری هستند</a:t>
            </a:r>
            <a:endParaRPr lang="fa-IR" b="1" dirty="0">
              <a:ln w="17780" cmpd="sng">
                <a:solidFill>
                  <a:srgbClr val="FDFBBB">
                    <a:tint val="3000"/>
                  </a:srgbClr>
                </a:solidFill>
                <a:prstDash val="solid"/>
                <a:miter lim="800000"/>
              </a:ln>
              <a:gradFill>
                <a:gsLst>
                  <a:gs pos="10000">
                    <a:srgbClr val="FDFBBB">
                      <a:tint val="63000"/>
                      <a:sat val="105000"/>
                    </a:srgbClr>
                  </a:gs>
                  <a:gs pos="90000">
                    <a:srgbClr val="FDFBBB">
                      <a:shade val="50000"/>
                      <a:satMod val="100000"/>
                    </a:srgbClr>
                  </a:gs>
                </a:gsLst>
                <a:lin ang="5400000"/>
              </a:gradFill>
              <a:effectLst>
                <a:outerShdw blurRad="55000" dist="50800" dir="5400000" algn="tl">
                  <a:srgbClr val="000000">
                    <a:alpha val="33000"/>
                  </a:srgbClr>
                </a:outerShdw>
              </a:effectLst>
              <a:latin typeface="Arial" pitchFamily="34" charset="0"/>
            </a:endParaRPr>
          </a:p>
        </p:txBody>
      </p:sp>
    </p:spTree>
    <p:extLst>
      <p:ext uri="{BB962C8B-B14F-4D97-AF65-F5344CB8AC3E}">
        <p14:creationId xmlns:p14="http://schemas.microsoft.com/office/powerpoint/2010/main" val="62869866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مدل های بازاریابی رابطه مند</a:t>
            </a:r>
            <a:endParaRPr lang="fa-IR" sz="3200" dirty="0">
              <a:solidFill>
                <a:srgbClr val="000000"/>
              </a:solidFill>
              <a:latin typeface="Arial" pitchFamily="34" charset="0"/>
            </a:endParaRPr>
          </a:p>
        </p:txBody>
      </p:sp>
      <p:graphicFrame>
        <p:nvGraphicFramePr>
          <p:cNvPr id="5" name="Diagram 4"/>
          <p:cNvGraphicFramePr/>
          <p:nvPr/>
        </p:nvGraphicFramePr>
        <p:xfrm>
          <a:off x="2024034" y="1071546"/>
          <a:ext cx="792961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33145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52663" y="428605"/>
            <a:ext cx="7681913" cy="455509"/>
          </a:xfrm>
          <a:prstGeom prst="rect">
            <a:avLst/>
          </a:prstGeom>
        </p:spPr>
        <p:txBody>
          <a:bodyPr vert="horz" wrap="square" lIns="0" tIns="0" rIns="0" bIns="0" rtlCol="0" anchor="t">
            <a:spAutoFit/>
          </a:bodyPr>
          <a:lstStyle/>
          <a:p>
            <a:pPr defTabSz="914363">
              <a:lnSpc>
                <a:spcPct val="90000"/>
              </a:lnSpc>
              <a:spcBef>
                <a:spcPct val="0"/>
              </a:spcBef>
              <a:defRPr/>
            </a:pPr>
            <a:r>
              <a:rPr lang="fa-IR" sz="3200" b="1" kern="0" spc="-150" dirty="0">
                <a:ln w="3175">
                  <a:noFill/>
                </a:ln>
                <a:solidFill>
                  <a:srgbClr val="000000"/>
                </a:solidFill>
                <a:latin typeface="JasmineUPC"/>
              </a:rPr>
              <a:t>1. مدل سین و همکاران:</a:t>
            </a:r>
          </a:p>
        </p:txBody>
      </p:sp>
      <p:pic>
        <p:nvPicPr>
          <p:cNvPr id="1026" name="Picture 2" descr="0000000"/>
          <p:cNvPicPr>
            <a:picLocks noChangeAspect="1" noChangeArrowheads="1"/>
          </p:cNvPicPr>
          <p:nvPr/>
        </p:nvPicPr>
        <p:blipFill>
          <a:blip r:embed="rId2" cstate="print">
            <a:clrChange>
              <a:clrFrom>
                <a:srgbClr val="FFFFFE"/>
              </a:clrFrom>
              <a:clrTo>
                <a:srgbClr val="FFFFFE">
                  <a:alpha val="0"/>
                </a:srgbClr>
              </a:clrTo>
            </a:clrChange>
            <a:duotone>
              <a:prstClr val="black"/>
              <a:schemeClr val="accent4">
                <a:lumMod val="25000"/>
                <a:lumOff val="75000"/>
                <a:tint val="45000"/>
                <a:satMod val="400000"/>
              </a:schemeClr>
            </a:duotone>
          </a:blip>
          <a:srcRect/>
          <a:stretch>
            <a:fillRect/>
          </a:stretch>
        </p:blipFill>
        <p:spPr bwMode="auto">
          <a:xfrm>
            <a:off x="2381224" y="1000108"/>
            <a:ext cx="757242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957294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39206" y="103016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1.اعتماد:</a:t>
            </a:r>
          </a:p>
        </p:txBody>
      </p:sp>
      <p:sp>
        <p:nvSpPr>
          <p:cNvPr id="10" name="Title 1"/>
          <p:cNvSpPr txBox="1">
            <a:spLocks/>
          </p:cNvSpPr>
          <p:nvPr/>
        </p:nvSpPr>
        <p:spPr>
          <a:xfrm>
            <a:off x="8524892" y="3571876"/>
            <a:ext cx="1643074" cy="387798"/>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2.ایجاد پیوند</a:t>
            </a:r>
          </a:p>
        </p:txBody>
      </p:sp>
      <p:sp>
        <p:nvSpPr>
          <p:cNvPr id="11" name="Cloud Callout 10"/>
          <p:cNvSpPr/>
          <p:nvPr/>
        </p:nvSpPr>
        <p:spPr bwMode="auto">
          <a:xfrm>
            <a:off x="3024166" y="1928802"/>
            <a:ext cx="6429420" cy="1643074"/>
          </a:xfrm>
          <a:prstGeom prst="cloudCallout">
            <a:avLst>
              <a:gd name="adj1" fmla="val 38053"/>
              <a:gd name="adj2" fmla="val -9239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اعتماد یک جزء کلیدی رابطه تجاری می باشد؛ و مشخص کننده این مطلب است که هر طرف رابطه تا چه میزان مي‌تواند روی وعده وعیدهای طرف دیگر رابطه حساب کند</a:t>
            </a:r>
          </a:p>
          <a:p>
            <a:pPr algn="l" rtl="0" eaLnBrk="0" fontAlgn="base" hangingPunct="0">
              <a:spcBef>
                <a:spcPct val="0"/>
              </a:spcBef>
              <a:spcAft>
                <a:spcPct val="0"/>
              </a:spcAft>
            </a:pPr>
            <a:endParaRPr lang="fa-IR" dirty="0">
              <a:solidFill>
                <a:srgbClr val="336600"/>
              </a:solidFill>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rPr>
              <a:t>پیوند یک جزء دیگر مراوده تجاری است که بین دو طرف رابطه (خریدار و فروشنده) ایجاد مي‌شود و در یک وضعیت یک پارچه جهت دستیابی به هدف مطلوب ایفای نقش مي‌کند</a:t>
            </a:r>
            <a:endParaRPr lang="fa-IR"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226336915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100" name="Object 4"/>
          <p:cNvGraphicFramePr>
            <a:graphicFrameLocks noChangeAspect="1"/>
          </p:cNvGraphicFramePr>
          <p:nvPr>
            <p:extLst>
              <p:ext uri="{D42A27DB-BD31-4B8C-83A1-F6EECF244321}">
                <p14:modId xmlns:p14="http://schemas.microsoft.com/office/powerpoint/2010/main" val="3068470898"/>
              </p:ext>
            </p:extLst>
          </p:nvPr>
        </p:nvGraphicFramePr>
        <p:xfrm>
          <a:off x="2039938" y="0"/>
          <a:ext cx="8383587" cy="6892925"/>
        </p:xfrm>
        <a:graphic>
          <a:graphicData uri="http://schemas.openxmlformats.org/presentationml/2006/ole">
            <mc:AlternateContent xmlns:mc="http://schemas.openxmlformats.org/markup-compatibility/2006">
              <mc:Choice xmlns:v="urn:schemas-microsoft-com:vml" Requires="v">
                <p:oleObj spid="_x0000_s3114" name="Document" r:id="rId4" imgW="8876599" imgH="7289321" progId="Word.Document.8">
                  <p:embed/>
                </p:oleObj>
              </mc:Choice>
              <mc:Fallback>
                <p:oleObj name="Document" r:id="rId4" imgW="8876599" imgH="7289321" progId="Word.Document.8">
                  <p:embed/>
                  <p:pic>
                    <p:nvPicPr>
                      <p:cNvPr id="0" name=""/>
                      <p:cNvPicPr>
                        <a:picLocks noChangeAspect="1" noChangeArrowheads="1"/>
                      </p:cNvPicPr>
                      <p:nvPr/>
                    </p:nvPicPr>
                    <p:blipFill>
                      <a:blip r:embed="rId5"/>
                      <a:srcRect/>
                      <a:stretch>
                        <a:fillRect/>
                      </a:stretch>
                    </p:blipFill>
                    <p:spPr bwMode="auto">
                      <a:xfrm>
                        <a:off x="2039938" y="0"/>
                        <a:ext cx="8383587" cy="689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5"/>
          <p:cNvSpPr txBox="1">
            <a:spLocks noChangeArrowheads="1"/>
          </p:cNvSpPr>
          <p:nvPr/>
        </p:nvSpPr>
        <p:spPr bwMode="auto">
          <a:xfrm>
            <a:off x="384723" y="4007367"/>
            <a:ext cx="11694016" cy="254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90000"/>
              </a:lnSpc>
              <a:spcBef>
                <a:spcPct val="50000"/>
              </a:spcBef>
              <a:spcAft>
                <a:spcPct val="0"/>
              </a:spcAft>
              <a:buFontTx/>
              <a:buChar char="-"/>
            </a:pPr>
            <a:r>
              <a:rPr lang="fa-IR" altLang="en-US" sz="2800" b="1" dirty="0">
                <a:solidFill>
                  <a:srgbClr val="800000"/>
                </a:solidFill>
                <a:latin typeface="Times New Roman" panose="02020603050405020304" pitchFamily="18" charset="0"/>
                <a:cs typeface="Zar" panose="00000400000000000000" pitchFamily="2" charset="-78"/>
              </a:rPr>
              <a:t>مديريت بازاريابي عبارت است از تجزيه و تحليل فرصتها، برنامه ريزي، به کارگيري، اجرا و  کنترل برنامه ها با هدف ايجاد و حفظ مبادلات مطلوب بازارهاي هدف به منظور نيل به اهداف سازماني</a:t>
            </a:r>
            <a:r>
              <a:rPr lang="en-US" altLang="en-US" sz="2800" b="1" dirty="0">
                <a:solidFill>
                  <a:srgbClr val="800000"/>
                </a:solidFill>
                <a:latin typeface="Times New Roman" panose="02020603050405020304" pitchFamily="18" charset="0"/>
                <a:cs typeface="Zar" panose="00000400000000000000" pitchFamily="2" charset="-78"/>
              </a:rPr>
              <a:t> </a:t>
            </a:r>
            <a:r>
              <a:rPr lang="fa-IR" altLang="en-US" sz="2800" b="1" dirty="0">
                <a:solidFill>
                  <a:srgbClr val="800000"/>
                </a:solidFill>
                <a:latin typeface="Times New Roman" panose="02020603050405020304" pitchFamily="18" charset="0"/>
                <a:cs typeface="Zar" panose="00000400000000000000" pitchFamily="2" charset="-78"/>
              </a:rPr>
              <a:t> که </a:t>
            </a:r>
            <a:r>
              <a:rPr lang="fa-IR" altLang="en-US" sz="2800" b="1" dirty="0">
                <a:solidFill>
                  <a:srgbClr val="800000"/>
                </a:solidFill>
                <a:cs typeface="Zar" panose="00000400000000000000" pitchFamily="2" charset="-78"/>
              </a:rPr>
              <a:t>مديريت تقاضا</a:t>
            </a:r>
            <a:r>
              <a:rPr lang="fa-IR" altLang="en-US" dirty="0">
                <a:solidFill>
                  <a:srgbClr val="FFFF99"/>
                </a:solidFill>
              </a:rPr>
              <a:t> </a:t>
            </a:r>
            <a:r>
              <a:rPr lang="en-US" altLang="en-US" dirty="0">
                <a:solidFill>
                  <a:srgbClr val="FFFF99"/>
                </a:solidFill>
              </a:rPr>
              <a:t> </a:t>
            </a:r>
            <a:r>
              <a:rPr lang="fa-IR" altLang="en-US" dirty="0">
                <a:solidFill>
                  <a:srgbClr val="FFFF99"/>
                </a:solidFill>
                <a:cs typeface="Arial" panose="020B0604020202020204" pitchFamily="34" charset="0"/>
              </a:rPr>
              <a:t> </a:t>
            </a:r>
            <a:r>
              <a:rPr lang="fa-IR" altLang="en-US" sz="2800" b="1" dirty="0">
                <a:solidFill>
                  <a:srgbClr val="800000"/>
                </a:solidFill>
                <a:cs typeface="Zar" panose="00000400000000000000" pitchFamily="2" charset="-78"/>
              </a:rPr>
              <a:t>نیز نامیده می شود.</a:t>
            </a:r>
            <a:endParaRPr lang="fa-IR" altLang="en-US" sz="2800" b="1" dirty="0">
              <a:solidFill>
                <a:srgbClr val="FFFF99"/>
              </a:solidFill>
              <a:cs typeface="Zar" panose="00000400000000000000" pitchFamily="2" charset="-78"/>
            </a:endParaRPr>
          </a:p>
        </p:txBody>
      </p:sp>
    </p:spTree>
    <p:extLst>
      <p:ext uri="{BB962C8B-B14F-4D97-AF65-F5344CB8AC3E}">
        <p14:creationId xmlns:p14="http://schemas.microsoft.com/office/powerpoint/2010/main" val="2109103166"/>
      </p:ext>
    </p:extLst>
  </p:cSld>
  <p:clrMapOvr>
    <a:masterClrMapping/>
  </p:clrMapOvr>
  <p:transition spd="med" advTm="15000">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0644" y="67297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3.ارتباطات:</a:t>
            </a:r>
          </a:p>
        </p:txBody>
      </p:sp>
      <p:sp>
        <p:nvSpPr>
          <p:cNvPr id="10" name="Title 1"/>
          <p:cNvSpPr txBox="1">
            <a:spLocks/>
          </p:cNvSpPr>
          <p:nvPr/>
        </p:nvSpPr>
        <p:spPr>
          <a:xfrm>
            <a:off x="7881950" y="3357562"/>
            <a:ext cx="2286016" cy="387798"/>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4.ارزشهای مشترک</a:t>
            </a:r>
          </a:p>
        </p:txBody>
      </p:sp>
      <p:sp>
        <p:nvSpPr>
          <p:cNvPr id="11" name="Cloud Callout 10"/>
          <p:cNvSpPr/>
          <p:nvPr/>
        </p:nvSpPr>
        <p:spPr bwMode="auto">
          <a:xfrm>
            <a:off x="3024166" y="1714488"/>
            <a:ext cx="6429420" cy="1643074"/>
          </a:xfrm>
          <a:prstGeom prst="cloudCallout">
            <a:avLst>
              <a:gd name="adj1" fmla="val 38053"/>
              <a:gd name="adj2" fmla="val -9239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rPr>
              <a:t>ارتباطات معادل به اشتراک گذاشتن رسمی یا غیر رسمی اطلاعات معتبر و معنی دار بین طرفین  تعریف می شود</a:t>
            </a:r>
            <a:endParaRPr lang="fa-IR" b="1" cap="all" dirty="0">
              <a:ln w="9000" cmpd="sng">
                <a:solidFill>
                  <a:srgbClr val="2A5600">
                    <a:shade val="50000"/>
                    <a:satMod val="120000"/>
                  </a:srgbClr>
                </a:solidFill>
                <a:prstDash val="solid"/>
              </a:ln>
              <a:gradFill>
                <a:gsLst>
                  <a:gs pos="0">
                    <a:srgbClr val="2A5600">
                      <a:shade val="20000"/>
                      <a:satMod val="245000"/>
                    </a:srgbClr>
                  </a:gs>
                  <a:gs pos="43000">
                    <a:srgbClr val="2A5600">
                      <a:satMod val="255000"/>
                    </a:srgbClr>
                  </a:gs>
                  <a:gs pos="48000">
                    <a:srgbClr val="2A5600">
                      <a:shade val="85000"/>
                      <a:satMod val="255000"/>
                    </a:srgbClr>
                  </a:gs>
                  <a:gs pos="100000">
                    <a:srgbClr val="2A5600">
                      <a:shade val="20000"/>
                      <a:satMod val="245000"/>
                    </a:srgbClr>
                  </a:gs>
                </a:gsLst>
                <a:lin ang="5400000"/>
              </a:gradFill>
              <a:effectLst>
                <a:reflection blurRad="12700" stA="28000" endPos="45000" dist="1000" dir="5400000" sy="-100000" algn="bl" rotWithShape="0"/>
              </a:effectLst>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pPr>
            <a:r>
              <a:rPr lang="fa-IR"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rPr>
              <a:t>ارزش مشترک بعنوان توسعه اعتقادات مشترک طرفین درباره اینکه چه رفتارها ، اهداف ، سیاستهایی مهم یا غیر مهم ، مناسب یا غیر مناسب و درست یا غلط می باشند،تعریف می شود</a:t>
            </a:r>
            <a:endParaRPr lang="fa-IR"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pitchFamily="34" charset="0"/>
            </a:endParaRPr>
          </a:p>
        </p:txBody>
      </p:sp>
    </p:spTree>
    <p:extLst>
      <p:ext uri="{BB962C8B-B14F-4D97-AF65-F5344CB8AC3E}">
        <p14:creationId xmlns:p14="http://schemas.microsoft.com/office/powerpoint/2010/main" val="292615761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0644" y="672976"/>
            <a:ext cx="121444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5.همدلی</a:t>
            </a:r>
          </a:p>
        </p:txBody>
      </p:sp>
      <p:sp>
        <p:nvSpPr>
          <p:cNvPr id="10" name="Title 1"/>
          <p:cNvSpPr txBox="1">
            <a:spLocks/>
          </p:cNvSpPr>
          <p:nvPr/>
        </p:nvSpPr>
        <p:spPr>
          <a:xfrm>
            <a:off x="7881950" y="3357563"/>
            <a:ext cx="2286016" cy="398571"/>
          </a:xfrm>
          <a:prstGeom prst="rect">
            <a:avLst/>
          </a:prstGeom>
        </p:spPr>
        <p:txBody>
          <a:bodyPr vert="horz" wrap="square" lIns="0" tIns="0" rIns="0" bIns="0" rtlCol="0" anchor="t">
            <a:spAutoFit/>
          </a:bodyPr>
          <a:lstStyle/>
          <a:p>
            <a:pPr defTabSz="914363">
              <a:lnSpc>
                <a:spcPct val="90000"/>
              </a:lnSpc>
              <a:spcBef>
                <a:spcPct val="0"/>
              </a:spcBef>
              <a:defRPr/>
            </a:pPr>
            <a:r>
              <a:rPr lang="fa-IR" sz="2800" b="1" kern="0" spc="-150" dirty="0">
                <a:ln w="3175">
                  <a:noFill/>
                </a:ln>
                <a:solidFill>
                  <a:srgbClr val="FF0000"/>
                </a:solidFill>
                <a:latin typeface="JasmineUPC"/>
              </a:rPr>
              <a:t>6.معامله متقابل</a:t>
            </a:r>
          </a:p>
        </p:txBody>
      </p:sp>
      <p:sp>
        <p:nvSpPr>
          <p:cNvPr id="11" name="Cloud Callout 10"/>
          <p:cNvSpPr/>
          <p:nvPr/>
        </p:nvSpPr>
        <p:spPr bwMode="auto">
          <a:xfrm>
            <a:off x="3024166" y="1714488"/>
            <a:ext cx="6429420" cy="1643074"/>
          </a:xfrm>
          <a:prstGeom prst="cloudCallout">
            <a:avLst>
              <a:gd name="adj1" fmla="val 38053"/>
              <a:gd name="adj2" fmla="val -9239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eaLnBrk="0" fontAlgn="base" hangingPunct="0">
              <a:spcBef>
                <a:spcPct val="0"/>
              </a:spcBef>
              <a:spcAft>
                <a:spcPct val="0"/>
              </a:spcAft>
            </a:pPr>
            <a:r>
              <a:rPr lang="fa-IR" b="1" dirty="0">
                <a:ln w="19050">
                  <a:solidFill>
                    <a:srgbClr val="800080">
                      <a:tint val="1000"/>
                    </a:srgbClr>
                  </a:solidFill>
                  <a:prstDash val="solid"/>
                </a:ln>
                <a:solidFill>
                  <a:srgbClr val="FFFFFF"/>
                </a:solidFill>
                <a:effectLst>
                  <a:outerShdw blurRad="50000" dist="50800" dir="7500000" algn="tl">
                    <a:srgbClr val="000000">
                      <a:shade val="5000"/>
                      <a:alpha val="35000"/>
                    </a:srgbClr>
                  </a:outerShdw>
                </a:effectLst>
              </a:rPr>
              <a:t>دو طرف را قادر به دیدن موقعیت از دیدگاه و دورنمای یکدیگر می سازد</a:t>
            </a:r>
            <a:endParaRPr lang="fa-IR" b="1" dirty="0">
              <a:ln w="19050">
                <a:solidFill>
                  <a:srgbClr val="800080">
                    <a:tint val="1000"/>
                  </a:srgbClr>
                </a:solidFill>
                <a:prstDash val="solid"/>
              </a:ln>
              <a:solidFill>
                <a:srgbClr val="FFFFFF"/>
              </a:solidFill>
              <a:effectLst>
                <a:outerShdw blurRad="50000" dist="50800" dir="7500000" algn="tl">
                  <a:srgbClr val="000000">
                    <a:shade val="5000"/>
                    <a:alpha val="35000"/>
                  </a:srgbClr>
                </a:outerShdw>
              </a:effectLst>
              <a:latin typeface="Arial" pitchFamily="34" charset="0"/>
            </a:endParaRPr>
          </a:p>
        </p:txBody>
      </p:sp>
      <p:sp>
        <p:nvSpPr>
          <p:cNvPr id="12" name="Cloud Callout 11"/>
          <p:cNvSpPr/>
          <p:nvPr/>
        </p:nvSpPr>
        <p:spPr bwMode="auto">
          <a:xfrm>
            <a:off x="3095604" y="4572008"/>
            <a:ext cx="6429420" cy="1643074"/>
          </a:xfrm>
          <a:prstGeom prst="cloudCallout">
            <a:avLst>
              <a:gd name="adj1" fmla="val 38053"/>
              <a:gd name="adj2" fmla="val -92399"/>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rPr>
              <a:t>یکی دیگر از اجزاء بازاریابی رابطه‌مند، رابطه متقابل است که موجب مي‌شود هر طرف در قبال توجه یا مزایای دریافتی از طرف دیگر، امکانات ویژه‌ای در زمان‌های بعدی برای او فراهم کند.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1738727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2. مدل تاهیر رشید</a:t>
            </a:r>
            <a:endParaRPr lang="fa-IR" sz="3200" dirty="0">
              <a:solidFill>
                <a:srgbClr val="000000"/>
              </a:solidFill>
              <a:latin typeface="Arial" pitchFamily="34" charset="0"/>
            </a:endParaRPr>
          </a:p>
        </p:txBody>
      </p:sp>
      <p:sp>
        <p:nvSpPr>
          <p:cNvPr id="8" name="Title 1"/>
          <p:cNvSpPr txBox="1">
            <a:spLocks/>
          </p:cNvSpPr>
          <p:nvPr/>
        </p:nvSpPr>
        <p:spPr>
          <a:xfrm>
            <a:off x="8596330" y="1000109"/>
            <a:ext cx="1357322"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1.اعتماد</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545438" y="928670"/>
            <a:ext cx="907621" cy="523220"/>
          </a:xfrm>
          <a:prstGeom prst="rect">
            <a:avLst/>
          </a:prstGeom>
        </p:spPr>
        <p:txBody>
          <a:bodyPr wrap="none">
            <a:spAutoFit/>
          </a:bodyPr>
          <a:lstStyle/>
          <a:p>
            <a:r>
              <a:rPr lang="fa-IR" sz="2800" b="1" kern="0" spc="-150" dirty="0">
                <a:ln w="3175">
                  <a:noFill/>
                </a:ln>
                <a:solidFill>
                  <a:srgbClr val="FF0000"/>
                </a:solidFill>
              </a:rPr>
              <a:t>2.تعهد</a:t>
            </a:r>
          </a:p>
        </p:txBody>
      </p:sp>
    </p:spTree>
    <p:extLst>
      <p:ext uri="{BB962C8B-B14F-4D97-AF65-F5344CB8AC3E}">
        <p14:creationId xmlns:p14="http://schemas.microsoft.com/office/powerpoint/2010/main" val="37279047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ox(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8" grpId="0"/>
      <p:bldGraphic spid="9" grpId="0">
        <p:bldAsOne/>
      </p:bldGraphic>
      <p:bldGraphic spid="10" grpId="0">
        <p:bldAsOne/>
      </p:bldGraphic>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96330" y="1000109"/>
            <a:ext cx="1357322"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3.تجربیات</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3758364" y="928670"/>
            <a:ext cx="1694695" cy="523220"/>
          </a:xfrm>
          <a:prstGeom prst="rect">
            <a:avLst/>
          </a:prstGeom>
        </p:spPr>
        <p:txBody>
          <a:bodyPr wrap="none">
            <a:spAutoFit/>
          </a:bodyPr>
          <a:lstStyle/>
          <a:p>
            <a:r>
              <a:rPr lang="fa-IR" sz="2800" b="1" kern="0" spc="-150" dirty="0">
                <a:ln w="3175">
                  <a:noFill/>
                </a:ln>
                <a:solidFill>
                  <a:srgbClr val="FF0000"/>
                </a:solidFill>
              </a:rPr>
              <a:t>4.وفای به عهد</a:t>
            </a:r>
          </a:p>
        </p:txBody>
      </p:sp>
    </p:spTree>
    <p:extLst>
      <p:ext uri="{BB962C8B-B14F-4D97-AF65-F5344CB8AC3E}">
        <p14:creationId xmlns:p14="http://schemas.microsoft.com/office/powerpoint/2010/main" val="398040386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53388" y="1000109"/>
            <a:ext cx="2000264"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5.پیوند اجتماعی</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324224" y="928670"/>
            <a:ext cx="1128835" cy="523220"/>
          </a:xfrm>
          <a:prstGeom prst="rect">
            <a:avLst/>
          </a:prstGeom>
        </p:spPr>
        <p:txBody>
          <a:bodyPr wrap="none">
            <a:spAutoFit/>
          </a:bodyPr>
          <a:lstStyle/>
          <a:p>
            <a:r>
              <a:rPr lang="fa-IR" sz="2800" b="1" kern="0" spc="-150" dirty="0">
                <a:ln w="3175">
                  <a:noFill/>
                </a:ln>
                <a:solidFill>
                  <a:srgbClr val="FF0000"/>
                </a:solidFill>
              </a:rPr>
              <a:t>6.همدلی</a:t>
            </a:r>
          </a:p>
        </p:txBody>
      </p:sp>
    </p:spTree>
    <p:extLst>
      <p:ext uri="{BB962C8B-B14F-4D97-AF65-F5344CB8AC3E}">
        <p14:creationId xmlns:p14="http://schemas.microsoft.com/office/powerpoint/2010/main" val="97406318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53388" y="1000109"/>
            <a:ext cx="2000264"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7.رضایت مشتری</a:t>
            </a:r>
          </a:p>
        </p:txBody>
      </p:sp>
      <p:graphicFrame>
        <p:nvGraphicFramePr>
          <p:cNvPr id="9" name="Diagram 8"/>
          <p:cNvGraphicFramePr/>
          <p:nvPr/>
        </p:nvGraphicFramePr>
        <p:xfrm>
          <a:off x="6596066" y="1643050"/>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095472" y="1643050"/>
          <a:ext cx="3500462"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107818" y="928670"/>
            <a:ext cx="1345240" cy="523220"/>
          </a:xfrm>
          <a:prstGeom prst="rect">
            <a:avLst/>
          </a:prstGeom>
        </p:spPr>
        <p:txBody>
          <a:bodyPr wrap="none">
            <a:spAutoFit/>
          </a:bodyPr>
          <a:lstStyle/>
          <a:p>
            <a:r>
              <a:rPr lang="fa-IR" sz="2800" b="1" kern="0" spc="-150" dirty="0">
                <a:ln w="3175">
                  <a:noFill/>
                </a:ln>
                <a:solidFill>
                  <a:srgbClr val="FF0000"/>
                </a:solidFill>
              </a:rPr>
              <a:t>8.ارتباطات</a:t>
            </a:r>
          </a:p>
        </p:txBody>
      </p:sp>
    </p:spTree>
    <p:extLst>
      <p:ext uri="{BB962C8B-B14F-4D97-AF65-F5344CB8AC3E}">
        <p14:creationId xmlns:p14="http://schemas.microsoft.com/office/powerpoint/2010/main" val="321924903"/>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10" grpId="0">
        <p:bldAsOne/>
      </p:bldGraphic>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67240" y="1000109"/>
            <a:ext cx="3286148" cy="430887"/>
          </a:xfrm>
          <a:prstGeom prst="rect">
            <a:avLst/>
          </a:prstGeom>
        </p:spPr>
        <p:txBody>
          <a:bodyPr vert="horz" wrap="square" lIns="0" tIns="0" rIns="0" bIns="0" rtlCol="0" anchor="t">
            <a:spAutoFit/>
          </a:bodyPr>
          <a:lstStyle/>
          <a:p>
            <a:r>
              <a:rPr lang="fa-IR" sz="2800" b="1" kern="0" spc="-150" dirty="0">
                <a:ln w="3175">
                  <a:noFill/>
                </a:ln>
                <a:solidFill>
                  <a:srgbClr val="FF0000"/>
                </a:solidFill>
                <a:latin typeface="JasmineUPC"/>
              </a:rPr>
              <a:t>9.بازاریابی رابطه مند داخلی</a:t>
            </a:r>
          </a:p>
        </p:txBody>
      </p:sp>
      <p:graphicFrame>
        <p:nvGraphicFramePr>
          <p:cNvPr id="9" name="Diagram 8"/>
          <p:cNvGraphicFramePr/>
          <p:nvPr/>
        </p:nvGraphicFramePr>
        <p:xfrm>
          <a:off x="4524364" y="1571612"/>
          <a:ext cx="3500462"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19721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3. مدل من سو و اسپیس</a:t>
            </a:r>
            <a:endParaRPr lang="fa-IR" sz="3200" dirty="0">
              <a:solidFill>
                <a:srgbClr val="000000"/>
              </a:solidFill>
              <a:latin typeface="Arial" pitchFamily="34" charset="0"/>
            </a:endParaRPr>
          </a:p>
        </p:txBody>
      </p:sp>
      <p:graphicFrame>
        <p:nvGraphicFramePr>
          <p:cNvPr id="6" name="Diagram 5"/>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5499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4. مدل 5 سطحی کاتلر</a:t>
            </a:r>
            <a:endParaRPr lang="fa-IR" sz="3200" dirty="0">
              <a:solidFill>
                <a:srgbClr val="000000"/>
              </a:solidFill>
              <a:latin typeface="Arial" pitchFamily="34" charset="0"/>
            </a:endParaRPr>
          </a:p>
        </p:txBody>
      </p:sp>
      <p:graphicFrame>
        <p:nvGraphicFramePr>
          <p:cNvPr id="7" name="Diagram 6"/>
          <p:cNvGraphicFramePr/>
          <p:nvPr/>
        </p:nvGraphicFramePr>
        <p:xfrm>
          <a:off x="1881158" y="1071546"/>
          <a:ext cx="835824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39530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خروجی بازاریابی رابطه مند</a:t>
            </a:r>
            <a:endParaRPr lang="fa-IR" sz="3200" dirty="0">
              <a:solidFill>
                <a:srgbClr val="000000"/>
              </a:solidFill>
              <a:latin typeface="Arial" pitchFamily="34" charset="0"/>
            </a:endParaRPr>
          </a:p>
        </p:txBody>
      </p:sp>
      <p:graphicFrame>
        <p:nvGraphicFramePr>
          <p:cNvPr id="5" name="Table 4"/>
          <p:cNvGraphicFramePr>
            <a:graphicFrameLocks noGrp="1"/>
          </p:cNvGraphicFramePr>
          <p:nvPr/>
        </p:nvGraphicFramePr>
        <p:xfrm>
          <a:off x="1881158" y="1500174"/>
          <a:ext cx="8358246" cy="4114832"/>
        </p:xfrm>
        <a:graphic>
          <a:graphicData uri="http://schemas.openxmlformats.org/drawingml/2006/table">
            <a:tbl>
              <a:tblPr rtl="1" firstRow="1" bandRow="1">
                <a:tableStyleId>{616DA210-FB5B-4158-B5E0-FEB733F419BA}</a:tableStyleId>
              </a:tblPr>
              <a:tblGrid>
                <a:gridCol w="4179123"/>
                <a:gridCol w="4179123"/>
              </a:tblGrid>
              <a:tr h="1028708">
                <a:tc>
                  <a:txBody>
                    <a:bodyPr/>
                    <a:lstStyle/>
                    <a:p>
                      <a:pPr algn="ctr" rtl="1"/>
                      <a:r>
                        <a:rPr lang="fa-IR" sz="2400" b="1" kern="1200" dirty="0" smtClean="0">
                          <a:ln>
                            <a:noFill/>
                          </a:ln>
                          <a:solidFill>
                            <a:srgbClr val="000000"/>
                          </a:solidFill>
                          <a:effectLst/>
                          <a:latin typeface="+mn-lt"/>
                          <a:ea typeface="+mn-ea"/>
                          <a:cs typeface="+mn-cs"/>
                        </a:rPr>
                        <a:t>مشتری</a:t>
                      </a:r>
                      <a:endParaRPr lang="fa-IR" sz="2400" b="1" dirty="0">
                        <a:ln>
                          <a:noFill/>
                        </a:ln>
                        <a:solidFill>
                          <a:srgbClr val="000000"/>
                        </a:solidFill>
                        <a:effectLst/>
                      </a:endParaRPr>
                    </a:p>
                  </a:txBody>
                  <a:tcPr anchor="ctr"/>
                </a:tc>
                <a:tc>
                  <a:txBody>
                    <a:bodyPr/>
                    <a:lstStyle/>
                    <a:p>
                      <a:pPr algn="ctr" rtl="1"/>
                      <a:r>
                        <a:rPr lang="fa-IR" sz="2400" b="1" kern="1200" dirty="0" smtClean="0">
                          <a:ln>
                            <a:noFill/>
                          </a:ln>
                          <a:solidFill>
                            <a:srgbClr val="000000"/>
                          </a:solidFill>
                          <a:effectLst/>
                          <a:latin typeface="+mn-lt"/>
                          <a:ea typeface="+mn-ea"/>
                          <a:cs typeface="+mn-cs"/>
                        </a:rPr>
                        <a:t>سازمان</a:t>
                      </a:r>
                      <a:endParaRPr lang="fa-IR" sz="2400" b="1" dirty="0">
                        <a:ln>
                          <a:no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کاهش ریسک خریدهای غیر رضایت بخش</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وفاداری مشتری</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صرفه جوئی در وقت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ارتباطات دهان به دهان مثبت</a:t>
                      </a:r>
                      <a:endParaRPr lang="fa-IR" b="0" dirty="0">
                        <a:ln>
                          <a:solidFill>
                            <a:srgbClr val="002060"/>
                          </a:solidFill>
                        </a:ln>
                        <a:solidFill>
                          <a:srgbClr val="000000"/>
                        </a:solidFill>
                        <a:effectLst/>
                      </a:endParaRPr>
                    </a:p>
                  </a:txBody>
                  <a:tcPr anchor="ctr"/>
                </a:tc>
              </a:tr>
              <a:tr h="1028708">
                <a:tc>
                  <a:txBody>
                    <a:bodyPr/>
                    <a:lstStyle/>
                    <a:p>
                      <a:pPr marL="0" algn="ctr" defTabSz="914400" rtl="1" eaLnBrk="1" latinLnBrk="0" hangingPunct="1"/>
                      <a:r>
                        <a:rPr lang="fa-IR" sz="1800" b="0" kern="1200" dirty="0" smtClean="0">
                          <a:ln>
                            <a:solidFill>
                              <a:srgbClr val="002060"/>
                            </a:solidFill>
                          </a:ln>
                          <a:solidFill>
                            <a:srgbClr val="000000"/>
                          </a:solidFill>
                          <a:effectLst/>
                          <a:latin typeface="+mn-lt"/>
                          <a:ea typeface="+mn-ea"/>
                          <a:cs typeface="+mn-cs"/>
                        </a:rPr>
                        <a:t> منافع اجتماعی </a:t>
                      </a: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اصلاح سودآوری</a:t>
                      </a:r>
                    </a:p>
                  </a:txBody>
                  <a:tcPr anchor="ctr"/>
                </a:tc>
              </a:tr>
            </a:tbl>
          </a:graphicData>
        </a:graphic>
      </p:graphicFrame>
    </p:spTree>
    <p:extLst>
      <p:ext uri="{BB962C8B-B14F-4D97-AF65-F5344CB8AC3E}">
        <p14:creationId xmlns:p14="http://schemas.microsoft.com/office/powerpoint/2010/main" val="401131004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200" b="1" dirty="0">
                <a:solidFill>
                  <a:prstClr val="black">
                    <a:lumMod val="95000"/>
                    <a:lumOff val="5000"/>
                  </a:prstClr>
                </a:solidFill>
                <a:latin typeface="Arial" charset="0"/>
              </a:rPr>
              <a:t>SUCCESSFUL</a:t>
            </a:r>
            <a:r>
              <a:rPr lang="en-US" sz="1200" b="1" dirty="0">
                <a:solidFill>
                  <a:srgbClr val="E7E6E6"/>
                </a:solidFill>
                <a:latin typeface="Arial" charset="0"/>
              </a:rPr>
              <a:t> </a:t>
            </a:r>
            <a:r>
              <a:rPr lang="en-US" sz="1200" b="1" dirty="0">
                <a:solidFill>
                  <a:prstClr val="black">
                    <a:lumMod val="95000"/>
                    <a:lumOff val="5000"/>
                  </a:prstClr>
                </a:solidFill>
                <a:latin typeface="Arial" charset="0"/>
              </a:rPr>
              <a:t>SHARE</a:t>
            </a:r>
            <a:r>
              <a:rPr lang="en-US" sz="1200" b="1" dirty="0">
                <a:solidFill>
                  <a:srgbClr val="E7E6E6"/>
                </a:solidFill>
                <a:latin typeface="Arial" charset="0"/>
              </a:rPr>
              <a:t> </a:t>
            </a:r>
            <a:r>
              <a:rPr lang="en-US" sz="1200" b="1" dirty="0">
                <a:solidFill>
                  <a:prstClr val="black">
                    <a:lumMod val="95000"/>
                    <a:lumOff val="5000"/>
                  </a:prstClr>
                </a:solidFill>
                <a:latin typeface="Arial" charset="0"/>
              </a:rPr>
              <a:t>OF</a:t>
            </a:r>
            <a:r>
              <a:rPr lang="en-US" sz="1200" b="1" dirty="0">
                <a:solidFill>
                  <a:srgbClr val="E7E6E6"/>
                </a:solidFill>
                <a:latin typeface="Arial" charset="0"/>
              </a:rPr>
              <a:t> </a:t>
            </a:r>
            <a:r>
              <a:rPr lang="en-US" sz="1200" b="1" dirty="0">
                <a:solidFill>
                  <a:prstClr val="black">
                    <a:lumMod val="95000"/>
                    <a:lumOff val="5000"/>
                  </a:prstClr>
                </a:solidFill>
                <a:latin typeface="Arial" charset="0"/>
              </a:rPr>
              <a:t>MARKET</a:t>
            </a:r>
            <a:r>
              <a:rPr lang="en-US" sz="1600" b="1" dirty="0">
                <a:solidFill>
                  <a:prstClr val="black">
                    <a:lumMod val="95000"/>
                    <a:lumOff val="5000"/>
                  </a:prstClr>
                </a:solidFill>
                <a:latin typeface="Arial" charset="0"/>
              </a:rPr>
              <a:t>,</a:t>
            </a:r>
          </a:p>
          <a:p>
            <a:pPr algn="ctr" rtl="0">
              <a:defRPr/>
            </a:pPr>
            <a:r>
              <a:rPr lang="en-US" sz="1400" b="1" dirty="0">
                <a:solidFill>
                  <a:prstClr val="black">
                    <a:lumMod val="95000"/>
                    <a:lumOff val="5000"/>
                  </a:prstClr>
                </a:solidFill>
                <a:latin typeface="Arial" charset="0"/>
              </a:rPr>
              <a:t>CUSTOMER,PROFET</a:t>
            </a:r>
            <a:endParaRPr lang="fa-IR" sz="1400" b="1" dirty="0">
              <a:solidFill>
                <a:prstClr val="black">
                  <a:lumMod val="95000"/>
                  <a:lumOff val="5000"/>
                </a:prstClr>
              </a:solidFill>
              <a:latin typeface="Arial" charset="0"/>
            </a:endParaRPr>
          </a:p>
          <a:p>
            <a:pPr algn="ctr" rtl="0">
              <a:defRPr/>
            </a:pPr>
            <a:r>
              <a:rPr lang="fa-IR" sz="2800" b="1" dirty="0">
                <a:solidFill>
                  <a:prstClr val="black">
                    <a:lumMod val="95000"/>
                    <a:lumOff val="5000"/>
                  </a:prstClr>
                </a:solidFill>
                <a:latin typeface="Arial" charset="0"/>
              </a:rPr>
              <a:t>سهم بازار،مشتری و سود </a:t>
            </a:r>
          </a:p>
          <a:p>
            <a:pPr algn="ctr" rtl="0">
              <a:defRPr/>
            </a:pPr>
            <a:r>
              <a:rPr lang="fa-IR" sz="2800" b="1" dirty="0">
                <a:solidFill>
                  <a:srgbClr val="FF0000"/>
                </a:solidFill>
                <a:latin typeface="Arial" charset="0"/>
              </a:rPr>
              <a:t>موفق</a:t>
            </a:r>
            <a:endParaRPr lang="en-US" sz="2800" b="1" dirty="0">
              <a:solidFill>
                <a:srgbClr val="FF0000"/>
              </a:solidFill>
              <a:latin typeface="Arial" charset="0"/>
            </a:endParaRPr>
          </a:p>
          <a:p>
            <a:pPr algn="ctr" rtl="0">
              <a:defRPr/>
            </a:pPr>
            <a:endParaRPr lang="en-US" sz="1600" b="1" dirty="0">
              <a:solidFill>
                <a:srgbClr val="E7E6E6"/>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STAKE</a:t>
            </a:r>
            <a:r>
              <a:rPr lang="en-US" sz="1600" b="1" dirty="0">
                <a:solidFill>
                  <a:srgbClr val="E7E6E6"/>
                </a:solidFill>
                <a:latin typeface="Arial" charset="0"/>
              </a:rPr>
              <a:t> </a:t>
            </a:r>
            <a:r>
              <a:rPr lang="en-US" sz="1600" b="1" dirty="0">
                <a:solidFill>
                  <a:prstClr val="black">
                    <a:lumMod val="95000"/>
                    <a:lumOff val="5000"/>
                  </a:prstClr>
                </a:solidFill>
                <a:latin typeface="Arial" charset="0"/>
              </a:rPr>
              <a:t>HOLDERS </a:t>
            </a:r>
          </a:p>
          <a:p>
            <a:pPr algn="ctr" rtl="0">
              <a:defRPr/>
            </a:pPr>
            <a:r>
              <a:rPr lang="en-US" sz="1600" b="1" dirty="0">
                <a:solidFill>
                  <a:prstClr val="black">
                    <a:lumMod val="95000"/>
                    <a:lumOff val="5000"/>
                  </a:prstClr>
                </a:solidFill>
                <a:latin typeface="Arial" charset="0"/>
              </a:rPr>
              <a:t>RELATIONSHIP</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ارتباط با ذینعان</a:t>
            </a:r>
            <a:r>
              <a:rPr lang="en-US" sz="1600" b="1" dirty="0">
                <a:solidFill>
                  <a:srgbClr val="FF0000"/>
                </a:solidFill>
                <a:latin typeface="Arial" charset="0"/>
              </a:rPr>
              <a:t> </a:t>
            </a:r>
          </a:p>
        </p:txBody>
      </p:sp>
      <p:sp>
        <p:nvSpPr>
          <p:cNvPr id="21508" name="Oval 4"/>
          <p:cNvSpPr>
            <a:spLocks noChangeArrowheads="1"/>
          </p:cNvSpPr>
          <p:nvPr/>
        </p:nvSpPr>
        <p:spPr bwMode="auto">
          <a:xfrm>
            <a:off x="7391400" y="247650"/>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SATISFIED</a:t>
            </a:r>
            <a:r>
              <a:rPr lang="en-US" sz="1600" b="1" dirty="0">
                <a:solidFill>
                  <a:srgbClr val="E7E6E6"/>
                </a:solidFill>
                <a:latin typeface="Arial" charset="0"/>
              </a:rPr>
              <a:t> </a:t>
            </a:r>
            <a:r>
              <a:rPr lang="en-US" sz="1600" b="1" dirty="0">
                <a:solidFill>
                  <a:prstClr val="black">
                    <a:lumMod val="95000"/>
                    <a:lumOff val="5000"/>
                  </a:prstClr>
                </a:solidFill>
                <a:latin typeface="Arial" charset="0"/>
              </a:rPr>
              <a:t>CUSTOMERS</a:t>
            </a:r>
          </a:p>
          <a:p>
            <a:pPr rtl="0">
              <a:defRPr/>
            </a:pPr>
            <a:r>
              <a:rPr lang="fa-IR" sz="3200" b="1" dirty="0">
                <a:solidFill>
                  <a:srgbClr val="FF0000"/>
                </a:solidFill>
                <a:latin typeface="Arial" charset="0"/>
              </a:rPr>
              <a:t>مشتریان راضی</a:t>
            </a:r>
            <a:endParaRPr lang="en-US" sz="3200" b="1" dirty="0">
              <a:solidFill>
                <a:srgbClr val="FF0000"/>
              </a:solidFill>
              <a:latin typeface="Arial" charset="0"/>
            </a:endParaRPr>
          </a:p>
          <a:p>
            <a:pPr algn="ctr" rtl="0">
              <a:defRPr/>
            </a:pPr>
            <a:endParaRPr lang="en-US" sz="1600" b="1" dirty="0">
              <a:solidFill>
                <a:srgbClr val="E7E6E6"/>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SOCIAL</a:t>
            </a:r>
            <a:r>
              <a:rPr lang="en-US" sz="1600" b="1" dirty="0">
                <a:solidFill>
                  <a:srgbClr val="E7E6E6"/>
                </a:solidFill>
                <a:latin typeface="Arial" charset="0"/>
              </a:rPr>
              <a:t> </a:t>
            </a:r>
            <a:r>
              <a:rPr lang="en-US" sz="1600" b="1" dirty="0">
                <a:solidFill>
                  <a:prstClr val="black">
                    <a:lumMod val="95000"/>
                    <a:lumOff val="5000"/>
                  </a:prstClr>
                </a:solidFill>
                <a:latin typeface="Arial" charset="0"/>
              </a:rPr>
              <a:t>SUPPORT</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پشتیبانی اجتماعی</a:t>
            </a:r>
            <a:endParaRPr lang="en-US" sz="3200" b="1" dirty="0">
              <a:solidFill>
                <a:srgbClr val="FF0000"/>
              </a:solidFill>
              <a:latin typeface="Arial" charset="0"/>
            </a:endParaRPr>
          </a:p>
        </p:txBody>
      </p:sp>
      <p:sp>
        <p:nvSpPr>
          <p:cNvPr id="21510" name="Line 6"/>
          <p:cNvSpPr>
            <a:spLocks noChangeShapeType="1"/>
          </p:cNvSpPr>
          <p:nvPr/>
        </p:nvSpPr>
        <p:spPr bwMode="auto">
          <a:xfrm>
            <a:off x="4511675" y="1989139"/>
            <a:ext cx="215900" cy="2873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2" name="Line 8"/>
          <p:cNvSpPr>
            <a:spLocks noChangeShapeType="1"/>
          </p:cNvSpPr>
          <p:nvPr/>
        </p:nvSpPr>
        <p:spPr bwMode="auto">
          <a:xfrm flipH="1">
            <a:off x="4343400" y="3357564"/>
            <a:ext cx="323850" cy="3762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3" name="Line 9"/>
          <p:cNvSpPr>
            <a:spLocks noChangeShapeType="1"/>
          </p:cNvSpPr>
          <p:nvPr/>
        </p:nvSpPr>
        <p:spPr bwMode="auto">
          <a:xfrm>
            <a:off x="7167564" y="3286125"/>
            <a:ext cx="441325" cy="503238"/>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4" name="Oval 10"/>
          <p:cNvSpPr>
            <a:spLocks noChangeArrowheads="1"/>
          </p:cNvSpPr>
          <p:nvPr/>
        </p:nvSpPr>
        <p:spPr bwMode="auto">
          <a:xfrm>
            <a:off x="4343400" y="47244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prstClr val="black">
                    <a:lumMod val="95000"/>
                    <a:lumOff val="5000"/>
                  </a:prstClr>
                </a:solidFill>
                <a:latin typeface="Arial" charset="0"/>
              </a:rPr>
              <a:t>SUSTAINABLE</a:t>
            </a:r>
            <a:r>
              <a:rPr lang="en-US" sz="1600" b="1" dirty="0">
                <a:solidFill>
                  <a:srgbClr val="E7E6E6"/>
                </a:solidFill>
                <a:latin typeface="Arial" charset="0"/>
              </a:rPr>
              <a:t> </a:t>
            </a:r>
            <a:r>
              <a:rPr lang="en-US" sz="1600" b="1" dirty="0">
                <a:solidFill>
                  <a:prstClr val="black">
                    <a:lumMod val="95000"/>
                    <a:lumOff val="5000"/>
                  </a:prstClr>
                </a:solidFill>
                <a:latin typeface="Arial" charset="0"/>
              </a:rPr>
              <a:t>COMPRTITIVE </a:t>
            </a:r>
          </a:p>
          <a:p>
            <a:pPr algn="ctr" rtl="0">
              <a:defRPr/>
            </a:pPr>
            <a:r>
              <a:rPr lang="en-US" sz="1600" b="1" dirty="0">
                <a:solidFill>
                  <a:prstClr val="black">
                    <a:lumMod val="95000"/>
                    <a:lumOff val="5000"/>
                  </a:prstClr>
                </a:solidFill>
                <a:latin typeface="Arial" charset="0"/>
              </a:rPr>
              <a:t>ADVANTAGE</a:t>
            </a:r>
            <a:endParaRPr lang="fa-IR" sz="1600" b="1" dirty="0">
              <a:solidFill>
                <a:prstClr val="black">
                  <a:lumMod val="95000"/>
                  <a:lumOff val="5000"/>
                </a:prstClr>
              </a:solidFill>
              <a:latin typeface="Arial" charset="0"/>
            </a:endParaRPr>
          </a:p>
          <a:p>
            <a:pPr algn="ctr" rtl="0">
              <a:defRPr/>
            </a:pPr>
            <a:r>
              <a:rPr lang="fa-IR" sz="3200" b="1" dirty="0">
                <a:solidFill>
                  <a:srgbClr val="FF0000"/>
                </a:solidFill>
                <a:latin typeface="Arial" charset="0"/>
              </a:rPr>
              <a:t>مزیت رقابتی پایدار</a:t>
            </a:r>
            <a:endParaRPr lang="en-US" sz="32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pPr>
              <a:defRPr/>
            </a:pPr>
            <a:endParaRPr lang="en-US" b="1">
              <a:solidFill>
                <a:srgbClr val="E7E6E6"/>
              </a:solidFill>
            </a:endParaRPr>
          </a:p>
        </p:txBody>
      </p:sp>
      <p:sp>
        <p:nvSpPr>
          <p:cNvPr id="21518" name="Rectangle 14"/>
          <p:cNvSpPr>
            <a:spLocks noChangeArrowheads="1"/>
          </p:cNvSpPr>
          <p:nvPr/>
        </p:nvSpPr>
        <p:spPr bwMode="auto">
          <a:xfrm>
            <a:off x="4310063" y="2143126"/>
            <a:ext cx="3643312" cy="1152525"/>
          </a:xfrm>
          <a:prstGeom prst="rect">
            <a:avLst/>
          </a:prstGeom>
          <a:blipFill>
            <a:blip r:embed="rId2"/>
            <a:tile tx="0" ty="0" sx="100000" sy="100000" flip="none" algn="tl"/>
          </a:blipFill>
          <a:ln w="9525">
            <a:noFill/>
            <a:miter lim="800000"/>
            <a:headEnd/>
            <a:tailEnd/>
          </a:ln>
        </p:spPr>
        <p:txBody>
          <a:bodyPr wrap="none" anchor="ctr"/>
          <a:lstStyle/>
          <a:p>
            <a:pPr algn="ctr">
              <a:spcBef>
                <a:spcPct val="50000"/>
              </a:spcBef>
              <a:defRPr/>
            </a:pPr>
            <a:r>
              <a:rPr lang="fa-IR" sz="3200" b="1" dirty="0">
                <a:solidFill>
                  <a:srgbClr val="FF0000"/>
                </a:solidFill>
                <a:latin typeface="Arial" charset="0"/>
              </a:rPr>
              <a:t>دستاوردهای بازاریابی</a:t>
            </a:r>
          </a:p>
          <a:p>
            <a:pPr algn="ctr">
              <a:spcBef>
                <a:spcPct val="50000"/>
              </a:spcBef>
              <a:defRPr/>
            </a:pPr>
            <a:r>
              <a:rPr lang="en-US" sz="3200" b="1" dirty="0">
                <a:solidFill>
                  <a:prstClr val="black">
                    <a:lumMod val="95000"/>
                    <a:lumOff val="5000"/>
                  </a:prstClr>
                </a:solidFill>
                <a:latin typeface="Arial" charset="0"/>
              </a:rPr>
              <a:t>5Ss</a:t>
            </a:r>
          </a:p>
        </p:txBody>
      </p:sp>
    </p:spTree>
    <p:extLst>
      <p:ext uri="{BB962C8B-B14F-4D97-AF65-F5344CB8AC3E}">
        <p14:creationId xmlns:p14="http://schemas.microsoft.com/office/powerpoint/2010/main" val="100824429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4" grpId="0" animBg="1"/>
      <p:bldP spid="215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بازاریابی رابطه مند در یک نگاه</a:t>
            </a:r>
            <a:endParaRPr lang="fa-IR" sz="3200" dirty="0">
              <a:solidFill>
                <a:srgbClr val="000000"/>
              </a:solidFill>
              <a:latin typeface="Arial" pitchFamily="34" charset="0"/>
            </a:endParaRPr>
          </a:p>
        </p:txBody>
      </p:sp>
      <p:graphicFrame>
        <p:nvGraphicFramePr>
          <p:cNvPr id="5" name="Table 4"/>
          <p:cNvGraphicFramePr>
            <a:graphicFrameLocks noGrp="1"/>
          </p:cNvGraphicFramePr>
          <p:nvPr/>
        </p:nvGraphicFramePr>
        <p:xfrm>
          <a:off x="1881158" y="1000106"/>
          <a:ext cx="8358246" cy="5143540"/>
        </p:xfrm>
        <a:graphic>
          <a:graphicData uri="http://schemas.openxmlformats.org/drawingml/2006/table">
            <a:tbl>
              <a:tblPr rtl="1" firstRow="1" bandRow="1">
                <a:tableStyleId>{616DA210-FB5B-4158-B5E0-FEB733F419BA}</a:tableStyleId>
              </a:tblPr>
              <a:tblGrid>
                <a:gridCol w="4179123"/>
                <a:gridCol w="4179123"/>
              </a:tblGrid>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تفکر و فعالیت بلند مدت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ایجادکسب و کار براساس روابط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نگهداری مشتریان سودآور فعلی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همدلی و تفاهم بلندمدت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انگیزه برای توسعه روابط بلندمدت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تمرکز روی انتظارات ، ادراک و اعتماد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نتایج سریع ، محکم ، امن و بادوام به واسطه ایجاد رابطه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پشتیبانی محکم و قوی بعد از خرید و خدمت رسانی </a:t>
                      </a:r>
                      <a:endParaRPr lang="fa-IR" b="0" dirty="0">
                        <a:ln>
                          <a:solidFill>
                            <a:srgbClr val="002060"/>
                          </a:solidFill>
                        </a:ln>
                        <a:solidFill>
                          <a:srgbClr val="000000"/>
                        </a:solidFill>
                        <a:effectLst/>
                      </a:endParaRPr>
                    </a:p>
                  </a:txBody>
                  <a:tcPr anchor="ctr"/>
                </a:tc>
              </a:tr>
              <a:tr h="1028708">
                <a:tc>
                  <a:txBody>
                    <a:bodyPr/>
                    <a:lstStyle/>
                    <a:p>
                      <a:pPr algn="ctr" rtl="1"/>
                      <a:r>
                        <a:rPr lang="fa-IR" sz="1800" b="0" kern="1200" dirty="0" smtClean="0">
                          <a:ln>
                            <a:solidFill>
                              <a:srgbClr val="002060"/>
                            </a:solidFill>
                          </a:ln>
                          <a:solidFill>
                            <a:srgbClr val="000000"/>
                          </a:solidFill>
                          <a:effectLst/>
                          <a:latin typeface="+mn-lt"/>
                          <a:ea typeface="+mn-ea"/>
                          <a:cs typeface="+mn-cs"/>
                        </a:rPr>
                        <a:t>خدمات بعد از فروش بعنوان یک سرمایه گذاری </a:t>
                      </a:r>
                      <a:endParaRPr lang="fa-IR" b="0" dirty="0">
                        <a:ln>
                          <a:solidFill>
                            <a:srgbClr val="002060"/>
                          </a:solidFill>
                        </a:ln>
                        <a:solidFill>
                          <a:srgbClr val="000000"/>
                        </a:solidFill>
                        <a:effectLst/>
                      </a:endParaRPr>
                    </a:p>
                  </a:txBody>
                  <a:tcPr anchor="ctr"/>
                </a:tc>
                <a:tc>
                  <a:txBody>
                    <a:bodyPr/>
                    <a:lstStyle/>
                    <a:p>
                      <a:pPr algn="ctr" rtl="1"/>
                      <a:r>
                        <a:rPr lang="fa-IR" sz="1800" b="0" kern="1200" dirty="0" smtClean="0">
                          <a:ln>
                            <a:solidFill>
                              <a:srgbClr val="002060"/>
                            </a:solidFill>
                          </a:ln>
                          <a:solidFill>
                            <a:srgbClr val="000000"/>
                          </a:solidFill>
                          <a:effectLst/>
                          <a:latin typeface="+mn-lt"/>
                          <a:ea typeface="+mn-ea"/>
                          <a:cs typeface="+mn-cs"/>
                        </a:rPr>
                        <a:t>معامله نقطه ابتدایی و شروع است . </a:t>
                      </a:r>
                      <a:endParaRPr lang="fa-IR" b="0" dirty="0">
                        <a:ln>
                          <a:solidFill>
                            <a:srgbClr val="002060"/>
                          </a:solidFill>
                        </a:ln>
                        <a:solidFill>
                          <a:srgbClr val="000000"/>
                        </a:solidFill>
                        <a:effectLst/>
                      </a:endParaRPr>
                    </a:p>
                  </a:txBody>
                  <a:tcPr anchor="ctr"/>
                </a:tc>
              </a:tr>
            </a:tbl>
          </a:graphicData>
        </a:graphic>
      </p:graphicFrame>
    </p:spTree>
    <p:extLst>
      <p:ext uri="{BB962C8B-B14F-4D97-AF65-F5344CB8AC3E}">
        <p14:creationId xmlns:p14="http://schemas.microsoft.com/office/powerpoint/2010/main" val="67273823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95868" y="415334"/>
            <a:ext cx="51434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a-IR" sz="3200" b="1" dirty="0">
                <a:solidFill>
                  <a:srgbClr val="000000"/>
                </a:solidFill>
                <a:latin typeface="Arial" pitchFamily="34" charset="0"/>
                <a:ea typeface="Times New Roman" pitchFamily="18" charset="0"/>
              </a:rPr>
              <a:t>نتیجه گیری</a:t>
            </a:r>
            <a:endParaRPr lang="fa-IR" sz="3200" dirty="0">
              <a:solidFill>
                <a:srgbClr val="000000"/>
              </a:solidFill>
              <a:latin typeface="Arial" pitchFamily="34" charset="0"/>
            </a:endParaRPr>
          </a:p>
        </p:txBody>
      </p:sp>
      <p:sp>
        <p:nvSpPr>
          <p:cNvPr id="6" name="Rectangle 5"/>
          <p:cNvSpPr/>
          <p:nvPr/>
        </p:nvSpPr>
        <p:spPr>
          <a:xfrm>
            <a:off x="2024034" y="1071546"/>
            <a:ext cx="8143932" cy="3785652"/>
          </a:xfrm>
          <a:prstGeom prst="rect">
            <a:avLst/>
          </a:prstGeom>
        </p:spPr>
        <p:txBody>
          <a:bodyPr wrap="square">
            <a:spAutoFit/>
          </a:bodyPr>
          <a:lstStyle/>
          <a:p>
            <a:pPr algn="justLow"/>
            <a:r>
              <a:rPr lang="ar-SA" sz="2400" dirty="0">
                <a:solidFill>
                  <a:srgbClr val="000000"/>
                </a:solidFill>
              </a:rPr>
              <a:t>به دليل مزاياي چشمگير بازاريابي رابطه‌مند، شرکتها به سمت انتخاب این روش حرکت مي کنند.</a:t>
            </a:r>
            <a:r>
              <a:rPr lang="fa-IR" sz="2400" dirty="0">
                <a:solidFill>
                  <a:srgbClr val="000000"/>
                </a:solidFill>
              </a:rPr>
              <a:t>چون در شرایط جدید روشهای بازاریابی گذشته کارایی لازم را نداشته و سودآوری کمتری دارند. بیشتر بازارها بلوغ یافته و با رقابت فشرده و عرضه بسیار فراوانتر از تقاضا مواجه هستند. در این شرایط، مشتریان جدید به سختی یافت مي‌شوند و لذا نیاز مبرم به حفظ و نگهداری مشتریان فعلی به شدت در شرکت‌ها و بنگاهها احساس مي‌شود .با توجه به این تغییرات، سازمانها بایستی پیشاپیش خود را تجهیز کرده و آماده مقابله با رقبا شوند. در این خصوص بازاریابی رابطه مند با ایجاد و حفظ روابط طولانی مدت با مشتریان فعلی، سعی در کاهش هزینه جذب مشتریان جدید و از این طریق افزایش سودآوری شرکت دارد.</a:t>
            </a:r>
            <a:r>
              <a:rPr lang="ar-SA" sz="2400" dirty="0">
                <a:solidFill>
                  <a:srgbClr val="000000"/>
                </a:solidFill>
              </a:rPr>
              <a:t> در نتيجه شناخت بازاريابي رابطه مند و گستردگي ابعاد آن عاملي ضروري جهت حفظ بازار و افزايش توان رقابتي شركتهاست. </a:t>
            </a:r>
            <a:endParaRPr lang="fa-IR" sz="2400" dirty="0">
              <a:solidFill>
                <a:srgbClr val="000000"/>
              </a:solidFill>
            </a:endParaRPr>
          </a:p>
        </p:txBody>
      </p:sp>
    </p:spTree>
    <p:extLst>
      <p:ext uri="{BB962C8B-B14F-4D97-AF65-F5344CB8AC3E}">
        <p14:creationId xmlns:p14="http://schemas.microsoft.com/office/powerpoint/2010/main" val="118658009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057400" y="1524000"/>
            <a:ext cx="8153400"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4" name="Content Placeholder 3"/>
          <p:cNvSpPr>
            <a:spLocks noGrp="1"/>
          </p:cNvSpPr>
          <p:nvPr>
            <p:ph idx="1"/>
          </p:nvPr>
        </p:nvSpPr>
        <p:spPr/>
        <p:txBody>
          <a:bodyPr>
            <a:normAutofit/>
          </a:bodyPr>
          <a:lstStyle/>
          <a:p>
            <a:pPr marL="64008" indent="0">
              <a:buNone/>
            </a:pPr>
            <a:r>
              <a:rPr lang="fa-IR" sz="4000" dirty="0">
                <a:solidFill>
                  <a:srgbClr val="C00000"/>
                </a:solidFill>
                <a:latin typeface="Berlin Sans FB Demi" pitchFamily="34" charset="0"/>
                <a:cs typeface="B Titr" panose="00000700000000000000" pitchFamily="2" charset="-78"/>
              </a:rPr>
              <a:t>کتاب اصول بازاریابی فیلیپ کاتلر و گری آمسترانگ به ترجمه ی بهمن </a:t>
            </a:r>
            <a:r>
              <a:rPr lang="fa-IR" sz="4000" dirty="0" smtClean="0">
                <a:solidFill>
                  <a:srgbClr val="C00000"/>
                </a:solidFill>
                <a:latin typeface="Berlin Sans FB Demi" pitchFamily="34" charset="0"/>
                <a:cs typeface="B Titr" panose="00000700000000000000" pitchFamily="2" charset="-78"/>
              </a:rPr>
              <a:t>فروزنده –ویرایش12</a:t>
            </a:r>
          </a:p>
          <a:p>
            <a:pPr marL="64008" indent="0">
              <a:buNone/>
            </a:pPr>
            <a:r>
              <a:rPr lang="fa-IR" sz="4000" dirty="0" smtClean="0">
                <a:solidFill>
                  <a:srgbClr val="C00000"/>
                </a:solidFill>
                <a:latin typeface="Berlin Sans FB Demi" pitchFamily="34" charset="0"/>
                <a:cs typeface="B Titr" panose="00000700000000000000" pitchFamily="2" charset="-78"/>
              </a:rPr>
              <a:t>-بازاریابی ومدیریت بازاریابی :احمد روستا</a:t>
            </a:r>
            <a:endParaRPr lang="en-US" sz="4000" dirty="0">
              <a:solidFill>
                <a:srgbClr val="C00000"/>
              </a:solidFill>
              <a:latin typeface="Berlin Sans FB Demi" pitchFamily="34" charset="0"/>
              <a:cs typeface="B Titr" panose="00000700000000000000" pitchFamily="2" charset="-78"/>
            </a:endParaRPr>
          </a:p>
        </p:txBody>
      </p:sp>
      <p:sp>
        <p:nvSpPr>
          <p:cNvPr id="6" name="Title 5"/>
          <p:cNvSpPr>
            <a:spLocks noGrp="1"/>
          </p:cNvSpPr>
          <p:nvPr>
            <p:ph type="title"/>
          </p:nvPr>
        </p:nvSpPr>
        <p:spPr/>
        <p:txBody>
          <a:bodyPr/>
          <a:lstStyle/>
          <a:p>
            <a:pPr algn="r" rtl="1"/>
            <a:r>
              <a:rPr lang="fa-IR" dirty="0" smtClean="0"/>
              <a:t>منابع</a:t>
            </a:r>
            <a:endParaRPr lang="en-US" dirty="0"/>
          </a:p>
        </p:txBody>
      </p:sp>
    </p:spTree>
    <p:extLst>
      <p:ext uri="{BB962C8B-B14F-4D97-AF65-F5344CB8AC3E}">
        <p14:creationId xmlns:p14="http://schemas.microsoft.com/office/powerpoint/2010/main" val="115955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522DF5A4-8043-48C7-860B-EB5C2B894373}" type="slidenum">
              <a:rPr lang="ar-SA" sz="1400"/>
              <a:pPr eaLnBrk="1" hangingPunct="1"/>
              <a:t>63</a:t>
            </a:fld>
            <a:endParaRPr lang="en-US" sz="1400"/>
          </a:p>
        </p:txBody>
      </p:sp>
      <p:sp>
        <p:nvSpPr>
          <p:cNvPr id="7170" name="Oval 2"/>
          <p:cNvSpPr>
            <a:spLocks noChangeArrowheads="1"/>
          </p:cNvSpPr>
          <p:nvPr/>
        </p:nvSpPr>
        <p:spPr bwMode="auto">
          <a:xfrm>
            <a:off x="4724400" y="2209800"/>
            <a:ext cx="2286000" cy="21336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اصول بازاريابي </a:t>
            </a:r>
          </a:p>
          <a:p>
            <a:pPr eaLnBrk="1" hangingPunct="1"/>
            <a:r>
              <a:rPr lang="ar-SA" sz="2400"/>
              <a:t>مبتني بر ارزش</a:t>
            </a:r>
            <a:endParaRPr lang="en-US" sz="2400"/>
          </a:p>
        </p:txBody>
      </p:sp>
      <p:sp>
        <p:nvSpPr>
          <p:cNvPr id="7171" name="Rectangle 3"/>
          <p:cNvSpPr>
            <a:spLocks noChangeArrowheads="1"/>
          </p:cNvSpPr>
          <p:nvPr/>
        </p:nvSpPr>
        <p:spPr bwMode="auto">
          <a:xfrm>
            <a:off x="1828800" y="1676400"/>
            <a:ext cx="25146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1-اصل مشتري:</a:t>
            </a:r>
          </a:p>
          <a:p>
            <a:pPr eaLnBrk="1" hangingPunct="1"/>
            <a:r>
              <a:rPr lang="ar-SA" sz="2000"/>
              <a:t>فعاليتهاي بازاريابي </a:t>
            </a:r>
          </a:p>
          <a:p>
            <a:pPr eaLnBrk="1" hangingPunct="1"/>
            <a:r>
              <a:rPr lang="ar-SA" sz="2000"/>
              <a:t>مبتني بر خلق وتحويل </a:t>
            </a:r>
          </a:p>
          <a:p>
            <a:pPr eaLnBrk="1" hangingPunct="1"/>
            <a:r>
              <a:rPr lang="ar-SA" sz="2000"/>
              <a:t>ارزش به مشتري است.</a:t>
            </a:r>
            <a:r>
              <a:rPr lang="ar-SA" sz="2400"/>
              <a:t> </a:t>
            </a:r>
            <a:endParaRPr lang="en-US" sz="2400"/>
          </a:p>
        </p:txBody>
      </p:sp>
      <p:sp>
        <p:nvSpPr>
          <p:cNvPr id="7172" name="Rectangle 4"/>
          <p:cNvSpPr>
            <a:spLocks noChangeArrowheads="1"/>
          </p:cNvSpPr>
          <p:nvPr/>
        </p:nvSpPr>
        <p:spPr bwMode="auto">
          <a:xfrm>
            <a:off x="1752600" y="3657600"/>
            <a:ext cx="26670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4-اصل وظايف متقاتع:</a:t>
            </a:r>
          </a:p>
          <a:p>
            <a:pPr eaLnBrk="1" hangingPunct="1"/>
            <a:r>
              <a:rPr lang="ar-SA" sz="2000"/>
              <a:t>استفاده از تيمهاي چند وظيفه اي </a:t>
            </a:r>
          </a:p>
          <a:p>
            <a:pPr eaLnBrk="1" hangingPunct="1"/>
            <a:r>
              <a:rPr lang="ar-SA" sz="2000"/>
              <a:t>كه ارتقا دهنده كارايي واثربخشي</a:t>
            </a:r>
          </a:p>
          <a:p>
            <a:pPr eaLnBrk="1" hangingPunct="1"/>
            <a:r>
              <a:rPr lang="ar-SA" sz="2000"/>
              <a:t> فعاليتهاي بازاريابي ميباشند.</a:t>
            </a:r>
            <a:endParaRPr lang="en-US" sz="2000"/>
          </a:p>
        </p:txBody>
      </p:sp>
      <p:sp>
        <p:nvSpPr>
          <p:cNvPr id="7173" name="Rectangle 5"/>
          <p:cNvSpPr>
            <a:spLocks noChangeArrowheads="1"/>
          </p:cNvSpPr>
          <p:nvPr/>
        </p:nvSpPr>
        <p:spPr bwMode="auto">
          <a:xfrm>
            <a:off x="4495800" y="5181600"/>
            <a:ext cx="2971800" cy="14478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6- اصل بهبود مستمر:</a:t>
            </a:r>
          </a:p>
          <a:p>
            <a:pPr eaLnBrk="1" hangingPunct="1"/>
            <a:r>
              <a:rPr lang="ar-SA" sz="2000"/>
              <a:t>بطورمستمر برنامه ريزي</a:t>
            </a:r>
          </a:p>
          <a:p>
            <a:pPr eaLnBrk="1" hangingPunct="1"/>
            <a:r>
              <a:rPr lang="ar-SA" sz="2000"/>
              <a:t> ,اجرا وكنترل بازاريابي</a:t>
            </a:r>
          </a:p>
          <a:p>
            <a:pPr eaLnBrk="1" hangingPunct="1"/>
            <a:r>
              <a:rPr lang="ar-SA" sz="2000"/>
              <a:t> بهبود داده شود.</a:t>
            </a:r>
            <a:endParaRPr lang="en-US" sz="2000"/>
          </a:p>
        </p:txBody>
      </p:sp>
      <p:sp>
        <p:nvSpPr>
          <p:cNvPr id="7174" name="Rectangle 6"/>
          <p:cNvSpPr>
            <a:spLocks noChangeArrowheads="1"/>
          </p:cNvSpPr>
          <p:nvPr/>
        </p:nvSpPr>
        <p:spPr bwMode="auto">
          <a:xfrm>
            <a:off x="7543800" y="1752600"/>
            <a:ext cx="2286000" cy="15240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3- اصل تهاجم:</a:t>
            </a:r>
          </a:p>
          <a:p>
            <a:pPr eaLnBrk="1" hangingPunct="1"/>
            <a:r>
              <a:rPr lang="ar-SA" sz="2000"/>
              <a:t>تغيير محيط براي </a:t>
            </a:r>
          </a:p>
          <a:p>
            <a:pPr eaLnBrk="1" hangingPunct="1"/>
            <a:r>
              <a:rPr lang="ar-SA" sz="2000"/>
              <a:t>بهبود شانس موفقيت</a:t>
            </a:r>
            <a:endParaRPr lang="en-US" sz="2000"/>
          </a:p>
        </p:txBody>
      </p:sp>
      <p:sp>
        <p:nvSpPr>
          <p:cNvPr id="7175" name="Rectangle 7"/>
          <p:cNvSpPr>
            <a:spLocks noChangeArrowheads="1"/>
          </p:cNvSpPr>
          <p:nvPr/>
        </p:nvSpPr>
        <p:spPr bwMode="auto">
          <a:xfrm>
            <a:off x="4495800" y="304800"/>
            <a:ext cx="2971800" cy="13716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2- اصل رقبا:</a:t>
            </a:r>
          </a:p>
          <a:p>
            <a:pPr eaLnBrk="1" hangingPunct="1"/>
            <a:r>
              <a:rPr lang="ar-SA" sz="2000"/>
              <a:t>عرضه ارزش برتر</a:t>
            </a:r>
          </a:p>
          <a:p>
            <a:pPr eaLnBrk="1" hangingPunct="1"/>
            <a:r>
              <a:rPr lang="ar-SA" sz="2000"/>
              <a:t>به مشتري نسبت به رقبا</a:t>
            </a:r>
            <a:endParaRPr lang="en-US" sz="2000"/>
          </a:p>
        </p:txBody>
      </p:sp>
      <p:sp>
        <p:nvSpPr>
          <p:cNvPr id="7176" name="Rectangle 8"/>
          <p:cNvSpPr>
            <a:spLocks noChangeArrowheads="1"/>
          </p:cNvSpPr>
          <p:nvPr/>
        </p:nvSpPr>
        <p:spPr bwMode="auto">
          <a:xfrm>
            <a:off x="7543800" y="3505200"/>
            <a:ext cx="2286000" cy="16002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2400"/>
              <a:t>5- اصل ذينفعان:</a:t>
            </a:r>
          </a:p>
          <a:p>
            <a:pPr eaLnBrk="1" hangingPunct="1"/>
            <a:r>
              <a:rPr lang="ar-SA" sz="2000"/>
              <a:t>درنظر گرفتن تاثير</a:t>
            </a:r>
          </a:p>
          <a:p>
            <a:pPr eaLnBrk="1" hangingPunct="1"/>
            <a:r>
              <a:rPr lang="ar-SA" sz="2000"/>
              <a:t> فعاليتهاي بازاريابي</a:t>
            </a:r>
          </a:p>
          <a:p>
            <a:pPr eaLnBrk="1" hangingPunct="1"/>
            <a:r>
              <a:rPr lang="ar-SA" sz="2000"/>
              <a:t> بر ذينفعان</a:t>
            </a:r>
            <a:endParaRPr lang="en-US" sz="2000"/>
          </a:p>
        </p:txBody>
      </p:sp>
      <p:sp>
        <p:nvSpPr>
          <p:cNvPr id="7186" name="Line 18"/>
          <p:cNvSpPr>
            <a:spLocks noChangeShapeType="1"/>
          </p:cNvSpPr>
          <p:nvPr/>
        </p:nvSpPr>
        <p:spPr bwMode="auto">
          <a:xfrm flipH="1" flipV="1">
            <a:off x="4343400" y="2362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89" name="Line 21"/>
          <p:cNvSpPr>
            <a:spLocks noChangeShapeType="1"/>
          </p:cNvSpPr>
          <p:nvPr/>
        </p:nvSpPr>
        <p:spPr bwMode="auto">
          <a:xfrm flipV="1">
            <a:off x="59436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0" name="Line 22"/>
          <p:cNvSpPr>
            <a:spLocks noChangeShapeType="1"/>
          </p:cNvSpPr>
          <p:nvPr/>
        </p:nvSpPr>
        <p:spPr bwMode="auto">
          <a:xfrm flipV="1">
            <a:off x="7010400" y="2438400"/>
            <a:ext cx="381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1" name="Line 23"/>
          <p:cNvSpPr>
            <a:spLocks noChangeShapeType="1"/>
          </p:cNvSpPr>
          <p:nvPr/>
        </p:nvSpPr>
        <p:spPr bwMode="auto">
          <a:xfrm>
            <a:off x="7010400" y="38100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2" name="Line 24"/>
          <p:cNvSpPr>
            <a:spLocks noChangeShapeType="1"/>
          </p:cNvSpPr>
          <p:nvPr/>
        </p:nvSpPr>
        <p:spPr bwMode="auto">
          <a:xfrm>
            <a:off x="5943600" y="4572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7193" name="Line 25"/>
          <p:cNvSpPr>
            <a:spLocks noChangeShapeType="1"/>
          </p:cNvSpPr>
          <p:nvPr/>
        </p:nvSpPr>
        <p:spPr bwMode="auto">
          <a:xfrm flipH="1">
            <a:off x="4572000" y="4267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2902274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6"/>
                                        </p:tgtEl>
                                        <p:attrNameLst>
                                          <p:attrName>style.visibility</p:attrName>
                                        </p:attrNameLst>
                                      </p:cBhvr>
                                      <p:to>
                                        <p:strVal val="visible"/>
                                      </p:to>
                                    </p:set>
                                    <p:anim calcmode="lin" valueType="num">
                                      <p:cBhvr additive="base">
                                        <p:cTn id="13" dur="500" fill="hold"/>
                                        <p:tgtEl>
                                          <p:spTgt spid="7186"/>
                                        </p:tgtEl>
                                        <p:attrNameLst>
                                          <p:attrName>ppt_x</p:attrName>
                                        </p:attrNameLst>
                                      </p:cBhvr>
                                      <p:tavLst>
                                        <p:tav tm="0">
                                          <p:val>
                                            <p:strVal val="0-#ppt_w/2"/>
                                          </p:val>
                                        </p:tav>
                                        <p:tav tm="100000">
                                          <p:val>
                                            <p:strVal val="#ppt_x"/>
                                          </p:val>
                                        </p:tav>
                                      </p:tavLst>
                                    </p:anim>
                                    <p:anim calcmode="lin" valueType="num">
                                      <p:cBhvr additive="base">
                                        <p:cTn id="14"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0-#ppt_w/2"/>
                                          </p:val>
                                        </p:tav>
                                        <p:tav tm="100000">
                                          <p:val>
                                            <p:strVal val="#ppt_x"/>
                                          </p:val>
                                        </p:tav>
                                      </p:tavLst>
                                    </p:anim>
                                    <p:anim calcmode="lin" valueType="num">
                                      <p:cBhvr additive="base">
                                        <p:cTn id="20"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9"/>
                                        </p:tgtEl>
                                        <p:attrNameLst>
                                          <p:attrName>style.visibility</p:attrName>
                                        </p:attrNameLst>
                                      </p:cBhvr>
                                      <p:to>
                                        <p:strVal val="visible"/>
                                      </p:to>
                                    </p:set>
                                    <p:anim calcmode="lin" valueType="num">
                                      <p:cBhvr additive="base">
                                        <p:cTn id="25" dur="500" fill="hold"/>
                                        <p:tgtEl>
                                          <p:spTgt spid="7189"/>
                                        </p:tgtEl>
                                        <p:attrNameLst>
                                          <p:attrName>ppt_x</p:attrName>
                                        </p:attrNameLst>
                                      </p:cBhvr>
                                      <p:tavLst>
                                        <p:tav tm="0">
                                          <p:val>
                                            <p:strVal val="0-#ppt_w/2"/>
                                          </p:val>
                                        </p:tav>
                                        <p:tav tm="100000">
                                          <p:val>
                                            <p:strVal val="#ppt_x"/>
                                          </p:val>
                                        </p:tav>
                                      </p:tavLst>
                                    </p:anim>
                                    <p:anim calcmode="lin" valueType="num">
                                      <p:cBhvr additive="base">
                                        <p:cTn id="26" dur="500" fill="hold"/>
                                        <p:tgtEl>
                                          <p:spTgt spid="718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500" fill="hold"/>
                                        <p:tgtEl>
                                          <p:spTgt spid="7175"/>
                                        </p:tgtEl>
                                        <p:attrNameLst>
                                          <p:attrName>ppt_x</p:attrName>
                                        </p:attrNameLst>
                                      </p:cBhvr>
                                      <p:tavLst>
                                        <p:tav tm="0">
                                          <p:val>
                                            <p:strVal val="0-#ppt_w/2"/>
                                          </p:val>
                                        </p:tav>
                                        <p:tav tm="100000">
                                          <p:val>
                                            <p:strVal val="#ppt_x"/>
                                          </p:val>
                                        </p:tav>
                                      </p:tavLst>
                                    </p:anim>
                                    <p:anim calcmode="lin" valueType="num">
                                      <p:cBhvr additive="base">
                                        <p:cTn id="3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90"/>
                                        </p:tgtEl>
                                        <p:attrNameLst>
                                          <p:attrName>style.visibility</p:attrName>
                                        </p:attrNameLst>
                                      </p:cBhvr>
                                      <p:to>
                                        <p:strVal val="visible"/>
                                      </p:to>
                                    </p:set>
                                    <p:anim calcmode="lin" valueType="num">
                                      <p:cBhvr additive="base">
                                        <p:cTn id="37" dur="500" fill="hold"/>
                                        <p:tgtEl>
                                          <p:spTgt spid="7190"/>
                                        </p:tgtEl>
                                        <p:attrNameLst>
                                          <p:attrName>ppt_x</p:attrName>
                                        </p:attrNameLst>
                                      </p:cBhvr>
                                      <p:tavLst>
                                        <p:tav tm="0">
                                          <p:val>
                                            <p:strVal val="0-#ppt_w/2"/>
                                          </p:val>
                                        </p:tav>
                                        <p:tav tm="100000">
                                          <p:val>
                                            <p:strVal val="#ppt_x"/>
                                          </p:val>
                                        </p:tav>
                                      </p:tavLst>
                                    </p:anim>
                                    <p:anim calcmode="lin" valueType="num">
                                      <p:cBhvr additive="base">
                                        <p:cTn id="38" dur="500" fill="hold"/>
                                        <p:tgtEl>
                                          <p:spTgt spid="719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4"/>
                                        </p:tgtEl>
                                        <p:attrNameLst>
                                          <p:attrName>style.visibility</p:attrName>
                                        </p:attrNameLst>
                                      </p:cBhvr>
                                      <p:to>
                                        <p:strVal val="visible"/>
                                      </p:to>
                                    </p:set>
                                    <p:anim calcmode="lin" valueType="num">
                                      <p:cBhvr additive="base">
                                        <p:cTn id="43" dur="500" fill="hold"/>
                                        <p:tgtEl>
                                          <p:spTgt spid="7174"/>
                                        </p:tgtEl>
                                        <p:attrNameLst>
                                          <p:attrName>ppt_x</p:attrName>
                                        </p:attrNameLst>
                                      </p:cBhvr>
                                      <p:tavLst>
                                        <p:tav tm="0">
                                          <p:val>
                                            <p:strVal val="0-#ppt_w/2"/>
                                          </p:val>
                                        </p:tav>
                                        <p:tav tm="100000">
                                          <p:val>
                                            <p:strVal val="#ppt_x"/>
                                          </p:val>
                                        </p:tav>
                                      </p:tavLst>
                                    </p:anim>
                                    <p:anim calcmode="lin" valueType="num">
                                      <p:cBhvr additive="base">
                                        <p:cTn id="4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93"/>
                                        </p:tgtEl>
                                        <p:attrNameLst>
                                          <p:attrName>style.visibility</p:attrName>
                                        </p:attrNameLst>
                                      </p:cBhvr>
                                      <p:to>
                                        <p:strVal val="visible"/>
                                      </p:to>
                                    </p:set>
                                    <p:anim calcmode="lin" valueType="num">
                                      <p:cBhvr additive="base">
                                        <p:cTn id="49" dur="500" fill="hold"/>
                                        <p:tgtEl>
                                          <p:spTgt spid="7193"/>
                                        </p:tgtEl>
                                        <p:attrNameLst>
                                          <p:attrName>ppt_x</p:attrName>
                                        </p:attrNameLst>
                                      </p:cBhvr>
                                      <p:tavLst>
                                        <p:tav tm="0">
                                          <p:val>
                                            <p:strVal val="0-#ppt_w/2"/>
                                          </p:val>
                                        </p:tav>
                                        <p:tav tm="100000">
                                          <p:val>
                                            <p:strVal val="#ppt_x"/>
                                          </p:val>
                                        </p:tav>
                                      </p:tavLst>
                                    </p:anim>
                                    <p:anim calcmode="lin" valueType="num">
                                      <p:cBhvr additive="base">
                                        <p:cTn id="50" dur="500" fill="hold"/>
                                        <p:tgtEl>
                                          <p:spTgt spid="719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2"/>
                                        </p:tgtEl>
                                        <p:attrNameLst>
                                          <p:attrName>style.visibility</p:attrName>
                                        </p:attrNameLst>
                                      </p:cBhvr>
                                      <p:to>
                                        <p:strVal val="visible"/>
                                      </p:to>
                                    </p:set>
                                    <p:anim calcmode="lin" valueType="num">
                                      <p:cBhvr additive="base">
                                        <p:cTn id="55" dur="500" fill="hold"/>
                                        <p:tgtEl>
                                          <p:spTgt spid="7172"/>
                                        </p:tgtEl>
                                        <p:attrNameLst>
                                          <p:attrName>ppt_x</p:attrName>
                                        </p:attrNameLst>
                                      </p:cBhvr>
                                      <p:tavLst>
                                        <p:tav tm="0">
                                          <p:val>
                                            <p:strVal val="0-#ppt_w/2"/>
                                          </p:val>
                                        </p:tav>
                                        <p:tav tm="100000">
                                          <p:val>
                                            <p:strVal val="#ppt_x"/>
                                          </p:val>
                                        </p:tav>
                                      </p:tavLst>
                                    </p:anim>
                                    <p:anim calcmode="lin" valueType="num">
                                      <p:cBhvr additive="base">
                                        <p:cTn id="56"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91"/>
                                        </p:tgtEl>
                                        <p:attrNameLst>
                                          <p:attrName>style.visibility</p:attrName>
                                        </p:attrNameLst>
                                      </p:cBhvr>
                                      <p:to>
                                        <p:strVal val="visible"/>
                                      </p:to>
                                    </p:set>
                                    <p:anim calcmode="lin" valueType="num">
                                      <p:cBhvr additive="base">
                                        <p:cTn id="61" dur="500" fill="hold"/>
                                        <p:tgtEl>
                                          <p:spTgt spid="7191"/>
                                        </p:tgtEl>
                                        <p:attrNameLst>
                                          <p:attrName>ppt_x</p:attrName>
                                        </p:attrNameLst>
                                      </p:cBhvr>
                                      <p:tavLst>
                                        <p:tav tm="0">
                                          <p:val>
                                            <p:strVal val="0-#ppt_w/2"/>
                                          </p:val>
                                        </p:tav>
                                        <p:tav tm="100000">
                                          <p:val>
                                            <p:strVal val="#ppt_x"/>
                                          </p:val>
                                        </p:tav>
                                      </p:tavLst>
                                    </p:anim>
                                    <p:anim calcmode="lin" valueType="num">
                                      <p:cBhvr additive="base">
                                        <p:cTn id="62" dur="500" fill="hold"/>
                                        <p:tgtEl>
                                          <p:spTgt spid="719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76"/>
                                        </p:tgtEl>
                                        <p:attrNameLst>
                                          <p:attrName>style.visibility</p:attrName>
                                        </p:attrNameLst>
                                      </p:cBhvr>
                                      <p:to>
                                        <p:strVal val="visible"/>
                                      </p:to>
                                    </p:set>
                                    <p:anim calcmode="lin" valueType="num">
                                      <p:cBhvr additive="base">
                                        <p:cTn id="67" dur="500" fill="hold"/>
                                        <p:tgtEl>
                                          <p:spTgt spid="7176"/>
                                        </p:tgtEl>
                                        <p:attrNameLst>
                                          <p:attrName>ppt_x</p:attrName>
                                        </p:attrNameLst>
                                      </p:cBhvr>
                                      <p:tavLst>
                                        <p:tav tm="0">
                                          <p:val>
                                            <p:strVal val="0-#ppt_w/2"/>
                                          </p:val>
                                        </p:tav>
                                        <p:tav tm="100000">
                                          <p:val>
                                            <p:strVal val="#ppt_x"/>
                                          </p:val>
                                        </p:tav>
                                      </p:tavLst>
                                    </p:anim>
                                    <p:anim calcmode="lin" valueType="num">
                                      <p:cBhvr additive="base">
                                        <p:cTn id="6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192"/>
                                        </p:tgtEl>
                                        <p:attrNameLst>
                                          <p:attrName>style.visibility</p:attrName>
                                        </p:attrNameLst>
                                      </p:cBhvr>
                                      <p:to>
                                        <p:strVal val="visible"/>
                                      </p:to>
                                    </p:set>
                                    <p:anim calcmode="lin" valueType="num">
                                      <p:cBhvr additive="base">
                                        <p:cTn id="73" dur="500" fill="hold"/>
                                        <p:tgtEl>
                                          <p:spTgt spid="7192"/>
                                        </p:tgtEl>
                                        <p:attrNameLst>
                                          <p:attrName>ppt_x</p:attrName>
                                        </p:attrNameLst>
                                      </p:cBhvr>
                                      <p:tavLst>
                                        <p:tav tm="0">
                                          <p:val>
                                            <p:strVal val="0-#ppt_w/2"/>
                                          </p:val>
                                        </p:tav>
                                        <p:tav tm="100000">
                                          <p:val>
                                            <p:strVal val="#ppt_x"/>
                                          </p:val>
                                        </p:tav>
                                      </p:tavLst>
                                    </p:anim>
                                    <p:anim calcmode="lin" valueType="num">
                                      <p:cBhvr additive="base">
                                        <p:cTn id="74" dur="500" fill="hold"/>
                                        <p:tgtEl>
                                          <p:spTgt spid="719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173"/>
                                        </p:tgtEl>
                                        <p:attrNameLst>
                                          <p:attrName>style.visibility</p:attrName>
                                        </p:attrNameLst>
                                      </p:cBhvr>
                                      <p:to>
                                        <p:strVal val="visible"/>
                                      </p:to>
                                    </p:set>
                                    <p:anim calcmode="lin" valueType="num">
                                      <p:cBhvr additive="base">
                                        <p:cTn id="79" dur="500" fill="hold"/>
                                        <p:tgtEl>
                                          <p:spTgt spid="7173"/>
                                        </p:tgtEl>
                                        <p:attrNameLst>
                                          <p:attrName>ppt_x</p:attrName>
                                        </p:attrNameLst>
                                      </p:cBhvr>
                                      <p:tavLst>
                                        <p:tav tm="0">
                                          <p:val>
                                            <p:strVal val="0-#ppt_w/2"/>
                                          </p:val>
                                        </p:tav>
                                        <p:tav tm="100000">
                                          <p:val>
                                            <p:strVal val="#ppt_x"/>
                                          </p:val>
                                        </p:tav>
                                      </p:tavLst>
                                    </p:anim>
                                    <p:anim calcmode="lin" valueType="num">
                                      <p:cBhvr additive="base">
                                        <p:cTn id="8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P spid="7172" grpId="0" animBg="1" autoUpdateAnimBg="0"/>
      <p:bldP spid="7173" grpId="0" animBg="1" autoUpdateAnimBg="0"/>
      <p:bldP spid="7174" grpId="0" animBg="1" autoUpdateAnimBg="0"/>
      <p:bldP spid="7175" grpId="0" animBg="1" autoUpdateAnimBg="0"/>
      <p:bldP spid="7176" grpId="0" animBg="1" autoUpdateAnimBg="0"/>
      <p:bldP spid="7186" grpId="0" animBg="1"/>
      <p:bldP spid="7189" grpId="0" animBg="1"/>
      <p:bldP spid="7190" grpId="0" animBg="1"/>
      <p:bldP spid="7191" grpId="0" animBg="1"/>
      <p:bldP spid="7192" grpId="0" animBg="1"/>
      <p:bldP spid="719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fa-IR" sz="6000" dirty="0"/>
              <a:t>فصل </a:t>
            </a:r>
            <a:r>
              <a:rPr lang="fa-IR" sz="6000" dirty="0" smtClean="0"/>
              <a:t>3</a:t>
            </a:r>
            <a:endParaRPr lang="en-US" sz="6000" dirty="0"/>
          </a:p>
        </p:txBody>
      </p:sp>
      <p:sp>
        <p:nvSpPr>
          <p:cNvPr id="65539" name="Rectangle 3"/>
          <p:cNvSpPr>
            <a:spLocks noGrp="1" noChangeArrowheads="1"/>
          </p:cNvSpPr>
          <p:nvPr>
            <p:ph type="subTitle" idx="1"/>
          </p:nvPr>
        </p:nvSpPr>
        <p:spPr/>
        <p:txBody>
          <a:bodyPr/>
          <a:lstStyle/>
          <a:p>
            <a:pPr eaLnBrk="1" hangingPunct="1"/>
            <a:r>
              <a:rPr lang="fa-IR" sz="6000"/>
              <a:t>مديريت بازاريابي</a:t>
            </a:r>
            <a:endParaRPr lang="en-US" sz="6000"/>
          </a:p>
        </p:txBody>
      </p:sp>
    </p:spTree>
    <p:extLst>
      <p:ext uri="{BB962C8B-B14F-4D97-AF65-F5344CB8AC3E}">
        <p14:creationId xmlns:p14="http://schemas.microsoft.com/office/powerpoint/2010/main" val="2514172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r" eaLnBrk="1" hangingPunct="1"/>
            <a:r>
              <a:rPr lang="fa-IR" smtClean="0"/>
              <a:t>تعريف بازاريابي</a:t>
            </a:r>
            <a:endParaRPr lang="en-US" smtClean="0"/>
          </a:p>
        </p:txBody>
      </p:sp>
      <p:sp>
        <p:nvSpPr>
          <p:cNvPr id="66563" name="Rectangle 3"/>
          <p:cNvSpPr>
            <a:spLocks noGrp="1" noChangeArrowheads="1"/>
          </p:cNvSpPr>
          <p:nvPr>
            <p:ph type="body" idx="1"/>
          </p:nvPr>
        </p:nvSpPr>
        <p:spPr/>
        <p:txBody>
          <a:bodyPr/>
          <a:lstStyle/>
          <a:p>
            <a:pPr algn="ctr" eaLnBrk="1" hangingPunct="1">
              <a:lnSpc>
                <a:spcPct val="270000"/>
              </a:lnSpc>
              <a:buFontTx/>
              <a:buNone/>
            </a:pPr>
            <a:r>
              <a:rPr lang="ar-SA" b="1" smtClean="0">
                <a:solidFill>
                  <a:srgbClr val="0033CC"/>
                </a:solidFill>
              </a:rPr>
              <a:t>فعاليتي انساني در جهت ارضاي نيازها و خواسته ها از طريق فرآيند مبادله</a:t>
            </a:r>
            <a:endParaRPr lang="en-US" b="1" smtClean="0">
              <a:solidFill>
                <a:srgbClr val="0033CC"/>
              </a:solidFill>
            </a:endParaRPr>
          </a:p>
        </p:txBody>
      </p:sp>
      <p:sp>
        <p:nvSpPr>
          <p:cNvPr id="6656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554626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fa-IR" altLang="en-US" sz="3200" b="1" dirty="0">
                <a:solidFill>
                  <a:schemeClr val="accent5">
                    <a:lumMod val="10000"/>
                  </a:schemeClr>
                </a:solidFill>
                <a:latin typeface="Times New Roman" panose="02020603050405020304" pitchFamily="18" charset="0"/>
                <a:cs typeface="Zar" panose="00000400000000000000" pitchFamily="2" charset="-78"/>
              </a:rPr>
              <a:t>اهداف بازاريابي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8909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909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89093" name="Text Box 5"/>
          <p:cNvSpPr txBox="1">
            <a:spLocks noChangeArrowheads="1"/>
          </p:cNvSpPr>
          <p:nvPr/>
        </p:nvSpPr>
        <p:spPr bwMode="auto">
          <a:xfrm>
            <a:off x="2640014" y="1341438"/>
            <a:ext cx="75596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1- به حداکثر رساندن سطح مصرف</a:t>
            </a:r>
            <a:endParaRPr lang="en-US" altLang="en-US" sz="2800" b="1">
              <a:solidFill>
                <a:srgbClr val="800000"/>
              </a:solidFill>
              <a:latin typeface="Times New Roman" panose="02020603050405020304" pitchFamily="18" charset="0"/>
              <a:cs typeface="Zar" panose="00000400000000000000" pitchFamily="2" charset="-78"/>
            </a:endParaRP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2- به حداکثر رساندن رضايت مصرف کننده</a:t>
            </a: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3- به حداکثر رساندن حق انتخاب</a:t>
            </a:r>
          </a:p>
          <a:p>
            <a:pPr algn="just" eaLnBrk="0" fontAlgn="base" hangingPunct="0">
              <a:lnSpc>
                <a:spcPct val="12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4- به حداکثر رسان کيفيت زندگي</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324602673"/>
      </p:ext>
    </p:extLst>
  </p:cSld>
  <p:clrMapOvr>
    <a:masterClrMapping/>
  </p:clrMapOvr>
  <p:transition spd="med">
    <p:strips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r" eaLnBrk="1" hangingPunct="1"/>
            <a:r>
              <a:rPr lang="fa-IR" smtClean="0"/>
              <a:t>مديريت بازاريابي</a:t>
            </a:r>
            <a:endParaRPr lang="en-US" smtClean="0"/>
          </a:p>
        </p:txBody>
      </p:sp>
      <p:sp>
        <p:nvSpPr>
          <p:cNvPr id="67587" name="Rectangle 3"/>
          <p:cNvSpPr>
            <a:spLocks noGrp="1" noChangeArrowheads="1"/>
          </p:cNvSpPr>
          <p:nvPr>
            <p:ph type="body" idx="1"/>
          </p:nvPr>
        </p:nvSpPr>
        <p:spPr/>
        <p:txBody>
          <a:bodyPr/>
          <a:lstStyle/>
          <a:p>
            <a:pPr algn="ctr" eaLnBrk="1" hangingPunct="1">
              <a:lnSpc>
                <a:spcPct val="170000"/>
              </a:lnSpc>
              <a:buFontTx/>
              <a:buNone/>
            </a:pPr>
            <a:r>
              <a:rPr lang="fa-IR" b="1" smtClean="0">
                <a:solidFill>
                  <a:srgbClr val="CCFF33"/>
                </a:solidFill>
              </a:rPr>
              <a:t>   </a:t>
            </a:r>
            <a:r>
              <a:rPr lang="ar-SA" b="1" smtClean="0">
                <a:solidFill>
                  <a:srgbClr val="0033CC"/>
                </a:solidFill>
              </a:rPr>
              <a:t>تجزيه و تحليل، طرح ريزي، اجرا و کنترل برنامه هاي تعيين شده براي فراهم آوردن مبادلات مطلوب با بازارهاي مورد نظر ب</a:t>
            </a:r>
            <a:r>
              <a:rPr lang="fa-IR" b="1" smtClean="0">
                <a:solidFill>
                  <a:srgbClr val="0033CC"/>
                </a:solidFill>
              </a:rPr>
              <a:t>راي</a:t>
            </a:r>
            <a:r>
              <a:rPr lang="ar-SA" b="1" smtClean="0">
                <a:solidFill>
                  <a:srgbClr val="0033CC"/>
                </a:solidFill>
              </a:rPr>
              <a:t> دستيابي به هدفهاي سازمان</a:t>
            </a:r>
            <a:endParaRPr lang="en-US" b="1" smtClean="0">
              <a:solidFill>
                <a:srgbClr val="0033CC"/>
              </a:solidFill>
            </a:endParaRPr>
          </a:p>
        </p:txBody>
      </p:sp>
      <p:sp>
        <p:nvSpPr>
          <p:cNvPr id="6758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923186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r" eaLnBrk="1" hangingPunct="1"/>
            <a:r>
              <a:rPr lang="fa-IR" smtClean="0"/>
              <a:t>فلسفه هاي مديريت بازاريابي</a:t>
            </a:r>
            <a:endParaRPr lang="en-US" smtClean="0"/>
          </a:p>
        </p:txBody>
      </p:sp>
      <p:sp>
        <p:nvSpPr>
          <p:cNvPr id="68611" name="Rectangle 3"/>
          <p:cNvSpPr>
            <a:spLocks noGrp="1" noChangeArrowheads="1"/>
          </p:cNvSpPr>
          <p:nvPr>
            <p:ph type="body" idx="1"/>
          </p:nvPr>
        </p:nvSpPr>
        <p:spPr/>
        <p:txBody>
          <a:bodyPr/>
          <a:lstStyle/>
          <a:p>
            <a:pPr eaLnBrk="1" hangingPunct="1">
              <a:lnSpc>
                <a:spcPct val="150000"/>
              </a:lnSpc>
              <a:buFontTx/>
              <a:buChar char="•"/>
            </a:pPr>
            <a:r>
              <a:rPr lang="ar-SA" smtClean="0"/>
              <a:t>گرايش توليد</a:t>
            </a:r>
            <a:endParaRPr lang="fa-IR" smtClean="0"/>
          </a:p>
          <a:p>
            <a:pPr eaLnBrk="1" hangingPunct="1">
              <a:lnSpc>
                <a:spcPct val="150000"/>
              </a:lnSpc>
              <a:buFontTx/>
              <a:buChar char="•"/>
            </a:pPr>
            <a:r>
              <a:rPr lang="fa-IR" smtClean="0"/>
              <a:t>گرايش </a:t>
            </a:r>
            <a:r>
              <a:rPr lang="ar-SA" smtClean="0"/>
              <a:t>محصول</a:t>
            </a:r>
            <a:endParaRPr lang="fa-IR" smtClean="0"/>
          </a:p>
          <a:p>
            <a:pPr eaLnBrk="1" hangingPunct="1">
              <a:lnSpc>
                <a:spcPct val="150000"/>
              </a:lnSpc>
              <a:buFontTx/>
              <a:buChar char="•"/>
            </a:pPr>
            <a:r>
              <a:rPr lang="fa-IR" smtClean="0"/>
              <a:t>گرايش </a:t>
            </a:r>
            <a:r>
              <a:rPr lang="ar-SA" smtClean="0"/>
              <a:t>فروش</a:t>
            </a:r>
            <a:endParaRPr lang="fa-IR" smtClean="0"/>
          </a:p>
          <a:p>
            <a:pPr eaLnBrk="1" hangingPunct="1">
              <a:lnSpc>
                <a:spcPct val="150000"/>
              </a:lnSpc>
              <a:buFontTx/>
              <a:buChar char="•"/>
            </a:pPr>
            <a:r>
              <a:rPr lang="fa-IR" smtClean="0"/>
              <a:t>گرايش </a:t>
            </a:r>
            <a:r>
              <a:rPr lang="ar-SA" smtClean="0"/>
              <a:t>بازاريابي</a:t>
            </a:r>
            <a:endParaRPr lang="fa-IR" smtClean="0"/>
          </a:p>
          <a:p>
            <a:pPr eaLnBrk="1" hangingPunct="1">
              <a:lnSpc>
                <a:spcPct val="150000"/>
              </a:lnSpc>
              <a:buFontTx/>
              <a:buChar char="•"/>
            </a:pPr>
            <a:r>
              <a:rPr lang="fa-IR" smtClean="0"/>
              <a:t>گرايش </a:t>
            </a:r>
            <a:r>
              <a:rPr lang="ar-SA" smtClean="0"/>
              <a:t>بازاريابي اجتماعي</a:t>
            </a:r>
            <a:endParaRPr lang="en-US" smtClean="0"/>
          </a:p>
        </p:txBody>
      </p:sp>
      <p:sp>
        <p:nvSpPr>
          <p:cNvPr id="6861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8906808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r" eaLnBrk="1" hangingPunct="1"/>
            <a:r>
              <a:rPr lang="ar-SA" smtClean="0"/>
              <a:t>فرآيند بازاريابي</a:t>
            </a:r>
            <a:endParaRPr lang="en-US" smtClean="0"/>
          </a:p>
        </p:txBody>
      </p:sp>
      <p:sp>
        <p:nvSpPr>
          <p:cNvPr id="69635" name="Rectangle 3"/>
          <p:cNvSpPr>
            <a:spLocks noGrp="1" noChangeArrowheads="1"/>
          </p:cNvSpPr>
          <p:nvPr>
            <p:ph type="body" idx="1"/>
          </p:nvPr>
        </p:nvSpPr>
        <p:spPr/>
        <p:txBody>
          <a:bodyPr/>
          <a:lstStyle/>
          <a:p>
            <a:pPr eaLnBrk="1" hangingPunct="1">
              <a:lnSpc>
                <a:spcPct val="170000"/>
              </a:lnSpc>
              <a:buFontTx/>
              <a:buChar char="•"/>
            </a:pPr>
            <a:r>
              <a:rPr lang="ar-SA" sz="2800" b="1"/>
              <a:t>تجزيه و تحليل فرصتهاي بازاريابي</a:t>
            </a:r>
            <a:endParaRPr lang="fa-IR" sz="2800" b="1"/>
          </a:p>
          <a:p>
            <a:pPr eaLnBrk="1" hangingPunct="1">
              <a:lnSpc>
                <a:spcPct val="170000"/>
              </a:lnSpc>
              <a:buFontTx/>
              <a:buChar char="•"/>
            </a:pPr>
            <a:r>
              <a:rPr lang="ar-SA" sz="2800" b="1"/>
              <a:t>جستجو و انتخاب بازارهاي هدف</a:t>
            </a:r>
            <a:endParaRPr lang="fa-IR" sz="2800" b="1"/>
          </a:p>
          <a:p>
            <a:pPr eaLnBrk="1" hangingPunct="1">
              <a:lnSpc>
                <a:spcPct val="170000"/>
              </a:lnSpc>
              <a:buFontTx/>
              <a:buChar char="•"/>
            </a:pPr>
            <a:r>
              <a:rPr lang="ar-SA" sz="2800" b="1"/>
              <a:t>طراحي استراتژي هاي بازاريابي</a:t>
            </a:r>
            <a:endParaRPr lang="fa-IR" sz="2800" b="1"/>
          </a:p>
          <a:p>
            <a:pPr eaLnBrk="1" hangingPunct="1">
              <a:lnSpc>
                <a:spcPct val="170000"/>
              </a:lnSpc>
              <a:buFontTx/>
              <a:buChar char="•"/>
            </a:pPr>
            <a:r>
              <a:rPr lang="ar-SA" sz="2800" b="1"/>
              <a:t>برنامه ريزي براي برنامه هاي بازاريابي</a:t>
            </a:r>
            <a:endParaRPr lang="fa-IR" sz="2800" b="1"/>
          </a:p>
          <a:p>
            <a:pPr eaLnBrk="1" hangingPunct="1">
              <a:lnSpc>
                <a:spcPct val="170000"/>
              </a:lnSpc>
              <a:buFontTx/>
              <a:buChar char="•"/>
            </a:pPr>
            <a:r>
              <a:rPr lang="ar-SA" sz="2800" b="1"/>
              <a:t>سازماندهي، اجرا، وکنترل کليه فعاليتهاي بازاريابي </a:t>
            </a:r>
            <a:endParaRPr lang="en-US" sz="2800" b="1"/>
          </a:p>
        </p:txBody>
      </p:sp>
      <p:sp>
        <p:nvSpPr>
          <p:cNvPr id="6963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95064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008438"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2800">
                <a:solidFill>
                  <a:srgbClr val="CC9900"/>
                </a:solidFill>
                <a:latin typeface="Times New Roman" panose="02020603050405020304" pitchFamily="18" charset="0"/>
                <a:cs typeface="Titr" panose="00000700000000000000" pitchFamily="2" charset="-78"/>
              </a:rPr>
              <a:t>و</a:t>
            </a:r>
            <a:r>
              <a:rPr lang="fa-IR" altLang="en-US" sz="2800">
                <a:solidFill>
                  <a:srgbClr val="CC9900"/>
                </a:solidFill>
                <a:latin typeface="Times New Roman" panose="02020603050405020304" pitchFamily="18" charset="0"/>
                <a:cs typeface="Titr" panose="00000700000000000000" pitchFamily="2" charset="-78"/>
              </a:rPr>
              <a:t>ظيفه مديران بازاريابي:</a:t>
            </a:r>
            <a:endParaRPr lang="en-US" altLang="en-US" sz="2800">
              <a:solidFill>
                <a:srgbClr val="CC9900"/>
              </a:solidFill>
              <a:latin typeface="Times New Roman" panose="02020603050405020304" pitchFamily="18" charset="0"/>
              <a:cs typeface="Titr" panose="00000700000000000000" pitchFamily="2" charset="-78"/>
            </a:endParaRPr>
          </a:p>
        </p:txBody>
      </p:sp>
      <p:sp>
        <p:nvSpPr>
          <p:cNvPr id="716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85" name="Text Box 5"/>
          <p:cNvSpPr txBox="1">
            <a:spLocks noChangeArrowheads="1"/>
          </p:cNvSpPr>
          <p:nvPr/>
        </p:nvSpPr>
        <p:spPr bwMode="auto">
          <a:xfrm>
            <a:off x="2495551" y="1268413"/>
            <a:ext cx="755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هماهنگ کردن جريانهاي عرضه و تقاضاي کالاها و خدمات است. </a:t>
            </a:r>
            <a:endParaRPr lang="ar-SA" altLang="en-US" sz="2800" b="1">
              <a:solidFill>
                <a:srgbClr val="800000"/>
              </a:solidFill>
              <a:latin typeface="Times New Roman" panose="02020603050405020304" pitchFamily="18" charset="0"/>
              <a:cs typeface="Zar" panose="00000400000000000000" pitchFamily="2" charset="-78"/>
            </a:endParaRPr>
          </a:p>
        </p:txBody>
      </p:sp>
      <p:sp>
        <p:nvSpPr>
          <p:cNvPr id="71686" name="Text Box 7"/>
          <p:cNvSpPr txBox="1">
            <a:spLocks noChangeArrowheads="1"/>
          </p:cNvSpPr>
          <p:nvPr/>
        </p:nvSpPr>
        <p:spPr bwMode="auto">
          <a:xfrm>
            <a:off x="7250113" y="4078591"/>
            <a:ext cx="295116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نياز- قدرت خريد- انگيزه</a:t>
            </a:r>
          </a:p>
          <a:p>
            <a:pPr eaLnBrk="0" fontAlgn="base" hangingPunct="0">
              <a:spcBef>
                <a:spcPct val="50000"/>
              </a:spcBef>
              <a:spcAft>
                <a:spcPct val="0"/>
              </a:spcAft>
            </a:pPr>
            <a:r>
              <a:rPr lang="fa-IR" dirty="0">
                <a:solidFill>
                  <a:srgbClr val="003300"/>
                </a:solidFill>
                <a:latin typeface="Times New Roman" panose="02020603050405020304" pitchFamily="18" charset="0"/>
                <a:cs typeface="Zar" panose="00000400000000000000" pitchFamily="2" charset="-78"/>
              </a:rPr>
              <a:t>     (1)        (2)           (3)</a:t>
            </a:r>
            <a:endParaRPr lang="en-US" dirty="0">
              <a:solidFill>
                <a:srgbClr val="003300"/>
              </a:solidFill>
              <a:latin typeface="Times New Roman" panose="02020603050405020304" pitchFamily="18" charset="0"/>
              <a:cs typeface="Zar" panose="00000400000000000000" pitchFamily="2" charset="-78"/>
            </a:endParaRPr>
          </a:p>
        </p:txBody>
      </p:sp>
      <p:grpSp>
        <p:nvGrpSpPr>
          <p:cNvPr id="71687" name="Group 17"/>
          <p:cNvGrpSpPr>
            <a:grpSpLocks/>
          </p:cNvGrpSpPr>
          <p:nvPr/>
        </p:nvGrpSpPr>
        <p:grpSpPr bwMode="auto">
          <a:xfrm>
            <a:off x="2566989" y="2781300"/>
            <a:ext cx="7489825" cy="3436938"/>
            <a:chOff x="657" y="2205"/>
            <a:chExt cx="4718" cy="1727"/>
          </a:xfrm>
        </p:grpSpPr>
        <p:sp>
          <p:nvSpPr>
            <p:cNvPr id="71688" name="Text Box 6"/>
            <p:cNvSpPr txBox="1">
              <a:spLocks noChangeArrowheads="1"/>
            </p:cNvSpPr>
            <p:nvPr/>
          </p:nvSpPr>
          <p:spPr bwMode="auto">
            <a:xfrm>
              <a:off x="2336" y="2205"/>
              <a:ext cx="185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sp>
          <p:nvSpPr>
            <p:cNvPr id="71689" name="Text Box 8"/>
            <p:cNvSpPr txBox="1">
              <a:spLocks noChangeArrowheads="1"/>
            </p:cNvSpPr>
            <p:nvPr/>
          </p:nvSpPr>
          <p:spPr bwMode="auto">
            <a:xfrm>
              <a:off x="862" y="2848"/>
              <a:ext cx="1859"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dirty="0">
                  <a:solidFill>
                    <a:srgbClr val="003300"/>
                  </a:solidFill>
                  <a:latin typeface="Times New Roman" panose="02020603050405020304" pitchFamily="18" charset="0"/>
                  <a:cs typeface="Zar" panose="00000400000000000000" pitchFamily="2" charset="-78"/>
                </a:rPr>
                <a:t>توزيع- توليد-تحقيقات</a:t>
              </a:r>
            </a:p>
            <a:p>
              <a:pPr eaLnBrk="0" fontAlgn="base" hangingPunct="0">
                <a:spcBef>
                  <a:spcPct val="50000"/>
                </a:spcBef>
                <a:spcAft>
                  <a:spcPct val="0"/>
                </a:spcAft>
              </a:pPr>
              <a:r>
                <a:rPr lang="fa-IR" dirty="0">
                  <a:solidFill>
                    <a:srgbClr val="003300"/>
                  </a:solidFill>
                  <a:latin typeface="Times New Roman" panose="02020603050405020304" pitchFamily="18" charset="0"/>
                  <a:cs typeface="Yagut" panose="00000400000000000000" pitchFamily="2" charset="-78"/>
                </a:rPr>
                <a:t>             </a:t>
              </a:r>
              <a:r>
                <a:rPr lang="fa-IR" dirty="0">
                  <a:solidFill>
                    <a:srgbClr val="003300"/>
                  </a:solidFill>
                  <a:latin typeface="Times New Roman" panose="02020603050405020304" pitchFamily="18" charset="0"/>
                  <a:cs typeface="Zar" panose="00000400000000000000" pitchFamily="2" charset="-78"/>
                </a:rPr>
                <a:t>(3)        (2)</a:t>
              </a:r>
              <a:r>
                <a:rPr lang="fa-IR" dirty="0">
                  <a:solidFill>
                    <a:srgbClr val="003300"/>
                  </a:solidFill>
                  <a:latin typeface="Times New Roman" panose="02020603050405020304" pitchFamily="18" charset="0"/>
                  <a:cs typeface="Yagut" panose="00000400000000000000" pitchFamily="2" charset="-78"/>
                </a:rPr>
                <a:t>           (1)</a:t>
              </a:r>
              <a:endParaRPr lang="en-US" dirty="0">
                <a:solidFill>
                  <a:srgbClr val="003300"/>
                </a:solidFill>
                <a:latin typeface="Times New Roman" panose="02020603050405020304" pitchFamily="18" charset="0"/>
                <a:cs typeface="Yagut" panose="00000400000000000000" pitchFamily="2" charset="-78"/>
              </a:endParaRPr>
            </a:p>
          </p:txBody>
        </p:sp>
        <p:sp>
          <p:nvSpPr>
            <p:cNvPr id="71690" name="Line 9"/>
            <p:cNvSpPr>
              <a:spLocks noChangeShapeType="1"/>
            </p:cNvSpPr>
            <p:nvPr/>
          </p:nvSpPr>
          <p:spPr bwMode="auto">
            <a:xfrm flipV="1">
              <a:off x="748" y="3657"/>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1" name="Line 10"/>
            <p:cNvSpPr>
              <a:spLocks noChangeShapeType="1"/>
            </p:cNvSpPr>
            <p:nvPr/>
          </p:nvSpPr>
          <p:spPr bwMode="auto">
            <a:xfrm flipV="1">
              <a:off x="657" y="2568"/>
              <a:ext cx="4627"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71692" name="Oval 11"/>
            <p:cNvSpPr>
              <a:spLocks noChangeArrowheads="1"/>
            </p:cNvSpPr>
            <p:nvPr/>
          </p:nvSpPr>
          <p:spPr bwMode="auto">
            <a:xfrm>
              <a:off x="2744" y="2704"/>
              <a:ext cx="680" cy="499"/>
            </a:xfrm>
            <a:prstGeom prst="ellipse">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0"/>
                </a:spcBef>
                <a:spcAft>
                  <a:spcPct val="0"/>
                </a:spcAft>
              </a:pPr>
              <a:r>
                <a:rPr lang="fa-IR" sz="2400">
                  <a:solidFill>
                    <a:srgbClr val="0000FF"/>
                  </a:solidFill>
                  <a:latin typeface="Times New Roman" panose="02020603050405020304" pitchFamily="18" charset="0"/>
                  <a:cs typeface="Zar" panose="00000400000000000000" pitchFamily="2" charset="-78"/>
                </a:rPr>
                <a:t>بازار</a:t>
              </a:r>
              <a:endParaRPr lang="en-US" sz="2400">
                <a:solidFill>
                  <a:srgbClr val="0000FF"/>
                </a:solidFill>
                <a:latin typeface="Times New Roman" panose="02020603050405020304" pitchFamily="18" charset="0"/>
                <a:cs typeface="Zar" panose="00000400000000000000" pitchFamily="2" charset="-78"/>
              </a:endParaRPr>
            </a:p>
          </p:txBody>
        </p:sp>
        <p:sp>
          <p:nvSpPr>
            <p:cNvPr id="71693" name="Text Box 12"/>
            <p:cNvSpPr txBox="1">
              <a:spLocks noChangeArrowheads="1"/>
            </p:cNvSpPr>
            <p:nvPr/>
          </p:nvSpPr>
          <p:spPr bwMode="auto">
            <a:xfrm>
              <a:off x="930" y="3339"/>
              <a:ext cx="1859"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عرضه</a:t>
              </a:r>
              <a:endParaRPr lang="en-US" b="1" dirty="0">
                <a:solidFill>
                  <a:srgbClr val="003300"/>
                </a:solidFill>
                <a:latin typeface="Times New Roman" panose="02020603050405020304" pitchFamily="18" charset="0"/>
                <a:cs typeface="Zar" panose="00000400000000000000" pitchFamily="2" charset="-78"/>
              </a:endParaRPr>
            </a:p>
          </p:txBody>
        </p:sp>
        <p:sp>
          <p:nvSpPr>
            <p:cNvPr id="71694" name="Text Box 13"/>
            <p:cNvSpPr txBox="1">
              <a:spLocks noChangeArrowheads="1"/>
            </p:cNvSpPr>
            <p:nvPr/>
          </p:nvSpPr>
          <p:spPr bwMode="auto">
            <a:xfrm>
              <a:off x="3379" y="3385"/>
              <a:ext cx="185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b="1" dirty="0">
                  <a:solidFill>
                    <a:srgbClr val="003300"/>
                  </a:solidFill>
                  <a:latin typeface="Times New Roman" panose="02020603050405020304" pitchFamily="18" charset="0"/>
                  <a:cs typeface="Zar" panose="00000400000000000000" pitchFamily="2" charset="-78"/>
                </a:rPr>
                <a:t>جريان تقاضا</a:t>
              </a:r>
              <a:endParaRPr lang="en-US" b="1" dirty="0">
                <a:solidFill>
                  <a:srgbClr val="003300"/>
                </a:solidFill>
                <a:latin typeface="Times New Roman" panose="02020603050405020304" pitchFamily="18" charset="0"/>
                <a:cs typeface="Zar" panose="00000400000000000000" pitchFamily="2" charset="-78"/>
              </a:endParaRPr>
            </a:p>
          </p:txBody>
        </p:sp>
        <p:sp>
          <p:nvSpPr>
            <p:cNvPr id="71695" name="AutoShape 14"/>
            <p:cNvSpPr>
              <a:spLocks noChangeArrowheads="1"/>
            </p:cNvSpPr>
            <p:nvPr/>
          </p:nvSpPr>
          <p:spPr bwMode="auto">
            <a:xfrm>
              <a:off x="793" y="2704"/>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6" name="AutoShape 15"/>
            <p:cNvSpPr>
              <a:spLocks noChangeArrowheads="1"/>
            </p:cNvSpPr>
            <p:nvPr/>
          </p:nvSpPr>
          <p:spPr bwMode="auto">
            <a:xfrm rot="10800000">
              <a:off x="3515" y="2641"/>
              <a:ext cx="1860" cy="681"/>
            </a:xfrm>
            <a:prstGeom prst="homePlate">
              <a:avLst>
                <a:gd name="adj" fmla="val 68282"/>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0"/>
                </a:spcBef>
                <a:spcAft>
                  <a:spcPct val="0"/>
                </a:spcAft>
              </a:pPr>
              <a:endParaRPr lang="fa-IR">
                <a:solidFill>
                  <a:srgbClr val="FFFF99"/>
                </a:solidFill>
              </a:endParaRPr>
            </a:p>
          </p:txBody>
        </p:sp>
        <p:sp>
          <p:nvSpPr>
            <p:cNvPr id="71697" name="Text Box 16"/>
            <p:cNvSpPr txBox="1">
              <a:spLocks noChangeArrowheads="1"/>
            </p:cNvSpPr>
            <p:nvPr/>
          </p:nvSpPr>
          <p:spPr bwMode="auto">
            <a:xfrm>
              <a:off x="1837" y="3702"/>
              <a:ext cx="249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l" rtl="0" eaLnBrk="0" fontAlgn="base" hangingPunct="0">
                <a:spcBef>
                  <a:spcPct val="50000"/>
                </a:spcBef>
                <a:spcAft>
                  <a:spcPct val="0"/>
                </a:spcAft>
              </a:pPr>
              <a:r>
                <a:rPr lang="fa-IR" sz="2400">
                  <a:solidFill>
                    <a:srgbClr val="003300"/>
                  </a:solidFill>
                  <a:latin typeface="Times New Roman" panose="02020603050405020304" pitchFamily="18" charset="0"/>
                  <a:cs typeface="Zar" panose="00000400000000000000" pitchFamily="2" charset="-78"/>
                </a:rPr>
                <a:t>شکل 1-3: وظيفه مدير بازاريابي</a:t>
              </a:r>
              <a:endParaRPr lang="en-US" sz="240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1154957126"/>
      </p:ext>
    </p:extLst>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r" eaLnBrk="1" hangingPunct="1"/>
            <a:r>
              <a:rPr lang="fa-IR" smtClean="0"/>
              <a:t>تجزيه و تحليل موقعيت هاي بازار</a:t>
            </a:r>
            <a:endParaRPr lang="en-US" smtClean="0"/>
          </a:p>
        </p:txBody>
      </p:sp>
      <p:sp>
        <p:nvSpPr>
          <p:cNvPr id="70659" name="Rectangle 3"/>
          <p:cNvSpPr>
            <a:spLocks noGrp="1" noChangeArrowheads="1"/>
          </p:cNvSpPr>
          <p:nvPr>
            <p:ph type="body" idx="1"/>
          </p:nvPr>
        </p:nvSpPr>
        <p:spPr/>
        <p:txBody>
          <a:bodyPr/>
          <a:lstStyle/>
          <a:p>
            <a:pPr eaLnBrk="1" hangingPunct="1">
              <a:lnSpc>
                <a:spcPct val="180000"/>
              </a:lnSpc>
              <a:buFontTx/>
              <a:buChar char="•"/>
            </a:pPr>
            <a:r>
              <a:rPr lang="fa-IR" sz="2400" b="1"/>
              <a:t>بررسي موقعيت محصول در بازار</a:t>
            </a:r>
          </a:p>
          <a:p>
            <a:pPr eaLnBrk="1" hangingPunct="1">
              <a:lnSpc>
                <a:spcPct val="180000"/>
              </a:lnSpc>
              <a:buFontTx/>
              <a:buChar char="•"/>
            </a:pPr>
            <a:r>
              <a:rPr lang="fa-IR" sz="2400" b="1"/>
              <a:t>مطالعه نيازهاي مصرف کنندگان</a:t>
            </a:r>
          </a:p>
          <a:p>
            <a:pPr eaLnBrk="1" hangingPunct="1">
              <a:lnSpc>
                <a:spcPct val="180000"/>
              </a:lnSpc>
              <a:buFontTx/>
              <a:buChar char="•"/>
            </a:pPr>
            <a:r>
              <a:rPr lang="fa-IR" sz="2400" b="1"/>
              <a:t>شناسايي و بررسي وضعيت رقبا</a:t>
            </a:r>
          </a:p>
          <a:p>
            <a:pPr eaLnBrk="1" hangingPunct="1">
              <a:lnSpc>
                <a:spcPct val="180000"/>
              </a:lnSpc>
              <a:buFontTx/>
              <a:buChar char="•"/>
            </a:pPr>
            <a:r>
              <a:rPr lang="fa-IR" sz="2400" b="1"/>
              <a:t>مطالعه محيط پيراموني</a:t>
            </a:r>
          </a:p>
          <a:p>
            <a:pPr eaLnBrk="1" hangingPunct="1">
              <a:lnSpc>
                <a:spcPct val="180000"/>
              </a:lnSpc>
              <a:buFontTx/>
              <a:buChar char="•"/>
            </a:pPr>
            <a:r>
              <a:rPr lang="fa-IR" sz="2400" b="1"/>
              <a:t>شناخت بازار مصرف کنندگان محصول</a:t>
            </a:r>
            <a:endParaRPr lang="en-US" sz="2400" b="1"/>
          </a:p>
        </p:txBody>
      </p:sp>
      <p:sp>
        <p:nvSpPr>
          <p:cNvPr id="7066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648503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r>
              <a:rPr lang="fa-IR" sz="4000"/>
              <a:t>معيارهاي اندازه گيري جذابيت بازار</a:t>
            </a:r>
            <a:endParaRPr lang="en-US" sz="4000"/>
          </a:p>
        </p:txBody>
      </p:sp>
      <p:sp>
        <p:nvSpPr>
          <p:cNvPr id="71683" name="Rectangle 3"/>
          <p:cNvSpPr>
            <a:spLocks noGrp="1" noChangeArrowheads="1"/>
          </p:cNvSpPr>
          <p:nvPr>
            <p:ph type="body" idx="1"/>
          </p:nvPr>
        </p:nvSpPr>
        <p:spPr/>
        <p:txBody>
          <a:bodyPr/>
          <a:lstStyle/>
          <a:p>
            <a:pPr eaLnBrk="1" hangingPunct="1">
              <a:lnSpc>
                <a:spcPct val="180000"/>
              </a:lnSpc>
              <a:buFontTx/>
              <a:buChar char="•"/>
            </a:pPr>
            <a:r>
              <a:rPr lang="ar-SA" b="1" smtClean="0"/>
              <a:t>تخمين اندازه بازار</a:t>
            </a:r>
            <a:endParaRPr lang="fa-IR" b="1" smtClean="0"/>
          </a:p>
          <a:p>
            <a:pPr eaLnBrk="1" hangingPunct="1">
              <a:lnSpc>
                <a:spcPct val="180000"/>
              </a:lnSpc>
              <a:buFontTx/>
              <a:buChar char="•"/>
            </a:pPr>
            <a:r>
              <a:rPr lang="ar-SA" b="1" smtClean="0"/>
              <a:t>سودآوري</a:t>
            </a:r>
            <a:r>
              <a:rPr lang="fa-IR" b="1" smtClean="0"/>
              <a:t> بازار</a:t>
            </a:r>
          </a:p>
          <a:p>
            <a:pPr eaLnBrk="1" hangingPunct="1">
              <a:lnSpc>
                <a:spcPct val="180000"/>
              </a:lnSpc>
              <a:buFontTx/>
              <a:buChar char="•"/>
            </a:pPr>
            <a:r>
              <a:rPr lang="ar-SA" b="1" smtClean="0"/>
              <a:t>ميزان رشد </a:t>
            </a:r>
            <a:r>
              <a:rPr lang="fa-IR" b="1" smtClean="0"/>
              <a:t>بازار</a:t>
            </a:r>
            <a:endParaRPr lang="en-US" b="1" smtClean="0"/>
          </a:p>
        </p:txBody>
      </p:sp>
      <p:sp>
        <p:nvSpPr>
          <p:cNvPr id="7168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661279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r" eaLnBrk="1" hangingPunct="1"/>
            <a:r>
              <a:rPr lang="fa-IR" smtClean="0"/>
              <a:t>آميخته بازاريابي</a:t>
            </a:r>
            <a:endParaRPr lang="en-US" smtClean="0"/>
          </a:p>
        </p:txBody>
      </p:sp>
      <p:sp>
        <p:nvSpPr>
          <p:cNvPr id="72707" name="Rectangle 3"/>
          <p:cNvSpPr>
            <a:spLocks noGrp="1" noChangeArrowheads="1"/>
          </p:cNvSpPr>
          <p:nvPr>
            <p:ph type="body" idx="1"/>
          </p:nvPr>
        </p:nvSpPr>
        <p:spPr/>
        <p:txBody>
          <a:bodyPr/>
          <a:lstStyle/>
          <a:p>
            <a:pPr algn="ctr" eaLnBrk="1" hangingPunct="1">
              <a:lnSpc>
                <a:spcPct val="250000"/>
              </a:lnSpc>
              <a:buFontTx/>
              <a:buNone/>
            </a:pPr>
            <a:r>
              <a:rPr lang="ar-SA" b="1" smtClean="0">
                <a:solidFill>
                  <a:srgbClr val="0033CC"/>
                </a:solidFill>
              </a:rPr>
              <a:t>مجموعه اي از ابزارهاي بازاريابي است که شرکت با استفاده از آنها سعي در تحقق اهداف خود در بازار هدف دارد</a:t>
            </a:r>
            <a:r>
              <a:rPr lang="ar-SA" b="1" smtClean="0">
                <a:solidFill>
                  <a:schemeClr val="tx2"/>
                </a:solidFill>
              </a:rPr>
              <a:t> </a:t>
            </a:r>
            <a:endParaRPr lang="en-US" b="1" smtClean="0">
              <a:solidFill>
                <a:schemeClr val="tx2"/>
              </a:solidFill>
            </a:endParaRPr>
          </a:p>
        </p:txBody>
      </p:sp>
      <p:sp>
        <p:nvSpPr>
          <p:cNvPr id="7270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797649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r" eaLnBrk="1" hangingPunct="1"/>
            <a:r>
              <a:rPr lang="fa-IR" smtClean="0"/>
              <a:t>عناصر آميخته بازاريابي</a:t>
            </a:r>
            <a:endParaRPr lang="en-US" smtClean="0"/>
          </a:p>
        </p:txBody>
      </p:sp>
      <p:sp>
        <p:nvSpPr>
          <p:cNvPr id="73731" name="Rectangle 3"/>
          <p:cNvSpPr>
            <a:spLocks noGrp="1" noChangeArrowheads="1"/>
          </p:cNvSpPr>
          <p:nvPr>
            <p:ph type="body" idx="1"/>
          </p:nvPr>
        </p:nvSpPr>
        <p:spPr/>
        <p:txBody>
          <a:bodyPr/>
          <a:lstStyle/>
          <a:p>
            <a:pPr eaLnBrk="1" hangingPunct="1">
              <a:lnSpc>
                <a:spcPct val="220000"/>
              </a:lnSpc>
              <a:buFontTx/>
              <a:buChar char="•"/>
            </a:pPr>
            <a:r>
              <a:rPr lang="fa-IR" sz="2800" b="1">
                <a:solidFill>
                  <a:srgbClr val="0033CC"/>
                </a:solidFill>
              </a:rPr>
              <a:t>محصول</a:t>
            </a:r>
            <a:r>
              <a:rPr lang="fa-IR" sz="2800"/>
              <a:t>: </a:t>
            </a:r>
            <a:r>
              <a:rPr lang="ar-SA" sz="2800"/>
              <a:t>تنوع محصول، کيفيت، طرح، نام تجاري</a:t>
            </a:r>
            <a:r>
              <a:rPr lang="fa-IR" sz="2800"/>
              <a:t>، ...</a:t>
            </a:r>
          </a:p>
          <a:p>
            <a:pPr eaLnBrk="1" hangingPunct="1">
              <a:lnSpc>
                <a:spcPct val="220000"/>
              </a:lnSpc>
              <a:buFontTx/>
              <a:buChar char="•"/>
            </a:pPr>
            <a:r>
              <a:rPr lang="fa-IR" sz="2800" b="1">
                <a:solidFill>
                  <a:srgbClr val="0033CC"/>
                </a:solidFill>
              </a:rPr>
              <a:t>قيمت</a:t>
            </a:r>
            <a:r>
              <a:rPr lang="fa-IR" sz="2800"/>
              <a:t>: </a:t>
            </a:r>
            <a:r>
              <a:rPr lang="ar-SA" sz="2800"/>
              <a:t>تخفيف، ليست قيمت، اعتبارات</a:t>
            </a:r>
            <a:r>
              <a:rPr lang="fa-IR" sz="2800"/>
              <a:t>، ...</a:t>
            </a:r>
          </a:p>
          <a:p>
            <a:pPr eaLnBrk="1" hangingPunct="1">
              <a:lnSpc>
                <a:spcPct val="220000"/>
              </a:lnSpc>
              <a:buFontTx/>
              <a:buChar char="•"/>
            </a:pPr>
            <a:r>
              <a:rPr lang="fa-IR" sz="2800" b="1">
                <a:solidFill>
                  <a:srgbClr val="0033CC"/>
                </a:solidFill>
              </a:rPr>
              <a:t>ترفيع</a:t>
            </a:r>
            <a:r>
              <a:rPr lang="fa-IR" sz="2800"/>
              <a:t>: </a:t>
            </a:r>
            <a:r>
              <a:rPr lang="ar-SA" sz="2800"/>
              <a:t>تبليغ، فروش حضوري، پيشبرد فروش</a:t>
            </a:r>
            <a:r>
              <a:rPr lang="fa-IR" sz="2800"/>
              <a:t>، ...</a:t>
            </a:r>
          </a:p>
          <a:p>
            <a:pPr eaLnBrk="1" hangingPunct="1">
              <a:lnSpc>
                <a:spcPct val="220000"/>
              </a:lnSpc>
              <a:buFontTx/>
              <a:buChar char="•"/>
            </a:pPr>
            <a:r>
              <a:rPr lang="fa-IR" sz="2800" b="1">
                <a:solidFill>
                  <a:srgbClr val="0033CC"/>
                </a:solidFill>
              </a:rPr>
              <a:t>توزيع</a:t>
            </a:r>
            <a:r>
              <a:rPr lang="fa-IR" sz="2800"/>
              <a:t>: </a:t>
            </a:r>
            <a:r>
              <a:rPr lang="ar-SA" sz="2800"/>
              <a:t>کانالهاي توزيع، پوشش بازار، موجودي محصول</a:t>
            </a:r>
            <a:r>
              <a:rPr lang="fa-IR" sz="2800"/>
              <a:t>، ...</a:t>
            </a:r>
            <a:endParaRPr lang="en-US" sz="2800"/>
          </a:p>
        </p:txBody>
      </p:sp>
      <p:sp>
        <p:nvSpPr>
          <p:cNvPr id="7373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4078289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p:txBody>
          <a:bodyPr/>
          <a:lstStyle/>
          <a:p>
            <a:pPr algn="ctr" eaLnBrk="1" hangingPunct="1">
              <a:lnSpc>
                <a:spcPct val="150000"/>
              </a:lnSpc>
              <a:buFontTx/>
              <a:buNone/>
            </a:pPr>
            <a:r>
              <a:rPr lang="ar-SA" smtClean="0"/>
              <a:t>مهمترين عنصر موجود درآميخته بازاريابي، </a:t>
            </a:r>
            <a:r>
              <a:rPr lang="ar-SA" sz="2800" b="1">
                <a:solidFill>
                  <a:srgbClr val="0033CC"/>
                </a:solidFill>
              </a:rPr>
              <a:t>محصول</a:t>
            </a:r>
            <a:r>
              <a:rPr lang="ar-SA" smtClean="0"/>
              <a:t> است </a:t>
            </a:r>
            <a:endParaRPr lang="fa-IR" smtClean="0"/>
          </a:p>
          <a:p>
            <a:pPr algn="ctr" eaLnBrk="1" hangingPunct="1">
              <a:lnSpc>
                <a:spcPct val="110000"/>
              </a:lnSpc>
              <a:buFontTx/>
              <a:buNone/>
            </a:pPr>
            <a:endParaRPr lang="fa-IR" smtClean="0"/>
          </a:p>
          <a:p>
            <a:pPr algn="ctr" eaLnBrk="1" hangingPunct="1">
              <a:lnSpc>
                <a:spcPct val="110000"/>
              </a:lnSpc>
              <a:buFontTx/>
              <a:buNone/>
            </a:pPr>
            <a:r>
              <a:rPr lang="ar-SA" smtClean="0"/>
              <a:t>حساسترين عنصر آميخته بازاريابي، </a:t>
            </a:r>
            <a:r>
              <a:rPr lang="ar-SA" sz="2800" b="1">
                <a:solidFill>
                  <a:srgbClr val="0033CC"/>
                </a:solidFill>
              </a:rPr>
              <a:t>قيمت</a:t>
            </a:r>
            <a:r>
              <a:rPr lang="fa-IR" smtClean="0"/>
              <a:t> </a:t>
            </a:r>
            <a:r>
              <a:rPr lang="ar-SA" smtClean="0"/>
              <a:t>است </a:t>
            </a:r>
            <a:endParaRPr lang="en-US" smtClean="0"/>
          </a:p>
        </p:txBody>
      </p:sp>
      <p:sp>
        <p:nvSpPr>
          <p:cNvPr id="74755" name="Rectangle 3"/>
          <p:cNvSpPr>
            <a:spLocks noGrp="1" noChangeArrowheads="1"/>
          </p:cNvSpPr>
          <p:nvPr>
            <p:ph type="title"/>
          </p:nvPr>
        </p:nvSpPr>
        <p:spPr/>
        <p:txBody>
          <a:bodyPr/>
          <a:lstStyle/>
          <a:p>
            <a:pPr algn="r" eaLnBrk="1" hangingPunct="1"/>
            <a:r>
              <a:rPr lang="fa-IR" sz="4000"/>
              <a:t>آميخته بازاريابي</a:t>
            </a:r>
            <a:endParaRPr lang="en-US" sz="4000"/>
          </a:p>
        </p:txBody>
      </p:sp>
      <p:sp>
        <p:nvSpPr>
          <p:cNvPr id="7475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551226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r" eaLnBrk="1" hangingPunct="1"/>
            <a:r>
              <a:rPr lang="fa-IR" smtClean="0"/>
              <a:t>کنترل هاي بازاريابي</a:t>
            </a:r>
            <a:endParaRPr lang="en-US" smtClean="0"/>
          </a:p>
        </p:txBody>
      </p:sp>
      <p:sp>
        <p:nvSpPr>
          <p:cNvPr id="75779" name="Rectangle 3"/>
          <p:cNvSpPr>
            <a:spLocks noGrp="1" noChangeArrowheads="1"/>
          </p:cNvSpPr>
          <p:nvPr>
            <p:ph type="body" idx="1"/>
          </p:nvPr>
        </p:nvSpPr>
        <p:spPr>
          <a:xfrm>
            <a:off x="2971800" y="2133600"/>
            <a:ext cx="6553200" cy="4114800"/>
          </a:xfrm>
        </p:spPr>
        <p:txBody>
          <a:bodyPr/>
          <a:lstStyle/>
          <a:p>
            <a:pPr eaLnBrk="1" hangingPunct="1">
              <a:lnSpc>
                <a:spcPct val="220000"/>
              </a:lnSpc>
            </a:pPr>
            <a:r>
              <a:rPr lang="ar-SA" b="1" smtClean="0"/>
              <a:t>کنترل برنامه ساليانه</a:t>
            </a:r>
            <a:endParaRPr lang="fa-IR" b="1" smtClean="0"/>
          </a:p>
          <a:p>
            <a:pPr eaLnBrk="1" hangingPunct="1">
              <a:lnSpc>
                <a:spcPct val="220000"/>
              </a:lnSpc>
            </a:pPr>
            <a:r>
              <a:rPr lang="ar-SA" b="1" smtClean="0"/>
              <a:t>کنترل سودآوري</a:t>
            </a:r>
            <a:endParaRPr lang="fa-IR" b="1" smtClean="0"/>
          </a:p>
          <a:p>
            <a:pPr eaLnBrk="1" hangingPunct="1">
              <a:lnSpc>
                <a:spcPct val="220000"/>
              </a:lnSpc>
            </a:pPr>
            <a:r>
              <a:rPr lang="ar-SA" b="1" smtClean="0"/>
              <a:t>کنترل استراتژيک </a:t>
            </a:r>
            <a:endParaRPr lang="en-US" b="1" smtClean="0"/>
          </a:p>
        </p:txBody>
      </p:sp>
      <p:sp>
        <p:nvSpPr>
          <p:cNvPr id="7578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3935725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eaLnBrk="1" hangingPunct="1"/>
            <a:r>
              <a:rPr lang="fa-IR" smtClean="0"/>
              <a:t>تحقيقات بازاريابي</a:t>
            </a:r>
            <a:endParaRPr lang="en-US" smtClean="0"/>
          </a:p>
        </p:txBody>
      </p:sp>
      <p:sp>
        <p:nvSpPr>
          <p:cNvPr id="76803" name="Rectangle 3"/>
          <p:cNvSpPr>
            <a:spLocks noGrp="1" noChangeArrowheads="1"/>
          </p:cNvSpPr>
          <p:nvPr>
            <p:ph type="body" idx="1"/>
          </p:nvPr>
        </p:nvSpPr>
        <p:spPr/>
        <p:txBody>
          <a:bodyPr/>
          <a:lstStyle/>
          <a:p>
            <a:pPr algn="ctr" eaLnBrk="1" hangingPunct="1">
              <a:buFontTx/>
              <a:buNone/>
            </a:pPr>
            <a:endParaRPr lang="en-US" sz="2800" b="1">
              <a:solidFill>
                <a:srgbClr val="CCFF33"/>
              </a:solidFill>
            </a:endParaRPr>
          </a:p>
          <a:p>
            <a:pPr algn="ctr" eaLnBrk="1" hangingPunct="1">
              <a:lnSpc>
                <a:spcPct val="250000"/>
              </a:lnSpc>
              <a:buFontTx/>
              <a:buNone/>
            </a:pPr>
            <a:r>
              <a:rPr lang="ar-SA" sz="2800" b="1">
                <a:solidFill>
                  <a:srgbClr val="0033CC"/>
                </a:solidFill>
              </a:rPr>
              <a:t>فعاليتهايي که ارتباطات لازم را بين مصرف کنندگان، خريداران، عامه مردم و مديران بازاريابي از طريق تبادل اطلاعات برقرار مي کند</a:t>
            </a:r>
            <a:r>
              <a:rPr lang="ar-SA" sz="2800" b="1">
                <a:solidFill>
                  <a:schemeClr val="tx2"/>
                </a:solidFill>
              </a:rPr>
              <a:t> </a:t>
            </a:r>
            <a:endParaRPr lang="en-US" sz="2800" b="1">
              <a:solidFill>
                <a:schemeClr val="tx2"/>
              </a:solidFill>
            </a:endParaRPr>
          </a:p>
        </p:txBody>
      </p:sp>
      <p:sp>
        <p:nvSpPr>
          <p:cNvPr id="7680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6913088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r" eaLnBrk="1" hangingPunct="1"/>
            <a:r>
              <a:rPr lang="fa-IR" smtClean="0"/>
              <a:t>اهداف تقسيم بندي بازار</a:t>
            </a:r>
            <a:endParaRPr lang="en-US" smtClean="0"/>
          </a:p>
        </p:txBody>
      </p:sp>
      <p:sp>
        <p:nvSpPr>
          <p:cNvPr id="77827" name="Rectangle 3"/>
          <p:cNvSpPr>
            <a:spLocks noGrp="1" noChangeArrowheads="1"/>
          </p:cNvSpPr>
          <p:nvPr>
            <p:ph type="body" idx="1"/>
          </p:nvPr>
        </p:nvSpPr>
        <p:spPr/>
        <p:txBody>
          <a:bodyPr/>
          <a:lstStyle/>
          <a:p>
            <a:pPr eaLnBrk="1" hangingPunct="1">
              <a:lnSpc>
                <a:spcPct val="230000"/>
              </a:lnSpc>
              <a:buFontTx/>
              <a:buChar char="•"/>
            </a:pPr>
            <a:r>
              <a:rPr lang="ar-SA" sz="2800" b="1"/>
              <a:t>انتخاب بازارهايي که سازمان مي خواهد يا مي تواند محصولات و خدماتش را به آن عرضه کند</a:t>
            </a:r>
            <a:endParaRPr lang="fa-IR" sz="2800" b="1"/>
          </a:p>
          <a:p>
            <a:pPr eaLnBrk="1" hangingPunct="1">
              <a:lnSpc>
                <a:spcPct val="230000"/>
              </a:lnSpc>
              <a:buFontTx/>
              <a:buChar char="•"/>
            </a:pPr>
            <a:r>
              <a:rPr lang="ar-SA" sz="2800" b="1"/>
              <a:t>طراحي محصولات و برنامه هاي بازاريابي براي پاسخگويي به احتياجات خريداران مورد نظر </a:t>
            </a:r>
            <a:endParaRPr lang="en-US" sz="2800" b="1"/>
          </a:p>
        </p:txBody>
      </p:sp>
      <p:sp>
        <p:nvSpPr>
          <p:cNvPr id="7782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3526229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r" eaLnBrk="1" hangingPunct="1"/>
            <a:r>
              <a:rPr lang="fa-IR" sz="4000"/>
              <a:t>متغيرهاي تقسيم بندي بازار</a:t>
            </a:r>
            <a:endParaRPr lang="en-US" sz="4000"/>
          </a:p>
        </p:txBody>
      </p:sp>
      <p:sp>
        <p:nvSpPr>
          <p:cNvPr id="78851" name="Rectangle 3"/>
          <p:cNvSpPr>
            <a:spLocks noGrp="1" noChangeArrowheads="1"/>
          </p:cNvSpPr>
          <p:nvPr>
            <p:ph type="body" idx="1"/>
          </p:nvPr>
        </p:nvSpPr>
        <p:spPr/>
        <p:txBody>
          <a:bodyPr/>
          <a:lstStyle/>
          <a:p>
            <a:pPr eaLnBrk="1" hangingPunct="1">
              <a:lnSpc>
                <a:spcPct val="230000"/>
              </a:lnSpc>
              <a:buFontTx/>
              <a:buChar char="•"/>
            </a:pPr>
            <a:r>
              <a:rPr lang="ar-SA" sz="2400" b="1"/>
              <a:t>متغيرهاي جغرافيايي مانند کشورها</a:t>
            </a:r>
            <a:r>
              <a:rPr lang="fa-IR" sz="2400" b="1"/>
              <a:t> و</a:t>
            </a:r>
            <a:r>
              <a:rPr lang="ar-SA" sz="2400" b="1"/>
              <a:t> استانها </a:t>
            </a:r>
            <a:endParaRPr lang="fa-IR" sz="2400" b="1"/>
          </a:p>
          <a:p>
            <a:pPr eaLnBrk="1" hangingPunct="1">
              <a:lnSpc>
                <a:spcPct val="230000"/>
              </a:lnSpc>
              <a:buFontTx/>
              <a:buChar char="•"/>
            </a:pPr>
            <a:r>
              <a:rPr lang="ar-SA" sz="2400" b="1"/>
              <a:t>متغيرهاي جمعيت شناختي همچون سن</a:t>
            </a:r>
            <a:r>
              <a:rPr lang="fa-IR" sz="2400" b="1"/>
              <a:t> و</a:t>
            </a:r>
            <a:r>
              <a:rPr lang="ar-SA" sz="2400" b="1"/>
              <a:t> جنس</a:t>
            </a:r>
            <a:endParaRPr lang="fa-IR" sz="2400" b="1"/>
          </a:p>
          <a:p>
            <a:pPr eaLnBrk="1" hangingPunct="1">
              <a:lnSpc>
                <a:spcPct val="230000"/>
              </a:lnSpc>
              <a:buFontTx/>
              <a:buChar char="•"/>
            </a:pPr>
            <a:r>
              <a:rPr lang="ar-SA" sz="2400" b="1"/>
              <a:t>عوامل روانشناختي مانند سبک زندگي و شخصيت </a:t>
            </a:r>
            <a:endParaRPr lang="fa-IR" sz="2400" b="1"/>
          </a:p>
          <a:p>
            <a:pPr eaLnBrk="1" hangingPunct="1">
              <a:lnSpc>
                <a:spcPct val="230000"/>
              </a:lnSpc>
              <a:buFontTx/>
              <a:buChar char="•"/>
            </a:pPr>
            <a:r>
              <a:rPr lang="ar-SA" sz="2400" b="1"/>
              <a:t>عوامل رفتاري همچون ميزان استفاده و وفاداري </a:t>
            </a:r>
            <a:endParaRPr lang="en-US" sz="2400" b="1"/>
          </a:p>
        </p:txBody>
      </p:sp>
      <p:sp>
        <p:nvSpPr>
          <p:cNvPr id="7885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826057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r" eaLnBrk="1" hangingPunct="1"/>
            <a:r>
              <a:rPr lang="fa-IR" smtClean="0"/>
              <a:t>پيش بيني فروش</a:t>
            </a:r>
            <a:endParaRPr lang="en-US" smtClean="0"/>
          </a:p>
        </p:txBody>
      </p:sp>
      <p:sp>
        <p:nvSpPr>
          <p:cNvPr id="79875" name="Rectangle 3"/>
          <p:cNvSpPr>
            <a:spLocks noGrp="1" noChangeArrowheads="1"/>
          </p:cNvSpPr>
          <p:nvPr>
            <p:ph type="body" idx="1"/>
          </p:nvPr>
        </p:nvSpPr>
        <p:spPr/>
        <p:txBody>
          <a:bodyPr/>
          <a:lstStyle/>
          <a:p>
            <a:pPr eaLnBrk="1" hangingPunct="1">
              <a:lnSpc>
                <a:spcPct val="330000"/>
              </a:lnSpc>
            </a:pPr>
            <a:r>
              <a:rPr lang="fa-IR" b="1" smtClean="0"/>
              <a:t>روش هاي کمي</a:t>
            </a:r>
            <a:r>
              <a:rPr lang="fa-IR" smtClean="0"/>
              <a:t>: متکي بر اطلاعات</a:t>
            </a:r>
          </a:p>
          <a:p>
            <a:pPr eaLnBrk="1" hangingPunct="1">
              <a:lnSpc>
                <a:spcPct val="330000"/>
              </a:lnSpc>
            </a:pPr>
            <a:r>
              <a:rPr lang="fa-IR" b="1" smtClean="0"/>
              <a:t>روش هاي کيفي</a:t>
            </a:r>
            <a:r>
              <a:rPr lang="fa-IR" smtClean="0"/>
              <a:t>: متکي بر قضاوت و تجربه</a:t>
            </a:r>
            <a:endParaRPr lang="en-US" smtClean="0"/>
          </a:p>
        </p:txBody>
      </p:sp>
      <p:sp>
        <p:nvSpPr>
          <p:cNvPr id="79876"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88174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909" name="Group 181"/>
          <p:cNvGraphicFramePr>
            <a:graphicFrameLocks noGrp="1"/>
          </p:cNvGraphicFramePr>
          <p:nvPr>
            <p:ph/>
          </p:nvPr>
        </p:nvGraphicFramePr>
        <p:xfrm>
          <a:off x="3432176" y="1125539"/>
          <a:ext cx="6048375" cy="4522783"/>
        </p:xfrm>
        <a:graphic>
          <a:graphicData uri="http://schemas.openxmlformats.org/drawingml/2006/table">
            <a:tbl>
              <a:tblPr rtl="1"/>
              <a:tblGrid>
                <a:gridCol w="2066925"/>
                <a:gridCol w="1989137"/>
                <a:gridCol w="1992313"/>
              </a:tblGrid>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حالت تقاضا</a:t>
                      </a:r>
                      <a:endParaRPr kumimoji="0" lang="ar-SA"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و</a:t>
                      </a:r>
                      <a:r>
                        <a:rPr kumimoji="0" lang="fa-IR"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ظيفه بازاريابي</a:t>
                      </a:r>
                      <a:endParaRPr kumimoji="0" lang="fa-IR"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نام رسمي</a:t>
                      </a:r>
                      <a:endParaRPr kumimoji="0" lang="ar-SA" sz="4000" b="1"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hlink"/>
                    </a:solid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منفي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معکوس کردن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تبديلي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عدم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ايجاد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انگيزشي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پنهان</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توسعه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توسعه اي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متزلزل</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رونق دادن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مجدد</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نامنظم</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همزمان کردن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همزماني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کامل</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حفظ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حفاظتي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9848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بيش از حد</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کاهش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تضعيفي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90537">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تقاضاي ناسالم</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انحلال تقاضا</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rgbClr val="009900"/>
                        </a:buClr>
                        <a:defRPr sz="3200">
                          <a:solidFill>
                            <a:schemeClr val="tx2"/>
                          </a:solidFill>
                          <a:latin typeface="Book Antiqua" panose="02040602050305030304" pitchFamily="18" charset="0"/>
                        </a:defRPr>
                      </a:lvl1pPr>
                      <a:lvl2pPr marL="742950" indent="-285750">
                        <a:spcBef>
                          <a:spcPct val="20000"/>
                        </a:spcBef>
                        <a:buClr>
                          <a:srgbClr val="009900"/>
                        </a:buClr>
                        <a:defRPr sz="2800" b="1">
                          <a:solidFill>
                            <a:schemeClr val="tx2"/>
                          </a:solidFill>
                          <a:latin typeface="Book Antiqua" panose="02040602050305030304" pitchFamily="18" charset="0"/>
                        </a:defRPr>
                      </a:lvl2pPr>
                      <a:lvl3pPr marL="1143000" indent="-228600">
                        <a:spcBef>
                          <a:spcPct val="20000"/>
                        </a:spcBef>
                        <a:buClr>
                          <a:srgbClr val="009900"/>
                        </a:buClr>
                        <a:defRPr sz="2400" b="1">
                          <a:solidFill>
                            <a:schemeClr val="tx2"/>
                          </a:solidFill>
                          <a:latin typeface="Book Antiqua" panose="02040602050305030304" pitchFamily="18" charset="0"/>
                        </a:defRPr>
                      </a:lvl3pPr>
                      <a:lvl4pPr marL="1600200" indent="-228600">
                        <a:spcBef>
                          <a:spcPct val="20000"/>
                        </a:spcBef>
                        <a:buClr>
                          <a:srgbClr val="009900"/>
                        </a:buClr>
                        <a:defRPr sz="2400" b="1">
                          <a:solidFill>
                            <a:schemeClr val="tx2"/>
                          </a:solidFill>
                          <a:latin typeface="Book Antiqua" panose="02040602050305030304" pitchFamily="18" charset="0"/>
                        </a:defRPr>
                      </a:lvl4pPr>
                      <a:lvl5pPr marL="2057400" indent="-228600">
                        <a:spcBef>
                          <a:spcPct val="20000"/>
                        </a:spcBef>
                        <a:buClr>
                          <a:srgbClr val="009900"/>
                        </a:buClr>
                        <a:defRPr sz="2400" b="1">
                          <a:solidFill>
                            <a:schemeClr val="tx2"/>
                          </a:solidFill>
                          <a:latin typeface="Book Antiqua" panose="02040602050305030304" pitchFamily="18" charset="0"/>
                        </a:defRPr>
                      </a:lvl5pPr>
                      <a:lvl6pPr marL="25146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6pPr>
                      <a:lvl7pPr marL="29718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7pPr>
                      <a:lvl8pPr marL="34290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8pPr>
                      <a:lvl9pPr marL="3886200" indent="-228600" algn="l" rtl="0" eaLnBrk="0" fontAlgn="base" hangingPunct="0">
                        <a:spcBef>
                          <a:spcPct val="20000"/>
                        </a:spcBef>
                        <a:spcAft>
                          <a:spcPct val="0"/>
                        </a:spcAft>
                        <a:buClr>
                          <a:srgbClr val="009900"/>
                        </a:buClr>
                        <a:defRPr sz="2400" b="1">
                          <a:solidFill>
                            <a:schemeClr val="tx2"/>
                          </a:solidFill>
                          <a:latin typeface="Book Antiqua" panose="02040602050305030304" pitchFamily="18" charset="0"/>
                        </a:defRPr>
                      </a:lvl9pPr>
                    </a:lstStyle>
                    <a:p>
                      <a:pPr marL="342900" marR="0" lvl="0" indent="-34290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rPr>
                        <a:t>بازاريابي مقابله اي</a:t>
                      </a:r>
                      <a:endParaRPr kumimoji="0" lang="ar-SA" sz="4000" b="0" i="0" u="none" strike="noStrike" cap="none" normalizeH="0" baseline="0" smtClean="0">
                        <a:ln>
                          <a:noFill/>
                        </a:ln>
                        <a:solidFill>
                          <a:srgbClr val="003300"/>
                        </a:solidFill>
                        <a:effectLst/>
                        <a:latin typeface="Times New Roman" panose="02020603050405020304" pitchFamily="18" charset="0"/>
                        <a:ea typeface="Times New Roman" panose="02020603050405020304" pitchFamily="18" charset="0"/>
                        <a:cs typeface="Zar" panose="00000400000000000000" pitchFamily="2" charset="-78"/>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4316" name="Text Box 179"/>
          <p:cNvSpPr txBox="1">
            <a:spLocks noChangeArrowheads="1"/>
          </p:cNvSpPr>
          <p:nvPr/>
        </p:nvSpPr>
        <p:spPr bwMode="auto">
          <a:xfrm>
            <a:off x="3287714" y="549276"/>
            <a:ext cx="648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0" eaLnBrk="0" fontAlgn="base" hangingPunct="0">
              <a:spcBef>
                <a:spcPct val="50000"/>
              </a:spcBef>
              <a:spcAft>
                <a:spcPct val="0"/>
              </a:spcAft>
            </a:pPr>
            <a:r>
              <a:rPr lang="fa-IR" sz="2000" b="1">
                <a:solidFill>
                  <a:srgbClr val="003300"/>
                </a:solidFill>
                <a:latin typeface="Times New Roman" panose="02020603050405020304" pitchFamily="18" charset="0"/>
                <a:cs typeface="Zar" panose="00000400000000000000" pitchFamily="2" charset="-78"/>
              </a:rPr>
              <a:t>جدول 1-1- حالات تقاضا و وظايف مديريت بازاريابي</a:t>
            </a:r>
            <a:endParaRPr lang="en-US" sz="2000" b="1">
              <a:solidFill>
                <a:srgbClr val="0033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3819266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r" eaLnBrk="1" hangingPunct="1"/>
            <a:r>
              <a:rPr lang="fa-IR" smtClean="0"/>
              <a:t>مديريت محصول</a:t>
            </a:r>
            <a:endParaRPr lang="en-US" smtClean="0"/>
          </a:p>
        </p:txBody>
      </p:sp>
      <p:sp>
        <p:nvSpPr>
          <p:cNvPr id="80899" name="Rectangle 3"/>
          <p:cNvSpPr>
            <a:spLocks noGrp="1" noChangeArrowheads="1"/>
          </p:cNvSpPr>
          <p:nvPr>
            <p:ph type="body" idx="1"/>
          </p:nvPr>
        </p:nvSpPr>
        <p:spPr/>
        <p:txBody>
          <a:bodyPr/>
          <a:lstStyle/>
          <a:p>
            <a:pPr algn="ctr" eaLnBrk="1" hangingPunct="1">
              <a:lnSpc>
                <a:spcPct val="250000"/>
              </a:lnSpc>
              <a:buFontTx/>
              <a:buNone/>
            </a:pPr>
            <a:r>
              <a:rPr lang="ar-SA" b="1" smtClean="0">
                <a:solidFill>
                  <a:schemeClr val="tx2"/>
                </a:solidFill>
              </a:rPr>
              <a:t>فرآيند برنامه ريزي، تصميم گيري و کنترل يک محصول در مراحل مختلف چرخه عمر آن</a:t>
            </a:r>
            <a:endParaRPr lang="en-US" b="1" smtClean="0">
              <a:solidFill>
                <a:schemeClr val="tx2"/>
              </a:solidFill>
            </a:endParaRPr>
          </a:p>
        </p:txBody>
      </p:sp>
      <p:sp>
        <p:nvSpPr>
          <p:cNvPr id="80900"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475911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r" eaLnBrk="1" hangingPunct="1"/>
            <a:r>
              <a:rPr lang="fa-IR" smtClean="0"/>
              <a:t>فرايند مديريت محصول</a:t>
            </a:r>
            <a:endParaRPr lang="en-US" smtClean="0"/>
          </a:p>
        </p:txBody>
      </p:sp>
      <p:sp>
        <p:nvSpPr>
          <p:cNvPr id="81923" name="Rectangle 3"/>
          <p:cNvSpPr>
            <a:spLocks noGrp="1" noChangeArrowheads="1"/>
          </p:cNvSpPr>
          <p:nvPr>
            <p:ph type="body" idx="1"/>
          </p:nvPr>
        </p:nvSpPr>
        <p:spPr/>
        <p:txBody>
          <a:bodyPr/>
          <a:lstStyle/>
          <a:p>
            <a:pPr eaLnBrk="1" hangingPunct="1">
              <a:lnSpc>
                <a:spcPct val="230000"/>
              </a:lnSpc>
              <a:buFontTx/>
              <a:buChar char="•"/>
            </a:pPr>
            <a:r>
              <a:rPr lang="ar-SA" smtClean="0"/>
              <a:t>موضع يابي محصول</a:t>
            </a:r>
            <a:endParaRPr lang="fa-IR" smtClean="0"/>
          </a:p>
          <a:p>
            <a:pPr eaLnBrk="1" hangingPunct="1">
              <a:lnSpc>
                <a:spcPct val="230000"/>
              </a:lnSpc>
              <a:buFontTx/>
              <a:buChar char="•"/>
            </a:pPr>
            <a:r>
              <a:rPr lang="fa-IR" smtClean="0"/>
              <a:t>تعيين </a:t>
            </a:r>
            <a:r>
              <a:rPr lang="ar-SA" smtClean="0"/>
              <a:t>آميخته محصول</a:t>
            </a:r>
            <a:endParaRPr lang="fa-IR" smtClean="0"/>
          </a:p>
          <a:p>
            <a:pPr eaLnBrk="1" hangingPunct="1">
              <a:lnSpc>
                <a:spcPct val="230000"/>
              </a:lnSpc>
              <a:buFontTx/>
              <a:buChar char="•"/>
            </a:pPr>
            <a:r>
              <a:rPr lang="ar-SA" smtClean="0"/>
              <a:t>مديريت محصول جديد </a:t>
            </a:r>
            <a:endParaRPr lang="en-US" smtClean="0"/>
          </a:p>
        </p:txBody>
      </p:sp>
      <p:sp>
        <p:nvSpPr>
          <p:cNvPr id="81924"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21638421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r" eaLnBrk="1" hangingPunct="1"/>
            <a:r>
              <a:rPr lang="fa-IR" sz="4000"/>
              <a:t>راه هاي تشخيص محصول جديد</a:t>
            </a:r>
            <a:endParaRPr lang="en-US" sz="4000"/>
          </a:p>
        </p:txBody>
      </p:sp>
      <p:sp>
        <p:nvSpPr>
          <p:cNvPr id="82947" name="Rectangle 3"/>
          <p:cNvSpPr>
            <a:spLocks noGrp="1" noChangeArrowheads="1"/>
          </p:cNvSpPr>
          <p:nvPr>
            <p:ph type="body" idx="1"/>
          </p:nvPr>
        </p:nvSpPr>
        <p:spPr/>
        <p:txBody>
          <a:bodyPr/>
          <a:lstStyle/>
          <a:p>
            <a:pPr eaLnBrk="1" hangingPunct="1">
              <a:lnSpc>
                <a:spcPct val="230000"/>
              </a:lnSpc>
              <a:buFontTx/>
              <a:buChar char="•"/>
            </a:pPr>
            <a:r>
              <a:rPr lang="fa-IR" smtClean="0"/>
              <a:t>کارکرد متفاوت و جديد يک محصول</a:t>
            </a:r>
          </a:p>
          <a:p>
            <a:pPr eaLnBrk="1" hangingPunct="1">
              <a:lnSpc>
                <a:spcPct val="230000"/>
              </a:lnSpc>
              <a:buFontTx/>
              <a:buChar char="•"/>
            </a:pPr>
            <a:r>
              <a:rPr lang="fa-IR" smtClean="0"/>
              <a:t>نوآوري کامل در محصول</a:t>
            </a:r>
          </a:p>
          <a:p>
            <a:pPr eaLnBrk="1" hangingPunct="1">
              <a:lnSpc>
                <a:spcPct val="230000"/>
              </a:lnSpc>
              <a:buFontTx/>
              <a:buChar char="•"/>
            </a:pPr>
            <a:r>
              <a:rPr lang="fa-IR" smtClean="0"/>
              <a:t>تأثير بر نوع مصرف</a:t>
            </a:r>
            <a:endParaRPr lang="en-US" smtClean="0"/>
          </a:p>
        </p:txBody>
      </p:sp>
      <p:sp>
        <p:nvSpPr>
          <p:cNvPr id="82948"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19281687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r" eaLnBrk="1" hangingPunct="1"/>
            <a:r>
              <a:rPr lang="fa-IR" sz="4000"/>
              <a:t>نگرش هاي قيمت گذاري محصولات</a:t>
            </a:r>
            <a:endParaRPr lang="en-US" sz="4000"/>
          </a:p>
        </p:txBody>
      </p:sp>
      <p:sp>
        <p:nvSpPr>
          <p:cNvPr id="83971" name="Rectangle 3"/>
          <p:cNvSpPr>
            <a:spLocks noGrp="1" noChangeArrowheads="1"/>
          </p:cNvSpPr>
          <p:nvPr>
            <p:ph type="body" idx="1"/>
          </p:nvPr>
        </p:nvSpPr>
        <p:spPr/>
        <p:txBody>
          <a:bodyPr/>
          <a:lstStyle/>
          <a:p>
            <a:pPr eaLnBrk="1" hangingPunct="1">
              <a:lnSpc>
                <a:spcPct val="210000"/>
              </a:lnSpc>
            </a:pPr>
            <a:r>
              <a:rPr lang="ar-SA" b="1" smtClean="0"/>
              <a:t>نگرش قيمت تمام شده</a:t>
            </a:r>
            <a:endParaRPr lang="fa-IR" smtClean="0"/>
          </a:p>
          <a:p>
            <a:pPr eaLnBrk="1" hangingPunct="1">
              <a:lnSpc>
                <a:spcPct val="210000"/>
              </a:lnSpc>
            </a:pPr>
            <a:r>
              <a:rPr lang="ar-SA" b="1" smtClean="0"/>
              <a:t>نگرش خريدار محوري</a:t>
            </a:r>
            <a:endParaRPr lang="fa-IR" smtClean="0"/>
          </a:p>
          <a:p>
            <a:pPr eaLnBrk="1" hangingPunct="1">
              <a:lnSpc>
                <a:spcPct val="210000"/>
              </a:lnSpc>
            </a:pPr>
            <a:r>
              <a:rPr lang="ar-SA" b="1" smtClean="0"/>
              <a:t>نگرش رقابت محوري</a:t>
            </a:r>
            <a:endParaRPr lang="en-US" smtClean="0"/>
          </a:p>
        </p:txBody>
      </p:sp>
      <p:sp>
        <p:nvSpPr>
          <p:cNvPr id="83972" name="Rectangle 4"/>
          <p:cNvSpPr>
            <a:spLocks noChangeArrowheads="1"/>
          </p:cNvSpPr>
          <p:nvPr/>
        </p:nvSpPr>
        <p:spPr bwMode="auto">
          <a:xfrm>
            <a:off x="2514600" y="228601"/>
            <a:ext cx="7467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Tahoma" panose="020B0604030504040204" pitchFamily="34" charset="0"/>
                <a:cs typeface="Zar" panose="00000400000000000000" pitchFamily="2" charset="-78"/>
              </a:defRPr>
            </a:lvl1pPr>
            <a:lvl2pPr marL="742950" indent="-285750" eaLnBrk="0" hangingPunct="0">
              <a:defRPr b="1">
                <a:solidFill>
                  <a:schemeClr val="tx1"/>
                </a:solidFill>
                <a:latin typeface="Tahoma" panose="020B0604030504040204" pitchFamily="34" charset="0"/>
                <a:cs typeface="Zar" panose="00000400000000000000" pitchFamily="2" charset="-78"/>
              </a:defRPr>
            </a:lvl2pPr>
            <a:lvl3pPr marL="1143000" indent="-228600" eaLnBrk="0" hangingPunct="0">
              <a:defRPr b="1">
                <a:solidFill>
                  <a:schemeClr val="tx1"/>
                </a:solidFill>
                <a:latin typeface="Tahoma" panose="020B0604030504040204" pitchFamily="34" charset="0"/>
                <a:cs typeface="Zar" panose="00000400000000000000" pitchFamily="2" charset="-78"/>
              </a:defRPr>
            </a:lvl3pPr>
            <a:lvl4pPr marL="1600200" indent="-228600" eaLnBrk="0" hangingPunct="0">
              <a:defRPr b="1">
                <a:solidFill>
                  <a:schemeClr val="tx1"/>
                </a:solidFill>
                <a:latin typeface="Tahoma" panose="020B0604030504040204" pitchFamily="34" charset="0"/>
                <a:cs typeface="Zar" panose="00000400000000000000" pitchFamily="2" charset="-78"/>
              </a:defRPr>
            </a:lvl4pPr>
            <a:lvl5pPr marL="2057400" indent="-228600" eaLnBrk="0" hangingPunct="0">
              <a:defRPr b="1">
                <a:solidFill>
                  <a:schemeClr val="tx1"/>
                </a:solidFill>
                <a:latin typeface="Tahoma" panose="020B060403050404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Zar" panose="00000400000000000000" pitchFamily="2" charset="-78"/>
              </a:defRPr>
            </a:lvl9pPr>
          </a:lstStyle>
          <a:p>
            <a:pPr eaLnBrk="1" fontAlgn="base" hangingPunct="1">
              <a:spcBef>
                <a:spcPct val="0"/>
              </a:spcBef>
              <a:spcAft>
                <a:spcPct val="0"/>
              </a:spcAft>
            </a:pPr>
            <a:r>
              <a:rPr lang="fa-IR" sz="3500" b="0" i="1">
                <a:solidFill>
                  <a:srgbClr val="006600"/>
                </a:solidFill>
                <a:latin typeface="Zar" panose="00000400000000000000" pitchFamily="2" charset="-78"/>
              </a:rPr>
              <a:t>مديريت بازاريابي</a:t>
            </a:r>
            <a:endParaRPr lang="en-US" sz="3500" b="0" i="1">
              <a:solidFill>
                <a:srgbClr val="006600"/>
              </a:solidFill>
              <a:latin typeface="Zar" panose="00000400000000000000" pitchFamily="2" charset="-78"/>
            </a:endParaRPr>
          </a:p>
        </p:txBody>
      </p:sp>
    </p:spTree>
    <p:extLst>
      <p:ext uri="{BB962C8B-B14F-4D97-AF65-F5344CB8AC3E}">
        <p14:creationId xmlns:p14="http://schemas.microsoft.com/office/powerpoint/2010/main" val="301850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ar-AE" altLang="en-US" sz="3200" b="1" dirty="0">
                <a:solidFill>
                  <a:schemeClr val="accent5">
                    <a:lumMod val="10000"/>
                  </a:schemeClr>
                </a:solidFill>
                <a:latin typeface="Times New Roman" panose="02020603050405020304" pitchFamily="18" charset="0"/>
                <a:cs typeface="Zar" panose="00000400000000000000" pitchFamily="2" charset="-78"/>
              </a:rPr>
              <a:t>با</a:t>
            </a:r>
            <a:r>
              <a:rPr lang="fa-IR" altLang="en-US" sz="3200" b="1" dirty="0">
                <a:solidFill>
                  <a:schemeClr val="accent5">
                    <a:lumMod val="10000"/>
                  </a:schemeClr>
                </a:solidFill>
                <a:latin typeface="Times New Roman" panose="02020603050405020304" pitchFamily="18" charset="0"/>
                <a:cs typeface="Zar" panose="00000400000000000000" pitchFamily="2" charset="-78"/>
              </a:rPr>
              <a:t>زاريابي تبديلي</a:t>
            </a:r>
            <a:endParaRPr lang="en-US" altLang="en-US" sz="3200" b="1" dirty="0">
              <a:solidFill>
                <a:schemeClr val="accent5">
                  <a:lumMod val="10000"/>
                </a:schemeClr>
              </a:solidFill>
              <a:latin typeface="Times New Roman" panose="02020603050405020304" pitchFamily="18" charset="0"/>
              <a:cs typeface="Zar" panose="00000400000000000000" pitchFamily="2" charset="-78"/>
            </a:endParaRPr>
          </a:p>
        </p:txBody>
      </p:sp>
      <p:sp>
        <p:nvSpPr>
          <p:cNvPr id="5529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530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eaLnBrk="0" fontAlgn="base" hangingPunct="0">
              <a:spcBef>
                <a:spcPct val="0"/>
              </a:spcBef>
              <a:spcAft>
                <a:spcPct val="0"/>
              </a:spcAft>
            </a:pPr>
            <a:endParaRPr lang="fa-IR">
              <a:solidFill>
                <a:srgbClr val="FFFF99"/>
              </a:solidFill>
              <a:latin typeface="Arial" panose="020B0604020202020204" pitchFamily="34" charset="0"/>
            </a:endParaRPr>
          </a:p>
        </p:txBody>
      </p:sp>
      <p:sp>
        <p:nvSpPr>
          <p:cNvPr id="55301" name="Text Box 5"/>
          <p:cNvSpPr txBox="1">
            <a:spLocks noChangeArrowheads="1"/>
          </p:cNvSpPr>
          <p:nvPr/>
        </p:nvSpPr>
        <p:spPr bwMode="auto">
          <a:xfrm>
            <a:off x="2566989" y="1125539"/>
            <a:ext cx="75596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lnSpc>
                <a:spcPct val="150000"/>
              </a:lnSpc>
              <a:spcBef>
                <a:spcPct val="50000"/>
              </a:spcBef>
              <a:spcAft>
                <a:spcPct val="0"/>
              </a:spcAft>
            </a:pPr>
            <a:r>
              <a:rPr lang="fa-IR" altLang="en-US" sz="2800" b="1">
                <a:solidFill>
                  <a:srgbClr val="800000"/>
                </a:solidFill>
                <a:latin typeface="Times New Roman" panose="02020603050405020304" pitchFamily="18" charset="0"/>
                <a:cs typeface="Zar" panose="00000400000000000000" pitchFamily="2" charset="-78"/>
              </a:rPr>
              <a:t> در این شیوه تقاضاي منفي نسبت به خرید کالاوجود دارد در اين وضعيت، وظيفه مدير بازاريابي اين است که تقاضاي منفي را به تقاضاي مثبت تبديل نموده و به سطحي مساوي با عرضه برسانند که به اين وظيفه، معکوس کردن تقاضا يا تبديل تقاضا، اطلاق می شود.</a:t>
            </a:r>
            <a:endParaRPr lang="ar-SA" altLang="en-US" sz="2800" b="1">
              <a:solidFill>
                <a:srgbClr val="800000"/>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46887581"/>
      </p:ext>
    </p:extLst>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Zar"/>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Za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Zar" pitchFamily="2" charset="-78"/>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ommers">
  <a:themeElements>
    <a:clrScheme name="">
      <a:dk1>
        <a:srgbClr val="FFFF99"/>
      </a:dk1>
      <a:lt1>
        <a:srgbClr val="FFFFFF"/>
      </a:lt1>
      <a:dk2>
        <a:srgbClr val="800000"/>
      </a:dk2>
      <a:lt2>
        <a:srgbClr val="FFFFFF"/>
      </a:lt2>
      <a:accent1>
        <a:srgbClr val="8CF4EA"/>
      </a:accent1>
      <a:accent2>
        <a:srgbClr val="D073CE"/>
      </a:accent2>
      <a:accent3>
        <a:srgbClr val="FFFFFF"/>
      </a:accent3>
      <a:accent4>
        <a:srgbClr val="DADA82"/>
      </a:accent4>
      <a:accent5>
        <a:srgbClr val="C5F8F3"/>
      </a:accent5>
      <a:accent6>
        <a:srgbClr val="BC68BA"/>
      </a:accent6>
      <a:hlink>
        <a:srgbClr val="D4A45A"/>
      </a:hlink>
      <a:folHlink>
        <a:srgbClr val="00B7A5"/>
      </a:folHlink>
    </a:clrScheme>
    <a:fontScheme name="sommer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omme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me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me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me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me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me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me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heme1">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sirous">
      <a:majorFont>
        <a:latin typeface="JasmineUPC"/>
        <a:ea typeface=""/>
        <a:cs typeface="B Zar"/>
      </a:majorFont>
      <a:minorFont>
        <a:latin typeface="Cambria"/>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4198</Words>
  <Application>Microsoft Office PowerPoint</Application>
  <PresentationFormat>Custom</PresentationFormat>
  <Paragraphs>517</Paragraphs>
  <Slides>83</Slides>
  <Notes>44</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83</vt:i4>
      </vt:variant>
    </vt:vector>
  </HeadingPairs>
  <TitlesOfParts>
    <vt:vector size="91" baseType="lpstr">
      <vt:lpstr>1_Office Theme</vt:lpstr>
      <vt:lpstr>Office Theme</vt:lpstr>
      <vt:lpstr>2_Office Theme</vt:lpstr>
      <vt:lpstr>GLOBAL</vt:lpstr>
      <vt:lpstr>sommers</vt:lpstr>
      <vt:lpstr>Theme1</vt:lpstr>
      <vt:lpstr>Bitmap Image</vt:lpstr>
      <vt:lpstr>Document</vt:lpstr>
      <vt:lpstr>PowerPoint Presentation</vt:lpstr>
      <vt:lpstr>PowerPoint Presentation</vt:lpstr>
      <vt:lpstr>نمودار سيكل عمر كالا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بازاريابي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جلب مشتريان و حفظ آن ها</vt:lpstr>
      <vt:lpstr>PowerPoint Presentation</vt:lpstr>
      <vt:lpstr>فرآيند مشتري يابي</vt:lpstr>
      <vt:lpstr>سودآوري مشتري: آزمون نهايي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PowerPoint Presentation</vt:lpstr>
      <vt:lpstr>فصل 3</vt:lpstr>
      <vt:lpstr>تعريف بازاريابي</vt:lpstr>
      <vt:lpstr>PowerPoint Presentation</vt:lpstr>
      <vt:lpstr>مديريت بازاريابي</vt:lpstr>
      <vt:lpstr>فلسفه هاي مديريت بازاريابي</vt:lpstr>
      <vt:lpstr>فرآيند بازاريابي</vt:lpstr>
      <vt:lpstr>تجزيه و تحليل موقعيت هاي بازار</vt:lpstr>
      <vt:lpstr>معيارهاي اندازه گيري جذابيت بازار</vt:lpstr>
      <vt:lpstr>آميخته بازاريابي</vt:lpstr>
      <vt:lpstr>عناصر آميخته بازاريابي</vt:lpstr>
      <vt:lpstr>آميخته بازاريابي</vt:lpstr>
      <vt:lpstr>کنترل هاي بازاريابي</vt:lpstr>
      <vt:lpstr>تحقيقات بازاريابي</vt:lpstr>
      <vt:lpstr>اهداف تقسيم بندي بازار</vt:lpstr>
      <vt:lpstr>متغيرهاي تقسيم بندي بازار</vt:lpstr>
      <vt:lpstr>پيش بيني فروش</vt:lpstr>
      <vt:lpstr>مديريت محصول</vt:lpstr>
      <vt:lpstr>فرايند مديريت محصول</vt:lpstr>
      <vt:lpstr>راه هاي تشخيص محصول جديد</vt:lpstr>
      <vt:lpstr>نگرش هاي قيمت گذاري محصولات</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NAVID-CO</dc:creator>
  <cp:lastModifiedBy>WIN 7</cp:lastModifiedBy>
  <cp:revision>30</cp:revision>
  <dcterms:created xsi:type="dcterms:W3CDTF">2015-04-10T04:52:55Z</dcterms:created>
  <dcterms:modified xsi:type="dcterms:W3CDTF">2017-04-04T16:28:32Z</dcterms:modified>
</cp:coreProperties>
</file>