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handoutMasterIdLst>
    <p:handoutMasterId r:id="rId24"/>
  </p:handoutMasterIdLst>
  <p:sldIdLst>
    <p:sldId id="466" r:id="rId2"/>
    <p:sldId id="256" r:id="rId3"/>
    <p:sldId id="468" r:id="rId4"/>
    <p:sldId id="750" r:id="rId5"/>
    <p:sldId id="717" r:id="rId6"/>
    <p:sldId id="718" r:id="rId7"/>
    <p:sldId id="719" r:id="rId8"/>
    <p:sldId id="751" r:id="rId9"/>
    <p:sldId id="752" r:id="rId10"/>
    <p:sldId id="720" r:id="rId11"/>
    <p:sldId id="753" r:id="rId12"/>
    <p:sldId id="722" r:id="rId13"/>
    <p:sldId id="754" r:id="rId14"/>
    <p:sldId id="723" r:id="rId15"/>
    <p:sldId id="726" r:id="rId16"/>
    <p:sldId id="727" r:id="rId17"/>
    <p:sldId id="755" r:id="rId18"/>
    <p:sldId id="756" r:id="rId19"/>
    <p:sldId id="728" r:id="rId20"/>
    <p:sldId id="757" r:id="rId21"/>
    <p:sldId id="701" r:id="rId22"/>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charset="0"/>
        <a:ea typeface="+mn-ea"/>
        <a:cs typeface="B Koodak" pitchFamily="2" charset="-78"/>
      </a:defRPr>
    </a:lvl1pPr>
    <a:lvl2pPr marL="457200" algn="l" rtl="0" fontAlgn="base">
      <a:spcBef>
        <a:spcPct val="0"/>
      </a:spcBef>
      <a:spcAft>
        <a:spcPct val="0"/>
      </a:spcAft>
      <a:defRPr kern="1200">
        <a:solidFill>
          <a:schemeClr val="tx1"/>
        </a:solidFill>
        <a:latin typeface="Arial" charset="0"/>
        <a:ea typeface="+mn-ea"/>
        <a:cs typeface="B Koodak" pitchFamily="2" charset="-78"/>
      </a:defRPr>
    </a:lvl2pPr>
    <a:lvl3pPr marL="914400" algn="l" rtl="0" fontAlgn="base">
      <a:spcBef>
        <a:spcPct val="0"/>
      </a:spcBef>
      <a:spcAft>
        <a:spcPct val="0"/>
      </a:spcAft>
      <a:defRPr kern="1200">
        <a:solidFill>
          <a:schemeClr val="tx1"/>
        </a:solidFill>
        <a:latin typeface="Arial" charset="0"/>
        <a:ea typeface="+mn-ea"/>
        <a:cs typeface="B Koodak" pitchFamily="2" charset="-78"/>
      </a:defRPr>
    </a:lvl3pPr>
    <a:lvl4pPr marL="1371600" algn="l" rtl="0" fontAlgn="base">
      <a:spcBef>
        <a:spcPct val="0"/>
      </a:spcBef>
      <a:spcAft>
        <a:spcPct val="0"/>
      </a:spcAft>
      <a:defRPr kern="1200">
        <a:solidFill>
          <a:schemeClr val="tx1"/>
        </a:solidFill>
        <a:latin typeface="Arial" charset="0"/>
        <a:ea typeface="+mn-ea"/>
        <a:cs typeface="B Koodak" pitchFamily="2" charset="-78"/>
      </a:defRPr>
    </a:lvl4pPr>
    <a:lvl5pPr marL="1828800" algn="l" rtl="0" fontAlgn="base">
      <a:spcBef>
        <a:spcPct val="0"/>
      </a:spcBef>
      <a:spcAft>
        <a:spcPct val="0"/>
      </a:spcAft>
      <a:defRPr kern="1200">
        <a:solidFill>
          <a:schemeClr val="tx1"/>
        </a:solidFill>
        <a:latin typeface="Arial" charset="0"/>
        <a:ea typeface="+mn-ea"/>
        <a:cs typeface="B Koodak" pitchFamily="2" charset="-78"/>
      </a:defRPr>
    </a:lvl5pPr>
    <a:lvl6pPr marL="2286000" algn="l" defTabSz="914400" rtl="0" eaLnBrk="1" latinLnBrk="0" hangingPunct="1">
      <a:defRPr kern="1200">
        <a:solidFill>
          <a:schemeClr val="tx1"/>
        </a:solidFill>
        <a:latin typeface="Arial" charset="0"/>
        <a:ea typeface="+mn-ea"/>
        <a:cs typeface="B Koodak" pitchFamily="2" charset="-78"/>
      </a:defRPr>
    </a:lvl6pPr>
    <a:lvl7pPr marL="2743200" algn="l" defTabSz="914400" rtl="0" eaLnBrk="1" latinLnBrk="0" hangingPunct="1">
      <a:defRPr kern="1200">
        <a:solidFill>
          <a:schemeClr val="tx1"/>
        </a:solidFill>
        <a:latin typeface="Arial" charset="0"/>
        <a:ea typeface="+mn-ea"/>
        <a:cs typeface="B Koodak" pitchFamily="2" charset="-78"/>
      </a:defRPr>
    </a:lvl7pPr>
    <a:lvl8pPr marL="3200400" algn="l" defTabSz="914400" rtl="0" eaLnBrk="1" latinLnBrk="0" hangingPunct="1">
      <a:defRPr kern="1200">
        <a:solidFill>
          <a:schemeClr val="tx1"/>
        </a:solidFill>
        <a:latin typeface="Arial" charset="0"/>
        <a:ea typeface="+mn-ea"/>
        <a:cs typeface="B Koodak" pitchFamily="2" charset="-78"/>
      </a:defRPr>
    </a:lvl8pPr>
    <a:lvl9pPr marL="3657600" algn="l" defTabSz="914400" rtl="0" eaLnBrk="1" latinLnBrk="0" hangingPunct="1">
      <a:defRPr kern="1200">
        <a:solidFill>
          <a:schemeClr val="tx1"/>
        </a:solidFill>
        <a:latin typeface="Arial" charset="0"/>
        <a:ea typeface="+mn-ea"/>
        <a:cs typeface="B Koodak" pitchFamily="2" charset="-7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a:srgbClr val="F8F7D5"/>
    <a:srgbClr val="000066"/>
    <a:srgbClr val="A50021"/>
    <a:srgbClr val="003300"/>
    <a:srgbClr val="0C0CA4"/>
    <a:srgbClr val="CCFFFF"/>
    <a:srgbClr val="99663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18" autoAdjust="0"/>
    <p:restoredTop sz="94500" autoAdjust="0"/>
  </p:normalViewPr>
  <p:slideViewPr>
    <p:cSldViewPr>
      <p:cViewPr varScale="1">
        <p:scale>
          <a:sx n="70" d="100"/>
          <a:sy n="70" d="100"/>
        </p:scale>
        <p:origin x="-14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4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095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1095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095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E5336063-9957-42C9-BF74-B60C6C3B26F0}" type="slidenum">
              <a:rPr lang="en-US"/>
              <a:pPr>
                <a:defRPr/>
              </a:pPr>
              <a:t>‹#›</a:t>
            </a:fld>
            <a:endParaRPr lang="en-US"/>
          </a:p>
        </p:txBody>
      </p:sp>
    </p:spTree>
    <p:extLst>
      <p:ext uri="{BB962C8B-B14F-4D97-AF65-F5344CB8AC3E}">
        <p14:creationId xmlns:p14="http://schemas.microsoft.com/office/powerpoint/2010/main" val="11818897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159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6268E3A3-3187-4EF7-AB0D-3CE837DA06CF}" type="slidenum">
              <a:rPr lang="en-US"/>
              <a:pPr>
                <a:defRPr/>
              </a:pPr>
              <a:t>‹#›</a:t>
            </a:fld>
            <a:endParaRPr lang="en-US"/>
          </a:p>
        </p:txBody>
      </p:sp>
    </p:spTree>
    <p:extLst>
      <p:ext uri="{BB962C8B-B14F-4D97-AF65-F5344CB8AC3E}">
        <p14:creationId xmlns:p14="http://schemas.microsoft.com/office/powerpoint/2010/main" val="169463204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97019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306335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69931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9219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13127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81268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92371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76722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29824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990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629436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29513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69243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76337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291111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733181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8150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445956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038794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388626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60"/>
          </a:xfrm>
        </p:spPr>
        <p:txBody>
          <a:bodyPr/>
          <a:lstStyle/>
          <a:p>
            <a:r>
              <a:rPr lang="fa-IR" sz="4000" dirty="0" smtClean="0">
                <a:solidFill>
                  <a:srgbClr val="FFFFFF"/>
                </a:solidFill>
                <a:cs typeface="Ferdosi" pitchFamily="2" charset="-78"/>
              </a:rPr>
              <a:t>به نام خداوند جان و خرد</a:t>
            </a:r>
            <a:endParaRPr lang="en-US" sz="4000" dirty="0">
              <a:solidFill>
                <a:srgbClr val="FFFFFF"/>
              </a:solidFill>
              <a:cs typeface="Ferdosi" pitchFamily="2" charset="-78"/>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486287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خانواده کار </a:t>
            </a:r>
            <a:r>
              <a:rPr lang="en-US" sz="2000" dirty="0" smtClean="0">
                <a:latin typeface="Georgia" pitchFamily="18" charset="0"/>
              </a:rPr>
              <a:t>Job families (</a:t>
            </a:r>
            <a:r>
              <a:rPr lang="en-US" sz="2000" i="1" dirty="0" err="1" smtClean="0">
                <a:latin typeface="Georgia" pitchFamily="18" charset="0"/>
              </a:rPr>
              <a:t>fmls</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تعدادی گروه/خانواده کار وجود دارد که هر یک شامل چند کار است.</a:t>
            </a: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کارهای داخل یک خانواده باید پشت سرهم پردازش شوند.</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ابعاد تصمیم گیری:</a:t>
            </a:r>
          </a:p>
          <a:p>
            <a:pPr marL="1611313" indent="-174625" algn="just" rtl="1">
              <a:lnSpc>
                <a:spcPct val="150000"/>
              </a:lnSpc>
              <a:buFont typeface="Courier New" pitchFamily="49" charset="0"/>
              <a:buChar char="o"/>
              <a:tabLst>
                <a:tab pos="206375" algn="l"/>
              </a:tabLst>
            </a:pPr>
            <a:r>
              <a:rPr lang="fa-IR" sz="2000" dirty="0" smtClean="0">
                <a:latin typeface="Georgia" pitchFamily="18" charset="0"/>
              </a:rPr>
              <a:t>توالی خانواده ها</a:t>
            </a:r>
          </a:p>
          <a:p>
            <a:pPr marL="1611313" indent="-174625" algn="just" rtl="1">
              <a:lnSpc>
                <a:spcPct val="150000"/>
              </a:lnSpc>
              <a:buFont typeface="Courier New" pitchFamily="49" charset="0"/>
              <a:buChar char="o"/>
              <a:tabLst>
                <a:tab pos="206375" algn="l"/>
              </a:tabLst>
            </a:pPr>
            <a:r>
              <a:rPr lang="fa-IR" sz="2000" dirty="0" smtClean="0">
                <a:latin typeface="Georgia" pitchFamily="18" charset="0"/>
              </a:rPr>
              <a:t>توالی داخل هر خانواده</a:t>
            </a:r>
            <a:endParaRPr lang="en-US" sz="2000" dirty="0" smtClean="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01621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قبل از پردازش یک خانواده، یک آماده سازی اصلی و قبل از هر کار داخل آن خانواده یک آماده سازی فرعی اجام می شود.</a:t>
            </a:r>
          </a:p>
          <a:p>
            <a:pPr marL="914400" indent="-287338" algn="just" rtl="1">
              <a:lnSpc>
                <a:spcPct val="150000"/>
              </a:lnSpc>
              <a:buFont typeface="Courier New" pitchFamily="49" charset="0"/>
              <a:buChar char="o"/>
              <a:tabLst>
                <a:tab pos="206375" algn="l"/>
              </a:tabLst>
            </a:pP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مثال) دو خانواده کار که هر یک شامل دو کار هستند را در نظر بگیرید.</a:t>
            </a:r>
          </a:p>
        </p:txBody>
      </p:sp>
      <p:sp>
        <p:nvSpPr>
          <p:cNvPr id="6" name="Rectangle 5"/>
          <p:cNvSpPr/>
          <p:nvPr/>
        </p:nvSpPr>
        <p:spPr bwMode="auto">
          <a:xfrm>
            <a:off x="7020272" y="4869160"/>
            <a:ext cx="1170130"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8" name="Rectangle 7"/>
          <p:cNvSpPr/>
          <p:nvPr/>
        </p:nvSpPr>
        <p:spPr bwMode="auto">
          <a:xfrm>
            <a:off x="3707904" y="4869160"/>
            <a:ext cx="100532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9" name="Rectangle 8"/>
          <p:cNvSpPr/>
          <p:nvPr/>
        </p:nvSpPr>
        <p:spPr bwMode="auto">
          <a:xfrm>
            <a:off x="5940152" y="4869160"/>
            <a:ext cx="82809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cxnSp>
        <p:nvCxnSpPr>
          <p:cNvPr id="10" name="Straight Arrow Connector 9"/>
          <p:cNvCxnSpPr/>
          <p:nvPr/>
        </p:nvCxnSpPr>
        <p:spPr bwMode="auto">
          <a:xfrm>
            <a:off x="836704" y="5517232"/>
            <a:ext cx="7623728"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Connector 10"/>
          <p:cNvCxnSpPr/>
          <p:nvPr/>
        </p:nvCxnSpPr>
        <p:spPr bwMode="auto">
          <a:xfrm>
            <a:off x="836704" y="4581128"/>
            <a:ext cx="0" cy="93610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p:cNvSpPr/>
          <p:nvPr/>
        </p:nvSpPr>
        <p:spPr bwMode="auto">
          <a:xfrm>
            <a:off x="836704" y="4869160"/>
            <a:ext cx="981420"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13" name="Rectangle 12"/>
          <p:cNvSpPr/>
          <p:nvPr/>
        </p:nvSpPr>
        <p:spPr bwMode="auto">
          <a:xfrm>
            <a:off x="2073224" y="4869160"/>
            <a:ext cx="1457732"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4" name="Rectangle 13"/>
          <p:cNvSpPr/>
          <p:nvPr/>
        </p:nvSpPr>
        <p:spPr bwMode="auto">
          <a:xfrm>
            <a:off x="1818124" y="4826240"/>
            <a:ext cx="259735" cy="402960"/>
          </a:xfrm>
          <a:prstGeom prst="rect">
            <a:avLst/>
          </a:prstGeom>
          <a:solidFill>
            <a:srgbClr val="00B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S11</a:t>
            </a:r>
          </a:p>
        </p:txBody>
      </p:sp>
      <p:sp>
        <p:nvSpPr>
          <p:cNvPr id="15" name="Rectangle 14"/>
          <p:cNvSpPr/>
          <p:nvPr/>
        </p:nvSpPr>
        <p:spPr bwMode="auto">
          <a:xfrm>
            <a:off x="4716016" y="4869160"/>
            <a:ext cx="981420"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S2</a:t>
            </a:r>
          </a:p>
        </p:txBody>
      </p:sp>
      <p:sp>
        <p:nvSpPr>
          <p:cNvPr id="16" name="Rectangle 15"/>
          <p:cNvSpPr/>
          <p:nvPr/>
        </p:nvSpPr>
        <p:spPr bwMode="auto">
          <a:xfrm>
            <a:off x="5697989" y="4826240"/>
            <a:ext cx="242163" cy="402960"/>
          </a:xfrm>
          <a:prstGeom prst="rect">
            <a:avLst/>
          </a:prstGeom>
          <a:solidFill>
            <a:srgbClr val="00B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S22</a:t>
            </a:r>
          </a:p>
        </p:txBody>
      </p:sp>
      <p:sp>
        <p:nvSpPr>
          <p:cNvPr id="17" name="Rectangle 16"/>
          <p:cNvSpPr/>
          <p:nvPr/>
        </p:nvSpPr>
        <p:spPr bwMode="auto">
          <a:xfrm>
            <a:off x="3491880" y="4826240"/>
            <a:ext cx="242163" cy="402960"/>
          </a:xfrm>
          <a:prstGeom prst="rect">
            <a:avLst/>
          </a:prstGeom>
          <a:solidFill>
            <a:srgbClr val="00B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S12</a:t>
            </a:r>
          </a:p>
        </p:txBody>
      </p:sp>
      <p:sp>
        <p:nvSpPr>
          <p:cNvPr id="18" name="Rectangle 17"/>
          <p:cNvSpPr/>
          <p:nvPr/>
        </p:nvSpPr>
        <p:spPr bwMode="auto">
          <a:xfrm>
            <a:off x="6778109" y="4826240"/>
            <a:ext cx="242163" cy="402960"/>
          </a:xfrm>
          <a:prstGeom prst="rect">
            <a:avLst/>
          </a:prstGeom>
          <a:solidFill>
            <a:srgbClr val="00B050"/>
          </a:solidFill>
          <a:ln w="12700">
            <a:solidFill>
              <a:schemeClr val="tx1"/>
            </a:solidFill>
            <a:miter lim="800000"/>
            <a:headEnd/>
            <a:tailEnd/>
          </a:ln>
        </p:spPr>
        <p:txBody>
          <a:bodyPr wrap="none" rtlCol="0" anchor="ctr"/>
          <a:lstStyle/>
          <a:p>
            <a:pPr algn="ctr" rtl="1"/>
            <a:r>
              <a:rPr lang="en-US" sz="1500" smtClean="0">
                <a:latin typeface="Georgia" pitchFamily="18" charset="0"/>
              </a:rPr>
              <a:t>S21</a:t>
            </a:r>
            <a:endParaRPr lang="en-US" sz="1500" dirty="0" smtClean="0">
              <a:latin typeface="Georgia" pitchFamily="18" charset="0"/>
            </a:endParaRPr>
          </a:p>
        </p:txBody>
      </p:sp>
    </p:spTree>
    <p:extLst>
      <p:ext uri="{BB962C8B-B14F-4D97-AF65-F5344CB8AC3E}">
        <p14:creationId xmlns:p14="http://schemas.microsoft.com/office/powerpoint/2010/main" val="1856503231"/>
      </p:ext>
    </p:extLst>
  </p:cSld>
  <p:clrMapOvr>
    <a:masterClrMapping/>
  </p:clrMapOvr>
  <p:transition>
    <p:cover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440120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پردازش دسته ای</a:t>
            </a:r>
            <a:r>
              <a:rPr lang="en-US" sz="2000" dirty="0" smtClean="0">
                <a:latin typeface="Georgia" pitchFamily="18" charset="0"/>
              </a:rPr>
              <a:t>Batch processing (</a:t>
            </a:r>
            <a:r>
              <a:rPr lang="en-US" sz="2000" i="1" dirty="0" smtClean="0">
                <a:latin typeface="Georgia" pitchFamily="18" charset="0"/>
              </a:rPr>
              <a:t>batch</a:t>
            </a:r>
            <a:r>
              <a:rPr lang="en-US" sz="2000" dirty="0" smtClean="0">
                <a:latin typeface="Georgia" pitchFamily="18" charset="0"/>
              </a:rPr>
              <a:t>(</a:t>
            </a:r>
            <a:r>
              <a:rPr lang="en-US" sz="2000" i="1" dirty="0" smtClean="0">
                <a:latin typeface="Georgia" pitchFamily="18" charset="0"/>
              </a:rPr>
              <a:t>b</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یک ماشین قادر به پردازش همزمان چند کار است.</a:t>
            </a:r>
            <a:endParaRPr lang="en-US" sz="2000" dirty="0" smtClean="0">
              <a:latin typeface="Georgia" pitchFamily="18" charset="0"/>
            </a:endParaRPr>
          </a:p>
          <a:p>
            <a:pPr marL="1377950" algn="ctr" rtl="1">
              <a:lnSpc>
                <a:spcPct val="150000"/>
              </a:lnSpc>
              <a:tabLst>
                <a:tab pos="206375" algn="l"/>
              </a:tabLst>
            </a:pPr>
            <a:endParaRPr lang="en-US" sz="2000" i="1"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ابعاد تصمیم گیری</a:t>
            </a:r>
          </a:p>
          <a:p>
            <a:pPr marL="1262063" indent="-282575" algn="just" rtl="1">
              <a:lnSpc>
                <a:spcPct val="150000"/>
              </a:lnSpc>
              <a:tabLst>
                <a:tab pos="206375" algn="l"/>
              </a:tabLst>
            </a:pPr>
            <a:r>
              <a:rPr lang="fa-IR" sz="2000" dirty="0" smtClean="0">
                <a:latin typeface="Georgia" pitchFamily="18" charset="0"/>
              </a:rPr>
              <a:t>- دسته بندی کارها (توزیع کار در دسته ها)</a:t>
            </a:r>
          </a:p>
          <a:p>
            <a:pPr marL="1262063" indent="-282575" algn="just" rtl="1">
              <a:lnSpc>
                <a:spcPct val="150000"/>
              </a:lnSpc>
              <a:tabLst>
                <a:tab pos="206375" algn="l"/>
              </a:tabLst>
            </a:pPr>
            <a:r>
              <a:rPr lang="fa-IR" sz="2000" dirty="0" smtClean="0">
                <a:latin typeface="Georgia" pitchFamily="18" charset="0"/>
              </a:rPr>
              <a:t>- تعیین توالی پردازش دسته ها</a:t>
            </a:r>
            <a:endParaRPr lang="fa-IR" sz="2000" dirty="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پردازش یک دسته </a:t>
            </a:r>
            <a:endParaRPr lang="fa-IR" sz="2000" dirty="0">
              <a:latin typeface="Georgia" pitchFamily="18" charset="0"/>
            </a:endParaRPr>
          </a:p>
          <a:p>
            <a:pPr marL="627062" algn="ctr" rtl="1">
              <a:lnSpc>
                <a:spcPct val="150000"/>
              </a:lnSpc>
              <a:tabLst>
                <a:tab pos="206375" algn="l"/>
              </a:tabLst>
            </a:pPr>
            <a:r>
              <a:rPr lang="fa-IR" sz="2000" dirty="0" smtClean="0">
                <a:latin typeface="Georgia" pitchFamily="18" charset="0"/>
              </a:rPr>
              <a:t>زمانی پردازش یک دسته تکمیل می شود که پردازش همه کارهای آن تکمیل شده باشد.</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a:t>
            </a:r>
            <a:r>
              <a:rPr lang="fa-IR" sz="2000" dirty="0">
                <a:latin typeface="Georgia" pitchFamily="18" charset="0"/>
              </a:rPr>
              <a:t>پردازش یک دسته برابر است با طولانی ترین زمان پردازش کارهای داخل آن دسته</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مثال)</a:t>
            </a:r>
            <a:endParaRPr lang="fa-IR" sz="2000" dirty="0">
              <a:latin typeface="Georgia" pitchFamily="18" charset="0"/>
            </a:endParaRPr>
          </a:p>
        </p:txBody>
      </p:sp>
      <p:cxnSp>
        <p:nvCxnSpPr>
          <p:cNvPr id="10" name="Straight Arrow Connector 9"/>
          <p:cNvCxnSpPr/>
          <p:nvPr/>
        </p:nvCxnSpPr>
        <p:spPr bwMode="auto">
          <a:xfrm>
            <a:off x="1259632" y="6237312"/>
            <a:ext cx="432048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1" name="Straight Connector 10"/>
          <p:cNvCxnSpPr/>
          <p:nvPr/>
        </p:nvCxnSpPr>
        <p:spPr bwMode="auto">
          <a:xfrm>
            <a:off x="1259632" y="4653136"/>
            <a:ext cx="0" cy="15841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p:cNvSpPr/>
          <p:nvPr/>
        </p:nvSpPr>
        <p:spPr bwMode="auto">
          <a:xfrm>
            <a:off x="1259632" y="4838023"/>
            <a:ext cx="1584176" cy="1286410"/>
          </a:xfrm>
          <a:prstGeom prst="rect">
            <a:avLst/>
          </a:prstGeom>
          <a:solidFill>
            <a:srgbClr val="92D050"/>
          </a:solidFill>
          <a:ln w="12700">
            <a:solidFill>
              <a:schemeClr val="tx1"/>
            </a:solidFill>
            <a:miter lim="800000"/>
            <a:headEnd/>
            <a:tailEnd/>
          </a:ln>
        </p:spPr>
        <p:txBody>
          <a:bodyPr wrap="none" rtlCol="0" anchor="ctr"/>
          <a:lstStyle/>
          <a:p>
            <a:pPr algn="ctr" rtl="1"/>
            <a:endParaRPr lang="en-US" sz="1500" dirty="0" smtClean="0">
              <a:latin typeface="Georgia" pitchFamily="18" charset="0"/>
            </a:endParaRPr>
          </a:p>
        </p:txBody>
      </p:sp>
      <p:sp>
        <p:nvSpPr>
          <p:cNvPr id="13" name="Rectangle 12"/>
          <p:cNvSpPr/>
          <p:nvPr/>
        </p:nvSpPr>
        <p:spPr bwMode="auto">
          <a:xfrm>
            <a:off x="1263147" y="5033611"/>
            <a:ext cx="1580661"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9" name="Rectangle 18"/>
          <p:cNvSpPr/>
          <p:nvPr/>
        </p:nvSpPr>
        <p:spPr bwMode="auto">
          <a:xfrm>
            <a:off x="1259633" y="5546320"/>
            <a:ext cx="72008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
        <p:nvSpPr>
          <p:cNvPr id="20" name="Rectangle 19"/>
          <p:cNvSpPr/>
          <p:nvPr/>
        </p:nvSpPr>
        <p:spPr bwMode="auto">
          <a:xfrm>
            <a:off x="2843808" y="4838023"/>
            <a:ext cx="2227688" cy="1286410"/>
          </a:xfrm>
          <a:prstGeom prst="rect">
            <a:avLst/>
          </a:prstGeom>
          <a:solidFill>
            <a:srgbClr val="FFC000"/>
          </a:solidFill>
          <a:ln w="12700">
            <a:solidFill>
              <a:schemeClr val="tx1"/>
            </a:solidFill>
            <a:miter lim="800000"/>
            <a:headEnd/>
            <a:tailEnd/>
          </a:ln>
        </p:spPr>
        <p:txBody>
          <a:bodyPr wrap="none" rtlCol="0" anchor="ctr"/>
          <a:lstStyle/>
          <a:p>
            <a:pPr algn="ctr" rtl="1"/>
            <a:endParaRPr lang="en-US" sz="1500" dirty="0" smtClean="0">
              <a:latin typeface="Georgia" pitchFamily="18" charset="0"/>
            </a:endParaRPr>
          </a:p>
        </p:txBody>
      </p:sp>
      <p:sp>
        <p:nvSpPr>
          <p:cNvPr id="22" name="Rectangle 21"/>
          <p:cNvSpPr/>
          <p:nvPr/>
        </p:nvSpPr>
        <p:spPr bwMode="auto">
          <a:xfrm>
            <a:off x="2852056" y="5037668"/>
            <a:ext cx="2219439" cy="355983"/>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4</a:t>
            </a:r>
          </a:p>
        </p:txBody>
      </p:sp>
      <p:sp>
        <p:nvSpPr>
          <p:cNvPr id="23" name="Rectangle 22"/>
          <p:cNvSpPr/>
          <p:nvPr/>
        </p:nvSpPr>
        <p:spPr bwMode="auto">
          <a:xfrm>
            <a:off x="2843808" y="5567780"/>
            <a:ext cx="1872208" cy="338580"/>
          </a:xfrm>
          <a:prstGeom prst="rect">
            <a:avLst/>
          </a:prstGeom>
          <a:solidFill>
            <a:srgbClr val="FFCCCC"/>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4" name="TextBox 23"/>
          <p:cNvSpPr txBox="1"/>
          <p:nvPr/>
        </p:nvSpPr>
        <p:spPr>
          <a:xfrm>
            <a:off x="119082" y="5311402"/>
            <a:ext cx="1117358" cy="369332"/>
          </a:xfrm>
          <a:prstGeom prst="rect">
            <a:avLst/>
          </a:prstGeom>
          <a:noFill/>
        </p:spPr>
        <p:txBody>
          <a:bodyPr wrap="square" rtlCol="1">
            <a:spAutoFit/>
          </a:bodyPr>
          <a:lstStyle/>
          <a:p>
            <a:pPr algn="ctr"/>
            <a:r>
              <a:rPr lang="fa-IR" dirty="0" smtClean="0"/>
              <a:t>ماشین</a:t>
            </a:r>
            <a:endParaRPr lang="fa-IR" dirty="0"/>
          </a:p>
        </p:txBody>
      </p:sp>
    </p:spTree>
    <p:extLst>
      <p:ext uri="{BB962C8B-B14F-4D97-AF65-F5344CB8AC3E}">
        <p14:creationId xmlns:p14="http://schemas.microsoft.com/office/powerpoint/2010/main" val="3157609181"/>
      </p:ext>
    </p:extLst>
  </p:cSld>
  <p:clrMapOvr>
    <a:masterClrMapping/>
  </p:clrMapOvr>
  <p:transition>
    <p:cover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486287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خرابی ماشین</a:t>
            </a:r>
            <a:r>
              <a:rPr lang="en-US" sz="2000" dirty="0" smtClean="0">
                <a:latin typeface="Georgia" pitchFamily="18" charset="0"/>
              </a:rPr>
              <a:t>Breakdowns (</a:t>
            </a:r>
            <a:r>
              <a:rPr lang="en-US" sz="2000" i="1" dirty="0" err="1" smtClean="0">
                <a:latin typeface="Georgia" pitchFamily="18" charset="0"/>
              </a:rPr>
              <a:t>brkdwn</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ماشین ها ممکن است همیشه در دسترس نباشند</a:t>
            </a:r>
            <a:endParaRPr lang="en-US" sz="2000" dirty="0" smtClean="0">
              <a:latin typeface="Georgia" pitchFamily="18" charset="0"/>
            </a:endParaRPr>
          </a:p>
          <a:p>
            <a:pPr marL="627062" algn="just" rtl="1">
              <a:lnSpc>
                <a:spcPct val="150000"/>
              </a:lnSpc>
              <a:tabLst>
                <a:tab pos="206375" algn="l"/>
              </a:tabLst>
            </a:pPr>
            <a:r>
              <a:rPr lang="fa-IR" sz="2000" dirty="0" smtClean="0">
                <a:latin typeface="Georgia" pitchFamily="18" charset="0"/>
              </a:rPr>
              <a:t>- بازه که ماشین در درسترس نیست ممکن از قبل مشخص باشد (تعمیرات پیشگیرانه) و یا  مشخص نباشد (خرابی)</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شایستگی ماشین</a:t>
            </a:r>
            <a:r>
              <a:rPr lang="en-US" sz="2000" dirty="0" smtClean="0">
                <a:latin typeface="Georgia" pitchFamily="18" charset="0"/>
              </a:rPr>
              <a:t>Machine </a:t>
            </a:r>
            <a:r>
              <a:rPr lang="en-US" sz="2000" dirty="0">
                <a:latin typeface="Georgia" pitchFamily="18" charset="0"/>
              </a:rPr>
              <a:t>eligibility restrictions (</a:t>
            </a:r>
            <a:r>
              <a:rPr lang="en-US" sz="2000" i="1" dirty="0" err="1">
                <a:latin typeface="Georgia" pitchFamily="18" charset="0"/>
              </a:rPr>
              <a:t>M</a:t>
            </a:r>
            <a:r>
              <a:rPr lang="en-US" sz="2000" i="1" baseline="-25000" dirty="0" err="1">
                <a:latin typeface="Georgia" pitchFamily="18" charset="0"/>
              </a:rPr>
              <a:t>j</a:t>
            </a:r>
            <a:r>
              <a:rPr lang="en-US" sz="2000" dirty="0">
                <a:latin typeface="Georgia" pitchFamily="18" charset="0"/>
              </a:rPr>
              <a:t>) </a:t>
            </a:r>
          </a:p>
          <a:p>
            <a:pPr marL="627062" algn="ctr" rtl="1">
              <a:lnSpc>
                <a:spcPct val="150000"/>
              </a:lnSpc>
              <a:tabLst>
                <a:tab pos="206375" algn="l"/>
              </a:tabLst>
            </a:pPr>
            <a:r>
              <a:rPr lang="fa-IR" sz="2000" dirty="0" smtClean="0">
                <a:latin typeface="Georgia" pitchFamily="18" charset="0"/>
              </a:rPr>
              <a:t>همه ماشین ها قادر به پردازش همه کارها نیستند</a:t>
            </a:r>
          </a:p>
          <a:p>
            <a:pPr marL="627062" algn="just" rtl="1">
              <a:lnSpc>
                <a:spcPct val="150000"/>
              </a:lnSpc>
              <a:tabLst>
                <a:tab pos="206375" algn="l"/>
              </a:tabLst>
            </a:pPr>
            <a:r>
              <a:rPr lang="fa-IR" sz="2000" dirty="0" smtClean="0">
                <a:latin typeface="Georgia" pitchFamily="18" charset="0"/>
              </a:rPr>
              <a:t>- در محیط های با ماشین های موازی لحاظ می شود.</a:t>
            </a:r>
            <a:endParaRPr lang="en-US" sz="2000" dirty="0" smtClean="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en-US" sz="2000" dirty="0" smtClean="0">
                <a:latin typeface="Georgia" pitchFamily="18" charset="0"/>
              </a:rPr>
              <a:t>Blocking (</a:t>
            </a:r>
            <a:r>
              <a:rPr lang="en-US" sz="2000" i="1" dirty="0" smtClean="0">
                <a:latin typeface="Georgia" pitchFamily="18" charset="0"/>
              </a:rPr>
              <a:t>block</a:t>
            </a:r>
            <a:r>
              <a:rPr lang="en-US" sz="2000" dirty="0" smtClean="0">
                <a:latin typeface="Georgia" pitchFamily="18" charset="0"/>
              </a:rPr>
              <a:t>) </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زمانی یک کار ماشینی را ترک می کند که ماشین بعدی در دسترس باشد. در غیر این صورت، علیرغم اینکه ممکن است پردازش تکمیل شده باشد کار روی ماشین باقی می ماند.</a:t>
            </a:r>
          </a:p>
          <a:p>
            <a:pPr marL="914400" indent="-287338" algn="just" rtl="1">
              <a:lnSpc>
                <a:spcPct val="150000"/>
              </a:lnSpc>
              <a:buFont typeface="Courier New" pitchFamily="49" charset="0"/>
              <a:buChar char="o"/>
              <a:tabLst>
                <a:tab pos="206375" algn="l"/>
              </a:tabLst>
            </a:pP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می توان معادل این باشد که انبار میانی وجود ندارد.</a:t>
            </a: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مثال)</a:t>
            </a:r>
            <a:endParaRPr lang="en-US" sz="2000" dirty="0" smtClean="0">
              <a:latin typeface="Georgia" pitchFamily="18" charset="0"/>
            </a:endParaRPr>
          </a:p>
        </p:txBody>
      </p:sp>
      <p:sp>
        <p:nvSpPr>
          <p:cNvPr id="6" name="Rectangle 5"/>
          <p:cNvSpPr/>
          <p:nvPr/>
        </p:nvSpPr>
        <p:spPr bwMode="auto">
          <a:xfrm>
            <a:off x="2771800" y="4725144"/>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1683498" y="4725144"/>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9" name="Straight Arrow Connector 8"/>
          <p:cNvCxnSpPr/>
          <p:nvPr/>
        </p:nvCxnSpPr>
        <p:spPr bwMode="auto">
          <a:xfrm>
            <a:off x="1691680" y="5877272"/>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 name="Rectangle 10"/>
          <p:cNvSpPr/>
          <p:nvPr/>
        </p:nvSpPr>
        <p:spPr bwMode="auto">
          <a:xfrm>
            <a:off x="4189859" y="5331687"/>
            <a:ext cx="840795" cy="346976"/>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2" name="Rectangle 11"/>
          <p:cNvSpPr/>
          <p:nvPr/>
        </p:nvSpPr>
        <p:spPr bwMode="auto">
          <a:xfrm>
            <a:off x="2771800" y="5331687"/>
            <a:ext cx="1419106"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4" name="TextBox 13"/>
          <p:cNvSpPr txBox="1"/>
          <p:nvPr/>
        </p:nvSpPr>
        <p:spPr>
          <a:xfrm>
            <a:off x="539552" y="4726869"/>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15" name="Rectangle 14"/>
          <p:cNvSpPr/>
          <p:nvPr/>
        </p:nvSpPr>
        <p:spPr bwMode="auto">
          <a:xfrm>
            <a:off x="3383868" y="4725145"/>
            <a:ext cx="807038" cy="362508"/>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Block</a:t>
            </a:r>
          </a:p>
        </p:txBody>
      </p:sp>
      <p:sp>
        <p:nvSpPr>
          <p:cNvPr id="16" name="Rectangle 15"/>
          <p:cNvSpPr/>
          <p:nvPr/>
        </p:nvSpPr>
        <p:spPr bwMode="auto">
          <a:xfrm>
            <a:off x="4190906" y="4725144"/>
            <a:ext cx="1080120" cy="362509"/>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17" name="Straight Connector 16"/>
          <p:cNvCxnSpPr/>
          <p:nvPr/>
        </p:nvCxnSpPr>
        <p:spPr bwMode="auto">
          <a:xfrm>
            <a:off x="1683498" y="4509120"/>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bwMode="auto">
          <a:xfrm>
            <a:off x="5292080" y="5331687"/>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P spid="15" grpId="0" animBg="1"/>
      <p:bldP spid="16" grpId="0" animBg="1"/>
      <p:bldP spid="1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بدون توقف</a:t>
            </a:r>
            <a:r>
              <a:rPr lang="en-US" sz="2000" dirty="0" smtClean="0">
                <a:latin typeface="Georgia" pitchFamily="18" charset="0"/>
              </a:rPr>
              <a:t>No-wait (</a:t>
            </a:r>
            <a:r>
              <a:rPr lang="en-US" sz="2000" i="1" dirty="0" err="1" smtClean="0">
                <a:latin typeface="Georgia" pitchFamily="18" charset="0"/>
              </a:rPr>
              <a:t>nwt</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پردازش عملیات های یک کار بدون توقف باید انجام شود.</a:t>
            </a: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زمانی که پردازش اولین عملیات یک کار شروع شد، باید تا آخرین عملیات آن بدون توقف انجام شود.</a:t>
            </a: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p:txBody>
      </p:sp>
      <p:sp>
        <p:nvSpPr>
          <p:cNvPr id="6" name="Rectangle 5"/>
          <p:cNvSpPr/>
          <p:nvPr/>
        </p:nvSpPr>
        <p:spPr bwMode="auto">
          <a:xfrm>
            <a:off x="3599892" y="4725144"/>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1683498" y="4725144"/>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9" name="Straight Arrow Connector 8"/>
          <p:cNvCxnSpPr/>
          <p:nvPr/>
        </p:nvCxnSpPr>
        <p:spPr bwMode="auto">
          <a:xfrm>
            <a:off x="1691680" y="5877272"/>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Rectangle 9"/>
          <p:cNvSpPr/>
          <p:nvPr/>
        </p:nvSpPr>
        <p:spPr bwMode="auto">
          <a:xfrm>
            <a:off x="4211960" y="5320936"/>
            <a:ext cx="84079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1" name="Rectangle 10"/>
          <p:cNvSpPr/>
          <p:nvPr/>
        </p:nvSpPr>
        <p:spPr bwMode="auto">
          <a:xfrm>
            <a:off x="2771800" y="5331687"/>
            <a:ext cx="1447258"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2" name="TextBox 11"/>
          <p:cNvSpPr txBox="1"/>
          <p:nvPr/>
        </p:nvSpPr>
        <p:spPr>
          <a:xfrm>
            <a:off x="539552" y="4726869"/>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14" name="Rectangle 13"/>
          <p:cNvSpPr/>
          <p:nvPr/>
        </p:nvSpPr>
        <p:spPr bwMode="auto">
          <a:xfrm>
            <a:off x="4211960" y="4725144"/>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15" name="Straight Connector 14"/>
          <p:cNvCxnSpPr/>
          <p:nvPr/>
        </p:nvCxnSpPr>
        <p:spPr bwMode="auto">
          <a:xfrm>
            <a:off x="1683498" y="4509120"/>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Rectangle 15"/>
          <p:cNvSpPr/>
          <p:nvPr/>
        </p:nvSpPr>
        <p:spPr bwMode="auto">
          <a:xfrm>
            <a:off x="5292080" y="5331687"/>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17" name="Straight Connector 16"/>
          <p:cNvCxnSpPr/>
          <p:nvPr/>
        </p:nvCxnSpPr>
        <p:spPr bwMode="auto">
          <a:xfrm flipH="1">
            <a:off x="2771800" y="4221088"/>
            <a:ext cx="7098" cy="2086052"/>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19" name="Straight Connector 18"/>
          <p:cNvCxnSpPr/>
          <p:nvPr/>
        </p:nvCxnSpPr>
        <p:spPr bwMode="auto">
          <a:xfrm flipH="1">
            <a:off x="4211960" y="4221088"/>
            <a:ext cx="7098" cy="2086052"/>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0" name="Straight Connector 19"/>
          <p:cNvCxnSpPr/>
          <p:nvPr/>
        </p:nvCxnSpPr>
        <p:spPr bwMode="auto">
          <a:xfrm flipH="1">
            <a:off x="5284982" y="4221088"/>
            <a:ext cx="7098" cy="2086052"/>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255454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فرق بین </a:t>
            </a:r>
            <a:r>
              <a:rPr lang="en-US" sz="2000" dirty="0" smtClean="0">
                <a:latin typeface="Georgia" pitchFamily="18" charset="0"/>
              </a:rPr>
              <a:t>Blocking</a:t>
            </a:r>
            <a:r>
              <a:rPr lang="fa-IR" sz="2000" dirty="0" smtClean="0">
                <a:latin typeface="Georgia" pitchFamily="18" charset="0"/>
              </a:rPr>
              <a:t>  و  </a:t>
            </a:r>
            <a:r>
              <a:rPr lang="en-US" sz="2000" dirty="0" smtClean="0">
                <a:latin typeface="Georgia" pitchFamily="18" charset="0"/>
              </a:rPr>
              <a:t>No-wait</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p:txBody>
      </p:sp>
      <p:sp>
        <p:nvSpPr>
          <p:cNvPr id="6" name="Rectangle 5"/>
          <p:cNvSpPr/>
          <p:nvPr/>
        </p:nvSpPr>
        <p:spPr bwMode="auto">
          <a:xfrm>
            <a:off x="3599892" y="4725144"/>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1683498" y="4725144"/>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9" name="Straight Arrow Connector 8"/>
          <p:cNvCxnSpPr/>
          <p:nvPr/>
        </p:nvCxnSpPr>
        <p:spPr bwMode="auto">
          <a:xfrm>
            <a:off x="1691680" y="5877272"/>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 name="Rectangle 9"/>
          <p:cNvSpPr/>
          <p:nvPr/>
        </p:nvSpPr>
        <p:spPr bwMode="auto">
          <a:xfrm>
            <a:off x="4211960" y="5331686"/>
            <a:ext cx="840795" cy="349289"/>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1" name="Rectangle 10"/>
          <p:cNvSpPr/>
          <p:nvPr/>
        </p:nvSpPr>
        <p:spPr bwMode="auto">
          <a:xfrm>
            <a:off x="2771800" y="5331687"/>
            <a:ext cx="1440160"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2" name="TextBox 11"/>
          <p:cNvSpPr txBox="1"/>
          <p:nvPr/>
        </p:nvSpPr>
        <p:spPr>
          <a:xfrm>
            <a:off x="539552" y="4726869"/>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14" name="Rectangle 13"/>
          <p:cNvSpPr/>
          <p:nvPr/>
        </p:nvSpPr>
        <p:spPr bwMode="auto">
          <a:xfrm>
            <a:off x="4211960" y="4725144"/>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15" name="Straight Connector 14"/>
          <p:cNvCxnSpPr/>
          <p:nvPr/>
        </p:nvCxnSpPr>
        <p:spPr bwMode="auto">
          <a:xfrm>
            <a:off x="1683498" y="4509120"/>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Rectangle 15"/>
          <p:cNvSpPr/>
          <p:nvPr/>
        </p:nvSpPr>
        <p:spPr bwMode="auto">
          <a:xfrm>
            <a:off x="5292080" y="5331687"/>
            <a:ext cx="1080120" cy="349288"/>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
        <p:nvSpPr>
          <p:cNvPr id="18" name="Rectangle 17"/>
          <p:cNvSpPr/>
          <p:nvPr/>
        </p:nvSpPr>
        <p:spPr bwMode="auto">
          <a:xfrm>
            <a:off x="2771800" y="3068960"/>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2" name="Rectangle 21"/>
          <p:cNvSpPr/>
          <p:nvPr/>
        </p:nvSpPr>
        <p:spPr bwMode="auto">
          <a:xfrm>
            <a:off x="1683498" y="3068960"/>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23" name="Straight Arrow Connector 22"/>
          <p:cNvCxnSpPr/>
          <p:nvPr/>
        </p:nvCxnSpPr>
        <p:spPr bwMode="auto">
          <a:xfrm>
            <a:off x="1691680" y="4221088"/>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4" name="Rectangle 23"/>
          <p:cNvSpPr/>
          <p:nvPr/>
        </p:nvSpPr>
        <p:spPr bwMode="auto">
          <a:xfrm>
            <a:off x="4190906" y="3675502"/>
            <a:ext cx="861849" cy="349289"/>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5" name="Rectangle 24"/>
          <p:cNvSpPr/>
          <p:nvPr/>
        </p:nvSpPr>
        <p:spPr bwMode="auto">
          <a:xfrm>
            <a:off x="2771800" y="3675503"/>
            <a:ext cx="1419106"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26" name="TextBox 25"/>
          <p:cNvSpPr txBox="1"/>
          <p:nvPr/>
        </p:nvSpPr>
        <p:spPr>
          <a:xfrm>
            <a:off x="539552" y="3070685"/>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27" name="Rectangle 26"/>
          <p:cNvSpPr/>
          <p:nvPr/>
        </p:nvSpPr>
        <p:spPr bwMode="auto">
          <a:xfrm>
            <a:off x="3383868" y="3070685"/>
            <a:ext cx="807038" cy="358315"/>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Block</a:t>
            </a:r>
          </a:p>
        </p:txBody>
      </p:sp>
      <p:sp>
        <p:nvSpPr>
          <p:cNvPr id="28" name="Rectangle 27"/>
          <p:cNvSpPr/>
          <p:nvPr/>
        </p:nvSpPr>
        <p:spPr bwMode="auto">
          <a:xfrm>
            <a:off x="4190906" y="3068960"/>
            <a:ext cx="1101174"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29" name="Straight Connector 28"/>
          <p:cNvCxnSpPr/>
          <p:nvPr/>
        </p:nvCxnSpPr>
        <p:spPr bwMode="auto">
          <a:xfrm>
            <a:off x="1683498" y="2852936"/>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Rectangle 29"/>
          <p:cNvSpPr/>
          <p:nvPr/>
        </p:nvSpPr>
        <p:spPr bwMode="auto">
          <a:xfrm>
            <a:off x="5292080" y="3675503"/>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Tree>
    <p:extLst>
      <p:ext uri="{BB962C8B-B14F-4D97-AF65-F5344CB8AC3E}">
        <p14:creationId xmlns:p14="http://schemas.microsoft.com/office/powerpoint/2010/main" val="2616177562"/>
      </p:ext>
    </p:extLst>
  </p:cSld>
  <p:clrMapOvr>
    <a:masterClrMapping/>
  </p:clrMapOvr>
  <p:transition>
    <p:cover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255454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فرق بین </a:t>
            </a:r>
            <a:r>
              <a:rPr lang="en-US" sz="2000" dirty="0" smtClean="0">
                <a:latin typeface="Georgia" pitchFamily="18" charset="0"/>
              </a:rPr>
              <a:t>Blocking</a:t>
            </a:r>
            <a:r>
              <a:rPr lang="fa-IR" sz="2000" dirty="0" smtClean="0">
                <a:latin typeface="Georgia" pitchFamily="18" charset="0"/>
              </a:rPr>
              <a:t>  و  </a:t>
            </a:r>
            <a:r>
              <a:rPr lang="en-US" sz="2000" dirty="0" smtClean="0">
                <a:latin typeface="Georgia" pitchFamily="18" charset="0"/>
              </a:rPr>
              <a:t>No-wait</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p:txBody>
      </p:sp>
      <p:sp>
        <p:nvSpPr>
          <p:cNvPr id="18" name="Rectangle 17"/>
          <p:cNvSpPr/>
          <p:nvPr/>
        </p:nvSpPr>
        <p:spPr bwMode="auto">
          <a:xfrm>
            <a:off x="2358706" y="2564904"/>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2" name="Rectangle 21"/>
          <p:cNvSpPr/>
          <p:nvPr/>
        </p:nvSpPr>
        <p:spPr bwMode="auto">
          <a:xfrm>
            <a:off x="1270404" y="2564904"/>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23" name="Straight Arrow Connector 22"/>
          <p:cNvCxnSpPr/>
          <p:nvPr/>
        </p:nvCxnSpPr>
        <p:spPr bwMode="auto">
          <a:xfrm>
            <a:off x="1278586" y="4221088"/>
            <a:ext cx="676875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4" name="Rectangle 23"/>
          <p:cNvSpPr/>
          <p:nvPr/>
        </p:nvSpPr>
        <p:spPr bwMode="auto">
          <a:xfrm>
            <a:off x="3777813" y="3171447"/>
            <a:ext cx="861848" cy="349289"/>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5" name="Rectangle 24"/>
          <p:cNvSpPr/>
          <p:nvPr/>
        </p:nvSpPr>
        <p:spPr bwMode="auto">
          <a:xfrm>
            <a:off x="2358706" y="3171447"/>
            <a:ext cx="1419106"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26" name="TextBox 25"/>
          <p:cNvSpPr txBox="1"/>
          <p:nvPr/>
        </p:nvSpPr>
        <p:spPr>
          <a:xfrm>
            <a:off x="126458" y="2566629"/>
            <a:ext cx="1080120" cy="1600438"/>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p>
          <a:p>
            <a:pPr algn="ctr" rtl="1"/>
            <a:endParaRPr lang="en-US" sz="1400" dirty="0" smtClean="0">
              <a:latin typeface="Georgia" pitchFamily="18" charset="0"/>
            </a:endParaRPr>
          </a:p>
          <a:p>
            <a:pPr algn="ctr" rtl="1"/>
            <a:endParaRPr lang="en-US" sz="1400" dirty="0">
              <a:latin typeface="Georgia" pitchFamily="18" charset="0"/>
            </a:endParaRPr>
          </a:p>
          <a:p>
            <a:pPr algn="ctr" rtl="1"/>
            <a:r>
              <a:rPr lang="en-US" sz="1400" dirty="0" smtClean="0">
                <a:latin typeface="Georgia" pitchFamily="18" charset="0"/>
              </a:rPr>
              <a:t>Machine 3</a:t>
            </a:r>
            <a:endParaRPr lang="en-US" sz="1400" dirty="0">
              <a:latin typeface="Georgia" pitchFamily="18" charset="0"/>
            </a:endParaRPr>
          </a:p>
        </p:txBody>
      </p:sp>
      <p:sp>
        <p:nvSpPr>
          <p:cNvPr id="27" name="Rectangle 26"/>
          <p:cNvSpPr/>
          <p:nvPr/>
        </p:nvSpPr>
        <p:spPr bwMode="auto">
          <a:xfrm>
            <a:off x="2970774" y="2564905"/>
            <a:ext cx="807038"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Block</a:t>
            </a:r>
          </a:p>
        </p:txBody>
      </p:sp>
      <p:sp>
        <p:nvSpPr>
          <p:cNvPr id="28" name="Rectangle 27"/>
          <p:cNvSpPr/>
          <p:nvPr/>
        </p:nvSpPr>
        <p:spPr bwMode="auto">
          <a:xfrm>
            <a:off x="3777813" y="2564904"/>
            <a:ext cx="224165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29" name="Straight Connector 28"/>
          <p:cNvCxnSpPr/>
          <p:nvPr/>
        </p:nvCxnSpPr>
        <p:spPr bwMode="auto">
          <a:xfrm>
            <a:off x="1270404" y="2348880"/>
            <a:ext cx="8182" cy="18722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0" name="Rectangle 29"/>
          <p:cNvSpPr/>
          <p:nvPr/>
        </p:nvSpPr>
        <p:spPr bwMode="auto">
          <a:xfrm>
            <a:off x="5974940" y="3146604"/>
            <a:ext cx="75730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
        <p:nvSpPr>
          <p:cNvPr id="31" name="Rectangle 30"/>
          <p:cNvSpPr/>
          <p:nvPr/>
        </p:nvSpPr>
        <p:spPr bwMode="auto">
          <a:xfrm>
            <a:off x="5599066" y="3807027"/>
            <a:ext cx="84079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32" name="Rectangle 31"/>
          <p:cNvSpPr/>
          <p:nvPr/>
        </p:nvSpPr>
        <p:spPr bwMode="auto">
          <a:xfrm>
            <a:off x="3726858" y="3807027"/>
            <a:ext cx="187220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33" name="Rectangle 32"/>
          <p:cNvSpPr/>
          <p:nvPr/>
        </p:nvSpPr>
        <p:spPr bwMode="auto">
          <a:xfrm>
            <a:off x="6732240" y="3789040"/>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
        <p:nvSpPr>
          <p:cNvPr id="37" name="Rectangle 36"/>
          <p:cNvSpPr/>
          <p:nvPr/>
        </p:nvSpPr>
        <p:spPr bwMode="auto">
          <a:xfrm>
            <a:off x="4639660" y="3171447"/>
            <a:ext cx="959405" cy="34929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Block</a:t>
            </a:r>
          </a:p>
        </p:txBody>
      </p:sp>
      <p:sp>
        <p:nvSpPr>
          <p:cNvPr id="39" name="Rectangle 38"/>
          <p:cNvSpPr/>
          <p:nvPr/>
        </p:nvSpPr>
        <p:spPr bwMode="auto">
          <a:xfrm>
            <a:off x="4166283" y="4581128"/>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40" name="Rectangle 39"/>
          <p:cNvSpPr/>
          <p:nvPr/>
        </p:nvSpPr>
        <p:spPr bwMode="auto">
          <a:xfrm>
            <a:off x="1270404" y="4581128"/>
            <a:ext cx="108830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41" name="Straight Arrow Connector 40"/>
          <p:cNvCxnSpPr/>
          <p:nvPr/>
        </p:nvCxnSpPr>
        <p:spPr bwMode="auto">
          <a:xfrm>
            <a:off x="1278586" y="6237312"/>
            <a:ext cx="7651132"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42" name="Rectangle 41"/>
          <p:cNvSpPr/>
          <p:nvPr/>
        </p:nvSpPr>
        <p:spPr bwMode="auto">
          <a:xfrm>
            <a:off x="4758271" y="5203052"/>
            <a:ext cx="84079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43" name="Rectangle 42"/>
          <p:cNvSpPr/>
          <p:nvPr/>
        </p:nvSpPr>
        <p:spPr bwMode="auto">
          <a:xfrm>
            <a:off x="2358706" y="5187671"/>
            <a:ext cx="1419106" cy="349289"/>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44" name="TextBox 43"/>
          <p:cNvSpPr txBox="1"/>
          <p:nvPr/>
        </p:nvSpPr>
        <p:spPr>
          <a:xfrm>
            <a:off x="126458" y="4582853"/>
            <a:ext cx="1080120" cy="1600438"/>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p>
          <a:p>
            <a:pPr algn="ctr" rtl="1"/>
            <a:endParaRPr lang="en-US" sz="1400" dirty="0" smtClean="0">
              <a:latin typeface="Georgia" pitchFamily="18" charset="0"/>
            </a:endParaRPr>
          </a:p>
          <a:p>
            <a:pPr algn="ctr" rtl="1"/>
            <a:endParaRPr lang="en-US" sz="1400" dirty="0">
              <a:latin typeface="Georgia" pitchFamily="18" charset="0"/>
            </a:endParaRPr>
          </a:p>
          <a:p>
            <a:pPr algn="ctr" rtl="1"/>
            <a:r>
              <a:rPr lang="en-US" sz="1400" dirty="0" smtClean="0">
                <a:latin typeface="Georgia" pitchFamily="18" charset="0"/>
              </a:rPr>
              <a:t>Machine 3</a:t>
            </a:r>
            <a:endParaRPr lang="en-US" sz="1400" dirty="0">
              <a:latin typeface="Georgia" pitchFamily="18" charset="0"/>
            </a:endParaRPr>
          </a:p>
        </p:txBody>
      </p:sp>
      <p:sp>
        <p:nvSpPr>
          <p:cNvPr id="46" name="Rectangle 45"/>
          <p:cNvSpPr/>
          <p:nvPr/>
        </p:nvSpPr>
        <p:spPr bwMode="auto">
          <a:xfrm>
            <a:off x="4775084" y="4582852"/>
            <a:ext cx="2220597" cy="358316"/>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cxnSp>
        <p:nvCxnSpPr>
          <p:cNvPr id="47" name="Straight Connector 46"/>
          <p:cNvCxnSpPr/>
          <p:nvPr/>
        </p:nvCxnSpPr>
        <p:spPr bwMode="auto">
          <a:xfrm>
            <a:off x="1270404" y="4365104"/>
            <a:ext cx="8182" cy="1872208"/>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9" name="Rectangle 48"/>
          <p:cNvSpPr/>
          <p:nvPr/>
        </p:nvSpPr>
        <p:spPr bwMode="auto">
          <a:xfrm>
            <a:off x="5599066" y="5823251"/>
            <a:ext cx="84079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50" name="Rectangle 49"/>
          <p:cNvSpPr/>
          <p:nvPr/>
        </p:nvSpPr>
        <p:spPr bwMode="auto">
          <a:xfrm>
            <a:off x="3726858" y="5823251"/>
            <a:ext cx="187220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53" name="Rectangle 52"/>
          <p:cNvSpPr/>
          <p:nvPr/>
        </p:nvSpPr>
        <p:spPr bwMode="auto">
          <a:xfrm>
            <a:off x="6995681" y="5203052"/>
            <a:ext cx="75730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
        <p:nvSpPr>
          <p:cNvPr id="54" name="Rectangle 53"/>
          <p:cNvSpPr/>
          <p:nvPr/>
        </p:nvSpPr>
        <p:spPr bwMode="auto">
          <a:xfrm>
            <a:off x="7752981" y="5805264"/>
            <a:ext cx="1080120" cy="360040"/>
          </a:xfrm>
          <a:prstGeom prst="rect">
            <a:avLst/>
          </a:prstGeom>
          <a:solidFill>
            <a:srgbClr val="FFFF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3</a:t>
            </a:r>
          </a:p>
        </p:txBody>
      </p:sp>
    </p:spTree>
    <p:extLst>
      <p:ext uri="{BB962C8B-B14F-4D97-AF65-F5344CB8AC3E}">
        <p14:creationId xmlns:p14="http://schemas.microsoft.com/office/powerpoint/2010/main" val="3424242946"/>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2" grpId="0" animBg="1"/>
      <p:bldP spid="43" grpId="0" animBg="1"/>
      <p:bldP spid="44" grpId="0"/>
      <p:bldP spid="46" grpId="0" animBg="1"/>
      <p:bldP spid="49" grpId="0" animBg="1"/>
      <p:bldP spid="50" grpId="0" animBg="1"/>
      <p:bldP spid="53" grpId="0" animBg="1"/>
      <p:bldP spid="5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532453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بازگشتی</a:t>
            </a:r>
            <a:r>
              <a:rPr lang="en-US" sz="2000" dirty="0" smtClean="0">
                <a:latin typeface="Georgia" pitchFamily="18" charset="0"/>
              </a:rPr>
              <a:t>Recirculation (</a:t>
            </a:r>
            <a:r>
              <a:rPr lang="en-US" sz="2000" i="1" dirty="0" err="1" smtClean="0">
                <a:latin typeface="Georgia" pitchFamily="18" charset="0"/>
              </a:rPr>
              <a:t>rcrc</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زمانی که </a:t>
            </a:r>
            <a:r>
              <a:rPr lang="fa-IR" sz="2000" dirty="0">
                <a:latin typeface="Georgia" pitchFamily="18" charset="0"/>
              </a:rPr>
              <a:t>امکان </a:t>
            </a:r>
            <a:r>
              <a:rPr lang="fa-IR" sz="2000" dirty="0" smtClean="0">
                <a:latin typeface="Georgia" pitchFamily="18" charset="0"/>
              </a:rPr>
              <a:t>پردازش بیش از یک بار یک کار در  یک ایستگاه/ماشین وجود داشته باشد.</a:t>
            </a:r>
          </a:p>
          <a:p>
            <a:pPr marL="627062" algn="just" rtl="1">
              <a:lnSpc>
                <a:spcPct val="150000"/>
              </a:lnSpc>
              <a:tabLst>
                <a:tab pos="206375" algn="l"/>
              </a:tabLst>
            </a:pPr>
            <a:endParaRPr lang="fa-IR" sz="2000" dirty="0" smtClean="0">
              <a:latin typeface="Georgia" pitchFamily="18" charset="0"/>
            </a:endParaRPr>
          </a:p>
          <a:p>
            <a:pPr marL="627062" algn="just" rtl="1">
              <a:lnSpc>
                <a:spcPct val="150000"/>
              </a:lnSpc>
              <a:tabLst>
                <a:tab pos="206375" algn="l"/>
              </a:tabLst>
            </a:pPr>
            <a:r>
              <a:rPr lang="fa-IR" sz="2000" dirty="0" smtClean="0">
                <a:latin typeface="Georgia" pitchFamily="18" charset="0"/>
              </a:rPr>
              <a:t> - مسئله </a:t>
            </a:r>
            <a:r>
              <a:rPr lang="en-US" sz="2000" dirty="0" smtClean="0">
                <a:latin typeface="Georgia" pitchFamily="18" charset="0"/>
              </a:rPr>
              <a:t>Flexible Job Shop </a:t>
            </a:r>
            <a:r>
              <a:rPr lang="fa-IR" sz="2000" dirty="0" smtClean="0">
                <a:latin typeface="Georgia" pitchFamily="18" charset="0"/>
              </a:rPr>
              <a:t> و  مسئله </a:t>
            </a:r>
            <a:r>
              <a:rPr lang="en-US" sz="2000" dirty="0" smtClean="0">
                <a:latin typeface="Georgia" pitchFamily="18" charset="0"/>
              </a:rPr>
              <a:t>Reentrant Flow Shop </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ترتیبی</a:t>
            </a:r>
            <a:r>
              <a:rPr lang="en-US" sz="2000" dirty="0">
                <a:latin typeface="Georgia" pitchFamily="18" charset="0"/>
              </a:rPr>
              <a:t>Permutation (</a:t>
            </a:r>
            <a:r>
              <a:rPr lang="en-US" sz="2000" i="1" dirty="0" err="1">
                <a:latin typeface="Georgia" pitchFamily="18" charset="0"/>
              </a:rPr>
              <a:t>prmu</a:t>
            </a:r>
            <a:r>
              <a:rPr lang="en-US" sz="2000" dirty="0">
                <a:latin typeface="Georgia" pitchFamily="18" charset="0"/>
              </a:rPr>
              <a:t>) </a:t>
            </a:r>
          </a:p>
          <a:p>
            <a:pPr marL="1309688" indent="68263" algn="ctr" rtl="1">
              <a:lnSpc>
                <a:spcPct val="150000"/>
              </a:lnSpc>
              <a:tabLst>
                <a:tab pos="206375" algn="l"/>
              </a:tabLst>
            </a:pPr>
            <a:r>
              <a:rPr lang="fa-IR" sz="2000" dirty="0">
                <a:latin typeface="Georgia" pitchFamily="18" charset="0"/>
              </a:rPr>
              <a:t>توالی کارها روی تمامی ماشین ها یکی است.</a:t>
            </a:r>
            <a:endParaRPr lang="en-US" sz="2000" dirty="0">
              <a:latin typeface="Georgia" pitchFamily="18" charset="0"/>
            </a:endParaRPr>
          </a:p>
          <a:p>
            <a:pPr marL="627062" algn="just" rtl="1">
              <a:lnSpc>
                <a:spcPct val="150000"/>
              </a:lnSpc>
              <a:tabLst>
                <a:tab pos="206375" algn="l"/>
              </a:tabLst>
            </a:pPr>
            <a:r>
              <a:rPr lang="fa-IR" sz="2000" dirty="0" smtClean="0">
                <a:latin typeface="Georgia" pitchFamily="18" charset="0"/>
              </a:rPr>
              <a:t> - برای </a:t>
            </a:r>
            <a:r>
              <a:rPr lang="fa-IR" sz="2000" dirty="0">
                <a:latin typeface="Georgia" pitchFamily="18" charset="0"/>
              </a:rPr>
              <a:t>محیط </a:t>
            </a:r>
            <a:r>
              <a:rPr lang="en-US" sz="2000" dirty="0" smtClean="0">
                <a:latin typeface="Georgia" pitchFamily="18" charset="0"/>
              </a:rPr>
              <a:t>Flow Shop</a:t>
            </a:r>
            <a:r>
              <a:rPr lang="fa-IR" sz="2000" dirty="0" smtClean="0">
                <a:latin typeface="Georgia" pitchFamily="18" charset="0"/>
              </a:rPr>
              <a:t> مصداق دارد.</a:t>
            </a: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1214414" y="2214554"/>
            <a:ext cx="6837386" cy="1316048"/>
          </a:xfrm>
          <a:prstGeom prst="rect">
            <a:avLst/>
          </a:prstGeom>
          <a:gradFill rotWithShape="1">
            <a:gsLst>
              <a:gs pos="0">
                <a:schemeClr val="accent1">
                  <a:alpha val="39999"/>
                </a:schemeClr>
              </a:gs>
              <a:gs pos="50000">
                <a:schemeClr val="bg1">
                  <a:alpha val="37000"/>
                </a:schemeClr>
              </a:gs>
              <a:gs pos="100000">
                <a:schemeClr val="accent1">
                  <a:alpha val="39999"/>
                </a:schemeClr>
              </a:gs>
            </a:gsLst>
            <a:lin ang="5400000" scaled="1"/>
          </a:gradFill>
          <a:ln w="9525">
            <a:solidFill>
              <a:schemeClr val="tx1"/>
            </a:solidFill>
            <a:miter lim="800000"/>
            <a:headEnd/>
            <a:tailEnd/>
          </a:ln>
          <a:effectLst/>
        </p:spPr>
        <p:txBody>
          <a:bodyPr wrap="square" lIns="198000" rIns="198000" bIns="190800">
            <a:spAutoFit/>
          </a:bodyPr>
          <a:lstStyle/>
          <a:p>
            <a:pPr algn="ctr" rtl="1">
              <a:spcBef>
                <a:spcPct val="50000"/>
              </a:spcBef>
              <a:defRPr/>
            </a:pPr>
            <a:r>
              <a:rPr lang="fa-IR" sz="2800" b="1" dirty="0" smtClean="0">
                <a:solidFill>
                  <a:schemeClr val="accent2">
                    <a:lumMod val="75000"/>
                  </a:schemeClr>
                </a:solidFill>
                <a:cs typeface="B Roya" pitchFamily="2" charset="-78"/>
              </a:rPr>
              <a:t>زمانبندی تولید</a:t>
            </a:r>
          </a:p>
          <a:p>
            <a:pPr algn="ctr">
              <a:spcBef>
                <a:spcPct val="50000"/>
              </a:spcBef>
              <a:defRPr/>
            </a:pPr>
            <a:r>
              <a:rPr lang="en-US" sz="2800" b="1" i="1" dirty="0" smtClean="0">
                <a:solidFill>
                  <a:schemeClr val="accent2">
                    <a:lumMod val="75000"/>
                  </a:schemeClr>
                </a:solidFill>
                <a:latin typeface="Georgia" pitchFamily="18" charset="0"/>
                <a:cs typeface="B Roya" pitchFamily="2" charset="-78"/>
              </a:rPr>
              <a:t>Production Scheduling</a:t>
            </a:r>
          </a:p>
        </p:txBody>
      </p:sp>
      <p:sp>
        <p:nvSpPr>
          <p:cNvPr id="9" name="Text Box 7"/>
          <p:cNvSpPr txBox="1">
            <a:spLocks noChangeArrowheads="1"/>
          </p:cNvSpPr>
          <p:nvPr/>
        </p:nvSpPr>
        <p:spPr bwMode="auto">
          <a:xfrm>
            <a:off x="3357554" y="1785926"/>
            <a:ext cx="2686031" cy="366713"/>
          </a:xfrm>
          <a:prstGeom prst="rect">
            <a:avLst/>
          </a:prstGeom>
          <a:noFill/>
          <a:ln w="9525">
            <a:noFill/>
            <a:miter lim="800000"/>
            <a:headEnd/>
            <a:tailEnd/>
          </a:ln>
          <a:effectLst/>
        </p:spPr>
        <p:txBody>
          <a:bodyPr wrap="square">
            <a:spAutoFit/>
          </a:bodyPr>
          <a:lstStyle/>
          <a:p>
            <a:pPr algn="ctr" rtl="1">
              <a:spcBef>
                <a:spcPct val="50000"/>
              </a:spcBef>
              <a:defRPr/>
            </a:pPr>
            <a:r>
              <a:rPr lang="fa-IR" b="1" dirty="0">
                <a:effectLst>
                  <a:outerShdw blurRad="38100" dist="38100" dir="2700000" algn="tl">
                    <a:srgbClr val="C0C0C0"/>
                  </a:outerShdw>
                </a:effectLst>
                <a:latin typeface="Arial" pitchFamily="34" charset="0"/>
                <a:cs typeface="B Roya" pitchFamily="2" charset="-78"/>
              </a:rPr>
              <a:t>عنوان:</a:t>
            </a:r>
            <a:endParaRPr lang="en-US" b="1" dirty="0">
              <a:effectLst>
                <a:outerShdw blurRad="38100" dist="38100" dir="2700000" algn="tl">
                  <a:srgbClr val="C0C0C0"/>
                </a:outerShdw>
              </a:effectLst>
              <a:latin typeface="Arial" pitchFamily="34" charset="0"/>
              <a:cs typeface="B Roya" pitchFamily="2" charset="-78"/>
            </a:endParaRPr>
          </a:p>
        </p:txBody>
      </p:sp>
      <p:sp>
        <p:nvSpPr>
          <p:cNvPr id="10" name="Text Box 8"/>
          <p:cNvSpPr txBox="1">
            <a:spLocks noChangeArrowheads="1"/>
          </p:cNvSpPr>
          <p:nvPr/>
        </p:nvSpPr>
        <p:spPr bwMode="auto">
          <a:xfrm>
            <a:off x="2428860" y="4071942"/>
            <a:ext cx="4392612" cy="519112"/>
          </a:xfrm>
          <a:prstGeom prst="rect">
            <a:avLst/>
          </a:prstGeom>
          <a:noFill/>
          <a:ln w="9525">
            <a:noFill/>
            <a:miter lim="800000"/>
            <a:headEnd/>
            <a:tailEnd/>
          </a:ln>
        </p:spPr>
        <p:txBody>
          <a:bodyPr>
            <a:spAutoFit/>
          </a:bodyPr>
          <a:lstStyle/>
          <a:p>
            <a:pPr algn="ctr" rtl="1">
              <a:spcBef>
                <a:spcPct val="50000"/>
              </a:spcBef>
            </a:pPr>
            <a:r>
              <a:rPr lang="fa-IR" sz="2800" b="1" dirty="0" smtClean="0">
                <a:cs typeface="B Roya" pitchFamily="2" charset="-78"/>
              </a:rPr>
              <a:t>دکتر </a:t>
            </a:r>
            <a:r>
              <a:rPr lang="fa-IR" sz="2800" b="1" dirty="0" smtClean="0">
                <a:cs typeface="B Roya" pitchFamily="2" charset="-78"/>
              </a:rPr>
              <a:t>مهدی یزدانی</a:t>
            </a:r>
            <a:endParaRPr lang="en-US" sz="2800" b="1" dirty="0">
              <a:cs typeface="B Roya" pitchFamily="2" charset="-78"/>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532453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در فیلد </a:t>
            </a:r>
            <a:r>
              <a:rPr lang="en-US" sz="2000" i="1" dirty="0">
                <a:latin typeface="Georgia" pitchFamily="18" charset="0"/>
              </a:rPr>
              <a:t>β</a:t>
            </a:r>
            <a:r>
              <a:rPr lang="fa-IR" sz="2000" dirty="0" smtClean="0">
                <a:latin typeface="Georgia" pitchFamily="18" charset="0"/>
              </a:rPr>
              <a:t> مشخصات دیگری نیز ممکن است آورده شود که تا حدودی خود آنها مشخص کننده ویژگی هستند.</a:t>
            </a: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پردازش در حالت پیش فرض وابسته به کار و ماشین است، اما ممکن است  داشته باشیم</a:t>
            </a:r>
          </a:p>
          <a:p>
            <a:pPr marL="87313" algn="ctr">
              <a:lnSpc>
                <a:spcPct val="150000"/>
              </a:lnSpc>
              <a:tabLst>
                <a:tab pos="206375" algn="l"/>
              </a:tabLst>
            </a:pPr>
            <a:r>
              <a:rPr lang="en-US" sz="2000" i="1" dirty="0" err="1" smtClean="0">
                <a:latin typeface="Georgia" pitchFamily="18" charset="0"/>
              </a:rPr>
              <a:t>p</a:t>
            </a:r>
            <a:r>
              <a:rPr lang="en-US" sz="2000" i="1" baseline="-25000" dirty="0" err="1" smtClean="0">
                <a:latin typeface="Georgia" pitchFamily="18" charset="0"/>
              </a:rPr>
              <a:t>ji</a:t>
            </a:r>
            <a:r>
              <a:rPr lang="en-US" sz="2000" dirty="0" smtClean="0">
                <a:latin typeface="Georgia" pitchFamily="18" charset="0"/>
              </a:rPr>
              <a:t> </a:t>
            </a:r>
            <a:r>
              <a:rPr lang="en-US" sz="2000" dirty="0">
                <a:latin typeface="Georgia" pitchFamily="18" charset="0"/>
              </a:rPr>
              <a:t>= </a:t>
            </a:r>
            <a:r>
              <a:rPr lang="en-US" sz="2000" i="1" dirty="0" err="1" smtClean="0">
                <a:latin typeface="Georgia" pitchFamily="18" charset="0"/>
              </a:rPr>
              <a:t>p</a:t>
            </a:r>
            <a:r>
              <a:rPr lang="en-US" sz="2000" i="1" baseline="-25000" dirty="0" err="1" smtClean="0">
                <a:latin typeface="Georgia" pitchFamily="18" charset="0"/>
              </a:rPr>
              <a:t>j</a:t>
            </a:r>
            <a:endParaRPr lang="fa-IR" sz="2000" dirty="0">
              <a:latin typeface="Georgia" pitchFamily="18" charset="0"/>
            </a:endParaRPr>
          </a:p>
          <a:p>
            <a:pPr marL="87313" algn="ctr">
              <a:lnSpc>
                <a:spcPct val="150000"/>
              </a:lnSpc>
              <a:tabLst>
                <a:tab pos="206375" algn="l"/>
              </a:tabLst>
            </a:pPr>
            <a:r>
              <a:rPr lang="en-US" sz="2000" i="1" dirty="0" err="1" smtClean="0">
                <a:latin typeface="Georgia" pitchFamily="18" charset="0"/>
              </a:rPr>
              <a:t>p</a:t>
            </a:r>
            <a:r>
              <a:rPr lang="en-US" sz="2000" i="1" baseline="-25000" dirty="0" err="1" smtClean="0">
                <a:latin typeface="Georgia" pitchFamily="18" charset="0"/>
              </a:rPr>
              <a:t>ji</a:t>
            </a:r>
            <a:r>
              <a:rPr lang="en-US" sz="2000" dirty="0" smtClean="0">
                <a:latin typeface="Georgia" pitchFamily="18" charset="0"/>
              </a:rPr>
              <a:t> </a:t>
            </a:r>
            <a:r>
              <a:rPr lang="en-US" sz="2000" dirty="0">
                <a:latin typeface="Georgia" pitchFamily="18" charset="0"/>
              </a:rPr>
              <a:t>= </a:t>
            </a:r>
            <a:r>
              <a:rPr lang="en-US" sz="2000" i="1" dirty="0" smtClean="0">
                <a:latin typeface="Georgia" pitchFamily="18" charset="0"/>
              </a:rPr>
              <a:t>p</a:t>
            </a:r>
            <a:r>
              <a:rPr lang="en-US" sz="2000" i="1" baseline="-25000" dirty="0" smtClean="0">
                <a:latin typeface="Georgia" pitchFamily="18" charset="0"/>
              </a:rPr>
              <a:t>i</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تحویل در حالت پیش فرض وابسته به کار است، اما ممکن است داشته باشیم</a:t>
            </a:r>
          </a:p>
          <a:p>
            <a:pPr marL="625475" indent="-538163" algn="ctr">
              <a:lnSpc>
                <a:spcPct val="150000"/>
              </a:lnSpc>
              <a:tabLst>
                <a:tab pos="206375" algn="l"/>
              </a:tabLst>
            </a:pPr>
            <a:r>
              <a:rPr lang="fa-IR" sz="2000" dirty="0" smtClean="0">
                <a:latin typeface="Georgia" pitchFamily="18" charset="0"/>
              </a:rPr>
              <a:t> </a:t>
            </a:r>
            <a:r>
              <a:rPr lang="en-US" sz="2000" i="1" dirty="0" err="1" smtClean="0">
                <a:latin typeface="Georgia" pitchFamily="18" charset="0"/>
              </a:rPr>
              <a:t>d</a:t>
            </a:r>
            <a:r>
              <a:rPr lang="en-US" sz="2000" i="1" baseline="-25000" dirty="0" err="1" smtClean="0">
                <a:latin typeface="Georgia" pitchFamily="18" charset="0"/>
              </a:rPr>
              <a:t>j</a:t>
            </a:r>
            <a:r>
              <a:rPr lang="en-US" sz="2000" dirty="0" smtClean="0">
                <a:latin typeface="Georgia" pitchFamily="18" charset="0"/>
              </a:rPr>
              <a:t> = </a:t>
            </a:r>
            <a:r>
              <a:rPr lang="en-US" sz="2000" i="1" dirty="0" smtClean="0">
                <a:latin typeface="Georgia" pitchFamily="18" charset="0"/>
              </a:rPr>
              <a:t>d</a:t>
            </a:r>
            <a:endParaRPr lang="en-US" sz="2000" dirty="0" smtClean="0">
              <a:latin typeface="Georgia" pitchFamily="18" charset="0"/>
            </a:endParaRPr>
          </a:p>
        </p:txBody>
      </p:sp>
    </p:spTree>
    <p:extLst>
      <p:ext uri="{BB962C8B-B14F-4D97-AF65-F5344CB8AC3E}">
        <p14:creationId xmlns:p14="http://schemas.microsoft.com/office/powerpoint/2010/main" val="1161725012"/>
      </p:ext>
    </p:extLst>
  </p:cSld>
  <p:clrMapOvr>
    <a:masterClrMapping/>
  </p:clrMapOvr>
  <p:transition>
    <p:cover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1" name="Rectangle 20"/>
          <p:cNvSpPr/>
          <p:nvPr/>
        </p:nvSpPr>
        <p:spPr>
          <a:xfrm>
            <a:off x="4429124" y="1214422"/>
            <a:ext cx="4429156" cy="3170099"/>
          </a:xfrm>
          <a:prstGeom prst="rect">
            <a:avLst/>
          </a:prstGeom>
        </p:spPr>
        <p:txBody>
          <a:bodyPr wrap="square">
            <a:spAutoFit/>
          </a:bodyPr>
          <a:lstStyle/>
          <a:p>
            <a:pPr algn="ctr">
              <a:lnSpc>
                <a:spcPct val="200000"/>
              </a:lnSpc>
            </a:pPr>
            <a:r>
              <a:rPr lang="en-US" sz="10000" b="1" dirty="0" smtClean="0">
                <a:latin typeface="Georgia" pitchFamily="18" charset="0"/>
              </a:rPr>
              <a:t>End</a:t>
            </a:r>
            <a:endParaRPr lang="en-US" sz="10000" dirty="0" smtClean="0">
              <a:latin typeface="Georgia" pitchFamily="18"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1" name="Rectangle 13"/>
          <p:cNvSpPr>
            <a:spLocks noChangeArrowheads="1"/>
          </p:cNvSpPr>
          <p:nvPr/>
        </p:nvSpPr>
        <p:spPr bwMode="auto">
          <a:xfrm>
            <a:off x="0" y="762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5"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69"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74" name="Rectangle 6"/>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75" name="Rectangle 7"/>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79"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80" name="Rectangle 12"/>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81" name="Rectangle 13"/>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82" name="Rectangle 14"/>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8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88" name="Rectangle 20"/>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89" name="Rectangle 21"/>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90" name="Rectangle 22"/>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91" name="Rectangle 23"/>
          <p:cNvSpPr>
            <a:spLocks noChangeArrowheads="1"/>
          </p:cNvSpPr>
          <p:nvPr/>
        </p:nvSpPr>
        <p:spPr bwMode="auto">
          <a:xfrm>
            <a:off x="0" y="18288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96" name="Rectangle 28"/>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97" name="Rectangle 29"/>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8398" name="Rectangle 30"/>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8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9876" name="Rectangle 4"/>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877" name="Rectangle 5"/>
          <p:cNvSpPr>
            <a:spLocks noChangeArrowheads="1"/>
          </p:cNvSpPr>
          <p:nvPr/>
        </p:nvSpPr>
        <p:spPr bwMode="auto">
          <a:xfrm>
            <a:off x="0" y="1714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24" name="Rectangle 4"/>
          <p:cNvSpPr>
            <a:spLocks noChangeArrowheads="1"/>
          </p:cNvSpPr>
          <p:nvPr/>
        </p:nvSpPr>
        <p:spPr bwMode="auto">
          <a:xfrm>
            <a:off x="0" y="1371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925" name="Rectangle 5"/>
          <p:cNvSpPr>
            <a:spLocks noChangeArrowheads="1"/>
          </p:cNvSpPr>
          <p:nvPr/>
        </p:nvSpPr>
        <p:spPr bwMode="auto">
          <a:xfrm>
            <a:off x="0" y="1714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3972"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73" name="Rectangle 5"/>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7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3978" name="Rectangle 10"/>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79" name="Rectangle 11"/>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80" name="Rectangle 12"/>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0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6020"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021" name="Rectangle 5"/>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06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8068"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069" name="Rectangle 5"/>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074" name="Rectangle 10"/>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075" name="Rectangle 11"/>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076" name="Rectangle 12"/>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1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01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6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66" name="Rectangle 6"/>
          <p:cNvSpPr>
            <a:spLocks noChangeArrowheads="1"/>
          </p:cNvSpPr>
          <p:nvPr/>
        </p:nvSpPr>
        <p:spPr bwMode="auto">
          <a:xfrm>
            <a:off x="0" y="1362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167" name="Rectangle 7"/>
          <p:cNvSpPr>
            <a:spLocks noChangeArrowheads="1"/>
          </p:cNvSpPr>
          <p:nvPr/>
        </p:nvSpPr>
        <p:spPr bwMode="auto">
          <a:xfrm>
            <a:off x="0" y="1704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16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4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421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4214"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4215" name="Rectangle 7"/>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2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62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626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6265" name="Rectangle 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266" name="Rectangle 10"/>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267" name="Rectangle 11"/>
          <p:cNvSpPr>
            <a:spLocks noChangeArrowheads="1"/>
          </p:cNvSpPr>
          <p:nvPr/>
        </p:nvSpPr>
        <p:spPr bwMode="auto">
          <a:xfrm>
            <a:off x="0" y="14859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626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ransition>
    <p:cover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bwMode="auto">
          <a:xfrm flipH="1">
            <a:off x="711150" y="1554766"/>
            <a:ext cx="7429552" cy="3786214"/>
          </a:xfrm>
          <a:prstGeom prst="homePlate">
            <a:avLst/>
          </a:prstGeom>
          <a:blipFill>
            <a:blip r:embed="rId3" cstate="print"/>
            <a:tile tx="0" ty="0" sx="100000" sy="100000" flip="none" algn="tl"/>
          </a:blipFill>
          <a:ln w="38100" cap="flat" cmpd="sng" algn="ctr">
            <a:noFill/>
            <a:prstDash val="solid"/>
            <a:round/>
            <a:headEnd type="none" w="med" len="med"/>
            <a:tailEnd type="none" w="med" len="med"/>
          </a:ln>
          <a:effectLst>
            <a:glow rad="228600">
              <a:schemeClr val="accent4">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algn="ctr">
              <a:defRPr/>
            </a:pPr>
            <a:endParaRPr lang="fa-IR" sz="3600" dirty="0" smtClean="0">
              <a:solidFill>
                <a:srgbClr val="000066"/>
              </a:solidFill>
              <a:effectLst>
                <a:outerShdw blurRad="38100" dist="38100" dir="2700000" algn="tl">
                  <a:srgbClr val="000000">
                    <a:alpha val="43137"/>
                  </a:srgbClr>
                </a:outerShdw>
              </a:effectLst>
            </a:endParaRPr>
          </a:p>
          <a:p>
            <a:pPr algn="ctr">
              <a:defRPr/>
            </a:pPr>
            <a:endParaRPr lang="fa-IR" sz="3600" dirty="0" smtClean="0">
              <a:solidFill>
                <a:srgbClr val="000066"/>
              </a:solidFill>
              <a:effectLst>
                <a:outerShdw blurRad="38100" dist="38100" dir="2700000" algn="tl">
                  <a:srgbClr val="000000">
                    <a:alpha val="43137"/>
                  </a:srgbClr>
                </a:outerShdw>
              </a:effectLst>
            </a:endParaRPr>
          </a:p>
          <a:p>
            <a:pPr algn="ctr" rtl="1">
              <a:defRPr/>
            </a:pPr>
            <a:endParaRPr lang="fa-IR" sz="3600" dirty="0" smtClean="0">
              <a:solidFill>
                <a:srgbClr val="000066"/>
              </a:solidFill>
              <a:effectLst>
                <a:outerShdw blurRad="38100" dist="38100" dir="2700000" algn="tl">
                  <a:srgbClr val="000000">
                    <a:alpha val="43137"/>
                  </a:srgbClr>
                </a:outerShdw>
              </a:effectLst>
            </a:endParaRPr>
          </a:p>
          <a:p>
            <a:pPr algn="ctr" rtl="1">
              <a:defRPr/>
            </a:pPr>
            <a:endParaRPr lang="en-GB" sz="3600" b="1" i="1" dirty="0">
              <a:solidFill>
                <a:srgbClr val="000066"/>
              </a:solidFill>
              <a:effectLst>
                <a:outerShdw blurRad="38100" dist="38100" dir="2700000" algn="tl">
                  <a:srgbClr val="000000">
                    <a:alpha val="43137"/>
                  </a:srgbClr>
                </a:outerShdw>
              </a:effectLst>
              <a:latin typeface="Times New Roman" pitchFamily="18" charset="0"/>
            </a:endParaRPr>
          </a:p>
        </p:txBody>
      </p:sp>
      <p:sp>
        <p:nvSpPr>
          <p:cNvPr id="3" name="TextBox 2"/>
          <p:cNvSpPr txBox="1"/>
          <p:nvPr/>
        </p:nvSpPr>
        <p:spPr>
          <a:xfrm>
            <a:off x="1500166" y="2786058"/>
            <a:ext cx="6715172" cy="1200329"/>
          </a:xfrm>
          <a:prstGeom prst="rect">
            <a:avLst/>
          </a:prstGeom>
          <a:noFill/>
        </p:spPr>
        <p:txBody>
          <a:bodyPr wrap="square" rtlCol="0">
            <a:spAutoFit/>
          </a:bodyPr>
          <a:lstStyle/>
          <a:p>
            <a:pPr algn="ctr">
              <a:defRPr/>
            </a:pPr>
            <a:r>
              <a:rPr lang="fa-IR" sz="3600" b="1" dirty="0" smtClean="0">
                <a:solidFill>
                  <a:srgbClr val="000066"/>
                </a:solidFill>
                <a:effectLst>
                  <a:outerShdw blurRad="38100" dist="38100" dir="2700000" algn="tl">
                    <a:srgbClr val="000000">
                      <a:alpha val="43137"/>
                    </a:srgbClr>
                  </a:outerShdw>
                </a:effectLst>
                <a:latin typeface="Georgia" pitchFamily="18" charset="0"/>
              </a:rPr>
              <a:t>جلسه چهارم</a:t>
            </a:r>
          </a:p>
          <a:p>
            <a:pPr algn="ctr">
              <a:defRPr/>
            </a:pPr>
            <a:r>
              <a:rPr lang="fa-IR" sz="3600" b="1" dirty="0" smtClean="0">
                <a:solidFill>
                  <a:srgbClr val="000066"/>
                </a:solidFill>
                <a:effectLst>
                  <a:outerShdw blurRad="38100" dist="38100" dir="2700000" algn="tl">
                    <a:srgbClr val="000000">
                      <a:alpha val="43137"/>
                    </a:srgbClr>
                  </a:outerShdw>
                </a:effectLst>
                <a:latin typeface="Georgia" pitchFamily="18" charset="0"/>
              </a:rPr>
              <a:t>مشخصات و محدودیت ها ی فنی</a:t>
            </a:r>
            <a:endParaRPr lang="en-US" sz="3600" b="1" dirty="0" smtClean="0">
              <a:solidFill>
                <a:srgbClr val="000066"/>
              </a:solidFill>
              <a:effectLst>
                <a:outerShdw blurRad="38100" dist="38100" dir="2700000" algn="tl">
                  <a:srgbClr val="000000">
                    <a:alpha val="43137"/>
                  </a:srgbClr>
                </a:outerShdw>
              </a:effectLst>
              <a:latin typeface="Georgia" pitchFamily="18"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دردسترسی </a:t>
            </a:r>
            <a:r>
              <a:rPr lang="en-US" sz="2000" dirty="0" smtClean="0">
                <a:latin typeface="Georgia" pitchFamily="18" charset="0"/>
              </a:rPr>
              <a:t>Release time (</a:t>
            </a:r>
            <a:r>
              <a:rPr lang="en-US" sz="2000" i="1" dirty="0" err="1" smtClean="0">
                <a:latin typeface="Georgia" pitchFamily="18" charset="0"/>
              </a:rPr>
              <a:t>r</a:t>
            </a:r>
            <a:r>
              <a:rPr lang="en-US" sz="2000" i="1" baseline="-25000" dirty="0" err="1" smtClean="0">
                <a:latin typeface="Georgia" pitchFamily="18" charset="0"/>
              </a:rPr>
              <a:t>m</a:t>
            </a:r>
            <a:r>
              <a:rPr lang="en-US" sz="2000" dirty="0" smtClean="0">
                <a:latin typeface="Georgia" pitchFamily="18" charset="0"/>
              </a:rPr>
              <a:t>)</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پردازش </a:t>
            </a:r>
            <a:r>
              <a:rPr lang="fa-IR" sz="2000" dirty="0" smtClean="0">
                <a:latin typeface="Georgia" pitchFamily="18" charset="0"/>
              </a:rPr>
              <a:t>کار  </a:t>
            </a:r>
            <a:r>
              <a:rPr lang="en-US" sz="2000" dirty="0" smtClean="0">
                <a:latin typeface="Georgia" pitchFamily="18" charset="0"/>
              </a:rPr>
              <a:t>j</a:t>
            </a:r>
            <a:r>
              <a:rPr lang="fa-IR" sz="2000" dirty="0" smtClean="0">
                <a:latin typeface="Georgia" pitchFamily="18" charset="0"/>
              </a:rPr>
              <a:t> زودتر از زمان </a:t>
            </a:r>
            <a:r>
              <a:rPr lang="en-US" sz="2000" dirty="0" err="1" smtClean="0">
                <a:latin typeface="Georgia" pitchFamily="18" charset="0"/>
              </a:rPr>
              <a:t>rj</a:t>
            </a:r>
            <a:r>
              <a:rPr lang="fa-IR" sz="2000" dirty="0" smtClean="0">
                <a:latin typeface="Georgia" pitchFamily="18" charset="0"/>
              </a:rPr>
              <a:t> نمیتواند باشد</a:t>
            </a: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اگر در فیلد </a:t>
            </a:r>
            <a:r>
              <a:rPr lang="en-US" sz="2000" i="1" dirty="0" smtClean="0">
                <a:latin typeface="Georgia" pitchFamily="18" charset="0"/>
              </a:rPr>
              <a:t>β</a:t>
            </a:r>
            <a:r>
              <a:rPr lang="fa-IR" sz="2000" i="1" dirty="0" smtClean="0">
                <a:latin typeface="Georgia" pitchFamily="18" charset="0"/>
              </a:rPr>
              <a:t>، </a:t>
            </a:r>
            <a:r>
              <a:rPr lang="en-US" sz="2000" i="1" dirty="0" err="1" smtClean="0">
                <a:latin typeface="Georgia" pitchFamily="18" charset="0"/>
              </a:rPr>
              <a:t>rm</a:t>
            </a:r>
            <a:r>
              <a:rPr lang="fa-IR" sz="2000" i="1" dirty="0" smtClean="0">
                <a:latin typeface="Georgia" pitchFamily="18" charset="0"/>
              </a:rPr>
              <a:t> </a:t>
            </a:r>
            <a:r>
              <a:rPr lang="fa-IR" sz="2000" dirty="0" smtClean="0">
                <a:latin typeface="Georgia" pitchFamily="18" charset="0"/>
              </a:rPr>
              <a:t>نباشد، کارها در هر زمانی می توانند شروع شوند.</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فرق </a:t>
            </a:r>
            <a:r>
              <a:rPr lang="en-US" sz="2000" dirty="0" smtClean="0">
                <a:latin typeface="Georgia" pitchFamily="18" charset="0"/>
              </a:rPr>
              <a:t>release time</a:t>
            </a:r>
            <a:r>
              <a:rPr lang="fa-IR" sz="2000" dirty="0" smtClean="0">
                <a:latin typeface="Georgia" pitchFamily="18" charset="0"/>
              </a:rPr>
              <a:t> و </a:t>
            </a:r>
            <a:r>
              <a:rPr lang="en-US" sz="2000" dirty="0" smtClean="0">
                <a:latin typeface="Georgia" pitchFamily="18" charset="0"/>
              </a:rPr>
              <a:t>due date</a:t>
            </a:r>
            <a:r>
              <a:rPr lang="fa-IR" sz="2000" dirty="0" smtClean="0">
                <a:latin typeface="Georgia" pitchFamily="18" charset="0"/>
              </a:rPr>
              <a:t> </a:t>
            </a:r>
            <a:endParaRPr lang="en-US" sz="2000" dirty="0" smtClean="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قطع پردازش </a:t>
            </a:r>
            <a:r>
              <a:rPr lang="en-US" sz="2000" dirty="0" smtClean="0">
                <a:latin typeface="Georgia" pitchFamily="18" charset="0"/>
              </a:rPr>
              <a:t>Preemptions (</a:t>
            </a:r>
            <a:r>
              <a:rPr lang="en-US" sz="2000" i="1" dirty="0" err="1" smtClean="0">
                <a:latin typeface="Georgia" pitchFamily="18" charset="0"/>
              </a:rPr>
              <a:t>prmp</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وقتی پردازش یک کار شروع شد، لازم نیست تا انتها بدون توقف ادامه یابد. </a:t>
            </a:r>
          </a:p>
          <a:p>
            <a:pPr marL="627062" algn="ctr" rtl="1">
              <a:lnSpc>
                <a:spcPct val="150000"/>
              </a:lnSpc>
              <a:tabLst>
                <a:tab pos="206375" algn="l"/>
              </a:tabLst>
            </a:pPr>
            <a:r>
              <a:rPr lang="fa-IR" sz="2000" dirty="0" smtClean="0">
                <a:latin typeface="Georgia" pitchFamily="18" charset="0"/>
              </a:rPr>
              <a:t>به </a:t>
            </a:r>
            <a:r>
              <a:rPr lang="fa-IR" sz="2000" dirty="0">
                <a:latin typeface="Georgia" pitchFamily="18" charset="0"/>
              </a:rPr>
              <a:t>عبارتی امکان قطع پردازش وجود دارد</a:t>
            </a:r>
            <a:r>
              <a:rPr lang="fa-IR" sz="2000" dirty="0" smtClean="0">
                <a:latin typeface="Georgia" pitchFamily="18" charset="0"/>
              </a:rPr>
              <a:t>.</a:t>
            </a: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میتوان پردازش یک کار را متوقف و پردازش یک کار دیگر را شروع کرد. در ادامه، باقی مانده پردازش کار قبلی را مجددا شروع کرد.</a:t>
            </a:r>
            <a:endParaRPr lang="en-US" sz="2000" dirty="0" smtClean="0">
              <a:latin typeface="Georgia" pitchFamily="18" charset="0"/>
            </a:endParaRPr>
          </a:p>
        </p:txBody>
      </p:sp>
      <p:sp>
        <p:nvSpPr>
          <p:cNvPr id="6" name="Rectangle 5"/>
          <p:cNvSpPr/>
          <p:nvPr/>
        </p:nvSpPr>
        <p:spPr bwMode="auto">
          <a:xfrm>
            <a:off x="2651972" y="4582990"/>
            <a:ext cx="1224136"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683568" y="4564601"/>
            <a:ext cx="1656184"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1" name="Rectangle 10"/>
          <p:cNvSpPr/>
          <p:nvPr/>
        </p:nvSpPr>
        <p:spPr bwMode="auto">
          <a:xfrm>
            <a:off x="1106496" y="5553236"/>
            <a:ext cx="82809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2" name="Rectangle 11"/>
          <p:cNvSpPr/>
          <p:nvPr/>
        </p:nvSpPr>
        <p:spPr bwMode="auto">
          <a:xfrm>
            <a:off x="1944636" y="5553236"/>
            <a:ext cx="1224136"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3" name="Rectangle 12"/>
          <p:cNvSpPr/>
          <p:nvPr/>
        </p:nvSpPr>
        <p:spPr bwMode="auto">
          <a:xfrm>
            <a:off x="3168772" y="5553913"/>
            <a:ext cx="828092"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14" name="Straight Arrow Connector 13"/>
          <p:cNvCxnSpPr/>
          <p:nvPr/>
        </p:nvCxnSpPr>
        <p:spPr bwMode="auto">
          <a:xfrm>
            <a:off x="1115616" y="6129300"/>
            <a:ext cx="324036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5" name="Straight Connector 14"/>
          <p:cNvCxnSpPr/>
          <p:nvPr/>
        </p:nvCxnSpPr>
        <p:spPr bwMode="auto">
          <a:xfrm>
            <a:off x="1115616" y="5445224"/>
            <a:ext cx="0" cy="684076"/>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ransition>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486287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روابط پیشنیازی </a:t>
            </a:r>
            <a:r>
              <a:rPr lang="en-US" sz="2000" dirty="0" smtClean="0">
                <a:latin typeface="Georgia" pitchFamily="18" charset="0"/>
              </a:rPr>
              <a:t>Precedence constraints (</a:t>
            </a:r>
            <a:r>
              <a:rPr lang="en-US" sz="2000" i="1" dirty="0" err="1" smtClean="0">
                <a:latin typeface="Georgia" pitchFamily="18" charset="0"/>
              </a:rPr>
              <a:t>prec</a:t>
            </a:r>
            <a:r>
              <a:rPr lang="en-US" sz="2000" dirty="0" smtClean="0">
                <a:latin typeface="Georgia" pitchFamily="18" charset="0"/>
              </a:rPr>
              <a:t>) </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هر کار، یک یا چند کار  به عنوان یشنیازی دارد و تنها زمانی می تواند پردازش آن را شروع کرد که کارهای پیشنیازی انجام شده باشند.</a:t>
            </a: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معمولا برای محیط های تک عملیاتی کاربرد دارد</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مسئله </a:t>
            </a:r>
            <a:r>
              <a:rPr lang="en-US" sz="2000" dirty="0" smtClean="0">
                <a:latin typeface="Georgia" pitchFamily="18" charset="0"/>
              </a:rPr>
              <a:t>Assembly scheduling</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چند کار (یک یا چند عملیاتی) باید تکمیل شوند تا بتوان یک کار دیگر را شروع کرد.</a:t>
            </a:r>
            <a:endParaRPr lang="en-US" sz="2000" dirty="0" smtClean="0">
              <a:latin typeface="Georgia" pitchFamily="18" charset="0"/>
            </a:endParaRPr>
          </a:p>
        </p:txBody>
      </p:sp>
    </p:spTree>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486287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آماده سازی </a:t>
            </a:r>
            <a:r>
              <a:rPr lang="en-US" sz="2000" dirty="0" smtClean="0">
                <a:latin typeface="Georgia" pitchFamily="18" charset="0"/>
              </a:rPr>
              <a:t>setup times</a:t>
            </a:r>
          </a:p>
          <a:p>
            <a:pPr marL="627062" algn="ctr" rtl="1">
              <a:lnSpc>
                <a:spcPct val="150000"/>
              </a:lnSpc>
              <a:tabLst>
                <a:tab pos="206375" algn="l"/>
              </a:tabLst>
            </a:pPr>
            <a:r>
              <a:rPr lang="fa-IR" sz="2000" dirty="0" smtClean="0">
                <a:latin typeface="Georgia" pitchFamily="18" charset="0"/>
              </a:rPr>
              <a:t>قبل پردازش یک کار روی یک ماشین باید شرایط برای پردازش آماده شود</a:t>
            </a: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a:latin typeface="Georgia" pitchFamily="18" charset="0"/>
              </a:rPr>
              <a:t>زمان آماده سازی وابسته توالی</a:t>
            </a:r>
            <a:r>
              <a:rPr lang="en-US" sz="2000" dirty="0">
                <a:latin typeface="Georgia" pitchFamily="18" charset="0"/>
              </a:rPr>
              <a:t>Sequence dependent setup times (</a:t>
            </a:r>
            <a:r>
              <a:rPr lang="en-US" sz="2000" i="1" dirty="0" err="1">
                <a:latin typeface="Georgia" pitchFamily="18" charset="0"/>
              </a:rPr>
              <a:t>s</a:t>
            </a:r>
            <a:r>
              <a:rPr lang="en-US" sz="2000" i="1" baseline="-25000" dirty="0" err="1">
                <a:latin typeface="Georgia" pitchFamily="18" charset="0"/>
              </a:rPr>
              <a:t>jk</a:t>
            </a:r>
            <a:r>
              <a:rPr lang="en-US" sz="2000" dirty="0">
                <a:latin typeface="Georgia" pitchFamily="18" charset="0"/>
              </a:rPr>
              <a:t>) </a:t>
            </a:r>
          </a:p>
          <a:p>
            <a:pPr marL="627062" algn="ctr" rtl="1">
              <a:lnSpc>
                <a:spcPct val="150000"/>
              </a:lnSpc>
              <a:tabLst>
                <a:tab pos="206375" algn="l"/>
              </a:tabLst>
            </a:pPr>
            <a:r>
              <a:rPr lang="fa-IR" sz="2000" dirty="0" smtClean="0">
                <a:latin typeface="Georgia" pitchFamily="18" charset="0"/>
              </a:rPr>
              <a:t>حجم آماده سازی وابسته به کار قبلی دارد</a:t>
            </a: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توالی </a:t>
            </a:r>
            <a:r>
              <a:rPr lang="en-US" sz="2000" dirty="0" smtClean="0">
                <a:latin typeface="Georgia" pitchFamily="18" charset="0"/>
              </a:rPr>
              <a:t>{1-2}</a:t>
            </a: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توالی </a:t>
            </a:r>
            <a:r>
              <a:rPr lang="en-US" sz="2000" dirty="0" smtClean="0">
                <a:latin typeface="Georgia" pitchFamily="18" charset="0"/>
              </a:rPr>
              <a:t>{2-1}</a:t>
            </a:r>
          </a:p>
        </p:txBody>
      </p:sp>
      <p:sp>
        <p:nvSpPr>
          <p:cNvPr id="6" name="Rectangle 5"/>
          <p:cNvSpPr/>
          <p:nvPr/>
        </p:nvSpPr>
        <p:spPr bwMode="auto">
          <a:xfrm>
            <a:off x="4067944" y="4941168"/>
            <a:ext cx="1224136"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2923619" y="4941168"/>
            <a:ext cx="741494"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9" name="Straight Arrow Connector 8"/>
          <p:cNvCxnSpPr/>
          <p:nvPr/>
        </p:nvCxnSpPr>
        <p:spPr bwMode="auto">
          <a:xfrm>
            <a:off x="1475656" y="6165304"/>
            <a:ext cx="468052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1" name="Rectangle 10"/>
          <p:cNvSpPr/>
          <p:nvPr/>
        </p:nvSpPr>
        <p:spPr bwMode="auto">
          <a:xfrm>
            <a:off x="1479975" y="5514567"/>
            <a:ext cx="864096"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S02</a:t>
            </a:r>
          </a:p>
        </p:txBody>
      </p:sp>
      <p:sp>
        <p:nvSpPr>
          <p:cNvPr id="13" name="Rectangle 12"/>
          <p:cNvSpPr/>
          <p:nvPr/>
        </p:nvSpPr>
        <p:spPr bwMode="auto">
          <a:xfrm>
            <a:off x="4190398" y="5514567"/>
            <a:ext cx="57674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Job1</a:t>
            </a:r>
          </a:p>
        </p:txBody>
      </p:sp>
      <p:sp>
        <p:nvSpPr>
          <p:cNvPr id="14" name="Rectangle 13"/>
          <p:cNvSpPr/>
          <p:nvPr/>
        </p:nvSpPr>
        <p:spPr bwMode="auto">
          <a:xfrm>
            <a:off x="1479975" y="4942893"/>
            <a:ext cx="1440160" cy="358315"/>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S01</a:t>
            </a:r>
          </a:p>
        </p:txBody>
      </p:sp>
      <p:sp>
        <p:nvSpPr>
          <p:cNvPr id="26" name="Rectangle 25"/>
          <p:cNvSpPr/>
          <p:nvPr/>
        </p:nvSpPr>
        <p:spPr bwMode="auto">
          <a:xfrm>
            <a:off x="3491880" y="5514567"/>
            <a:ext cx="698518"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S01</a:t>
            </a:r>
          </a:p>
        </p:txBody>
      </p:sp>
      <p:sp>
        <p:nvSpPr>
          <p:cNvPr id="27" name="Rectangle 26"/>
          <p:cNvSpPr/>
          <p:nvPr/>
        </p:nvSpPr>
        <p:spPr bwMode="auto">
          <a:xfrm>
            <a:off x="2344071" y="5514567"/>
            <a:ext cx="1224136"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8" name="Rectangle 27"/>
          <p:cNvSpPr/>
          <p:nvPr/>
        </p:nvSpPr>
        <p:spPr bwMode="auto">
          <a:xfrm>
            <a:off x="3635896" y="4942893"/>
            <a:ext cx="432048" cy="358315"/>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S02</a:t>
            </a:r>
          </a:p>
        </p:txBody>
      </p:sp>
      <p:cxnSp>
        <p:nvCxnSpPr>
          <p:cNvPr id="4" name="Straight Arrow Connector 3"/>
          <p:cNvCxnSpPr/>
          <p:nvPr/>
        </p:nvCxnSpPr>
        <p:spPr bwMode="auto">
          <a:xfrm>
            <a:off x="1479975" y="4797152"/>
            <a:ext cx="1476164" cy="0"/>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18" name="Straight Arrow Connector 17"/>
          <p:cNvCxnSpPr/>
          <p:nvPr/>
        </p:nvCxnSpPr>
        <p:spPr bwMode="auto">
          <a:xfrm>
            <a:off x="3599892" y="6021288"/>
            <a:ext cx="590506" cy="0"/>
          </a:xfrm>
          <a:prstGeom prst="straightConnector1">
            <a:avLst/>
          </a:prstGeom>
          <a:solidFill>
            <a:schemeClr val="accent1"/>
          </a:solidFill>
          <a:ln w="9525" cap="flat" cmpd="sng" algn="ctr">
            <a:solidFill>
              <a:schemeClr val="tx1"/>
            </a:solidFill>
            <a:prstDash val="solid"/>
            <a:round/>
            <a:headEnd type="arrow"/>
            <a:tailEnd type="arrow"/>
          </a:ln>
          <a:effectLst/>
        </p:spPr>
      </p:cxn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3939540"/>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آماده سازی جداپذیر و جداناپذیر </a:t>
            </a:r>
            <a:r>
              <a:rPr lang="en-US" sz="2000" dirty="0" smtClean="0">
                <a:latin typeface="Georgia" pitchFamily="18" charset="0"/>
              </a:rPr>
              <a:t>Separable and non-separable setup</a:t>
            </a:r>
            <a:endParaRPr lang="fa-IR" sz="2000" dirty="0" smtClean="0">
              <a:latin typeface="Georgia" pitchFamily="18" charset="0"/>
            </a:endParaRPr>
          </a:p>
          <a:p>
            <a:pPr marL="627062" algn="ctr" rtl="1">
              <a:lnSpc>
                <a:spcPct val="150000"/>
              </a:lnSpc>
              <a:tabLst>
                <a:tab pos="206375" algn="l"/>
              </a:tabLst>
            </a:pPr>
            <a:r>
              <a:rPr lang="fa-IR" sz="2000" dirty="0" smtClean="0">
                <a:latin typeface="Georgia" pitchFamily="18" charset="0"/>
              </a:rPr>
              <a:t>در آماده سازی جداناپذیر، هم کار و هم ماشین باید در دسترس باشند، اما در آماده سازی جداپذیر، فقط باید ماشین در دسترس باشد.</a:t>
            </a:r>
          </a:p>
          <a:p>
            <a:pPr marL="627062" algn="ctr" rtl="1">
              <a:lnSpc>
                <a:spcPct val="150000"/>
              </a:lnSpc>
              <a:tabLst>
                <a:tab pos="206375" algn="l"/>
              </a:tabLst>
            </a:pPr>
            <a:endParaRPr lang="fa-IR" sz="2000" dirty="0">
              <a:latin typeface="Georgia" pitchFamily="18" charset="0"/>
            </a:endParaRPr>
          </a:p>
          <a:p>
            <a:pPr marL="627062" algn="ctr" rtl="1">
              <a:lnSpc>
                <a:spcPct val="150000"/>
              </a:lnSpc>
              <a:tabLst>
                <a:tab pos="206375" algn="l"/>
              </a:tabLst>
            </a:pPr>
            <a:endParaRPr lang="en-US" sz="2000" dirty="0" smtClean="0">
              <a:latin typeface="Georgia" pitchFamily="18" charset="0"/>
            </a:endParaRPr>
          </a:p>
          <a:p>
            <a:pPr marL="627062" algn="ctr" rtl="1">
              <a:lnSpc>
                <a:spcPct val="150000"/>
              </a:lnSpc>
              <a:tabLst>
                <a:tab pos="206375" algn="l"/>
              </a:tabLst>
            </a:pPr>
            <a:endParaRPr lang="en-US" sz="2000" dirty="0">
              <a:latin typeface="Georgia" pitchFamily="18" charset="0"/>
            </a:endParaRPr>
          </a:p>
        </p:txBody>
      </p:sp>
      <p:sp>
        <p:nvSpPr>
          <p:cNvPr id="17" name="Rectangle 16"/>
          <p:cNvSpPr/>
          <p:nvPr/>
        </p:nvSpPr>
        <p:spPr bwMode="auto">
          <a:xfrm>
            <a:off x="2923619" y="3573016"/>
            <a:ext cx="741494"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18" name="Straight Arrow Connector 17"/>
          <p:cNvCxnSpPr/>
          <p:nvPr/>
        </p:nvCxnSpPr>
        <p:spPr bwMode="auto">
          <a:xfrm>
            <a:off x="1475656" y="4725144"/>
            <a:ext cx="453650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9" name="Straight Connector 18"/>
          <p:cNvCxnSpPr/>
          <p:nvPr/>
        </p:nvCxnSpPr>
        <p:spPr bwMode="auto">
          <a:xfrm>
            <a:off x="1475656" y="3356992"/>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0" name="Rectangle 19"/>
          <p:cNvSpPr/>
          <p:nvPr/>
        </p:nvSpPr>
        <p:spPr bwMode="auto">
          <a:xfrm>
            <a:off x="3659196" y="4149080"/>
            <a:ext cx="984811"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23" name="Rectangle 22"/>
          <p:cNvSpPr/>
          <p:nvPr/>
        </p:nvSpPr>
        <p:spPr bwMode="auto">
          <a:xfrm>
            <a:off x="4644007" y="4149080"/>
            <a:ext cx="57674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24" name="Rectangle 23"/>
          <p:cNvSpPr/>
          <p:nvPr/>
        </p:nvSpPr>
        <p:spPr bwMode="auto">
          <a:xfrm>
            <a:off x="1479975" y="3574741"/>
            <a:ext cx="1440160"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25" name="TextBox 24"/>
          <p:cNvSpPr txBox="1"/>
          <p:nvPr/>
        </p:nvSpPr>
        <p:spPr>
          <a:xfrm>
            <a:off x="323528" y="3574741"/>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29" name="Rectangle 28"/>
          <p:cNvSpPr/>
          <p:nvPr/>
        </p:nvSpPr>
        <p:spPr bwMode="auto">
          <a:xfrm>
            <a:off x="2923619" y="5013176"/>
            <a:ext cx="741494"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30" name="Straight Arrow Connector 29"/>
          <p:cNvCxnSpPr/>
          <p:nvPr/>
        </p:nvCxnSpPr>
        <p:spPr bwMode="auto">
          <a:xfrm>
            <a:off x="1475656" y="6165304"/>
            <a:ext cx="453650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1" name="Straight Connector 30"/>
          <p:cNvCxnSpPr/>
          <p:nvPr/>
        </p:nvCxnSpPr>
        <p:spPr bwMode="auto">
          <a:xfrm>
            <a:off x="1475656" y="4797152"/>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2" name="Rectangle 31"/>
          <p:cNvSpPr/>
          <p:nvPr/>
        </p:nvSpPr>
        <p:spPr bwMode="auto">
          <a:xfrm>
            <a:off x="2699792" y="5589240"/>
            <a:ext cx="1008112"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34" name="Rectangle 33"/>
          <p:cNvSpPr/>
          <p:nvPr/>
        </p:nvSpPr>
        <p:spPr bwMode="auto">
          <a:xfrm>
            <a:off x="3672584" y="5589240"/>
            <a:ext cx="57674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35" name="Rectangle 34"/>
          <p:cNvSpPr/>
          <p:nvPr/>
        </p:nvSpPr>
        <p:spPr bwMode="auto">
          <a:xfrm>
            <a:off x="1479975" y="5014901"/>
            <a:ext cx="1440160"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36" name="TextBox 35"/>
          <p:cNvSpPr txBox="1"/>
          <p:nvPr/>
        </p:nvSpPr>
        <p:spPr>
          <a:xfrm>
            <a:off x="323528" y="5014901"/>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Tree>
    <p:extLst>
      <p:ext uri="{BB962C8B-B14F-4D97-AF65-F5344CB8AC3E}">
        <p14:creationId xmlns:p14="http://schemas.microsoft.com/office/powerpoint/2010/main" val="2914015889"/>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P spid="29" grpId="0" animBg="1"/>
      <p:bldP spid="32" grpId="0" animBg="1"/>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Stationery"/>
          <p:cNvSpPr>
            <a:spLocks noChangeArrowheads="1"/>
          </p:cNvSpPr>
          <p:nvPr/>
        </p:nvSpPr>
        <p:spPr bwMode="auto">
          <a:xfrm>
            <a:off x="200665" y="142852"/>
            <a:ext cx="8713787" cy="642942"/>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2400" b="1" dirty="0" smtClean="0">
                <a:solidFill>
                  <a:srgbClr val="003300"/>
                </a:solidFill>
                <a:effectLst>
                  <a:outerShdw blurRad="38100" dist="38100" dir="2700000" algn="tl">
                    <a:srgbClr val="000000">
                      <a:alpha val="43137"/>
                    </a:srgbClr>
                  </a:outerShdw>
                </a:effectLst>
                <a:latin typeface="Georgia" pitchFamily="18" charset="0"/>
              </a:rPr>
              <a:t>Preliminaries</a:t>
            </a:r>
            <a:endParaRPr lang="en-US" sz="2400" b="1" dirty="0">
              <a:solidFill>
                <a:srgbClr val="003300"/>
              </a:solidFill>
              <a:effectLst>
                <a:outerShdw blurRad="38100" dist="38100" dir="2700000" algn="tl">
                  <a:srgbClr val="000000">
                    <a:alpha val="43137"/>
                  </a:srgbClr>
                </a:outerShdw>
              </a:effectLst>
              <a:latin typeface="Georgia" pitchFamily="18" charset="0"/>
            </a:endParaRPr>
          </a:p>
        </p:txBody>
      </p:sp>
      <p:sp>
        <p:nvSpPr>
          <p:cNvPr id="27651" name="Rectangle 3"/>
          <p:cNvSpPr>
            <a:spLocks noChangeArrowheads="1"/>
          </p:cNvSpPr>
          <p:nvPr/>
        </p:nvSpPr>
        <p:spPr bwMode="auto">
          <a:xfrm>
            <a:off x="179388" y="928670"/>
            <a:ext cx="8739187" cy="5378470"/>
          </a:xfrm>
          <a:prstGeom prst="rect">
            <a:avLst/>
          </a:prstGeom>
          <a:noFill/>
          <a:ln w="9525">
            <a:solidFill>
              <a:schemeClr val="tx1"/>
            </a:solidFill>
            <a:miter lim="800000"/>
            <a:headEnd/>
            <a:tailEnd/>
          </a:ln>
        </p:spPr>
        <p:txBody>
          <a:bodyPr wrap="none" anchor="ctr"/>
          <a:lstStyle/>
          <a:p>
            <a:endParaRPr lang="fa-IR"/>
          </a:p>
        </p:txBody>
      </p:sp>
      <p:sp>
        <p:nvSpPr>
          <p:cNvPr id="7" name="Rectangle 2" descr="Stationery"/>
          <p:cNvSpPr>
            <a:spLocks noChangeArrowheads="1"/>
          </p:cNvSpPr>
          <p:nvPr/>
        </p:nvSpPr>
        <p:spPr bwMode="auto">
          <a:xfrm>
            <a:off x="142844" y="6357958"/>
            <a:ext cx="8786874" cy="357190"/>
          </a:xfrm>
          <a:prstGeom prst="rect">
            <a:avLst/>
          </a:prstGeom>
          <a:blipFill dpi="0" rotWithShape="1">
            <a:blip r:embed="rId3" cstate="print"/>
            <a:srcRect/>
            <a:tile tx="0" ty="0" sx="100000" sy="100000" flip="none" algn="tl"/>
          </a:blipFill>
          <a:ln w="12700">
            <a:solidFill>
              <a:schemeClr val="tx1"/>
            </a:solidFill>
            <a:miter lim="800000"/>
            <a:headEnd/>
            <a:tailEnd/>
          </a:ln>
        </p:spPr>
        <p:txBody>
          <a:bodyPr wrap="none" anchor="ctr"/>
          <a:lstStyle/>
          <a:p>
            <a:pPr algn="ctr">
              <a:defRPr/>
            </a:pPr>
            <a:r>
              <a:rPr lang="en-US" sz="1400" b="1" dirty="0" smtClean="0">
                <a:effectLst>
                  <a:outerShdw blurRad="38100" dist="38100" dir="2700000" algn="tl">
                    <a:srgbClr val="000000">
                      <a:alpha val="43137"/>
                    </a:srgbClr>
                  </a:outerShdw>
                </a:effectLst>
                <a:latin typeface="Georgia" pitchFamily="18" charset="0"/>
              </a:rPr>
              <a:t>Dr. </a:t>
            </a:r>
            <a:r>
              <a:rPr lang="en-US" sz="1400" b="1" dirty="0" smtClean="0">
                <a:effectLst>
                  <a:outerShdw blurRad="38100" dist="38100" dir="2700000" algn="tl">
                    <a:srgbClr val="000000">
                      <a:alpha val="43137"/>
                    </a:srgbClr>
                  </a:outerShdw>
                </a:effectLst>
                <a:latin typeface="Georgia" pitchFamily="18" charset="0"/>
              </a:rPr>
              <a:t>Mehdi Yazdani                                                                                                       </a:t>
            </a:r>
            <a:r>
              <a:rPr lang="en-US" sz="1400" b="1" dirty="0" smtClean="0">
                <a:effectLst>
                  <a:outerShdw blurRad="38100" dist="38100" dir="2700000" algn="tl">
                    <a:srgbClr val="000000">
                      <a:alpha val="43137"/>
                    </a:srgbClr>
                  </a:outerShdw>
                </a:effectLst>
                <a:latin typeface="Georgia" pitchFamily="18" charset="0"/>
              </a:rPr>
              <a:t>Production scheduling</a:t>
            </a:r>
            <a:endParaRPr lang="en-US" sz="1400" b="1" dirty="0">
              <a:effectLst>
                <a:outerShdw blurRad="38100" dist="38100" dir="2700000" algn="tl">
                  <a:srgbClr val="000000">
                    <a:alpha val="43137"/>
                  </a:srgbClr>
                </a:outerShdw>
              </a:effectLst>
              <a:latin typeface="Georgia" pitchFamily="18" charset="0"/>
            </a:endParaRPr>
          </a:p>
        </p:txBody>
      </p:sp>
      <p:sp>
        <p:nvSpPr>
          <p:cNvPr id="21" name="Rectangle 20"/>
          <p:cNvSpPr/>
          <p:nvPr/>
        </p:nvSpPr>
        <p:spPr>
          <a:xfrm>
            <a:off x="214282" y="1000108"/>
            <a:ext cx="8643998" cy="5324535"/>
          </a:xfrm>
          <a:prstGeom prst="rect">
            <a:avLst/>
          </a:prstGeom>
        </p:spPr>
        <p:txBody>
          <a:bodyPr wrap="square">
            <a:spAutoFit/>
          </a:bodyPr>
          <a:lstStyle/>
          <a:p>
            <a:pPr algn="l">
              <a:lnSpc>
                <a:spcPct val="200000"/>
              </a:lnSpc>
            </a:pPr>
            <a:r>
              <a:rPr lang="fa-IR" sz="2000" b="1" dirty="0" smtClean="0">
                <a:latin typeface="Georgia" pitchFamily="18" charset="0"/>
              </a:rPr>
              <a:t>  </a:t>
            </a:r>
            <a:r>
              <a:rPr lang="en-US" sz="2000" b="1" dirty="0" smtClean="0">
                <a:solidFill>
                  <a:srgbClr val="A50021"/>
                </a:solidFill>
                <a:effectLst>
                  <a:outerShdw blurRad="38100" dist="38100" dir="2700000" algn="tl">
                    <a:srgbClr val="000000"/>
                  </a:outerShdw>
                </a:effectLst>
                <a:latin typeface="Georgia" pitchFamily="18" charset="0"/>
                <a:sym typeface="Wingdings 2" pitchFamily="18" charset="2"/>
              </a:rPr>
              <a:t></a:t>
            </a:r>
            <a:r>
              <a:rPr lang="fa-IR" sz="2000" b="1" dirty="0" smtClean="0">
                <a:latin typeface="Georgia" pitchFamily="18" charset="0"/>
              </a:rPr>
              <a:t> </a:t>
            </a:r>
            <a:r>
              <a:rPr lang="en-US" sz="2000" b="1" dirty="0" smtClean="0">
                <a:solidFill>
                  <a:srgbClr val="000066"/>
                </a:solidFill>
                <a:effectLst>
                  <a:outerShdw blurRad="38100" dist="38100" dir="2700000" algn="tl">
                    <a:srgbClr val="000000">
                      <a:alpha val="43137"/>
                    </a:srgbClr>
                  </a:outerShdw>
                </a:effectLst>
                <a:latin typeface="Georgia" pitchFamily="18" charset="0"/>
              </a:rPr>
              <a:t>Processing specifications and constraints </a:t>
            </a:r>
            <a:endParaRPr lang="fa-IR" sz="2000" b="1" dirty="0" smtClean="0">
              <a:solidFill>
                <a:srgbClr val="000066"/>
              </a:solidFill>
              <a:effectLst>
                <a:outerShdw blurRad="38100" dist="38100" dir="2700000" algn="tl">
                  <a:srgbClr val="000000">
                    <a:alpha val="43137"/>
                  </a:srgbClr>
                </a:outerShdw>
              </a:effectLst>
              <a:latin typeface="Georgia" pitchFamily="18" charset="0"/>
            </a:endParaRPr>
          </a:p>
          <a:p>
            <a:pPr marL="914400" indent="-287338" algn="just" rtl="1">
              <a:lnSpc>
                <a:spcPct val="150000"/>
              </a:lnSpc>
              <a:buFont typeface="Courier New" pitchFamily="49" charset="0"/>
              <a:buChar char="o"/>
              <a:tabLst>
                <a:tab pos="206375" algn="l"/>
              </a:tabLst>
            </a:pPr>
            <a:endParaRPr lang="en-US"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زمان </a:t>
            </a:r>
            <a:r>
              <a:rPr lang="fa-IR" sz="2000" dirty="0">
                <a:latin typeface="Georgia" pitchFamily="18" charset="0"/>
              </a:rPr>
              <a:t>آماده </a:t>
            </a:r>
            <a:r>
              <a:rPr lang="fa-IR" sz="2000" dirty="0" smtClean="0">
                <a:latin typeface="Georgia" pitchFamily="18" charset="0"/>
              </a:rPr>
              <a:t>سازی بدون وابسته به توالی و جداناپذیر را می توان به زمان پردازش اضافه کرد.</a:t>
            </a:r>
          </a:p>
          <a:p>
            <a:pPr marL="914400" indent="-287338" algn="just" rtl="1">
              <a:lnSpc>
                <a:spcPct val="150000"/>
              </a:lnSpc>
              <a:buFont typeface="Courier New" pitchFamily="49" charset="0"/>
              <a:buChar char="o"/>
              <a:tabLst>
                <a:tab pos="206375" algn="l"/>
              </a:tabLst>
            </a:pP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a:latin typeface="Georgia" pitchFamily="18" charset="0"/>
            </a:endParaRPr>
          </a:p>
          <a:p>
            <a:pPr marL="914400" indent="-287338" algn="just" rtl="1">
              <a:lnSpc>
                <a:spcPct val="150000"/>
              </a:lnSpc>
              <a:buFont typeface="Courier New" pitchFamily="49" charset="0"/>
              <a:buChar char="o"/>
              <a:tabLst>
                <a:tab pos="206375" algn="l"/>
              </a:tabLst>
            </a:pPr>
            <a:endParaRPr lang="fa-IR" sz="2000" dirty="0" smtClean="0">
              <a:latin typeface="Georgia" pitchFamily="18" charset="0"/>
            </a:endParaRPr>
          </a:p>
          <a:p>
            <a:pPr marL="914400" indent="-287338" algn="just" rtl="1">
              <a:lnSpc>
                <a:spcPct val="150000"/>
              </a:lnSpc>
              <a:buFont typeface="Courier New" pitchFamily="49" charset="0"/>
              <a:buChar char="o"/>
              <a:tabLst>
                <a:tab pos="206375" algn="l"/>
              </a:tabLst>
            </a:pPr>
            <a:r>
              <a:rPr lang="fa-IR" sz="2000" dirty="0" smtClean="0">
                <a:latin typeface="Georgia" pitchFamily="18" charset="0"/>
              </a:rPr>
              <a:t>در نتیجه: زمان آماده سازی وابسته به توالی و یا جداپذیر ذکر می شود.</a:t>
            </a:r>
            <a:endParaRPr lang="en-US" sz="2000" dirty="0">
              <a:latin typeface="Georgia" pitchFamily="18" charset="0"/>
            </a:endParaRPr>
          </a:p>
        </p:txBody>
      </p:sp>
      <p:sp>
        <p:nvSpPr>
          <p:cNvPr id="6" name="Rectangle 5"/>
          <p:cNvSpPr/>
          <p:nvPr/>
        </p:nvSpPr>
        <p:spPr bwMode="auto">
          <a:xfrm>
            <a:off x="4709229" y="2852936"/>
            <a:ext cx="612068"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8" name="Rectangle 7"/>
          <p:cNvSpPr/>
          <p:nvPr/>
        </p:nvSpPr>
        <p:spPr bwMode="auto">
          <a:xfrm>
            <a:off x="3355667" y="2852936"/>
            <a:ext cx="741494"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9" name="Straight Arrow Connector 8"/>
          <p:cNvCxnSpPr/>
          <p:nvPr/>
        </p:nvCxnSpPr>
        <p:spPr bwMode="auto">
          <a:xfrm>
            <a:off x="1907704" y="4005064"/>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 name="Straight Connector 9"/>
          <p:cNvCxnSpPr/>
          <p:nvPr/>
        </p:nvCxnSpPr>
        <p:spPr bwMode="auto">
          <a:xfrm>
            <a:off x="1907704" y="2636912"/>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1" name="Rectangle 10"/>
          <p:cNvSpPr/>
          <p:nvPr/>
        </p:nvSpPr>
        <p:spPr bwMode="auto">
          <a:xfrm>
            <a:off x="4067944" y="3429000"/>
            <a:ext cx="864096"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12" name="Rectangle 11"/>
          <p:cNvSpPr/>
          <p:nvPr/>
        </p:nvSpPr>
        <p:spPr bwMode="auto">
          <a:xfrm>
            <a:off x="6372200" y="3429000"/>
            <a:ext cx="84079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3" name="Rectangle 12"/>
          <p:cNvSpPr/>
          <p:nvPr/>
        </p:nvSpPr>
        <p:spPr bwMode="auto">
          <a:xfrm>
            <a:off x="4932040" y="3429000"/>
            <a:ext cx="57674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14" name="Rectangle 13"/>
          <p:cNvSpPr/>
          <p:nvPr/>
        </p:nvSpPr>
        <p:spPr bwMode="auto">
          <a:xfrm>
            <a:off x="1912023" y="2854661"/>
            <a:ext cx="1440160"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S1</a:t>
            </a:r>
          </a:p>
        </p:txBody>
      </p:sp>
      <p:sp>
        <p:nvSpPr>
          <p:cNvPr id="15" name="TextBox 14"/>
          <p:cNvSpPr txBox="1"/>
          <p:nvPr/>
        </p:nvSpPr>
        <p:spPr>
          <a:xfrm>
            <a:off x="755576" y="2854661"/>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
        <p:nvSpPr>
          <p:cNvPr id="16" name="Rectangle 15"/>
          <p:cNvSpPr/>
          <p:nvPr/>
        </p:nvSpPr>
        <p:spPr bwMode="auto">
          <a:xfrm>
            <a:off x="4104632" y="2854661"/>
            <a:ext cx="604597" cy="358315"/>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S2</a:t>
            </a:r>
          </a:p>
        </p:txBody>
      </p:sp>
      <p:sp>
        <p:nvSpPr>
          <p:cNvPr id="17" name="Rectangle 16"/>
          <p:cNvSpPr/>
          <p:nvPr/>
        </p:nvSpPr>
        <p:spPr bwMode="auto">
          <a:xfrm>
            <a:off x="5508104" y="3429000"/>
            <a:ext cx="864096" cy="360040"/>
          </a:xfrm>
          <a:prstGeom prst="rect">
            <a:avLst/>
          </a:prstGeom>
          <a:solidFill>
            <a:srgbClr val="92D050"/>
          </a:solidFill>
          <a:ln w="12700">
            <a:solidFill>
              <a:schemeClr val="tx1"/>
            </a:solidFill>
            <a:miter lim="800000"/>
            <a:headEnd/>
            <a:tailEnd/>
          </a:ln>
        </p:spPr>
        <p:txBody>
          <a:bodyPr wrap="none" rtlCol="0" anchor="ctr"/>
          <a:lstStyle/>
          <a:p>
            <a:pPr algn="ctr" rtl="1"/>
            <a:r>
              <a:rPr lang="en-US" sz="1500" dirty="0" smtClean="0">
                <a:latin typeface="Georgia" pitchFamily="18" charset="0"/>
              </a:rPr>
              <a:t>S2</a:t>
            </a:r>
          </a:p>
        </p:txBody>
      </p:sp>
      <p:sp>
        <p:nvSpPr>
          <p:cNvPr id="18" name="Rectangle 17"/>
          <p:cNvSpPr/>
          <p:nvPr/>
        </p:nvSpPr>
        <p:spPr bwMode="auto">
          <a:xfrm>
            <a:off x="4104632" y="4437112"/>
            <a:ext cx="1216665"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19" name="Rectangle 18"/>
          <p:cNvSpPr/>
          <p:nvPr/>
        </p:nvSpPr>
        <p:spPr bwMode="auto">
          <a:xfrm>
            <a:off x="1912023" y="4437112"/>
            <a:ext cx="2185138"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cxnSp>
        <p:nvCxnSpPr>
          <p:cNvPr id="20" name="Straight Arrow Connector 19"/>
          <p:cNvCxnSpPr/>
          <p:nvPr/>
        </p:nvCxnSpPr>
        <p:spPr bwMode="auto">
          <a:xfrm>
            <a:off x="1907704" y="5589240"/>
            <a:ext cx="5616624"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Connector 21"/>
          <p:cNvCxnSpPr/>
          <p:nvPr/>
        </p:nvCxnSpPr>
        <p:spPr bwMode="auto">
          <a:xfrm>
            <a:off x="1907704" y="4221088"/>
            <a:ext cx="0" cy="136815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4" name="Rectangle 23"/>
          <p:cNvSpPr/>
          <p:nvPr/>
        </p:nvSpPr>
        <p:spPr bwMode="auto">
          <a:xfrm>
            <a:off x="5530845" y="5013176"/>
            <a:ext cx="1704891" cy="360040"/>
          </a:xfrm>
          <a:prstGeom prst="rect">
            <a:avLst/>
          </a:prstGeom>
          <a:solidFill>
            <a:srgbClr val="FF000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2</a:t>
            </a:r>
          </a:p>
        </p:txBody>
      </p:sp>
      <p:sp>
        <p:nvSpPr>
          <p:cNvPr id="25" name="Rectangle 24"/>
          <p:cNvSpPr/>
          <p:nvPr/>
        </p:nvSpPr>
        <p:spPr bwMode="auto">
          <a:xfrm>
            <a:off x="4104632" y="5013176"/>
            <a:ext cx="1426213" cy="360040"/>
          </a:xfrm>
          <a:prstGeom prst="rect">
            <a:avLst/>
          </a:prstGeom>
          <a:solidFill>
            <a:srgbClr val="00B0F0"/>
          </a:solidFill>
          <a:ln w="12700">
            <a:solidFill>
              <a:schemeClr val="tx1"/>
            </a:solidFill>
            <a:miter lim="800000"/>
            <a:headEnd/>
            <a:tailEnd/>
          </a:ln>
        </p:spPr>
        <p:txBody>
          <a:bodyPr wrap="none" rtlCol="0" anchor="ctr"/>
          <a:lstStyle/>
          <a:p>
            <a:pPr algn="ctr" rtl="1"/>
            <a:r>
              <a:rPr lang="en-US" sz="1500" dirty="0" smtClean="0">
                <a:latin typeface="Georgia" pitchFamily="18" charset="0"/>
              </a:rPr>
              <a:t>Job 1</a:t>
            </a:r>
          </a:p>
        </p:txBody>
      </p:sp>
      <p:sp>
        <p:nvSpPr>
          <p:cNvPr id="27" name="TextBox 26"/>
          <p:cNvSpPr txBox="1"/>
          <p:nvPr/>
        </p:nvSpPr>
        <p:spPr>
          <a:xfrm>
            <a:off x="755576" y="4438837"/>
            <a:ext cx="1080120" cy="954107"/>
          </a:xfrm>
          <a:prstGeom prst="rect">
            <a:avLst/>
          </a:prstGeom>
          <a:noFill/>
        </p:spPr>
        <p:txBody>
          <a:bodyPr wrap="square" rtlCol="0">
            <a:spAutoFit/>
          </a:bodyPr>
          <a:lstStyle/>
          <a:p>
            <a:pPr algn="ctr" rtl="1"/>
            <a:r>
              <a:rPr lang="en-US" sz="1400" dirty="0" smtClean="0">
                <a:latin typeface="Georgia" pitchFamily="18" charset="0"/>
              </a:rPr>
              <a:t>Machine 1</a:t>
            </a:r>
          </a:p>
          <a:p>
            <a:pPr algn="ctr" rtl="1"/>
            <a:endParaRPr lang="en-US" sz="1400" dirty="0">
              <a:latin typeface="Georgia" pitchFamily="18" charset="0"/>
            </a:endParaRPr>
          </a:p>
          <a:p>
            <a:pPr algn="ctr" rtl="1"/>
            <a:endParaRPr lang="en-US" sz="1400" dirty="0" smtClean="0">
              <a:latin typeface="Georgia" pitchFamily="18" charset="0"/>
            </a:endParaRPr>
          </a:p>
          <a:p>
            <a:pPr algn="ctr" rtl="1"/>
            <a:r>
              <a:rPr lang="en-US" sz="1400" dirty="0" smtClean="0">
                <a:latin typeface="Georgia" pitchFamily="18" charset="0"/>
              </a:rPr>
              <a:t>Machine 2</a:t>
            </a:r>
            <a:endParaRPr lang="en-US" sz="1400" dirty="0">
              <a:latin typeface="Georgia" pitchFamily="18" charset="0"/>
            </a:endParaRPr>
          </a:p>
        </p:txBody>
      </p:sp>
    </p:spTree>
    <p:extLst>
      <p:ext uri="{BB962C8B-B14F-4D97-AF65-F5344CB8AC3E}">
        <p14:creationId xmlns:p14="http://schemas.microsoft.com/office/powerpoint/2010/main" val="4273313208"/>
      </p:ext>
    </p:extLst>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4" grpId="0" animBg="1"/>
      <p:bldP spid="2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blipFill dpi="0" rotWithShape="1">
          <a:blip xmlns:r="http://schemas.openxmlformats.org/officeDocument/2006/relationships" r:embed="rId1"/>
          <a:srcRect/>
          <a:tile tx="0" ty="0" sx="100000" sy="100000" flip="none" algn="tl"/>
        </a:blipFill>
        <a:ln w="12700">
          <a:solidFill>
            <a:schemeClr val="tx1"/>
          </a:solidFill>
          <a:miter lim="800000"/>
          <a:headEnd/>
          <a:tailEnd/>
        </a:ln>
      </a:spPr>
      <a:bodyPr wrap="none" anchor="ctr"/>
      <a:lstStyle>
        <a:defPPr algn="ctr" rtl="1">
          <a:defRPr sz="2400" b="1" dirty="0" smtClean="0">
            <a:solidFill>
              <a:srgbClr val="003300"/>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B Koodak"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26542</TotalTime>
  <Words>1177</Words>
  <Application>Microsoft Office PowerPoint</Application>
  <PresentationFormat>On-screen Show (4:3)</PresentationFormat>
  <Paragraphs>312</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به نام خداوند جان و خرد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Vahid</dc:creator>
  <cp:lastModifiedBy>Atipardaz</cp:lastModifiedBy>
  <cp:revision>2149</cp:revision>
  <dcterms:created xsi:type="dcterms:W3CDTF">2003-09-13T22:22:29Z</dcterms:created>
  <dcterms:modified xsi:type="dcterms:W3CDTF">2017-03-08T21:10:14Z</dcterms:modified>
</cp:coreProperties>
</file>