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466" r:id="rId2"/>
    <p:sldId id="256" r:id="rId3"/>
    <p:sldId id="468" r:id="rId4"/>
    <p:sldId id="768" r:id="rId5"/>
    <p:sldId id="769" r:id="rId6"/>
    <p:sldId id="706" r:id="rId7"/>
    <p:sldId id="770" r:id="rId8"/>
    <p:sldId id="771" r:id="rId9"/>
    <p:sldId id="766" r:id="rId10"/>
    <p:sldId id="782" r:id="rId11"/>
    <p:sldId id="707" r:id="rId12"/>
    <p:sldId id="710" r:id="rId13"/>
    <p:sldId id="773" r:id="rId14"/>
    <p:sldId id="774" r:id="rId15"/>
    <p:sldId id="711" r:id="rId16"/>
    <p:sldId id="772" r:id="rId17"/>
    <p:sldId id="767" r:id="rId18"/>
    <p:sldId id="775" r:id="rId19"/>
    <p:sldId id="776" r:id="rId20"/>
    <p:sldId id="712" r:id="rId21"/>
    <p:sldId id="714" r:id="rId22"/>
    <p:sldId id="783" r:id="rId23"/>
    <p:sldId id="778" r:id="rId24"/>
    <p:sldId id="779" r:id="rId25"/>
    <p:sldId id="713" r:id="rId26"/>
    <p:sldId id="780" r:id="rId27"/>
    <p:sldId id="781" r:id="rId28"/>
    <p:sldId id="701" r:id="rId29"/>
  </p:sldIdLst>
  <p:sldSz cx="9144000" cy="6858000" type="screen4x3"/>
  <p:notesSz cx="6858000" cy="9144000"/>
  <p:defaultTextStyle>
    <a:defPPr>
      <a:defRPr lang="fa-I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B Koodak" pitchFamily="2" charset="-7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B Koodak" pitchFamily="2" charset="-7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B Koodak" pitchFamily="2" charset="-7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B Koodak" pitchFamily="2" charset="-7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B Koodak" pitchFamily="2" charset="-7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B Koodak" pitchFamily="2" charset="-7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B Koodak" pitchFamily="2" charset="-7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B Koodak" pitchFamily="2" charset="-7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B Koodak" pitchFamily="2" charset="-7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8F7D5"/>
    <a:srgbClr val="FFCCCC"/>
    <a:srgbClr val="000066"/>
    <a:srgbClr val="A50021"/>
    <a:srgbClr val="003300"/>
    <a:srgbClr val="0C0CA4"/>
    <a:srgbClr val="CCFFFF"/>
    <a:srgbClr val="996633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253" autoAdjust="0"/>
    <p:restoredTop sz="94249" autoAdjust="0"/>
  </p:normalViewPr>
  <p:slideViewPr>
    <p:cSldViewPr>
      <p:cViewPr varScale="1">
        <p:scale>
          <a:sx n="69" d="100"/>
          <a:sy n="69" d="100"/>
        </p:scale>
        <p:origin x="-12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6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5336063-9957-42C9-BF74-B60C6C3B2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897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9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68E3A3-3187-4EF7-AB0D-3CE837DA0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320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270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696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1794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206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6095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1916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9488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6753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5131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0693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187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206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793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1910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9699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9158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8113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416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8812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330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552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612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45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740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650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484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336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/>
          <a:lstStyle/>
          <a:p>
            <a:r>
              <a:rPr lang="fa-IR" sz="4000" dirty="0" smtClean="0">
                <a:solidFill>
                  <a:srgbClr val="FFFFFF"/>
                </a:solidFill>
                <a:cs typeface="Ferdosi" pitchFamily="2" charset="-78"/>
              </a:rPr>
              <a:t>به نام خداوند جان و خرد</a:t>
            </a:r>
            <a:endParaRPr lang="en-US" sz="4000" dirty="0">
              <a:solidFill>
                <a:srgbClr val="FFFFFF"/>
              </a:solidFill>
              <a:cs typeface="Ferdosi" pitchFamily="2" charset="-78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21" name="Rectangle 20"/>
          <p:cNvSpPr/>
          <p:nvPr/>
        </p:nvSpPr>
        <p:spPr>
          <a:xfrm>
            <a:off x="4932040" y="1000108"/>
            <a:ext cx="39262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مثال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یک مسئله جریان کارگاهی با 4 کار و 4 ماشین</a:t>
            </a:r>
          </a:p>
          <a:p>
            <a:pPr marL="627062" algn="ctr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توالی  </a:t>
            </a:r>
            <a:r>
              <a:rPr lang="en-US" sz="2000" dirty="0" smtClean="0">
                <a:latin typeface="Georgia" pitchFamily="18" charset="0"/>
              </a:rPr>
              <a:t>{ 2, 1, 4, 3}</a:t>
            </a: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22602"/>
              </p:ext>
            </p:extLst>
          </p:nvPr>
        </p:nvGraphicFramePr>
        <p:xfrm>
          <a:off x="395536" y="1340768"/>
          <a:ext cx="4406930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67326"/>
                <a:gridCol w="959901"/>
                <a:gridCol w="959901"/>
                <a:gridCol w="959901"/>
                <a:gridCol w="959901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کار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ماشین1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ماشین2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ماشین3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ماشین4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7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7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8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6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9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6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7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8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 bwMode="auto">
          <a:xfrm>
            <a:off x="1259632" y="3670072"/>
            <a:ext cx="936104" cy="36004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1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539552" y="6093296"/>
            <a:ext cx="84379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539552" y="3541658"/>
            <a:ext cx="0" cy="25516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3491881" y="3670072"/>
            <a:ext cx="1669050" cy="36004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335956" y="4355859"/>
            <a:ext cx="435844" cy="362975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1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5160930" y="4355858"/>
            <a:ext cx="1355286" cy="35287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145758" y="3631514"/>
            <a:ext cx="82932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latin typeface="Georgia" pitchFamily="18" charset="0"/>
              </a:rPr>
              <a:t>ماشین 1</a:t>
            </a:r>
            <a:endParaRPr lang="en-US" sz="1400" dirty="0" smtClean="0">
              <a:latin typeface="Georgia" pitchFamily="18" charset="0"/>
            </a:endParaRPr>
          </a:p>
          <a:p>
            <a:pPr algn="ctr" rtl="1"/>
            <a:endParaRPr lang="en-US" sz="1400" dirty="0">
              <a:latin typeface="Georgia" pitchFamily="18" charset="0"/>
            </a:endParaRPr>
          </a:p>
          <a:p>
            <a:pPr algn="ctr" rtl="1"/>
            <a:endParaRPr lang="en-US" sz="1400" dirty="0" smtClean="0">
              <a:latin typeface="Georgia" pitchFamily="18" charset="0"/>
            </a:endParaRPr>
          </a:p>
          <a:p>
            <a:pPr algn="ctr" rtl="1"/>
            <a:endParaRPr lang="en-US" sz="400" dirty="0" smtClean="0">
              <a:latin typeface="Georgia" pitchFamily="18" charset="0"/>
            </a:endParaRPr>
          </a:p>
          <a:p>
            <a:pPr algn="ctr" rtl="1"/>
            <a:r>
              <a:rPr lang="fa-IR" sz="1400" dirty="0" smtClean="0">
                <a:latin typeface="Georgia" pitchFamily="18" charset="0"/>
              </a:rPr>
              <a:t>ماشین 2</a:t>
            </a:r>
          </a:p>
          <a:p>
            <a:pPr algn="ctr" rtl="1"/>
            <a:endParaRPr lang="en-US" sz="1400" dirty="0" smtClean="0">
              <a:latin typeface="Georgia" pitchFamily="18" charset="0"/>
            </a:endParaRPr>
          </a:p>
          <a:p>
            <a:pPr algn="ctr" rtl="1"/>
            <a:endParaRPr lang="fa-IR" sz="1400" dirty="0">
              <a:latin typeface="Georgia" pitchFamily="18" charset="0"/>
            </a:endParaRPr>
          </a:p>
          <a:p>
            <a:pPr algn="ctr" rtl="1"/>
            <a:r>
              <a:rPr lang="fa-IR" sz="1400" dirty="0" smtClean="0">
                <a:latin typeface="Georgia" pitchFamily="18" charset="0"/>
              </a:rPr>
              <a:t>ماشین 3</a:t>
            </a:r>
            <a:endParaRPr lang="en-US" sz="1400" dirty="0">
              <a:latin typeface="Georgia" pitchFamily="18" charset="0"/>
            </a:endParaRPr>
          </a:p>
          <a:p>
            <a:pPr algn="ctr" rtl="1"/>
            <a:endParaRPr lang="en-US" sz="1400" dirty="0" smtClean="0">
              <a:latin typeface="Georgia" pitchFamily="18" charset="0"/>
            </a:endParaRPr>
          </a:p>
          <a:p>
            <a:pPr algn="ctr" rtl="1"/>
            <a:endParaRPr lang="fa-IR" sz="1400" dirty="0" smtClean="0">
              <a:latin typeface="Georgia" pitchFamily="18" charset="0"/>
            </a:endParaRPr>
          </a:p>
          <a:p>
            <a:pPr algn="ctr" rtl="1"/>
            <a:r>
              <a:rPr lang="fa-IR" sz="1400" dirty="0" smtClean="0">
                <a:latin typeface="Georgia" pitchFamily="18" charset="0"/>
              </a:rPr>
              <a:t>ماشین 4</a:t>
            </a:r>
            <a:endParaRPr lang="en-US" sz="1400" dirty="0">
              <a:latin typeface="Georgia" pitchFamily="18" charset="0"/>
            </a:endParaRPr>
          </a:p>
          <a:p>
            <a:pPr algn="ctr" rtl="1"/>
            <a:endParaRPr lang="en-US" sz="1400" dirty="0">
              <a:latin typeface="Georgia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195736" y="3670072"/>
            <a:ext cx="1296144" cy="36004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4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491880" y="4348692"/>
            <a:ext cx="1440160" cy="36004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4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39552" y="3670072"/>
            <a:ext cx="720080" cy="36004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2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1259632" y="4354148"/>
            <a:ext cx="1076324" cy="36004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89883" y="3396424"/>
            <a:ext cx="4577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3</a:t>
            </a:r>
            <a:endParaRPr lang="fa-IR" dirty="0"/>
          </a:p>
        </p:txBody>
      </p:sp>
      <p:sp>
        <p:nvSpPr>
          <p:cNvPr id="29" name="TextBox 28"/>
          <p:cNvSpPr txBox="1"/>
          <p:nvPr/>
        </p:nvSpPr>
        <p:spPr>
          <a:xfrm>
            <a:off x="3551021" y="4708732"/>
            <a:ext cx="4577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15</a:t>
            </a:r>
            <a:endParaRPr lang="fa-IR" dirty="0"/>
          </a:p>
        </p:txBody>
      </p:sp>
      <p:sp>
        <p:nvSpPr>
          <p:cNvPr id="30" name="TextBox 29"/>
          <p:cNvSpPr txBox="1"/>
          <p:nvPr/>
        </p:nvSpPr>
        <p:spPr>
          <a:xfrm>
            <a:off x="2195736" y="4067780"/>
            <a:ext cx="4577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8</a:t>
            </a:r>
            <a:endParaRPr lang="fa-IR" dirty="0"/>
          </a:p>
        </p:txBody>
      </p:sp>
      <p:sp>
        <p:nvSpPr>
          <p:cNvPr id="33" name="TextBox 32"/>
          <p:cNvSpPr txBox="1"/>
          <p:nvPr/>
        </p:nvSpPr>
        <p:spPr>
          <a:xfrm>
            <a:off x="6287325" y="4067780"/>
            <a:ext cx="4577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27</a:t>
            </a:r>
            <a:endParaRPr lang="fa-IR" dirty="0"/>
          </a:p>
        </p:txBody>
      </p:sp>
      <p:sp>
        <p:nvSpPr>
          <p:cNvPr id="34" name="TextBox 33"/>
          <p:cNvSpPr txBox="1"/>
          <p:nvPr/>
        </p:nvSpPr>
        <p:spPr>
          <a:xfrm>
            <a:off x="4703149" y="4067780"/>
            <a:ext cx="4577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20</a:t>
            </a:r>
            <a:endParaRPr lang="fa-IR" dirty="0"/>
          </a:p>
        </p:txBody>
      </p:sp>
      <p:sp>
        <p:nvSpPr>
          <p:cNvPr id="35" name="TextBox 34"/>
          <p:cNvSpPr txBox="1"/>
          <p:nvPr/>
        </p:nvSpPr>
        <p:spPr>
          <a:xfrm>
            <a:off x="4903484" y="3419708"/>
            <a:ext cx="4577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21</a:t>
            </a:r>
            <a:endParaRPr lang="fa-IR" dirty="0"/>
          </a:p>
        </p:txBody>
      </p:sp>
      <p:sp>
        <p:nvSpPr>
          <p:cNvPr id="36" name="TextBox 35"/>
          <p:cNvSpPr txBox="1"/>
          <p:nvPr/>
        </p:nvSpPr>
        <p:spPr>
          <a:xfrm>
            <a:off x="8604448" y="5363924"/>
            <a:ext cx="4577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38</a:t>
            </a:r>
            <a:endParaRPr lang="fa-IR" dirty="0"/>
          </a:p>
        </p:txBody>
      </p:sp>
      <p:sp>
        <p:nvSpPr>
          <p:cNvPr id="37" name="TextBox 36"/>
          <p:cNvSpPr txBox="1"/>
          <p:nvPr/>
        </p:nvSpPr>
        <p:spPr>
          <a:xfrm>
            <a:off x="8124187" y="4715852"/>
            <a:ext cx="4577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36</a:t>
            </a:r>
            <a:endParaRPr lang="fa-IR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2335956" y="5003891"/>
            <a:ext cx="1443956" cy="36004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2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779910" y="5629009"/>
            <a:ext cx="779221" cy="36004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330242" y="5355361"/>
            <a:ext cx="4577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18</a:t>
            </a:r>
            <a:endParaRPr lang="fa-IR" dirty="0"/>
          </a:p>
        </p:txBody>
      </p:sp>
      <p:sp>
        <p:nvSpPr>
          <p:cNvPr id="41" name="TextBox 40"/>
          <p:cNvSpPr txBox="1"/>
          <p:nvPr/>
        </p:nvSpPr>
        <p:spPr>
          <a:xfrm>
            <a:off x="2025987" y="3399235"/>
            <a:ext cx="4577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7</a:t>
            </a:r>
            <a:endParaRPr lang="fa-IR" dirty="0"/>
          </a:p>
        </p:txBody>
      </p:sp>
      <p:sp>
        <p:nvSpPr>
          <p:cNvPr id="42" name="TextBox 41"/>
          <p:cNvSpPr txBox="1"/>
          <p:nvPr/>
        </p:nvSpPr>
        <p:spPr>
          <a:xfrm>
            <a:off x="2545561" y="4090416"/>
            <a:ext cx="4577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10</a:t>
            </a:r>
            <a:endParaRPr lang="fa-IR" dirty="0"/>
          </a:p>
        </p:txBody>
      </p:sp>
      <p:sp>
        <p:nvSpPr>
          <p:cNvPr id="43" name="Rectangle 42"/>
          <p:cNvSpPr/>
          <p:nvPr/>
        </p:nvSpPr>
        <p:spPr bwMode="auto">
          <a:xfrm>
            <a:off x="3779912" y="4993937"/>
            <a:ext cx="779220" cy="369993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330242" y="4715852"/>
            <a:ext cx="4577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18</a:t>
            </a:r>
            <a:endParaRPr lang="fa-IR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4566357" y="5629009"/>
            <a:ext cx="1589817" cy="36004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914419" y="5355361"/>
            <a:ext cx="4577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25</a:t>
            </a:r>
            <a:endParaRPr lang="fa-IR" dirty="0"/>
          </a:p>
        </p:txBody>
      </p:sp>
      <p:sp>
        <p:nvSpPr>
          <p:cNvPr id="47" name="TextBox 46"/>
          <p:cNvSpPr txBox="1"/>
          <p:nvPr/>
        </p:nvSpPr>
        <p:spPr>
          <a:xfrm>
            <a:off x="3227270" y="3396424"/>
            <a:ext cx="4577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13</a:t>
            </a:r>
            <a:endParaRPr lang="fa-IR" dirty="0"/>
          </a:p>
        </p:txBody>
      </p:sp>
      <p:sp>
        <p:nvSpPr>
          <p:cNvPr id="48" name="Rectangle 47"/>
          <p:cNvSpPr/>
          <p:nvPr/>
        </p:nvSpPr>
        <p:spPr bwMode="auto">
          <a:xfrm>
            <a:off x="4932039" y="5003891"/>
            <a:ext cx="1211269" cy="36004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4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868144" y="4708732"/>
            <a:ext cx="4577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25</a:t>
            </a:r>
            <a:endParaRPr lang="fa-IR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6163747" y="5629008"/>
            <a:ext cx="1731549" cy="35056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4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666406" y="5324375"/>
            <a:ext cx="4577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33</a:t>
            </a:r>
            <a:endParaRPr lang="fa-IR" dirty="0"/>
          </a:p>
        </p:txBody>
      </p:sp>
      <p:sp>
        <p:nvSpPr>
          <p:cNvPr id="52" name="Rectangle 51"/>
          <p:cNvSpPr/>
          <p:nvPr/>
        </p:nvSpPr>
        <p:spPr bwMode="auto">
          <a:xfrm>
            <a:off x="6516216" y="4993937"/>
            <a:ext cx="1909446" cy="35287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3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8425662" y="5636176"/>
            <a:ext cx="444338" cy="35287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3</a:t>
            </a:r>
          </a:p>
        </p:txBody>
      </p:sp>
    </p:spTree>
    <p:extLst>
      <p:ext uri="{BB962C8B-B14F-4D97-AF65-F5344CB8AC3E}">
        <p14:creationId xmlns:p14="http://schemas.microsoft.com/office/powerpoint/2010/main" val="3867951936"/>
      </p:ext>
    </p:extLst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8" grpId="0"/>
      <p:bldP spid="29" grpId="0"/>
      <p:bldP spid="30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  <p:bldP spid="40" grpId="0"/>
      <p:bldP spid="41" grpId="0"/>
      <p:bldP spid="42" grpId="0"/>
      <p:bldP spid="43" grpId="0" animBg="1"/>
      <p:bldP spid="44" grpId="0"/>
      <p:bldP spid="45" grpId="0" animBg="1"/>
      <p:bldP spid="46" grpId="0"/>
      <p:bldP spid="47" grpId="0"/>
      <p:bldP spid="48" grpId="0" animBg="1"/>
      <p:bldP spid="49" grpId="0"/>
      <p:bldP spid="50" grpId="0" animBg="1"/>
      <p:bldP spid="51" grpId="0"/>
      <p:bldP spid="52" grpId="0" animBg="1"/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Machine environments</a:t>
            </a:r>
            <a:endParaRPr lang="fa-IR" sz="2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جریان کارگاهی مختلط/جریان کارگاهی منعطف</a:t>
            </a: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en-US" sz="2000" dirty="0" smtClean="0">
                <a:latin typeface="Georgia" pitchFamily="18" charset="0"/>
              </a:rPr>
              <a:t>Flexible flowshops (</a:t>
            </a:r>
            <a:r>
              <a:rPr lang="en-US" sz="2000" dirty="0" err="1" smtClean="0">
                <a:latin typeface="Georgia" pitchFamily="18" charset="0"/>
              </a:rPr>
              <a:t>FFc</a:t>
            </a:r>
            <a:r>
              <a:rPr lang="en-US" sz="2000" dirty="0" smtClean="0">
                <a:latin typeface="Georgia" pitchFamily="18" charset="0"/>
              </a:rPr>
              <a:t>)/Hybrid flowshops/Flexible flow lines</a:t>
            </a: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en-US" sz="2000" dirty="0" err="1" smtClean="0">
                <a:latin typeface="Georgia" pitchFamily="18" charset="0"/>
              </a:rPr>
              <a:t>Flowshops</a:t>
            </a:r>
            <a:r>
              <a:rPr lang="en-US" sz="2000" dirty="0" smtClean="0">
                <a:latin typeface="Georgia" pitchFamily="18" charset="0"/>
              </a:rPr>
              <a:t> with multi processors/parallel machines</a:t>
            </a: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</p:txBody>
      </p:sp>
      <p:sp>
        <p:nvSpPr>
          <p:cNvPr id="10" name="Flowchart: Process 9"/>
          <p:cNvSpPr/>
          <p:nvPr/>
        </p:nvSpPr>
        <p:spPr bwMode="auto">
          <a:xfrm>
            <a:off x="3214678" y="3714752"/>
            <a:ext cx="1000132" cy="1928826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Stage 1</a:t>
            </a:r>
          </a:p>
        </p:txBody>
      </p:sp>
      <p:sp>
        <p:nvSpPr>
          <p:cNvPr id="11" name="Flowchart: Alternate Process 10"/>
          <p:cNvSpPr/>
          <p:nvPr/>
        </p:nvSpPr>
        <p:spPr bwMode="auto">
          <a:xfrm>
            <a:off x="3286116" y="4929198"/>
            <a:ext cx="785818" cy="642942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M 1</a:t>
            </a:r>
          </a:p>
        </p:txBody>
      </p:sp>
      <p:sp>
        <p:nvSpPr>
          <p:cNvPr id="13" name="Flowchart: Process 12"/>
          <p:cNvSpPr/>
          <p:nvPr/>
        </p:nvSpPr>
        <p:spPr bwMode="auto">
          <a:xfrm>
            <a:off x="2000232" y="3714752"/>
            <a:ext cx="1000132" cy="1928826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Stage </a:t>
            </a:r>
            <a:r>
              <a:rPr lang="en-US" dirty="0" smtClean="0">
                <a:latin typeface="Georgia" pitchFamily="18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14" name="Flowchart: Alternate Process 13"/>
          <p:cNvSpPr/>
          <p:nvPr/>
        </p:nvSpPr>
        <p:spPr bwMode="auto">
          <a:xfrm>
            <a:off x="2071670" y="4857760"/>
            <a:ext cx="785818" cy="642942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M 2</a:t>
            </a:r>
          </a:p>
        </p:txBody>
      </p:sp>
      <p:sp>
        <p:nvSpPr>
          <p:cNvPr id="15" name="Flowchart: Process 14"/>
          <p:cNvSpPr/>
          <p:nvPr/>
        </p:nvSpPr>
        <p:spPr bwMode="auto">
          <a:xfrm>
            <a:off x="500034" y="3714752"/>
            <a:ext cx="1000132" cy="1928826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Stage 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m</a:t>
            </a:r>
          </a:p>
        </p:txBody>
      </p:sp>
      <p:sp>
        <p:nvSpPr>
          <p:cNvPr id="16" name="Flowchart: Alternate Process 15"/>
          <p:cNvSpPr/>
          <p:nvPr/>
        </p:nvSpPr>
        <p:spPr bwMode="auto">
          <a:xfrm>
            <a:off x="571472" y="4857760"/>
            <a:ext cx="785818" cy="642942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M </a:t>
            </a:r>
            <a:r>
              <a:rPr kumimoji="0" lang="en-US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m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00166" y="450057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18" name="Flowchart: Alternate Process 17"/>
          <p:cNvSpPr/>
          <p:nvPr/>
        </p:nvSpPr>
        <p:spPr bwMode="auto">
          <a:xfrm>
            <a:off x="3286116" y="4143380"/>
            <a:ext cx="785818" cy="642942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M 1</a:t>
            </a:r>
          </a:p>
        </p:txBody>
      </p:sp>
      <p:sp>
        <p:nvSpPr>
          <p:cNvPr id="6" name="Flowchart: Connector 5"/>
          <p:cNvSpPr/>
          <p:nvPr/>
        </p:nvSpPr>
        <p:spPr bwMode="auto">
          <a:xfrm>
            <a:off x="8072462" y="3286124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1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Flowchart: Connector 7"/>
          <p:cNvSpPr/>
          <p:nvPr/>
        </p:nvSpPr>
        <p:spPr bwMode="auto">
          <a:xfrm>
            <a:off x="8072462" y="4000504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2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" name="Flowchart: Connector 11"/>
          <p:cNvSpPr/>
          <p:nvPr/>
        </p:nvSpPr>
        <p:spPr bwMode="auto">
          <a:xfrm>
            <a:off x="8072462" y="4786322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3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Flowchart: Connector 8"/>
          <p:cNvSpPr/>
          <p:nvPr/>
        </p:nvSpPr>
        <p:spPr bwMode="auto">
          <a:xfrm>
            <a:off x="8072462" y="5500702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4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C -0.14705 -0.01828 -0.29462 -0.03588 -0.35938 -0.051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00" y="-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C 5E-6 -3.33333E-6 -0.13646 0.08334 -0.27275 0.167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00" y="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C -0.08038 -0.06019 -0.16077 -0.11991 -0.19393 -0.155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00" y="-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C -0.04774 0.02523 -0.096 0.05116 -0.11528 0.0634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00" y="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937 -0.05111 C -0.4158 -0.01665 -0.47187 0.01827 -0.5085 0.033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274 0.16767 C -0.3776 0.15472 -0.48229 0.14177 -0.50069 0.1364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00" y="-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851 0.0333 C -0.55764 0.14338 -0.6066 0.25347 -0.62778 0.033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0" y="1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392 -0.15541 L -0.49288 -0.0707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00" y="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778 0.0333 C -0.70278 0.09551 -0.77743 0.15772 -0.80764 0.0746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00" y="6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069 0.13645 L -0.64236 0.2310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0" y="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3" animBg="1"/>
      <p:bldP spid="8" grpId="0" animBg="1"/>
      <p:bldP spid="12" grpId="0" animBg="1"/>
      <p:bldP spid="12" grpId="1" animBg="1"/>
      <p:bldP spid="12" grpId="2" animBg="1"/>
      <p:bldP spid="12" grpId="3" animBg="1"/>
      <p:bldP spid="9" grpId="0" animBg="1"/>
      <p:bldP spid="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Machine environments</a:t>
            </a:r>
            <a:endParaRPr lang="fa-IR" sz="2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en-US" sz="2000" dirty="0" smtClean="0">
                <a:latin typeface="Georgia" pitchFamily="18" charset="0"/>
              </a:rPr>
              <a:t>Hybrid </a:t>
            </a:r>
            <a:r>
              <a:rPr lang="en-US" sz="2000" dirty="0" err="1" smtClean="0">
                <a:latin typeface="Georgia" pitchFamily="18" charset="0"/>
              </a:rPr>
              <a:t>flowshops</a:t>
            </a:r>
            <a:r>
              <a:rPr lang="en-US" sz="2000" dirty="0" smtClean="0">
                <a:latin typeface="Georgia" pitchFamily="18" charset="0"/>
              </a:rPr>
              <a:t> with identical machines</a:t>
            </a: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en-US" sz="2000" dirty="0" smtClean="0">
                <a:latin typeface="Georgia" pitchFamily="18" charset="0"/>
              </a:rPr>
              <a:t>Hybrid flowshops with uniform machines</a:t>
            </a: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en-US" sz="2000" dirty="0" smtClean="0">
                <a:latin typeface="Georgia" pitchFamily="18" charset="0"/>
              </a:rPr>
              <a:t>Hybrid flowshops with unrelated machines</a:t>
            </a: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مسیر پردازش همه کارها یکسان است (ابتدا ایستگاه 1، بعد ایستگاه 2 و ...)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ابعاد تصمیم گیری:</a:t>
            </a:r>
          </a:p>
          <a:p>
            <a:pPr marL="1349375" indent="-282575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تخصیص کارها به ماشین ها در هر ایستگاه</a:t>
            </a:r>
            <a:endParaRPr lang="en-US" sz="2000" dirty="0" smtClean="0">
              <a:latin typeface="Georgia" pitchFamily="18" charset="0"/>
            </a:endParaRPr>
          </a:p>
          <a:p>
            <a:pPr marL="1349375" indent="-282575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تعیین توالی کارها (توالی کارها در همه ایستگاه باید تعیین شود)</a:t>
            </a:r>
            <a:endParaRPr lang="en-US" sz="2000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مثال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یک مسئله جریان کارگاهی مختلط با 6 کار و 2ایستگاه که در هر ایستگاه 2ماشین یکسان وجود دارد را در نظر بگیرید.</a:t>
            </a:r>
            <a:endParaRPr lang="fa-IR" sz="2000" dirty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یک جواب ممکن</a:t>
            </a:r>
          </a:p>
          <a:p>
            <a:pPr marL="625475" indent="898525" algn="r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ایستگاه 1) ماشین 1: </a:t>
            </a:r>
            <a:r>
              <a:rPr lang="en-US" sz="2000" dirty="0" smtClean="0">
                <a:latin typeface="Georgia" pitchFamily="18" charset="0"/>
              </a:rPr>
              <a:t>{3-5}</a:t>
            </a:r>
            <a:r>
              <a:rPr lang="fa-IR" sz="2000" dirty="0" smtClean="0">
                <a:latin typeface="Georgia" pitchFamily="18" charset="0"/>
              </a:rPr>
              <a:t>،   ماشین 2:  </a:t>
            </a:r>
            <a:r>
              <a:rPr lang="en-US" sz="2000" dirty="0" smtClean="0">
                <a:latin typeface="Georgia" pitchFamily="18" charset="0"/>
              </a:rPr>
              <a:t>{4-6-1-2}</a:t>
            </a:r>
            <a:endParaRPr lang="fa-IR" sz="2000" dirty="0" smtClean="0">
              <a:latin typeface="Georgia" pitchFamily="18" charset="0"/>
            </a:endParaRPr>
          </a:p>
          <a:p>
            <a:pPr marL="625475" indent="898525" algn="r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ایستگاه 2) ماشین 1: </a:t>
            </a:r>
            <a:r>
              <a:rPr lang="en-US" sz="2000" dirty="0" smtClean="0">
                <a:latin typeface="Georgia" pitchFamily="18" charset="0"/>
              </a:rPr>
              <a:t>{4-3-5}</a:t>
            </a:r>
            <a:r>
              <a:rPr lang="fa-IR" sz="2000" dirty="0" smtClean="0">
                <a:latin typeface="Georgia" pitchFamily="18" charset="0"/>
              </a:rPr>
              <a:t>،  ماشین 2:  </a:t>
            </a:r>
            <a:r>
              <a:rPr lang="en-US" sz="2000" dirty="0" smtClean="0">
                <a:latin typeface="Georgia" pitchFamily="18" charset="0"/>
              </a:rPr>
              <a:t>{6-1-2}</a:t>
            </a:r>
            <a:endParaRPr lang="fa-IR" sz="2000" dirty="0" smtClean="0">
              <a:latin typeface="Georgia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152478"/>
              </p:ext>
            </p:extLst>
          </p:nvPr>
        </p:nvGraphicFramePr>
        <p:xfrm>
          <a:off x="827584" y="2319965"/>
          <a:ext cx="2678736" cy="2595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11032"/>
                <a:gridCol w="1033852"/>
                <a:gridCol w="103385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کار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ایستگاه 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ایستگاه 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7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6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9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8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6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6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49678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مثال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881966"/>
              </p:ext>
            </p:extLst>
          </p:nvPr>
        </p:nvGraphicFramePr>
        <p:xfrm>
          <a:off x="6012160" y="1699011"/>
          <a:ext cx="2678736" cy="2595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11032"/>
                <a:gridCol w="1033852"/>
                <a:gridCol w="103385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کار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ایستگاه 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ایستگاه 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7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6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9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8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6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6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 bwMode="auto">
          <a:xfrm>
            <a:off x="2627784" y="3718757"/>
            <a:ext cx="360040" cy="36004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987824" y="3717031"/>
            <a:ext cx="576064" cy="361765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1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1979712" y="2708920"/>
            <a:ext cx="0" cy="15841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1979712" y="3717031"/>
            <a:ext cx="648072" cy="36176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4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563888" y="3717031"/>
            <a:ext cx="576064" cy="36176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2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979711" y="2924944"/>
            <a:ext cx="1331863" cy="36933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3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311575" y="2924944"/>
            <a:ext cx="1404441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62354" y="2924944"/>
            <a:ext cx="11173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 smtClean="0"/>
              <a:t>ماشین 1</a:t>
            </a:r>
            <a:endParaRPr lang="fa-IR" dirty="0"/>
          </a:p>
        </p:txBody>
      </p:sp>
      <p:sp>
        <p:nvSpPr>
          <p:cNvPr id="20" name="TextBox 19"/>
          <p:cNvSpPr txBox="1"/>
          <p:nvPr/>
        </p:nvSpPr>
        <p:spPr>
          <a:xfrm>
            <a:off x="827584" y="3789040"/>
            <a:ext cx="11173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 smtClean="0"/>
              <a:t>ماشین 2</a:t>
            </a:r>
            <a:endParaRPr lang="fa-IR" dirty="0"/>
          </a:p>
        </p:txBody>
      </p:sp>
      <p:sp>
        <p:nvSpPr>
          <p:cNvPr id="22" name="TextBox 21"/>
          <p:cNvSpPr txBox="1"/>
          <p:nvPr/>
        </p:nvSpPr>
        <p:spPr>
          <a:xfrm>
            <a:off x="105036" y="3347700"/>
            <a:ext cx="11173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 smtClean="0"/>
              <a:t>ایستگاه1</a:t>
            </a:r>
            <a:endParaRPr lang="fa-IR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2972873" y="5301208"/>
            <a:ext cx="1050353" cy="36908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6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4023226" y="5301208"/>
            <a:ext cx="1253903" cy="369083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1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1982180" y="5877272"/>
            <a:ext cx="482206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1982180" y="4293096"/>
            <a:ext cx="0" cy="15841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2621680" y="4581128"/>
            <a:ext cx="689893" cy="36176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4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5277128" y="5301208"/>
            <a:ext cx="937675" cy="36908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2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311575" y="4582853"/>
            <a:ext cx="828377" cy="36004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3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718484" y="4571835"/>
            <a:ext cx="789620" cy="37105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64822" y="4509120"/>
            <a:ext cx="11173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 smtClean="0"/>
              <a:t>ماشین 1</a:t>
            </a:r>
            <a:endParaRPr lang="fa-IR" dirty="0"/>
          </a:p>
        </p:txBody>
      </p:sp>
      <p:sp>
        <p:nvSpPr>
          <p:cNvPr id="32" name="TextBox 31"/>
          <p:cNvSpPr txBox="1"/>
          <p:nvPr/>
        </p:nvSpPr>
        <p:spPr>
          <a:xfrm>
            <a:off x="830052" y="5373216"/>
            <a:ext cx="11173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 smtClean="0"/>
              <a:t>ماشین 2</a:t>
            </a:r>
            <a:endParaRPr lang="fa-IR" dirty="0"/>
          </a:p>
        </p:txBody>
      </p:sp>
      <p:sp>
        <p:nvSpPr>
          <p:cNvPr id="33" name="TextBox 32"/>
          <p:cNvSpPr txBox="1"/>
          <p:nvPr/>
        </p:nvSpPr>
        <p:spPr>
          <a:xfrm>
            <a:off x="107504" y="4931876"/>
            <a:ext cx="11173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dirty="0" smtClean="0"/>
              <a:t>ایستگاه2</a:t>
            </a:r>
            <a:endParaRPr lang="fa-IR" dirty="0"/>
          </a:p>
        </p:txBody>
      </p:sp>
      <p:cxnSp>
        <p:nvCxnSpPr>
          <p:cNvPr id="34" name="Straight Connector 33"/>
          <p:cNvCxnSpPr/>
          <p:nvPr/>
        </p:nvCxnSpPr>
        <p:spPr bwMode="auto">
          <a:xfrm flipH="1">
            <a:off x="1982180" y="4346741"/>
            <a:ext cx="27363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3080600" y="2555612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9</a:t>
            </a:r>
            <a:endParaRPr lang="fa-IR" dirty="0"/>
          </a:p>
        </p:txBody>
      </p:sp>
      <p:sp>
        <p:nvSpPr>
          <p:cNvPr id="37" name="TextBox 36"/>
          <p:cNvSpPr txBox="1"/>
          <p:nvPr/>
        </p:nvSpPr>
        <p:spPr>
          <a:xfrm>
            <a:off x="4485040" y="2555612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17</a:t>
            </a:r>
            <a:endParaRPr lang="fa-IR" dirty="0"/>
          </a:p>
        </p:txBody>
      </p:sp>
      <p:sp>
        <p:nvSpPr>
          <p:cNvPr id="38" name="TextBox 37"/>
          <p:cNvSpPr txBox="1"/>
          <p:nvPr/>
        </p:nvSpPr>
        <p:spPr>
          <a:xfrm>
            <a:off x="2364126" y="3353481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5</a:t>
            </a:r>
            <a:endParaRPr lang="fa-IR" dirty="0"/>
          </a:p>
        </p:txBody>
      </p:sp>
      <p:sp>
        <p:nvSpPr>
          <p:cNvPr id="39" name="TextBox 38"/>
          <p:cNvSpPr txBox="1"/>
          <p:nvPr/>
        </p:nvSpPr>
        <p:spPr>
          <a:xfrm>
            <a:off x="2741899" y="3367138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7</a:t>
            </a:r>
            <a:endParaRPr lang="fa-IR" dirty="0"/>
          </a:p>
        </p:txBody>
      </p:sp>
      <p:sp>
        <p:nvSpPr>
          <p:cNvPr id="40" name="TextBox 39"/>
          <p:cNvSpPr txBox="1"/>
          <p:nvPr/>
        </p:nvSpPr>
        <p:spPr>
          <a:xfrm>
            <a:off x="3350332" y="3367138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11</a:t>
            </a:r>
            <a:endParaRPr lang="fa-IR" dirty="0"/>
          </a:p>
        </p:txBody>
      </p:sp>
      <p:sp>
        <p:nvSpPr>
          <p:cNvPr id="41" name="TextBox 40"/>
          <p:cNvSpPr txBox="1"/>
          <p:nvPr/>
        </p:nvSpPr>
        <p:spPr>
          <a:xfrm>
            <a:off x="3968352" y="3347700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14</a:t>
            </a:r>
            <a:endParaRPr lang="fa-IR" dirty="0"/>
          </a:p>
        </p:txBody>
      </p:sp>
      <p:sp>
        <p:nvSpPr>
          <p:cNvPr id="42" name="TextBox 41"/>
          <p:cNvSpPr txBox="1"/>
          <p:nvPr/>
        </p:nvSpPr>
        <p:spPr>
          <a:xfrm>
            <a:off x="5277129" y="4225327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21</a:t>
            </a:r>
            <a:endParaRPr lang="fa-IR" dirty="0"/>
          </a:p>
        </p:txBody>
      </p:sp>
      <p:sp>
        <p:nvSpPr>
          <p:cNvPr id="43" name="TextBox 42"/>
          <p:cNvSpPr txBox="1"/>
          <p:nvPr/>
        </p:nvSpPr>
        <p:spPr>
          <a:xfrm>
            <a:off x="3779912" y="5003884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13</a:t>
            </a:r>
            <a:endParaRPr lang="fa-IR" dirty="0"/>
          </a:p>
        </p:txBody>
      </p:sp>
      <p:sp>
        <p:nvSpPr>
          <p:cNvPr id="44" name="TextBox 43"/>
          <p:cNvSpPr txBox="1"/>
          <p:nvPr/>
        </p:nvSpPr>
        <p:spPr>
          <a:xfrm>
            <a:off x="5042517" y="5008652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20</a:t>
            </a:r>
            <a:endParaRPr lang="fa-IR" dirty="0"/>
          </a:p>
        </p:txBody>
      </p:sp>
      <p:sp>
        <p:nvSpPr>
          <p:cNvPr id="45" name="TextBox 44"/>
          <p:cNvSpPr txBox="1"/>
          <p:nvPr/>
        </p:nvSpPr>
        <p:spPr>
          <a:xfrm>
            <a:off x="5982259" y="5003884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26</a:t>
            </a:r>
            <a:endParaRPr lang="fa-IR" dirty="0"/>
          </a:p>
        </p:txBody>
      </p:sp>
      <p:sp>
        <p:nvSpPr>
          <p:cNvPr id="47" name="TextBox 46"/>
          <p:cNvSpPr txBox="1"/>
          <p:nvPr/>
        </p:nvSpPr>
        <p:spPr>
          <a:xfrm>
            <a:off x="3058760" y="4324454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9</a:t>
            </a:r>
            <a:endParaRPr lang="fa-IR" dirty="0"/>
          </a:p>
        </p:txBody>
      </p:sp>
      <p:sp>
        <p:nvSpPr>
          <p:cNvPr id="48" name="TextBox 47"/>
          <p:cNvSpPr txBox="1"/>
          <p:nvPr/>
        </p:nvSpPr>
        <p:spPr>
          <a:xfrm>
            <a:off x="3843341" y="4293096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14</a:t>
            </a:r>
            <a:endParaRPr lang="fa-IR" dirty="0"/>
          </a:p>
        </p:txBody>
      </p:sp>
      <p:sp>
        <p:nvSpPr>
          <p:cNvPr id="46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283" y="1310048"/>
            <a:ext cx="5767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5475" indent="-80963" algn="r" rtl="1">
              <a:lnSpc>
                <a:spcPct val="150000"/>
              </a:lnSpc>
              <a:tabLst>
                <a:tab pos="206375" algn="l"/>
              </a:tabLst>
            </a:pPr>
            <a:r>
              <a:rPr lang="fa-IR" dirty="0">
                <a:latin typeface="Georgia" pitchFamily="18" charset="0"/>
              </a:rPr>
              <a:t>ایستگاه 1) ماشین 1: </a:t>
            </a:r>
            <a:r>
              <a:rPr lang="en-US" dirty="0">
                <a:latin typeface="Georgia" pitchFamily="18" charset="0"/>
              </a:rPr>
              <a:t>{3-5}</a:t>
            </a:r>
            <a:r>
              <a:rPr lang="fa-IR" dirty="0">
                <a:latin typeface="Georgia" pitchFamily="18" charset="0"/>
              </a:rPr>
              <a:t>،   ماشین 2:  </a:t>
            </a:r>
            <a:r>
              <a:rPr lang="en-US" dirty="0">
                <a:latin typeface="Georgia" pitchFamily="18" charset="0"/>
              </a:rPr>
              <a:t>{4-6-1-2}</a:t>
            </a:r>
            <a:endParaRPr lang="fa-IR" dirty="0">
              <a:latin typeface="Georgia" pitchFamily="18" charset="0"/>
            </a:endParaRPr>
          </a:p>
          <a:p>
            <a:pPr marL="625475" indent="-80963" algn="r" rtl="1">
              <a:lnSpc>
                <a:spcPct val="150000"/>
              </a:lnSpc>
              <a:tabLst>
                <a:tab pos="206375" algn="l"/>
              </a:tabLst>
            </a:pPr>
            <a:r>
              <a:rPr lang="fa-IR" dirty="0">
                <a:latin typeface="Georgia" pitchFamily="18" charset="0"/>
              </a:rPr>
              <a:t>ایستگاه 2) ماشین 1: </a:t>
            </a:r>
            <a:r>
              <a:rPr lang="en-US" dirty="0">
                <a:latin typeface="Georgia" pitchFamily="18" charset="0"/>
              </a:rPr>
              <a:t>{4-3-5}</a:t>
            </a:r>
            <a:r>
              <a:rPr lang="fa-IR" dirty="0">
                <a:latin typeface="Georgia" pitchFamily="18" charset="0"/>
              </a:rPr>
              <a:t>،  ماشین 2:  </a:t>
            </a:r>
            <a:r>
              <a:rPr lang="en-US" dirty="0">
                <a:latin typeface="Georgia" pitchFamily="18" charset="0"/>
              </a:rPr>
              <a:t>{6-1-2}</a:t>
            </a:r>
            <a:endParaRPr lang="fa-IR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396572"/>
      </p:ext>
    </p:extLst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5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7" grpId="0"/>
      <p:bldP spid="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Machine environments</a:t>
            </a:r>
            <a:endParaRPr lang="fa-IR" sz="2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en-US" sz="2000" dirty="0" smtClean="0">
                <a:latin typeface="Georgia" pitchFamily="18" charset="0"/>
              </a:rPr>
              <a:t>Job shops (J)</a:t>
            </a: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</p:txBody>
      </p:sp>
      <p:sp>
        <p:nvSpPr>
          <p:cNvPr id="6" name="Flowchart: Connector 5"/>
          <p:cNvSpPr/>
          <p:nvPr/>
        </p:nvSpPr>
        <p:spPr bwMode="auto">
          <a:xfrm>
            <a:off x="7715272" y="2857496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1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Flowchart: Connector 7"/>
          <p:cNvSpPr/>
          <p:nvPr/>
        </p:nvSpPr>
        <p:spPr bwMode="auto">
          <a:xfrm>
            <a:off x="7715272" y="3571876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2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Flowchart: Connector 8"/>
          <p:cNvSpPr/>
          <p:nvPr/>
        </p:nvSpPr>
        <p:spPr bwMode="auto">
          <a:xfrm>
            <a:off x="7715272" y="5072074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4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Flowchart: Process 9"/>
          <p:cNvSpPr/>
          <p:nvPr/>
        </p:nvSpPr>
        <p:spPr bwMode="auto">
          <a:xfrm>
            <a:off x="3000364" y="5000636"/>
            <a:ext cx="1000132" cy="1214446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Stage 1</a:t>
            </a:r>
          </a:p>
        </p:txBody>
      </p:sp>
      <p:sp>
        <p:nvSpPr>
          <p:cNvPr id="11" name="Flowchart: Alternate Process 10"/>
          <p:cNvSpPr/>
          <p:nvPr/>
        </p:nvSpPr>
        <p:spPr bwMode="auto">
          <a:xfrm>
            <a:off x="3071802" y="5429264"/>
            <a:ext cx="785818" cy="642942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M 1</a:t>
            </a:r>
          </a:p>
        </p:txBody>
      </p:sp>
      <p:sp>
        <p:nvSpPr>
          <p:cNvPr id="12" name="Flowchart: Connector 11"/>
          <p:cNvSpPr/>
          <p:nvPr/>
        </p:nvSpPr>
        <p:spPr bwMode="auto">
          <a:xfrm>
            <a:off x="7715272" y="4357694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3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Flowchart: Process 12"/>
          <p:cNvSpPr/>
          <p:nvPr/>
        </p:nvSpPr>
        <p:spPr bwMode="auto">
          <a:xfrm>
            <a:off x="1643042" y="3571876"/>
            <a:ext cx="1000132" cy="1214446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Stage </a:t>
            </a:r>
            <a:r>
              <a:rPr lang="en-US" dirty="0" smtClean="0">
                <a:latin typeface="Georgia" pitchFamily="18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14" name="Flowchart: Alternate Process 13"/>
          <p:cNvSpPr/>
          <p:nvPr/>
        </p:nvSpPr>
        <p:spPr bwMode="auto">
          <a:xfrm>
            <a:off x="1714480" y="4000504"/>
            <a:ext cx="785818" cy="642942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M 2</a:t>
            </a:r>
          </a:p>
        </p:txBody>
      </p:sp>
      <p:sp>
        <p:nvSpPr>
          <p:cNvPr id="15" name="Flowchart: Process 14"/>
          <p:cNvSpPr/>
          <p:nvPr/>
        </p:nvSpPr>
        <p:spPr bwMode="auto">
          <a:xfrm>
            <a:off x="3071802" y="2143116"/>
            <a:ext cx="1000132" cy="1285884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Stage </a:t>
            </a:r>
            <a:r>
              <a:rPr kumimoji="0" lang="en-US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3</a:t>
            </a:r>
          </a:p>
        </p:txBody>
      </p:sp>
      <p:sp>
        <p:nvSpPr>
          <p:cNvPr id="16" name="Flowchart: Alternate Process 15"/>
          <p:cNvSpPr/>
          <p:nvPr/>
        </p:nvSpPr>
        <p:spPr bwMode="auto">
          <a:xfrm>
            <a:off x="3143240" y="2643182"/>
            <a:ext cx="785818" cy="642942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M </a:t>
            </a:r>
            <a:r>
              <a:rPr kumimoji="0" lang="en-US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3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71934" y="2060848"/>
            <a:ext cx="4725551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هرکار مسیرپردازش خاص خود را دارد</a:t>
            </a:r>
            <a:endParaRPr lang="en-US" sz="2000" dirty="0">
              <a:latin typeface="Georgia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7.77778E-6 C -0.2441 0.07176 -0.48802 0.14376 -0.58472 0.16852 " pathEditMode="relative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472 0.16852 C -0.54965 0.11436 -0.51458 0.06042 -0.49288 0.0416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288 0.04167 C -0.49392 0.1426 -0.49583 0.24375 -0.50069 0.2831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069 0.28311 C -0.64548 0.33357 -0.7901 0.38403 -0.83142 0.3986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61 0.01042 C -0.22395 0.08264 -0.42413 0.15533 -0.50069 0.1789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07 0.17894 C -0.50313 0.0875 -0.50486 -0.00347 -0.49566 -0.0414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288 -0.0625 C -0.53455 -0.00509 -0.57604 0.05255 -0.59288 0.0745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472 0.06435 C -0.6941 0.15995 -0.80347 0.25579 -0.83472 0.2884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8" grpId="0" animBg="1"/>
      <p:bldP spid="8" grpId="1" animBg="1"/>
      <p:bldP spid="8" grpId="2" animBg="1"/>
      <p:bldP spid="8" grpId="3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14282" y="1000108"/>
                <a:ext cx="8643998" cy="4401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fa-IR" sz="2000" b="1" dirty="0" smtClean="0">
                    <a:latin typeface="Georgia" pitchFamily="18" charset="0"/>
                  </a:rPr>
                  <a:t>  </a:t>
                </a:r>
                <a:r>
                  <a:rPr lang="en-US" sz="2000" b="1" dirty="0" smtClean="0">
                    <a:solidFill>
                      <a:srgbClr val="A5002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eorgia" pitchFamily="18" charset="0"/>
                    <a:sym typeface="Wingdings 2" pitchFamily="18" charset="2"/>
                  </a:rPr>
                  <a:t></a:t>
                </a:r>
                <a:r>
                  <a:rPr lang="fa-IR" sz="2000" b="1" dirty="0" smtClean="0">
                    <a:latin typeface="Georgia" pitchFamily="18" charset="0"/>
                  </a:rPr>
                  <a:t> </a:t>
                </a:r>
                <a:r>
                  <a:rPr lang="en-US" sz="2000" b="1" dirty="0" smtClean="0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Georgia" pitchFamily="18" charset="0"/>
                  </a:rPr>
                  <a:t>Machine environments</a:t>
                </a:r>
                <a:endParaRPr lang="fa-IR" sz="2000" b="1" dirty="0" smtClean="0">
                  <a:solidFill>
                    <a:srgbClr val="00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itchFamily="18" charset="0"/>
                </a:endParaRPr>
              </a:p>
              <a:p>
                <a:pPr marL="914400" indent="-287338" algn="just">
                  <a:lnSpc>
                    <a:spcPct val="150000"/>
                  </a:lnSpc>
                  <a:buFont typeface="Courier New" pitchFamily="49" charset="0"/>
                  <a:buChar char="o"/>
                  <a:tabLst>
                    <a:tab pos="206375" algn="l"/>
                  </a:tabLst>
                </a:pPr>
                <a:endParaRPr lang="en-US" sz="2000" dirty="0" smtClean="0">
                  <a:latin typeface="Georgia" pitchFamily="18" charset="0"/>
                </a:endParaRPr>
              </a:p>
              <a:p>
                <a:pPr marL="914400" indent="-287338" algn="just" rtl="1">
                  <a:lnSpc>
                    <a:spcPct val="150000"/>
                  </a:lnSpc>
                  <a:buFont typeface="Courier New" pitchFamily="49" charset="0"/>
                  <a:buChar char="o"/>
                  <a:tabLst>
                    <a:tab pos="206375" algn="l"/>
                  </a:tabLst>
                </a:pPr>
                <a:r>
                  <a:rPr lang="fa-IR" sz="2000" b="1" dirty="0" smtClean="0">
                    <a:latin typeface="Georgia" pitchFamily="18" charset="0"/>
                  </a:rPr>
                  <a:t>ابعاد تصمیم گیری</a:t>
                </a:r>
              </a:p>
              <a:p>
                <a:pPr marL="627062" algn="ctr" rtl="1">
                  <a:lnSpc>
                    <a:spcPct val="150000"/>
                  </a:lnSpc>
                  <a:tabLst>
                    <a:tab pos="206375" algn="l"/>
                  </a:tabLst>
                </a:pPr>
                <a:r>
                  <a:rPr lang="fa-IR" sz="2000" dirty="0" smtClean="0">
                    <a:latin typeface="Georgia" pitchFamily="18" charset="0"/>
                  </a:rPr>
                  <a:t>تعیین توالی کارها روی تک ماشین ها (ماشین 1، ماشین 2  و ...)</a:t>
                </a:r>
              </a:p>
              <a:p>
                <a:pPr marL="914400" indent="-287338" algn="just" rtl="1">
                  <a:lnSpc>
                    <a:spcPct val="150000"/>
                  </a:lnSpc>
                  <a:buFont typeface="Courier New" pitchFamily="49" charset="0"/>
                  <a:buChar char="o"/>
                  <a:tabLst>
                    <a:tab pos="206375" algn="l"/>
                  </a:tabLst>
                </a:pPr>
                <a:r>
                  <a:rPr lang="fa-IR" sz="2000" dirty="0" smtClean="0">
                    <a:latin typeface="Georgia" pitchFamily="18" charset="0"/>
                  </a:rPr>
                  <a:t>تعداد جواب ها (تعداد توالی ها)</a:t>
                </a:r>
              </a:p>
              <a:p>
                <a:pPr marL="627062" algn="ctr">
                  <a:lnSpc>
                    <a:spcPct val="150000"/>
                  </a:lnSpc>
                  <a:tabLst>
                    <a:tab pos="20637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a-IR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!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fa-IR" sz="2000" dirty="0" smtClean="0">
                  <a:latin typeface="Georgia" pitchFamily="18" charset="0"/>
                </a:endParaRPr>
              </a:p>
              <a:p>
                <a:pPr marL="914400" indent="-287338" algn="just" rtl="1">
                  <a:lnSpc>
                    <a:spcPct val="150000"/>
                  </a:lnSpc>
                  <a:buFont typeface="Courier New" pitchFamily="49" charset="0"/>
                  <a:buChar char="o"/>
                  <a:tabLst>
                    <a:tab pos="206375" algn="l"/>
                  </a:tabLst>
                </a:pPr>
                <a:endParaRPr lang="fa-IR" sz="2000" dirty="0" smtClean="0">
                  <a:latin typeface="Georgia" pitchFamily="18" charset="0"/>
                </a:endParaRPr>
              </a:p>
              <a:p>
                <a:pPr marL="914400" indent="-287338" algn="just" rtl="1">
                  <a:lnSpc>
                    <a:spcPct val="150000"/>
                  </a:lnSpc>
                  <a:buFont typeface="Courier New" pitchFamily="49" charset="0"/>
                  <a:buChar char="o"/>
                  <a:tabLst>
                    <a:tab pos="206375" algn="l"/>
                  </a:tabLst>
                </a:pPr>
                <a:r>
                  <a:rPr lang="fa-IR" sz="2000" dirty="0" smtClean="0">
                    <a:latin typeface="Georgia" pitchFamily="18" charset="0"/>
                  </a:rPr>
                  <a:t>کارکارگاهی مرتب بی معنی است.</a:t>
                </a:r>
              </a:p>
              <a:p>
                <a:pPr marL="627062" algn="ctr" rtl="1">
                  <a:lnSpc>
                    <a:spcPct val="150000"/>
                  </a:lnSpc>
                  <a:tabLst>
                    <a:tab pos="206375" algn="l"/>
                  </a:tabLst>
                </a:pPr>
                <a:r>
                  <a:rPr lang="fa-IR" sz="2000" dirty="0" smtClean="0">
                    <a:latin typeface="Georgia" pitchFamily="18" charset="0"/>
                  </a:rPr>
                  <a:t>توالی کارها روی تک تک ماشین ها باید تعیین شود</a:t>
                </a: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282" y="1000108"/>
                <a:ext cx="8643998" cy="4401205"/>
              </a:xfrm>
              <a:prstGeom prst="rect">
                <a:avLst/>
              </a:prstGeom>
              <a:blipFill rotWithShape="1">
                <a:blip r:embed="rId4"/>
                <a:stretch>
                  <a:fillRect l="-776" b="-1524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7395382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مثال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یک مسئله کارکارگاهی با 2 کار و 2 ماشین را در نظر بگیرید.</a:t>
            </a: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dirty="0" smtClean="0">
                <a:latin typeface="Georgia" pitchFamily="18" charset="0"/>
              </a:rPr>
              <a:t>توالی : </a:t>
            </a:r>
            <a:r>
              <a:rPr lang="en-US" dirty="0" smtClean="0">
                <a:latin typeface="Georgia" pitchFamily="18" charset="0"/>
              </a:rPr>
              <a:t>{1-2</a:t>
            </a:r>
            <a:r>
              <a:rPr lang="en-US" dirty="0">
                <a:latin typeface="Georgia" pitchFamily="18" charset="0"/>
              </a:rPr>
              <a:t>}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dirty="0" smtClean="0">
                <a:latin typeface="Georgia" pitchFamily="18" charset="0"/>
              </a:rPr>
              <a:t>توالی)  ماشین 1:  </a:t>
            </a:r>
            <a:r>
              <a:rPr lang="en-US" dirty="0" smtClean="0">
                <a:latin typeface="Georgia" pitchFamily="18" charset="0"/>
              </a:rPr>
              <a:t>{2-1}</a:t>
            </a:r>
            <a:r>
              <a:rPr lang="fa-IR" dirty="0" smtClean="0">
                <a:latin typeface="Georgia" pitchFamily="18" charset="0"/>
              </a:rPr>
              <a:t> و ماشین 2: </a:t>
            </a:r>
            <a:r>
              <a:rPr lang="en-US" dirty="0" smtClean="0">
                <a:latin typeface="Georgia" pitchFamily="18" charset="0"/>
              </a:rPr>
              <a:t>{1-2}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3347864" y="5085184"/>
            <a:ext cx="1224136" cy="36004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O1,1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1979712" y="6165304"/>
            <a:ext cx="273630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1979712" y="4941168"/>
            <a:ext cx="0" cy="1224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3111184" y="2331663"/>
            <a:ext cx="1224136" cy="36004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O1,1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015077" y="2338749"/>
            <a:ext cx="1412867" cy="36004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O2,1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1979712" y="5611402"/>
            <a:ext cx="840795" cy="36004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O1,2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392579" y="5612385"/>
            <a:ext cx="576748" cy="36004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O2,2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27584" y="5014901"/>
            <a:ext cx="1080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Georgia" pitchFamily="18" charset="0"/>
              </a:rPr>
              <a:t>Machine 1</a:t>
            </a:r>
          </a:p>
          <a:p>
            <a:pPr algn="ctr"/>
            <a:endParaRPr lang="en-US" sz="1400" dirty="0">
              <a:latin typeface="Georgia" pitchFamily="18" charset="0"/>
            </a:endParaRPr>
          </a:p>
          <a:p>
            <a:pPr algn="ctr"/>
            <a:endParaRPr lang="en-US" sz="1400" dirty="0" smtClean="0">
              <a:latin typeface="Georgia" pitchFamily="18" charset="0"/>
            </a:endParaRPr>
          </a:p>
          <a:p>
            <a:pPr algn="ctr"/>
            <a:r>
              <a:rPr lang="en-US" sz="1400" dirty="0" smtClean="0">
                <a:latin typeface="Georgia" pitchFamily="18" charset="0"/>
              </a:rPr>
              <a:t>Machine 2</a:t>
            </a:r>
            <a:endParaRPr lang="en-US" sz="1400" dirty="0">
              <a:latin typeface="Georgia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587540" y="2348880"/>
            <a:ext cx="576748" cy="36004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O2,2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2162377" y="2341227"/>
            <a:ext cx="840795" cy="36004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O1,2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1979712" y="5085184"/>
            <a:ext cx="1412867" cy="36004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O2,1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820507" y="3501008"/>
            <a:ext cx="1224136" cy="36004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O1,1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1979712" y="4581128"/>
            <a:ext cx="446449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1979712" y="3212976"/>
            <a:ext cx="0" cy="13681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ectangle 34"/>
          <p:cNvSpPr/>
          <p:nvPr/>
        </p:nvSpPr>
        <p:spPr bwMode="auto">
          <a:xfrm>
            <a:off x="1979712" y="4027226"/>
            <a:ext cx="840795" cy="36004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O1,2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507420" y="4028209"/>
            <a:ext cx="576748" cy="36004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O2,2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27584" y="3380308"/>
            <a:ext cx="1080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Georgia" pitchFamily="18" charset="0"/>
              </a:rPr>
              <a:t>Machine 1</a:t>
            </a:r>
          </a:p>
          <a:p>
            <a:pPr algn="ctr"/>
            <a:endParaRPr lang="en-US" sz="1400" dirty="0">
              <a:latin typeface="Georgia" pitchFamily="18" charset="0"/>
            </a:endParaRPr>
          </a:p>
          <a:p>
            <a:pPr algn="ctr"/>
            <a:endParaRPr lang="en-US" sz="1400" dirty="0" smtClean="0">
              <a:latin typeface="Georgia" pitchFamily="18" charset="0"/>
            </a:endParaRPr>
          </a:p>
          <a:p>
            <a:pPr algn="ctr"/>
            <a:r>
              <a:rPr lang="en-US" sz="1400" dirty="0" smtClean="0">
                <a:latin typeface="Georgia" pitchFamily="18" charset="0"/>
              </a:rPr>
              <a:t>Machine 2</a:t>
            </a:r>
            <a:endParaRPr lang="en-US" sz="1400" dirty="0">
              <a:latin typeface="Georgia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044643" y="3501008"/>
            <a:ext cx="1412867" cy="36004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O2,1</a:t>
            </a:r>
          </a:p>
        </p:txBody>
      </p:sp>
      <p:sp>
        <p:nvSpPr>
          <p:cNvPr id="30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257122"/>
      </p:ext>
    </p:extLst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 animBg="1"/>
      <p:bldP spid="24" grpId="0" animBg="1"/>
      <p:bldP spid="31" grpId="0" animBg="1"/>
      <p:bldP spid="32" grpId="0" animBg="1"/>
      <p:bldP spid="35" grpId="0" animBg="1"/>
      <p:bldP spid="36" grpId="0" animBg="1"/>
      <p:bldP spid="3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مثال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یک مسئله کارکارگاهی با 4 کار و 3 ماشین را در نظر بگیرید.</a:t>
            </a:r>
            <a:endParaRPr lang="fa-IR" sz="2000" dirty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یک جواب ممکن</a:t>
            </a:r>
          </a:p>
          <a:p>
            <a:pPr marL="625475" indent="898525" algn="r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ایستگاه 1) </a:t>
            </a:r>
            <a:r>
              <a:rPr lang="en-US" sz="2000" dirty="0" smtClean="0">
                <a:latin typeface="Georgia" pitchFamily="18" charset="0"/>
              </a:rPr>
              <a:t>{1-2-3-4}</a:t>
            </a:r>
            <a:endParaRPr lang="fa-IR" sz="2000" dirty="0" smtClean="0">
              <a:latin typeface="Georgia" pitchFamily="18" charset="0"/>
            </a:endParaRPr>
          </a:p>
          <a:p>
            <a:pPr marL="625475" indent="898525" algn="r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ایستگاه 2) </a:t>
            </a:r>
            <a:r>
              <a:rPr lang="en-US" sz="2000" dirty="0" smtClean="0">
                <a:latin typeface="Georgia" pitchFamily="18" charset="0"/>
              </a:rPr>
              <a:t>{1-4-2-3}</a:t>
            </a:r>
            <a:endParaRPr lang="fa-IR" sz="2000" dirty="0" smtClean="0">
              <a:latin typeface="Georgia" pitchFamily="18" charset="0"/>
            </a:endParaRPr>
          </a:p>
          <a:p>
            <a:pPr marL="625475" indent="898525" algn="r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ایستگاه 3)  </a:t>
            </a:r>
            <a:r>
              <a:rPr lang="en-US" sz="2000" dirty="0" smtClean="0">
                <a:latin typeface="Georgia" pitchFamily="18" charset="0"/>
              </a:rPr>
              <a:t>{3-2-4-1}</a:t>
            </a:r>
            <a:endParaRPr lang="fa-IR" sz="2000" dirty="0" smtClean="0">
              <a:latin typeface="Georgia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805150"/>
              </p:ext>
            </p:extLst>
          </p:nvPr>
        </p:nvGraphicFramePr>
        <p:xfrm>
          <a:off x="467544" y="2319965"/>
          <a:ext cx="3672409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04420"/>
                <a:gridCol w="1022663"/>
                <a:gridCol w="1022663"/>
                <a:gridCol w="1022663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کار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ایستگاه 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ایستگاه 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ایستگاه 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7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6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6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9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8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6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035258"/>
              </p:ext>
            </p:extLst>
          </p:nvPr>
        </p:nvGraphicFramePr>
        <p:xfrm>
          <a:off x="5220072" y="2276872"/>
          <a:ext cx="2347163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71911"/>
                <a:gridCol w="147525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کار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مسیرپردازش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3-2-1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2-1-3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2-1-3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1-2-3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744549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مثال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347663" indent="-1730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>
                <a:latin typeface="Georgia" pitchFamily="18" charset="0"/>
              </a:rPr>
              <a:t>یک جواب ممکن</a:t>
            </a:r>
          </a:p>
          <a:p>
            <a:pPr marL="625475" indent="-277813" algn="r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>
                <a:latin typeface="Georgia" pitchFamily="18" charset="0"/>
              </a:rPr>
              <a:t>ایستگاه 1) </a:t>
            </a:r>
            <a:r>
              <a:rPr lang="en-US" sz="2000" dirty="0">
                <a:latin typeface="Georgia" pitchFamily="18" charset="0"/>
              </a:rPr>
              <a:t>{</a:t>
            </a:r>
            <a:r>
              <a:rPr lang="en-US" sz="2000" dirty="0" smtClean="0">
                <a:latin typeface="Georgia" pitchFamily="18" charset="0"/>
              </a:rPr>
              <a:t>1-2-3-4</a:t>
            </a:r>
            <a:r>
              <a:rPr lang="en-US" sz="2000" dirty="0">
                <a:latin typeface="Georgia" pitchFamily="18" charset="0"/>
              </a:rPr>
              <a:t>}</a:t>
            </a:r>
            <a:endParaRPr lang="fa-IR" sz="2000" dirty="0">
              <a:latin typeface="Georgia" pitchFamily="18" charset="0"/>
            </a:endParaRPr>
          </a:p>
          <a:p>
            <a:pPr marL="625475" indent="-277813" algn="r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>
                <a:latin typeface="Georgia" pitchFamily="18" charset="0"/>
              </a:rPr>
              <a:t>ایستگاه 2) </a:t>
            </a:r>
            <a:r>
              <a:rPr lang="en-US" sz="2000" dirty="0">
                <a:latin typeface="Georgia" pitchFamily="18" charset="0"/>
              </a:rPr>
              <a:t>{</a:t>
            </a:r>
            <a:r>
              <a:rPr lang="en-US" sz="2000" dirty="0" smtClean="0">
                <a:latin typeface="Georgia" pitchFamily="18" charset="0"/>
              </a:rPr>
              <a:t>1-4-2-3}</a:t>
            </a:r>
            <a:endParaRPr lang="fa-IR" sz="2000" dirty="0">
              <a:latin typeface="Georgia" pitchFamily="18" charset="0"/>
            </a:endParaRPr>
          </a:p>
          <a:p>
            <a:pPr marL="625475" indent="-277813" algn="r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>
                <a:latin typeface="Georgia" pitchFamily="18" charset="0"/>
              </a:rPr>
              <a:t>ایستگاه 3)  </a:t>
            </a:r>
            <a:r>
              <a:rPr lang="en-US" sz="2000" dirty="0">
                <a:latin typeface="Georgia" pitchFamily="18" charset="0"/>
              </a:rPr>
              <a:t>{3-2-4-1}</a:t>
            </a:r>
            <a:endParaRPr lang="fa-IR" sz="2000" dirty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 bwMode="auto">
          <a:xfrm>
            <a:off x="1115617" y="3583171"/>
            <a:ext cx="712868" cy="378652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1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1115904" y="5877272"/>
            <a:ext cx="525629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1115904" y="3212976"/>
            <a:ext cx="0" cy="26642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3716735" y="5371490"/>
            <a:ext cx="1084205" cy="37105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4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279381" y="3591615"/>
            <a:ext cx="524026" cy="34144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2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123640" y="5371491"/>
            <a:ext cx="1360127" cy="37105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2274" y="4509120"/>
            <a:ext cx="11173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 smtClean="0"/>
              <a:t>ماشین 2</a:t>
            </a:r>
            <a:endParaRPr lang="fa-IR" dirty="0"/>
          </a:p>
        </p:txBody>
      </p:sp>
      <p:sp>
        <p:nvSpPr>
          <p:cNvPr id="32" name="TextBox 31"/>
          <p:cNvSpPr txBox="1"/>
          <p:nvPr/>
        </p:nvSpPr>
        <p:spPr>
          <a:xfrm>
            <a:off x="107504" y="5373216"/>
            <a:ext cx="11173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 smtClean="0"/>
              <a:t>ماشین 3</a:t>
            </a:r>
            <a:endParaRPr lang="fa-IR" dirty="0"/>
          </a:p>
        </p:txBody>
      </p:sp>
      <p:sp>
        <p:nvSpPr>
          <p:cNvPr id="44" name="TextBox 43"/>
          <p:cNvSpPr txBox="1"/>
          <p:nvPr/>
        </p:nvSpPr>
        <p:spPr>
          <a:xfrm>
            <a:off x="2232423" y="5054899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8</a:t>
            </a:r>
            <a:endParaRPr lang="fa-IR" dirty="0"/>
          </a:p>
        </p:txBody>
      </p:sp>
      <p:sp>
        <p:nvSpPr>
          <p:cNvPr id="45" name="TextBox 44"/>
          <p:cNvSpPr txBox="1"/>
          <p:nvPr/>
        </p:nvSpPr>
        <p:spPr>
          <a:xfrm>
            <a:off x="2798958" y="4175792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11</a:t>
            </a:r>
            <a:endParaRPr lang="fa-IR" dirty="0"/>
          </a:p>
        </p:txBody>
      </p:sp>
      <p:sp>
        <p:nvSpPr>
          <p:cNvPr id="47" name="TextBox 46"/>
          <p:cNvSpPr txBox="1"/>
          <p:nvPr/>
        </p:nvSpPr>
        <p:spPr>
          <a:xfrm>
            <a:off x="6018282" y="3275692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29</a:t>
            </a:r>
            <a:endParaRPr lang="fa-IR" dirty="0"/>
          </a:p>
        </p:txBody>
      </p:sp>
      <p:sp>
        <p:nvSpPr>
          <p:cNvPr id="48" name="TextBox 47"/>
          <p:cNvSpPr txBox="1"/>
          <p:nvPr/>
        </p:nvSpPr>
        <p:spPr>
          <a:xfrm>
            <a:off x="1597510" y="3275692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4</a:t>
            </a:r>
            <a:endParaRPr lang="fa-IR" dirty="0"/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535014"/>
              </p:ext>
            </p:extLst>
          </p:nvPr>
        </p:nvGraphicFramePr>
        <p:xfrm>
          <a:off x="3578837" y="1196752"/>
          <a:ext cx="3672409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04420"/>
                <a:gridCol w="1022663"/>
                <a:gridCol w="1022663"/>
                <a:gridCol w="1022663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کار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ایستگاه 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ایستگاه 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ایستگاه 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7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6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6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9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8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6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142274" y="3573016"/>
            <a:ext cx="11173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 smtClean="0"/>
              <a:t>ماشین 1</a:t>
            </a:r>
            <a:endParaRPr lang="fa-IR" dirty="0"/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676487"/>
              </p:ext>
            </p:extLst>
          </p:nvPr>
        </p:nvGraphicFramePr>
        <p:xfrm>
          <a:off x="621158" y="1196752"/>
          <a:ext cx="2347163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71911"/>
                <a:gridCol w="147525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کار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مسیرپردازش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3-2-1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2-1-3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2-1-3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1-3-2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" name="Rectangle 50"/>
          <p:cNvSpPr/>
          <p:nvPr/>
        </p:nvSpPr>
        <p:spPr bwMode="auto">
          <a:xfrm>
            <a:off x="3813028" y="3589138"/>
            <a:ext cx="1446445" cy="34391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3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1843919" y="4516686"/>
            <a:ext cx="1186013" cy="361765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572432" y="3269218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15</a:t>
            </a:r>
            <a:endParaRPr lang="fa-IR" dirty="0"/>
          </a:p>
        </p:txBody>
      </p:sp>
      <p:sp>
        <p:nvSpPr>
          <p:cNvPr id="54" name="Rectangle 53"/>
          <p:cNvSpPr/>
          <p:nvPr/>
        </p:nvSpPr>
        <p:spPr bwMode="auto">
          <a:xfrm>
            <a:off x="2477869" y="5383370"/>
            <a:ext cx="783037" cy="35917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968321" y="5075892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fa-IR" dirty="0"/>
          </a:p>
        </p:txBody>
      </p:sp>
      <p:sp>
        <p:nvSpPr>
          <p:cNvPr id="56" name="Rectangle 55"/>
          <p:cNvSpPr/>
          <p:nvPr/>
        </p:nvSpPr>
        <p:spPr bwMode="auto">
          <a:xfrm>
            <a:off x="3029932" y="4516687"/>
            <a:ext cx="689893" cy="36176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4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488851" y="4175792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15</a:t>
            </a:r>
            <a:endParaRPr lang="fa-IR" dirty="0"/>
          </a:p>
        </p:txBody>
      </p:sp>
      <p:sp>
        <p:nvSpPr>
          <p:cNvPr id="58" name="TextBox 57"/>
          <p:cNvSpPr txBox="1"/>
          <p:nvPr/>
        </p:nvSpPr>
        <p:spPr>
          <a:xfrm>
            <a:off x="4545153" y="4997836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21</a:t>
            </a:r>
            <a:endParaRPr lang="fa-IR" dirty="0"/>
          </a:p>
        </p:txBody>
      </p:sp>
      <p:sp>
        <p:nvSpPr>
          <p:cNvPr id="59" name="TextBox 58"/>
          <p:cNvSpPr txBox="1"/>
          <p:nvPr/>
        </p:nvSpPr>
        <p:spPr>
          <a:xfrm>
            <a:off x="4944246" y="3216480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24</a:t>
            </a:r>
            <a:endParaRPr lang="fa-IR" dirty="0"/>
          </a:p>
        </p:txBody>
      </p:sp>
      <p:sp>
        <p:nvSpPr>
          <p:cNvPr id="60" name="Rectangle 59"/>
          <p:cNvSpPr/>
          <p:nvPr/>
        </p:nvSpPr>
        <p:spPr bwMode="auto">
          <a:xfrm>
            <a:off x="5259473" y="3591615"/>
            <a:ext cx="968711" cy="341442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4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5259473" y="4516686"/>
            <a:ext cx="389010" cy="36176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489345" y="4163931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21</a:t>
            </a:r>
            <a:endParaRPr lang="fa-IR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3719826" y="4519274"/>
            <a:ext cx="1081116" cy="35917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2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406195" y="4130468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26</a:t>
            </a:r>
            <a:endParaRPr lang="fa-IR" dirty="0"/>
          </a:p>
        </p:txBody>
      </p:sp>
      <p:sp>
        <p:nvSpPr>
          <p:cNvPr id="65" name="Rectangle 64"/>
          <p:cNvSpPr/>
          <p:nvPr/>
        </p:nvSpPr>
        <p:spPr bwMode="auto">
          <a:xfrm>
            <a:off x="4800941" y="5375205"/>
            <a:ext cx="1217341" cy="358051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766235" y="5075892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27</a:t>
            </a:r>
            <a:endParaRPr lang="fa-IR" dirty="0"/>
          </a:p>
        </p:txBody>
      </p:sp>
      <p:sp>
        <p:nvSpPr>
          <p:cNvPr id="41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051621"/>
      </p:ext>
    </p:extLst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  <p:bldP spid="28" grpId="0" animBg="1"/>
      <p:bldP spid="29" grpId="0" animBg="1"/>
      <p:bldP spid="44" grpId="0"/>
      <p:bldP spid="45" grpId="0"/>
      <p:bldP spid="47" grpId="0"/>
      <p:bldP spid="48" grpId="0"/>
      <p:bldP spid="51" grpId="0" animBg="1"/>
      <p:bldP spid="52" grpId="0" animBg="1"/>
      <p:bldP spid="53" grpId="0"/>
      <p:bldP spid="54" grpId="0" animBg="1"/>
      <p:bldP spid="55" grpId="0"/>
      <p:bldP spid="56" grpId="0" animBg="1"/>
      <p:bldP spid="57" grpId="0"/>
      <p:bldP spid="58" grpId="0"/>
      <p:bldP spid="59" grpId="0"/>
      <p:bldP spid="60" grpId="0" animBg="1"/>
      <p:bldP spid="61" grpId="0" animBg="1"/>
      <p:bldP spid="62" grpId="0"/>
      <p:bldP spid="63" grpId="0" animBg="1"/>
      <p:bldP spid="64" grpId="0"/>
      <p:bldP spid="65" grpId="0" animBg="1"/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214414" y="2214554"/>
            <a:ext cx="6837386" cy="1316048"/>
          </a:xfrm>
          <a:prstGeom prst="rect">
            <a:avLst/>
          </a:prstGeom>
          <a:gradFill rotWithShape="1">
            <a:gsLst>
              <a:gs pos="0">
                <a:schemeClr val="accent1">
                  <a:alpha val="39999"/>
                </a:schemeClr>
              </a:gs>
              <a:gs pos="50000">
                <a:schemeClr val="bg1">
                  <a:alpha val="37000"/>
                </a:schemeClr>
              </a:gs>
              <a:gs pos="100000">
                <a:schemeClr val="accent1">
                  <a:alpha val="39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98000" rIns="198000" bIns="190800">
            <a:spAutoFit/>
          </a:bodyPr>
          <a:lstStyle/>
          <a:p>
            <a:pPr algn="ctr" rtl="1">
              <a:spcBef>
                <a:spcPct val="50000"/>
              </a:spcBef>
              <a:defRPr/>
            </a:pPr>
            <a:r>
              <a:rPr lang="fa-IR" sz="2800" b="1" dirty="0" smtClean="0">
                <a:solidFill>
                  <a:schemeClr val="accent2">
                    <a:lumMod val="75000"/>
                  </a:schemeClr>
                </a:solidFill>
                <a:cs typeface="B Roya" pitchFamily="2" charset="-78"/>
              </a:rPr>
              <a:t>زمانبندی تولید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B Roya" pitchFamily="2" charset="-78"/>
              </a:rPr>
              <a:t>Production Scheduling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357554" y="1785926"/>
            <a:ext cx="268603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  <a:defRPr/>
            </a:pPr>
            <a:r>
              <a:rPr lang="fa-I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B Roya" pitchFamily="2" charset="-78"/>
              </a:rPr>
              <a:t>عنوان: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B Roya" pitchFamily="2" charset="-78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428860" y="4071942"/>
            <a:ext cx="4392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sz="2800" b="1" dirty="0" smtClean="0">
                <a:cs typeface="B Roya" pitchFamily="2" charset="-78"/>
              </a:rPr>
              <a:t>دکتر </a:t>
            </a:r>
            <a:r>
              <a:rPr lang="fa-IR" sz="2800" b="1" dirty="0" smtClean="0">
                <a:cs typeface="B Roya" pitchFamily="2" charset="-78"/>
              </a:rPr>
              <a:t>مهدی یزدانی</a:t>
            </a:r>
            <a:endParaRPr lang="en-US" sz="2800" b="1" dirty="0">
              <a:cs typeface="B Roya" pitchFamily="2" charset="-7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Machine environments</a:t>
            </a:r>
            <a:endParaRPr lang="fa-IR" sz="2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en-US" sz="2000" dirty="0" smtClean="0">
                <a:latin typeface="Georgia" pitchFamily="18" charset="0"/>
              </a:rPr>
              <a:t>Job shops with parallel machines</a:t>
            </a: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</p:txBody>
      </p:sp>
      <p:sp>
        <p:nvSpPr>
          <p:cNvPr id="6" name="Flowchart: Connector 5"/>
          <p:cNvSpPr/>
          <p:nvPr/>
        </p:nvSpPr>
        <p:spPr bwMode="auto">
          <a:xfrm>
            <a:off x="8072462" y="2857496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1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Flowchart: Connector 7"/>
          <p:cNvSpPr/>
          <p:nvPr/>
        </p:nvSpPr>
        <p:spPr bwMode="auto">
          <a:xfrm>
            <a:off x="8072462" y="3571876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2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Flowchart: Connector 8"/>
          <p:cNvSpPr/>
          <p:nvPr/>
        </p:nvSpPr>
        <p:spPr bwMode="auto">
          <a:xfrm>
            <a:off x="8072462" y="5072074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4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Flowchart: Process 9"/>
          <p:cNvSpPr/>
          <p:nvPr/>
        </p:nvSpPr>
        <p:spPr bwMode="auto">
          <a:xfrm>
            <a:off x="3357554" y="5000636"/>
            <a:ext cx="1000132" cy="1214446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Stage 1</a:t>
            </a:r>
          </a:p>
        </p:txBody>
      </p:sp>
      <p:sp>
        <p:nvSpPr>
          <p:cNvPr id="11" name="Flowchart: Alternate Process 10"/>
          <p:cNvSpPr/>
          <p:nvPr/>
        </p:nvSpPr>
        <p:spPr bwMode="auto">
          <a:xfrm>
            <a:off x="3428992" y="5429264"/>
            <a:ext cx="785818" cy="642942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M 1</a:t>
            </a:r>
          </a:p>
        </p:txBody>
      </p:sp>
      <p:sp>
        <p:nvSpPr>
          <p:cNvPr id="12" name="Flowchart: Connector 11"/>
          <p:cNvSpPr/>
          <p:nvPr/>
        </p:nvSpPr>
        <p:spPr bwMode="auto">
          <a:xfrm>
            <a:off x="8072462" y="4357694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3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Flowchart: Process 12"/>
          <p:cNvSpPr/>
          <p:nvPr/>
        </p:nvSpPr>
        <p:spPr bwMode="auto">
          <a:xfrm>
            <a:off x="1500166" y="3429000"/>
            <a:ext cx="1500198" cy="1643074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Stage </a:t>
            </a:r>
            <a:r>
              <a:rPr lang="en-US" dirty="0" smtClean="0">
                <a:latin typeface="Georgia" pitchFamily="18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14" name="Flowchart: Alternate Process 13"/>
          <p:cNvSpPr/>
          <p:nvPr/>
        </p:nvSpPr>
        <p:spPr bwMode="auto">
          <a:xfrm>
            <a:off x="1714480" y="3857628"/>
            <a:ext cx="1071570" cy="500066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M 2</a:t>
            </a:r>
          </a:p>
        </p:txBody>
      </p:sp>
      <p:sp>
        <p:nvSpPr>
          <p:cNvPr id="15" name="Flowchart: Process 14"/>
          <p:cNvSpPr/>
          <p:nvPr/>
        </p:nvSpPr>
        <p:spPr bwMode="auto">
          <a:xfrm>
            <a:off x="3428992" y="2143116"/>
            <a:ext cx="1000132" cy="1285884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Stage </a:t>
            </a:r>
            <a:r>
              <a:rPr kumimoji="0" lang="en-US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3</a:t>
            </a:r>
          </a:p>
        </p:txBody>
      </p:sp>
      <p:sp>
        <p:nvSpPr>
          <p:cNvPr id="16" name="Flowchart: Alternate Process 15"/>
          <p:cNvSpPr/>
          <p:nvPr/>
        </p:nvSpPr>
        <p:spPr bwMode="auto">
          <a:xfrm>
            <a:off x="3500430" y="2643182"/>
            <a:ext cx="785818" cy="642942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M </a:t>
            </a:r>
            <a:r>
              <a:rPr kumimoji="0" lang="en-US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3</a:t>
            </a:r>
          </a:p>
        </p:txBody>
      </p:sp>
      <p:sp>
        <p:nvSpPr>
          <p:cNvPr id="17" name="Flowchart: Alternate Process 16"/>
          <p:cNvSpPr/>
          <p:nvPr/>
        </p:nvSpPr>
        <p:spPr bwMode="auto">
          <a:xfrm>
            <a:off x="1714480" y="4429132"/>
            <a:ext cx="1071570" cy="500066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M 2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7.77778E-6 C -0.2441 0.07176 -0.48802 0.14376 -0.58472 0.16852 " pathEditMode="relative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472 0.16852 C -0.54965 0.11436 -0.51458 0.06042 -0.49288 0.0416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288 0.04167 C -0.49392 0.1426 -0.49583 0.24375 -0.50069 0.2831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069 0.28311 C -0.64548 0.33357 -0.7901 0.38403 -0.83142 0.3986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61 0.01042 C -0.22395 0.08264 -0.42413 0.15533 -0.50069 0.1789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07 0.17894 C -0.50313 0.0875 -0.50486 -0.00347 -0.49566 -0.0414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288 -0.0625 C -0.53455 -0.00509 -0.57604 0.05255 -0.59288 0.0745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472 0.06435 C -0.6941 0.15995 -0.80347 0.25579 -0.83472 0.2884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8" grpId="0" animBg="1"/>
      <p:bldP spid="8" grpId="1" animBg="1"/>
      <p:bldP spid="8" grpId="2" animBg="1"/>
      <p:bldP spid="8" grpId="3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Machine environments</a:t>
            </a:r>
            <a:endParaRPr lang="fa-IR" sz="2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en-US" sz="2000" dirty="0" smtClean="0">
                <a:latin typeface="Georgia" pitchFamily="18" charset="0"/>
              </a:rPr>
              <a:t>Flexible job shops (</a:t>
            </a:r>
            <a:r>
              <a:rPr lang="en-US" sz="2000" dirty="0" err="1" smtClean="0">
                <a:latin typeface="Georgia" pitchFamily="18" charset="0"/>
              </a:rPr>
              <a:t>FJc</a:t>
            </a:r>
            <a:r>
              <a:rPr lang="en-US" sz="2000" dirty="0" smtClean="0">
                <a:latin typeface="Georgia" pitchFamily="18" charset="0"/>
              </a:rPr>
              <a:t>)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در این مسئله انعطاف پذیری ماشین </a:t>
            </a:r>
            <a:r>
              <a:rPr lang="en-US" sz="2000" dirty="0" smtClean="0">
                <a:latin typeface="Georgia" pitchFamily="18" charset="0"/>
              </a:rPr>
              <a:t>Machine flexibility</a:t>
            </a:r>
            <a:r>
              <a:rPr lang="fa-IR" sz="2000" dirty="0" smtClean="0">
                <a:latin typeface="Georgia" pitchFamily="18" charset="0"/>
              </a:rPr>
              <a:t> وجود دارد.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en-US" sz="2000" dirty="0" smtClean="0">
                <a:latin typeface="Georgia" pitchFamily="18" charset="0"/>
              </a:rPr>
              <a:t>Machine flexibility</a:t>
            </a:r>
            <a:endParaRPr lang="fa-IR" sz="2000" dirty="0" smtClean="0">
              <a:latin typeface="Georgia" pitchFamily="18" charset="0"/>
            </a:endParaRPr>
          </a:p>
          <a:p>
            <a:pPr marL="627062" algn="ctr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هر ماشین ممکن است بیش از یک نوع عملیات را انجام دهد</a:t>
            </a: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نتیجه: دیگر عملیات معادل ماشین نیست.</a:t>
            </a: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علاوه بر توالی عملیات ها، باید تخصیص عملیات ها به ماشین ها نیز مشخص شود.</a:t>
            </a:r>
          </a:p>
          <a:p>
            <a:pPr marL="627062" algn="ctr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هر عملیات توسط کدام ماشین انجام شود؟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نتیجه: یک کار  ممکن است بیش از یک بار توسط یک ماشین پردازش شود.</a:t>
            </a:r>
            <a:endParaRPr lang="en-US" sz="2000" dirty="0">
              <a:latin typeface="Georgia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مثال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یک مسئله کارکارگاهی منعطف با 4 کار که هر یک 2 عملیات دارند و 3 ماشین را در نظر بگیرید.</a:t>
            </a:r>
            <a:endParaRPr lang="fa-IR" sz="2000" dirty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توالی</a:t>
            </a:r>
            <a:endParaRPr lang="fa-IR" sz="2000" dirty="0">
              <a:latin typeface="Georgia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71085442"/>
                  </p:ext>
                </p:extLst>
              </p:nvPr>
            </p:nvGraphicFramePr>
            <p:xfrm>
              <a:off x="539553" y="2276872"/>
              <a:ext cx="3788068" cy="3312160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947017"/>
                    <a:gridCol w="947017"/>
                    <a:gridCol w="947017"/>
                    <a:gridCol w="947017"/>
                  </a:tblGrid>
                  <a:tr h="37084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عملیات 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ماشین1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ماشین2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ماشین 3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a-I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fa-I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11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-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2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4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a-I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fa-I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21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-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3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7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  <a:tr h="273747"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a-I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3</m:t>
                                    </m:r>
                                    <m:r>
                                      <a:rPr lang="fa-I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-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4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5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  <a:tr h="273747"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a-I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fa-I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41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-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6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2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  <a:tr h="273747"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a-I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fa-I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12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7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9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-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  <a:tr h="273747"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a-I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fa-I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22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2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5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-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  <a:tr h="273747"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a-I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3</m:t>
                                    </m:r>
                                    <m:r>
                                      <a:rPr lang="fa-I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4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2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-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a-I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fa-I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42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5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4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-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41622088"/>
                  </p:ext>
                </p:extLst>
              </p:nvPr>
            </p:nvGraphicFramePr>
            <p:xfrm>
              <a:off x="539553" y="2276872"/>
              <a:ext cx="3788068" cy="3312160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947017"/>
                    <a:gridCol w="947017"/>
                    <a:gridCol w="947017"/>
                    <a:gridCol w="947017"/>
                  </a:tblGrid>
                  <a:tr h="37084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عملیات 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ماشین1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ماشین2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ماشین 3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a-IR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645" t="-108197" r="-300645" b="-7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-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2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4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a-IR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645" t="-211667" r="-300645" b="-6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-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3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7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fa-IR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645" t="-311667" r="-300645" b="-5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-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4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5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fa-IR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645" t="-411667" r="-300645" b="-4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-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6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2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fa-IR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645" t="-511667" r="-300645" b="-3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7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9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-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fa-IR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645" t="-611667" r="-300645" b="-2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2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5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-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fa-IR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645" t="-711667" r="-300645" b="-1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4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2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-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a-IR"/>
                        </a:p>
                      </a:txBody>
                      <a:tcPr>
                        <a:blipFill rotWithShape="1">
                          <a:blip r:embed="rId5"/>
                          <a:stretch>
                            <a:fillRect l="-645" t="-798361" r="-300645" b="-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5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4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-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572009"/>
              </p:ext>
            </p:extLst>
          </p:nvPr>
        </p:nvGraphicFramePr>
        <p:xfrm>
          <a:off x="4572000" y="2348880"/>
          <a:ext cx="2347163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71911"/>
                <a:gridCol w="147525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کار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مسیرپردازش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2-1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2-1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1-2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1-2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860032" y="4826476"/>
                <a:ext cx="3062144" cy="13388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25475" indent="-363538">
                  <a:lnSpc>
                    <a:spcPct val="150000"/>
                  </a:lnSpc>
                  <a:tabLst>
                    <a:tab pos="206375" algn="l"/>
                  </a:tabLst>
                </a:pPr>
                <a:r>
                  <a:rPr lang="en-US" dirty="0" smtClean="0">
                    <a:latin typeface="Georgia" pitchFamily="18" charset="0"/>
                  </a:rPr>
                  <a:t>Machine 1: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>
                            <a:latin typeface="Cambria Math"/>
                          </a:rPr>
                          <m:t>32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fa-I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>
                            <a:latin typeface="Cambria Math"/>
                          </a:rPr>
                          <m:t>42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fa-I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 b="0" i="1" smtClean="0">
                            <a:latin typeface="Cambria Math"/>
                          </a:rPr>
                          <m:t>1</m:t>
                        </m:r>
                        <m:r>
                          <a:rPr lang="fa-IR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latin typeface="Georgia" pitchFamily="18" charset="0"/>
                  </a:rPr>
                  <a:t>}</a:t>
                </a:r>
              </a:p>
              <a:p>
                <a:pPr marL="625475" indent="-363538">
                  <a:lnSpc>
                    <a:spcPct val="150000"/>
                  </a:lnSpc>
                  <a:tabLst>
                    <a:tab pos="206375" algn="l"/>
                  </a:tabLst>
                </a:pPr>
                <a:r>
                  <a:rPr lang="en-US" dirty="0">
                    <a:latin typeface="Georgia" pitchFamily="18" charset="0"/>
                  </a:rPr>
                  <a:t>Machine 2: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>
                            <a:latin typeface="Cambria Math"/>
                          </a:rPr>
                          <m:t>21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,</m:t>
                    </m:r>
                  </m:oMath>
                </a14:m>
                <a:r>
                  <a:rPr lang="fa-IR" dirty="0">
                    <a:latin typeface="Georgia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 b="0" i="0" smtClean="0">
                            <a:latin typeface="Cambria Math"/>
                          </a:rPr>
                          <m:t>22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fa-I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 b="0" i="0" smtClean="0">
                            <a:latin typeface="Cambria Math"/>
                          </a:rPr>
                          <m:t>3</m:t>
                        </m:r>
                        <m:r>
                          <a:rPr lang="fa-IR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latin typeface="Georgia" pitchFamily="18" charset="0"/>
                  </a:rPr>
                  <a:t>}</a:t>
                </a:r>
              </a:p>
              <a:p>
                <a:pPr marL="625475" indent="-363538">
                  <a:lnSpc>
                    <a:spcPct val="150000"/>
                  </a:lnSpc>
                  <a:tabLst>
                    <a:tab pos="206375" algn="l"/>
                  </a:tabLst>
                </a:pPr>
                <a:r>
                  <a:rPr lang="en-US" dirty="0">
                    <a:latin typeface="Georgia" pitchFamily="18" charset="0"/>
                  </a:rPr>
                  <a:t>Machine 3: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>
                            <a:latin typeface="Cambria Math"/>
                          </a:rPr>
                          <m:t>11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fa-I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>
                            <a:latin typeface="Cambria Math"/>
                          </a:rPr>
                          <m:t>41</m:t>
                        </m:r>
                      </m:sub>
                    </m:sSub>
                  </m:oMath>
                </a14:m>
                <a:r>
                  <a:rPr lang="en-US" dirty="0">
                    <a:latin typeface="Georgia" pitchFamily="18" charset="0"/>
                  </a:rPr>
                  <a:t>}</a:t>
                </a:r>
                <a:endParaRPr lang="fa-IR" dirty="0">
                  <a:latin typeface="Georgia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4826476"/>
                <a:ext cx="3062144" cy="1338828"/>
              </a:xfrm>
              <a:prstGeom prst="rect">
                <a:avLst/>
              </a:prstGeom>
              <a:blipFill rotWithShape="1">
                <a:blip r:embed="rId6"/>
                <a:stretch>
                  <a:fillRect r="-1590" b="-1370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3552908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توالی</a:t>
            </a:r>
            <a:endParaRPr lang="fa-IR" sz="2000" dirty="0">
              <a:latin typeface="Georgia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80514259"/>
                  </p:ext>
                </p:extLst>
              </p:nvPr>
            </p:nvGraphicFramePr>
            <p:xfrm>
              <a:off x="4955067" y="1124952"/>
              <a:ext cx="3788068" cy="3312160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947017"/>
                    <a:gridCol w="947017"/>
                    <a:gridCol w="947017"/>
                    <a:gridCol w="947017"/>
                  </a:tblGrid>
                  <a:tr h="37084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عملیات 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ماشین1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ماشین2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ماشین 3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a-I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fa-I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11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-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2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4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a-I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fa-I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21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-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3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7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  <a:tr h="273747"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a-I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3</m:t>
                                    </m:r>
                                    <m:r>
                                      <a:rPr lang="fa-I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-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4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5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  <a:tr h="273747"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a-I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fa-I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41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-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6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2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  <a:tr h="273747"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a-I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fa-I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12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7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9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-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  <a:tr h="273747"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a-I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fa-I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22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2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5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-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  <a:tr h="273747"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a-I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3</m:t>
                                    </m:r>
                                    <m:r>
                                      <a:rPr lang="fa-I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4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2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-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a-IR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fa-IR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B Nazanin" pitchFamily="2" charset="-78"/>
                                      </a:rPr>
                                      <m:t>42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5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4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-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80514259"/>
                  </p:ext>
                </p:extLst>
              </p:nvPr>
            </p:nvGraphicFramePr>
            <p:xfrm>
              <a:off x="4955067" y="1124952"/>
              <a:ext cx="3788068" cy="3312160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947017"/>
                    <a:gridCol w="947017"/>
                    <a:gridCol w="947017"/>
                    <a:gridCol w="947017"/>
                  </a:tblGrid>
                  <a:tr h="37084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عملیات 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ماشین1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ماشین2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ماشین 3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a-IR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645" t="-108197" r="-301290" b="-7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-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2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4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a-IR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645" t="-211667" r="-301290" b="-6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-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3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7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fa-IR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645" t="-311667" r="-301290" b="-5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-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4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5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fa-IR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645" t="-411667" r="-301290" b="-4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-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6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2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fa-IR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645" t="-511667" r="-301290" b="-3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7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9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-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fa-IR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645" t="-611667" r="-301290" b="-2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2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5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-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fa-IR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645" t="-711667" r="-301290" b="-1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4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2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-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a-IR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645" t="-798361" r="-301290" b="-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5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4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fa-IR" dirty="0" smtClean="0">
                              <a:solidFill>
                                <a:schemeClr val="tx1"/>
                              </a:solidFill>
                              <a:cs typeface="B Nazanin" pitchFamily="2" charset="-78"/>
                            </a:rPr>
                            <a:t>-</a:t>
                          </a:r>
                          <a:endParaRPr lang="fa-IR" dirty="0">
                            <a:solidFill>
                              <a:schemeClr val="tx1"/>
                            </a:solidFill>
                            <a:cs typeface="B Nazanin" pitchFamily="2" charset="-78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12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29438" y="3800056"/>
            <a:ext cx="1040728" cy="358316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O42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1043896" y="6093296"/>
            <a:ext cx="367212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1043896" y="3429000"/>
            <a:ext cx="0" cy="26642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1051631" y="3800057"/>
            <a:ext cx="877807" cy="35831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O32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266" y="4725144"/>
            <a:ext cx="11173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 smtClean="0"/>
              <a:t>ماشین 2</a:t>
            </a:r>
            <a:endParaRPr lang="fa-IR" dirty="0"/>
          </a:p>
        </p:txBody>
      </p:sp>
      <p:sp>
        <p:nvSpPr>
          <p:cNvPr id="19" name="TextBox 18"/>
          <p:cNvSpPr txBox="1"/>
          <p:nvPr/>
        </p:nvSpPr>
        <p:spPr>
          <a:xfrm>
            <a:off x="35496" y="5589240"/>
            <a:ext cx="11173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 smtClean="0"/>
              <a:t>ماشین 3</a:t>
            </a:r>
            <a:endParaRPr lang="fa-IR" dirty="0"/>
          </a:p>
        </p:txBody>
      </p:sp>
      <p:sp>
        <p:nvSpPr>
          <p:cNvPr id="20" name="TextBox 19"/>
          <p:cNvSpPr txBox="1"/>
          <p:nvPr/>
        </p:nvSpPr>
        <p:spPr>
          <a:xfrm>
            <a:off x="1729292" y="5219908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4</a:t>
            </a:r>
            <a:endParaRPr lang="fa-IR" dirty="0"/>
          </a:p>
        </p:txBody>
      </p:sp>
      <p:sp>
        <p:nvSpPr>
          <p:cNvPr id="22" name="TextBox 21"/>
          <p:cNvSpPr txBox="1"/>
          <p:nvPr/>
        </p:nvSpPr>
        <p:spPr>
          <a:xfrm>
            <a:off x="1467489" y="4412654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3</a:t>
            </a:r>
            <a:endParaRPr lang="fa-IR" dirty="0"/>
          </a:p>
        </p:txBody>
      </p:sp>
      <p:sp>
        <p:nvSpPr>
          <p:cNvPr id="23" name="TextBox 22"/>
          <p:cNvSpPr txBox="1"/>
          <p:nvPr/>
        </p:nvSpPr>
        <p:spPr>
          <a:xfrm>
            <a:off x="1729291" y="3491716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4</a:t>
            </a:r>
            <a:endParaRPr lang="fa-IR" dirty="0"/>
          </a:p>
        </p:txBody>
      </p:sp>
      <p:sp>
        <p:nvSpPr>
          <p:cNvPr id="24" name="TextBox 23"/>
          <p:cNvSpPr txBox="1"/>
          <p:nvPr/>
        </p:nvSpPr>
        <p:spPr>
          <a:xfrm>
            <a:off x="70266" y="3789040"/>
            <a:ext cx="11173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 smtClean="0"/>
              <a:t>ماشین 1</a:t>
            </a:r>
            <a:endParaRPr lang="fa-IR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1729292" y="4737850"/>
            <a:ext cx="1093482" cy="34391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O22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2970166" y="3800057"/>
            <a:ext cx="1313802" cy="358314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O12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41899" y="3491716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9</a:t>
            </a:r>
            <a:endParaRPr lang="fa-IR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2970166" y="5546291"/>
            <a:ext cx="443415" cy="389857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O41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232612" y="5223734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11</a:t>
            </a:r>
            <a:endParaRPr lang="fa-IR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1043895" y="4737850"/>
            <a:ext cx="685397" cy="34391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O21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533060" y="4438702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8</a:t>
            </a:r>
            <a:endParaRPr lang="fa-IR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2824124" y="4737850"/>
            <a:ext cx="862507" cy="34391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O31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1043896" y="5546290"/>
            <a:ext cx="885544" cy="391973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O11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908977" y="3491716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16</a:t>
            </a:r>
            <a:endParaRPr lang="fa-IR" dirty="0"/>
          </a:p>
        </p:txBody>
      </p:sp>
      <p:sp>
        <p:nvSpPr>
          <p:cNvPr id="36" name="TextBox 35"/>
          <p:cNvSpPr txBox="1"/>
          <p:nvPr/>
        </p:nvSpPr>
        <p:spPr>
          <a:xfrm>
            <a:off x="3463586" y="4355812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fa-I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796136" y="4754468"/>
                <a:ext cx="3062144" cy="13388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25475" indent="-363538">
                  <a:lnSpc>
                    <a:spcPct val="150000"/>
                  </a:lnSpc>
                  <a:tabLst>
                    <a:tab pos="206375" algn="l"/>
                  </a:tabLst>
                </a:pPr>
                <a:r>
                  <a:rPr lang="en-US" dirty="0" smtClean="0">
                    <a:latin typeface="Georgia" pitchFamily="18" charset="0"/>
                  </a:rPr>
                  <a:t>Machine 1: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>
                            <a:latin typeface="Cambria Math"/>
                          </a:rPr>
                          <m:t>32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fa-I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>
                            <a:latin typeface="Cambria Math"/>
                          </a:rPr>
                          <m:t>42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fa-I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 b="0" i="1" smtClean="0">
                            <a:latin typeface="Cambria Math"/>
                          </a:rPr>
                          <m:t>1</m:t>
                        </m:r>
                        <m:r>
                          <a:rPr lang="fa-IR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latin typeface="Georgia" pitchFamily="18" charset="0"/>
                  </a:rPr>
                  <a:t>}</a:t>
                </a:r>
              </a:p>
              <a:p>
                <a:pPr marL="625475" indent="-363538">
                  <a:lnSpc>
                    <a:spcPct val="150000"/>
                  </a:lnSpc>
                  <a:tabLst>
                    <a:tab pos="206375" algn="l"/>
                  </a:tabLst>
                </a:pPr>
                <a:r>
                  <a:rPr lang="en-US" dirty="0">
                    <a:latin typeface="Georgia" pitchFamily="18" charset="0"/>
                  </a:rPr>
                  <a:t>Machine 2: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>
                            <a:latin typeface="Cambria Math"/>
                          </a:rPr>
                          <m:t>21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,</m:t>
                    </m:r>
                  </m:oMath>
                </a14:m>
                <a:r>
                  <a:rPr lang="fa-IR" dirty="0">
                    <a:latin typeface="Georgia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 b="0" i="0" smtClean="0">
                            <a:latin typeface="Cambria Math"/>
                          </a:rPr>
                          <m:t>22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fa-I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 b="0" i="0" smtClean="0">
                            <a:latin typeface="Cambria Math"/>
                          </a:rPr>
                          <m:t>3</m:t>
                        </m:r>
                        <m:r>
                          <a:rPr lang="fa-IR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latin typeface="Georgia" pitchFamily="18" charset="0"/>
                  </a:rPr>
                  <a:t>}</a:t>
                </a:r>
              </a:p>
              <a:p>
                <a:pPr marL="625475" indent="-363538">
                  <a:lnSpc>
                    <a:spcPct val="150000"/>
                  </a:lnSpc>
                  <a:tabLst>
                    <a:tab pos="206375" algn="l"/>
                  </a:tabLst>
                </a:pPr>
                <a:r>
                  <a:rPr lang="en-US" dirty="0">
                    <a:latin typeface="Georgia" pitchFamily="18" charset="0"/>
                  </a:rPr>
                  <a:t>Machine 3: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>
                            <a:latin typeface="Cambria Math"/>
                          </a:rPr>
                          <m:t>11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fa-I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>
                            <a:latin typeface="Cambria Math"/>
                          </a:rPr>
                          <m:t>41</m:t>
                        </m:r>
                      </m:sub>
                    </m:sSub>
                  </m:oMath>
                </a14:m>
                <a:r>
                  <a:rPr lang="en-US" dirty="0">
                    <a:latin typeface="Georgia" pitchFamily="18" charset="0"/>
                  </a:rPr>
                  <a:t>}</a:t>
                </a:r>
                <a:endParaRPr lang="fa-IR" dirty="0">
                  <a:latin typeface="Georgia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4754468"/>
                <a:ext cx="3062144" cy="1338828"/>
              </a:xfrm>
              <a:prstGeom prst="rect">
                <a:avLst/>
              </a:prstGeom>
              <a:blipFill rotWithShape="1">
                <a:blip r:embed="rId5"/>
                <a:stretch>
                  <a:fillRect r="-1594" b="-909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334996"/>
              </p:ext>
            </p:extLst>
          </p:nvPr>
        </p:nvGraphicFramePr>
        <p:xfrm>
          <a:off x="1155643" y="1273336"/>
          <a:ext cx="2347163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71911"/>
                <a:gridCol w="147525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کار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مسیرپردازش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2-1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2-1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1-2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1-2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 flipH="1">
            <a:off x="2957982" y="4158372"/>
            <a:ext cx="1" cy="15828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63376599"/>
      </p:ext>
    </p:extLst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20" grpId="0"/>
      <p:bldP spid="22" grpId="0"/>
      <p:bldP spid="23" grpId="0"/>
      <p:bldP spid="25" grpId="0" animBg="1"/>
      <p:bldP spid="26" grpId="0" animBg="1"/>
      <p:bldP spid="27" grpId="0"/>
      <p:bldP spid="28" grpId="0" animBg="1"/>
      <p:bldP spid="29" grpId="0"/>
      <p:bldP spid="31" grpId="0" animBg="1"/>
      <p:bldP spid="32" grpId="0"/>
      <p:bldP spid="33" grpId="0" animBg="1"/>
      <p:bldP spid="34" grpId="0" animBg="1"/>
      <p:bldP spid="35" grpId="0"/>
      <p:bldP spid="3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Machine environments</a:t>
            </a:r>
            <a:endParaRPr lang="fa-IR" sz="2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en-US" sz="2000" dirty="0" smtClean="0">
                <a:latin typeface="Georgia" pitchFamily="18" charset="0"/>
              </a:rPr>
              <a:t>Open </a:t>
            </a:r>
            <a:r>
              <a:rPr lang="en-US" sz="2000" dirty="0">
                <a:latin typeface="Georgia" pitchFamily="18" charset="0"/>
              </a:rPr>
              <a:t>shops (Om)</a:t>
            </a: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>
                <a:latin typeface="Georgia" pitchFamily="18" charset="0"/>
              </a:rPr>
              <a:t>در این مسئله انعطاف پذیری ماشین </a:t>
            </a:r>
            <a:r>
              <a:rPr lang="en-US" sz="2000" dirty="0">
                <a:latin typeface="Georgia" pitchFamily="18" charset="0"/>
              </a:rPr>
              <a:t>Routing flexibility</a:t>
            </a:r>
            <a:r>
              <a:rPr lang="fa-IR" sz="2000" dirty="0">
                <a:latin typeface="Georgia" pitchFamily="18" charset="0"/>
              </a:rPr>
              <a:t> وجود دارد.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در </a:t>
            </a:r>
            <a:r>
              <a:rPr lang="en-US" sz="2000" dirty="0" smtClean="0">
                <a:latin typeface="Georgia" pitchFamily="18" charset="0"/>
              </a:rPr>
              <a:t>flow shop</a:t>
            </a:r>
            <a:r>
              <a:rPr lang="fa-IR" sz="2000" dirty="0" smtClean="0">
                <a:latin typeface="Georgia" pitchFamily="18" charset="0"/>
              </a:rPr>
              <a:t>، مسیر پردازش مشخص و یکسان برای همه کارها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>
                <a:latin typeface="Georgia" pitchFamily="18" charset="0"/>
              </a:rPr>
              <a:t>در </a:t>
            </a:r>
            <a:r>
              <a:rPr lang="en-US" sz="2000" dirty="0" smtClean="0">
                <a:latin typeface="Georgia" pitchFamily="18" charset="0"/>
              </a:rPr>
              <a:t>Job shop</a:t>
            </a:r>
            <a:r>
              <a:rPr lang="fa-IR" sz="2000" dirty="0">
                <a:latin typeface="Georgia" pitchFamily="18" charset="0"/>
              </a:rPr>
              <a:t>، مسیر پردازش مشخص و </a:t>
            </a:r>
            <a:r>
              <a:rPr lang="fa-IR" sz="2000" dirty="0" smtClean="0">
                <a:latin typeface="Georgia" pitchFamily="18" charset="0"/>
              </a:rPr>
              <a:t>غیریکسان برای </a:t>
            </a:r>
            <a:r>
              <a:rPr lang="fa-IR" sz="2000" dirty="0">
                <a:latin typeface="Georgia" pitchFamily="18" charset="0"/>
              </a:rPr>
              <a:t>همه کارها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در </a:t>
            </a:r>
            <a:r>
              <a:rPr lang="en-US" sz="2000" dirty="0" smtClean="0">
                <a:latin typeface="Georgia" pitchFamily="18" charset="0"/>
              </a:rPr>
              <a:t>Open shop</a:t>
            </a:r>
            <a:r>
              <a:rPr lang="fa-IR" sz="2000" dirty="0">
                <a:latin typeface="Georgia" pitchFamily="18" charset="0"/>
              </a:rPr>
              <a:t>، مسیر پردازش </a:t>
            </a:r>
            <a:r>
              <a:rPr lang="fa-IR" sz="2000" dirty="0" smtClean="0">
                <a:latin typeface="Georgia" pitchFamily="18" charset="0"/>
              </a:rPr>
              <a:t>از قبل مشخص نیست.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en-US" sz="2000" dirty="0">
                <a:latin typeface="Georgia" pitchFamily="18" charset="0"/>
              </a:rPr>
              <a:t>Routing </a:t>
            </a:r>
            <a:r>
              <a:rPr lang="en-US" sz="2000" dirty="0" smtClean="0">
                <a:latin typeface="Georgia" pitchFamily="18" charset="0"/>
              </a:rPr>
              <a:t>flexibility</a:t>
            </a:r>
            <a:endParaRPr lang="fa-IR" sz="2000" dirty="0" smtClean="0">
              <a:latin typeface="Georgia" pitchFamily="18" charset="0"/>
            </a:endParaRPr>
          </a:p>
          <a:p>
            <a:pPr marL="627062" algn="ctr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مسیر پردازش نیز باید توسط برنامه ریز مشخص شود</a:t>
            </a:r>
            <a:endParaRPr lang="en-US" sz="2000" dirty="0" smtClean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10121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Machine environments</a:t>
            </a:r>
            <a:endParaRPr lang="fa-IR" sz="2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en-US" sz="2000" dirty="0" smtClean="0">
                <a:latin typeface="Georgia" pitchFamily="18" charset="0"/>
              </a:rPr>
              <a:t>Open shops (Om)</a:t>
            </a: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</p:txBody>
      </p:sp>
      <p:sp>
        <p:nvSpPr>
          <p:cNvPr id="6" name="Flowchart: Connector 5"/>
          <p:cNvSpPr/>
          <p:nvPr/>
        </p:nvSpPr>
        <p:spPr bwMode="auto">
          <a:xfrm>
            <a:off x="8072462" y="2857496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1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Flowchart: Connector 7"/>
          <p:cNvSpPr/>
          <p:nvPr/>
        </p:nvSpPr>
        <p:spPr bwMode="auto">
          <a:xfrm>
            <a:off x="8072462" y="3571876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2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Flowchart: Connector 8"/>
          <p:cNvSpPr/>
          <p:nvPr/>
        </p:nvSpPr>
        <p:spPr bwMode="auto">
          <a:xfrm>
            <a:off x="8072462" y="5072074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4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Flowchart: Process 9"/>
          <p:cNvSpPr/>
          <p:nvPr/>
        </p:nvSpPr>
        <p:spPr bwMode="auto">
          <a:xfrm>
            <a:off x="3357554" y="5000636"/>
            <a:ext cx="1000132" cy="1214446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Stage 1</a:t>
            </a:r>
          </a:p>
        </p:txBody>
      </p:sp>
      <p:sp>
        <p:nvSpPr>
          <p:cNvPr id="11" name="Flowchart: Alternate Process 10"/>
          <p:cNvSpPr/>
          <p:nvPr/>
        </p:nvSpPr>
        <p:spPr bwMode="auto">
          <a:xfrm>
            <a:off x="3428992" y="5429264"/>
            <a:ext cx="785818" cy="642942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M 1</a:t>
            </a:r>
          </a:p>
        </p:txBody>
      </p:sp>
      <p:sp>
        <p:nvSpPr>
          <p:cNvPr id="12" name="Flowchart: Connector 11"/>
          <p:cNvSpPr/>
          <p:nvPr/>
        </p:nvSpPr>
        <p:spPr bwMode="auto">
          <a:xfrm>
            <a:off x="8072462" y="4357694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3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Flowchart: Process 12"/>
          <p:cNvSpPr/>
          <p:nvPr/>
        </p:nvSpPr>
        <p:spPr bwMode="auto">
          <a:xfrm>
            <a:off x="2000232" y="3571876"/>
            <a:ext cx="1000132" cy="1214446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Stage </a:t>
            </a:r>
            <a:r>
              <a:rPr lang="en-US" dirty="0" smtClean="0">
                <a:latin typeface="Georgia" pitchFamily="18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14" name="Flowchart: Alternate Process 13"/>
          <p:cNvSpPr/>
          <p:nvPr/>
        </p:nvSpPr>
        <p:spPr bwMode="auto">
          <a:xfrm>
            <a:off x="2071670" y="4000504"/>
            <a:ext cx="785818" cy="642942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M 2</a:t>
            </a:r>
          </a:p>
        </p:txBody>
      </p:sp>
      <p:sp>
        <p:nvSpPr>
          <p:cNvPr id="15" name="Flowchart: Process 14"/>
          <p:cNvSpPr/>
          <p:nvPr/>
        </p:nvSpPr>
        <p:spPr bwMode="auto">
          <a:xfrm>
            <a:off x="3428992" y="2143116"/>
            <a:ext cx="1000132" cy="1285884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Stage </a:t>
            </a:r>
            <a:r>
              <a:rPr kumimoji="0" lang="en-US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3</a:t>
            </a:r>
          </a:p>
        </p:txBody>
      </p:sp>
      <p:sp>
        <p:nvSpPr>
          <p:cNvPr id="16" name="Flowchart: Alternate Process 15"/>
          <p:cNvSpPr/>
          <p:nvPr/>
        </p:nvSpPr>
        <p:spPr bwMode="auto">
          <a:xfrm>
            <a:off x="3500430" y="2643182"/>
            <a:ext cx="785818" cy="642942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M </a:t>
            </a:r>
            <a:r>
              <a:rPr kumimoji="0" lang="en-US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 rot="16200000" flipV="1">
            <a:off x="3750463" y="3536157"/>
            <a:ext cx="571504" cy="5000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0800000">
            <a:off x="3071802" y="4286256"/>
            <a:ext cx="1143008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5400000">
            <a:off x="3786182" y="4429132"/>
            <a:ext cx="571504" cy="5715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06 0.00278 C -0.19288 0.06528 -0.3467 0.12778 -0.42239 0.15834 " pathEditMode="relative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239 0.15834 C -0.42239 0.15857 -0.61059 0.28704 -0.79878 0.4157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00" y="1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67 -0.0125 C -0.21371 0.01365 -0.36458 0.04004 -0.4224 0.05416 " pathEditMode="relative" ptsTypes="aA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14282" y="1000108"/>
                <a:ext cx="8643998" cy="53245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200000"/>
                  </a:lnSpc>
                </a:pPr>
                <a:r>
                  <a:rPr lang="fa-IR" sz="2000" b="1" dirty="0" smtClean="0">
                    <a:latin typeface="Georgia" pitchFamily="18" charset="0"/>
                  </a:rPr>
                  <a:t>  </a:t>
                </a:r>
                <a:r>
                  <a:rPr lang="en-US" sz="2000" b="1" dirty="0" smtClean="0">
                    <a:solidFill>
                      <a:srgbClr val="A5002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eorgia" pitchFamily="18" charset="0"/>
                    <a:sym typeface="Wingdings 2" pitchFamily="18" charset="2"/>
                  </a:rPr>
                  <a:t></a:t>
                </a:r>
                <a:r>
                  <a:rPr lang="fa-IR" sz="2000" b="1" dirty="0" smtClean="0">
                    <a:latin typeface="Georgia" pitchFamily="18" charset="0"/>
                  </a:rPr>
                  <a:t> </a:t>
                </a:r>
                <a:r>
                  <a:rPr lang="fa-IR" sz="2000" b="1" dirty="0" smtClean="0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Georgia" pitchFamily="18" charset="0"/>
                  </a:rPr>
                  <a:t>مثال</a:t>
                </a:r>
              </a:p>
              <a:p>
                <a:pPr marL="914400" indent="-287338" algn="just" rtl="1">
                  <a:lnSpc>
                    <a:spcPct val="150000"/>
                  </a:lnSpc>
                  <a:buFont typeface="Courier New" pitchFamily="49" charset="0"/>
                  <a:buChar char="o"/>
                  <a:tabLst>
                    <a:tab pos="206375" algn="l"/>
                  </a:tabLst>
                </a:pPr>
                <a:r>
                  <a:rPr lang="fa-IR" sz="2000" dirty="0" smtClean="0">
                    <a:latin typeface="Georgia" pitchFamily="18" charset="0"/>
                  </a:rPr>
                  <a:t>یک مسئله کارگاه باز با 4 کار و 3 ماشین را در نظر بگیرید.</a:t>
                </a:r>
                <a:endParaRPr lang="fa-IR" sz="2000" dirty="0">
                  <a:latin typeface="Georgia" pitchFamily="18" charset="0"/>
                </a:endParaRPr>
              </a:p>
              <a:p>
                <a:pPr marL="914400" indent="-287338" algn="just" rtl="1">
                  <a:lnSpc>
                    <a:spcPct val="150000"/>
                  </a:lnSpc>
                  <a:buFont typeface="Courier New" pitchFamily="49" charset="0"/>
                  <a:buChar char="o"/>
                  <a:tabLst>
                    <a:tab pos="206375" algn="l"/>
                  </a:tabLst>
                </a:pPr>
                <a:endParaRPr lang="fa-IR" sz="2000" dirty="0" smtClean="0">
                  <a:latin typeface="Georgia" pitchFamily="18" charset="0"/>
                </a:endParaRPr>
              </a:p>
              <a:p>
                <a:pPr marL="914400" indent="-287338" algn="just" rtl="1">
                  <a:lnSpc>
                    <a:spcPct val="150000"/>
                  </a:lnSpc>
                  <a:buFont typeface="Courier New" pitchFamily="49" charset="0"/>
                  <a:buChar char="o"/>
                  <a:tabLst>
                    <a:tab pos="206375" algn="l"/>
                  </a:tabLst>
                </a:pPr>
                <a:endParaRPr lang="fa-IR" sz="2000" dirty="0" smtClean="0">
                  <a:latin typeface="Georgia" pitchFamily="18" charset="0"/>
                </a:endParaRPr>
              </a:p>
              <a:p>
                <a:pPr marL="914400" indent="-287338" algn="just" rtl="1">
                  <a:lnSpc>
                    <a:spcPct val="150000"/>
                  </a:lnSpc>
                  <a:buFont typeface="Courier New" pitchFamily="49" charset="0"/>
                  <a:buChar char="o"/>
                  <a:tabLst>
                    <a:tab pos="206375" algn="l"/>
                  </a:tabLst>
                </a:pPr>
                <a:endParaRPr lang="fa-IR" sz="2000" dirty="0" smtClean="0">
                  <a:latin typeface="Georgia" pitchFamily="18" charset="0"/>
                </a:endParaRPr>
              </a:p>
              <a:p>
                <a:pPr marL="914400" indent="-287338" algn="just" rtl="1">
                  <a:lnSpc>
                    <a:spcPct val="150000"/>
                  </a:lnSpc>
                  <a:buFont typeface="Courier New" pitchFamily="49" charset="0"/>
                  <a:buChar char="o"/>
                  <a:tabLst>
                    <a:tab pos="206375" algn="l"/>
                  </a:tabLst>
                </a:pPr>
                <a:endParaRPr lang="fa-IR" sz="2000" dirty="0" smtClean="0">
                  <a:latin typeface="Georgia" pitchFamily="18" charset="0"/>
                </a:endParaRPr>
              </a:p>
              <a:p>
                <a:pPr marL="914400" indent="-287338" algn="just" rtl="1">
                  <a:lnSpc>
                    <a:spcPct val="150000"/>
                  </a:lnSpc>
                  <a:buFont typeface="Courier New" pitchFamily="49" charset="0"/>
                  <a:buChar char="o"/>
                  <a:tabLst>
                    <a:tab pos="206375" algn="l"/>
                  </a:tabLst>
                </a:pPr>
                <a:endParaRPr lang="en-US" sz="2000" dirty="0" smtClean="0">
                  <a:latin typeface="Georgia" pitchFamily="18" charset="0"/>
                </a:endParaRPr>
              </a:p>
              <a:p>
                <a:pPr marL="914400" indent="-287338" algn="just" rtl="1">
                  <a:lnSpc>
                    <a:spcPct val="150000"/>
                  </a:lnSpc>
                  <a:buFont typeface="Courier New" pitchFamily="49" charset="0"/>
                  <a:buChar char="o"/>
                  <a:tabLst>
                    <a:tab pos="206375" algn="l"/>
                  </a:tabLst>
                </a:pPr>
                <a:r>
                  <a:rPr lang="fa-IR" sz="2000" dirty="0">
                    <a:latin typeface="Georgia" pitchFamily="18" charset="0"/>
                  </a:rPr>
                  <a:t>توالی</a:t>
                </a:r>
              </a:p>
              <a:p>
                <a:pPr marL="625475" indent="2684463">
                  <a:lnSpc>
                    <a:spcPct val="150000"/>
                  </a:lnSpc>
                  <a:tabLst>
                    <a:tab pos="206375" algn="l"/>
                  </a:tabLst>
                </a:pPr>
                <a:r>
                  <a:rPr lang="en-US" sz="2000" dirty="0">
                    <a:latin typeface="Georgia" pitchFamily="18" charset="0"/>
                  </a:rPr>
                  <a:t>Machine 1: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 sz="2000">
                            <a:latin typeface="Cambria Math"/>
                          </a:rPr>
                          <m:t>21</m:t>
                        </m:r>
                      </m:sub>
                    </m:sSub>
                    <m:r>
                      <a:rPr lang="en-US" sz="200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fa-IR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 sz="2000">
                            <a:latin typeface="Cambria Math"/>
                          </a:rPr>
                          <m:t>11</m:t>
                        </m:r>
                      </m:sub>
                    </m:sSub>
                  </m:oMath>
                </a14:m>
                <a:r>
                  <a:rPr lang="en-US" sz="2000" dirty="0">
                    <a:latin typeface="Georgia" pitchFamily="18" charset="0"/>
                  </a:rPr>
                  <a:t>,</a:t>
                </a:r>
                <a:r>
                  <a:rPr lang="fa-IR" sz="2000" dirty="0">
                    <a:latin typeface="Georgia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 sz="2000" b="0" i="0" smtClean="0">
                            <a:latin typeface="Cambria Math"/>
                          </a:rPr>
                          <m:t>31</m:t>
                        </m:r>
                      </m:sub>
                    </m:sSub>
                  </m:oMath>
                </a14:m>
                <a:r>
                  <a:rPr lang="en-US" sz="2000" dirty="0">
                    <a:latin typeface="Georgia" pitchFamily="18" charset="0"/>
                  </a:rPr>
                  <a:t>}</a:t>
                </a:r>
              </a:p>
              <a:p>
                <a:pPr marL="625475" indent="2684463">
                  <a:lnSpc>
                    <a:spcPct val="150000"/>
                  </a:lnSpc>
                  <a:tabLst>
                    <a:tab pos="206375" algn="l"/>
                  </a:tabLst>
                </a:pPr>
                <a:r>
                  <a:rPr lang="en-US" sz="2000" dirty="0">
                    <a:latin typeface="Georgia" pitchFamily="18" charset="0"/>
                  </a:rPr>
                  <a:t>Machine 2: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 sz="2000">
                            <a:latin typeface="Cambria Math"/>
                          </a:rPr>
                          <m:t>32</m:t>
                        </m:r>
                      </m:sub>
                    </m:sSub>
                    <m:r>
                      <a:rPr lang="en-US" sz="200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fa-IR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 sz="2000" b="0" i="0" smtClean="0">
                            <a:latin typeface="Cambria Math"/>
                          </a:rPr>
                          <m:t>2</m:t>
                        </m:r>
                        <m:r>
                          <a:rPr lang="fa-IR" sz="200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latin typeface="Georgia" pitchFamily="18" charset="0"/>
                  </a:rPr>
                  <a:t>,</a:t>
                </a:r>
                <a:r>
                  <a:rPr lang="fa-IR" sz="2000" dirty="0">
                    <a:latin typeface="Georgia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 sz="2000">
                            <a:latin typeface="Cambria Math"/>
                          </a:rPr>
                          <m:t>12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Georgia" pitchFamily="18" charset="0"/>
                  </a:rPr>
                  <a:t>}</a:t>
                </a:r>
              </a:p>
              <a:p>
                <a:pPr marL="625475" indent="2684463">
                  <a:lnSpc>
                    <a:spcPct val="150000"/>
                  </a:lnSpc>
                  <a:tabLst>
                    <a:tab pos="206375" algn="l"/>
                  </a:tabLst>
                </a:pPr>
                <a:r>
                  <a:rPr lang="en-US" sz="2000" dirty="0" smtClean="0">
                    <a:latin typeface="Georgia" pitchFamily="18" charset="0"/>
                  </a:rPr>
                  <a:t>Machine 3: </a:t>
                </a:r>
                <a:r>
                  <a:rPr lang="en-US" sz="2000" dirty="0">
                    <a:latin typeface="Georgia" pitchFamily="18" charset="0"/>
                  </a:rPr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 sz="2000" b="0" i="0" smtClean="0">
                            <a:latin typeface="Cambria Math"/>
                          </a:rPr>
                          <m:t>13</m:t>
                        </m:r>
                      </m:sub>
                    </m:sSub>
                    <m:r>
                      <a:rPr lang="en-US" sz="200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fa-IR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 sz="2000" b="0" i="0" smtClean="0">
                            <a:latin typeface="Cambria Math"/>
                          </a:rPr>
                          <m:t>33</m:t>
                        </m:r>
                      </m:sub>
                    </m:sSub>
                  </m:oMath>
                </a14:m>
                <a:r>
                  <a:rPr lang="en-US" sz="2000" dirty="0">
                    <a:latin typeface="Georgia" pitchFamily="18" charset="0"/>
                  </a:rPr>
                  <a:t>,</a:t>
                </a:r>
                <a:r>
                  <a:rPr lang="fa-IR" sz="2000" dirty="0">
                    <a:latin typeface="Georgia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 sz="2000" b="0" i="0" smtClean="0">
                            <a:latin typeface="Cambria Math"/>
                          </a:rPr>
                          <m:t>23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Georgia" pitchFamily="18" charset="0"/>
                  </a:rPr>
                  <a:t>}</a:t>
                </a:r>
                <a:endParaRPr lang="fa-IR" sz="2000" dirty="0">
                  <a:latin typeface="Georgia" pitchFamily="18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282" y="1000108"/>
                <a:ext cx="8643998" cy="5324535"/>
              </a:xfrm>
              <a:prstGeom prst="rect">
                <a:avLst/>
              </a:prstGeom>
              <a:blipFill rotWithShape="1">
                <a:blip r:embed="rId4"/>
                <a:stretch>
                  <a:fillRect r="-776" b="-686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463262"/>
              </p:ext>
            </p:extLst>
          </p:nvPr>
        </p:nvGraphicFramePr>
        <p:xfrm>
          <a:off x="1691679" y="2509523"/>
          <a:ext cx="4824536" cy="1844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06134"/>
                <a:gridCol w="1206134"/>
                <a:gridCol w="1206134"/>
                <a:gridCol w="1206134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کار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ماشین1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ماشین2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ماشین 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273747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9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6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7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273747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6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8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171454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مثال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951357"/>
              </p:ext>
            </p:extLst>
          </p:nvPr>
        </p:nvGraphicFramePr>
        <p:xfrm>
          <a:off x="395536" y="1026139"/>
          <a:ext cx="4824536" cy="1844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06134"/>
                <a:gridCol w="1206134"/>
                <a:gridCol w="1206134"/>
                <a:gridCol w="1206134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کار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ماشین1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ماشین2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ماشین 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6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8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273747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9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6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7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273747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6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8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 bwMode="auto">
          <a:xfrm>
            <a:off x="2181448" y="3800056"/>
            <a:ext cx="867940" cy="349023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1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1295905" y="6093296"/>
            <a:ext cx="525629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295905" y="3429000"/>
            <a:ext cx="0" cy="26642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1303641" y="3800057"/>
            <a:ext cx="524026" cy="34902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2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412422" y="5567764"/>
            <a:ext cx="1151467" cy="39080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2275" y="4725144"/>
            <a:ext cx="11173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 smtClean="0"/>
              <a:t>ماشین 2</a:t>
            </a:r>
            <a:endParaRPr lang="fa-IR" dirty="0"/>
          </a:p>
        </p:txBody>
      </p:sp>
      <p:sp>
        <p:nvSpPr>
          <p:cNvPr id="18" name="TextBox 17"/>
          <p:cNvSpPr txBox="1"/>
          <p:nvPr/>
        </p:nvSpPr>
        <p:spPr>
          <a:xfrm>
            <a:off x="287505" y="5589240"/>
            <a:ext cx="11173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 smtClean="0"/>
              <a:t>ماشین 3</a:t>
            </a:r>
            <a:endParaRPr lang="fa-IR" dirty="0"/>
          </a:p>
        </p:txBody>
      </p:sp>
      <p:sp>
        <p:nvSpPr>
          <p:cNvPr id="19" name="TextBox 18"/>
          <p:cNvSpPr txBox="1"/>
          <p:nvPr/>
        </p:nvSpPr>
        <p:spPr>
          <a:xfrm>
            <a:off x="1981301" y="5219908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5</a:t>
            </a:r>
            <a:endParaRPr lang="fa-IR" dirty="0"/>
          </a:p>
        </p:txBody>
      </p:sp>
      <p:sp>
        <p:nvSpPr>
          <p:cNvPr id="20" name="TextBox 19"/>
          <p:cNvSpPr txBox="1"/>
          <p:nvPr/>
        </p:nvSpPr>
        <p:spPr>
          <a:xfrm>
            <a:off x="2181448" y="4395714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6</a:t>
            </a:r>
            <a:endParaRPr lang="fa-IR" dirty="0"/>
          </a:p>
        </p:txBody>
      </p:sp>
      <p:sp>
        <p:nvSpPr>
          <p:cNvPr id="23" name="TextBox 22"/>
          <p:cNvSpPr txBox="1"/>
          <p:nvPr/>
        </p:nvSpPr>
        <p:spPr>
          <a:xfrm>
            <a:off x="1561971" y="3491716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3</a:t>
            </a:r>
            <a:endParaRPr lang="fa-IR" dirty="0"/>
          </a:p>
        </p:txBody>
      </p:sp>
      <p:sp>
        <p:nvSpPr>
          <p:cNvPr id="24" name="TextBox 23"/>
          <p:cNvSpPr txBox="1"/>
          <p:nvPr/>
        </p:nvSpPr>
        <p:spPr>
          <a:xfrm>
            <a:off x="322275" y="3789040"/>
            <a:ext cx="11173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 smtClean="0"/>
              <a:t>ماشین 1</a:t>
            </a:r>
            <a:endParaRPr lang="fa-IR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3563889" y="3787795"/>
            <a:ext cx="1446445" cy="34391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3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049185" y="4738594"/>
            <a:ext cx="1186013" cy="343174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843808" y="3491716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fa-IR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3563889" y="5567764"/>
            <a:ext cx="1296143" cy="39080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324741" y="5224479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13</a:t>
            </a:r>
            <a:endParaRPr lang="fa-IR" dirty="0"/>
          </a:p>
        </p:txBody>
      </p:sp>
      <p:sp>
        <p:nvSpPr>
          <p:cNvPr id="33" name="TextBox 32"/>
          <p:cNvSpPr txBox="1"/>
          <p:nvPr/>
        </p:nvSpPr>
        <p:spPr>
          <a:xfrm>
            <a:off x="4779359" y="3491716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22</a:t>
            </a:r>
            <a:endParaRPr lang="fa-IR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1295904" y="4737850"/>
            <a:ext cx="1116519" cy="34391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818413" y="4427820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fa-IR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2412423" y="4735298"/>
            <a:ext cx="636966" cy="34647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2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1295905" y="5546290"/>
            <a:ext cx="885544" cy="391973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95225" y="5199891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21</a:t>
            </a:r>
            <a:endParaRPr lang="fa-IR" dirty="0"/>
          </a:p>
        </p:txBody>
      </p:sp>
      <p:sp>
        <p:nvSpPr>
          <p:cNvPr id="41" name="TextBox 40"/>
          <p:cNvSpPr txBox="1"/>
          <p:nvPr/>
        </p:nvSpPr>
        <p:spPr>
          <a:xfrm>
            <a:off x="3995936" y="4437112"/>
            <a:ext cx="461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16</a:t>
            </a:r>
            <a:endParaRPr lang="fa-IR" dirty="0"/>
          </a:p>
        </p:txBody>
      </p:sp>
      <p:sp>
        <p:nvSpPr>
          <p:cNvPr id="34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480472" y="1815716"/>
                <a:ext cx="3700040" cy="18004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914400" indent="-287338" algn="just" rtl="1">
                  <a:lnSpc>
                    <a:spcPct val="150000"/>
                  </a:lnSpc>
                  <a:buFont typeface="Courier New" pitchFamily="49" charset="0"/>
                  <a:buChar char="o"/>
                  <a:tabLst>
                    <a:tab pos="206375" algn="l"/>
                  </a:tabLst>
                </a:pPr>
                <a:r>
                  <a:rPr lang="fa-IR" sz="2000" dirty="0">
                    <a:latin typeface="Georgia" pitchFamily="18" charset="0"/>
                  </a:rPr>
                  <a:t>توالی</a:t>
                </a:r>
              </a:p>
              <a:p>
                <a:pPr marL="87313">
                  <a:lnSpc>
                    <a:spcPct val="150000"/>
                  </a:lnSpc>
                  <a:tabLst>
                    <a:tab pos="206375" algn="l"/>
                  </a:tabLst>
                </a:pPr>
                <a:r>
                  <a:rPr lang="en-US" dirty="0">
                    <a:latin typeface="Georgia" pitchFamily="18" charset="0"/>
                  </a:rPr>
                  <a:t>Machine 1: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>
                            <a:latin typeface="Cambria Math"/>
                          </a:rPr>
                          <m:t>21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fa-I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>
                            <a:latin typeface="Cambria Math"/>
                          </a:rPr>
                          <m:t>11</m:t>
                        </m:r>
                      </m:sub>
                    </m:sSub>
                  </m:oMath>
                </a14:m>
                <a:r>
                  <a:rPr lang="en-US" dirty="0">
                    <a:latin typeface="Georgia" pitchFamily="18" charset="0"/>
                  </a:rPr>
                  <a:t>,</a:t>
                </a:r>
                <a:r>
                  <a:rPr lang="fa-IR" dirty="0">
                    <a:latin typeface="Georgia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>
                            <a:latin typeface="Cambria Math"/>
                          </a:rPr>
                          <m:t>31</m:t>
                        </m:r>
                      </m:sub>
                    </m:sSub>
                  </m:oMath>
                </a14:m>
                <a:r>
                  <a:rPr lang="en-US" dirty="0" smtClean="0">
                    <a:latin typeface="Georgia" pitchFamily="18" charset="0"/>
                  </a:rPr>
                  <a:t>},</a:t>
                </a:r>
              </a:p>
              <a:p>
                <a:pPr marL="87313">
                  <a:lnSpc>
                    <a:spcPct val="150000"/>
                  </a:lnSpc>
                  <a:tabLst>
                    <a:tab pos="206375" algn="l"/>
                  </a:tabLst>
                </a:pPr>
                <a:r>
                  <a:rPr lang="en-US" dirty="0" smtClean="0">
                    <a:latin typeface="Georgia" pitchFamily="18" charset="0"/>
                  </a:rPr>
                  <a:t>Machine </a:t>
                </a:r>
                <a:r>
                  <a:rPr lang="en-US" dirty="0">
                    <a:latin typeface="Georgia" pitchFamily="18" charset="0"/>
                  </a:rPr>
                  <a:t>2: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>
                            <a:latin typeface="Cambria Math"/>
                          </a:rPr>
                          <m:t>32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fa-I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>
                            <a:latin typeface="Cambria Math"/>
                          </a:rPr>
                          <m:t>22</m:t>
                        </m:r>
                      </m:sub>
                    </m:sSub>
                  </m:oMath>
                </a14:m>
                <a:r>
                  <a:rPr lang="en-US" dirty="0">
                    <a:latin typeface="Georgia" pitchFamily="18" charset="0"/>
                  </a:rPr>
                  <a:t>,</a:t>
                </a:r>
                <a:r>
                  <a:rPr lang="fa-IR" dirty="0">
                    <a:latin typeface="Georgia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>
                            <a:latin typeface="Cambria Math"/>
                          </a:rPr>
                          <m:t>12</m:t>
                        </m:r>
                      </m:sub>
                    </m:sSub>
                  </m:oMath>
                </a14:m>
                <a:r>
                  <a:rPr lang="en-US" dirty="0">
                    <a:latin typeface="Georgia" pitchFamily="18" charset="0"/>
                  </a:rPr>
                  <a:t>}, </a:t>
                </a:r>
                <a:endParaRPr lang="en-US" dirty="0" smtClean="0">
                  <a:latin typeface="Georgia" pitchFamily="18" charset="0"/>
                </a:endParaRPr>
              </a:p>
              <a:p>
                <a:pPr marL="87313">
                  <a:lnSpc>
                    <a:spcPct val="150000"/>
                  </a:lnSpc>
                  <a:tabLst>
                    <a:tab pos="206375" algn="l"/>
                  </a:tabLst>
                </a:pPr>
                <a:r>
                  <a:rPr lang="en-US" dirty="0" smtClean="0">
                    <a:latin typeface="Georgia" pitchFamily="18" charset="0"/>
                  </a:rPr>
                  <a:t>Machine </a:t>
                </a:r>
                <a:r>
                  <a:rPr lang="en-US" dirty="0">
                    <a:latin typeface="Georgia" pitchFamily="18" charset="0"/>
                  </a:rPr>
                  <a:t>2: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>
                            <a:latin typeface="Cambria Math"/>
                          </a:rPr>
                          <m:t>13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fa-I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>
                            <a:latin typeface="Cambria Math"/>
                          </a:rPr>
                          <m:t>33</m:t>
                        </m:r>
                      </m:sub>
                    </m:sSub>
                  </m:oMath>
                </a14:m>
                <a:r>
                  <a:rPr lang="en-US" dirty="0">
                    <a:latin typeface="Georgia" pitchFamily="18" charset="0"/>
                  </a:rPr>
                  <a:t>,</a:t>
                </a:r>
                <a:r>
                  <a:rPr lang="fa-IR" dirty="0">
                    <a:latin typeface="Georgia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fa-IR">
                            <a:latin typeface="Cambria Math"/>
                          </a:rPr>
                          <m:t>23</m:t>
                        </m:r>
                      </m:sub>
                    </m:sSub>
                  </m:oMath>
                </a14:m>
                <a:r>
                  <a:rPr lang="en-US" dirty="0">
                    <a:latin typeface="Georgia" pitchFamily="18" charset="0"/>
                  </a:rPr>
                  <a:t>}</a:t>
                </a:r>
                <a:endParaRPr lang="fa-IR" dirty="0">
                  <a:latin typeface="Georgia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0472" y="1815716"/>
                <a:ext cx="3700040" cy="1800493"/>
              </a:xfrm>
              <a:prstGeom prst="rect">
                <a:avLst/>
              </a:prstGeom>
              <a:blipFill rotWithShape="1">
                <a:blip r:embed="rId4"/>
                <a:stretch>
                  <a:fillRect b="-3729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0791863"/>
      </p:ext>
    </p:extLst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  <p:bldP spid="19" grpId="0"/>
      <p:bldP spid="20" grpId="0"/>
      <p:bldP spid="23" grpId="0"/>
      <p:bldP spid="25" grpId="0" animBg="1"/>
      <p:bldP spid="26" grpId="0" animBg="1"/>
      <p:bldP spid="27" grpId="0"/>
      <p:bldP spid="28" grpId="0" animBg="1"/>
      <p:bldP spid="29" grpId="0"/>
      <p:bldP spid="33" grpId="0"/>
      <p:bldP spid="35" grpId="0" animBg="1"/>
      <p:bldP spid="36" grpId="0"/>
      <p:bldP spid="37" grpId="0" animBg="1"/>
      <p:bldP spid="39" grpId="0" animBg="1"/>
      <p:bldP spid="40" grpId="0"/>
      <p:bldP spid="4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429124" y="1214422"/>
            <a:ext cx="44291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10000" b="1" dirty="0" smtClean="0">
                <a:latin typeface="Georgia" pitchFamily="18" charset="0"/>
              </a:rPr>
              <a:t>End</a:t>
            </a:r>
            <a:endParaRPr lang="en-US" sz="10000" dirty="0" smtClean="0">
              <a:latin typeface="Georgia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8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89" name="Rectangle 21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90" name="Rectangle 22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96" name="Rectangle 2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97" name="Rectangle 29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98" name="Rectangle 30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79" name="Rectangle 11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076" name="Rectangle 12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0" y="170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/>
        </p:nvSpPr>
        <p:spPr bwMode="auto">
          <a:xfrm flipH="1">
            <a:off x="711150" y="1554766"/>
            <a:ext cx="7429552" cy="3786214"/>
          </a:xfrm>
          <a:prstGeom prst="homePlate">
            <a:avLst/>
          </a:prstGeom>
          <a:blipFill>
            <a:blip r:embed="rId3" cstate="print"/>
            <a:tile tx="0" ty="0" sx="100000" sy="100000" flip="none" algn="tl"/>
          </a:blip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fa-IR" sz="36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fa-IR" sz="36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>
              <a:defRPr/>
            </a:pPr>
            <a:endParaRPr lang="fa-IR" sz="36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>
              <a:defRPr/>
            </a:pPr>
            <a:endParaRPr lang="en-GB" sz="3600" b="1" i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0166" y="2564904"/>
            <a:ext cx="67151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a-IR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جلسه </a:t>
            </a:r>
            <a:r>
              <a:rPr lang="fa-IR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سوم</a:t>
            </a:r>
            <a:endParaRPr lang="fa-IR" sz="36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>
              <a:defRPr/>
            </a:pPr>
            <a:r>
              <a:rPr lang="fa-IR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آشنایی با مسائل زمانبندی</a:t>
            </a:r>
            <a:endParaRPr lang="en-US" sz="36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>
              <a:defRPr/>
            </a:pPr>
            <a:r>
              <a:rPr lang="fa-IR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(محیط های تولیدی)</a:t>
            </a:r>
            <a:endParaRPr lang="en-US" sz="36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Mehdi Yazdani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Machine environments</a:t>
            </a:r>
            <a:endParaRPr lang="fa-IR" sz="2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b="1" dirty="0" smtClean="0">
                <a:latin typeface="Georgia" pitchFamily="18" charset="0"/>
              </a:rPr>
              <a:t>محیط های کارگاهی (چند ایستگاهی)</a:t>
            </a:r>
          </a:p>
          <a:p>
            <a:pPr marL="627062" algn="ctr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هر کار برای تکمیل نیاز به چندین عملیات دارد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مسیر پردازش کارها</a:t>
            </a:r>
          </a:p>
          <a:p>
            <a:pPr marL="627062" algn="ctr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توالی پردازش عملیات های یک کار</a:t>
            </a: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محیط </a:t>
            </a:r>
            <a:r>
              <a:rPr lang="fa-IR" sz="2000" dirty="0">
                <a:latin typeface="Georgia" pitchFamily="18" charset="0"/>
              </a:rPr>
              <a:t>های چند ایستگاه یا کارگاه ها    </a:t>
            </a:r>
            <a:r>
              <a:rPr lang="en-US" sz="2000" dirty="0">
                <a:latin typeface="Georgia" pitchFamily="18" charset="0"/>
              </a:rPr>
              <a:t>Multi-stage environments/shops</a:t>
            </a:r>
          </a:p>
          <a:p>
            <a:pPr marL="1541463" indent="-231775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>
                <a:latin typeface="Georgia" pitchFamily="18" charset="0"/>
              </a:rPr>
              <a:t>جریان کارگاهی </a:t>
            </a:r>
            <a:r>
              <a:rPr lang="en-US" sz="2000" dirty="0">
                <a:latin typeface="Georgia" pitchFamily="18" charset="0"/>
              </a:rPr>
              <a:t>Flow shops</a:t>
            </a:r>
          </a:p>
          <a:p>
            <a:pPr marL="1541463" indent="-231775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>
                <a:latin typeface="Georgia" pitchFamily="18" charset="0"/>
              </a:rPr>
              <a:t>کارکارگاهی  </a:t>
            </a:r>
            <a:r>
              <a:rPr lang="en-US" sz="2000" dirty="0">
                <a:latin typeface="Georgia" pitchFamily="18" charset="0"/>
              </a:rPr>
              <a:t>Job shops</a:t>
            </a:r>
          </a:p>
          <a:p>
            <a:pPr marL="1541463" indent="-231775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>
                <a:latin typeface="Georgia" pitchFamily="18" charset="0"/>
              </a:rPr>
              <a:t>کارگاه های باز  </a:t>
            </a:r>
            <a:r>
              <a:rPr lang="en-US" sz="2000" dirty="0">
                <a:latin typeface="Georgia" pitchFamily="18" charset="0"/>
              </a:rPr>
              <a:t>Open </a:t>
            </a:r>
            <a:r>
              <a:rPr lang="en-US" sz="2000" dirty="0" smtClean="0">
                <a:latin typeface="Georgia" pitchFamily="18" charset="0"/>
              </a:rPr>
              <a:t>shops</a:t>
            </a:r>
            <a:endParaRPr lang="en-US" sz="20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173889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 Mehdi </a:t>
            </a:r>
            <a:r>
              <a:rPr lang="en-US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Machine environments</a:t>
            </a:r>
            <a:endParaRPr lang="fa-IR" sz="2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b="1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b="1" dirty="0" smtClean="0">
                <a:latin typeface="Georgia" pitchFamily="18" charset="0"/>
              </a:rPr>
              <a:t>برای هر نوع عملیات، یک ایستگاه کاری وجود دارد.</a:t>
            </a:r>
          </a:p>
          <a:p>
            <a:pPr marL="627062" algn="ctr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به عبارتی در هر ایستگاه تنها یک نوع عملیات انجام می شود.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در هر ایستگاه، تنها یک پردازشگر/ماشین وجود دارد.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>
                <a:latin typeface="Georgia" pitchFamily="18" charset="0"/>
              </a:rPr>
              <a:t>نتیجه</a:t>
            </a:r>
            <a:r>
              <a:rPr lang="fa-IR" sz="2000" dirty="0" smtClean="0">
                <a:latin typeface="Georgia" pitchFamily="18" charset="0"/>
              </a:rPr>
              <a:t>:                                      ایستگاه </a:t>
            </a:r>
            <a:r>
              <a:rPr lang="fa-IR" sz="2000" dirty="0">
                <a:latin typeface="Georgia" pitchFamily="18" charset="0"/>
              </a:rPr>
              <a:t>= ماشین = عملیات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مگر اینکه:</a:t>
            </a:r>
          </a:p>
          <a:p>
            <a:pPr marL="625475" indent="636588" algn="just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- در یک ایستگاه بیش از یک ماشین وجود داشته باشد.</a:t>
            </a:r>
          </a:p>
          <a:p>
            <a:pPr marL="625475" indent="636588" algn="just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- در یک ایستگاه بیش از یک نوع عملیات قابل انجام باشد.</a:t>
            </a:r>
            <a:endParaRPr lang="fa-IR" sz="20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270088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Machine environments</a:t>
            </a:r>
            <a:endParaRPr lang="fa-IR" sz="2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en-US" sz="2000" dirty="0" smtClean="0">
                <a:latin typeface="Georgia" pitchFamily="18" charset="0"/>
              </a:rPr>
              <a:t>Flowshops  (</a:t>
            </a:r>
            <a:r>
              <a:rPr lang="en-US" sz="2000" dirty="0" err="1" smtClean="0">
                <a:latin typeface="Georgia" pitchFamily="18" charset="0"/>
              </a:rPr>
              <a:t>Fm</a:t>
            </a:r>
            <a:r>
              <a:rPr lang="en-US" sz="2000" dirty="0" smtClean="0">
                <a:latin typeface="Georgia" pitchFamily="18" charset="0"/>
              </a:rPr>
              <a:t>)</a:t>
            </a:r>
          </a:p>
          <a:p>
            <a:pPr marL="627062" algn="r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همه کارها مسیرپردازش یکسانی دارند (ابتدا ایستگاه 1، بعد ایستگاه 2 تا آخرین ایستگاه)</a:t>
            </a: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</p:txBody>
      </p:sp>
      <p:sp>
        <p:nvSpPr>
          <p:cNvPr id="6" name="Flowchart: Connector 5"/>
          <p:cNvSpPr/>
          <p:nvPr/>
        </p:nvSpPr>
        <p:spPr bwMode="auto">
          <a:xfrm>
            <a:off x="8072462" y="3307214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1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Flowchart: Connector 7"/>
          <p:cNvSpPr/>
          <p:nvPr/>
        </p:nvSpPr>
        <p:spPr bwMode="auto">
          <a:xfrm>
            <a:off x="8072462" y="4021594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2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Flowchart: Connector 8"/>
          <p:cNvSpPr/>
          <p:nvPr/>
        </p:nvSpPr>
        <p:spPr bwMode="auto">
          <a:xfrm>
            <a:off x="8072462" y="5521792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4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Flowchart: Process 9"/>
          <p:cNvSpPr/>
          <p:nvPr/>
        </p:nvSpPr>
        <p:spPr bwMode="auto">
          <a:xfrm>
            <a:off x="3214678" y="3735842"/>
            <a:ext cx="1000132" cy="1928826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Stage 1</a:t>
            </a:r>
          </a:p>
        </p:txBody>
      </p:sp>
      <p:sp>
        <p:nvSpPr>
          <p:cNvPr id="11" name="Flowchart: Alternate Process 10"/>
          <p:cNvSpPr/>
          <p:nvPr/>
        </p:nvSpPr>
        <p:spPr bwMode="auto">
          <a:xfrm>
            <a:off x="3286116" y="4878850"/>
            <a:ext cx="785818" cy="642942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M 1</a:t>
            </a:r>
          </a:p>
        </p:txBody>
      </p:sp>
      <p:sp>
        <p:nvSpPr>
          <p:cNvPr id="12" name="Flowchart: Connector 11"/>
          <p:cNvSpPr/>
          <p:nvPr/>
        </p:nvSpPr>
        <p:spPr bwMode="auto">
          <a:xfrm>
            <a:off x="8072462" y="4807412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3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Flowchart: Process 12"/>
          <p:cNvSpPr/>
          <p:nvPr/>
        </p:nvSpPr>
        <p:spPr bwMode="auto">
          <a:xfrm>
            <a:off x="2000232" y="3735842"/>
            <a:ext cx="1000132" cy="1928826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Stage </a:t>
            </a:r>
            <a:r>
              <a:rPr lang="en-US" dirty="0" smtClean="0">
                <a:latin typeface="Georgia" pitchFamily="18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14" name="Flowchart: Alternate Process 13"/>
          <p:cNvSpPr/>
          <p:nvPr/>
        </p:nvSpPr>
        <p:spPr bwMode="auto">
          <a:xfrm>
            <a:off x="2071670" y="4878850"/>
            <a:ext cx="785818" cy="642942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M 2</a:t>
            </a:r>
          </a:p>
        </p:txBody>
      </p:sp>
      <p:sp>
        <p:nvSpPr>
          <p:cNvPr id="15" name="Flowchart: Process 14"/>
          <p:cNvSpPr/>
          <p:nvPr/>
        </p:nvSpPr>
        <p:spPr bwMode="auto">
          <a:xfrm>
            <a:off x="500034" y="3735842"/>
            <a:ext cx="1000132" cy="1928826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Stage 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m</a:t>
            </a:r>
          </a:p>
        </p:txBody>
      </p:sp>
      <p:sp>
        <p:nvSpPr>
          <p:cNvPr id="16" name="Flowchart: Alternate Process 15"/>
          <p:cNvSpPr/>
          <p:nvPr/>
        </p:nvSpPr>
        <p:spPr bwMode="auto">
          <a:xfrm>
            <a:off x="571472" y="4878850"/>
            <a:ext cx="785818" cy="642942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M </a:t>
            </a:r>
            <a:r>
              <a:rPr kumimoji="0" lang="en-US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m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00166" y="452166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C -0.14705 -0.01828 -0.29462 -0.03588 -0.35938 -0.051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00" y="-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C 5E-6 -3.33333E-6 -0.13646 0.08334 -0.27275 0.167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00" y="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C -0.08038 -0.06019 -0.16077 -0.11991 -0.19393 -0.155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00" y="-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C -0.04774 0.02523 -0.096 0.05116 -0.11528 0.0634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00" y="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938 -0.05115 C -0.41389 0.03033 -0.46823 0.11204 -0.50382 0.1469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00" y="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382 0.14699 C -0.55816 0.20024 -0.61233 0.25348 -0.63577 0.1469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00" y="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576 0.14699 C -0.71076 0.20926 -0.78541 0.27153 -0.81562 0.1884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00" y="6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274 0.1676 C -0.3717 0.26273 -0.47049 0.35811 -0.48802 0.3972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00" y="1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802 0.39723 C -0.54549 0.44445 -0.60261 0.48982 -0.62188 0.4150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0" y="4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576 0.36574 C -0.72222 0.42592 -0.80868 0.48634 -0.80104 0.3935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00" y="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8" grpId="0" animBg="1"/>
      <p:bldP spid="9" grpId="0" animBg="1"/>
      <p:bldP spid="12" grpId="0" animBg="1"/>
      <p:bldP spid="12" grpId="1" animBg="1"/>
      <p:bldP spid="12" grpId="2" animBg="1"/>
      <p:bldP spid="12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14282" y="1000108"/>
                <a:ext cx="8643998" cy="53245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fa-IR" sz="2000" b="1" dirty="0" smtClean="0">
                    <a:latin typeface="Georgia" pitchFamily="18" charset="0"/>
                  </a:rPr>
                  <a:t>  </a:t>
                </a:r>
                <a:r>
                  <a:rPr lang="en-US" sz="2000" b="1" dirty="0" smtClean="0">
                    <a:solidFill>
                      <a:srgbClr val="A5002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eorgia" pitchFamily="18" charset="0"/>
                    <a:sym typeface="Wingdings 2" pitchFamily="18" charset="2"/>
                  </a:rPr>
                  <a:t></a:t>
                </a:r>
                <a:r>
                  <a:rPr lang="fa-IR" sz="2000" b="1" dirty="0" smtClean="0">
                    <a:latin typeface="Georgia" pitchFamily="18" charset="0"/>
                  </a:rPr>
                  <a:t> </a:t>
                </a:r>
                <a:r>
                  <a:rPr lang="en-US" sz="2000" b="1" dirty="0" smtClean="0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Georgia" pitchFamily="18" charset="0"/>
                  </a:rPr>
                  <a:t>Machine environments</a:t>
                </a:r>
                <a:endParaRPr lang="fa-IR" sz="2000" b="1" dirty="0" smtClean="0">
                  <a:solidFill>
                    <a:srgbClr val="00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itchFamily="18" charset="0"/>
                </a:endParaRPr>
              </a:p>
              <a:p>
                <a:pPr marL="914400" indent="-287338" algn="just">
                  <a:lnSpc>
                    <a:spcPct val="150000"/>
                  </a:lnSpc>
                  <a:buFont typeface="Courier New" pitchFamily="49" charset="0"/>
                  <a:buChar char="o"/>
                  <a:tabLst>
                    <a:tab pos="206375" algn="l"/>
                  </a:tabLst>
                </a:pPr>
                <a:endParaRPr lang="en-US" sz="2000" dirty="0" smtClean="0">
                  <a:latin typeface="Georgia" pitchFamily="18" charset="0"/>
                </a:endParaRPr>
              </a:p>
              <a:p>
                <a:pPr marL="914400" indent="-287338" algn="just" rtl="1">
                  <a:lnSpc>
                    <a:spcPct val="150000"/>
                  </a:lnSpc>
                  <a:buFont typeface="Courier New" pitchFamily="49" charset="0"/>
                  <a:buChar char="o"/>
                  <a:tabLst>
                    <a:tab pos="206375" algn="l"/>
                  </a:tabLst>
                </a:pPr>
                <a:r>
                  <a:rPr lang="fa-IR" sz="2000" b="1" dirty="0" smtClean="0">
                    <a:latin typeface="Georgia" pitchFamily="18" charset="0"/>
                  </a:rPr>
                  <a:t>ابعاد تصمیم گیری</a:t>
                </a:r>
              </a:p>
              <a:p>
                <a:pPr marL="627062" algn="ctr" rtl="1">
                  <a:lnSpc>
                    <a:spcPct val="150000"/>
                  </a:lnSpc>
                  <a:tabLst>
                    <a:tab pos="206375" algn="l"/>
                  </a:tabLst>
                </a:pPr>
                <a:r>
                  <a:rPr lang="fa-IR" sz="2000" dirty="0" smtClean="0">
                    <a:latin typeface="Georgia" pitchFamily="18" charset="0"/>
                  </a:rPr>
                  <a:t>تعیین توالی کارها روی تک ماشین ها (ماشین 1، ماشین 2  و ...)</a:t>
                </a:r>
              </a:p>
              <a:p>
                <a:pPr marL="914400" indent="-287338" algn="just" rtl="1">
                  <a:lnSpc>
                    <a:spcPct val="150000"/>
                  </a:lnSpc>
                  <a:buFont typeface="Courier New" pitchFamily="49" charset="0"/>
                  <a:buChar char="o"/>
                  <a:tabLst>
                    <a:tab pos="206375" algn="l"/>
                  </a:tabLst>
                </a:pPr>
                <a:r>
                  <a:rPr lang="fa-IR" sz="2000" dirty="0" smtClean="0">
                    <a:latin typeface="Georgia" pitchFamily="18" charset="0"/>
                  </a:rPr>
                  <a:t>تعداد جواب ها (تعداد توالی های ممکن)</a:t>
                </a:r>
              </a:p>
              <a:p>
                <a:pPr marL="627062" algn="ctr">
                  <a:lnSpc>
                    <a:spcPct val="150000"/>
                  </a:lnSpc>
                  <a:tabLst>
                    <a:tab pos="20637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a-IR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!×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!×….×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!=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!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fa-IR" sz="2000" dirty="0" smtClean="0">
                  <a:latin typeface="Georgia" pitchFamily="18" charset="0"/>
                </a:endParaRPr>
              </a:p>
              <a:p>
                <a:pPr marL="914400" indent="-287338" algn="just" rtl="1">
                  <a:lnSpc>
                    <a:spcPct val="150000"/>
                  </a:lnSpc>
                  <a:buFont typeface="Courier New" pitchFamily="49" charset="0"/>
                  <a:buChar char="o"/>
                  <a:tabLst>
                    <a:tab pos="206375" algn="l"/>
                  </a:tabLst>
                </a:pPr>
                <a:endParaRPr lang="fa-IR" sz="2000" dirty="0" smtClean="0">
                  <a:latin typeface="Georgia" pitchFamily="18" charset="0"/>
                </a:endParaRPr>
              </a:p>
              <a:p>
                <a:pPr marL="914400" indent="-287338" algn="just" rtl="1">
                  <a:lnSpc>
                    <a:spcPct val="150000"/>
                  </a:lnSpc>
                  <a:buFont typeface="Courier New" pitchFamily="49" charset="0"/>
                  <a:buChar char="o"/>
                  <a:tabLst>
                    <a:tab pos="206375" algn="l"/>
                  </a:tabLst>
                </a:pPr>
                <a:r>
                  <a:rPr lang="fa-IR" sz="2000" dirty="0" smtClean="0">
                    <a:latin typeface="Georgia" pitchFamily="18" charset="0"/>
                  </a:rPr>
                  <a:t>جریان کارگاهی مرتب </a:t>
                </a:r>
                <a:r>
                  <a:rPr lang="fa-IR" sz="2000" dirty="0">
                    <a:latin typeface="Georgia" pitchFamily="18" charset="0"/>
                  </a:rPr>
                  <a:t> </a:t>
                </a:r>
                <a:r>
                  <a:rPr lang="en-US" sz="2000" dirty="0" smtClean="0">
                    <a:latin typeface="Georgia" pitchFamily="18" charset="0"/>
                  </a:rPr>
                  <a:t>Permutation Flow shop</a:t>
                </a:r>
                <a:endParaRPr lang="fa-IR" sz="2000" dirty="0" smtClean="0">
                  <a:latin typeface="Georgia" pitchFamily="18" charset="0"/>
                </a:endParaRPr>
              </a:p>
              <a:p>
                <a:pPr marL="627062" algn="ctr" rtl="1">
                  <a:lnSpc>
                    <a:spcPct val="150000"/>
                  </a:lnSpc>
                  <a:tabLst>
                    <a:tab pos="206375" algn="l"/>
                  </a:tabLst>
                </a:pPr>
                <a:r>
                  <a:rPr lang="fa-IR" sz="2000" dirty="0" smtClean="0">
                    <a:latin typeface="Georgia" pitchFamily="18" charset="0"/>
                  </a:rPr>
                  <a:t>توالی کارها روی همه ماشین ها یکسان است</a:t>
                </a:r>
              </a:p>
              <a:p>
                <a:pPr marL="914400" indent="-287338" algn="just" rtl="1">
                  <a:lnSpc>
                    <a:spcPct val="150000"/>
                  </a:lnSpc>
                  <a:buFont typeface="Courier New" pitchFamily="49" charset="0"/>
                  <a:buChar char="o"/>
                  <a:tabLst>
                    <a:tab pos="206375" algn="l"/>
                  </a:tabLst>
                </a:pPr>
                <a:r>
                  <a:rPr lang="fa-IR" sz="2000" dirty="0" smtClean="0">
                    <a:latin typeface="Georgia" pitchFamily="18" charset="0"/>
                  </a:rPr>
                  <a:t>نتیجه: تنها لازم است یک توالی برای کارها تعیین شود.</a:t>
                </a:r>
                <a:endParaRPr lang="fa-IR" sz="2000" dirty="0">
                  <a:latin typeface="Georgia" pitchFamily="18" charset="0"/>
                </a:endParaRPr>
              </a:p>
              <a:p>
                <a:pPr marL="627062" algn="ctr" rtl="1">
                  <a:lnSpc>
                    <a:spcPct val="150000"/>
                  </a:lnSpc>
                  <a:tabLst>
                    <a:tab pos="206375" algn="l"/>
                  </a:tabLst>
                </a:pPr>
                <a:r>
                  <a:rPr lang="fa-IR" sz="2000" dirty="0" smtClean="0">
                    <a:latin typeface="Georgia" pitchFamily="18" charset="0"/>
                  </a:rPr>
                  <a:t>توالی های ممکن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𝑛</m:t>
                    </m:r>
                    <m:r>
                      <a:rPr lang="en-US" sz="2000" b="0" i="1" smtClean="0">
                        <a:latin typeface="Cambria Math"/>
                      </a:rPr>
                      <m:t>!</m:t>
                    </m:r>
                  </m:oMath>
                </a14:m>
                <a:endParaRPr lang="fa-IR" sz="2000" dirty="0">
                  <a:latin typeface="Georgia" pitchFamily="18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282" y="1000108"/>
                <a:ext cx="8643998" cy="5324535"/>
              </a:xfrm>
              <a:prstGeom prst="rect">
                <a:avLst/>
              </a:prstGeom>
              <a:blipFill rotWithShape="1">
                <a:blip r:embed="rId4"/>
                <a:stretch>
                  <a:fillRect l="-776" b="-57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3631850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500" b="1" dirty="0" smtClean="0">
                <a:latin typeface="Georgia" pitchFamily="18" charset="0"/>
              </a:rPr>
              <a:t>  </a:t>
            </a:r>
            <a:r>
              <a:rPr lang="en-US" sz="25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500" b="1" dirty="0" smtClean="0">
                <a:latin typeface="Georgia" pitchFamily="18" charset="0"/>
              </a:rPr>
              <a:t> </a:t>
            </a:r>
            <a:r>
              <a:rPr lang="fa-IR" sz="25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مثال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یک مسئله جریان کارگاهی با 3 کار و 2 ماشین را در نظر بگیرید.</a:t>
            </a: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یک توالی ممکن برای این مسئله جریان کارگاهی</a:t>
            </a:r>
          </a:p>
          <a:p>
            <a:pPr marL="627062" algn="ctr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ماشین 1: </a:t>
            </a:r>
            <a:r>
              <a:rPr lang="en-US" sz="2000" dirty="0" smtClean="0">
                <a:latin typeface="Georgia" pitchFamily="18" charset="0"/>
              </a:rPr>
              <a:t>{3-2-1}</a:t>
            </a:r>
            <a:r>
              <a:rPr lang="fa-IR" sz="2000" dirty="0" smtClean="0">
                <a:latin typeface="Georgia" pitchFamily="18" charset="0"/>
              </a:rPr>
              <a:t>، ماشین 2: </a:t>
            </a:r>
            <a:r>
              <a:rPr lang="en-US" sz="2000" dirty="0" smtClean="0">
                <a:latin typeface="Georgia" pitchFamily="18" charset="0"/>
              </a:rPr>
              <a:t>{2-3-1}</a:t>
            </a: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>
                <a:latin typeface="Georgia" pitchFamily="18" charset="0"/>
              </a:rPr>
              <a:t>یک توالی ممکن برای این مسئله جریان </a:t>
            </a:r>
            <a:r>
              <a:rPr lang="fa-IR" sz="2000" dirty="0" smtClean="0">
                <a:latin typeface="Georgia" pitchFamily="18" charset="0"/>
              </a:rPr>
              <a:t>کارگاهی مرتب</a:t>
            </a:r>
            <a:endParaRPr lang="fa-IR" sz="2000" dirty="0">
              <a:latin typeface="Georgia" pitchFamily="18" charset="0"/>
            </a:endParaRPr>
          </a:p>
          <a:p>
            <a:pPr marL="627062" algn="ctr" rtl="1">
              <a:lnSpc>
                <a:spcPct val="150000"/>
              </a:lnSpc>
              <a:tabLst>
                <a:tab pos="206375" algn="l"/>
              </a:tabLst>
            </a:pPr>
            <a:r>
              <a:rPr lang="en-US" sz="2000" dirty="0" smtClean="0">
                <a:latin typeface="Georgia" pitchFamily="18" charset="0"/>
              </a:rPr>
              <a:t>{</a:t>
            </a:r>
            <a:r>
              <a:rPr lang="en-US" sz="2000" dirty="0">
                <a:latin typeface="Georgia" pitchFamily="18" charset="0"/>
              </a:rPr>
              <a:t>3-2-1</a:t>
            </a:r>
            <a:r>
              <a:rPr lang="en-US" sz="2000" dirty="0" smtClean="0">
                <a:latin typeface="Georgia" pitchFamily="18" charset="0"/>
              </a:rPr>
              <a:t>}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5133474" y="3056368"/>
            <a:ext cx="864096" cy="36004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O3,2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2308067" y="2492896"/>
            <a:ext cx="1224136" cy="36004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O1,1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990746" y="2502460"/>
            <a:ext cx="741494" cy="36004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O2,1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5133474" y="2505057"/>
            <a:ext cx="1440160" cy="36004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O3,1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995252" y="3056368"/>
            <a:ext cx="576748" cy="36004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O2,2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2308067" y="3056368"/>
            <a:ext cx="840795" cy="36004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O1,2</a:t>
            </a:r>
          </a:p>
        </p:txBody>
      </p:sp>
      <p:sp>
        <p:nvSpPr>
          <p:cNvPr id="16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171265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500" b="1" dirty="0" smtClean="0">
                <a:latin typeface="Georgia" pitchFamily="18" charset="0"/>
              </a:rPr>
              <a:t>  </a:t>
            </a:r>
            <a:r>
              <a:rPr lang="en-US" sz="25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500" b="1" dirty="0" smtClean="0">
                <a:latin typeface="Georgia" pitchFamily="18" charset="0"/>
              </a:rPr>
              <a:t> </a:t>
            </a:r>
            <a:r>
              <a:rPr lang="fa-IR" sz="25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مثال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یک مسئله جریان کارگاهی با 3 کار و 2 ماشین را در نظر بگیرید.</a:t>
            </a: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جریان کارگاهی</a:t>
            </a:r>
          </a:p>
          <a:p>
            <a:pPr marL="627062" algn="just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>
                <a:latin typeface="Georgia" pitchFamily="18" charset="0"/>
              </a:rPr>
              <a:t>ماشین 1: </a:t>
            </a:r>
            <a:r>
              <a:rPr lang="en-US" sz="2000" dirty="0">
                <a:latin typeface="Georgia" pitchFamily="18" charset="0"/>
              </a:rPr>
              <a:t>{3-2-1}</a:t>
            </a:r>
            <a:r>
              <a:rPr lang="fa-IR" sz="2000" dirty="0">
                <a:latin typeface="Georgia" pitchFamily="18" charset="0"/>
              </a:rPr>
              <a:t>، ماشین 2: </a:t>
            </a:r>
            <a:r>
              <a:rPr lang="en-US" sz="2000" dirty="0">
                <a:latin typeface="Georgia" pitchFamily="18" charset="0"/>
              </a:rPr>
              <a:t>{2-3-1}</a:t>
            </a:r>
            <a:endParaRPr lang="fa-IR" sz="2000" dirty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جریان کارگاهی مرتب</a:t>
            </a:r>
          </a:p>
          <a:p>
            <a:pPr marL="627062" algn="just" rtl="1">
              <a:lnSpc>
                <a:spcPct val="150000"/>
              </a:lnSpc>
              <a:tabLst>
                <a:tab pos="206375" algn="l"/>
              </a:tabLst>
            </a:pPr>
            <a:r>
              <a:rPr lang="en-US" sz="2000" dirty="0">
                <a:latin typeface="Georgia" pitchFamily="18" charset="0"/>
              </a:rPr>
              <a:t>{3-2-1</a:t>
            </a:r>
            <a:r>
              <a:rPr lang="en-US" sz="2000" dirty="0" smtClean="0">
                <a:latin typeface="Georgia" pitchFamily="18" charset="0"/>
              </a:rPr>
              <a:t>}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3665113" y="4941168"/>
            <a:ext cx="1224136" cy="36004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O1,1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923619" y="4941168"/>
            <a:ext cx="741494" cy="36004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O2,1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1475656" y="6093296"/>
            <a:ext cx="468052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1475656" y="4725144"/>
            <a:ext cx="0" cy="13681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2951820" y="5514567"/>
            <a:ext cx="864096" cy="36004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O3,2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883333" y="5514567"/>
            <a:ext cx="840795" cy="36004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O1,2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815916" y="5514567"/>
            <a:ext cx="576748" cy="36004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O2,2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479975" y="4942893"/>
            <a:ext cx="1440160" cy="35831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O3,1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3528" y="4942893"/>
            <a:ext cx="1080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400" dirty="0" smtClean="0">
                <a:latin typeface="Georgia" pitchFamily="18" charset="0"/>
              </a:rPr>
              <a:t>Machine 1</a:t>
            </a:r>
          </a:p>
          <a:p>
            <a:pPr algn="ctr" rtl="1"/>
            <a:endParaRPr lang="en-US" sz="1400" dirty="0">
              <a:latin typeface="Georgia" pitchFamily="18" charset="0"/>
            </a:endParaRPr>
          </a:p>
          <a:p>
            <a:pPr algn="ctr" rtl="1"/>
            <a:endParaRPr lang="en-US" sz="1400" dirty="0" smtClean="0">
              <a:latin typeface="Georgia" pitchFamily="18" charset="0"/>
            </a:endParaRPr>
          </a:p>
          <a:p>
            <a:pPr algn="ctr" rtl="1"/>
            <a:r>
              <a:rPr lang="en-US" sz="1400" dirty="0" smtClean="0">
                <a:latin typeface="Georgia" pitchFamily="18" charset="0"/>
              </a:rPr>
              <a:t>Machine 2</a:t>
            </a:r>
            <a:endParaRPr lang="en-US" sz="1400" dirty="0">
              <a:latin typeface="Georgia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737121" y="3212976"/>
            <a:ext cx="1224136" cy="36004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O1,1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995627" y="3212976"/>
            <a:ext cx="741494" cy="36004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O2,1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1547664" y="4365104"/>
            <a:ext cx="468052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1547664" y="2996952"/>
            <a:ext cx="0" cy="13681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ectangle 34"/>
          <p:cNvSpPr/>
          <p:nvPr/>
        </p:nvSpPr>
        <p:spPr bwMode="auto">
          <a:xfrm>
            <a:off x="4312272" y="3790832"/>
            <a:ext cx="892963" cy="36004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O3,2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205236" y="3790832"/>
            <a:ext cx="853760" cy="358248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O1,2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735524" y="3790832"/>
            <a:ext cx="576748" cy="358248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O2,2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1551983" y="3212976"/>
            <a:ext cx="1440160" cy="36176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O3,1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95536" y="3214701"/>
            <a:ext cx="1080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400" dirty="0" smtClean="0">
                <a:latin typeface="Georgia" pitchFamily="18" charset="0"/>
              </a:rPr>
              <a:t>Machine 1</a:t>
            </a:r>
          </a:p>
          <a:p>
            <a:pPr algn="ctr" rtl="1"/>
            <a:endParaRPr lang="en-US" sz="1400" dirty="0">
              <a:latin typeface="Georgia" pitchFamily="18" charset="0"/>
            </a:endParaRPr>
          </a:p>
          <a:p>
            <a:pPr algn="ctr" rtl="1"/>
            <a:endParaRPr lang="en-US" sz="1400" dirty="0" smtClean="0">
              <a:latin typeface="Georgia" pitchFamily="18" charset="0"/>
            </a:endParaRPr>
          </a:p>
          <a:p>
            <a:pPr algn="ctr" rtl="1"/>
            <a:r>
              <a:rPr lang="en-US" sz="1400" dirty="0" smtClean="0">
                <a:latin typeface="Georgia" pitchFamily="18" charset="0"/>
              </a:rPr>
              <a:t>Machine 2</a:t>
            </a:r>
            <a:endParaRPr lang="en-US" sz="1400" dirty="0">
              <a:latin typeface="Georgia" pitchFamily="18" charset="0"/>
            </a:endParaRPr>
          </a:p>
        </p:txBody>
      </p:sp>
      <p:sp>
        <p:nvSpPr>
          <p:cNvPr id="28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093408"/>
      </p:ext>
    </p:extLst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9" grpId="0" animBg="1"/>
      <p:bldP spid="23" grpId="0" animBg="1"/>
      <p:bldP spid="24" grpId="0" animBg="1"/>
      <p:bldP spid="25" grpId="0" animBg="1"/>
      <p:bldP spid="31" grpId="0" animBg="1"/>
      <p:bldP spid="32" grpId="0" animBg="1"/>
      <p:bldP spid="35" grpId="0" animBg="1"/>
      <p:bldP spid="36" grpId="0" animBg="1"/>
      <p:bldP spid="37" grpId="0" animBg="1"/>
      <p:bldP spid="3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blipFill dpi="0"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>
          <a:solidFill>
            <a:schemeClr val="tx1"/>
          </a:solidFill>
          <a:miter lim="800000"/>
          <a:headEnd/>
          <a:tailEnd/>
        </a:ln>
      </a:spPr>
      <a:bodyPr wrap="none" anchor="ctr"/>
      <a:lstStyle>
        <a:defPPr algn="ctr" rtl="1">
          <a:defRPr sz="2400" b="1" dirty="0" smtClean="0">
            <a:solidFill>
              <a:srgbClr val="00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B Koodak" pitchFamily="2" charset="-7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28123</TotalTime>
  <Words>2034</Words>
  <Application>Microsoft Office PowerPoint</Application>
  <PresentationFormat>On-screen Show (4:3)</PresentationFormat>
  <Paragraphs>764</Paragraphs>
  <Slides>28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به نام خداوند جان و خرد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Vahid</dc:creator>
  <cp:lastModifiedBy>Atipardaz</cp:lastModifiedBy>
  <cp:revision>2180</cp:revision>
  <dcterms:created xsi:type="dcterms:W3CDTF">2003-09-13T22:22:29Z</dcterms:created>
  <dcterms:modified xsi:type="dcterms:W3CDTF">2017-02-23T03:40:33Z</dcterms:modified>
</cp:coreProperties>
</file>