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66" r:id="rId2"/>
    <p:sldId id="256" r:id="rId3"/>
    <p:sldId id="468" r:id="rId4"/>
    <p:sldId id="703" r:id="rId5"/>
    <p:sldId id="768" r:id="rId6"/>
    <p:sldId id="704" r:id="rId7"/>
    <p:sldId id="748" r:id="rId8"/>
    <p:sldId id="749" r:id="rId9"/>
    <p:sldId id="763" r:id="rId10"/>
    <p:sldId id="764" r:id="rId11"/>
    <p:sldId id="765" r:id="rId12"/>
    <p:sldId id="769" r:id="rId13"/>
    <p:sldId id="771" r:id="rId14"/>
    <p:sldId id="705" r:id="rId15"/>
    <p:sldId id="774" r:id="rId16"/>
    <p:sldId id="779" r:id="rId17"/>
    <p:sldId id="775" r:id="rId18"/>
    <p:sldId id="708" r:id="rId19"/>
    <p:sldId id="778" r:id="rId20"/>
    <p:sldId id="777" r:id="rId21"/>
    <p:sldId id="709" r:id="rId22"/>
    <p:sldId id="780" r:id="rId23"/>
    <p:sldId id="781" r:id="rId24"/>
    <p:sldId id="701" r:id="rId25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B Koodak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F8F7D5"/>
    <a:srgbClr val="FFCCCC"/>
    <a:srgbClr val="000066"/>
    <a:srgbClr val="A50021"/>
    <a:srgbClr val="003300"/>
    <a:srgbClr val="0C0CA4"/>
    <a:srgbClr val="9966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386" autoAdjust="0"/>
    <p:restoredTop sz="94500" autoAdjust="0"/>
  </p:normalViewPr>
  <p:slideViewPr>
    <p:cSldViewPr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336063-9957-42C9-BF74-B60C6C3B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89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68E3A3-3187-4EF7-AB0D-3CE837DA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20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fa-IR" sz="4000" dirty="0" smtClean="0">
                <a:solidFill>
                  <a:srgbClr val="FFFFFF"/>
                </a:solidFill>
                <a:cs typeface="Ferdosi" pitchFamily="2" charset="-78"/>
              </a:rPr>
              <a:t>به نام خداوند جان و خرد</a:t>
            </a:r>
            <a:endParaRPr lang="en-US" sz="4000" dirty="0">
              <a:solidFill>
                <a:srgbClr val="FFFFFF"/>
              </a:solidFill>
              <a:cs typeface="Ferdosi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فرضیات کلاسیک در مسائل زمانبندی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ماشین قادر به پردازش همزمان چند کار نیست.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کار در یک زمان حداکثر توسط یک ماشین پردازش شود.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هر ماشین تنها میتواند یک نوع عملیات انجام دهد.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...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 آماده سازی و حمل ونقل قابل چشم پوشی است.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کارها و ماشین ها دائما در دسترس هستند.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کارها مستقل از هم هستند و همگی از ابتدای برنامه ریزی در دسترس هستند.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6591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3000" b="1" dirty="0" smtClean="0">
                <a:latin typeface="Georgia" pitchFamily="18" charset="0"/>
              </a:rPr>
              <a:t>  </a:t>
            </a:r>
            <a:r>
              <a:rPr lang="en-US" sz="3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3000" b="1" dirty="0" smtClean="0">
                <a:latin typeface="Georgia" pitchFamily="18" charset="0"/>
              </a:rPr>
              <a:t> </a:t>
            </a:r>
            <a:r>
              <a:rPr lang="fa-IR" sz="3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تک ماشینه با 3 کار با زمان های پردازش زیر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توالی ممکن: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{3-1-2}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نمودار گانت </a:t>
            </a:r>
            <a:r>
              <a:rPr lang="en-US" sz="2000" dirty="0" smtClean="0">
                <a:latin typeface="Georgia" pitchFamily="18" charset="0"/>
              </a:rPr>
              <a:t>Gantt Chart</a:t>
            </a:r>
            <a:endParaRPr lang="fa-IR" sz="2000" dirty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39752" y="4510845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563888" y="4509120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220072" y="2860014"/>
            <a:ext cx="864096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475656" y="5085184"/>
            <a:ext cx="38164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475656" y="42930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1475656" y="4509120"/>
            <a:ext cx="864096" cy="36004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308067" y="2870577"/>
            <a:ext cx="1224136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90746" y="2880141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39752" y="4941168"/>
            <a:ext cx="144016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59532" y="5445224"/>
            <a:ext cx="4372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Georgia" pitchFamily="18" charset="0"/>
              </a:rPr>
              <a:t>Completion time of job 3 = Starting time of job 1</a:t>
            </a:r>
            <a:endParaRPr lang="en-US" sz="1400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328" y="5403401"/>
            <a:ext cx="3262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Georgia" pitchFamily="18" charset="0"/>
              </a:rPr>
              <a:t>When we have n jobs, we have n! possible sequences</a:t>
            </a:r>
            <a:endParaRPr lang="en-US" sz="2000" i="1" dirty="0"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6056" y="4891260"/>
            <a:ext cx="1152128" cy="40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latin typeface="Georgia" pitchFamily="18" charset="0"/>
              </a:rPr>
              <a:t>Time</a:t>
            </a:r>
            <a:endParaRPr lang="en-US" sz="20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06294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9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تک ماشینه با 4کار زیر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این مسئله چند جواب دارد؟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کدامیک از این دو توالی بهتر است (مجموع زمان تکمیل کمتری دارد)؟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1: </a:t>
            </a:r>
            <a:r>
              <a:rPr lang="en-US" sz="2000" dirty="0" smtClean="0">
                <a:latin typeface="Georgia" pitchFamily="18" charset="0"/>
              </a:rPr>
              <a:t>{4-2-1-3}</a:t>
            </a:r>
            <a:r>
              <a:rPr lang="fa-IR" sz="2000" dirty="0" smtClean="0">
                <a:latin typeface="Georgia" pitchFamily="18" charset="0"/>
              </a:rPr>
              <a:t>،        توالی 2: </a:t>
            </a:r>
            <a:r>
              <a:rPr lang="en-US" sz="2000" dirty="0" smtClean="0">
                <a:latin typeface="Georgia" pitchFamily="18" charset="0"/>
              </a:rPr>
              <a:t>{1-2-4-3}</a:t>
            </a:r>
            <a:endParaRPr lang="fa-IR" sz="2000" dirty="0" smtClean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1: 4+14+19+27 = 64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2:  66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46626"/>
              </p:ext>
            </p:extLst>
          </p:nvPr>
        </p:nvGraphicFramePr>
        <p:xfrm>
          <a:off x="611560" y="1763705"/>
          <a:ext cx="2088232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5724"/>
                <a:gridCol w="13125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10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1547664" y="5230925"/>
            <a:ext cx="1440160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87824" y="5229200"/>
            <a:ext cx="741494" cy="36004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99592" y="5805264"/>
            <a:ext cx="446449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899592" y="501317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899592" y="5229199"/>
            <a:ext cx="648072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707904" y="5229200"/>
            <a:ext cx="1152128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</p:spTree>
    <p:extLst>
      <p:ext uri="{BB962C8B-B14F-4D97-AF65-F5344CB8AC3E}">
        <p14:creationId xmlns:p14="http://schemas.microsoft.com/office/powerpoint/2010/main" val="3662470688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ماشین های موازی </a:t>
            </a:r>
            <a:r>
              <a:rPr lang="en-US" sz="2000" dirty="0" smtClean="0">
                <a:latin typeface="Georgia" pitchFamily="18" charset="0"/>
              </a:rPr>
              <a:t>Parallel machines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1611313" indent="-34925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با ماشین های یکسان </a:t>
            </a:r>
            <a:r>
              <a:rPr lang="en-US" sz="2000" dirty="0" smtClean="0">
                <a:latin typeface="Georgia" pitchFamily="18" charset="0"/>
              </a:rPr>
              <a:t>Parallel identical machines</a:t>
            </a:r>
            <a:endParaRPr lang="en-US" sz="2000" dirty="0">
              <a:latin typeface="Georgia" pitchFamily="18" charset="0"/>
            </a:endParaRPr>
          </a:p>
          <a:p>
            <a:pPr marL="1611313" indent="-34925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با ماشین های یکنواخت </a:t>
            </a:r>
            <a:r>
              <a:rPr lang="en-US" sz="2000" dirty="0" smtClean="0">
                <a:latin typeface="Georgia" pitchFamily="18" charset="0"/>
              </a:rPr>
              <a:t>Parallel uniform machines</a:t>
            </a:r>
            <a:endParaRPr lang="en-US" sz="2000" dirty="0">
              <a:latin typeface="Georgia" pitchFamily="18" charset="0"/>
            </a:endParaRPr>
          </a:p>
          <a:p>
            <a:pPr marL="1611313" indent="-34925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با ماشین های نامرتبط </a:t>
            </a:r>
            <a:r>
              <a:rPr lang="en-US" sz="2000" dirty="0" smtClean="0">
                <a:latin typeface="Georgia" pitchFamily="18" charset="0"/>
              </a:rPr>
              <a:t>Parallel unrelated machines</a:t>
            </a:r>
            <a:endParaRPr lang="en-US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4777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Parallel identical machines (Pm)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7572396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7572396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7572396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 bwMode="auto">
          <a:xfrm>
            <a:off x="2071670" y="3143248"/>
            <a:ext cx="1214446" cy="285752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2285984" y="521495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7572396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 bwMode="auto">
          <a:xfrm>
            <a:off x="2285984" y="414338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6007 0.04491 -0.32049 0.08727 -0.3908 0.1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23 C 5E-6 -3.33333E-6 -0.15244 0.17153 -0.30417 0.346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7153 0.04769 -0.34289 0.09491 -0.39879 0.086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2865 -0.05648 -0.25643 -0.11227 -0.30417 -0.13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ماشین های موازی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ابعاد تصمیم گیری:</a:t>
            </a:r>
          </a:p>
          <a:p>
            <a:pPr marL="106680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تخصیص کارها به ماشین ها</a:t>
            </a:r>
            <a:endParaRPr lang="en-US" sz="2000" dirty="0" smtClean="0">
              <a:latin typeface="Georgia" pitchFamily="18" charset="0"/>
            </a:endParaRPr>
          </a:p>
          <a:p>
            <a:pPr marL="106680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تعیین توالی کارها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این مسئله </a:t>
            </a:r>
            <a:r>
              <a:rPr lang="en-US" sz="2000" dirty="0" smtClean="0">
                <a:latin typeface="Georgia" pitchFamily="18" charset="0"/>
              </a:rPr>
              <a:t>n</a:t>
            </a:r>
            <a:r>
              <a:rPr lang="fa-IR" sz="2000" dirty="0" smtClean="0">
                <a:latin typeface="Georgia" pitchFamily="18" charset="0"/>
              </a:rPr>
              <a:t> کار و </a:t>
            </a:r>
            <a:r>
              <a:rPr lang="en-US" sz="2000" dirty="0" smtClean="0">
                <a:latin typeface="Georgia" pitchFamily="18" charset="0"/>
              </a:rPr>
              <a:t>m</a:t>
            </a:r>
            <a:r>
              <a:rPr lang="fa-IR" sz="2000" dirty="0" smtClean="0">
                <a:latin typeface="Georgia" pitchFamily="18" charset="0"/>
              </a:rPr>
              <a:t> ماشین چند جواب دارد؟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627062" algn="ctr">
              <a:lnSpc>
                <a:spcPct val="150000"/>
              </a:lnSpc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(n+m-1)! / (m-1)!</a:t>
            </a: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چرا؟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3656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ماشین های موازی با 2 ماشین یکسان و 6کار زیر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این مسئله چند جواب دارد؟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(6+2-1)! / (2-1)! = 7!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کدامیک از این دو توالی بهتر است؟</a:t>
            </a: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1)  ماشین 1: </a:t>
            </a:r>
            <a:r>
              <a:rPr lang="en-US" sz="2000" dirty="0" smtClean="0">
                <a:latin typeface="Georgia" pitchFamily="18" charset="0"/>
              </a:rPr>
              <a:t>{3-5}</a:t>
            </a:r>
            <a:r>
              <a:rPr lang="fa-IR" sz="2000" dirty="0" smtClean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{4-6-1-2}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توالی </a:t>
            </a:r>
            <a:r>
              <a:rPr lang="fa-IR" sz="2000" dirty="0" smtClean="0">
                <a:latin typeface="Georgia" pitchFamily="18" charset="0"/>
              </a:rPr>
              <a:t>2)  </a:t>
            </a:r>
            <a:r>
              <a:rPr lang="fa-IR" sz="2000" dirty="0">
                <a:latin typeface="Georgia" pitchFamily="18" charset="0"/>
              </a:rPr>
              <a:t>ماشین 1: </a:t>
            </a:r>
            <a:r>
              <a:rPr lang="en-US" sz="2000" dirty="0" smtClean="0">
                <a:latin typeface="Georgia" pitchFamily="18" charset="0"/>
              </a:rPr>
              <a:t>{1-3-4}</a:t>
            </a:r>
            <a:r>
              <a:rPr lang="fa-IR" sz="2000" dirty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{6-5-2}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23638"/>
              </p:ext>
            </p:extLst>
          </p:nvPr>
        </p:nvGraphicFramePr>
        <p:xfrm>
          <a:off x="467544" y="2319965"/>
          <a:ext cx="2088232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5724"/>
                <a:gridCol w="13125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6220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 تکمیل آخرین کار: 17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مجموع زمان تکمیل 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856369"/>
              </p:ext>
            </p:extLst>
          </p:nvPr>
        </p:nvGraphicFramePr>
        <p:xfrm>
          <a:off x="4283968" y="3212976"/>
          <a:ext cx="3456385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88417"/>
                <a:gridCol w="1333984"/>
                <a:gridCol w="133398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تکمیل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مجموع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63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1979712" y="2638637"/>
            <a:ext cx="252028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95736" y="2636911"/>
            <a:ext cx="576064" cy="3617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31640" y="3212976"/>
            <a:ext cx="27363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31640" y="1628800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331640" y="2636911"/>
            <a:ext cx="648072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71800" y="2642693"/>
            <a:ext cx="57606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1640" y="1844824"/>
            <a:ext cx="1152128" cy="36004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483768" y="1844824"/>
            <a:ext cx="115212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84482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270892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10793285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Parallel uniform machines (</a:t>
            </a:r>
            <a:r>
              <a:rPr lang="en-US" sz="2000" dirty="0" err="1" smtClean="0">
                <a:latin typeface="Georgia" pitchFamily="18" charset="0"/>
              </a:rPr>
              <a:t>Qm</a:t>
            </a:r>
            <a:r>
              <a:rPr lang="en-US" sz="2000" dirty="0" smtClean="0">
                <a:latin typeface="Georgia" pitchFamily="18" charset="0"/>
              </a:rPr>
              <a:t>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7572396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7572396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7572396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857356" y="3071810"/>
            <a:ext cx="1857388" cy="285752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2357422" y="5000636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7572396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2000232" y="3929066"/>
            <a:ext cx="1500198" cy="85725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6007 0.04491 -0.32049 0.08727 -0.3908 0.1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23 C 5E-6 -3.33333E-6 -0.15244 0.17153 -0.30417 0.346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7153 0.04769 -0.34289 0.09491 -0.39879 0.086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2865 -0.05648 -0.25643 -0.11227 -0.30417 -0.13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ماشین های موازی با 2 ماشین یکنواخت و 6کار زیر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سرعت ماشین 1: 2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سرعت ماشین 2: 1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کدامیک از این دو توالی بهتر است؟</a:t>
            </a: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1)  ماشین 1: </a:t>
            </a:r>
            <a:r>
              <a:rPr lang="en-US" sz="2000" dirty="0" smtClean="0">
                <a:latin typeface="Georgia" pitchFamily="18" charset="0"/>
              </a:rPr>
              <a:t>{3-5}</a:t>
            </a:r>
            <a:r>
              <a:rPr lang="fa-IR" sz="2000" dirty="0" smtClean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{4-6-1-2}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توالی </a:t>
            </a:r>
            <a:r>
              <a:rPr lang="fa-IR" sz="2000" dirty="0" smtClean="0">
                <a:latin typeface="Georgia" pitchFamily="18" charset="0"/>
              </a:rPr>
              <a:t>2)  </a:t>
            </a:r>
            <a:r>
              <a:rPr lang="fa-IR" sz="2000" dirty="0">
                <a:latin typeface="Georgia" pitchFamily="18" charset="0"/>
              </a:rPr>
              <a:t>ماشین 1: </a:t>
            </a:r>
            <a:r>
              <a:rPr lang="en-US" sz="2000" dirty="0" smtClean="0">
                <a:latin typeface="Georgia" pitchFamily="18" charset="0"/>
              </a:rPr>
              <a:t>{1-3-4}</a:t>
            </a:r>
            <a:r>
              <a:rPr lang="fa-IR" sz="2000" dirty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{6-5-2}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49886"/>
              </p:ext>
            </p:extLst>
          </p:nvPr>
        </p:nvGraphicFramePr>
        <p:xfrm>
          <a:off x="467544" y="2319965"/>
          <a:ext cx="2088232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5724"/>
                <a:gridCol w="131250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503186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4414" y="2214554"/>
            <a:ext cx="6837386" cy="1316048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50000">
                <a:schemeClr val="bg1">
                  <a:alpha val="37000"/>
                </a:schemeClr>
              </a:gs>
              <a:gs pos="100000">
                <a:schemeClr val="accent1">
                  <a:alpha val="39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98000" rIns="198000" bIns="190800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cs typeface="B Roya" pitchFamily="2" charset="-78"/>
              </a:rPr>
              <a:t>زمانبندی تولید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B Roya" pitchFamily="2" charset="-78"/>
              </a:rPr>
              <a:t>Production Scheduling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357554" y="1785926"/>
            <a:ext cx="268603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B Roya" pitchFamily="2" charset="-78"/>
              </a:rPr>
              <a:t>عنوان: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B Roya" pitchFamily="2" charset="-7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28860" y="4071942"/>
            <a:ext cx="4392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800" b="1" dirty="0" smtClean="0">
                <a:cs typeface="B Roya" pitchFamily="2" charset="-78"/>
              </a:rPr>
              <a:t>دکتر مهدی یزدانی</a:t>
            </a:r>
            <a:endParaRPr lang="en-US" sz="2800" b="1" dirty="0">
              <a:cs typeface="B Roya" pitchFamily="2" charset="-78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 تکمیل آخرین کار: 14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مجموع زمان تکمیل 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301576"/>
              </p:ext>
            </p:extLst>
          </p:nvPr>
        </p:nvGraphicFramePr>
        <p:xfrm>
          <a:off x="4283968" y="3212976"/>
          <a:ext cx="3456385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88417"/>
                <a:gridCol w="1333984"/>
                <a:gridCol w="133398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پردازش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تکمیل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4.5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8.5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مجموع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50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1979712" y="2638637"/>
            <a:ext cx="252028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195736" y="2636911"/>
            <a:ext cx="576064" cy="3617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31640" y="3212976"/>
            <a:ext cx="27363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31640" y="1628800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331640" y="2636911"/>
            <a:ext cx="648072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771800" y="2642693"/>
            <a:ext cx="576064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1640" y="1844824"/>
            <a:ext cx="576064" cy="36933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907704" y="1844824"/>
            <a:ext cx="7920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84482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270892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25021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Parallel unrelated machines (</a:t>
            </a:r>
            <a:r>
              <a:rPr lang="en-US" sz="2000" dirty="0" err="1" smtClean="0">
                <a:latin typeface="Georgia" pitchFamily="18" charset="0"/>
              </a:rPr>
              <a:t>Rm</a:t>
            </a:r>
            <a:r>
              <a:rPr lang="en-US" sz="2000" dirty="0" smtClean="0">
                <a:latin typeface="Georgia" pitchFamily="18" charset="0"/>
              </a:rPr>
              <a:t>)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مفهوم شایستگی ماشین  </a:t>
            </a:r>
            <a:r>
              <a:rPr lang="en-US" sz="2000" dirty="0" smtClean="0">
                <a:latin typeface="Georgia" pitchFamily="18" charset="0"/>
              </a:rPr>
              <a:t>Machine eligibility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7572396" y="3093470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7572396" y="3807850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7572396" y="5308048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857356" y="3307784"/>
            <a:ext cx="1857388" cy="2857520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2357422" y="5236610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7572396" y="4593668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2000232" y="4165040"/>
            <a:ext cx="1500198" cy="857256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2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6007 0.04491 -0.32049 0.08727 -0.3908 0.127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23 C 5E-6 -3.33333E-6 -0.15244 0.17153 -0.30417 0.346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7153 0.04769 -0.34289 0.09491 -0.39879 0.086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12865 -0.05648 -0.25643 -0.11227 -0.30417 -0.13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ماشین های موازی با 2 ماشین غیرمرتبط و 6کار زیر را در نظر بگیرید.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کدامیک از این دو توالی بهتر است؟</a:t>
            </a: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توالی 1)  ماشین 1: </a:t>
            </a:r>
            <a:r>
              <a:rPr lang="en-US" sz="2000" dirty="0" smtClean="0">
                <a:latin typeface="Georgia" pitchFamily="18" charset="0"/>
              </a:rPr>
              <a:t>{6-1-5}</a:t>
            </a:r>
            <a:r>
              <a:rPr lang="fa-IR" sz="2000" dirty="0" smtClean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{2-3-4}</a:t>
            </a:r>
            <a:endParaRPr lang="fa-IR" sz="2000" dirty="0" smtClean="0">
              <a:latin typeface="Georgia" pitchFamily="18" charset="0"/>
            </a:endParaRPr>
          </a:p>
          <a:p>
            <a:pPr marL="625475" indent="898525" algn="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>
                <a:latin typeface="Georgia" pitchFamily="18" charset="0"/>
              </a:rPr>
              <a:t>توالی </a:t>
            </a:r>
            <a:r>
              <a:rPr lang="fa-IR" sz="2000" dirty="0" smtClean="0">
                <a:latin typeface="Georgia" pitchFamily="18" charset="0"/>
              </a:rPr>
              <a:t>2)  </a:t>
            </a:r>
            <a:r>
              <a:rPr lang="fa-IR" sz="2000" dirty="0">
                <a:latin typeface="Georgia" pitchFamily="18" charset="0"/>
              </a:rPr>
              <a:t>ماشین 1: </a:t>
            </a:r>
            <a:r>
              <a:rPr lang="en-US" sz="2000" smtClean="0">
                <a:latin typeface="Georgia" pitchFamily="18" charset="0"/>
              </a:rPr>
              <a:t>{1-3-5}</a:t>
            </a:r>
            <a:r>
              <a:rPr lang="fa-IR" sz="2000" dirty="0">
                <a:latin typeface="Georgia" pitchFamily="18" charset="0"/>
              </a:rPr>
              <a:t>،   ماشین 2:  </a:t>
            </a:r>
            <a:r>
              <a:rPr lang="en-US" sz="2000" dirty="0" smtClean="0">
                <a:latin typeface="Georgia" pitchFamily="18" charset="0"/>
              </a:rPr>
              <a:t>{6-4-2}</a:t>
            </a:r>
            <a:endParaRPr lang="fa-IR" sz="2000" dirty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74076"/>
              </p:ext>
            </p:extLst>
          </p:nvPr>
        </p:nvGraphicFramePr>
        <p:xfrm>
          <a:off x="827585" y="2133603"/>
          <a:ext cx="338437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71992"/>
                <a:gridCol w="1306192"/>
                <a:gridCol w="13061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20252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مثال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زمان تکمیل آخرین کار: 17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مجموع زمان تکمیل 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475094"/>
              </p:ext>
            </p:extLst>
          </p:nvPr>
        </p:nvGraphicFramePr>
        <p:xfrm>
          <a:off x="4067945" y="3212976"/>
          <a:ext cx="417646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0587"/>
                <a:gridCol w="1279819"/>
                <a:gridCol w="1163028"/>
                <a:gridCol w="116302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کار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 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ماشین 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زمان تکمیل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3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9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17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8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-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14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6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2</a:t>
                      </a:r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مجموع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itchFamily="2" charset="-78"/>
                        </a:rPr>
                        <a:t>58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1367644" y="1846550"/>
            <a:ext cx="252028" cy="36004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619672" y="1844824"/>
            <a:ext cx="576064" cy="36176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31640" y="3212976"/>
            <a:ext cx="27363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31640" y="1628800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3347864" y="2635187"/>
            <a:ext cx="648072" cy="36176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331640" y="2636912"/>
            <a:ext cx="1080120" cy="36004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411760" y="2627620"/>
            <a:ext cx="936104" cy="36933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195735" y="1846550"/>
            <a:ext cx="1324811" cy="36003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rtl="1"/>
            <a:r>
              <a:rPr lang="en-US" sz="1500" dirty="0" smtClean="0">
                <a:latin typeface="Georgia" pitchFamily="18" charset="0"/>
              </a:rPr>
              <a:t>Job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844824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1</a:t>
            </a:r>
            <a:endParaRPr lang="fa-IR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2708920"/>
            <a:ext cx="11173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/>
              <a:t>ماشین 2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4831816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429124" y="1214422"/>
            <a:ext cx="44291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0000" b="1" dirty="0" smtClean="0">
                <a:latin typeface="Georgia" pitchFamily="18" charset="0"/>
              </a:rPr>
              <a:t>End</a:t>
            </a:r>
            <a:endParaRPr lang="en-US" sz="10000" dirty="0" smtClean="0">
              <a:latin typeface="Georgia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 bwMode="auto">
          <a:xfrm flipH="1">
            <a:off x="711150" y="1554766"/>
            <a:ext cx="7429552" cy="3786214"/>
          </a:xfrm>
          <a:prstGeom prst="homePlate">
            <a:avLst/>
          </a:prstGeom>
          <a:blipFill>
            <a:blip r:embed="rId3" cstate="print"/>
            <a:tile tx="0" ty="0" sx="100000" sy="100000" flip="none" algn="tl"/>
          </a:blip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fa-IR" sz="36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defRPr/>
            </a:pPr>
            <a:endParaRPr lang="en-GB" sz="36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2786058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a-I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جلسه دوم</a:t>
            </a:r>
          </a:p>
          <a:p>
            <a:pPr algn="ctr">
              <a:defRPr/>
            </a:pPr>
            <a:r>
              <a:rPr lang="fa-I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آشنایی با مسائل زمانبندی</a:t>
            </a:r>
            <a:endParaRPr lang="en-US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>
              <a:defRPr/>
            </a:pPr>
            <a:r>
              <a:rPr lang="fa-IR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(محیط های تولیدی)</a:t>
            </a:r>
            <a:endParaRPr lang="en-US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پارامترها و نمادها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یک مسئله زمانبندی به صورت یک نماد سه سطحی ها تعریف می شود</a:t>
            </a: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el-GR" sz="2000" dirty="0" smtClean="0">
                <a:latin typeface="Georgia" pitchFamily="18" charset="0"/>
              </a:rPr>
              <a:t>α</a:t>
            </a:r>
            <a:r>
              <a:rPr lang="en-US" sz="2000" dirty="0" smtClean="0">
                <a:latin typeface="Georgia" pitchFamily="18" charset="0"/>
              </a:rPr>
              <a:t>/</a:t>
            </a:r>
            <a:r>
              <a:rPr lang="el-GR" sz="2000" dirty="0" smtClean="0">
                <a:latin typeface="Georgia" pitchFamily="18" charset="0"/>
              </a:rPr>
              <a:t>β</a:t>
            </a:r>
            <a:r>
              <a:rPr lang="en-US" sz="2000" dirty="0" smtClean="0">
                <a:latin typeface="Georgia" pitchFamily="18" charset="0"/>
              </a:rPr>
              <a:t>/</a:t>
            </a:r>
            <a:r>
              <a:rPr lang="el-GR" sz="2000" dirty="0" smtClean="0">
                <a:latin typeface="Georgia" pitchFamily="18" charset="0"/>
              </a:rPr>
              <a:t>γ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l-GR" sz="2000" dirty="0" smtClean="0">
                <a:latin typeface="Georgia" pitchFamily="18" charset="0"/>
              </a:rPr>
              <a:t>α</a:t>
            </a:r>
            <a:r>
              <a:rPr lang="fa-IR" sz="2000" dirty="0" smtClean="0">
                <a:latin typeface="Georgia" pitchFamily="18" charset="0"/>
              </a:rPr>
              <a:t>:  محیط ماشینی (تک ورودی) </a:t>
            </a:r>
            <a:r>
              <a:rPr lang="en-US" sz="2000" dirty="0" smtClean="0">
                <a:latin typeface="Georgia" pitchFamily="18" charset="0"/>
              </a:rPr>
              <a:t>Machine environment    </a:t>
            </a:r>
            <a:endParaRPr lang="fa-IR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β</a:t>
            </a:r>
            <a:r>
              <a:rPr lang="fa-IR" sz="2000" dirty="0" smtClean="0">
                <a:latin typeface="Georgia" pitchFamily="18" charset="0"/>
              </a:rPr>
              <a:t>: مشخصات و محدودیت های فنی (بدون ورودی، تک ورودی یا چند ورودی)</a:t>
            </a:r>
            <a:endParaRPr lang="en-US" sz="2000" dirty="0" smtClean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</a:pPr>
            <a:r>
              <a:rPr lang="en-US" sz="2000" dirty="0" smtClean="0">
                <a:latin typeface="Georgia" pitchFamily="18" charset="0"/>
              </a:rPr>
              <a:t>Details of processing characteristics and constraints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γ</a:t>
            </a:r>
            <a:r>
              <a:rPr lang="fa-IR" sz="2000" dirty="0" smtClean="0">
                <a:latin typeface="Georgia" pitchFamily="18" charset="0"/>
              </a:rPr>
              <a:t>: تابع هدف (معمولا تک هدف/گاهی چند هدف)</a:t>
            </a:r>
            <a:r>
              <a:rPr lang="fa-IR" sz="2000" dirty="0">
                <a:latin typeface="Georgia" pitchFamily="18" charset="0"/>
              </a:rPr>
              <a:t> </a:t>
            </a:r>
            <a:r>
              <a:rPr lang="fa-IR" sz="2000" dirty="0" smtClean="0">
                <a:latin typeface="Georgia" pitchFamily="18" charset="0"/>
              </a:rPr>
              <a:t>   </a:t>
            </a:r>
            <a:r>
              <a:rPr lang="en-US" sz="2000" dirty="0" smtClean="0">
                <a:latin typeface="Georgia" pitchFamily="18" charset="0"/>
              </a:rPr>
              <a:t>Objective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پارامترها و نمادها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071677"/>
            <a:ext cx="67627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3661114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559" y="2629910"/>
            <a:ext cx="86439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latin typeface="Georgia" pitchFamily="18" charset="0"/>
              </a:rPr>
              <a:t> </a:t>
            </a:r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محیط ماشینی</a:t>
            </a:r>
            <a:endParaRPr lang="en-US" sz="4000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fa-I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محیط های ماشینی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محیط های تک ایستگاه (کارها با تک عملیات)  </a:t>
            </a:r>
            <a:r>
              <a:rPr lang="en-US" sz="2000" dirty="0" smtClean="0">
                <a:latin typeface="Georgia" pitchFamily="18" charset="0"/>
              </a:rPr>
              <a:t>Single-stage environments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تک ماشینه    </a:t>
            </a:r>
            <a:r>
              <a:rPr lang="en-US" sz="2000" dirty="0" smtClean="0">
                <a:latin typeface="Georgia" pitchFamily="18" charset="0"/>
              </a:rPr>
              <a:t>Single machine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ماشین های موازی    </a:t>
            </a:r>
            <a:r>
              <a:rPr lang="en-US" sz="2000" dirty="0" smtClean="0">
                <a:latin typeface="Georgia" pitchFamily="18" charset="0"/>
              </a:rPr>
              <a:t>Parallel machine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محیط های چند ایستگاه یا کارگاه ها    </a:t>
            </a:r>
            <a:r>
              <a:rPr lang="en-US" sz="2000" dirty="0" smtClean="0">
                <a:latin typeface="Georgia" pitchFamily="18" charset="0"/>
              </a:rPr>
              <a:t>Multi-stage environments/shops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جریان کارگاهی </a:t>
            </a:r>
            <a:r>
              <a:rPr lang="en-US" sz="2000" dirty="0" smtClean="0">
                <a:latin typeface="Georgia" pitchFamily="18" charset="0"/>
              </a:rPr>
              <a:t>Flow 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کارکارگاهی  </a:t>
            </a:r>
            <a:r>
              <a:rPr lang="en-US" sz="2000" dirty="0" smtClean="0">
                <a:latin typeface="Georgia" pitchFamily="18" charset="0"/>
              </a:rPr>
              <a:t>Job shops</a:t>
            </a:r>
          </a:p>
          <a:p>
            <a:pPr marL="1541463" indent="-231775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کارگاه های باز  </a:t>
            </a:r>
            <a:r>
              <a:rPr lang="en-US" sz="2000" dirty="0" smtClean="0">
                <a:latin typeface="Georgia" pitchFamily="18" charset="0"/>
              </a:rPr>
              <a:t>Open shops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  <a:endParaRPr lang="en-US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</a:t>
            </a:r>
            <a:r>
              <a:rPr lang="en-US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b="1" dirty="0" smtClean="0">
                <a:latin typeface="Georgia" pitchFamily="18" charset="0"/>
              </a:rPr>
              <a:t>  </a:t>
            </a:r>
            <a:r>
              <a:rPr 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000" b="1" dirty="0" smtClean="0">
                <a:latin typeface="Georgia" pitchFamily="18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Machine environments</a:t>
            </a:r>
            <a:endParaRPr lang="fa-I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en-US" sz="2000" dirty="0" smtClean="0">
                <a:latin typeface="Georgia" pitchFamily="18" charset="0"/>
              </a:rPr>
              <a:t>Single machine (1)</a:t>
            </a: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7572396" y="285749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1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7572396" y="3571876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2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7572396" y="507207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4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2071670" y="3286124"/>
            <a:ext cx="1214446" cy="1928826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Stage 1</a:t>
            </a: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2285984" y="4429132"/>
            <a:ext cx="785818" cy="642942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M 1</a:t>
            </a: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7572396" y="4357694"/>
            <a:ext cx="571504" cy="57150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 smtClean="0">
                <a:latin typeface="Garamond" pitchFamily="18" charset="0"/>
              </a:rPr>
              <a:t>J 3</a:t>
            </a:r>
            <a:endParaRPr kumimoji="0" lang="en-US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14705 -0.01828 -0.29462 -0.03588 -0.35938 -0.05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5E-6 -3.33333E-6 -0.13646 0.08334 -0.27275 0.16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8038 -0.06019 -0.16077 -0.11991 -0.19393 -0.1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C -0.04774 0.02523 -0.096 0.05116 -0.11528 0.063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Stationery"/>
          <p:cNvSpPr>
            <a:spLocks noChangeArrowheads="1"/>
          </p:cNvSpPr>
          <p:nvPr/>
        </p:nvSpPr>
        <p:spPr bwMode="auto">
          <a:xfrm>
            <a:off x="200665" y="142852"/>
            <a:ext cx="8713787" cy="642942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Preliminaries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9388" y="928670"/>
            <a:ext cx="8739187" cy="53784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2" descr="Stationery"/>
          <p:cNvSpPr>
            <a:spLocks noChangeArrowheads="1"/>
          </p:cNvSpPr>
          <p:nvPr/>
        </p:nvSpPr>
        <p:spPr bwMode="auto">
          <a:xfrm>
            <a:off x="142844" y="6357958"/>
            <a:ext cx="8786874" cy="35719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Dr. </a:t>
            </a: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Mehdi Yazdani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                                                                                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Production scheduling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4282" y="1000108"/>
            <a:ext cx="864399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500" b="1" dirty="0" smtClean="0">
                <a:latin typeface="Georgia" pitchFamily="18" charset="0"/>
              </a:rPr>
              <a:t>  </a:t>
            </a:r>
            <a:r>
              <a:rPr lang="en-US" sz="25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sym typeface="Wingdings 2" pitchFamily="18" charset="2"/>
              </a:rPr>
              <a:t></a:t>
            </a:r>
            <a:r>
              <a:rPr lang="fa-IR" sz="2500" b="1" dirty="0" smtClean="0">
                <a:latin typeface="Georgia" pitchFamily="18" charset="0"/>
              </a:rPr>
              <a:t> </a:t>
            </a:r>
            <a:r>
              <a:rPr lang="fa-IR" sz="25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ابعاد تصمیم </a:t>
            </a:r>
            <a:r>
              <a:rPr lang="fa-IR" sz="25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گیری</a:t>
            </a: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مسئله: زمانبندی کارها روی این تک ماشین است. 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منظور از زمانبندی </a:t>
            </a:r>
            <a:r>
              <a:rPr lang="en-US" sz="2000" dirty="0" smtClean="0">
                <a:latin typeface="Georgia" pitchFamily="18" charset="0"/>
              </a:rPr>
              <a:t>Scheduling</a:t>
            </a:r>
            <a:endParaRPr lang="fa-IR" sz="2000" dirty="0" smtClean="0">
              <a:latin typeface="Georgia" pitchFamily="18" charset="0"/>
            </a:endParaRPr>
          </a:p>
          <a:p>
            <a:pPr marL="627062" algn="ctr" rtl="1">
              <a:lnSpc>
                <a:spcPct val="150000"/>
              </a:lnSpc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تعیین زمان شروع و خاتمه هر کار</a:t>
            </a: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endParaRPr lang="en-US" sz="2000" dirty="0" smtClean="0">
              <a:latin typeface="Georgia" pitchFamily="18" charset="0"/>
            </a:endParaRPr>
          </a:p>
          <a:p>
            <a:pPr marL="914400" indent="-287338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برای زمانبندی کارها:</a:t>
            </a:r>
            <a:endParaRPr lang="en-US" sz="2000" dirty="0" smtClean="0">
              <a:latin typeface="Georgia" pitchFamily="18" charset="0"/>
            </a:endParaRPr>
          </a:p>
          <a:p>
            <a:pPr marL="91440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ابتدا باید توالی انجام کارها </a:t>
            </a:r>
            <a:r>
              <a:rPr lang="en-US" sz="2000" dirty="0" smtClean="0">
                <a:latin typeface="Georgia" pitchFamily="18" charset="0"/>
              </a:rPr>
              <a:t>(sequencing)</a:t>
            </a:r>
            <a:r>
              <a:rPr lang="fa-IR" sz="2000" dirty="0" smtClean="0">
                <a:latin typeface="Georgia" pitchFamily="18" charset="0"/>
              </a:rPr>
              <a:t>مشخص شود.</a:t>
            </a:r>
            <a:endParaRPr lang="en-US" sz="2000" dirty="0" smtClean="0">
              <a:latin typeface="Georgia" pitchFamily="18" charset="0"/>
            </a:endParaRPr>
          </a:p>
          <a:p>
            <a:pPr marL="914400" algn="just" rtl="1">
              <a:lnSpc>
                <a:spcPct val="150000"/>
              </a:lnSpc>
              <a:buFont typeface="Courier New" pitchFamily="49" charset="0"/>
              <a:buChar char="o"/>
              <a:tabLst>
                <a:tab pos="206375" algn="l"/>
              </a:tabLst>
            </a:pPr>
            <a:r>
              <a:rPr lang="fa-IR" sz="2000" dirty="0" smtClean="0">
                <a:latin typeface="Georgia" pitchFamily="18" charset="0"/>
              </a:rPr>
              <a:t>سپس، تعیین زمانبندی انجام کارها بر اساس توالی مشخص شده</a:t>
            </a: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07465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rtl="1">
          <a:defRPr sz="2400" b="1" dirty="0" smtClean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B Koodak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26366</TotalTime>
  <Words>1156</Words>
  <Application>Microsoft Office PowerPoint</Application>
  <PresentationFormat>On-screen Show (4:3)</PresentationFormat>
  <Paragraphs>396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به نام خداوند جان و خرد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Vahid</dc:creator>
  <cp:lastModifiedBy>Atipardaz</cp:lastModifiedBy>
  <cp:revision>2137</cp:revision>
  <dcterms:created xsi:type="dcterms:W3CDTF">2003-09-13T22:22:29Z</dcterms:created>
  <dcterms:modified xsi:type="dcterms:W3CDTF">2017-02-09T04:14:33Z</dcterms:modified>
</cp:coreProperties>
</file>