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66" r:id="rId2"/>
    <p:sldId id="256" r:id="rId3"/>
    <p:sldId id="468" r:id="rId4"/>
    <p:sldId id="539" r:id="rId5"/>
    <p:sldId id="713" r:id="rId6"/>
    <p:sldId id="730" r:id="rId7"/>
    <p:sldId id="715" r:id="rId8"/>
    <p:sldId id="717" r:id="rId9"/>
    <p:sldId id="714" r:id="rId10"/>
    <p:sldId id="719" r:id="rId11"/>
    <p:sldId id="720" r:id="rId12"/>
    <p:sldId id="718" r:id="rId13"/>
    <p:sldId id="723" r:id="rId14"/>
    <p:sldId id="721" r:id="rId15"/>
    <p:sldId id="728" r:id="rId16"/>
    <p:sldId id="722" r:id="rId17"/>
    <p:sldId id="725" r:id="rId18"/>
    <p:sldId id="729" r:id="rId19"/>
    <p:sldId id="726" r:id="rId20"/>
    <p:sldId id="727" r:id="rId21"/>
    <p:sldId id="701" r:id="rId22"/>
  </p:sldIdLst>
  <p:sldSz cx="9144000" cy="6858000" type="screen4x3"/>
  <p:notesSz cx="6858000" cy="9144000"/>
  <p:defaultTextStyle>
    <a:defPPr>
      <a:defRPr lang="fa-I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7D5"/>
    <a:srgbClr val="FFCCCC"/>
    <a:srgbClr val="000066"/>
    <a:srgbClr val="A50021"/>
    <a:srgbClr val="003300"/>
    <a:srgbClr val="0C0CA4"/>
    <a:srgbClr val="CCFFFF"/>
    <a:srgbClr val="996633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3386" autoAdjust="0"/>
    <p:restoredTop sz="94500" autoAdjust="0"/>
  </p:normalViewPr>
  <p:slideViewPr>
    <p:cSldViewPr>
      <p:cViewPr varScale="1">
        <p:scale>
          <a:sx n="70" d="100"/>
          <a:sy n="70" d="100"/>
        </p:scale>
        <p:origin x="-4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6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5336063-9957-42C9-BF74-B60C6C3B2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78516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9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68E3A3-3187-4EF7-AB0D-3CE837DA0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4807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/>
          <a:lstStyle/>
          <a:p>
            <a:r>
              <a:rPr lang="fa-IR" sz="4000" dirty="0" smtClean="0">
                <a:solidFill>
                  <a:srgbClr val="FFFFFF"/>
                </a:solidFill>
                <a:cs typeface="Ferdosi" pitchFamily="2" charset="-78"/>
              </a:rPr>
              <a:t>به نام خداوند جان و خرد</a:t>
            </a:r>
            <a:endParaRPr lang="en-US" sz="4000" dirty="0">
              <a:solidFill>
                <a:srgbClr val="FFFFFF"/>
              </a:solidFill>
              <a:cs typeface="Ferdosi" pitchFamily="2" charset="-78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Introduction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559" y="1772816"/>
            <a:ext cx="864399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804863" algn="just" rtl="1">
              <a:lnSpc>
                <a:spcPct val="150000"/>
              </a:lnSpc>
              <a:tabLst>
                <a:tab pos="206375" algn="l"/>
              </a:tabLst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دیگر کاربردهای زمانبندی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زمانبندی قطارها در ایستگاه ها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منابع: سکوها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فعالیت: سوار و پیاده شدن مسافر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هدف: انجام به موقع فعالیت ها</a:t>
            </a:r>
            <a:endParaRPr lang="en-US" sz="2000" dirty="0" smtClean="0">
              <a:latin typeface="Georgia" pitchFamily="18" charset="0"/>
            </a:endParaRPr>
          </a:p>
        </p:txBody>
      </p:sp>
      <p:pic>
        <p:nvPicPr>
          <p:cNvPr id="5122" name="Picture 2" descr="C:\Users\m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666" y="1160849"/>
            <a:ext cx="3899301" cy="2294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m\Desktop\central-railway-station-sydne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7383" y="3694261"/>
            <a:ext cx="3382529" cy="239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47542837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Introduction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559" y="1772816"/>
            <a:ext cx="864399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804863" algn="just" rtl="1">
              <a:lnSpc>
                <a:spcPct val="150000"/>
              </a:lnSpc>
              <a:tabLst>
                <a:tab pos="206375" algn="l"/>
              </a:tabLst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دیگر کاربردهای زمانبندی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زمانبندی کشتی ها در بنادر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منابع: سکوهای تخلیه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فعالیت: تخلیه بار کشتی ها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هدف: بهره وری بالاتر</a:t>
            </a:r>
            <a:endParaRPr lang="en-US" sz="2000" dirty="0" smtClean="0">
              <a:latin typeface="Georgia" pitchFamily="18" charset="0"/>
            </a:endParaRPr>
          </a:p>
        </p:txBody>
      </p:sp>
      <p:pic>
        <p:nvPicPr>
          <p:cNvPr id="6146" name="Picture 2" descr="C:\Users\m\Desktop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2592288" cy="2699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m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51275"/>
            <a:ext cx="3600400" cy="235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60027342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Introduction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559" y="1772816"/>
            <a:ext cx="864399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804863" algn="just" rtl="1">
              <a:lnSpc>
                <a:spcPct val="150000"/>
              </a:lnSpc>
              <a:tabLst>
                <a:tab pos="206375" algn="l"/>
              </a:tabLst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دیگر کاربردهای زمانبندی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زمانبندی عمل های جراحی در بیمارستان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منابع: آزمایشگاه ها، اتاق عمل، تیم های جراحی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فعالیت: جراحی روی بیماران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هدف: بهره وری بالاتر</a:t>
            </a:r>
            <a:endParaRPr lang="en-US" sz="2000" dirty="0" smtClean="0">
              <a:latin typeface="Georgia" pitchFamily="18" charset="0"/>
            </a:endParaRPr>
          </a:p>
        </p:txBody>
      </p:sp>
      <p:pic>
        <p:nvPicPr>
          <p:cNvPr id="4098" name="Picture 2" descr="C:\Users\m\Desktop\images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421" y="1124744"/>
            <a:ext cx="4031555" cy="2310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m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326" y="3617905"/>
            <a:ext cx="3546594" cy="248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2942872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Introduction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559" y="1772816"/>
            <a:ext cx="864399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804863" algn="just" rtl="1">
              <a:lnSpc>
                <a:spcPct val="150000"/>
              </a:lnSpc>
              <a:tabLst>
                <a:tab pos="206375" algn="l"/>
              </a:tabLst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دیگر کاربردهای زمانبندی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زمانبندی کلاس ها در دانشگاه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منابع: کلاس ها و اساتید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فعالیت: درس های ارائه شده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هدف: مطلوبیت بیشتر </a:t>
            </a:r>
            <a:endParaRPr lang="en-US" sz="2000" dirty="0" smtClean="0">
              <a:latin typeface="Georgia" pitchFamily="18" charset="0"/>
            </a:endParaRPr>
          </a:p>
        </p:txBody>
      </p:sp>
      <p:pic>
        <p:nvPicPr>
          <p:cNvPr id="9218" name="Picture 2" descr="C:\Users\m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3649"/>
            <a:ext cx="4192114" cy="217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m\Desktop\downloa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724" y="3605213"/>
            <a:ext cx="3419227" cy="239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50501606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Introduction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559" y="1772816"/>
            <a:ext cx="864399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804863" algn="just" rtl="1">
              <a:lnSpc>
                <a:spcPct val="150000"/>
              </a:lnSpc>
              <a:tabLst>
                <a:tab pos="206375" algn="l"/>
              </a:tabLst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دیگر کاربردهای زمانبندی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زمانبندی فعالیت های اعتباری بانک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منابع: واحدهای پردازشگر بانک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فعالیت: درخواست وام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هدف: ارائه وام در زمان درخواستی</a:t>
            </a:r>
            <a:endParaRPr lang="en-US" sz="2000" dirty="0" smtClean="0">
              <a:latin typeface="Georgia" pitchFamily="18" charset="0"/>
            </a:endParaRPr>
          </a:p>
        </p:txBody>
      </p:sp>
      <p:pic>
        <p:nvPicPr>
          <p:cNvPr id="7170" name="Picture 2" descr="C:\Users\m\Desktop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326" y="1124744"/>
            <a:ext cx="3186554" cy="2386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m\Desktop\downloa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040" y="3659757"/>
            <a:ext cx="3837928" cy="239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15340931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Introduction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559" y="1772816"/>
            <a:ext cx="864399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804863" algn="just" rtl="1">
              <a:lnSpc>
                <a:spcPct val="150000"/>
              </a:lnSpc>
              <a:tabLst>
                <a:tab pos="206375" algn="l"/>
              </a:tabLst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دیگر کاربردهای زمانبندی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زمانبندی فعالیت های پردازشی در کامپیوتر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منابع: واحدهای پردازشگر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فعالیت: اجرای برنامه ها 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هدف: انجام همه فعالیت ها در کوتاه ترین زمان ممکن</a:t>
            </a:r>
            <a:endParaRPr lang="en-US" sz="2000" dirty="0" smtClean="0">
              <a:latin typeface="Georgia" pitchFamily="18" charset="0"/>
            </a:endParaRPr>
          </a:p>
        </p:txBody>
      </p:sp>
      <p:pic>
        <p:nvPicPr>
          <p:cNvPr id="10242" name="Picture 2" descr="C:\Users\m\Desktop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02322"/>
            <a:ext cx="3672408" cy="186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m\Desktop\download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13373"/>
            <a:ext cx="2764681" cy="272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19918907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Introduction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559" y="1772816"/>
            <a:ext cx="864399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804863" algn="just" rtl="1">
              <a:lnSpc>
                <a:spcPct val="150000"/>
              </a:lnSpc>
              <a:tabLst>
                <a:tab pos="206375" algn="l"/>
              </a:tabLst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دیگر کاربردهای زمانبندی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زمانبندی خدمات صافکارری و نقاشی اتومبیل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منابع: واحدهای پردازشگر 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فعالیت: اتومبیل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هدف: بهره وری بالاتر</a:t>
            </a:r>
            <a:endParaRPr lang="en-US" sz="2000" dirty="0" smtClean="0">
              <a:latin typeface="Georgia" pitchFamily="18" charset="0"/>
            </a:endParaRPr>
          </a:p>
        </p:txBody>
      </p:sp>
      <p:pic>
        <p:nvPicPr>
          <p:cNvPr id="8194" name="Picture 2" descr="C:\Users\m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7" y="3595576"/>
            <a:ext cx="3600400" cy="269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m\Desktop\images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890" y="1196751"/>
            <a:ext cx="3019981" cy="2157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67142691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Introduction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559" y="1263414"/>
            <a:ext cx="864399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804863" algn="just" rtl="1">
              <a:lnSpc>
                <a:spcPct val="150000"/>
              </a:lnSpc>
              <a:tabLst>
                <a:tab pos="206375" algn="l"/>
              </a:tabLst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B Nazanin" pitchFamily="2" charset="-78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  <a:cs typeface="B Nazanin" pitchFamily="2" charset="-78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B Nazanin" pitchFamily="2" charset="-78"/>
              </a:rPr>
              <a:t>مسئله های گوناگون</a:t>
            </a:r>
            <a:endParaRPr lang="en-US" sz="2000" dirty="0" smtClean="0">
              <a:latin typeface="Georgia" pitchFamily="18" charset="0"/>
              <a:cs typeface="B Nazanin" pitchFamily="2" charset="-78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  <a:cs typeface="B Nazanin" pitchFamily="2" charset="-78"/>
              </a:rPr>
              <a:t>تعداد عملیات مورد نیاز برای تکمیل یک کار </a:t>
            </a:r>
          </a:p>
          <a:p>
            <a:pPr marL="1690688" indent="-342900" algn="just" rtl="1">
              <a:lnSpc>
                <a:spcPct val="150000"/>
              </a:lnSpc>
              <a:buFontTx/>
              <a:buChar char="-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  <a:cs typeface="B Nazanin" pitchFamily="2" charset="-78"/>
              </a:rPr>
              <a:t>تنها نیاز به یک عملیات دارند (یک ایستگاه کاری)</a:t>
            </a:r>
          </a:p>
          <a:p>
            <a:pPr marL="1690688" indent="-342900" algn="just" rtl="1">
              <a:lnSpc>
                <a:spcPct val="150000"/>
              </a:lnSpc>
              <a:buFontTx/>
              <a:buChar char="-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  <a:cs typeface="B Nazanin" pitchFamily="2" charset="-78"/>
              </a:rPr>
              <a:t>بیش از یک عملیات (چند ایستگاه کاری)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  <a:cs typeface="B Nazanin" pitchFamily="2" charset="-78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  <a:cs typeface="B Nazanin" pitchFamily="2" charset="-78"/>
              </a:rPr>
              <a:t>در هر ایستگاه چند پردازشگر وجود دارد</a:t>
            </a:r>
          </a:p>
          <a:p>
            <a:pPr marL="1690688" indent="-342900" algn="just" rtl="1">
              <a:lnSpc>
                <a:spcPct val="150000"/>
              </a:lnSpc>
              <a:buFontTx/>
              <a:buChar char="-"/>
              <a:tabLst>
                <a:tab pos="206375" algn="l"/>
              </a:tabLst>
            </a:pPr>
            <a:r>
              <a:rPr lang="fa-IR" sz="2000" dirty="0">
                <a:latin typeface="Georgia" pitchFamily="18" charset="0"/>
                <a:cs typeface="B Nazanin" pitchFamily="2" charset="-78"/>
              </a:rPr>
              <a:t>تنها </a:t>
            </a:r>
            <a:r>
              <a:rPr lang="fa-IR" sz="2000" dirty="0" smtClean="0">
                <a:latin typeface="Georgia" pitchFamily="18" charset="0"/>
                <a:cs typeface="B Nazanin" pitchFamily="2" charset="-78"/>
              </a:rPr>
              <a:t>یک پردازشگر وجود دارد (یک دستگاه پرس)</a:t>
            </a:r>
            <a:endParaRPr lang="fa-IR" sz="2000" dirty="0">
              <a:latin typeface="Georgia" pitchFamily="18" charset="0"/>
              <a:cs typeface="B Nazanin" pitchFamily="2" charset="-78"/>
            </a:endParaRPr>
          </a:p>
          <a:p>
            <a:pPr marL="1690688" indent="-342900" algn="just" rtl="1">
              <a:lnSpc>
                <a:spcPct val="150000"/>
              </a:lnSpc>
              <a:buFontTx/>
              <a:buChar char="-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  <a:cs typeface="B Nazanin" pitchFamily="2" charset="-78"/>
              </a:rPr>
              <a:t>چندین </a:t>
            </a:r>
            <a:r>
              <a:rPr lang="fa-IR" sz="2000" dirty="0">
                <a:latin typeface="Georgia" pitchFamily="18" charset="0"/>
                <a:cs typeface="B Nazanin" pitchFamily="2" charset="-78"/>
              </a:rPr>
              <a:t>پردازشگر وجود دارد </a:t>
            </a:r>
            <a:r>
              <a:rPr lang="fa-IR" sz="2000" dirty="0" smtClean="0">
                <a:latin typeface="Georgia" pitchFamily="18" charset="0"/>
                <a:cs typeface="B Nazanin" pitchFamily="2" charset="-78"/>
              </a:rPr>
              <a:t>(چند </a:t>
            </a:r>
            <a:r>
              <a:rPr lang="fa-IR" sz="2000" dirty="0">
                <a:latin typeface="Georgia" pitchFamily="18" charset="0"/>
                <a:cs typeface="B Nazanin" pitchFamily="2" charset="-78"/>
              </a:rPr>
              <a:t>دستگاه پرس)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  <a:cs typeface="B Nazanin" pitchFamily="2" charset="-78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  <a:cs typeface="B Nazanin" pitchFamily="2" charset="-78"/>
              </a:rPr>
              <a:t> این ماشین ها می توانند عملکرد یکسان و یا مختلفی داشته باشند. </a:t>
            </a:r>
            <a:endParaRPr lang="en-US" sz="2000" dirty="0" smtClean="0">
              <a:latin typeface="Georgia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7231400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B Nazanin" pitchFamily="2" charset="-78"/>
              </a:rPr>
              <a:t>Introduction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B Nazanin" pitchFamily="2" charset="-78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cs typeface="B Nazanin" pitchFamily="2" charset="-78"/>
            </a:endParaRPr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B Nazanin" pitchFamily="2" charset="-78"/>
              </a:rPr>
              <a:t>Dr. Mehdi Yazdani </a:t>
            </a:r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B Nazanin" pitchFamily="2" charset="-78"/>
              </a:rPr>
              <a:t>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B Nazanin" pitchFamily="2" charset="-78"/>
              </a:rPr>
              <a:t>                                                                                                       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B Nazanin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559" y="1263414"/>
            <a:ext cx="864399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804863" algn="just" rtl="1">
              <a:lnSpc>
                <a:spcPct val="150000"/>
              </a:lnSpc>
              <a:tabLst>
                <a:tab pos="206375" algn="l"/>
              </a:tabLst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B Nazanin" pitchFamily="2" charset="-78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  <a:cs typeface="B Nazanin" pitchFamily="2" charset="-78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B Nazanin" pitchFamily="2" charset="-78"/>
              </a:rPr>
              <a:t>مسئله های گوناگون</a:t>
            </a:r>
            <a:endParaRPr lang="en-US" sz="2000" dirty="0" smtClean="0">
              <a:latin typeface="Georgia" pitchFamily="18" charset="0"/>
              <a:cs typeface="B Nazanin" pitchFamily="2" charset="-78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  <a:cs typeface="B Nazanin" pitchFamily="2" charset="-78"/>
              </a:rPr>
              <a:t>کارها ممکن است دارای اولویت یکسانی نباشند </a:t>
            </a:r>
          </a:p>
          <a:p>
            <a:pPr marL="1066800" algn="just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  <a:cs typeface="B Nazanin" pitchFamily="2" charset="-78"/>
              </a:rPr>
              <a:t>- قطعات با اولویت بالاتر برای تکمیل (تاخیر در تکمیل هزینه های بیشتری دارد)</a:t>
            </a:r>
          </a:p>
          <a:p>
            <a:pPr marL="1066800" algn="just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  <a:cs typeface="B Nazanin" pitchFamily="2" charset="-78"/>
              </a:rPr>
              <a:t>- پروازهای ترانزیتی باید به موقع انجام شوند.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>
              <a:latin typeface="Georgia" pitchFamily="18" charset="0"/>
              <a:cs typeface="B Nazanin" pitchFamily="2" charset="-78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  <a:cs typeface="B Nazanin" pitchFamily="2" charset="-78"/>
              </a:rPr>
              <a:t>قبل از انجام فعالیت، باید آماده سازی انجام شود </a:t>
            </a:r>
          </a:p>
          <a:p>
            <a:pPr marL="1176338" algn="just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>
                <a:latin typeface="Georgia" pitchFamily="18" charset="0"/>
                <a:cs typeface="B Nazanin" pitchFamily="2" charset="-78"/>
              </a:rPr>
              <a:t>- تعویض قالب در دستگاه پرس، </a:t>
            </a:r>
          </a:p>
          <a:p>
            <a:pPr marL="1262063" indent="-85725" algn="just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>
                <a:latin typeface="Georgia" pitchFamily="18" charset="0"/>
                <a:cs typeface="B Nazanin" pitchFamily="2" charset="-78"/>
              </a:rPr>
              <a:t>- تغییر ارتفاع وسایل تخلیه در اسکله بنادر</a:t>
            </a:r>
          </a:p>
          <a:p>
            <a:pPr marL="1262063" indent="-85725" algn="just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  <a:cs typeface="B Nazanin" pitchFamily="2" charset="-78"/>
              </a:rPr>
              <a:t>- تغییر </a:t>
            </a:r>
            <a:r>
              <a:rPr lang="fa-IR" sz="2000" dirty="0">
                <a:latin typeface="Georgia" pitchFamily="18" charset="0"/>
                <a:cs typeface="B Nazanin" pitchFamily="2" charset="-78"/>
              </a:rPr>
              <a:t>ابزار در در دستگاه تراشکاری</a:t>
            </a:r>
          </a:p>
          <a:p>
            <a:pPr marL="1262063" indent="-85725" algn="just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  <a:cs typeface="B Nazanin" pitchFamily="2" charset="-78"/>
              </a:rPr>
              <a:t>- اماده </a:t>
            </a:r>
            <a:r>
              <a:rPr lang="fa-IR" sz="2000" dirty="0">
                <a:latin typeface="Georgia" pitchFamily="18" charset="0"/>
                <a:cs typeface="B Nazanin" pitchFamily="2" charset="-78"/>
              </a:rPr>
              <a:t>سازی رنگ در دستگاه رنگرزی</a:t>
            </a:r>
          </a:p>
        </p:txBody>
      </p:sp>
    </p:spTree>
    <p:extLst>
      <p:ext uri="{BB962C8B-B14F-4D97-AF65-F5344CB8AC3E}">
        <p14:creationId xmlns:p14="http://schemas.microsoft.com/office/powerpoint/2010/main" xmlns="" val="1071330177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Introduction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559" y="1494246"/>
            <a:ext cx="86439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804863" algn="just" rtl="1">
              <a:lnSpc>
                <a:spcPct val="150000"/>
              </a:lnSpc>
              <a:tabLst>
                <a:tab pos="206375" algn="l"/>
              </a:tabLst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مسئله های گوناگون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توابع هدف معمول</a:t>
            </a:r>
          </a:p>
          <a:p>
            <a:pPr marL="1708150" indent="-457200" algn="just" rtl="1">
              <a:lnSpc>
                <a:spcPct val="150000"/>
              </a:lnSpc>
              <a:buFontTx/>
              <a:buChar char="-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بالابردن بهره ورری</a:t>
            </a:r>
          </a:p>
          <a:p>
            <a:pPr marL="1708150" indent="-457200" algn="just" rtl="1">
              <a:lnSpc>
                <a:spcPct val="150000"/>
              </a:lnSpc>
              <a:buFontTx/>
              <a:buChar char="-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تحویل به موقع کارها</a:t>
            </a:r>
          </a:p>
          <a:p>
            <a:pPr marL="1708150" indent="-457200" algn="just" rtl="1">
              <a:lnSpc>
                <a:spcPct val="150000"/>
              </a:lnSpc>
              <a:buFontTx/>
              <a:buChar char="-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کاهش هزینه های نگهداری</a:t>
            </a:r>
          </a:p>
          <a:p>
            <a:pPr marL="1708150" indent="-457200" algn="just" rtl="1">
              <a:lnSpc>
                <a:spcPct val="150000"/>
              </a:lnSpc>
              <a:buFontTx/>
              <a:buChar char="-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حداکثر تعداد کارهای قابل تحویل به موقع</a:t>
            </a:r>
          </a:p>
          <a:p>
            <a:pPr marL="1708150" indent="-457200" algn="just" rtl="1">
              <a:lnSpc>
                <a:spcPct val="150000"/>
              </a:lnSpc>
              <a:buFontTx/>
              <a:buChar char="-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حداکثر کردن شناوری کارگاه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882726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214414" y="2214554"/>
            <a:ext cx="6837386" cy="1316048"/>
          </a:xfrm>
          <a:prstGeom prst="rect">
            <a:avLst/>
          </a:prstGeom>
          <a:gradFill rotWithShape="1">
            <a:gsLst>
              <a:gs pos="0">
                <a:schemeClr val="accent1">
                  <a:alpha val="39999"/>
                </a:schemeClr>
              </a:gs>
              <a:gs pos="50000">
                <a:schemeClr val="bg1">
                  <a:alpha val="37000"/>
                </a:schemeClr>
              </a:gs>
              <a:gs pos="100000">
                <a:schemeClr val="accent1">
                  <a:alpha val="39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98000" rIns="198000" bIns="190800">
            <a:spAutoFit/>
          </a:bodyPr>
          <a:lstStyle/>
          <a:p>
            <a:pPr algn="ctr" rtl="1">
              <a:spcBef>
                <a:spcPct val="50000"/>
              </a:spcBef>
              <a:defRPr/>
            </a:pPr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  <a:cs typeface="B Roya" pitchFamily="2" charset="-78"/>
              </a:rPr>
              <a:t>زمانبندی تولید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B Roya" pitchFamily="2" charset="-78"/>
              </a:rPr>
              <a:t>Production Scheduling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357554" y="1785926"/>
            <a:ext cx="26860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  <a:defRPr/>
            </a:pPr>
            <a:r>
              <a:rPr lang="fa-I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B Roya" pitchFamily="2" charset="-78"/>
              </a:rPr>
              <a:t>عنوان: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B Roya" pitchFamily="2" charset="-78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428860" y="4071942"/>
            <a:ext cx="4392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sz="2800" b="1" dirty="0" smtClean="0">
                <a:cs typeface="B Roya" pitchFamily="2" charset="-78"/>
              </a:rPr>
              <a:t>دکتر مهدی یزدانی</a:t>
            </a:r>
            <a:endParaRPr lang="en-US" sz="2800" b="1" dirty="0">
              <a:cs typeface="B Roya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Introduction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559" y="1494246"/>
            <a:ext cx="864399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804863" algn="just" rtl="1">
              <a:lnSpc>
                <a:spcPct val="150000"/>
              </a:lnSpc>
              <a:tabLst>
                <a:tab pos="206375" algn="l"/>
              </a:tabLst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فرهنگ لغات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لغات معمولا از محیط های تولیدی گرفته شده است.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منبع: </a:t>
            </a:r>
          </a:p>
          <a:p>
            <a:pPr marL="627062" algn="ct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ماشین       </a:t>
            </a:r>
            <a:r>
              <a:rPr lang="en-US" sz="2000" dirty="0" smtClean="0">
                <a:latin typeface="Georgia" pitchFamily="18" charset="0"/>
              </a:rPr>
              <a:t>Machine</a:t>
            </a: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فعالیت: </a:t>
            </a:r>
          </a:p>
          <a:p>
            <a:pPr marL="627062" algn="ct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کار        </a:t>
            </a:r>
            <a:r>
              <a:rPr lang="en-US" sz="2000" dirty="0" smtClean="0">
                <a:latin typeface="Georgia" pitchFamily="18" charset="0"/>
              </a:rPr>
              <a:t>Job</a:t>
            </a: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4343065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429124" y="1214422"/>
            <a:ext cx="44291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0000" b="1" dirty="0" smtClean="0">
                <a:latin typeface="Georgia" pitchFamily="18" charset="0"/>
              </a:rPr>
              <a:t>End</a:t>
            </a:r>
            <a:endParaRPr lang="en-US" sz="10000" dirty="0" smtClean="0">
              <a:latin typeface="Georgia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97" name="Rectangle 29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98" name="Rectangle 30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 bwMode="auto">
          <a:xfrm flipH="1">
            <a:off x="711150" y="1554766"/>
            <a:ext cx="7429552" cy="3786214"/>
          </a:xfrm>
          <a:prstGeom prst="homePlate">
            <a:avLst/>
          </a:prstGeom>
          <a:blipFill>
            <a:blip r:embed="rId3" cstate="print"/>
            <a:tile tx="0" ty="0" sx="100000" sy="100000" flip="none" algn="tl"/>
          </a:blip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fa-IR" sz="36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fa-IR" sz="36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defRPr/>
            </a:pPr>
            <a:endParaRPr lang="fa-IR" sz="36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defRPr/>
            </a:pPr>
            <a:endParaRPr lang="en-GB" sz="3600" b="1" i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66" y="2786058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a-IR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جلسه اول</a:t>
            </a:r>
          </a:p>
          <a:p>
            <a:pPr algn="ctr">
              <a:defRPr/>
            </a:pPr>
            <a:r>
              <a:rPr lang="fa-IR" sz="36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آشنایی با مفاهیم اولیه و کاربردها</a:t>
            </a:r>
            <a:endParaRPr lang="en-US" sz="36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Introduction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                                                                                                       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مراجع</a:t>
            </a:r>
          </a:p>
          <a:p>
            <a:pPr marL="719138" indent="-261938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en-US" sz="1700" dirty="0" smtClean="0">
                <a:latin typeface="Georgia" pitchFamily="18" charset="0"/>
              </a:rPr>
              <a:t>M. </a:t>
            </a:r>
            <a:r>
              <a:rPr lang="en-US" sz="1700" dirty="0" err="1" smtClean="0">
                <a:latin typeface="Georgia" pitchFamily="18" charset="0"/>
              </a:rPr>
              <a:t>Pinedo</a:t>
            </a:r>
            <a:r>
              <a:rPr lang="en-US" sz="1700" dirty="0" smtClean="0">
                <a:latin typeface="Georgia" pitchFamily="18" charset="0"/>
              </a:rPr>
              <a:t>, 2008. Scheduling, Theory, Algorithms, and Systems, Prentice Hall.</a:t>
            </a:r>
          </a:p>
          <a:p>
            <a:pPr marL="719138" indent="-261938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en-US" sz="1700" dirty="0" smtClean="0">
                <a:latin typeface="Georgia" pitchFamily="18" charset="0"/>
              </a:rPr>
              <a:t>K.R. Baker, 1974. Introduction to Sequencing and Scheduling, John Wiley.</a:t>
            </a:r>
          </a:p>
          <a:p>
            <a:pPr marL="914400" indent="-804863" algn="just" rtl="1">
              <a:lnSpc>
                <a:spcPct val="150000"/>
              </a:lnSpc>
              <a:tabLst>
                <a:tab pos="206375" algn="l"/>
              </a:tabLst>
            </a:pPr>
            <a:endParaRPr lang="fa-IR" sz="20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sym typeface="Wingdings 2" pitchFamily="18" charset="2"/>
            </a:endParaRPr>
          </a:p>
          <a:p>
            <a:pPr marL="914400" indent="-804863" algn="just" rtl="1">
              <a:lnSpc>
                <a:spcPct val="150000"/>
              </a:lnSpc>
              <a:tabLst>
                <a:tab pos="206375" algn="l"/>
              </a:tabLst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ارزشیابی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امتحان پایان ترم   15 نمره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فعالیت های کلاسی  5 نمره</a:t>
            </a:r>
            <a:endParaRPr lang="en-US" sz="2000" dirty="0" smtClean="0">
              <a:latin typeface="Georgia" pitchFamily="18" charset="0"/>
            </a:endParaRPr>
          </a:p>
          <a:p>
            <a:pPr marL="914400" indent="-804863" algn="just" rtl="1">
              <a:lnSpc>
                <a:spcPct val="150000"/>
              </a:lnSpc>
              <a:tabLst>
                <a:tab pos="206375" algn="l"/>
              </a:tabLst>
            </a:pPr>
            <a:endParaRPr lang="fa-IR" sz="20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sym typeface="Wingdings 2" pitchFamily="18" charset="2"/>
            </a:endParaRPr>
          </a:p>
          <a:p>
            <a:pPr marL="914400" indent="-804863" algn="just" rtl="1">
              <a:lnSpc>
                <a:spcPct val="150000"/>
              </a:lnSpc>
              <a:tabLst>
                <a:tab pos="206375" algn="l"/>
              </a:tabLst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دو بخش اصلی درس</a:t>
            </a:r>
            <a:endParaRPr lang="en-US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آشنایی به مفاهیم و مسائل زمانبندی</a:t>
            </a:r>
            <a:endParaRPr lang="fa-IR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الگوریتم های حل زمانبندی</a:t>
            </a:r>
            <a:endParaRPr lang="en-US" sz="2000" dirty="0">
              <a:latin typeface="Georgia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Introduction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559" y="1772816"/>
            <a:ext cx="864399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804863" algn="just" rtl="1">
              <a:lnSpc>
                <a:spcPct val="150000"/>
              </a:lnSpc>
              <a:tabLst>
                <a:tab pos="206375" algn="l"/>
              </a:tabLst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زمانبندی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تخصیص </a:t>
            </a:r>
            <a:r>
              <a:rPr lang="fa-IR" sz="2000" b="1" u="sng" dirty="0" smtClean="0">
                <a:latin typeface="Georgia" pitchFamily="18" charset="0"/>
              </a:rPr>
              <a:t>منابع</a:t>
            </a:r>
            <a:r>
              <a:rPr lang="fa-IR" sz="2000" dirty="0" smtClean="0">
                <a:latin typeface="Georgia" pitchFamily="18" charset="0"/>
              </a:rPr>
              <a:t> محدود در دسترس به یک مجموعه </a:t>
            </a:r>
            <a:r>
              <a:rPr lang="fa-IR" sz="2000" b="1" u="sng" dirty="0" smtClean="0">
                <a:latin typeface="Georgia" pitchFamily="18" charset="0"/>
              </a:rPr>
              <a:t>فعالیت</a:t>
            </a:r>
            <a:r>
              <a:rPr lang="fa-IR" sz="2000" dirty="0" smtClean="0">
                <a:latin typeface="Georgia" pitchFamily="18" charset="0"/>
              </a:rPr>
              <a:t> ها به نحوی که یک یا جند </a:t>
            </a:r>
            <a:r>
              <a:rPr lang="fa-IR" sz="2000" b="1" u="sng" dirty="0" smtClean="0">
                <a:latin typeface="Georgia" pitchFamily="18" charset="0"/>
              </a:rPr>
              <a:t>هدف</a:t>
            </a:r>
            <a:r>
              <a:rPr lang="fa-IR" sz="2000" dirty="0" smtClean="0">
                <a:latin typeface="Georgia" pitchFamily="18" charset="0"/>
              </a:rPr>
              <a:t> بهینه شود.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منابع: ماشین آلات تولیدی در یک کارخانه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فعالیت: محصولاتی که باید تکمیل شوند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هدف: در کوتاه ترین زمان همه محصولات تولید شوند</a:t>
            </a:r>
            <a:endParaRPr lang="en-US" sz="2000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7548684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Introduction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1113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سیستم برنامه ریزی تولید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</p:txBody>
      </p:sp>
      <p:pic>
        <p:nvPicPr>
          <p:cNvPr id="3074" name="Picture 2" descr="C:\Users\m\Desktop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9475" y="1772816"/>
            <a:ext cx="7221538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78150386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Introduction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559" y="1772816"/>
            <a:ext cx="864399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804863" algn="just" rtl="1">
              <a:lnSpc>
                <a:spcPct val="150000"/>
              </a:lnSpc>
              <a:tabLst>
                <a:tab pos="206375" algn="l"/>
              </a:tabLst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کاربردهای زمانبندی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سالن پرس در یک کارخانه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منابع: ماشین های برش و پرس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فعالیت: قطعات پرس شده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هدف: انجام فعالیت ها در کوتاه ترین زمان</a:t>
            </a:r>
            <a:endParaRPr lang="en-US" sz="2000" dirty="0" smtClean="0">
              <a:latin typeface="Georgia" pitchFamily="18" charset="0"/>
            </a:endParaRPr>
          </a:p>
        </p:txBody>
      </p:sp>
      <p:pic>
        <p:nvPicPr>
          <p:cNvPr id="2050" name="Picture 2" descr="C:\Users\m\Desktop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5313" y="1124743"/>
            <a:ext cx="3386424" cy="2310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5313" y="3886340"/>
            <a:ext cx="3386424" cy="216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60422221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Introduction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2849611"/>
            <a:ext cx="8643998" cy="1879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3500" b="1" dirty="0" smtClean="0">
                <a:latin typeface="Georgia" pitchFamily="18" charset="0"/>
              </a:rPr>
              <a:t>آیا مسائل زمانبندی محدود به محیط های تولیدی است؟</a:t>
            </a:r>
            <a:endParaRPr lang="fa-IR" sz="35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914400" indent="-287338" algn="ctr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3500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7487928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Introduction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559" y="1772816"/>
            <a:ext cx="864399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804863" algn="just" rtl="1">
              <a:lnSpc>
                <a:spcPct val="150000"/>
              </a:lnSpc>
              <a:tabLst>
                <a:tab pos="206375" algn="l"/>
              </a:tabLst>
            </a:pP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دیگر کاربردهای زمانبندی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زمانبندی هواپیما در فرودگاه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منابع: گیت ها ورودی/خروجی، باندهای فرودگاه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فعالیت: پروازهای ورودی و خروجی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هدف: انجام فعالیت ها در زمان تعیین شده</a:t>
            </a:r>
            <a:endParaRPr lang="en-US" sz="2000" dirty="0" smtClean="0">
              <a:latin typeface="Georgia" pitchFamily="18" charset="0"/>
            </a:endParaRPr>
          </a:p>
        </p:txBody>
      </p:sp>
      <p:pic>
        <p:nvPicPr>
          <p:cNvPr id="1026" name="Picture 2" descr="C:\Users\m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655" y="1016732"/>
            <a:ext cx="2957471" cy="169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\Desktop\images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656" y="2913544"/>
            <a:ext cx="2957470" cy="152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\Desktop\images (2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656" y="4581128"/>
            <a:ext cx="2957470" cy="15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94082863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blipFill dpi="0"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>
          <a:solidFill>
            <a:schemeClr val="tx1"/>
          </a:solidFill>
          <a:miter lim="800000"/>
          <a:headEnd/>
          <a:tailEnd/>
        </a:ln>
      </a:spPr>
      <a:bodyPr wrap="none" anchor="ctr"/>
      <a:lstStyle>
        <a:defPPr algn="ctr" rtl="1">
          <a:defRPr sz="2400" b="1" dirty="0" smtClean="0">
            <a:solidFill>
              <a:srgbClr val="00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B Koodak" pitchFamily="2" charset="-7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19950</TotalTime>
  <Words>710</Words>
  <Application>Microsoft Office PowerPoint</Application>
  <PresentationFormat>On-screen Show (4:3)</PresentationFormat>
  <Paragraphs>161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به نام خداوند جان و خرد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Vahid</dc:creator>
  <cp:lastModifiedBy>class</cp:lastModifiedBy>
  <cp:revision>2002</cp:revision>
  <dcterms:created xsi:type="dcterms:W3CDTF">2003-09-13T22:22:29Z</dcterms:created>
  <dcterms:modified xsi:type="dcterms:W3CDTF">2017-02-16T05:18:47Z</dcterms:modified>
</cp:coreProperties>
</file>