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1"/>
  </p:sldMasterIdLst>
  <p:notesMasterIdLst>
    <p:notesMasterId r:id="rId44"/>
  </p:notesMasterIdLst>
  <p:sldIdLst>
    <p:sldId id="256" r:id="rId2"/>
    <p:sldId id="257" r:id="rId3"/>
    <p:sldId id="298" r:id="rId4"/>
    <p:sldId id="259" r:id="rId5"/>
    <p:sldId id="260" r:id="rId6"/>
    <p:sldId id="297"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1" r:id="rId28"/>
    <p:sldId id="282" r:id="rId29"/>
    <p:sldId id="283" r:id="rId30"/>
    <p:sldId id="284" r:id="rId31"/>
    <p:sldId id="285" r:id="rId32"/>
    <p:sldId id="286" r:id="rId33"/>
    <p:sldId id="287" r:id="rId34"/>
    <p:sldId id="288" r:id="rId35"/>
    <p:sldId id="289" r:id="rId36"/>
    <p:sldId id="290" r:id="rId37"/>
    <p:sldId id="296" r:id="rId38"/>
    <p:sldId id="292" r:id="rId39"/>
    <p:sldId id="293" r:id="rId40"/>
    <p:sldId id="294" r:id="rId41"/>
    <p:sldId id="295" r:id="rId42"/>
    <p:sldId id="29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FC6"/>
    <a:srgbClr val="FF0000"/>
    <a:srgbClr val="2A67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29" autoAdjust="0"/>
    <p:restoredTop sz="78829" autoAdjust="0"/>
  </p:normalViewPr>
  <p:slideViewPr>
    <p:cSldViewPr snapToGrid="0">
      <p:cViewPr varScale="1">
        <p:scale>
          <a:sx n="57" d="100"/>
          <a:sy n="57" d="100"/>
        </p:scale>
        <p:origin x="-1308"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9" d="100"/>
          <a:sy n="59" d="100"/>
        </p:scale>
        <p:origin x="2864"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AB15E-840B-4C60-9F39-CB1E1174295E}" type="datetimeFigureOut">
              <a:rPr lang="en-US" smtClean="0"/>
              <a:t>4/30/2017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4C787-F131-46F2-97D8-55698CE6F069}" type="slidenum">
              <a:rPr lang="en-US" smtClean="0"/>
              <a:t>‹#›</a:t>
            </a:fld>
            <a:endParaRPr lang="en-US"/>
          </a:p>
        </p:txBody>
      </p:sp>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995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40E4C787-F131-46F2-97D8-55698CE6F069}" type="slidenum">
              <a:rPr lang="en-US" smtClean="0"/>
              <a:t>1</a:t>
            </a:fld>
            <a:endParaRPr lang="en-US"/>
          </a:p>
        </p:txBody>
      </p:sp>
    </p:spTree>
    <p:extLst>
      <p:ext uri="{BB962C8B-B14F-4D97-AF65-F5344CB8AC3E}">
        <p14:creationId xmlns:p14="http://schemas.microsoft.com/office/powerpoint/2010/main" val="166746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10</a:t>
            </a:fld>
            <a:endParaRPr lang="en-US"/>
          </a:p>
        </p:txBody>
      </p:sp>
    </p:spTree>
    <p:extLst>
      <p:ext uri="{BB962C8B-B14F-4D97-AF65-F5344CB8AC3E}">
        <p14:creationId xmlns:p14="http://schemas.microsoft.com/office/powerpoint/2010/main" val="51322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11</a:t>
            </a:fld>
            <a:endParaRPr lang="en-US"/>
          </a:p>
        </p:txBody>
      </p:sp>
    </p:spTree>
    <p:extLst>
      <p:ext uri="{BB962C8B-B14F-4D97-AF65-F5344CB8AC3E}">
        <p14:creationId xmlns:p14="http://schemas.microsoft.com/office/powerpoint/2010/main" val="3259568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12</a:t>
            </a:fld>
            <a:endParaRPr lang="en-US"/>
          </a:p>
        </p:txBody>
      </p:sp>
    </p:spTree>
    <p:extLst>
      <p:ext uri="{BB962C8B-B14F-4D97-AF65-F5344CB8AC3E}">
        <p14:creationId xmlns:p14="http://schemas.microsoft.com/office/powerpoint/2010/main" val="2535172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13</a:t>
            </a:fld>
            <a:endParaRPr lang="en-US"/>
          </a:p>
        </p:txBody>
      </p:sp>
    </p:spTree>
    <p:extLst>
      <p:ext uri="{BB962C8B-B14F-4D97-AF65-F5344CB8AC3E}">
        <p14:creationId xmlns:p14="http://schemas.microsoft.com/office/powerpoint/2010/main" val="4111428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b="1" dirty="0" smtClean="0">
                <a:latin typeface="Times New Roman" panose="02020603050405020304" pitchFamily="18" charset="0"/>
                <a:cs typeface="Nazanin" pitchFamily="2" charset="-78"/>
              </a:rPr>
              <a:t>شركت‌ بايستي </a:t>
            </a:r>
            <a:r>
              <a:rPr lang="fa-IR" sz="1200" b="1" dirty="0" smtClean="0">
                <a:latin typeface="Times New Roman" panose="02020603050405020304" pitchFamily="18" charset="0"/>
                <a:cs typeface="Nazanin" pitchFamily="2" charset="-78"/>
              </a:rPr>
              <a:t>فرهنگی را</a:t>
            </a:r>
            <a:r>
              <a:rPr lang="ar-SA" sz="1200" b="1" dirty="0" smtClean="0">
                <a:latin typeface="Times New Roman" panose="02020603050405020304" pitchFamily="18" charset="0"/>
                <a:cs typeface="Nazanin" pitchFamily="2" charset="-78"/>
              </a:rPr>
              <a:t> ايجاد و تداوم </a:t>
            </a:r>
            <a:r>
              <a:rPr lang="fa-IR" sz="1200" b="1" dirty="0" smtClean="0">
                <a:latin typeface="Times New Roman" panose="02020603050405020304" pitchFamily="18" charset="0"/>
                <a:cs typeface="Nazanin" pitchFamily="2" charset="-78"/>
              </a:rPr>
              <a:t>ببخشد</a:t>
            </a:r>
            <a:r>
              <a:rPr lang="fa-IR" sz="1200" b="1" baseline="0" dirty="0" smtClean="0">
                <a:latin typeface="Times New Roman" panose="02020603050405020304" pitchFamily="18" charset="0"/>
                <a:cs typeface="Nazanin" pitchFamily="2" charset="-78"/>
              </a:rPr>
              <a:t> </a:t>
            </a:r>
            <a:r>
              <a:rPr lang="ar-SA" sz="1200" b="1" dirty="0" smtClean="0">
                <a:latin typeface="Times New Roman" panose="02020603050405020304" pitchFamily="18" charset="0"/>
                <a:cs typeface="Nazanin" pitchFamily="2" charset="-78"/>
              </a:rPr>
              <a:t> كه حامي نظام مديريت </a:t>
            </a:r>
            <a:r>
              <a:rPr lang="en-US" sz="1200" b="1" dirty="0" err="1" smtClean="0">
                <a:latin typeface="Times New Roman" panose="02020603050405020304" pitchFamily="18" charset="0"/>
                <a:cs typeface="Nazanin" pitchFamily="2" charset="-78"/>
              </a:rPr>
              <a:t>hse</a:t>
            </a:r>
            <a:r>
              <a:rPr lang="en-US" sz="1200" b="1" baseline="0" dirty="0" smtClean="0">
                <a:latin typeface="Times New Roman" panose="02020603050405020304" pitchFamily="18" charset="0"/>
                <a:cs typeface="Nazanin" pitchFamily="2" charset="-78"/>
              </a:rPr>
              <a:t> </a:t>
            </a:r>
            <a:r>
              <a:rPr lang="fa-IR" sz="1200" b="1" baseline="0" dirty="0" smtClean="0">
                <a:latin typeface="Times New Roman" panose="02020603050405020304" pitchFamily="18" charset="0"/>
                <a:cs typeface="Nazanin" pitchFamily="2" charset="-78"/>
              </a:rPr>
              <a:t> باشد ، و اساس این فرهنگ به صورت زیر هستند : </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b="1" baseline="0" dirty="0" smtClean="0">
                <a:latin typeface="Times New Roman" panose="02020603050405020304" pitchFamily="18" charset="0"/>
                <a:cs typeface="Nazanin" pitchFamily="2" charset="-78"/>
              </a:rPr>
              <a:t>*</a:t>
            </a:r>
            <a:r>
              <a:rPr lang="ar-SA" sz="1200" b="1" dirty="0" smtClean="0">
                <a:latin typeface="Times New Roman" panose="02020603050405020304" pitchFamily="18" charset="0"/>
                <a:cs typeface="Nazanin" pitchFamily="2" charset="-78"/>
              </a:rPr>
              <a:t> كاركنان شركت و پيمانكاران آن بايستي درايجاد و حفظ يك چ</a:t>
            </a:r>
            <a:r>
              <a:rPr lang="fa-IR" sz="1200" b="1" dirty="0" smtClean="0">
                <a:latin typeface="Times New Roman" panose="02020603050405020304" pitchFamily="18" charset="0"/>
                <a:cs typeface="Nazanin" pitchFamily="2" charset="-78"/>
              </a:rPr>
              <a:t>ن</a:t>
            </a:r>
            <a:r>
              <a:rPr lang="ar-SA" sz="1200" b="1" dirty="0" smtClean="0">
                <a:latin typeface="Times New Roman" panose="02020603050405020304" pitchFamily="18" charset="0"/>
                <a:cs typeface="Nazanin" pitchFamily="2" charset="-78"/>
              </a:rPr>
              <a:t>ين فرهنگ پويايي نقش داشته باشند </a:t>
            </a:r>
            <a:endParaRPr lang="en-US" sz="1200" b="1" dirty="0" smtClean="0">
              <a:latin typeface="Times New Roman" panose="02020603050405020304" pitchFamily="18" charset="0"/>
              <a:cs typeface="Nazanin"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ar-SA" sz="1200" b="1" dirty="0" smtClean="0">
                <a:latin typeface="Times New Roman" panose="02020603050405020304" pitchFamily="18" charset="0"/>
                <a:cs typeface="Nazanin" pitchFamily="2" charset="-78"/>
              </a:rPr>
              <a:t> </a:t>
            </a:r>
          </a:p>
          <a:p>
            <a:pPr algn="r"/>
            <a:endParaRPr lang="en-US" dirty="0"/>
          </a:p>
        </p:txBody>
      </p:sp>
      <p:sp>
        <p:nvSpPr>
          <p:cNvPr id="4" name="Slide Number Placeholder 3"/>
          <p:cNvSpPr>
            <a:spLocks noGrp="1"/>
          </p:cNvSpPr>
          <p:nvPr>
            <p:ph type="sldNum" sz="quarter" idx="10"/>
          </p:nvPr>
        </p:nvSpPr>
        <p:spPr/>
        <p:txBody>
          <a:bodyPr/>
          <a:lstStyle/>
          <a:p>
            <a:fld id="{40E4C787-F131-46F2-97D8-55698CE6F069}" type="slidenum">
              <a:rPr lang="en-US" smtClean="0"/>
              <a:t>14</a:t>
            </a:fld>
            <a:endParaRPr lang="en-US"/>
          </a:p>
        </p:txBody>
      </p:sp>
    </p:spTree>
    <p:extLst>
      <p:ext uri="{BB962C8B-B14F-4D97-AF65-F5344CB8AC3E}">
        <p14:creationId xmlns:p14="http://schemas.microsoft.com/office/powerpoint/2010/main" val="1504705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266700" indent="-266700" algn="just" rtl="1">
              <a:lnSpc>
                <a:spcPct val="90000"/>
              </a:lnSpc>
              <a:spcAft>
                <a:spcPts val="0"/>
              </a:spcAft>
              <a:buClr>
                <a:schemeClr val="folHlink"/>
              </a:buClr>
              <a:buFontTx/>
              <a:buChar char="•"/>
              <a:defRPr/>
            </a:pPr>
            <a:r>
              <a:rPr lang="ar-SA" sz="1200" b="1" dirty="0" smtClean="0">
                <a:cs typeface="Nazanin" pitchFamily="2" charset="-78"/>
              </a:rPr>
              <a:t>تخصيص منابع مورد نياز اعم از مالي، پشتيباني و غيره (نظير پول و زمان و ...) به موضوعات ايمني، بهداشت و محيط زيست </a:t>
            </a:r>
          </a:p>
          <a:p>
            <a:pPr marL="266700" indent="-266700" algn="just" rtl="1">
              <a:lnSpc>
                <a:spcPct val="90000"/>
              </a:lnSpc>
              <a:spcAft>
                <a:spcPts val="0"/>
              </a:spcAft>
              <a:buClr>
                <a:schemeClr val="folHlink"/>
              </a:buClr>
              <a:buFontTx/>
              <a:buChar char="•"/>
              <a:defRPr/>
            </a:pPr>
            <a:r>
              <a:rPr lang="ar-SA" sz="1200" b="1" dirty="0" smtClean="0">
                <a:cs typeface="Nazanin" pitchFamily="2" charset="-78"/>
              </a:rPr>
              <a:t>عنوان نمودن موضوعات مربوط به ايمني، بهداشت و محيط زيست در ابتداي جلسات مختلف. </a:t>
            </a:r>
          </a:p>
          <a:p>
            <a:pPr marL="266700" indent="-266700" algn="just" rtl="1">
              <a:lnSpc>
                <a:spcPct val="90000"/>
              </a:lnSpc>
              <a:spcAft>
                <a:spcPts val="0"/>
              </a:spcAft>
              <a:buClr>
                <a:schemeClr val="folHlink"/>
              </a:buClr>
              <a:buFontTx/>
              <a:buChar char="•"/>
              <a:defRPr/>
            </a:pPr>
            <a:r>
              <a:rPr lang="ar-SA" sz="1200" b="1" dirty="0" smtClean="0">
                <a:cs typeface="Nazanin" pitchFamily="2" charset="-78"/>
              </a:rPr>
              <a:t>مشاركت فعال در فعاليت‌هاي مربوط به ايمني، بهداشت و محيط زيست و بررسي‌هاي مربوط به آنها در سازمان و بخشهاي تابعه آن. </a:t>
            </a:r>
          </a:p>
          <a:p>
            <a:pPr marL="266700" indent="-266700" algn="just" rtl="1">
              <a:lnSpc>
                <a:spcPct val="90000"/>
              </a:lnSpc>
              <a:spcAft>
                <a:spcPts val="0"/>
              </a:spcAft>
              <a:buClr>
                <a:schemeClr val="folHlink"/>
              </a:buClr>
              <a:buFontTx/>
              <a:buChar char="•"/>
              <a:defRPr/>
            </a:pPr>
            <a:r>
              <a:rPr lang="ar-SA" sz="1200" b="1" dirty="0" smtClean="0">
                <a:cs typeface="Nazanin" pitchFamily="2" charset="-78"/>
              </a:rPr>
              <a:t>اهميت دادن و دخالت ملاحظات ايمني، بهداشت و محيط زيست در تصميم‌گيريههاي مديريت </a:t>
            </a:r>
          </a:p>
          <a:p>
            <a:pPr marL="266700" indent="-266700" algn="just" rtl="1">
              <a:lnSpc>
                <a:spcPct val="90000"/>
              </a:lnSpc>
              <a:spcAft>
                <a:spcPts val="0"/>
              </a:spcAft>
              <a:buClr>
                <a:schemeClr val="folHlink"/>
              </a:buClr>
              <a:buFontTx/>
              <a:buChar char="•"/>
              <a:defRPr/>
            </a:pPr>
            <a:r>
              <a:rPr lang="ar-SA" sz="1200" b="1" dirty="0" smtClean="0">
                <a:cs typeface="Nazanin" pitchFamily="2" charset="-78"/>
              </a:rPr>
              <a:t>قدرداني از مجريان و برسميت شناختن موضوعات پس از دستيابي به اهداف ايمني‏ بهداشت و محيط زيست </a:t>
            </a:r>
          </a:p>
          <a:p>
            <a:pPr marL="266700" indent="-266700" algn="just" rtl="1">
              <a:lnSpc>
                <a:spcPct val="90000"/>
              </a:lnSpc>
              <a:spcAft>
                <a:spcPts val="0"/>
              </a:spcAft>
              <a:buClr>
                <a:schemeClr val="folHlink"/>
              </a:buClr>
              <a:buFontTx/>
              <a:buChar char="•"/>
              <a:defRPr/>
            </a:pPr>
            <a:r>
              <a:rPr lang="ar-SA" sz="1200" b="1" dirty="0" smtClean="0">
                <a:cs typeface="Nazanin" pitchFamily="2" charset="-78"/>
              </a:rPr>
              <a:t>تشويق كاركنان براي ارائه پيشنهادات سازنده در زمينه معيارهاي بهبود اجراي ايمني، بهداشت و محيط زيست . </a:t>
            </a:r>
          </a:p>
          <a:p>
            <a:pPr marL="266700" indent="-266700" algn="just" rtl="1">
              <a:lnSpc>
                <a:spcPct val="90000"/>
              </a:lnSpc>
              <a:spcAft>
                <a:spcPts val="0"/>
              </a:spcAft>
              <a:buClr>
                <a:schemeClr val="folHlink"/>
              </a:buClr>
              <a:buFontTx/>
              <a:buChar char="•"/>
              <a:defRPr/>
            </a:pPr>
            <a:r>
              <a:rPr lang="ar-SA" sz="1200" b="1" dirty="0" smtClean="0">
                <a:cs typeface="Nazanin" pitchFamily="2" charset="-78"/>
              </a:rPr>
              <a:t>مشاركت و ارزش نهادن به نوآوريهاي كه در داخل يا خارج سازمان در زمينه موضوعات ايمني، بهداشت و محيط زيست حاصل گرديده است. </a:t>
            </a:r>
            <a:endParaRPr lang="en-US" sz="1200" b="1" dirty="0" smtClean="0">
              <a:cs typeface="Nazanin" pitchFamily="2" charset="-78"/>
            </a:endParaRPr>
          </a:p>
          <a:p>
            <a:endParaRPr lang="en-US" dirty="0"/>
          </a:p>
        </p:txBody>
      </p:sp>
      <p:sp>
        <p:nvSpPr>
          <p:cNvPr id="4" name="Slide Number Placeholder 3"/>
          <p:cNvSpPr>
            <a:spLocks noGrp="1"/>
          </p:cNvSpPr>
          <p:nvPr>
            <p:ph type="sldNum" sz="quarter" idx="10"/>
          </p:nvPr>
        </p:nvSpPr>
        <p:spPr/>
        <p:txBody>
          <a:bodyPr/>
          <a:lstStyle/>
          <a:p>
            <a:fld id="{40E4C787-F131-46F2-97D8-55698CE6F069}" type="slidenum">
              <a:rPr lang="en-US" smtClean="0"/>
              <a:t>15</a:t>
            </a:fld>
            <a:endParaRPr lang="en-US"/>
          </a:p>
        </p:txBody>
      </p:sp>
    </p:spTree>
    <p:extLst>
      <p:ext uri="{BB962C8B-B14F-4D97-AF65-F5344CB8AC3E}">
        <p14:creationId xmlns:p14="http://schemas.microsoft.com/office/powerpoint/2010/main" val="4114923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16</a:t>
            </a:fld>
            <a:endParaRPr lang="en-US"/>
          </a:p>
        </p:txBody>
      </p:sp>
    </p:spTree>
    <p:extLst>
      <p:ext uri="{BB962C8B-B14F-4D97-AF65-F5344CB8AC3E}">
        <p14:creationId xmlns:p14="http://schemas.microsoft.com/office/powerpoint/2010/main" val="1817034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17</a:t>
            </a:fld>
            <a:endParaRPr lang="en-US"/>
          </a:p>
        </p:txBody>
      </p:sp>
    </p:spTree>
    <p:extLst>
      <p:ext uri="{BB962C8B-B14F-4D97-AF65-F5344CB8AC3E}">
        <p14:creationId xmlns:p14="http://schemas.microsoft.com/office/powerpoint/2010/main" val="3388454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18</a:t>
            </a:fld>
            <a:endParaRPr lang="en-US"/>
          </a:p>
        </p:txBody>
      </p:sp>
    </p:spTree>
    <p:extLst>
      <p:ext uri="{BB962C8B-B14F-4D97-AF65-F5344CB8AC3E}">
        <p14:creationId xmlns:p14="http://schemas.microsoft.com/office/powerpoint/2010/main" val="3281981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19</a:t>
            </a:fld>
            <a:endParaRPr lang="en-US"/>
          </a:p>
        </p:txBody>
      </p:sp>
    </p:spTree>
    <p:extLst>
      <p:ext uri="{BB962C8B-B14F-4D97-AF65-F5344CB8AC3E}">
        <p14:creationId xmlns:p14="http://schemas.microsoft.com/office/powerpoint/2010/main" val="3757383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lvl="0" algn="r" rtl="1"/>
            <a:r>
              <a:rPr lang="ar-SA" sz="1200" kern="1200" dirty="0" smtClean="0">
                <a:solidFill>
                  <a:schemeClr val="tx1"/>
                </a:solidFill>
                <a:effectLst/>
                <a:latin typeface="+mn-lt"/>
                <a:ea typeface="+mn-ea"/>
                <a:cs typeface="+mn-cs"/>
              </a:rPr>
              <a:t>بهداشت </a:t>
            </a:r>
            <a:r>
              <a:rPr lang="en-US" sz="1200" kern="1200" dirty="0" smtClean="0">
                <a:solidFill>
                  <a:schemeClr val="tx1"/>
                </a:solidFill>
                <a:effectLst/>
                <a:latin typeface="+mn-lt"/>
                <a:ea typeface="+mn-ea"/>
                <a:cs typeface="+mn-cs"/>
              </a:rPr>
              <a:t>(H): </a:t>
            </a:r>
            <a:r>
              <a:rPr lang="ar-SA" sz="1200" kern="1200" dirty="0" smtClean="0">
                <a:solidFill>
                  <a:schemeClr val="tx1"/>
                </a:solidFill>
                <a:effectLst/>
                <a:latin typeface="+mn-lt"/>
                <a:ea typeface="+mn-ea"/>
                <a:cs typeface="+mn-cs"/>
              </a:rPr>
              <a:t>بهداشت به معنای مصون داشتن كاركنان از بیماری و سالم نگهداشتن وضعیت جسمانی و روانی آنهاست. درپروژه‌های مختلف که شامل بهداشت عمومی (فردی) بهداشت محیط و بهداشت حرفه‌ای می شود حائز اهمیت می‌باشد. بهداشت فردی به سلامت مجموعه افراد مربوط می‌شود، بهداشت محیط پیرامون پروژه را در بر می گیرد و بهداشت حرفه ای شامل یک سری آنالیزهای شغلی می شود</a:t>
            </a:r>
            <a:r>
              <a:rPr lang="en-US" sz="1200" kern="1200" dirty="0" smtClean="0">
                <a:solidFill>
                  <a:schemeClr val="tx1"/>
                </a:solidFill>
                <a:effectLst/>
                <a:latin typeface="+mn-lt"/>
                <a:ea typeface="+mn-ea"/>
                <a:cs typeface="+mn-cs"/>
              </a:rPr>
              <a:t>.</a:t>
            </a:r>
          </a:p>
          <a:p>
            <a:pPr lvl="0" algn="r" rtl="1"/>
            <a:r>
              <a:rPr lang="ar-SA" sz="1200" kern="1200" dirty="0" smtClean="0">
                <a:solidFill>
                  <a:schemeClr val="tx1"/>
                </a:solidFill>
                <a:effectLst/>
                <a:latin typeface="+mn-lt"/>
                <a:ea typeface="+mn-ea"/>
                <a:cs typeface="+mn-cs"/>
              </a:rPr>
              <a:t>ایمنی</a:t>
            </a:r>
            <a:r>
              <a:rPr lang="en-US" sz="1200" kern="1200" dirty="0" smtClean="0">
                <a:solidFill>
                  <a:schemeClr val="tx1"/>
                </a:solidFill>
                <a:effectLst/>
                <a:latin typeface="+mn-lt"/>
                <a:ea typeface="+mn-ea"/>
                <a:cs typeface="+mn-cs"/>
              </a:rPr>
              <a:t>(S):  </a:t>
            </a:r>
            <a:r>
              <a:rPr lang="ar-SA" sz="1200" kern="1200" dirty="0" smtClean="0">
                <a:solidFill>
                  <a:schemeClr val="tx1"/>
                </a:solidFill>
                <a:effectLst/>
                <a:latin typeface="+mn-lt"/>
                <a:ea typeface="+mn-ea"/>
                <a:cs typeface="+mn-cs"/>
              </a:rPr>
              <a:t>ایمنی به معنای محافظت كردن كاركنان از آسیب های مربوط به حوادث كاری است. درهر پروژه یک سری مخاطرات ایمنی وجود دارد که در صورت عدم رفع آن مغایرت‌ها ممکن است منجر به حوادثی شود. در زمینه ایمنی در پروژه‌ها ، مسائل گسترده‌ای مطرح می‌شود که خود شامل چند دسته است. دسته اول مربوط به ایمنی در عملیات می‌باشد که خود شامل حفاری، کار در ارتفاع، جوشکاری و برشکاری، ایمنی ماشین‌آلات و… می‌باشد. دسته دوم مربوط به ایمنی در پروژه‌ها است که شامل ایمنی انبار، مدیریت حریق، محصورسازی، علائم هشداردهنده و</a:t>
            </a:r>
            <a:r>
              <a:rPr lang="en-US" sz="1200" kern="1200" dirty="0" smtClean="0">
                <a:solidFill>
                  <a:schemeClr val="tx1"/>
                </a:solidFill>
                <a:effectLst/>
                <a:latin typeface="+mn-lt"/>
                <a:ea typeface="+mn-ea"/>
                <a:cs typeface="+mn-cs"/>
              </a:rPr>
              <a:t> … </a:t>
            </a:r>
            <a:r>
              <a:rPr lang="ar-SA" sz="1200" kern="1200" dirty="0" smtClean="0">
                <a:solidFill>
                  <a:schemeClr val="tx1"/>
                </a:solidFill>
                <a:effectLst/>
                <a:latin typeface="+mn-lt"/>
                <a:ea typeface="+mn-ea"/>
                <a:cs typeface="+mn-cs"/>
              </a:rPr>
              <a:t>می‌باشد. و دسته سوم شامل ایمنی اشخاص در پروژه‌ها می‌باشدکه شامل استفاده از تجهیزات حفاظت فردی است</a:t>
            </a:r>
            <a:r>
              <a:rPr lang="en-US" sz="1200" kern="1200" dirty="0" smtClean="0">
                <a:solidFill>
                  <a:schemeClr val="tx1"/>
                </a:solidFill>
                <a:effectLst/>
                <a:latin typeface="+mn-lt"/>
                <a:ea typeface="+mn-ea"/>
                <a:cs typeface="+mn-cs"/>
              </a:rPr>
              <a:t>.</a:t>
            </a:r>
          </a:p>
          <a:p>
            <a:pPr algn="r" rtl="1"/>
            <a:r>
              <a:rPr lang="ar-SA" sz="1200" kern="1200" dirty="0" smtClean="0">
                <a:solidFill>
                  <a:schemeClr val="tx1"/>
                </a:solidFill>
                <a:effectLst/>
                <a:latin typeface="+mn-lt"/>
                <a:ea typeface="+mn-ea"/>
                <a:cs typeface="+mn-cs"/>
              </a:rPr>
              <a:t>محیط زیست</a:t>
            </a:r>
            <a:r>
              <a:rPr lang="en-US" sz="1200" kern="1200" dirty="0" smtClean="0">
                <a:solidFill>
                  <a:schemeClr val="tx1"/>
                </a:solidFill>
                <a:effectLst/>
                <a:latin typeface="+mn-lt"/>
                <a:ea typeface="+mn-ea"/>
                <a:cs typeface="+mn-cs"/>
              </a:rPr>
              <a:t>(E): </a:t>
            </a:r>
            <a:r>
              <a:rPr lang="ar-SA" sz="1200" kern="1200" dirty="0" smtClean="0">
                <a:solidFill>
                  <a:schemeClr val="tx1"/>
                </a:solidFill>
                <a:effectLst/>
                <a:latin typeface="+mn-lt"/>
                <a:ea typeface="+mn-ea"/>
                <a:cs typeface="+mn-cs"/>
              </a:rPr>
              <a:t>محیط زیست در پروژه های مختلف عمرانی شامل موارد هوا، خاک، آب می باشد که بسته به نوع منبع آلایندگی نوع آلاینده متفاوت می باشد. در پروژه های عمرانی آلودگیهای منتشره بیشتر شامل آلودگی خاک از طریق انتشار مواد نفتی مثل گازوئیل که جهت سوخت ماشین آلات بکار می رود می باشد، که از منبع نگهدارنده نشت می کند و یا آلودگی هوا از طریق انتشار گازهای هیدروکربن نسوخته از اگزوز ماشین آلات می‌باشد که نیاز به تعمیر و نگهداری می‌باشد. در ضمن با توجه به پیشرفت تکنولوژی درحفاریهای عمرانی و فعالیتهای مختلف از تجهیزات پیشرفته استفاده می‌شود که باعث آلودگی صوتی در مناطق شهری می‌گردد</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0E4C787-F131-46F2-97D8-55698CE6F069}" type="slidenum">
              <a:rPr lang="en-US" smtClean="0"/>
              <a:t>2</a:t>
            </a:fld>
            <a:endParaRPr lang="en-US"/>
          </a:p>
        </p:txBody>
      </p:sp>
    </p:spTree>
    <p:extLst>
      <p:ext uri="{BB962C8B-B14F-4D97-AF65-F5344CB8AC3E}">
        <p14:creationId xmlns:p14="http://schemas.microsoft.com/office/powerpoint/2010/main" val="2679189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20</a:t>
            </a:fld>
            <a:endParaRPr lang="en-US"/>
          </a:p>
        </p:txBody>
      </p:sp>
    </p:spTree>
    <p:extLst>
      <p:ext uri="{BB962C8B-B14F-4D97-AF65-F5344CB8AC3E}">
        <p14:creationId xmlns:p14="http://schemas.microsoft.com/office/powerpoint/2010/main" val="3676571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21</a:t>
            </a:fld>
            <a:endParaRPr lang="en-US"/>
          </a:p>
        </p:txBody>
      </p:sp>
    </p:spTree>
    <p:extLst>
      <p:ext uri="{BB962C8B-B14F-4D97-AF65-F5344CB8AC3E}">
        <p14:creationId xmlns:p14="http://schemas.microsoft.com/office/powerpoint/2010/main" val="2194518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22</a:t>
            </a:fld>
            <a:endParaRPr lang="en-US"/>
          </a:p>
        </p:txBody>
      </p:sp>
    </p:spTree>
    <p:extLst>
      <p:ext uri="{BB962C8B-B14F-4D97-AF65-F5344CB8AC3E}">
        <p14:creationId xmlns:p14="http://schemas.microsoft.com/office/powerpoint/2010/main" val="3510734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23</a:t>
            </a:fld>
            <a:endParaRPr lang="en-US"/>
          </a:p>
        </p:txBody>
      </p:sp>
    </p:spTree>
    <p:extLst>
      <p:ext uri="{BB962C8B-B14F-4D97-AF65-F5344CB8AC3E}">
        <p14:creationId xmlns:p14="http://schemas.microsoft.com/office/powerpoint/2010/main" val="979256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24</a:t>
            </a:fld>
            <a:endParaRPr lang="en-US"/>
          </a:p>
        </p:txBody>
      </p:sp>
    </p:spTree>
    <p:extLst>
      <p:ext uri="{BB962C8B-B14F-4D97-AF65-F5344CB8AC3E}">
        <p14:creationId xmlns:p14="http://schemas.microsoft.com/office/powerpoint/2010/main" val="2779760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25</a:t>
            </a:fld>
            <a:endParaRPr lang="en-US"/>
          </a:p>
        </p:txBody>
      </p:sp>
    </p:spTree>
    <p:extLst>
      <p:ext uri="{BB962C8B-B14F-4D97-AF65-F5344CB8AC3E}">
        <p14:creationId xmlns:p14="http://schemas.microsoft.com/office/powerpoint/2010/main" val="1142965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26</a:t>
            </a:fld>
            <a:endParaRPr lang="en-US"/>
          </a:p>
        </p:txBody>
      </p:sp>
    </p:spTree>
    <p:extLst>
      <p:ext uri="{BB962C8B-B14F-4D97-AF65-F5344CB8AC3E}">
        <p14:creationId xmlns:p14="http://schemas.microsoft.com/office/powerpoint/2010/main" val="3274929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27</a:t>
            </a:fld>
            <a:endParaRPr lang="en-US"/>
          </a:p>
        </p:txBody>
      </p:sp>
    </p:spTree>
    <p:extLst>
      <p:ext uri="{BB962C8B-B14F-4D97-AF65-F5344CB8AC3E}">
        <p14:creationId xmlns:p14="http://schemas.microsoft.com/office/powerpoint/2010/main" val="2733122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28</a:t>
            </a:fld>
            <a:endParaRPr lang="en-US"/>
          </a:p>
        </p:txBody>
      </p:sp>
    </p:spTree>
    <p:extLst>
      <p:ext uri="{BB962C8B-B14F-4D97-AF65-F5344CB8AC3E}">
        <p14:creationId xmlns:p14="http://schemas.microsoft.com/office/powerpoint/2010/main" val="1286692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29</a:t>
            </a:fld>
            <a:endParaRPr lang="en-US"/>
          </a:p>
        </p:txBody>
      </p:sp>
    </p:spTree>
    <p:extLst>
      <p:ext uri="{BB962C8B-B14F-4D97-AF65-F5344CB8AC3E}">
        <p14:creationId xmlns:p14="http://schemas.microsoft.com/office/powerpoint/2010/main" val="184072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3</a:t>
            </a:fld>
            <a:endParaRPr lang="en-US"/>
          </a:p>
        </p:txBody>
      </p:sp>
    </p:spTree>
    <p:extLst>
      <p:ext uri="{BB962C8B-B14F-4D97-AF65-F5344CB8AC3E}">
        <p14:creationId xmlns:p14="http://schemas.microsoft.com/office/powerpoint/2010/main" val="2292380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30</a:t>
            </a:fld>
            <a:endParaRPr lang="en-US"/>
          </a:p>
        </p:txBody>
      </p:sp>
    </p:spTree>
    <p:extLst>
      <p:ext uri="{BB962C8B-B14F-4D97-AF65-F5344CB8AC3E}">
        <p14:creationId xmlns:p14="http://schemas.microsoft.com/office/powerpoint/2010/main" val="3910126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31</a:t>
            </a:fld>
            <a:endParaRPr lang="en-US"/>
          </a:p>
        </p:txBody>
      </p:sp>
    </p:spTree>
    <p:extLst>
      <p:ext uri="{BB962C8B-B14F-4D97-AF65-F5344CB8AC3E}">
        <p14:creationId xmlns:p14="http://schemas.microsoft.com/office/powerpoint/2010/main" val="3275796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32</a:t>
            </a:fld>
            <a:endParaRPr lang="en-US"/>
          </a:p>
        </p:txBody>
      </p:sp>
    </p:spTree>
    <p:extLst>
      <p:ext uri="{BB962C8B-B14F-4D97-AF65-F5344CB8AC3E}">
        <p14:creationId xmlns:p14="http://schemas.microsoft.com/office/powerpoint/2010/main" val="3842580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33</a:t>
            </a:fld>
            <a:endParaRPr lang="en-US"/>
          </a:p>
        </p:txBody>
      </p:sp>
    </p:spTree>
    <p:extLst>
      <p:ext uri="{BB962C8B-B14F-4D97-AF65-F5344CB8AC3E}">
        <p14:creationId xmlns:p14="http://schemas.microsoft.com/office/powerpoint/2010/main" val="2799174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34</a:t>
            </a:fld>
            <a:endParaRPr lang="en-US"/>
          </a:p>
        </p:txBody>
      </p:sp>
    </p:spTree>
    <p:extLst>
      <p:ext uri="{BB962C8B-B14F-4D97-AF65-F5344CB8AC3E}">
        <p14:creationId xmlns:p14="http://schemas.microsoft.com/office/powerpoint/2010/main" val="1633532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35</a:t>
            </a:fld>
            <a:endParaRPr lang="en-US"/>
          </a:p>
        </p:txBody>
      </p:sp>
    </p:spTree>
    <p:extLst>
      <p:ext uri="{BB962C8B-B14F-4D97-AF65-F5344CB8AC3E}">
        <p14:creationId xmlns:p14="http://schemas.microsoft.com/office/powerpoint/2010/main" val="960519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36</a:t>
            </a:fld>
            <a:endParaRPr lang="en-US"/>
          </a:p>
        </p:txBody>
      </p:sp>
    </p:spTree>
    <p:extLst>
      <p:ext uri="{BB962C8B-B14F-4D97-AF65-F5344CB8AC3E}">
        <p14:creationId xmlns:p14="http://schemas.microsoft.com/office/powerpoint/2010/main" val="2255611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algn="ctr" rtl="1" fontAlgn="auto">
              <a:lnSpc>
                <a:spcPct val="165000"/>
              </a:lnSpc>
              <a:spcAft>
                <a:spcPts val="0"/>
              </a:spcAft>
              <a:buFont typeface="Wingdings" panose="05000000000000000000" pitchFamily="2" charset="2"/>
              <a:buNone/>
              <a:defRPr/>
            </a:pPr>
            <a:r>
              <a:rPr kumimoji="1" lang="fa-IR" altLang="en-US" b="1" dirty="0" smtClean="0">
                <a:latin typeface="Times New Roman" panose="02020603050405020304" pitchFamily="18" charset="0"/>
                <a:cs typeface="Nazanin" pitchFamily="2" charset="-78"/>
                <a:sym typeface="Symbol" panose="05050102010706020507" pitchFamily="18" charset="2"/>
              </a:rPr>
              <a:t>*کلیات: </a:t>
            </a:r>
            <a:r>
              <a:rPr kumimoji="1" lang="ar-SA" altLang="en-US" b="1" dirty="0" smtClean="0">
                <a:latin typeface="Times New Roman" panose="02020603050405020304" pitchFamily="18" charset="0"/>
                <a:cs typeface="Nazanin" pitchFamily="2" charset="-78"/>
                <a:sym typeface="Symbol" panose="05050102010706020507" pitchFamily="18" charset="2"/>
              </a:rPr>
              <a:t>برنامه ريزي</a:t>
            </a:r>
            <a:r>
              <a:rPr kumimoji="1" lang="fa-IR" altLang="en-US" b="1" dirty="0" smtClean="0">
                <a:latin typeface="Times New Roman" panose="02020603050405020304" pitchFamily="18" charset="0"/>
                <a:cs typeface="Nazanin" pitchFamily="2" charset="-78"/>
                <a:sym typeface="Symbol" panose="05050102010706020507" pitchFamily="18" charset="2"/>
              </a:rPr>
              <a:t>‏</a:t>
            </a:r>
            <a:r>
              <a:rPr kumimoji="1" lang="ar-SA" altLang="en-US" b="1" dirty="0" smtClean="0">
                <a:latin typeface="Times New Roman" panose="02020603050405020304" pitchFamily="18" charset="0"/>
                <a:cs typeface="Nazanin" pitchFamily="2" charset="-78"/>
                <a:sym typeface="Symbol" panose="05050102010706020507" pitchFamily="18" charset="2"/>
              </a:rPr>
              <a:t>هاي لازم براي</a:t>
            </a:r>
          </a:p>
          <a:p>
            <a:pPr algn="ctr" rtl="1" fontAlgn="auto">
              <a:lnSpc>
                <a:spcPct val="165000"/>
              </a:lnSpc>
              <a:spcAft>
                <a:spcPts val="0"/>
              </a:spcAft>
              <a:buFont typeface="Wingdings" panose="05000000000000000000" pitchFamily="2" charset="2"/>
              <a:buNone/>
              <a:defRPr/>
            </a:pPr>
            <a:r>
              <a:rPr kumimoji="1" lang="ar-SA" altLang="en-US" b="1" dirty="0" smtClean="0">
                <a:latin typeface="Times New Roman" panose="02020603050405020304" pitchFamily="18" charset="0"/>
                <a:cs typeface="Nazanin" pitchFamily="2" charset="-78"/>
                <a:sym typeface="Symbol" panose="05050102010706020507" pitchFamily="18" charset="2"/>
              </a:rPr>
              <a:t>دستيابي به اهداف و اقدامات مربوط به اجراي</a:t>
            </a:r>
            <a:r>
              <a:rPr kumimoji="1" lang="en-US" altLang="ar-SA" b="1" dirty="0" smtClean="0">
                <a:latin typeface="Times New Roman" panose="02020603050405020304" pitchFamily="18" charset="0"/>
                <a:cs typeface="Nazanin" pitchFamily="2" charset="-78"/>
                <a:sym typeface="Symbol" panose="05050102010706020507" pitchFamily="18" charset="2"/>
              </a:rPr>
              <a:t>HSE </a:t>
            </a:r>
          </a:p>
          <a:p>
            <a:pPr algn="ctr" rtl="1" fontAlgn="auto">
              <a:spcAft>
                <a:spcPts val="0"/>
              </a:spcAft>
              <a:buFont typeface="Wingdings" panose="05000000000000000000" pitchFamily="2" charset="2"/>
              <a:buNone/>
              <a:defRPr/>
            </a:pPr>
            <a:r>
              <a:rPr lang="fa-IR" dirty="0" smtClean="0"/>
              <a:t>*یکپارچگی سرمایه: </a:t>
            </a:r>
            <a:r>
              <a:rPr kumimoji="1" lang="ar-SA" altLang="en-US" b="1" dirty="0" smtClean="0">
                <a:latin typeface="Times New Roman" panose="02020603050405020304" pitchFamily="18" charset="0"/>
                <a:cs typeface="Nazanin" pitchFamily="2" charset="-78"/>
                <a:sym typeface="Symbol" panose="05050102010706020507" pitchFamily="18" charset="2"/>
              </a:rPr>
              <a:t>بايد رويه هايي برقرار شود تا اطمينان حاصل گردد كه</a:t>
            </a:r>
          </a:p>
          <a:p>
            <a:pPr algn="ctr" rtl="1" fontAlgn="auto">
              <a:lnSpc>
                <a:spcPct val="150000"/>
              </a:lnSpc>
              <a:spcAft>
                <a:spcPts val="0"/>
              </a:spcAft>
              <a:buFont typeface="Wingdings" panose="05000000000000000000" pitchFamily="2" charset="2"/>
              <a:buNone/>
              <a:defRPr/>
            </a:pPr>
            <a:r>
              <a:rPr kumimoji="1" lang="ar-SA" altLang="en-US" b="1" dirty="0" smtClean="0">
                <a:latin typeface="Times New Roman" panose="02020603050405020304" pitchFamily="18" charset="0"/>
                <a:cs typeface="Nazanin" pitchFamily="2" charset="-78"/>
                <a:sym typeface="Symbol" panose="05050102010706020507" pitchFamily="18" charset="2"/>
              </a:rPr>
              <a:t>تاسيسات و تجهيزاتي كه طراحي، ساخته، خريداري يا به كار گرفته شده</a:t>
            </a:r>
            <a:r>
              <a:rPr kumimoji="1" lang="fa-IR" altLang="en-US" b="1" dirty="0" smtClean="0">
                <a:latin typeface="Times New Roman" panose="02020603050405020304" pitchFamily="18" charset="0"/>
                <a:cs typeface="Nazanin" pitchFamily="2" charset="-78"/>
                <a:sym typeface="Symbol" panose="05050102010706020507" pitchFamily="18" charset="2"/>
              </a:rPr>
              <a:t> </a:t>
            </a:r>
            <a:r>
              <a:rPr kumimoji="1" lang="ar-SA" altLang="en-US" b="1" dirty="0" smtClean="0">
                <a:latin typeface="Times New Roman" panose="02020603050405020304" pitchFamily="18" charset="0"/>
                <a:cs typeface="Nazanin" pitchFamily="2" charset="-78"/>
                <a:sym typeface="Symbol" panose="05050102010706020507" pitchFamily="18" charset="2"/>
              </a:rPr>
              <a:t>يا مورد بازرسي قرار </a:t>
            </a:r>
            <a:endParaRPr kumimoji="1" lang="fa-IR" altLang="en-US" b="1" dirty="0" smtClean="0">
              <a:latin typeface="Times New Roman" panose="02020603050405020304" pitchFamily="18" charset="0"/>
              <a:cs typeface="Nazanin" pitchFamily="2" charset="-78"/>
              <a:sym typeface="Symbol" panose="05050102010706020507" pitchFamily="18" charset="2"/>
            </a:endParaRPr>
          </a:p>
          <a:p>
            <a:pPr algn="ctr" rtl="1" fontAlgn="auto">
              <a:lnSpc>
                <a:spcPct val="150000"/>
              </a:lnSpc>
              <a:spcAft>
                <a:spcPts val="0"/>
              </a:spcAft>
              <a:buFont typeface="Wingdings" panose="05000000000000000000" pitchFamily="2" charset="2"/>
              <a:buNone/>
              <a:defRPr/>
            </a:pPr>
            <a:r>
              <a:rPr kumimoji="1" lang="ar-SA" altLang="en-US" b="1" dirty="0" smtClean="0">
                <a:latin typeface="Times New Roman" panose="02020603050405020304" pitchFamily="18" charset="0"/>
                <a:cs typeface="Nazanin" pitchFamily="2" charset="-78"/>
                <a:sym typeface="Symbol" panose="05050102010706020507" pitchFamily="18" charset="2"/>
              </a:rPr>
              <a:t>گرفته اند از نقطه نظر</a:t>
            </a:r>
            <a:r>
              <a:rPr kumimoji="1" lang="en-US" altLang="ar-SA" b="1" dirty="0" smtClean="0">
                <a:latin typeface="Times New Roman" panose="02020603050405020304" pitchFamily="18" charset="0"/>
                <a:cs typeface="Nazanin" pitchFamily="2" charset="-78"/>
                <a:sym typeface="Symbol" panose="05050102010706020507" pitchFamily="18" charset="2"/>
              </a:rPr>
              <a:t>HSE </a:t>
            </a:r>
            <a:r>
              <a:rPr kumimoji="1" lang="fa-IR" altLang="ar-SA" b="1" dirty="0" smtClean="0">
                <a:latin typeface="Times New Roman" panose="02020603050405020304" pitchFamily="18" charset="0"/>
                <a:cs typeface="Nazanin" pitchFamily="2" charset="-78"/>
                <a:sym typeface="Symbol" panose="05050102010706020507" pitchFamily="18" charset="2"/>
              </a:rPr>
              <a:t> </a:t>
            </a:r>
            <a:r>
              <a:rPr kumimoji="1" lang="ar-SA" altLang="en-US" b="1" dirty="0" smtClean="0">
                <a:latin typeface="Times New Roman" panose="02020603050405020304" pitchFamily="18" charset="0"/>
                <a:cs typeface="Nazanin" pitchFamily="2" charset="-78"/>
                <a:sym typeface="Symbol" panose="05050102010706020507" pitchFamily="18" charset="2"/>
              </a:rPr>
              <a:t>مناسب اند.</a:t>
            </a:r>
          </a:p>
          <a:p>
            <a:pPr algn="ctr" rtl="1" fontAlgn="auto">
              <a:spcAft>
                <a:spcPts val="0"/>
              </a:spcAft>
              <a:buFont typeface="Wingdings" panose="05000000000000000000" pitchFamily="2" charset="2"/>
              <a:buNone/>
              <a:defRPr/>
            </a:pPr>
            <a:r>
              <a:rPr kumimoji="1" lang="ar-SA" altLang="en-US" b="1" dirty="0" smtClean="0">
                <a:latin typeface="Times New Roman" panose="02020603050405020304" pitchFamily="18" charset="0"/>
                <a:cs typeface="Nazanin" pitchFamily="2" charset="-78"/>
                <a:sym typeface="Symbol" panose="05050102010706020507" pitchFamily="18" charset="2"/>
              </a:rPr>
              <a:t>(با معيارهاي از پيش تعيين شده مطابقت دارند)</a:t>
            </a:r>
            <a:endParaRPr kumimoji="1" lang="en-US" b="1" dirty="0" smtClean="0">
              <a:latin typeface="Times New Roman" panose="02020603050405020304" pitchFamily="18" charset="0"/>
              <a:cs typeface="Nazanin" pitchFamily="2" charset="-78"/>
              <a:sym typeface="Symbol" panose="05050102010706020507" pitchFamily="18" charset="2"/>
            </a:endParaRPr>
          </a:p>
          <a:p>
            <a:pPr marL="0" marR="0" indent="0" algn="ctr" defTabSz="914400" rtl="1" eaLnBrk="1" fontAlgn="auto" latinLnBrk="0" hangingPunct="1">
              <a:lnSpc>
                <a:spcPct val="165000"/>
              </a:lnSpc>
              <a:spcBef>
                <a:spcPts val="0"/>
              </a:spcBef>
              <a:spcAft>
                <a:spcPts val="0"/>
              </a:spcAft>
              <a:buClrTx/>
              <a:buSzTx/>
              <a:buFont typeface="Wingdings" panose="05000000000000000000" pitchFamily="2" charset="2"/>
              <a:buNone/>
              <a:tabLst/>
              <a:defRPr/>
            </a:pPr>
            <a:r>
              <a:rPr kumimoji="1" lang="fa-IR" altLang="en-US" sz="1200" b="1" dirty="0" smtClean="0">
                <a:cs typeface="Nazanin" pitchFamily="2" charset="-78"/>
                <a:sym typeface="Symbol" panose="05050102010706020507" pitchFamily="18" charset="2"/>
              </a:rPr>
              <a:t>*</a:t>
            </a:r>
            <a:r>
              <a:rPr kumimoji="1" lang="ar-SA" altLang="en-US" sz="1200" b="1" dirty="0" smtClean="0">
                <a:cs typeface="Nazanin" pitchFamily="2" charset="-78"/>
                <a:sym typeface="Symbol" panose="05050102010706020507" pitchFamily="18" charset="2"/>
              </a:rPr>
              <a:t>دستورالعمل</a:t>
            </a:r>
            <a:r>
              <a:rPr kumimoji="1" lang="fa-IR" altLang="en-US" sz="1200" b="1" dirty="0" smtClean="0">
                <a:cs typeface="Nazanin" pitchFamily="2" charset="-78"/>
                <a:sym typeface="Symbol" panose="05050102010706020507" pitchFamily="18" charset="2"/>
              </a:rPr>
              <a:t>‏</a:t>
            </a:r>
            <a:r>
              <a:rPr kumimoji="1" lang="ar-SA" altLang="en-US" sz="1200" b="1" dirty="0" smtClean="0">
                <a:cs typeface="Nazanin" pitchFamily="2" charset="-78"/>
                <a:sym typeface="Symbol" panose="05050102010706020507" pitchFamily="18" charset="2"/>
              </a:rPr>
              <a:t>هاي كاري</a:t>
            </a:r>
            <a:r>
              <a:rPr kumimoji="1" lang="fa-IR" altLang="en-US" sz="1200" b="1" dirty="0" smtClean="0">
                <a:cs typeface="Nazanin" pitchFamily="2" charset="-78"/>
                <a:sym typeface="Symbol" panose="05050102010706020507" pitchFamily="18" charset="2"/>
              </a:rPr>
              <a:t>،</a:t>
            </a:r>
            <a:r>
              <a:rPr kumimoji="1" lang="ar-SA" altLang="en-US" sz="1200" b="1" dirty="0" smtClean="0">
                <a:cs typeface="Nazanin" pitchFamily="2" charset="-78"/>
                <a:sym typeface="Symbol" panose="05050102010706020507" pitchFamily="18" charset="2"/>
              </a:rPr>
              <a:t> روش انجام وظايف در محيط كار </a:t>
            </a:r>
            <a:r>
              <a:rPr kumimoji="1" lang="fa-IR" altLang="en-US" sz="1200" b="1" dirty="0" smtClean="0">
                <a:cs typeface="Nazanin" pitchFamily="2" charset="-78"/>
                <a:sym typeface="Symbol" panose="05050102010706020507" pitchFamily="18" charset="2"/>
              </a:rPr>
              <a:t>(</a:t>
            </a:r>
            <a:r>
              <a:rPr kumimoji="1" lang="ar-SA" altLang="en-US" sz="1200" b="1" dirty="0" smtClean="0">
                <a:cs typeface="Nazanin" pitchFamily="2" charset="-78"/>
                <a:sym typeface="Symbol" panose="05050102010706020507" pitchFamily="18" charset="2"/>
              </a:rPr>
              <a:t>چه توسط كاركنان شركتي و چه توسط غير</a:t>
            </a:r>
            <a:r>
              <a:rPr kumimoji="1" lang="fa-IR" altLang="en-US" sz="1200" b="1" dirty="0" smtClean="0">
                <a:cs typeface="Nazanin" pitchFamily="2" charset="-78"/>
                <a:sym typeface="Symbol" panose="05050102010706020507" pitchFamily="18" charset="2"/>
              </a:rPr>
              <a:t>) را</a:t>
            </a:r>
            <a:r>
              <a:rPr kumimoji="1" lang="ar-SA" altLang="en-US" sz="1200" b="1" dirty="0" smtClean="0">
                <a:cs typeface="Nazanin" pitchFamily="2" charset="-78"/>
                <a:sym typeface="Symbol" panose="05050102010706020507" pitchFamily="18" charset="2"/>
              </a:rPr>
              <a:t> تعريف مي‏كند.</a:t>
            </a:r>
            <a:endParaRPr kumimoji="1" lang="en-US" sz="1200" b="1" dirty="0" smtClean="0">
              <a:cs typeface="Nazanin" pitchFamily="2" charset="-78"/>
              <a:sym typeface="Symbol" panose="05050102010706020507" pitchFamily="18" charset="2"/>
            </a:endParaRPr>
          </a:p>
          <a:p>
            <a:pPr marL="0" marR="0" indent="0" algn="ctr" defTabSz="914400" rtl="1" eaLnBrk="1" fontAlgn="auto" latinLnBrk="0" hangingPunct="1">
              <a:lnSpc>
                <a:spcPct val="165000"/>
              </a:lnSpc>
              <a:spcBef>
                <a:spcPts val="0"/>
              </a:spcBef>
              <a:spcAft>
                <a:spcPts val="0"/>
              </a:spcAft>
              <a:buClrTx/>
              <a:buSzTx/>
              <a:buFont typeface="Wingdings" panose="05000000000000000000" pitchFamily="2" charset="2"/>
              <a:buNone/>
              <a:tabLst/>
              <a:defRPr/>
            </a:pPr>
            <a:r>
              <a:rPr lang="fa-IR" dirty="0" smtClean="0"/>
              <a:t>* مدیریت تغییر:</a:t>
            </a:r>
            <a:r>
              <a:rPr kumimoji="1" lang="ar-SA" altLang="en-US" b="1" dirty="0" smtClean="0">
                <a:latin typeface="Times New Roman" panose="02020603050405020304" pitchFamily="18" charset="0"/>
                <a:cs typeface="Nazanin" pitchFamily="2" charset="-78"/>
                <a:sym typeface="Symbol" panose="05050102010706020507" pitchFamily="18" charset="2"/>
              </a:rPr>
              <a:t>بايد رويه‏هايي براي طرحريزي و كنترل تغييرات</a:t>
            </a:r>
            <a:r>
              <a:rPr kumimoji="1" lang="fa-IR" altLang="en-US" b="1" dirty="0" smtClean="0">
                <a:latin typeface="Times New Roman" panose="02020603050405020304" pitchFamily="18" charset="0"/>
                <a:cs typeface="Nazanin" pitchFamily="2" charset="-78"/>
                <a:sym typeface="Symbol" panose="05050102010706020507" pitchFamily="18" charset="2"/>
              </a:rPr>
              <a:t> </a:t>
            </a:r>
            <a:r>
              <a:rPr kumimoji="1" lang="ar-SA" altLang="en-US" b="1" dirty="0" smtClean="0">
                <a:latin typeface="Times New Roman" panose="02020603050405020304" pitchFamily="18" charset="0"/>
                <a:cs typeface="Nazanin" pitchFamily="2" charset="-78"/>
                <a:sym typeface="Symbol" panose="05050102010706020507" pitchFamily="18" charset="2"/>
              </a:rPr>
              <a:t>(</a:t>
            </a:r>
            <a:r>
              <a:rPr kumimoji="1" lang="fa-IR" altLang="en-US" b="1" dirty="0" smtClean="0">
                <a:latin typeface="Times New Roman" panose="02020603050405020304" pitchFamily="18" charset="0"/>
                <a:cs typeface="Nazanin" pitchFamily="2" charset="-78"/>
                <a:sym typeface="Symbol" panose="05050102010706020507" pitchFamily="18" charset="2"/>
              </a:rPr>
              <a:t>چ</a:t>
            </a:r>
            <a:r>
              <a:rPr kumimoji="1" lang="ar-SA" altLang="en-US" b="1" dirty="0" smtClean="0">
                <a:latin typeface="Times New Roman" panose="02020603050405020304" pitchFamily="18" charset="0"/>
                <a:cs typeface="Nazanin" pitchFamily="2" charset="-78"/>
                <a:sym typeface="Symbol" panose="05050102010706020507" pitchFamily="18" charset="2"/>
              </a:rPr>
              <a:t>ه موقت و چه دائم) </a:t>
            </a:r>
            <a:r>
              <a:rPr kumimoji="1" lang="en-US" altLang="ar-SA" b="1" dirty="0" smtClean="0">
                <a:latin typeface="Times New Roman" panose="02020603050405020304" pitchFamily="18" charset="0"/>
                <a:cs typeface="Nazanin" pitchFamily="2" charset="-78"/>
                <a:sym typeface="Symbol" panose="05050102010706020507" pitchFamily="18" charset="2"/>
              </a:rPr>
              <a:t>HSE</a:t>
            </a:r>
            <a:r>
              <a:rPr kumimoji="1" lang="fa-IR" altLang="ar-SA" b="1" dirty="0" smtClean="0">
                <a:latin typeface="Times New Roman" panose="02020603050405020304" pitchFamily="18" charset="0"/>
                <a:cs typeface="Nazanin" pitchFamily="2" charset="-78"/>
                <a:sym typeface="Symbol" panose="05050102010706020507" pitchFamily="18" charset="2"/>
              </a:rPr>
              <a:t> </a:t>
            </a:r>
            <a:r>
              <a:rPr kumimoji="1" lang="ar-SA" altLang="en-US" b="1" dirty="0" smtClean="0">
                <a:latin typeface="Times New Roman" panose="02020603050405020304" pitchFamily="18" charset="0"/>
                <a:cs typeface="Nazanin" pitchFamily="2" charset="-78"/>
                <a:sym typeface="Symbol" panose="05050102010706020507" pitchFamily="18" charset="2"/>
              </a:rPr>
              <a:t>وجود داشته باشد تا از تاثيرات نامطلوب تغييرات بر اجتناب شود.</a:t>
            </a:r>
            <a:endParaRPr kumimoji="1" lang="en-US" b="1" dirty="0" smtClean="0">
              <a:latin typeface="Times New Roman" panose="02020603050405020304" pitchFamily="18" charset="0"/>
              <a:cs typeface="Nazanin" pitchFamily="2" charset="-78"/>
              <a:sym typeface="Symbol" panose="05050102010706020507" pitchFamily="18" charset="2"/>
            </a:endParaRPr>
          </a:p>
          <a:p>
            <a:pPr marL="171450" indent="-171450" algn="ctr" rtl="1" fontAlgn="auto">
              <a:lnSpc>
                <a:spcPct val="165000"/>
              </a:lnSpc>
              <a:spcAft>
                <a:spcPts val="0"/>
              </a:spcAft>
              <a:buFont typeface="Arial" panose="020B0604020202020204" pitchFamily="34" charset="0"/>
              <a:buChar char="•"/>
              <a:defRPr/>
            </a:pPr>
            <a:r>
              <a:rPr lang="fa-IR" dirty="0" smtClean="0"/>
              <a:t>طرح ریزی وضعیت اضطراری: </a:t>
            </a:r>
          </a:p>
          <a:p>
            <a:pPr marL="0" indent="0" algn="r" rtl="1" fontAlgn="auto">
              <a:lnSpc>
                <a:spcPct val="185000"/>
              </a:lnSpc>
              <a:spcAft>
                <a:spcPts val="0"/>
              </a:spcAft>
              <a:buFont typeface="Wingdings" panose="05000000000000000000" pitchFamily="2" charset="2"/>
              <a:buNone/>
              <a:defRPr/>
            </a:pPr>
            <a:r>
              <a:rPr kumimoji="1" lang="ar-SA" altLang="en-US" sz="1200" b="1" dirty="0" smtClean="0">
                <a:cs typeface="Nazanin" pitchFamily="2" charset="-78"/>
                <a:sym typeface="Wingdings 3" panose="05040102010807070707" pitchFamily="18" charset="2"/>
              </a:rPr>
              <a:t>فاز1</a:t>
            </a:r>
            <a:r>
              <a:rPr kumimoji="1" lang="fa-IR" altLang="en-US" sz="1200" b="1" dirty="0" smtClean="0">
                <a:cs typeface="Nazanin" pitchFamily="2" charset="-78"/>
                <a:sym typeface="Wingdings 3" panose="05040102010807070707" pitchFamily="18" charset="2"/>
              </a:rPr>
              <a:t>:</a:t>
            </a:r>
            <a:r>
              <a:rPr kumimoji="1" lang="ar-SA" altLang="en-US" sz="1200" b="1" dirty="0" smtClean="0">
                <a:cs typeface="Nazanin" pitchFamily="2" charset="-78"/>
                <a:sym typeface="Wingdings 3" panose="05040102010807070707" pitchFamily="18" charset="2"/>
              </a:rPr>
              <a:t> </a:t>
            </a:r>
            <a:r>
              <a:rPr kumimoji="1" lang="ar-SA" altLang="en-US" sz="1200" b="1" dirty="0" smtClean="0">
                <a:cs typeface="Nazanin" pitchFamily="2" charset="-78"/>
                <a:sym typeface="Wingdings 2" panose="05020102010507070707" pitchFamily="18" charset="2"/>
              </a:rPr>
              <a:t>طرح پيشگيري(قبل از وقوع)</a:t>
            </a:r>
            <a:endParaRPr kumimoji="1" lang="ar-SA" altLang="en-US" sz="1200" b="1" dirty="0" smtClean="0">
              <a:cs typeface="Nazanin" pitchFamily="2" charset="-78"/>
              <a:sym typeface="Wingdings 3" panose="05040102010807070707" pitchFamily="18" charset="2"/>
            </a:endParaRPr>
          </a:p>
          <a:p>
            <a:pPr marL="0" indent="0" algn="r" rtl="1" fontAlgn="auto">
              <a:lnSpc>
                <a:spcPct val="185000"/>
              </a:lnSpc>
              <a:spcAft>
                <a:spcPts val="0"/>
              </a:spcAft>
              <a:buFont typeface="Wingdings" panose="05000000000000000000" pitchFamily="2" charset="2"/>
              <a:buNone/>
              <a:defRPr/>
            </a:pPr>
            <a:r>
              <a:rPr kumimoji="1" lang="ar-SA" altLang="en-US" sz="1200" b="1" dirty="0" smtClean="0">
                <a:cs typeface="Nazanin" pitchFamily="2" charset="-78"/>
                <a:sym typeface="Wingdings 3" panose="05040102010807070707" pitchFamily="18" charset="2"/>
              </a:rPr>
              <a:t>فاز</a:t>
            </a:r>
            <a:r>
              <a:rPr kumimoji="1" lang="fa-IR" altLang="en-US" sz="1200" b="1" dirty="0" smtClean="0">
                <a:cs typeface="Nazanin" pitchFamily="2" charset="-78"/>
                <a:sym typeface="Wingdings 3" panose="05040102010807070707" pitchFamily="18" charset="2"/>
              </a:rPr>
              <a:t>2:</a:t>
            </a:r>
            <a:r>
              <a:rPr kumimoji="1" lang="ar-SA" altLang="en-US" sz="1200" b="1" dirty="0" smtClean="0">
                <a:cs typeface="Nazanin" pitchFamily="2" charset="-78"/>
                <a:sym typeface="Wingdings 3" panose="05040102010807070707" pitchFamily="18" charset="2"/>
              </a:rPr>
              <a:t> </a:t>
            </a:r>
            <a:r>
              <a:rPr kumimoji="1" lang="ar-SA" altLang="en-US" sz="1200" b="1" dirty="0" smtClean="0">
                <a:cs typeface="Nazanin" pitchFamily="2" charset="-78"/>
                <a:sym typeface="Wingdings 2" panose="05020102010507070707" pitchFamily="18" charset="2"/>
              </a:rPr>
              <a:t>طرح مقابله(حين وقوع)</a:t>
            </a:r>
            <a:endParaRPr kumimoji="1" lang="ar-SA" altLang="en-US" sz="1200" b="1" dirty="0" smtClean="0">
              <a:cs typeface="Nazanin" pitchFamily="2" charset="-78"/>
              <a:sym typeface="Wingdings 3" panose="05040102010807070707" pitchFamily="18" charset="2"/>
            </a:endParaRPr>
          </a:p>
          <a:p>
            <a:pPr marL="0" indent="0" algn="r" rtl="1" fontAlgn="auto">
              <a:lnSpc>
                <a:spcPct val="185000"/>
              </a:lnSpc>
              <a:spcAft>
                <a:spcPts val="0"/>
              </a:spcAft>
              <a:buFont typeface="Wingdings" panose="05000000000000000000" pitchFamily="2" charset="2"/>
              <a:buNone/>
              <a:defRPr/>
            </a:pPr>
            <a:r>
              <a:rPr kumimoji="1" lang="ar-SA" altLang="en-US" sz="1200" b="1" dirty="0" smtClean="0">
                <a:cs typeface="Nazanin" pitchFamily="2" charset="-78"/>
                <a:sym typeface="Wingdings 3" panose="05040102010807070707" pitchFamily="18" charset="2"/>
              </a:rPr>
              <a:t>فاز</a:t>
            </a:r>
            <a:r>
              <a:rPr kumimoji="1" lang="fa-IR" altLang="en-US" sz="1200" b="1" dirty="0" smtClean="0">
                <a:cs typeface="Nazanin" pitchFamily="2" charset="-78"/>
                <a:sym typeface="Wingdings 3" panose="05040102010807070707" pitchFamily="18" charset="2"/>
              </a:rPr>
              <a:t>3:</a:t>
            </a:r>
            <a:r>
              <a:rPr kumimoji="1" lang="ar-SA" altLang="en-US" sz="1200" b="1" dirty="0" smtClean="0">
                <a:cs typeface="Nazanin" pitchFamily="2" charset="-78"/>
                <a:sym typeface="Wingdings 3" panose="05040102010807070707" pitchFamily="18" charset="2"/>
              </a:rPr>
              <a:t> </a:t>
            </a:r>
            <a:r>
              <a:rPr kumimoji="1" lang="ar-SA" altLang="en-US" sz="1200" b="1" dirty="0" smtClean="0">
                <a:cs typeface="Nazanin" pitchFamily="2" charset="-78"/>
                <a:sym typeface="Wingdings 2" panose="05020102010507070707" pitchFamily="18" charset="2"/>
              </a:rPr>
              <a:t>طرح بازيابي يا بهبود(پس از وقوع)</a:t>
            </a:r>
          </a:p>
          <a:p>
            <a:pPr marL="171450" indent="-171450" algn="r" rtl="1" fontAlgn="auto">
              <a:spcAft>
                <a:spcPts val="0"/>
              </a:spcAft>
              <a:buFont typeface="Arial" panose="020B0604020202020204" pitchFamily="34" charset="0"/>
              <a:buChar char="•"/>
              <a:defRPr/>
            </a:pPr>
            <a:r>
              <a:rPr lang="fa-IR" b="1" dirty="0" smtClean="0">
                <a:cs typeface="Nazanin" pitchFamily="2" charset="-78"/>
              </a:rPr>
              <a:t>انواع وضعیت</a:t>
            </a:r>
            <a:r>
              <a:rPr lang="fa-IR" b="1" baseline="0" dirty="0" smtClean="0">
                <a:cs typeface="Nazanin" pitchFamily="2" charset="-78"/>
              </a:rPr>
              <a:t> های اضطراری :</a:t>
            </a:r>
          </a:p>
          <a:p>
            <a:pPr marL="171450" indent="-171450" algn="r" rtl="1" fontAlgn="auto">
              <a:spcAft>
                <a:spcPts val="0"/>
              </a:spcAft>
              <a:buFont typeface="Arial" panose="020B0604020202020204" pitchFamily="34" charset="0"/>
              <a:buChar char="•"/>
              <a:defRPr/>
            </a:pPr>
            <a:r>
              <a:rPr lang="ar-SA" b="1" dirty="0" smtClean="0">
                <a:cs typeface="Nazanin" pitchFamily="2" charset="-78"/>
              </a:rPr>
              <a:t>حري</a:t>
            </a:r>
            <a:r>
              <a:rPr lang="fa-IR" b="1" dirty="0" smtClean="0">
                <a:cs typeface="Nazanin" pitchFamily="2" charset="-78"/>
              </a:rPr>
              <a:t>ق</a:t>
            </a:r>
            <a:r>
              <a:rPr lang="ar-SA" b="1" dirty="0" smtClean="0">
                <a:cs typeface="Nazanin" pitchFamily="2" charset="-78"/>
              </a:rPr>
              <a:t> و انفجار </a:t>
            </a:r>
          </a:p>
          <a:p>
            <a:pPr algn="r" rtl="1" fontAlgn="auto">
              <a:spcAft>
                <a:spcPts val="0"/>
              </a:spcAft>
              <a:defRPr/>
            </a:pPr>
            <a:r>
              <a:rPr lang="ar-SA" b="1" dirty="0" smtClean="0">
                <a:cs typeface="Nazanin" pitchFamily="2" charset="-78"/>
              </a:rPr>
              <a:t>عملكرد نادرست كنترل‌هاي اصلي (نظير از دست رفتن كنترل چاه) و همچنين منابع توليد</a:t>
            </a:r>
            <a:r>
              <a:rPr lang="fa-IR" b="1" dirty="0" smtClean="0">
                <a:cs typeface="Nazanin" pitchFamily="2" charset="-78"/>
              </a:rPr>
              <a:t> و</a:t>
            </a:r>
            <a:r>
              <a:rPr lang="ar-SA" b="1" dirty="0" smtClean="0">
                <a:cs typeface="Nazanin" pitchFamily="2" charset="-78"/>
              </a:rPr>
              <a:t> تامين انرژي الكتريكي يا ساير خدمات </a:t>
            </a:r>
          </a:p>
          <a:p>
            <a:pPr algn="r" rtl="1" fontAlgn="auto">
              <a:spcAft>
                <a:spcPts val="0"/>
              </a:spcAft>
              <a:defRPr/>
            </a:pPr>
            <a:r>
              <a:rPr lang="ar-SA" b="1" dirty="0" smtClean="0">
                <a:cs typeface="Nazanin" pitchFamily="2" charset="-78"/>
              </a:rPr>
              <a:t>عملكرد نادرست سازه‌ها </a:t>
            </a:r>
          </a:p>
          <a:p>
            <a:pPr algn="r" rtl="1" fontAlgn="auto">
              <a:spcAft>
                <a:spcPts val="0"/>
              </a:spcAft>
              <a:defRPr/>
            </a:pPr>
            <a:r>
              <a:rPr lang="ar-SA" b="1" dirty="0" smtClean="0">
                <a:cs typeface="Nazanin" pitchFamily="2" charset="-78"/>
              </a:rPr>
              <a:t>حوادث ناشي از كار </a:t>
            </a:r>
          </a:p>
          <a:p>
            <a:pPr algn="r" rtl="1" fontAlgn="auto">
              <a:spcAft>
                <a:spcPts val="0"/>
              </a:spcAft>
              <a:defRPr/>
            </a:pPr>
            <a:r>
              <a:rPr lang="ar-SA" b="1" dirty="0" smtClean="0">
                <a:cs typeface="Nazanin" pitchFamily="2" charset="-78"/>
              </a:rPr>
              <a:t>رويداهاي هوائي، دريائي،</a:t>
            </a:r>
            <a:r>
              <a:rPr lang="fa-IR" b="1" dirty="0" smtClean="0">
                <a:cs typeface="Nazanin" pitchFamily="2" charset="-78"/>
              </a:rPr>
              <a:t> </a:t>
            </a:r>
            <a:r>
              <a:rPr lang="ar-SA" b="1" dirty="0" smtClean="0">
                <a:cs typeface="Nazanin" pitchFamily="2" charset="-78"/>
              </a:rPr>
              <a:t>‌زير دريائي </a:t>
            </a:r>
          </a:p>
          <a:p>
            <a:pPr algn="r" rtl="1" fontAlgn="auto">
              <a:spcAft>
                <a:spcPts val="0"/>
              </a:spcAft>
              <a:defRPr/>
            </a:pPr>
            <a:r>
              <a:rPr lang="ar-SA" b="1" dirty="0" smtClean="0">
                <a:cs typeface="Nazanin" pitchFamily="2" charset="-78"/>
              </a:rPr>
              <a:t>افرادي كه به دريا افتاده يا مفقود مي‌شوند. </a:t>
            </a:r>
          </a:p>
          <a:p>
            <a:pPr algn="r" rtl="1" fontAlgn="auto">
              <a:spcAft>
                <a:spcPts val="0"/>
              </a:spcAft>
              <a:defRPr/>
            </a:pPr>
            <a:r>
              <a:rPr lang="ar-SA" b="1" dirty="0" smtClean="0">
                <a:cs typeface="Nazanin" pitchFamily="2" charset="-78"/>
              </a:rPr>
              <a:t>نشت و رها شدن غير برنامه‌ريزي شده محصول يا مواد مصرفي ديگر </a:t>
            </a:r>
          </a:p>
          <a:p>
            <a:pPr algn="r" rtl="1" fontAlgn="auto">
              <a:spcAft>
                <a:spcPts val="0"/>
              </a:spcAft>
              <a:defRPr/>
            </a:pPr>
            <a:r>
              <a:rPr lang="ar-SA" b="1" dirty="0" smtClean="0">
                <a:cs typeface="Nazanin" pitchFamily="2" charset="-78"/>
              </a:rPr>
              <a:t>نشت مواد راديواكتيو </a:t>
            </a:r>
          </a:p>
          <a:p>
            <a:pPr algn="r" rtl="1" fontAlgn="auto">
              <a:spcAft>
                <a:spcPts val="0"/>
              </a:spcAft>
              <a:defRPr/>
            </a:pPr>
            <a:r>
              <a:rPr lang="ar-SA" b="1" dirty="0" smtClean="0">
                <a:cs typeface="Nazanin" pitchFamily="2" charset="-78"/>
              </a:rPr>
              <a:t>عمليات تروريستي </a:t>
            </a:r>
          </a:p>
          <a:p>
            <a:pPr algn="r" rtl="1" fontAlgn="auto">
              <a:spcAft>
                <a:spcPts val="0"/>
              </a:spcAft>
              <a:defRPr/>
            </a:pPr>
            <a:r>
              <a:rPr lang="ar-SA" b="1" dirty="0" smtClean="0">
                <a:cs typeface="Nazanin" pitchFamily="2" charset="-78"/>
              </a:rPr>
              <a:t>بروز يك بحران بهداشتي </a:t>
            </a:r>
          </a:p>
          <a:p>
            <a:pPr algn="r" rtl="1" fontAlgn="auto">
              <a:spcAft>
                <a:spcPts val="0"/>
              </a:spcAft>
              <a:defRPr/>
            </a:pPr>
            <a:r>
              <a:rPr lang="ar-SA" b="1" dirty="0" smtClean="0">
                <a:cs typeface="Nazanin" pitchFamily="2" charset="-78"/>
              </a:rPr>
              <a:t>شيوع </a:t>
            </a:r>
            <a:endParaRPr lang="en-US" dirty="0"/>
          </a:p>
        </p:txBody>
      </p:sp>
      <p:sp>
        <p:nvSpPr>
          <p:cNvPr id="4" name="Slide Number Placeholder 3"/>
          <p:cNvSpPr>
            <a:spLocks noGrp="1"/>
          </p:cNvSpPr>
          <p:nvPr>
            <p:ph type="sldNum" sz="quarter" idx="10"/>
          </p:nvPr>
        </p:nvSpPr>
        <p:spPr/>
        <p:txBody>
          <a:bodyPr/>
          <a:lstStyle/>
          <a:p>
            <a:fld id="{40E4C787-F131-46F2-97D8-55698CE6F069}" type="slidenum">
              <a:rPr lang="en-US" smtClean="0"/>
              <a:t>37</a:t>
            </a:fld>
            <a:endParaRPr lang="en-US"/>
          </a:p>
        </p:txBody>
      </p:sp>
    </p:spTree>
    <p:extLst>
      <p:ext uri="{BB962C8B-B14F-4D97-AF65-F5344CB8AC3E}">
        <p14:creationId xmlns:p14="http://schemas.microsoft.com/office/powerpoint/2010/main" val="737626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1" lang="ar-SA" altLang="en-US" sz="1200" b="1" dirty="0" smtClean="0">
                <a:latin typeface="Times New Roman" panose="02020603050405020304" pitchFamily="18" charset="0"/>
                <a:cs typeface="Nazanin" pitchFamily="2" charset="-78"/>
                <a:sym typeface="Wingdings 3" panose="05040102010807070707" pitchFamily="18" charset="2"/>
              </a:rPr>
              <a:t>فعاليت</a:t>
            </a:r>
            <a:r>
              <a:rPr kumimoji="1" lang="fa-IR" altLang="en-US" sz="1200" b="1" dirty="0" smtClean="0">
                <a:latin typeface="Times New Roman" panose="02020603050405020304" pitchFamily="18" charset="0"/>
                <a:cs typeface="Nazanin" pitchFamily="2" charset="-78"/>
                <a:sym typeface="Wingdings 3" panose="05040102010807070707" pitchFamily="18" charset="2"/>
              </a:rPr>
              <a:t>‏</a:t>
            </a:r>
            <a:r>
              <a:rPr kumimoji="1" lang="ar-SA" altLang="en-US" sz="1200" b="1" dirty="0" smtClean="0">
                <a:latin typeface="Times New Roman" panose="02020603050405020304" pitchFamily="18" charset="0"/>
                <a:cs typeface="Nazanin" pitchFamily="2" charset="-78"/>
                <a:sym typeface="Wingdings 3" panose="05040102010807070707" pitchFamily="18" charset="2"/>
              </a:rPr>
              <a:t>ها و وظايفي كه طبق روش اجرايي و دستورالعمل‏هاي كاري در</a:t>
            </a:r>
            <a:r>
              <a:rPr kumimoji="1" lang="en-US" altLang="ar-SA" sz="1200" b="1" dirty="0" smtClean="0">
                <a:latin typeface="Times New Roman" panose="02020603050405020304" pitchFamily="18" charset="0"/>
                <a:cs typeface="Nazanin" pitchFamily="2" charset="-78"/>
                <a:sym typeface="Wingdings 3" panose="05040102010807070707" pitchFamily="18" charset="2"/>
              </a:rPr>
              <a:t>HSE</a:t>
            </a:r>
            <a:r>
              <a:rPr kumimoji="1" lang="fa-IR" altLang="ar-SA" sz="1200" b="1" dirty="0" smtClean="0">
                <a:latin typeface="Times New Roman" panose="02020603050405020304" pitchFamily="18" charset="0"/>
                <a:cs typeface="Nazanin" pitchFamily="2" charset="-78"/>
                <a:sym typeface="Wingdings 3" panose="05040102010807070707" pitchFamily="18" charset="2"/>
              </a:rPr>
              <a:t> </a:t>
            </a:r>
            <a:r>
              <a:rPr kumimoji="1" lang="ar-SA" altLang="en-US" sz="1200" b="1" dirty="0" smtClean="0">
                <a:latin typeface="Times New Roman" panose="02020603050405020304" pitchFamily="18" charset="0"/>
                <a:cs typeface="Nazanin" pitchFamily="2" charset="-78"/>
                <a:sym typeface="Wingdings 3" panose="05040102010807070707" pitchFamily="18" charset="2"/>
              </a:rPr>
              <a:t>مرحله طرحريزي يا قبل از آن و با توجه به خط‏مشي تهيه شده در سطوح مختلف بايستي انجام گيرند:</a:t>
            </a:r>
            <a:endParaRPr kumimoji="1" lang="en-US" sz="1200" b="1" dirty="0" smtClean="0">
              <a:latin typeface="Times New Roman" panose="02020603050405020304" pitchFamily="18" charset="0"/>
              <a:cs typeface="Nazanin" pitchFamily="2" charset="-78"/>
              <a:sym typeface="Wingdings 3" panose="05040102010807070707" pitchFamily="18" charset="2"/>
            </a:endParaRPr>
          </a:p>
          <a:p>
            <a:pPr marL="0" marR="0" indent="0" algn="r" defTabSz="914400" rtl="1" eaLnBrk="1" fontAlgn="auto" latinLnBrk="0" hangingPunct="1">
              <a:lnSpc>
                <a:spcPct val="100000"/>
              </a:lnSpc>
              <a:spcBef>
                <a:spcPts val="0"/>
              </a:spcBef>
              <a:spcAft>
                <a:spcPts val="0"/>
              </a:spcAft>
              <a:buClrTx/>
              <a:buSzTx/>
              <a:buFontTx/>
              <a:buNone/>
              <a:tabLst/>
              <a:defRPr/>
            </a:pPr>
            <a:r>
              <a:rPr kumimoji="1" lang="ar-SA" altLang="en-US" sz="1200" b="1" dirty="0" smtClean="0">
                <a:solidFill>
                  <a:schemeClr val="tx1"/>
                </a:solidFill>
                <a:latin typeface="Times New Roman" panose="02020603050405020304" pitchFamily="18" charset="0"/>
                <a:cs typeface="Nazanin" pitchFamily="2" charset="-78"/>
                <a:sym typeface="Wingdings 3" panose="05040102010807070707" pitchFamily="18" charset="2"/>
              </a:rPr>
              <a:t>در سطح مديريت ارشد</a:t>
            </a:r>
            <a:br>
              <a:rPr kumimoji="1" lang="ar-SA" altLang="en-US" sz="1200" b="1" dirty="0" smtClean="0">
                <a:solidFill>
                  <a:schemeClr val="tx1"/>
                </a:solidFill>
                <a:latin typeface="Times New Roman" panose="02020603050405020304" pitchFamily="18" charset="0"/>
                <a:cs typeface="Nazanin" pitchFamily="2" charset="-78"/>
                <a:sym typeface="Wingdings 3" panose="05040102010807070707" pitchFamily="18" charset="2"/>
              </a:rPr>
            </a:br>
            <a:r>
              <a:rPr kumimoji="1" lang="ar-SA" altLang="en-US" sz="1200" b="1" dirty="0" smtClean="0">
                <a:solidFill>
                  <a:schemeClr val="tx1"/>
                </a:solidFill>
                <a:latin typeface="Times New Roman" panose="02020603050405020304" pitchFamily="18" charset="0"/>
                <a:cs typeface="Nazanin" pitchFamily="2" charset="-78"/>
                <a:sym typeface="Wingdings 3" panose="05040102010807070707" pitchFamily="18" charset="2"/>
              </a:rPr>
              <a:t>در سطح مديريت و سرپرستي</a:t>
            </a:r>
            <a:br>
              <a:rPr kumimoji="1" lang="ar-SA" altLang="en-US" sz="1200" b="1" dirty="0" smtClean="0">
                <a:solidFill>
                  <a:schemeClr val="tx1"/>
                </a:solidFill>
                <a:latin typeface="Times New Roman" panose="02020603050405020304" pitchFamily="18" charset="0"/>
                <a:cs typeface="Nazanin" pitchFamily="2" charset="-78"/>
                <a:sym typeface="Wingdings 3" panose="05040102010807070707" pitchFamily="18" charset="2"/>
              </a:rPr>
            </a:br>
            <a:r>
              <a:rPr kumimoji="1" lang="ar-SA" altLang="en-US" sz="1200" b="1" dirty="0" smtClean="0">
                <a:solidFill>
                  <a:schemeClr val="tx1"/>
                </a:solidFill>
                <a:latin typeface="Times New Roman" panose="02020603050405020304" pitchFamily="18" charset="0"/>
                <a:cs typeface="Nazanin" pitchFamily="2" charset="-78"/>
                <a:sym typeface="Wingdings 3" panose="05040102010807070707" pitchFamily="18" charset="2"/>
              </a:rPr>
              <a:t>در سطوح اجرايي</a:t>
            </a:r>
            <a:endParaRPr kumimoji="1" lang="en-US" sz="1200" b="1" dirty="0" smtClean="0">
              <a:solidFill>
                <a:schemeClr val="tx1"/>
              </a:solidFill>
              <a:latin typeface="Times New Roman" panose="02020603050405020304" pitchFamily="18" charset="0"/>
              <a:cs typeface="Nazanin" pitchFamily="2" charset="-78"/>
              <a:sym typeface="Wingdings 3" panose="05040102010807070707" pitchFamily="18" charset="2"/>
            </a:endParaRPr>
          </a:p>
          <a:p>
            <a:pPr algn="r" rtl="1"/>
            <a:endParaRPr lang="en-US" dirty="0"/>
          </a:p>
        </p:txBody>
      </p:sp>
      <p:sp>
        <p:nvSpPr>
          <p:cNvPr id="4" name="Slide Number Placeholder 3"/>
          <p:cNvSpPr>
            <a:spLocks noGrp="1"/>
          </p:cNvSpPr>
          <p:nvPr>
            <p:ph type="sldNum" sz="quarter" idx="10"/>
          </p:nvPr>
        </p:nvSpPr>
        <p:spPr/>
        <p:txBody>
          <a:bodyPr/>
          <a:lstStyle/>
          <a:p>
            <a:fld id="{40E4C787-F131-46F2-97D8-55698CE6F069}" type="slidenum">
              <a:rPr lang="en-US" smtClean="0"/>
              <a:t>38</a:t>
            </a:fld>
            <a:endParaRPr lang="en-US"/>
          </a:p>
        </p:txBody>
      </p:sp>
    </p:spTree>
    <p:extLst>
      <p:ext uri="{BB962C8B-B14F-4D97-AF65-F5344CB8AC3E}">
        <p14:creationId xmlns:p14="http://schemas.microsoft.com/office/powerpoint/2010/main" val="33608649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39</a:t>
            </a:fld>
            <a:endParaRPr lang="en-US"/>
          </a:p>
        </p:txBody>
      </p:sp>
    </p:spTree>
    <p:extLst>
      <p:ext uri="{BB962C8B-B14F-4D97-AF65-F5344CB8AC3E}">
        <p14:creationId xmlns:p14="http://schemas.microsoft.com/office/powerpoint/2010/main" val="2094280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A" sz="1200" kern="1200" dirty="0" smtClean="0">
                <a:solidFill>
                  <a:schemeClr val="tx1"/>
                </a:solidFill>
                <a:effectLst/>
                <a:latin typeface="+mn-lt"/>
                <a:ea typeface="+mn-ea"/>
                <a:cs typeface="+mn-cs"/>
              </a:rPr>
              <a:t>به جهت اهمیت این موضوع می‌بینیم که در قانون کار آمریکا که در سال </a:t>
            </a:r>
            <a:r>
              <a:rPr lang="fa-IR" sz="1200" kern="1200" dirty="0" smtClean="0">
                <a:solidFill>
                  <a:schemeClr val="tx1"/>
                </a:solidFill>
                <a:effectLst/>
                <a:latin typeface="+mn-lt"/>
                <a:ea typeface="+mn-ea"/>
                <a:cs typeface="+mn-cs"/>
              </a:rPr>
              <a:t>۱۹۷۰</a:t>
            </a:r>
            <a:r>
              <a:rPr lang="ar-SA" sz="1200" kern="1200" dirty="0" smtClean="0">
                <a:solidFill>
                  <a:schemeClr val="tx1"/>
                </a:solidFill>
                <a:effectLst/>
                <a:latin typeface="+mn-lt"/>
                <a:ea typeface="+mn-ea"/>
                <a:cs typeface="+mn-cs"/>
              </a:rPr>
              <a:t> تصویب شده است، بخشی تحت عنوان ((رایت تونو)) گنجانده شده است که بر حق کارکنان و کارگران نسبت به شناخت خطرات و مشکلات محیط کارشان تصریح دارد</a:t>
            </a:r>
            <a:r>
              <a:rPr lang="en-US" sz="1200" kern="1200" dirty="0" smtClean="0">
                <a:solidFill>
                  <a:schemeClr val="tx1"/>
                </a:solidFill>
                <a:effectLst/>
                <a:latin typeface="+mn-lt"/>
                <a:ea typeface="+mn-ea"/>
                <a:cs typeface="+mn-cs"/>
              </a:rPr>
              <a:t>. </a:t>
            </a:r>
            <a:r>
              <a:rPr lang="ar-SA" sz="1200" kern="1200" dirty="0" smtClean="0">
                <a:solidFill>
                  <a:schemeClr val="tx1"/>
                </a:solidFill>
                <a:effectLst/>
                <a:latin typeface="+mn-lt"/>
                <a:ea typeface="+mn-ea"/>
                <a:cs typeface="+mn-cs"/>
              </a:rPr>
              <a:t>این مساله یکی از حقوق کارکنان است و باید توسط کارفرمایان به آگاهی آنان برسد تا بدانند در چه محیطی کار کنند و در این صورت موضوع تعهد که از الزامات</a:t>
            </a:r>
            <a:r>
              <a:rPr lang="en-US" sz="1200" kern="1200" dirty="0" smtClean="0">
                <a:solidFill>
                  <a:schemeClr val="tx1"/>
                </a:solidFill>
                <a:effectLst/>
                <a:latin typeface="+mn-lt"/>
                <a:ea typeface="+mn-ea"/>
                <a:cs typeface="+mn-cs"/>
              </a:rPr>
              <a:t> HSE </a:t>
            </a:r>
            <a:r>
              <a:rPr lang="ar-SA" sz="1200" kern="1200" dirty="0" smtClean="0">
                <a:solidFill>
                  <a:schemeClr val="tx1"/>
                </a:solidFill>
                <a:effectLst/>
                <a:latin typeface="+mn-lt"/>
                <a:ea typeface="+mn-ea"/>
                <a:cs typeface="+mn-cs"/>
              </a:rPr>
              <a:t>است در او ایجاد می‌شود و می‌تواند به عنوان یک همکار و همراه به شما کمک کند</a:t>
            </a:r>
            <a:r>
              <a:rPr lang="en-US" sz="1200" kern="1200" dirty="0" smtClean="0">
                <a:solidFill>
                  <a:schemeClr val="tx1"/>
                </a:solidFill>
                <a:effectLst/>
                <a:latin typeface="+mn-lt"/>
                <a:ea typeface="+mn-ea"/>
                <a:cs typeface="+mn-cs"/>
              </a:rPr>
              <a:t>.</a:t>
            </a:r>
          </a:p>
          <a:p>
            <a:endParaRPr lang="fa-IR" dirty="0" smtClean="0"/>
          </a:p>
        </p:txBody>
      </p:sp>
      <p:sp>
        <p:nvSpPr>
          <p:cNvPr id="4" name="Slide Number Placeholder 3"/>
          <p:cNvSpPr>
            <a:spLocks noGrp="1"/>
          </p:cNvSpPr>
          <p:nvPr>
            <p:ph type="sldNum" sz="quarter" idx="10"/>
          </p:nvPr>
        </p:nvSpPr>
        <p:spPr/>
        <p:txBody>
          <a:bodyPr/>
          <a:lstStyle/>
          <a:p>
            <a:fld id="{40E4C787-F131-46F2-97D8-55698CE6F069}" type="slidenum">
              <a:rPr lang="en-US" smtClean="0"/>
              <a:t>4</a:t>
            </a:fld>
            <a:endParaRPr lang="en-US"/>
          </a:p>
        </p:txBody>
      </p:sp>
    </p:spTree>
    <p:extLst>
      <p:ext uri="{BB962C8B-B14F-4D97-AF65-F5344CB8AC3E}">
        <p14:creationId xmlns:p14="http://schemas.microsoft.com/office/powerpoint/2010/main" val="4112282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40</a:t>
            </a:fld>
            <a:endParaRPr lang="en-US"/>
          </a:p>
        </p:txBody>
      </p:sp>
    </p:spTree>
    <p:extLst>
      <p:ext uri="{BB962C8B-B14F-4D97-AF65-F5344CB8AC3E}">
        <p14:creationId xmlns:p14="http://schemas.microsoft.com/office/powerpoint/2010/main" val="951783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41</a:t>
            </a:fld>
            <a:endParaRPr lang="en-US"/>
          </a:p>
        </p:txBody>
      </p:sp>
    </p:spTree>
    <p:extLst>
      <p:ext uri="{BB962C8B-B14F-4D97-AF65-F5344CB8AC3E}">
        <p14:creationId xmlns:p14="http://schemas.microsoft.com/office/powerpoint/2010/main" val="3649221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42</a:t>
            </a:fld>
            <a:endParaRPr lang="en-US"/>
          </a:p>
        </p:txBody>
      </p:sp>
    </p:spTree>
    <p:extLst>
      <p:ext uri="{BB962C8B-B14F-4D97-AF65-F5344CB8AC3E}">
        <p14:creationId xmlns:p14="http://schemas.microsoft.com/office/powerpoint/2010/main" val="3780307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5</a:t>
            </a:fld>
            <a:endParaRPr lang="en-US"/>
          </a:p>
        </p:txBody>
      </p:sp>
    </p:spTree>
    <p:extLst>
      <p:ext uri="{BB962C8B-B14F-4D97-AF65-F5344CB8AC3E}">
        <p14:creationId xmlns:p14="http://schemas.microsoft.com/office/powerpoint/2010/main" val="2113730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6</a:t>
            </a:fld>
            <a:endParaRPr lang="en-US"/>
          </a:p>
        </p:txBody>
      </p:sp>
    </p:spTree>
    <p:extLst>
      <p:ext uri="{BB962C8B-B14F-4D97-AF65-F5344CB8AC3E}">
        <p14:creationId xmlns:p14="http://schemas.microsoft.com/office/powerpoint/2010/main" val="2966400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lvl="0" rtl="1"/>
            <a:r>
              <a:rPr lang="ar-SA" sz="1200" kern="1200" dirty="0" smtClean="0">
                <a:solidFill>
                  <a:schemeClr val="tx1"/>
                </a:solidFill>
                <a:effectLst/>
                <a:latin typeface="+mn-lt"/>
                <a:ea typeface="+mn-ea"/>
                <a:cs typeface="+mn-cs"/>
              </a:rPr>
              <a:t>نظام واحدی است که صنایع برای یکپارچه کردن و رسیدن به دید منطقی و فراگیر در زمینه ایمنی، بهداشت و محیط زیست برای مدیریت این بخش پیشنهاد نمودند؛ که به دلیل پیوستگی و در هم تنیدگی این مقوله‌ها نظامی واحد به نام</a:t>
            </a:r>
            <a:r>
              <a:rPr lang="en-US" sz="1200" kern="1200" dirty="0" smtClean="0">
                <a:solidFill>
                  <a:schemeClr val="tx1"/>
                </a:solidFill>
                <a:effectLst/>
                <a:latin typeface="+mn-lt"/>
                <a:ea typeface="+mn-ea"/>
                <a:cs typeface="+mn-cs"/>
              </a:rPr>
              <a:t> HSE </a:t>
            </a:r>
            <a:r>
              <a:rPr lang="ar-SA" sz="1200" kern="1200" dirty="0" smtClean="0">
                <a:solidFill>
                  <a:schemeClr val="tx1"/>
                </a:solidFill>
                <a:effectLst/>
                <a:latin typeface="+mn-lt"/>
                <a:ea typeface="+mn-ea"/>
                <a:cs typeface="+mn-cs"/>
              </a:rPr>
              <a:t>تشکیل شد. در برخی صنایع نیز کنترل کیفیت به این مجموعه اضافه گردید. </a:t>
            </a:r>
            <a:r>
              <a:rPr lang="en-US" sz="1200" kern="1200" dirty="0" smtClean="0">
                <a:solidFill>
                  <a:schemeClr val="tx1"/>
                </a:solidFill>
                <a:effectLst/>
                <a:latin typeface="+mn-lt"/>
                <a:ea typeface="+mn-ea"/>
                <a:cs typeface="+mn-cs"/>
              </a:rPr>
              <a:t>HSEQ  </a:t>
            </a:r>
            <a:r>
              <a:rPr lang="ar-SA" sz="1200" kern="1200" dirty="0" smtClean="0">
                <a:solidFill>
                  <a:schemeClr val="tx1"/>
                </a:solidFill>
                <a:effectLst/>
                <a:latin typeface="+mn-lt"/>
                <a:ea typeface="+mn-ea"/>
                <a:cs typeface="+mn-cs"/>
              </a:rPr>
              <a:t>به عبارتی ساده‌تر استاندارد</a:t>
            </a:r>
            <a:r>
              <a:rPr lang="en-US" sz="1200" kern="1200" dirty="0" smtClean="0">
                <a:solidFill>
                  <a:schemeClr val="tx1"/>
                </a:solidFill>
                <a:effectLst/>
                <a:latin typeface="+mn-lt"/>
                <a:ea typeface="+mn-ea"/>
                <a:cs typeface="+mn-cs"/>
              </a:rPr>
              <a:t> HSE </a:t>
            </a:r>
            <a:r>
              <a:rPr lang="ar-SA" sz="1200" kern="1200" dirty="0" smtClean="0">
                <a:solidFill>
                  <a:schemeClr val="tx1"/>
                </a:solidFill>
                <a:effectLst/>
                <a:latin typeface="+mn-lt"/>
                <a:ea typeface="+mn-ea"/>
                <a:cs typeface="+mn-cs"/>
              </a:rPr>
              <a:t>روندی مدیریتی برای پوشش دادن نقاط ضعف ایمنی و بهداشتی یک مجموعه صنعتی خواهد بود</a:t>
            </a:r>
            <a:r>
              <a:rPr lang="en-US" sz="1200" kern="1200" dirty="0" smtClean="0">
                <a:solidFill>
                  <a:schemeClr val="tx1"/>
                </a:solidFill>
                <a:effectLst/>
                <a:latin typeface="+mn-lt"/>
                <a:ea typeface="+mn-ea"/>
                <a:cs typeface="+mn-cs"/>
              </a:rPr>
              <a:t>.</a:t>
            </a:r>
          </a:p>
          <a:p>
            <a:pPr lvl="0" rtl="1"/>
            <a:r>
              <a:rPr lang="fa-IR" sz="1200" kern="1200" dirty="0" smtClean="0">
                <a:solidFill>
                  <a:schemeClr val="tx1"/>
                </a:solidFill>
                <a:effectLst/>
                <a:latin typeface="+mn-lt"/>
                <a:ea typeface="+mn-ea"/>
                <a:cs typeface="+mn-cs"/>
              </a:rPr>
              <a:t>حرکت بسوی یکپارچه‌سازی نظام‌های مدیریتی باعث بوجود آمدن مجموعه استانداردهای </a:t>
            </a:r>
            <a:r>
              <a:rPr lang="en-US" sz="1200" kern="1200" dirty="0" smtClean="0">
                <a:solidFill>
                  <a:schemeClr val="tx1"/>
                </a:solidFill>
                <a:effectLst/>
                <a:latin typeface="+mn-lt"/>
                <a:ea typeface="+mn-ea"/>
                <a:cs typeface="+mn-cs"/>
              </a:rPr>
              <a:t>ISO </a:t>
            </a:r>
            <a:r>
              <a:rPr lang="fa-IR" sz="1200" kern="1200" dirty="0" smtClean="0">
                <a:solidFill>
                  <a:schemeClr val="tx1"/>
                </a:solidFill>
                <a:effectLst/>
                <a:latin typeface="+mn-lt"/>
                <a:ea typeface="+mn-ea"/>
                <a:cs typeface="+mn-cs"/>
              </a:rPr>
              <a:t>گردید. پس از موفقیت مجموعه 9000 </a:t>
            </a:r>
            <a:r>
              <a:rPr lang="en-US" sz="1200" kern="1200" dirty="0" smtClean="0">
                <a:solidFill>
                  <a:schemeClr val="tx1"/>
                </a:solidFill>
                <a:effectLst/>
                <a:latin typeface="+mn-lt"/>
                <a:ea typeface="+mn-ea"/>
                <a:cs typeface="+mn-cs"/>
              </a:rPr>
              <a:t>ISO </a:t>
            </a:r>
            <a:r>
              <a:rPr lang="fa-IR" sz="1200" kern="1200" dirty="0" smtClean="0">
                <a:solidFill>
                  <a:schemeClr val="tx1"/>
                </a:solidFill>
                <a:effectLst/>
                <a:latin typeface="+mn-lt"/>
                <a:ea typeface="+mn-ea"/>
                <a:cs typeface="+mn-cs"/>
              </a:rPr>
              <a:t>سازمان جهانی استاندارد سازی بر آن شد تا در زمینه محیط‌زیست و ایمنی نیز استانداردی تهیه نماید. ارتباط بین </a:t>
            </a:r>
            <a:r>
              <a:rPr lang="en-US" sz="1200" kern="1200" dirty="0" smtClean="0">
                <a:solidFill>
                  <a:schemeClr val="tx1"/>
                </a:solidFill>
                <a:effectLst/>
                <a:latin typeface="+mn-lt"/>
                <a:ea typeface="+mn-ea"/>
                <a:cs typeface="+mn-cs"/>
              </a:rPr>
              <a:t>HSE </a:t>
            </a:r>
            <a:r>
              <a:rPr lang="fa-IR" sz="1200" kern="1200" dirty="0" smtClean="0">
                <a:solidFill>
                  <a:schemeClr val="tx1"/>
                </a:solidFill>
                <a:effectLst/>
                <a:latin typeface="+mn-lt"/>
                <a:ea typeface="+mn-ea"/>
                <a:cs typeface="+mn-cs"/>
              </a:rPr>
              <a:t>و مجموعه قوانین </a:t>
            </a:r>
            <a:r>
              <a:rPr lang="en-US" sz="1200" kern="1200" dirty="0" smtClean="0">
                <a:solidFill>
                  <a:schemeClr val="tx1"/>
                </a:solidFill>
                <a:effectLst/>
                <a:latin typeface="+mn-lt"/>
                <a:ea typeface="+mn-ea"/>
                <a:cs typeface="+mn-cs"/>
              </a:rPr>
              <a:t>ISO </a:t>
            </a:r>
            <a:r>
              <a:rPr lang="fa-IR" sz="1200" kern="1200" dirty="0" smtClean="0">
                <a:solidFill>
                  <a:schemeClr val="tx1"/>
                </a:solidFill>
                <a:effectLst/>
                <a:latin typeface="+mn-lt"/>
                <a:ea typeface="+mn-ea"/>
                <a:cs typeface="+mn-cs"/>
              </a:rPr>
              <a:t>یک مولفه دو سویه‌ است و یک سازمان بدون استقرار نظام </a:t>
            </a:r>
            <a:r>
              <a:rPr lang="en-US" sz="1200" kern="1200" dirty="0" smtClean="0">
                <a:solidFill>
                  <a:schemeClr val="tx1"/>
                </a:solidFill>
                <a:effectLst/>
                <a:latin typeface="+mn-lt"/>
                <a:ea typeface="+mn-ea"/>
                <a:cs typeface="+mn-cs"/>
              </a:rPr>
              <a:t>HSE </a:t>
            </a:r>
            <a:r>
              <a:rPr lang="fa-IR" sz="1200" kern="1200" dirty="0" smtClean="0">
                <a:solidFill>
                  <a:schemeClr val="tx1"/>
                </a:solidFill>
                <a:effectLst/>
                <a:latin typeface="+mn-lt"/>
                <a:ea typeface="+mn-ea"/>
                <a:cs typeface="+mn-cs"/>
              </a:rPr>
              <a:t>قادر به پیاده کردن مجموعه استاندارد ۱۴۰۰۰و ۱۸۰۰۰</a:t>
            </a:r>
            <a:r>
              <a:rPr lang="en-US" sz="1200" kern="1200" dirty="0" smtClean="0">
                <a:solidFill>
                  <a:schemeClr val="tx1"/>
                </a:solidFill>
                <a:effectLst/>
                <a:latin typeface="+mn-lt"/>
                <a:ea typeface="+mn-ea"/>
                <a:cs typeface="+mn-cs"/>
              </a:rPr>
              <a:t>OHSAS </a:t>
            </a:r>
            <a:r>
              <a:rPr lang="fa-IR" sz="1200" kern="1200" dirty="0" smtClean="0">
                <a:solidFill>
                  <a:schemeClr val="tx1"/>
                </a:solidFill>
                <a:effectLst/>
                <a:latin typeface="+mn-lt"/>
                <a:ea typeface="+mn-ea"/>
                <a:cs typeface="+mn-cs"/>
              </a:rPr>
              <a:t>نخواهد بود از طرفی مجموعه استاندارد </a:t>
            </a:r>
            <a:r>
              <a:rPr lang="en-US" sz="1200" kern="1200" dirty="0" smtClean="0">
                <a:solidFill>
                  <a:schemeClr val="tx1"/>
                </a:solidFill>
                <a:effectLst/>
                <a:latin typeface="+mn-lt"/>
                <a:ea typeface="+mn-ea"/>
                <a:cs typeface="+mn-cs"/>
              </a:rPr>
              <a:t>ISO </a:t>
            </a:r>
            <a:r>
              <a:rPr lang="fa-IR" sz="1200" kern="1200" dirty="0" smtClean="0">
                <a:solidFill>
                  <a:schemeClr val="tx1"/>
                </a:solidFill>
                <a:effectLst/>
                <a:latin typeface="+mn-lt"/>
                <a:ea typeface="+mn-ea"/>
                <a:cs typeface="+mn-cs"/>
              </a:rPr>
              <a:t>باعث یکپارچه شدن مدیریت </a:t>
            </a:r>
            <a:r>
              <a:rPr lang="en-US" sz="1200" kern="1200" dirty="0" smtClean="0">
                <a:solidFill>
                  <a:schemeClr val="tx1"/>
                </a:solidFill>
                <a:effectLst/>
                <a:latin typeface="+mn-lt"/>
                <a:ea typeface="+mn-ea"/>
                <a:cs typeface="+mn-cs"/>
              </a:rPr>
              <a:t>HSE </a:t>
            </a:r>
            <a:r>
              <a:rPr lang="fa-IR" sz="1200" kern="1200" dirty="0" smtClean="0">
                <a:solidFill>
                  <a:schemeClr val="tx1"/>
                </a:solidFill>
                <a:effectLst/>
                <a:latin typeface="+mn-lt"/>
                <a:ea typeface="+mn-ea"/>
                <a:cs typeface="+mn-cs"/>
              </a:rPr>
              <a:t>و قابل ارزیابی شدن این مجموعه خواهد گردید.</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E4C787-F131-46F2-97D8-55698CE6F069}" type="slidenum">
              <a:rPr lang="en-US" smtClean="0"/>
              <a:t>7</a:t>
            </a:fld>
            <a:endParaRPr lang="en-US"/>
          </a:p>
        </p:txBody>
      </p:sp>
    </p:spTree>
    <p:extLst>
      <p:ext uri="{BB962C8B-B14F-4D97-AF65-F5344CB8AC3E}">
        <p14:creationId xmlns:p14="http://schemas.microsoft.com/office/powerpoint/2010/main" val="2246637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lvl="0" rtl="1"/>
            <a:r>
              <a:rPr lang="fa-IR" sz="1200" kern="1200" dirty="0" smtClean="0">
                <a:solidFill>
                  <a:schemeClr val="tx1"/>
                </a:solidFill>
                <a:effectLst/>
                <a:latin typeface="+mn-lt"/>
                <a:ea typeface="+mn-ea"/>
                <a:cs typeface="+mn-cs"/>
              </a:rPr>
              <a:t>اداره ایمنی وبهداشت شغلی امریکا به اختصار</a:t>
            </a:r>
            <a:r>
              <a:rPr lang="en-US" sz="1200" kern="1200" dirty="0" smtClean="0">
                <a:solidFill>
                  <a:schemeClr val="tx1"/>
                </a:solidFill>
                <a:effectLst/>
                <a:latin typeface="+mn-lt"/>
                <a:ea typeface="+mn-ea"/>
                <a:cs typeface="+mn-cs"/>
              </a:rPr>
              <a:t>: OSHA </a:t>
            </a:r>
            <a:r>
              <a:rPr lang="fa-IR" sz="1200" kern="1200" dirty="0" smtClean="0">
                <a:solidFill>
                  <a:schemeClr val="tx1"/>
                </a:solidFill>
                <a:effectLst/>
                <a:latin typeface="+mn-lt"/>
                <a:ea typeface="+mn-ea"/>
                <a:cs typeface="+mn-cs"/>
              </a:rPr>
              <a:t>این اداره یکی از مجموعه‌های سازمان کار امریکا می‌باشد که رسالت و حیطه کاری آن عبارتست از اطمینان از ایمن بودن شرایط کاری برای کار مردان و زنان با تنظیم و اجرای استانداردها و با ارائه آموزش، اطلاع رسانی، آموزش و پرورش. این سازمان قدرت اجرایی و قانونی دارد.</a:t>
            </a:r>
            <a:endParaRPr lang="en-US" sz="1200" kern="1200" dirty="0" smtClean="0">
              <a:solidFill>
                <a:schemeClr val="tx1"/>
              </a:solidFill>
              <a:effectLst/>
              <a:latin typeface="+mn-lt"/>
              <a:ea typeface="+mn-ea"/>
              <a:cs typeface="+mn-cs"/>
            </a:endParaRPr>
          </a:p>
          <a:p>
            <a:pPr lvl="0" rtl="1"/>
            <a:r>
              <a:rPr lang="fa-IR" sz="1200" kern="1200" dirty="0" smtClean="0">
                <a:solidFill>
                  <a:schemeClr val="tx1"/>
                </a:solidFill>
                <a:effectLst/>
                <a:latin typeface="+mn-lt"/>
                <a:ea typeface="+mn-ea"/>
                <a:cs typeface="+mn-cs"/>
              </a:rPr>
              <a:t>انجمن بهداشت صنعتی آمریکا:(به اختصار: </a:t>
            </a:r>
            <a:r>
              <a:rPr lang="en-US" sz="1200" kern="1200" dirty="0" smtClean="0">
                <a:solidFill>
                  <a:schemeClr val="tx1"/>
                </a:solidFill>
                <a:effectLst/>
                <a:latin typeface="+mn-lt"/>
                <a:ea typeface="+mn-ea"/>
                <a:cs typeface="+mn-cs"/>
              </a:rPr>
              <a:t>AIHA</a:t>
            </a:r>
            <a:r>
              <a:rPr lang="fa-IR" sz="1200" kern="1200" dirty="0" smtClean="0">
                <a:solidFill>
                  <a:schemeClr val="tx1"/>
                </a:solidFill>
                <a:effectLst/>
                <a:latin typeface="+mn-lt"/>
                <a:ea typeface="+mn-ea"/>
                <a:cs typeface="+mn-cs"/>
              </a:rPr>
              <a:t>): این سازمان یکی از بزرگترین انجمن‌های بین‌المللی در خدمت نیازهای متخصصان بهداشت محیط و حرفه‌ای و ایمنی است.</a:t>
            </a:r>
            <a:endParaRPr lang="en-US" sz="1200" kern="1200" dirty="0" smtClean="0">
              <a:solidFill>
                <a:schemeClr val="tx1"/>
              </a:solidFill>
              <a:effectLst/>
              <a:latin typeface="+mn-lt"/>
              <a:ea typeface="+mn-ea"/>
              <a:cs typeface="+mn-cs"/>
            </a:endParaRPr>
          </a:p>
          <a:p>
            <a:pPr lvl="0" rtl="1"/>
            <a:r>
              <a:rPr lang="fa-IR" sz="1200" kern="1200" dirty="0" smtClean="0">
                <a:solidFill>
                  <a:schemeClr val="tx1"/>
                </a:solidFill>
                <a:effectLst/>
                <a:latin typeface="+mn-lt"/>
                <a:ea typeface="+mn-ea"/>
                <a:cs typeface="+mn-cs"/>
              </a:rPr>
              <a:t>موسسه ملی ایمنی و بهداشت شغلی (امریکا):(به اختصار: </a:t>
            </a:r>
            <a:r>
              <a:rPr lang="en-US" sz="1200" kern="1200" dirty="0" smtClean="0">
                <a:solidFill>
                  <a:schemeClr val="tx1"/>
                </a:solidFill>
                <a:effectLst/>
                <a:latin typeface="+mn-lt"/>
                <a:ea typeface="+mn-ea"/>
                <a:cs typeface="+mn-cs"/>
              </a:rPr>
              <a:t>NIOSH</a:t>
            </a:r>
            <a:r>
              <a:rPr lang="fa-IR" sz="1200" kern="1200" dirty="0" smtClean="0">
                <a:solidFill>
                  <a:schemeClr val="tx1"/>
                </a:solidFill>
                <a:effectLst/>
                <a:latin typeface="+mn-lt"/>
                <a:ea typeface="+mn-ea"/>
                <a:cs typeface="+mn-cs"/>
              </a:rPr>
              <a:t>): مسئول انجام تحقیقات و ساخت توصیه‌هایی برای پیشگیری از آسیب‌های شغلی است. رسالت </a:t>
            </a:r>
            <a:r>
              <a:rPr lang="en-US" sz="1200" kern="1200" dirty="0" smtClean="0">
                <a:solidFill>
                  <a:schemeClr val="tx1"/>
                </a:solidFill>
                <a:effectLst/>
                <a:latin typeface="+mn-lt"/>
                <a:ea typeface="+mn-ea"/>
                <a:cs typeface="+mn-cs"/>
              </a:rPr>
              <a:t>NIOSH </a:t>
            </a:r>
            <a:r>
              <a:rPr lang="fa-IR" sz="1200" kern="1200" dirty="0" smtClean="0">
                <a:solidFill>
                  <a:schemeClr val="tx1"/>
                </a:solidFill>
                <a:effectLst/>
                <a:latin typeface="+mn-lt"/>
                <a:ea typeface="+mn-ea"/>
                <a:cs typeface="+mn-cs"/>
              </a:rPr>
              <a:t>تولید دانش جدید در زمینه ایمنی و بهداشت حرفه‌ای و انتقال این دانش برای بهبود عملکرد کارگران است</a:t>
            </a:r>
            <a:endParaRPr lang="en-US" sz="1200" kern="1200" dirty="0" smtClean="0">
              <a:solidFill>
                <a:schemeClr val="tx1"/>
              </a:solidFill>
              <a:effectLst/>
              <a:latin typeface="+mn-lt"/>
              <a:ea typeface="+mn-ea"/>
              <a:cs typeface="+mn-cs"/>
            </a:endParaRPr>
          </a:p>
          <a:p>
            <a:pPr lvl="0" rtl="1"/>
            <a:r>
              <a:rPr lang="fa-IR" sz="1200" kern="1200" dirty="0" smtClean="0">
                <a:solidFill>
                  <a:schemeClr val="tx1"/>
                </a:solidFill>
                <a:effectLst/>
                <a:latin typeface="+mn-lt"/>
                <a:ea typeface="+mn-ea"/>
                <a:cs typeface="+mn-cs"/>
              </a:rPr>
              <a:t>سازمان </a:t>
            </a:r>
            <a:r>
              <a:rPr lang="en-US" sz="1200" kern="1200" dirty="0" smtClean="0">
                <a:solidFill>
                  <a:schemeClr val="tx1"/>
                </a:solidFill>
                <a:effectLst/>
                <a:latin typeface="+mn-lt"/>
                <a:ea typeface="+mn-ea"/>
                <a:cs typeface="+mn-cs"/>
              </a:rPr>
              <a:t>HSE </a:t>
            </a:r>
            <a:r>
              <a:rPr lang="fa-IR" sz="1200" kern="1200" dirty="0" smtClean="0">
                <a:solidFill>
                  <a:schemeClr val="tx1"/>
                </a:solidFill>
                <a:effectLst/>
                <a:latin typeface="+mn-lt"/>
                <a:ea typeface="+mn-ea"/>
                <a:cs typeface="+mn-cs"/>
              </a:rPr>
              <a:t>انگلستان: در انگلستان نام اداره ایمنی و بهداشت اجرایی:(انگلیسی: ایمنی، بهداشت و محیط زیست) است. رسالت این اداره ارسال چهارچوب بیانیه مدیریت و استانداردها و عملکردها در سازمانهای مختلف می‌باشد.</a:t>
            </a:r>
            <a:endParaRPr lang="en-US" sz="1200" kern="1200" dirty="0" smtClean="0">
              <a:solidFill>
                <a:schemeClr val="tx1"/>
              </a:solidFill>
              <a:effectLst/>
              <a:latin typeface="+mn-lt"/>
              <a:ea typeface="+mn-ea"/>
              <a:cs typeface="+mn-cs"/>
            </a:endParaRPr>
          </a:p>
          <a:p>
            <a:pPr lvl="0" rtl="1"/>
            <a:r>
              <a:rPr lang="fa-IR" sz="1200" kern="1200" dirty="0" smtClean="0">
                <a:solidFill>
                  <a:schemeClr val="tx1"/>
                </a:solidFill>
                <a:effectLst/>
                <a:latin typeface="+mn-lt"/>
                <a:ea typeface="+mn-ea"/>
                <a:cs typeface="+mn-cs"/>
              </a:rPr>
              <a:t>سازمان بین‌المللی محافظت در برابر آتش:(به اختصار: </a:t>
            </a:r>
            <a:r>
              <a:rPr lang="en-US" sz="1200" kern="1200" dirty="0" smtClean="0">
                <a:solidFill>
                  <a:schemeClr val="tx1"/>
                </a:solidFill>
                <a:effectLst/>
                <a:latin typeface="+mn-lt"/>
                <a:ea typeface="+mn-ea"/>
                <a:cs typeface="+mn-cs"/>
              </a:rPr>
              <a:t>NFPA</a:t>
            </a:r>
            <a:r>
              <a:rPr lang="fa-IR" sz="1200" kern="1200" dirty="0" smtClean="0">
                <a:solidFill>
                  <a:schemeClr val="tx1"/>
                </a:solidFill>
                <a:effectLst/>
                <a:latin typeface="+mn-lt"/>
                <a:ea typeface="+mn-ea"/>
                <a:cs typeface="+mn-cs"/>
              </a:rPr>
              <a:t>): رسالت </a:t>
            </a:r>
            <a:r>
              <a:rPr lang="en-US" sz="1200" kern="1200" dirty="0" smtClean="0">
                <a:solidFill>
                  <a:schemeClr val="tx1"/>
                </a:solidFill>
                <a:effectLst/>
                <a:latin typeface="+mn-lt"/>
                <a:ea typeface="+mn-ea"/>
                <a:cs typeface="+mn-cs"/>
              </a:rPr>
              <a:t>NFPA </a:t>
            </a:r>
            <a:r>
              <a:rPr lang="fa-IR" sz="1200" kern="1200" dirty="0" smtClean="0">
                <a:solidFill>
                  <a:schemeClr val="tx1"/>
                </a:solidFill>
                <a:effectLst/>
                <a:latin typeface="+mn-lt"/>
                <a:ea typeface="+mn-ea"/>
                <a:cs typeface="+mn-cs"/>
              </a:rPr>
              <a:t>کاهش بار آتش وخطرات آن در کیفیت زندگی در سراسر جهان، با ارائه استانداردها، تحقیقات، آموزش و آموزش و پرورش می‌باشد.</a:t>
            </a:r>
            <a:endParaRPr lang="en-US" sz="1200" kern="1200" dirty="0" smtClean="0">
              <a:solidFill>
                <a:schemeClr val="tx1"/>
              </a:solidFill>
              <a:effectLst/>
              <a:latin typeface="+mn-lt"/>
              <a:ea typeface="+mn-ea"/>
              <a:cs typeface="+mn-cs"/>
            </a:endParaRPr>
          </a:p>
          <a:p>
            <a:pPr lvl="0" rtl="1"/>
            <a:r>
              <a:rPr lang="en-US" sz="1200" kern="1200" dirty="0" smtClean="0">
                <a:solidFill>
                  <a:schemeClr val="tx1"/>
                </a:solidFill>
                <a:effectLst/>
                <a:latin typeface="+mn-lt"/>
                <a:ea typeface="+mn-ea"/>
                <a:cs typeface="+mn-cs"/>
              </a:rPr>
              <a:t>HSE</a:t>
            </a:r>
            <a:r>
              <a:rPr lang="fa-IR" sz="1200" kern="1200" dirty="0" smtClean="0">
                <a:solidFill>
                  <a:schemeClr val="tx1"/>
                </a:solidFill>
                <a:effectLst/>
                <a:latin typeface="+mn-lt"/>
                <a:ea typeface="+mn-ea"/>
                <a:cs typeface="+mn-cs"/>
              </a:rPr>
              <a:t> در ایران : </a:t>
            </a:r>
            <a:r>
              <a:rPr lang="ar-SA" sz="1200" kern="1200" dirty="0" smtClean="0">
                <a:solidFill>
                  <a:schemeClr val="tx1"/>
                </a:solidFill>
                <a:effectLst/>
                <a:latin typeface="+mn-lt"/>
                <a:ea typeface="+mn-ea"/>
                <a:cs typeface="+mn-cs"/>
              </a:rPr>
              <a:t>بهداشت، ایمنی و محیط زیست (بام) رشته‌ای تحصیلی است که به تازگی (</a:t>
            </a:r>
            <a:r>
              <a:rPr lang="fa-IR" sz="1200" kern="1200" dirty="0" smtClean="0">
                <a:solidFill>
                  <a:schemeClr val="tx1"/>
                </a:solidFill>
                <a:effectLst/>
                <a:latin typeface="+mn-lt"/>
                <a:ea typeface="+mn-ea"/>
                <a:cs typeface="+mn-cs"/>
              </a:rPr>
              <a:t>۱۳۸۹) </a:t>
            </a:r>
            <a:r>
              <a:rPr lang="ar-SA" sz="1200" kern="1200" dirty="0" smtClean="0">
                <a:solidFill>
                  <a:schemeClr val="tx1"/>
                </a:solidFill>
                <a:effectLst/>
                <a:latin typeface="+mn-lt"/>
                <a:ea typeface="+mn-ea"/>
                <a:cs typeface="+mn-cs"/>
              </a:rPr>
              <a:t>در ایران در دانشجو تربیت می‌کند. این مقطع با عنوان‌های مهندسی و مدیریت فعالیت می‌کند</a:t>
            </a:r>
            <a:r>
              <a:rPr lang="en-US" sz="1200" kern="1200" dirty="0" smtClean="0">
                <a:solidFill>
                  <a:schemeClr val="tx1"/>
                </a:solidFill>
                <a:effectLst/>
                <a:latin typeface="+mn-lt"/>
                <a:ea typeface="+mn-ea"/>
                <a:cs typeface="+mn-cs"/>
              </a:rPr>
              <a:t>.</a:t>
            </a:r>
          </a:p>
          <a:p>
            <a:pPr rtl="1"/>
            <a:r>
              <a:rPr lang="fa-IR"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E4C787-F131-46F2-97D8-55698CE6F069}" type="slidenum">
              <a:rPr lang="en-US" smtClean="0"/>
              <a:t>8</a:t>
            </a:fld>
            <a:endParaRPr lang="en-US"/>
          </a:p>
        </p:txBody>
      </p:sp>
    </p:spTree>
    <p:extLst>
      <p:ext uri="{BB962C8B-B14F-4D97-AF65-F5344CB8AC3E}">
        <p14:creationId xmlns:p14="http://schemas.microsoft.com/office/powerpoint/2010/main" val="636850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4C787-F131-46F2-97D8-55698CE6F069}" type="slidenum">
              <a:rPr lang="en-US" smtClean="0"/>
              <a:t>9</a:t>
            </a:fld>
            <a:endParaRPr lang="en-US"/>
          </a:p>
        </p:txBody>
      </p:sp>
    </p:spTree>
    <p:extLst>
      <p:ext uri="{BB962C8B-B14F-4D97-AF65-F5344CB8AC3E}">
        <p14:creationId xmlns:p14="http://schemas.microsoft.com/office/powerpoint/2010/main" val="34401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4/30/2017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D5472-7501-448E-9240-7A6DC24DDB5A}"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8567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4/30/2017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D5472-7501-448E-9240-7A6DC24DDB5A}" type="slidenum">
              <a:rPr lang="en-US" smtClean="0"/>
              <a:t>‹#›</a:t>
            </a:fld>
            <a:endParaRPr lang="en-US"/>
          </a:p>
        </p:txBody>
      </p:sp>
    </p:spTree>
    <p:extLst>
      <p:ext uri="{BB962C8B-B14F-4D97-AF65-F5344CB8AC3E}">
        <p14:creationId xmlns:p14="http://schemas.microsoft.com/office/powerpoint/2010/main" val="218707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4/30/2017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D5472-7501-448E-9240-7A6DC24DDB5A}" type="slidenum">
              <a:rPr lang="en-US" smtClean="0"/>
              <a:t>‹#›</a:t>
            </a:fld>
            <a:endParaRPr lang="en-US"/>
          </a:p>
        </p:txBody>
      </p:sp>
    </p:spTree>
    <p:extLst>
      <p:ext uri="{BB962C8B-B14F-4D97-AF65-F5344CB8AC3E}">
        <p14:creationId xmlns:p14="http://schemas.microsoft.com/office/powerpoint/2010/main" val="427045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4/30/2017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D5472-7501-448E-9240-7A6DC24DDB5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80544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4/30/2017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D5472-7501-448E-9240-7A6DC24DDB5A}" type="slidenum">
              <a:rPr lang="en-US" smtClean="0"/>
              <a:t>‹#›</a:t>
            </a:fld>
            <a:endParaRPr lang="en-US"/>
          </a:p>
        </p:txBody>
      </p:sp>
    </p:spTree>
    <p:extLst>
      <p:ext uri="{BB962C8B-B14F-4D97-AF65-F5344CB8AC3E}">
        <p14:creationId xmlns:p14="http://schemas.microsoft.com/office/powerpoint/2010/main" val="3865839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4/30/2017</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D5472-7501-448E-9240-7A6DC24DDB5A}" type="slidenum">
              <a:rPr lang="en-US" smtClean="0"/>
              <a:t>‹#›</a:t>
            </a:fld>
            <a:endParaRPr lang="en-US"/>
          </a:p>
        </p:txBody>
      </p:sp>
    </p:spTree>
    <p:extLst>
      <p:ext uri="{BB962C8B-B14F-4D97-AF65-F5344CB8AC3E}">
        <p14:creationId xmlns:p14="http://schemas.microsoft.com/office/powerpoint/2010/main" val="367483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4/30/2017</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D5472-7501-448E-9240-7A6DC24DDB5A}" type="slidenum">
              <a:rPr lang="en-US" smtClean="0"/>
              <a:t>‹#›</a:t>
            </a:fld>
            <a:endParaRPr lang="en-US"/>
          </a:p>
        </p:txBody>
      </p:sp>
    </p:spTree>
    <p:extLst>
      <p:ext uri="{BB962C8B-B14F-4D97-AF65-F5344CB8AC3E}">
        <p14:creationId xmlns:p14="http://schemas.microsoft.com/office/powerpoint/2010/main" val="4073243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4/30/2017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D5472-7501-448E-9240-7A6DC24DDB5A}" type="slidenum">
              <a:rPr lang="en-US" smtClean="0"/>
              <a:t>‹#›</a:t>
            </a:fld>
            <a:endParaRPr lang="en-US"/>
          </a:p>
        </p:txBody>
      </p:sp>
    </p:spTree>
    <p:extLst>
      <p:ext uri="{BB962C8B-B14F-4D97-AF65-F5344CB8AC3E}">
        <p14:creationId xmlns:p14="http://schemas.microsoft.com/office/powerpoint/2010/main" val="2718672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4/30/2017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D5472-7501-448E-9240-7A6DC24DDB5A}" type="slidenum">
              <a:rPr lang="en-US" smtClean="0"/>
              <a:t>‹#›</a:t>
            </a:fld>
            <a:endParaRPr lang="en-US"/>
          </a:p>
        </p:txBody>
      </p:sp>
    </p:spTree>
    <p:extLst>
      <p:ext uri="{BB962C8B-B14F-4D97-AF65-F5344CB8AC3E}">
        <p14:creationId xmlns:p14="http://schemas.microsoft.com/office/powerpoint/2010/main" val="2234040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4/30/2017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fa-IR" dirty="0" smtClean="0"/>
              <a:t>1</a:t>
            </a:r>
            <a:endParaRPr lang="en-US" dirty="0"/>
          </a:p>
        </p:txBody>
      </p:sp>
    </p:spTree>
    <p:extLst>
      <p:ext uri="{BB962C8B-B14F-4D97-AF65-F5344CB8AC3E}">
        <p14:creationId xmlns:p14="http://schemas.microsoft.com/office/powerpoint/2010/main" val="1595948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4/30/2017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D5472-7501-448E-9240-7A6DC24DDB5A}" type="slidenum">
              <a:rPr lang="en-US" smtClean="0"/>
              <a:t>‹#›</a:t>
            </a:fld>
            <a:endParaRPr lang="en-US"/>
          </a:p>
        </p:txBody>
      </p:sp>
    </p:spTree>
    <p:extLst>
      <p:ext uri="{BB962C8B-B14F-4D97-AF65-F5344CB8AC3E}">
        <p14:creationId xmlns:p14="http://schemas.microsoft.com/office/powerpoint/2010/main" val="99353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4/30/2017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D5472-7501-448E-9240-7A6DC24DDB5A}" type="slidenum">
              <a:rPr lang="en-US" smtClean="0"/>
              <a:t>‹#›</a:t>
            </a:fld>
            <a:endParaRPr lang="en-US"/>
          </a:p>
        </p:txBody>
      </p:sp>
    </p:spTree>
    <p:extLst>
      <p:ext uri="{BB962C8B-B14F-4D97-AF65-F5344CB8AC3E}">
        <p14:creationId xmlns:p14="http://schemas.microsoft.com/office/powerpoint/2010/main" val="284847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4/30/2017</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D5472-7501-448E-9240-7A6DC24DDB5A}" type="slidenum">
              <a:rPr lang="en-US" smtClean="0"/>
              <a:t>‹#›</a:t>
            </a:fld>
            <a:endParaRPr lang="en-US"/>
          </a:p>
        </p:txBody>
      </p:sp>
    </p:spTree>
    <p:extLst>
      <p:ext uri="{BB962C8B-B14F-4D97-AF65-F5344CB8AC3E}">
        <p14:creationId xmlns:p14="http://schemas.microsoft.com/office/powerpoint/2010/main" val="58174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4/30/2017</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6CD5472-7501-448E-9240-7A6DC24DDB5A}" type="slidenum">
              <a:rPr lang="en-US" smtClean="0"/>
              <a:t>‹#›</a:t>
            </a:fld>
            <a:endParaRPr lang="en-US"/>
          </a:p>
        </p:txBody>
      </p:sp>
    </p:spTree>
    <p:extLst>
      <p:ext uri="{BB962C8B-B14F-4D97-AF65-F5344CB8AC3E}">
        <p14:creationId xmlns:p14="http://schemas.microsoft.com/office/powerpoint/2010/main" val="1912035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4/30/2017</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6CD5472-7501-448E-9240-7A6DC24DDB5A}" type="slidenum">
              <a:rPr lang="en-US" smtClean="0"/>
              <a:t>‹#›</a:t>
            </a:fld>
            <a:endParaRPr lang="en-US"/>
          </a:p>
        </p:txBody>
      </p:sp>
    </p:spTree>
    <p:extLst>
      <p:ext uri="{BB962C8B-B14F-4D97-AF65-F5344CB8AC3E}">
        <p14:creationId xmlns:p14="http://schemas.microsoft.com/office/powerpoint/2010/main" val="113900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4/30/2017</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6CD5472-7501-448E-9240-7A6DC24DDB5A}" type="slidenum">
              <a:rPr lang="en-US" smtClean="0"/>
              <a:t>‹#›</a:t>
            </a:fld>
            <a:endParaRPr lang="en-US"/>
          </a:p>
        </p:txBody>
      </p:sp>
    </p:spTree>
    <p:extLst>
      <p:ext uri="{BB962C8B-B14F-4D97-AF65-F5344CB8AC3E}">
        <p14:creationId xmlns:p14="http://schemas.microsoft.com/office/powerpoint/2010/main" val="329132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4/30/2017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D5472-7501-448E-9240-7A6DC24DDB5A}" type="slidenum">
              <a:rPr lang="en-US" smtClean="0"/>
              <a:t>‹#›</a:t>
            </a:fld>
            <a:endParaRPr lang="en-US"/>
          </a:p>
        </p:txBody>
      </p:sp>
    </p:spTree>
    <p:extLst>
      <p:ext uri="{BB962C8B-B14F-4D97-AF65-F5344CB8AC3E}">
        <p14:creationId xmlns:p14="http://schemas.microsoft.com/office/powerpoint/2010/main" val="80736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4/30/2017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6CD5472-7501-448E-9240-7A6DC24DDB5A}" type="slidenum">
              <a:rPr lang="en-US" smtClean="0"/>
              <a:t>‹#›</a:t>
            </a:fld>
            <a:endParaRPr lang="en-US"/>
          </a:p>
        </p:txBody>
      </p:sp>
    </p:spTree>
    <p:extLst>
      <p:ext uri="{BB962C8B-B14F-4D97-AF65-F5344CB8AC3E}">
        <p14:creationId xmlns:p14="http://schemas.microsoft.com/office/powerpoint/2010/main" val="3263607401"/>
      </p:ext>
    </p:extLst>
  </p:cSld>
  <p:clrMap bg1="dk1" tx1="lt1" bg2="dk2" tx2="lt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1664" y="3497495"/>
            <a:ext cx="3133542" cy="3360505"/>
          </a:xfrm>
        </p:spPr>
        <p:txBody>
          <a:bodyPr>
            <a:noAutofit/>
          </a:bodyPr>
          <a:lstStyle/>
          <a:p>
            <a:pPr algn="r" rtl="1"/>
            <a:endParaRPr lang="en-US" sz="3400" b="1" dirty="0">
              <a:solidFill>
                <a:schemeClr val="tx1"/>
              </a:solidFill>
              <a:latin typeface="Andalus" panose="02020603050405020304" pitchFamily="18" charset="-78"/>
              <a:cs typeface="B Roya" panose="00000400000000000000" pitchFamily="2" charset="-78"/>
            </a:endParaRPr>
          </a:p>
        </p:txBody>
      </p:sp>
      <p:sp>
        <p:nvSpPr>
          <p:cNvPr id="3" name="WordArt 3"/>
          <p:cNvSpPr>
            <a:spLocks noChangeArrowheads="1" noChangeShapeType="1" noTextEdit="1"/>
          </p:cNvSpPr>
          <p:nvPr/>
        </p:nvSpPr>
        <p:spPr bwMode="auto">
          <a:xfrm>
            <a:off x="1185333" y="2031999"/>
            <a:ext cx="7473245" cy="2200895"/>
          </a:xfrm>
          <a:prstGeom prst="rect">
            <a:avLst/>
          </a:prstGeom>
          <a:noFill/>
        </p:spPr>
        <p:txBody>
          <a:bodyPr wrap="none" fromWordArt="1">
            <a:prstTxWarp prst="textPlain">
              <a:avLst>
                <a:gd name="adj" fmla="val 50000"/>
              </a:avLst>
            </a:prstTxWarp>
            <a:scene3d>
              <a:camera prst="perspectiveContrastingRightFacing"/>
              <a:lightRig rig="threePt" dir="t"/>
            </a:scene3d>
          </a:bodyPr>
          <a:lstStyle/>
          <a:p>
            <a:pPr algn="ctr"/>
            <a:r>
              <a:rPr lang="en-US" sz="3600" b="1" kern="10" dirty="0">
                <a:ln w="9525">
                  <a:solidFill>
                    <a:schemeClr val="bg1"/>
                  </a:solidFill>
                  <a:prstDash val="solid"/>
                </a:ln>
                <a:effectLst>
                  <a:outerShdw blurRad="12700" dist="38100" dir="2700000" algn="tl" rotWithShape="0">
                    <a:schemeClr val="bg1">
                      <a:lumMod val="50000"/>
                    </a:schemeClr>
                  </a:outerShdw>
                  <a:reflection blurRad="6350" stA="60000" endA="900" endPos="60000" dist="29997" dir="5400000" sy="-100000" algn="bl" rotWithShape="0"/>
                </a:effectLst>
                <a:latin typeface="Times New Roman" panose="02020603050405020304" pitchFamily="18" charset="0"/>
                <a:cs typeface="B Titr" panose="00000700000000000000" pitchFamily="2" charset="-78"/>
              </a:rPr>
              <a:t>HSE?</a:t>
            </a:r>
          </a:p>
        </p:txBody>
      </p:sp>
    </p:spTree>
    <p:extLst>
      <p:ext uri="{BB962C8B-B14F-4D97-AF65-F5344CB8AC3E}">
        <p14:creationId xmlns:p14="http://schemas.microsoft.com/office/powerpoint/2010/main" val="2943940567"/>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4823892" y="372765"/>
            <a:ext cx="6346825" cy="1139825"/>
          </a:xfrm>
        </p:spPr>
        <p:txBody>
          <a:bodyPr/>
          <a:lstStyle/>
          <a:p>
            <a:pPr algn="ctr" rtl="1">
              <a:defRPr/>
            </a:pPr>
            <a:r>
              <a:rPr lang="ar-SA" altLang="en-US" sz="4000" dirty="0">
                <a:solidFill>
                  <a:schemeClr val="tx1"/>
                </a:solidFill>
                <a:latin typeface="Times New Roman" panose="02020603050405020304" pitchFamily="18" charset="0"/>
              </a:rPr>
              <a:t>اعضاي تيم اجرايي </a:t>
            </a:r>
            <a:r>
              <a:rPr lang="en-US" altLang="ar-SA" sz="4000" b="1" dirty="0">
                <a:solidFill>
                  <a:schemeClr val="tx1"/>
                </a:solidFill>
                <a:latin typeface="Times New Roman" panose="02020603050405020304" pitchFamily="18" charset="0"/>
              </a:rPr>
              <a:t>HSE</a:t>
            </a:r>
            <a:endParaRPr lang="en-US" sz="4000" b="1" dirty="0">
              <a:solidFill>
                <a:schemeClr val="tx1"/>
              </a:solidFill>
              <a:latin typeface="Times New Roman" panose="02020603050405020304" pitchFamily="18" charset="0"/>
            </a:endParaRPr>
          </a:p>
        </p:txBody>
      </p:sp>
      <p:sp>
        <p:nvSpPr>
          <p:cNvPr id="351235" name="Rectangle 3"/>
          <p:cNvSpPr>
            <a:spLocks noGrp="1" noChangeArrowheads="1"/>
          </p:cNvSpPr>
          <p:nvPr>
            <p:ph idx="1"/>
          </p:nvPr>
        </p:nvSpPr>
        <p:spPr>
          <a:xfrm>
            <a:off x="1446663" y="1512590"/>
            <a:ext cx="9307773" cy="3887787"/>
          </a:xfrm>
          <a:prstGeom prst="rect">
            <a:avLst/>
          </a:prstGeom>
        </p:spPr>
        <p:txBody>
          <a:bodyPr>
            <a:noAutofit/>
          </a:bodyPr>
          <a:lstStyle/>
          <a:p>
            <a:pPr algn="justLow" rtl="1">
              <a:lnSpc>
                <a:spcPct val="150000"/>
              </a:lnSpc>
              <a:spcAft>
                <a:spcPts val="0"/>
              </a:spcAft>
              <a:buFont typeface="Wingdings" panose="05000000000000000000" pitchFamily="2" charset="2"/>
              <a:buChar char="q"/>
              <a:defRPr/>
            </a:pPr>
            <a:r>
              <a:rPr kumimoji="1" lang="ar-SA" altLang="en-US" sz="3000" dirty="0">
                <a:latin typeface="Times New Roman" panose="02020603050405020304" pitchFamily="18" charset="0"/>
                <a:cs typeface="+mn-cs"/>
                <a:sym typeface="Wingdings 2" panose="05020102010507070707" pitchFamily="18" charset="2"/>
              </a:rPr>
              <a:t>دبير تيم</a:t>
            </a:r>
            <a:endParaRPr kumimoji="1" lang="ar-SA" altLang="en-US" sz="3000" dirty="0">
              <a:latin typeface="Times New Roman" panose="02020603050405020304" pitchFamily="18" charset="0"/>
              <a:cs typeface="+mn-cs"/>
              <a:sym typeface="Wingdings 3" panose="05040102010807070707" pitchFamily="18" charset="2"/>
            </a:endParaRPr>
          </a:p>
          <a:p>
            <a:pPr algn="justLow" rtl="1">
              <a:lnSpc>
                <a:spcPct val="150000"/>
              </a:lnSpc>
              <a:spcAft>
                <a:spcPts val="0"/>
              </a:spcAft>
              <a:buFont typeface="Wingdings" panose="05000000000000000000" pitchFamily="2" charset="2"/>
              <a:buChar char="q"/>
              <a:defRPr/>
            </a:pPr>
            <a:r>
              <a:rPr kumimoji="1" lang="ar-SA" altLang="en-US" sz="3000" dirty="0">
                <a:latin typeface="Times New Roman" panose="02020603050405020304" pitchFamily="18" charset="0"/>
                <a:cs typeface="+mn-cs"/>
                <a:sym typeface="Wingdings 2" panose="05020102010507070707" pitchFamily="18" charset="2"/>
              </a:rPr>
              <a:t>متخصص </a:t>
            </a:r>
            <a:r>
              <a:rPr kumimoji="1" lang="en-US" altLang="ar-SA" sz="3000" dirty="0">
                <a:latin typeface="Times New Roman" panose="02020603050405020304" pitchFamily="18" charset="0"/>
                <a:cs typeface="+mn-cs"/>
                <a:sym typeface="Wingdings 2" panose="05020102010507070707" pitchFamily="18" charset="2"/>
              </a:rPr>
              <a:t>HSE</a:t>
            </a:r>
            <a:endParaRPr kumimoji="1" lang="ar-SA" altLang="en-US" sz="3000" dirty="0">
              <a:latin typeface="Times New Roman" panose="02020603050405020304" pitchFamily="18" charset="0"/>
              <a:cs typeface="+mn-cs"/>
              <a:sym typeface="Wingdings 3" panose="05040102010807070707" pitchFamily="18" charset="2"/>
            </a:endParaRPr>
          </a:p>
          <a:p>
            <a:pPr algn="justLow" rtl="1">
              <a:lnSpc>
                <a:spcPct val="150000"/>
              </a:lnSpc>
              <a:spcAft>
                <a:spcPts val="0"/>
              </a:spcAft>
              <a:buFont typeface="Wingdings" panose="05000000000000000000" pitchFamily="2" charset="2"/>
              <a:buChar char="q"/>
              <a:defRPr/>
            </a:pPr>
            <a:r>
              <a:rPr kumimoji="1" lang="ar-SA" altLang="en-US" sz="3000" dirty="0">
                <a:latin typeface="Times New Roman" panose="02020603050405020304" pitchFamily="18" charset="0"/>
                <a:cs typeface="+mn-cs"/>
                <a:sym typeface="Wingdings 2" panose="05020102010507070707" pitchFamily="18" charset="2"/>
              </a:rPr>
              <a:t>نماينده بهره برداري</a:t>
            </a:r>
            <a:endParaRPr kumimoji="1" lang="ar-SA" altLang="en-US" sz="3000" dirty="0">
              <a:latin typeface="Times New Roman" panose="02020603050405020304" pitchFamily="18" charset="0"/>
              <a:cs typeface="+mn-cs"/>
              <a:sym typeface="Wingdings 3" panose="05040102010807070707" pitchFamily="18" charset="2"/>
            </a:endParaRPr>
          </a:p>
          <a:p>
            <a:pPr algn="justLow" rtl="1">
              <a:lnSpc>
                <a:spcPct val="150000"/>
              </a:lnSpc>
              <a:spcAft>
                <a:spcPts val="0"/>
              </a:spcAft>
              <a:buFont typeface="Wingdings" panose="05000000000000000000" pitchFamily="2" charset="2"/>
              <a:buChar char="q"/>
              <a:defRPr/>
            </a:pPr>
            <a:r>
              <a:rPr kumimoji="1" lang="ar-SA" altLang="en-US" sz="3000" dirty="0">
                <a:latin typeface="Times New Roman" panose="02020603050405020304" pitchFamily="18" charset="0"/>
                <a:cs typeface="+mn-cs"/>
                <a:sym typeface="Wingdings 2" panose="05020102010507070707" pitchFamily="18" charset="2"/>
              </a:rPr>
              <a:t>از مهندس فرايند، متخصص ايمني نصب، متخصص كنترل فرايند و ساير افراد نيز مي توان كمك گرفت</a:t>
            </a:r>
            <a:r>
              <a:rPr kumimoji="1" lang="ar-SA" altLang="en-US" sz="3000" dirty="0">
                <a:latin typeface="Times New Roman" panose="02020603050405020304" pitchFamily="18" charset="0"/>
                <a:cs typeface="+mn-cs"/>
                <a:sym typeface="Wingdings 3" panose="05040102010807070707" pitchFamily="18" charset="2"/>
              </a:rPr>
              <a:t>.</a:t>
            </a:r>
            <a:endParaRPr kumimoji="1" lang="en-US" sz="3000" dirty="0">
              <a:latin typeface="Times New Roman" panose="02020603050405020304" pitchFamily="18" charset="0"/>
              <a:cs typeface="+mn-cs"/>
              <a:sym typeface="Wingdings 3" panose="05040102010807070707" pitchFamily="18" charset="2"/>
            </a:endParaRPr>
          </a:p>
        </p:txBody>
      </p:sp>
    </p:spTree>
    <p:extLst>
      <p:ext uri="{BB962C8B-B14F-4D97-AF65-F5344CB8AC3E}">
        <p14:creationId xmlns:p14="http://schemas.microsoft.com/office/powerpoint/2010/main" val="35460178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1896534" y="401991"/>
            <a:ext cx="8551334" cy="919162"/>
          </a:xfrm>
        </p:spPr>
        <p:txBody>
          <a:bodyPr/>
          <a:lstStyle/>
          <a:p>
            <a:pPr rtl="1">
              <a:defRPr/>
            </a:pPr>
            <a:r>
              <a:rPr lang="ar-SA" altLang="en-US" sz="3600" dirty="0">
                <a:solidFill>
                  <a:schemeClr val="tx1"/>
                </a:solidFill>
                <a:cs typeface="Titr" pitchFamily="2" charset="-78"/>
              </a:rPr>
              <a:t>عناصر سيستم مديريت بهداشت، ايمني و محيط زيست</a:t>
            </a:r>
            <a:endParaRPr lang="en-US" sz="3600" dirty="0">
              <a:solidFill>
                <a:schemeClr val="tx1"/>
              </a:solidFill>
              <a:cs typeface="Titr"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799" y="1436820"/>
            <a:ext cx="4989689" cy="50481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27452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60" name="Rectangle 4"/>
          <p:cNvSpPr>
            <a:spLocks noGrp="1" noChangeArrowheads="1"/>
          </p:cNvSpPr>
          <p:nvPr>
            <p:ph type="title"/>
          </p:nvPr>
        </p:nvSpPr>
        <p:spPr>
          <a:xfrm>
            <a:off x="913155" y="465022"/>
            <a:ext cx="9618640" cy="919163"/>
          </a:xfrm>
        </p:spPr>
        <p:txBody>
          <a:bodyPr/>
          <a:lstStyle/>
          <a:p>
            <a:pPr algn="ctr" rtl="1">
              <a:defRPr/>
            </a:pPr>
            <a:r>
              <a:rPr lang="ar-SA" altLang="en-US" sz="4000" dirty="0">
                <a:solidFill>
                  <a:schemeClr val="tx1"/>
                </a:solidFill>
                <a:cs typeface="Titr" pitchFamily="2" charset="-78"/>
              </a:rPr>
              <a:t>عناصر سيستم مديريت بهداشت، ايمني و محيط زيست</a:t>
            </a:r>
            <a:endParaRPr lang="en-US" sz="4000" dirty="0">
              <a:solidFill>
                <a:schemeClr val="tx1"/>
              </a:solidFill>
              <a:cs typeface="Titr" pitchFamily="2" charset="-78"/>
            </a:endParaRPr>
          </a:p>
        </p:txBody>
      </p:sp>
      <p:sp>
        <p:nvSpPr>
          <p:cNvPr id="352259" name="Rectangle 3"/>
          <p:cNvSpPr>
            <a:spLocks noGrp="1" noChangeArrowheads="1"/>
          </p:cNvSpPr>
          <p:nvPr>
            <p:ph idx="1"/>
          </p:nvPr>
        </p:nvSpPr>
        <p:spPr>
          <a:xfrm>
            <a:off x="3086555" y="1306752"/>
            <a:ext cx="7345362" cy="4530725"/>
          </a:xfrm>
          <a:prstGeom prst="rect">
            <a:avLst/>
          </a:prstGeom>
        </p:spPr>
        <p:txBody>
          <a:bodyPr>
            <a:noAutofit/>
          </a:bodyPr>
          <a:lstStyle/>
          <a:p>
            <a:pPr algn="r" rtl="1">
              <a:lnSpc>
                <a:spcPct val="150000"/>
              </a:lnSpc>
              <a:spcAft>
                <a:spcPts val="0"/>
              </a:spcAft>
              <a:buNone/>
              <a:defRPr/>
            </a:pPr>
            <a:r>
              <a:rPr kumimoji="1" lang="fa-IR" altLang="en-US" sz="2600" b="1" dirty="0">
                <a:cs typeface="B Mitra" panose="00000400000000000000" pitchFamily="2" charset="-78"/>
                <a:sym typeface="Wingdings 3" panose="05040102010807070707" pitchFamily="18" charset="2"/>
              </a:rPr>
              <a:t>1</a:t>
            </a:r>
            <a:r>
              <a:rPr kumimoji="1" lang="ar-SA" altLang="en-US" sz="2600" b="1" dirty="0">
                <a:cs typeface="B Mitra" panose="00000400000000000000" pitchFamily="2" charset="-78"/>
                <a:sym typeface="Wingdings 3" panose="05040102010807070707" pitchFamily="18" charset="2"/>
              </a:rPr>
              <a:t>. رهبري و تعهد</a:t>
            </a:r>
          </a:p>
          <a:p>
            <a:pPr algn="r" rtl="1">
              <a:lnSpc>
                <a:spcPct val="150000"/>
              </a:lnSpc>
              <a:spcAft>
                <a:spcPts val="0"/>
              </a:spcAft>
              <a:buNone/>
              <a:defRPr/>
            </a:pPr>
            <a:r>
              <a:rPr kumimoji="1" lang="ar-SA" altLang="en-US" sz="2600" b="1" dirty="0">
                <a:cs typeface="B Mitra" panose="00000400000000000000" pitchFamily="2" charset="-78"/>
                <a:sym typeface="Wingdings 3" panose="05040102010807070707" pitchFamily="18" charset="2"/>
              </a:rPr>
              <a:t>2. خط مشي و اهداف استراتژيك</a:t>
            </a:r>
          </a:p>
          <a:p>
            <a:pPr algn="r" rtl="1">
              <a:lnSpc>
                <a:spcPct val="150000"/>
              </a:lnSpc>
              <a:spcAft>
                <a:spcPts val="0"/>
              </a:spcAft>
              <a:buNone/>
              <a:defRPr/>
            </a:pPr>
            <a:r>
              <a:rPr kumimoji="1" lang="ar-SA" altLang="en-US" sz="2600" b="1" dirty="0">
                <a:cs typeface="B Mitra" panose="00000400000000000000" pitchFamily="2" charset="-78"/>
                <a:sym typeface="Wingdings 3" panose="05040102010807070707" pitchFamily="18" charset="2"/>
              </a:rPr>
              <a:t>3. سازمان، منابع و مستند سازي</a:t>
            </a:r>
          </a:p>
          <a:p>
            <a:pPr algn="r" rtl="1">
              <a:lnSpc>
                <a:spcPct val="150000"/>
              </a:lnSpc>
              <a:spcAft>
                <a:spcPts val="0"/>
              </a:spcAft>
              <a:buNone/>
              <a:defRPr/>
            </a:pPr>
            <a:r>
              <a:rPr kumimoji="1" lang="ar-SA" altLang="en-US" sz="2600" b="1" dirty="0">
                <a:cs typeface="B Mitra" panose="00000400000000000000" pitchFamily="2" charset="-78"/>
                <a:sym typeface="Wingdings 3" panose="05040102010807070707" pitchFamily="18" charset="2"/>
              </a:rPr>
              <a:t>4. ارزيابي و مديريت ريسك</a:t>
            </a:r>
          </a:p>
          <a:p>
            <a:pPr algn="r" rtl="1">
              <a:lnSpc>
                <a:spcPct val="150000"/>
              </a:lnSpc>
              <a:spcAft>
                <a:spcPts val="0"/>
              </a:spcAft>
              <a:buNone/>
              <a:defRPr/>
            </a:pPr>
            <a:r>
              <a:rPr kumimoji="1" lang="ar-SA" altLang="en-US" sz="2600" b="1" dirty="0">
                <a:cs typeface="B Mitra" panose="00000400000000000000" pitchFamily="2" charset="-78"/>
                <a:sym typeface="Wingdings 3" panose="05040102010807070707" pitchFamily="18" charset="2"/>
              </a:rPr>
              <a:t>5. طرحريزي</a:t>
            </a:r>
          </a:p>
          <a:p>
            <a:pPr algn="r" rtl="1">
              <a:lnSpc>
                <a:spcPct val="150000"/>
              </a:lnSpc>
              <a:spcAft>
                <a:spcPts val="0"/>
              </a:spcAft>
              <a:buNone/>
              <a:defRPr/>
            </a:pPr>
            <a:r>
              <a:rPr kumimoji="1" lang="ar-SA" altLang="en-US" sz="2600" b="1" dirty="0">
                <a:cs typeface="B Mitra" panose="00000400000000000000" pitchFamily="2" charset="-78"/>
                <a:sym typeface="Wingdings 3" panose="05040102010807070707" pitchFamily="18" charset="2"/>
              </a:rPr>
              <a:t>6. استقرار و پايش</a:t>
            </a:r>
          </a:p>
          <a:p>
            <a:pPr algn="r" rtl="1">
              <a:lnSpc>
                <a:spcPct val="150000"/>
              </a:lnSpc>
              <a:spcAft>
                <a:spcPts val="0"/>
              </a:spcAft>
              <a:buNone/>
              <a:defRPr/>
            </a:pPr>
            <a:r>
              <a:rPr kumimoji="1" lang="ar-SA" altLang="en-US" sz="2600" b="1" dirty="0">
                <a:cs typeface="B Mitra" panose="00000400000000000000" pitchFamily="2" charset="-78"/>
                <a:sym typeface="Wingdings 3" panose="05040102010807070707" pitchFamily="18" charset="2"/>
              </a:rPr>
              <a:t>7.  مميزي و بررسي مجدد</a:t>
            </a:r>
            <a:endParaRPr kumimoji="1" lang="en-US" sz="2600" b="1" dirty="0">
              <a:cs typeface="B Mitra" panose="00000400000000000000" pitchFamily="2" charset="-78"/>
              <a:sym typeface="Wingdings 3" panose="05040102010807070707" pitchFamily="18" charset="2"/>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27" y="1688899"/>
            <a:ext cx="3964663" cy="37664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709176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4482974" y="463932"/>
            <a:ext cx="5699125" cy="1139825"/>
          </a:xfrm>
        </p:spPr>
        <p:txBody>
          <a:bodyPr/>
          <a:lstStyle/>
          <a:p>
            <a:pPr algn="r" rtl="1">
              <a:defRPr/>
            </a:pPr>
            <a:r>
              <a:rPr lang="fa-IR" altLang="en-US" dirty="0" smtClean="0">
                <a:solidFill>
                  <a:schemeClr val="tx1"/>
                </a:solidFill>
                <a:cs typeface="Titr" pitchFamily="2" charset="-78"/>
                <a:sym typeface="Wingdings 3" panose="05040102010807070707" pitchFamily="18" charset="2"/>
              </a:rPr>
              <a:t>1. </a:t>
            </a:r>
            <a:r>
              <a:rPr lang="ar-SA" altLang="en-US" dirty="0" smtClean="0">
                <a:solidFill>
                  <a:schemeClr val="tx1"/>
                </a:solidFill>
                <a:cs typeface="Titr" pitchFamily="2" charset="-78"/>
                <a:sym typeface="Wingdings 3" panose="05040102010807070707" pitchFamily="18" charset="2"/>
              </a:rPr>
              <a:t>رهبري </a:t>
            </a:r>
            <a:r>
              <a:rPr lang="ar-SA" altLang="en-US" dirty="0">
                <a:solidFill>
                  <a:schemeClr val="tx1"/>
                </a:solidFill>
                <a:cs typeface="Titr" pitchFamily="2" charset="-78"/>
                <a:sym typeface="Wingdings 3" panose="05040102010807070707" pitchFamily="18" charset="2"/>
              </a:rPr>
              <a:t>و تعهد</a:t>
            </a:r>
            <a:endParaRPr lang="en-US" dirty="0">
              <a:solidFill>
                <a:schemeClr val="tx1"/>
              </a:solidFill>
              <a:cs typeface="Titr" pitchFamily="2" charset="-78"/>
              <a:sym typeface="Wingdings 3" panose="05040102010807070707" pitchFamily="18" charset="2"/>
            </a:endParaRPr>
          </a:p>
        </p:txBody>
      </p:sp>
      <p:sp>
        <p:nvSpPr>
          <p:cNvPr id="353283" name="Rectangle 3"/>
          <p:cNvSpPr>
            <a:spLocks noGrp="1" noChangeArrowheads="1"/>
          </p:cNvSpPr>
          <p:nvPr>
            <p:ph idx="1"/>
          </p:nvPr>
        </p:nvSpPr>
        <p:spPr>
          <a:xfrm>
            <a:off x="5691116" y="2239327"/>
            <a:ext cx="5617014" cy="3598863"/>
          </a:xfrm>
          <a:prstGeom prst="rect">
            <a:avLst/>
          </a:prstGeom>
        </p:spPr>
        <p:txBody>
          <a:bodyPr>
            <a:normAutofit/>
          </a:bodyPr>
          <a:lstStyle/>
          <a:p>
            <a:pPr marL="0" indent="0" algn="ctr" rtl="1">
              <a:lnSpc>
                <a:spcPct val="150000"/>
              </a:lnSpc>
              <a:spcAft>
                <a:spcPts val="0"/>
              </a:spcAft>
              <a:buNone/>
              <a:defRPr/>
            </a:pPr>
            <a:r>
              <a:rPr lang="ar-SA" sz="2800" dirty="0">
                <a:cs typeface="+mn-cs"/>
              </a:rPr>
              <a:t>در اين بخش اعتقاد نيروي انساني در سطوح مختلف سازمان از صدر تا ذيل (بالا تا پايين) و فرهنگ جاري در شركت براي رسيدن به موفقيت نظام مديريت بهداشت، ايمني و محيط زيست مورد بررسي و ملاحظه قرار مي‌گيرد.</a:t>
            </a:r>
            <a:r>
              <a:rPr lang="fa-IR" sz="2800" dirty="0">
                <a:cs typeface="+mn-cs"/>
              </a:rPr>
              <a:t> </a:t>
            </a:r>
            <a:endParaRPr lang="en-US" sz="2800" dirty="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77" y="2126682"/>
            <a:ext cx="4564100" cy="3423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894592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6096000" y="260350"/>
            <a:ext cx="3970337" cy="852488"/>
          </a:xfrm>
        </p:spPr>
        <p:txBody>
          <a:bodyPr/>
          <a:lstStyle/>
          <a:p>
            <a:pPr algn="r" rtl="1">
              <a:defRPr/>
            </a:pPr>
            <a:r>
              <a:rPr lang="ar-SA" altLang="en-US" dirty="0">
                <a:solidFill>
                  <a:schemeClr val="tx1"/>
                </a:solidFill>
                <a:cs typeface="Titr" pitchFamily="2" charset="-78"/>
                <a:sym typeface="Wingdings 3" panose="05040102010807070707" pitchFamily="18" charset="2"/>
              </a:rPr>
              <a:t>رهبري و تعهد</a:t>
            </a:r>
            <a:endParaRPr lang="en-US" dirty="0">
              <a:solidFill>
                <a:schemeClr val="tx1"/>
              </a:solidFill>
              <a:cs typeface="Titr" pitchFamily="2" charset="-78"/>
              <a:sym typeface="Wingdings 3" panose="05040102010807070707" pitchFamily="18" charset="2"/>
            </a:endParaRPr>
          </a:p>
        </p:txBody>
      </p:sp>
      <p:sp>
        <p:nvSpPr>
          <p:cNvPr id="374787" name="Rectangle 3"/>
          <p:cNvSpPr>
            <a:spLocks noGrp="1" noChangeArrowheads="1"/>
          </p:cNvSpPr>
          <p:nvPr>
            <p:ph idx="1"/>
          </p:nvPr>
        </p:nvSpPr>
        <p:spPr>
          <a:xfrm>
            <a:off x="890016" y="1412876"/>
            <a:ext cx="10375392" cy="4752975"/>
          </a:xfrm>
          <a:prstGeom prst="rect">
            <a:avLst/>
          </a:prstGeom>
        </p:spPr>
        <p:txBody>
          <a:bodyPr>
            <a:normAutofit/>
          </a:bodyPr>
          <a:lstStyle/>
          <a:p>
            <a:pPr marL="0" indent="0" algn="just" rtl="1">
              <a:lnSpc>
                <a:spcPct val="150000"/>
              </a:lnSpc>
              <a:buNone/>
              <a:defRPr/>
            </a:pPr>
            <a:endParaRPr lang="ar-SA" sz="2800" dirty="0">
              <a:latin typeface="Times New Roman" panose="02020603050405020304" pitchFamily="18" charset="0"/>
              <a:cs typeface="+mn-cs"/>
            </a:endParaRPr>
          </a:p>
          <a:p>
            <a:pPr algn="just" rtl="1">
              <a:lnSpc>
                <a:spcPct val="150000"/>
              </a:lnSpc>
              <a:buFont typeface="Wingdings" panose="05000000000000000000" pitchFamily="2" charset="2"/>
              <a:buChar char="q"/>
              <a:defRPr/>
            </a:pPr>
            <a:r>
              <a:rPr lang="ar-SA" sz="2800" dirty="0">
                <a:latin typeface="Times New Roman" panose="02020603050405020304" pitchFamily="18" charset="0"/>
                <a:cs typeface="+mn-cs"/>
              </a:rPr>
              <a:t>اعتقاد به علايق </a:t>
            </a:r>
            <a:r>
              <a:rPr lang="fa-IR" sz="2800" dirty="0">
                <a:latin typeface="Times New Roman" panose="02020603050405020304" pitchFamily="18" charset="0"/>
                <a:cs typeface="+mn-cs"/>
              </a:rPr>
              <a:t>و </a:t>
            </a:r>
            <a:r>
              <a:rPr lang="ar-SA" sz="2800" dirty="0">
                <a:latin typeface="Times New Roman" panose="02020603050405020304" pitchFamily="18" charset="0"/>
                <a:cs typeface="+mn-cs"/>
              </a:rPr>
              <a:t>خواسته‌هاي شركت براي بهبود اجراء اصول بهداشت، ايمني و محيط زيست. </a:t>
            </a:r>
          </a:p>
          <a:p>
            <a:pPr algn="just" rtl="1">
              <a:lnSpc>
                <a:spcPct val="150000"/>
              </a:lnSpc>
              <a:buFont typeface="Wingdings" panose="05000000000000000000" pitchFamily="2" charset="2"/>
              <a:buChar char="q"/>
              <a:defRPr/>
            </a:pPr>
            <a:r>
              <a:rPr lang="ar-SA" sz="2800" dirty="0">
                <a:latin typeface="Times New Roman" panose="02020603050405020304" pitchFamily="18" charset="0"/>
                <a:cs typeface="+mn-cs"/>
              </a:rPr>
              <a:t>ايجاد انگيزه براي بهبود اجراء اصول بهداشت، ايمني و محيط زيست توسط كاركنان. </a:t>
            </a:r>
          </a:p>
          <a:p>
            <a:pPr algn="just" rtl="1">
              <a:lnSpc>
                <a:spcPct val="150000"/>
              </a:lnSpc>
              <a:buFont typeface="Wingdings" panose="05000000000000000000" pitchFamily="2" charset="2"/>
              <a:buChar char="q"/>
              <a:defRPr/>
            </a:pPr>
            <a:r>
              <a:rPr lang="ar-SA" sz="2800" dirty="0">
                <a:latin typeface="Times New Roman" panose="02020603050405020304" pitchFamily="18" charset="0"/>
                <a:cs typeface="+mn-cs"/>
              </a:rPr>
              <a:t>پذيرش مسئوليت فردي و پاسخگويي براي اجراء اصول بهداشت، ايمني و محيط زيست. </a:t>
            </a:r>
          </a:p>
          <a:p>
            <a:pPr algn="just" rtl="1">
              <a:lnSpc>
                <a:spcPct val="150000"/>
              </a:lnSpc>
              <a:buFont typeface="Wingdings" panose="05000000000000000000" pitchFamily="2" charset="2"/>
              <a:buChar char="q"/>
              <a:defRPr/>
            </a:pPr>
            <a:r>
              <a:rPr lang="ar-SA" sz="2800" dirty="0">
                <a:latin typeface="Times New Roman" panose="02020603050405020304" pitchFamily="18" charset="0"/>
                <a:cs typeface="+mn-cs"/>
              </a:rPr>
              <a:t>اعتقاد به يك نظام مديريت بهداشت، ايمني و محيط زيست كار آمد. </a:t>
            </a:r>
          </a:p>
        </p:txBody>
      </p:sp>
    </p:spTree>
    <p:extLst>
      <p:ext uri="{BB962C8B-B14F-4D97-AF65-F5344CB8AC3E}">
        <p14:creationId xmlns:p14="http://schemas.microsoft.com/office/powerpoint/2010/main" val="3001949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1895856" y="371921"/>
            <a:ext cx="9015984" cy="847725"/>
          </a:xfrm>
        </p:spPr>
        <p:txBody>
          <a:bodyPr/>
          <a:lstStyle/>
          <a:p>
            <a:pPr rtl="1">
              <a:defRPr/>
            </a:pPr>
            <a:r>
              <a:rPr lang="ar-SA" altLang="en-US" sz="4000" dirty="0">
                <a:solidFill>
                  <a:schemeClr val="tx1"/>
                </a:solidFill>
                <a:cs typeface="Titr" pitchFamily="2" charset="-78"/>
              </a:rPr>
              <a:t>نشانه هاي تعهد مديريت به نظام مديريت </a:t>
            </a:r>
            <a:r>
              <a:rPr lang="en-US" altLang="ar-SA" sz="4000" b="1" dirty="0">
                <a:solidFill>
                  <a:schemeClr val="tx1"/>
                </a:solidFill>
                <a:latin typeface="Times New Roman" panose="02020603050405020304" pitchFamily="18" charset="0"/>
              </a:rPr>
              <a:t>HSE</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54307" name="Rectangle 3"/>
          <p:cNvSpPr>
            <a:spLocks noGrp="1" noChangeArrowheads="1"/>
          </p:cNvSpPr>
          <p:nvPr>
            <p:ph idx="1"/>
          </p:nvPr>
        </p:nvSpPr>
        <p:spPr>
          <a:xfrm>
            <a:off x="682387" y="1552387"/>
            <a:ext cx="10604311" cy="4799646"/>
          </a:xfrm>
          <a:prstGeom prst="rect">
            <a:avLst/>
          </a:prstGeom>
        </p:spPr>
        <p:txBody>
          <a:bodyPr numCol="2" spcCol="914400">
            <a:noAutofit/>
          </a:bodyPr>
          <a:lstStyle/>
          <a:p>
            <a:pPr algn="r" rtl="1">
              <a:lnSpc>
                <a:spcPct val="150000"/>
              </a:lnSpc>
              <a:spcAft>
                <a:spcPts val="0"/>
              </a:spcAft>
              <a:buClr>
                <a:schemeClr val="folHlink"/>
              </a:buClr>
              <a:buFont typeface="Wingdings" panose="05000000000000000000" pitchFamily="2" charset="2"/>
              <a:buChar char="q"/>
              <a:defRPr/>
            </a:pPr>
            <a:r>
              <a:rPr lang="ar-SA" sz="2600" dirty="0">
                <a:cs typeface="+mn-cs"/>
              </a:rPr>
              <a:t>تخصيص منابع مورد </a:t>
            </a:r>
            <a:r>
              <a:rPr lang="ar-SA" sz="2600" dirty="0" smtClean="0">
                <a:cs typeface="+mn-cs"/>
              </a:rPr>
              <a:t>نياز</a:t>
            </a:r>
            <a:endParaRPr lang="ar-SA" sz="2600" dirty="0">
              <a:cs typeface="+mn-cs"/>
            </a:endParaRPr>
          </a:p>
          <a:p>
            <a:pPr algn="r" rtl="1">
              <a:lnSpc>
                <a:spcPct val="150000"/>
              </a:lnSpc>
              <a:spcAft>
                <a:spcPts val="0"/>
              </a:spcAft>
              <a:buClr>
                <a:schemeClr val="folHlink"/>
              </a:buClr>
              <a:buFont typeface="Wingdings" panose="05000000000000000000" pitchFamily="2" charset="2"/>
              <a:buChar char="q"/>
              <a:defRPr/>
            </a:pPr>
            <a:r>
              <a:rPr lang="ar-SA" sz="2600" dirty="0">
                <a:cs typeface="+mn-cs"/>
              </a:rPr>
              <a:t>عنوان نمودن موضوعات مربوط به ايمني، بهداشت و محيط زيست در ابتداي جلسات مختلف. </a:t>
            </a:r>
          </a:p>
          <a:p>
            <a:pPr algn="r" rtl="1">
              <a:lnSpc>
                <a:spcPct val="150000"/>
              </a:lnSpc>
              <a:spcAft>
                <a:spcPts val="0"/>
              </a:spcAft>
              <a:buClr>
                <a:schemeClr val="folHlink"/>
              </a:buClr>
              <a:buFont typeface="Wingdings" panose="05000000000000000000" pitchFamily="2" charset="2"/>
              <a:buChar char="q"/>
              <a:defRPr/>
            </a:pPr>
            <a:r>
              <a:rPr lang="ar-SA" sz="2600" dirty="0">
                <a:cs typeface="+mn-cs"/>
              </a:rPr>
              <a:t>مشاركت فعال در فعاليت‌هاي مربوط به ايمني، بهداشت و محيط زيست و بررسي‌هاي مربوط به آنها در سازمان و بخشهاي تابعه آن. </a:t>
            </a:r>
          </a:p>
          <a:p>
            <a:pPr algn="r" rtl="1">
              <a:lnSpc>
                <a:spcPct val="150000"/>
              </a:lnSpc>
              <a:spcAft>
                <a:spcPts val="0"/>
              </a:spcAft>
              <a:buClr>
                <a:schemeClr val="folHlink"/>
              </a:buClr>
              <a:buFont typeface="Wingdings" panose="05000000000000000000" pitchFamily="2" charset="2"/>
              <a:buChar char="q"/>
              <a:defRPr/>
            </a:pPr>
            <a:r>
              <a:rPr lang="ar-SA" sz="2600" dirty="0">
                <a:cs typeface="+mn-cs"/>
              </a:rPr>
              <a:t>اهميت دادن و دخالت ملاحظات ايمني، بهداشت و محيط زيست در تصميم‌گيريههاي مديريت </a:t>
            </a:r>
          </a:p>
          <a:p>
            <a:pPr algn="r" rtl="1">
              <a:lnSpc>
                <a:spcPct val="150000"/>
              </a:lnSpc>
              <a:spcAft>
                <a:spcPts val="0"/>
              </a:spcAft>
              <a:buClr>
                <a:schemeClr val="folHlink"/>
              </a:buClr>
              <a:buFont typeface="Wingdings" panose="05000000000000000000" pitchFamily="2" charset="2"/>
              <a:buChar char="q"/>
              <a:defRPr/>
            </a:pPr>
            <a:r>
              <a:rPr lang="ar-SA" sz="2600" dirty="0">
                <a:cs typeface="+mn-cs"/>
              </a:rPr>
              <a:t>قدرداني از </a:t>
            </a:r>
            <a:r>
              <a:rPr lang="ar-SA" sz="2600" dirty="0" smtClean="0">
                <a:cs typeface="+mn-cs"/>
              </a:rPr>
              <a:t>مجريان</a:t>
            </a:r>
            <a:endParaRPr lang="ar-SA" sz="2600" dirty="0">
              <a:cs typeface="+mn-cs"/>
            </a:endParaRPr>
          </a:p>
          <a:p>
            <a:pPr algn="r" rtl="1">
              <a:lnSpc>
                <a:spcPct val="150000"/>
              </a:lnSpc>
              <a:spcAft>
                <a:spcPts val="0"/>
              </a:spcAft>
              <a:buClr>
                <a:schemeClr val="folHlink"/>
              </a:buClr>
              <a:buFont typeface="Wingdings" panose="05000000000000000000" pitchFamily="2" charset="2"/>
              <a:buChar char="q"/>
              <a:defRPr/>
            </a:pPr>
            <a:r>
              <a:rPr lang="ar-SA" sz="2600" dirty="0">
                <a:cs typeface="+mn-cs"/>
              </a:rPr>
              <a:t>تشويق كاركنان براي ارائه پيشنهادات </a:t>
            </a:r>
            <a:r>
              <a:rPr lang="ar-SA" sz="2600" dirty="0" smtClean="0">
                <a:cs typeface="+mn-cs"/>
              </a:rPr>
              <a:t>سازنده</a:t>
            </a:r>
            <a:endParaRPr lang="ar-SA" sz="2600" dirty="0">
              <a:cs typeface="+mn-cs"/>
            </a:endParaRPr>
          </a:p>
          <a:p>
            <a:pPr algn="r" rtl="1">
              <a:lnSpc>
                <a:spcPct val="150000"/>
              </a:lnSpc>
              <a:spcAft>
                <a:spcPts val="0"/>
              </a:spcAft>
              <a:buClr>
                <a:schemeClr val="folHlink"/>
              </a:buClr>
              <a:buFont typeface="Wingdings" panose="05000000000000000000" pitchFamily="2" charset="2"/>
              <a:buChar char="q"/>
              <a:defRPr/>
            </a:pPr>
            <a:r>
              <a:rPr lang="ar-SA" sz="2600" dirty="0">
                <a:cs typeface="+mn-cs"/>
              </a:rPr>
              <a:t>مشاركت و ارزش نهادن به </a:t>
            </a:r>
            <a:r>
              <a:rPr lang="ar-SA" sz="2600" dirty="0" smtClean="0">
                <a:cs typeface="+mn-cs"/>
              </a:rPr>
              <a:t>نوآوريها</a:t>
            </a:r>
            <a:endParaRPr lang="en-US" sz="2600" dirty="0">
              <a:cs typeface="+mn-cs"/>
            </a:endParaRPr>
          </a:p>
        </p:txBody>
      </p:sp>
    </p:spTree>
    <p:extLst>
      <p:ext uri="{BB962C8B-B14F-4D97-AF65-F5344CB8AC3E}">
        <p14:creationId xmlns:p14="http://schemas.microsoft.com/office/powerpoint/2010/main" val="2069731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1981200" y="488951"/>
            <a:ext cx="8229600" cy="1139825"/>
          </a:xfrm>
        </p:spPr>
        <p:txBody>
          <a:bodyPr/>
          <a:lstStyle/>
          <a:p>
            <a:pPr algn="r" rtl="1">
              <a:defRPr/>
            </a:pPr>
            <a:r>
              <a:rPr lang="ar-SA" altLang="en-US" sz="4000" dirty="0">
                <a:solidFill>
                  <a:schemeClr val="tx1"/>
                </a:solidFill>
                <a:sym typeface="Wingdings 3" panose="05040102010807070707" pitchFamily="18" charset="2"/>
              </a:rPr>
              <a:t>2. خط مشي و اهداف استراتژيك</a:t>
            </a:r>
            <a:endParaRPr lang="en-US" sz="4000" dirty="0">
              <a:solidFill>
                <a:schemeClr val="tx1"/>
              </a:solidFill>
              <a:sym typeface="Wingdings 3" panose="05040102010807070707" pitchFamily="18" charset="2"/>
            </a:endParaRPr>
          </a:p>
        </p:txBody>
      </p:sp>
      <p:sp>
        <p:nvSpPr>
          <p:cNvPr id="2" name="Content Placeholder 1"/>
          <p:cNvSpPr>
            <a:spLocks noGrp="1"/>
          </p:cNvSpPr>
          <p:nvPr>
            <p:ph idx="1"/>
          </p:nvPr>
        </p:nvSpPr>
        <p:spPr>
          <a:xfrm>
            <a:off x="5472753" y="2393050"/>
            <a:ext cx="5955189" cy="3051345"/>
          </a:xfrm>
        </p:spPr>
        <p:txBody>
          <a:bodyPr>
            <a:noAutofit/>
          </a:bodyPr>
          <a:lstStyle/>
          <a:p>
            <a:pPr algn="just" rtl="1">
              <a:lnSpc>
                <a:spcPct val="150000"/>
              </a:lnSpc>
              <a:buNone/>
              <a:defRPr/>
            </a:pPr>
            <a:r>
              <a:rPr lang="ar-SA" sz="2800" dirty="0" smtClean="0">
                <a:latin typeface="Times New Roman" panose="02020603050405020304" pitchFamily="18" charset="0"/>
                <a:cs typeface="+mn-cs"/>
              </a:rPr>
              <a:t>دراين </a:t>
            </a:r>
            <a:r>
              <a:rPr lang="ar-SA" sz="2800" dirty="0">
                <a:latin typeface="Times New Roman" panose="02020603050405020304" pitchFamily="18" charset="0"/>
                <a:cs typeface="+mn-cs"/>
              </a:rPr>
              <a:t>بخش ديدگاه‌ها ، مقاصد و خواسته</a:t>
            </a:r>
            <a:r>
              <a:rPr lang="fa-IR" sz="2800" dirty="0">
                <a:latin typeface="Times New Roman" panose="02020603050405020304" pitchFamily="18" charset="0"/>
                <a:cs typeface="+mn-cs"/>
              </a:rPr>
              <a:t> </a:t>
            </a:r>
            <a:r>
              <a:rPr lang="ar-SA" sz="2800" dirty="0">
                <a:latin typeface="Times New Roman" panose="02020603050405020304" pitchFamily="18" charset="0"/>
                <a:cs typeface="+mn-cs"/>
              </a:rPr>
              <a:t>هاي مديريت و اصول عملكرد واشتياق ايشان نس</a:t>
            </a:r>
            <a:r>
              <a:rPr lang="fa-IR" sz="2800" dirty="0">
                <a:latin typeface="Times New Roman" panose="02020603050405020304" pitchFamily="18" charset="0"/>
                <a:cs typeface="+mn-cs"/>
              </a:rPr>
              <a:t>ب</a:t>
            </a:r>
            <a:r>
              <a:rPr lang="ar-SA" sz="2800" dirty="0">
                <a:latin typeface="Times New Roman" panose="02020603050405020304" pitchFamily="18" charset="0"/>
                <a:cs typeface="+mn-cs"/>
              </a:rPr>
              <a:t>ت به بهداشت، ايمني</a:t>
            </a:r>
            <a:r>
              <a:rPr lang="fa-IR" sz="2800" dirty="0">
                <a:latin typeface="Times New Roman" panose="02020603050405020304" pitchFamily="18" charset="0"/>
                <a:cs typeface="+mn-cs"/>
              </a:rPr>
              <a:t> </a:t>
            </a:r>
            <a:r>
              <a:rPr lang="ar-SA" sz="2800" dirty="0">
                <a:latin typeface="Times New Roman" panose="02020603050405020304" pitchFamily="18" charset="0"/>
                <a:cs typeface="+mn-cs"/>
              </a:rPr>
              <a:t>و محيط </a:t>
            </a:r>
            <a:r>
              <a:rPr lang="fa-IR" sz="2800" dirty="0" smtClean="0">
                <a:latin typeface="Times New Roman" panose="02020603050405020304" pitchFamily="18" charset="0"/>
                <a:cs typeface="+mn-cs"/>
              </a:rPr>
              <a:t>زیست  </a:t>
            </a:r>
            <a:r>
              <a:rPr lang="ar-SA" sz="2800" dirty="0" smtClean="0">
                <a:latin typeface="Times New Roman" panose="02020603050405020304" pitchFamily="18" charset="0"/>
                <a:cs typeface="+mn-cs"/>
              </a:rPr>
              <a:t>و </a:t>
            </a:r>
            <a:r>
              <a:rPr lang="ar-SA" sz="2800" dirty="0">
                <a:latin typeface="Times New Roman" panose="02020603050405020304" pitchFamily="18" charset="0"/>
                <a:cs typeface="+mn-cs"/>
              </a:rPr>
              <a:t>هدف </a:t>
            </a:r>
            <a:r>
              <a:rPr lang="ar-SA" sz="2800" dirty="0" smtClean="0">
                <a:latin typeface="Times New Roman" panose="02020603050405020304" pitchFamily="18" charset="0"/>
                <a:cs typeface="+mn-cs"/>
              </a:rPr>
              <a:t>از </a:t>
            </a:r>
            <a:r>
              <a:rPr lang="ar-SA" sz="2800" dirty="0">
                <a:latin typeface="Times New Roman" panose="02020603050405020304" pitchFamily="18" charset="0"/>
                <a:cs typeface="+mn-cs"/>
              </a:rPr>
              <a:t>بهبود كارآئي عملكرد </a:t>
            </a:r>
            <a:r>
              <a:rPr lang="en-US" sz="2800" dirty="0">
                <a:latin typeface="Times New Roman" panose="02020603050405020304" pitchFamily="18" charset="0"/>
                <a:cs typeface="+mn-cs"/>
              </a:rPr>
              <a:t>HSE</a:t>
            </a:r>
            <a:r>
              <a:rPr lang="ar-SA" sz="2800" dirty="0">
                <a:latin typeface="Times New Roman" panose="02020603050405020304" pitchFamily="18" charset="0"/>
                <a:cs typeface="+mn-cs"/>
              </a:rPr>
              <a:t> </a:t>
            </a:r>
            <a:r>
              <a:rPr lang="fa-IR" sz="2800" dirty="0">
                <a:latin typeface="Times New Roman" panose="02020603050405020304" pitchFamily="18" charset="0"/>
                <a:cs typeface="+mn-cs"/>
              </a:rPr>
              <a:t> </a:t>
            </a:r>
            <a:r>
              <a:rPr lang="ar-SA" sz="2800" dirty="0" smtClean="0">
                <a:latin typeface="Times New Roman" panose="02020603050405020304" pitchFamily="18" charset="0"/>
                <a:cs typeface="+mn-cs"/>
              </a:rPr>
              <a:t>بيان </a:t>
            </a:r>
            <a:r>
              <a:rPr lang="ar-SA" sz="2800" dirty="0">
                <a:latin typeface="Times New Roman" panose="02020603050405020304" pitchFamily="18" charset="0"/>
                <a:cs typeface="+mn-cs"/>
              </a:rPr>
              <a:t>مي‌گردد.</a:t>
            </a:r>
            <a:r>
              <a:rPr lang="fa-IR" sz="2800" dirty="0">
                <a:latin typeface="Times New Roman" panose="02020603050405020304" pitchFamily="18" charset="0"/>
                <a:cs typeface="+mn-cs"/>
              </a:rPr>
              <a:t> </a:t>
            </a:r>
            <a:endParaRPr lang="en-US" sz="2800" dirty="0">
              <a:latin typeface="Times New Roman" panose="02020603050405020304" pitchFamily="18" charset="0"/>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547" y="1860788"/>
            <a:ext cx="3630303" cy="38156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82385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3889612" y="341266"/>
            <a:ext cx="6061219" cy="847725"/>
          </a:xfrm>
        </p:spPr>
        <p:txBody>
          <a:bodyPr/>
          <a:lstStyle/>
          <a:p>
            <a:pPr algn="r" rtl="1">
              <a:defRPr/>
            </a:pPr>
            <a:r>
              <a:rPr lang="ar-SA" altLang="en-US" sz="4000" dirty="0">
                <a:solidFill>
                  <a:schemeClr val="tx1"/>
                </a:solidFill>
                <a:cs typeface="Titr" pitchFamily="2" charset="-78"/>
                <a:sym typeface="Wingdings 3" panose="05040102010807070707" pitchFamily="18" charset="2"/>
              </a:rPr>
              <a:t>خط </a:t>
            </a:r>
            <a:r>
              <a:rPr lang="ar-SA" altLang="en-US" sz="4000" dirty="0" smtClean="0">
                <a:solidFill>
                  <a:schemeClr val="tx1"/>
                </a:solidFill>
                <a:cs typeface="Titr" pitchFamily="2" charset="-78"/>
                <a:sym typeface="Wingdings 3" panose="05040102010807070707" pitchFamily="18" charset="2"/>
              </a:rPr>
              <a:t>مشي</a:t>
            </a:r>
            <a:r>
              <a:rPr lang="en-US" altLang="en-US" sz="4000" dirty="0" smtClean="0">
                <a:solidFill>
                  <a:schemeClr val="tx1"/>
                </a:solidFill>
                <a:cs typeface="Titr" pitchFamily="2" charset="-78"/>
                <a:sym typeface="Wingdings 3" panose="05040102010807070707" pitchFamily="18" charset="2"/>
              </a:rPr>
              <a:t> </a:t>
            </a:r>
            <a:r>
              <a:rPr lang="fa-IR" altLang="en-US" sz="4000" dirty="0" smtClean="0">
                <a:solidFill>
                  <a:schemeClr val="tx1"/>
                </a:solidFill>
                <a:cs typeface="Titr" pitchFamily="2" charset="-78"/>
                <a:sym typeface="Wingdings 3" panose="05040102010807070707" pitchFamily="18" charset="2"/>
              </a:rPr>
              <a:t> ایمنی و بهداشت</a:t>
            </a:r>
            <a:endParaRPr lang="en-US" sz="4000" dirty="0">
              <a:solidFill>
                <a:schemeClr val="tx1"/>
              </a:solidFill>
              <a:cs typeface="Titr" pitchFamily="2" charset="-78"/>
              <a:sym typeface="Wingdings 3" panose="05040102010807070707" pitchFamily="18" charset="2"/>
            </a:endParaRPr>
          </a:p>
        </p:txBody>
      </p:sp>
      <p:sp>
        <p:nvSpPr>
          <p:cNvPr id="371715" name="Rectangle 3"/>
          <p:cNvSpPr>
            <a:spLocks noGrp="1" noChangeArrowheads="1"/>
          </p:cNvSpPr>
          <p:nvPr>
            <p:ph idx="1"/>
          </p:nvPr>
        </p:nvSpPr>
        <p:spPr>
          <a:xfrm>
            <a:off x="6605517" y="1217923"/>
            <a:ext cx="4681182" cy="5375581"/>
          </a:xfrm>
          <a:prstGeom prst="foldedCorner">
            <a:avLst>
              <a:gd name="adj" fmla="val 10545"/>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algn="r" rtl="1">
              <a:lnSpc>
                <a:spcPct val="110000"/>
              </a:lnSpc>
              <a:spcAft>
                <a:spcPts val="0"/>
              </a:spcAft>
              <a:buFont typeface="Wingdings" panose="05000000000000000000" pitchFamily="2" charset="2"/>
              <a:buChar char="q"/>
              <a:defRPr/>
            </a:pPr>
            <a:r>
              <a:rPr lang="ar-SA" sz="2200" b="1" dirty="0" smtClean="0">
                <a:solidFill>
                  <a:schemeClr val="tx1"/>
                </a:solidFill>
                <a:cs typeface="+mn-cs"/>
              </a:rPr>
              <a:t>خط مشي ايمني و بهداشت به عنوان مثال مي‌تواند در برگيرنده تعهد نسبت به: </a:t>
            </a:r>
            <a:endParaRPr lang="fa-IR" sz="2200" b="1" dirty="0" smtClean="0">
              <a:solidFill>
                <a:schemeClr val="tx1"/>
              </a:solidFill>
              <a:cs typeface="+mn-cs"/>
            </a:endParaRPr>
          </a:p>
          <a:p>
            <a:pPr algn="r" rtl="1">
              <a:lnSpc>
                <a:spcPct val="110000"/>
              </a:lnSpc>
              <a:spcAft>
                <a:spcPts val="0"/>
              </a:spcAft>
              <a:buFont typeface="Wingdings" panose="05000000000000000000" pitchFamily="2" charset="2"/>
              <a:buChar char="q"/>
              <a:defRPr/>
            </a:pPr>
            <a:endParaRPr lang="ar-SA" sz="2200" b="1" dirty="0" smtClean="0">
              <a:solidFill>
                <a:schemeClr val="tx1"/>
              </a:solidFill>
              <a:cs typeface="+mn-cs"/>
            </a:endParaRPr>
          </a:p>
          <a:p>
            <a:pPr algn="r" rtl="1">
              <a:lnSpc>
                <a:spcPct val="110000"/>
              </a:lnSpc>
              <a:spcAft>
                <a:spcPts val="0"/>
              </a:spcAft>
              <a:buFont typeface="Wingdings" panose="05000000000000000000" pitchFamily="2" charset="2"/>
              <a:buChar char="q"/>
              <a:defRPr/>
            </a:pPr>
            <a:r>
              <a:rPr lang="ar-SA" sz="2200" b="1" dirty="0" smtClean="0">
                <a:solidFill>
                  <a:schemeClr val="tx1"/>
                </a:solidFill>
                <a:cs typeface="+mn-cs"/>
              </a:rPr>
              <a:t>برقراري روشهاي اجرائي و ايجاد عادات توجه به ايمني  وبهداشت وجد و جهد در مسير ايجاد محيط كاري، عاري از حادثه باشد. </a:t>
            </a:r>
          </a:p>
          <a:p>
            <a:pPr algn="r" rtl="1">
              <a:lnSpc>
                <a:spcPct val="150000"/>
              </a:lnSpc>
              <a:spcAft>
                <a:spcPts val="0"/>
              </a:spcAft>
              <a:buFont typeface="Wingdings" panose="05000000000000000000" pitchFamily="2" charset="2"/>
              <a:buChar char="q"/>
              <a:defRPr/>
            </a:pPr>
            <a:r>
              <a:rPr lang="ar-SA" sz="2200" b="1" dirty="0" smtClean="0">
                <a:solidFill>
                  <a:schemeClr val="tx1"/>
                </a:solidFill>
                <a:cs typeface="+mn-cs"/>
              </a:rPr>
              <a:t>فراهم نمودن تسهيلات، تجهيزات و واحدهاي توليدي كه براساس اصول مهندسي ساخته شده‌اند و حفظ</a:t>
            </a:r>
            <a:r>
              <a:rPr lang="fa-IR" sz="2200" b="1" dirty="0" smtClean="0">
                <a:solidFill>
                  <a:schemeClr val="tx1"/>
                </a:solidFill>
                <a:cs typeface="+mn-cs"/>
              </a:rPr>
              <a:t> و</a:t>
            </a:r>
            <a:r>
              <a:rPr lang="ar-SA" sz="2200" b="1" dirty="0" smtClean="0">
                <a:solidFill>
                  <a:schemeClr val="tx1"/>
                </a:solidFill>
                <a:cs typeface="+mn-cs"/>
              </a:rPr>
              <a:t> نگهداري آنها در شرايط ايمن باشد. </a:t>
            </a:r>
            <a:endParaRPr lang="en-US" sz="2200" b="1" dirty="0">
              <a:solidFill>
                <a:schemeClr val="tx1"/>
              </a:solidFill>
              <a:cs typeface="+mn-cs"/>
            </a:endParaRPr>
          </a:p>
        </p:txBody>
      </p:sp>
      <p:sp>
        <p:nvSpPr>
          <p:cNvPr id="10" name="Rectangle 3"/>
          <p:cNvSpPr txBox="1">
            <a:spLocks noChangeArrowheads="1"/>
          </p:cNvSpPr>
          <p:nvPr/>
        </p:nvSpPr>
        <p:spPr>
          <a:xfrm>
            <a:off x="1023582" y="1217923"/>
            <a:ext cx="4812449" cy="5375581"/>
          </a:xfrm>
          <a:prstGeom prst="foldedCorner">
            <a:avLst>
              <a:gd name="adj" fmla="val 11562"/>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9pPr>
          </a:lstStyle>
          <a:p>
            <a:pPr algn="r" rtl="1">
              <a:lnSpc>
                <a:spcPct val="160000"/>
              </a:lnSpc>
              <a:buFont typeface="Wingdings" panose="05000000000000000000" pitchFamily="2" charset="2"/>
              <a:buChar char="q"/>
              <a:defRPr/>
            </a:pPr>
            <a:r>
              <a:rPr lang="ar-SA" sz="2200" b="1" dirty="0" smtClean="0">
                <a:solidFill>
                  <a:schemeClr val="tx1"/>
                </a:solidFill>
              </a:rPr>
              <a:t>صراحت در بيان مشكلات و مسائل و همچنين مشاركت در طرح موضوعات ايمني، بهداشت را ترويج نمايند. </a:t>
            </a:r>
          </a:p>
          <a:p>
            <a:pPr algn="r" rtl="1">
              <a:lnSpc>
                <a:spcPct val="160000"/>
              </a:lnSpc>
              <a:buFont typeface="Wingdings" panose="05000000000000000000" pitchFamily="2" charset="2"/>
              <a:buChar char="q"/>
              <a:defRPr/>
            </a:pPr>
            <a:r>
              <a:rPr lang="ar-SA" sz="2200" b="1" dirty="0" smtClean="0">
                <a:solidFill>
                  <a:schemeClr val="tx1"/>
                </a:solidFill>
              </a:rPr>
              <a:t>فراهم نمودن دوره‌هاي آموزشي به منظور توانا نمودن كاركنان براي انجام كار بطريق ايمن و حفظ سلامت آنها باشد. </a:t>
            </a:r>
          </a:p>
          <a:p>
            <a:pPr algn="r" rtl="1">
              <a:lnSpc>
                <a:spcPct val="160000"/>
              </a:lnSpc>
              <a:buFont typeface="Wingdings" panose="05000000000000000000" pitchFamily="2" charset="2"/>
              <a:buChar char="q"/>
              <a:defRPr/>
            </a:pPr>
            <a:r>
              <a:rPr lang="ar-SA" sz="2200" b="1" dirty="0" smtClean="0">
                <a:solidFill>
                  <a:schemeClr val="tx1"/>
                </a:solidFill>
              </a:rPr>
              <a:t>انجام سلسله فعاليت‌هاي تبليغي سازمان يافته و منسجم براي بالا بردن دانش و آگاهي ايمني، بهداشت باشد. </a:t>
            </a:r>
            <a:endParaRPr lang="en-US" sz="2200" b="1" dirty="0">
              <a:solidFill>
                <a:schemeClr val="tx1"/>
              </a:solidFill>
            </a:endParaRPr>
          </a:p>
        </p:txBody>
      </p:sp>
    </p:spTree>
    <p:extLst>
      <p:ext uri="{BB962C8B-B14F-4D97-AF65-F5344CB8AC3E}">
        <p14:creationId xmlns:p14="http://schemas.microsoft.com/office/powerpoint/2010/main" val="2239759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5268036" y="382138"/>
            <a:ext cx="5448421" cy="925868"/>
          </a:xfrm>
        </p:spPr>
        <p:txBody>
          <a:bodyPr/>
          <a:lstStyle/>
          <a:p>
            <a:pPr algn="ctr" rtl="1">
              <a:defRPr/>
            </a:pPr>
            <a:r>
              <a:rPr lang="ar-SA" altLang="en-US" sz="4000" dirty="0">
                <a:solidFill>
                  <a:schemeClr val="tx1"/>
                </a:solidFill>
                <a:cs typeface="Titr" pitchFamily="2" charset="-78"/>
                <a:sym typeface="Wingdings 3" panose="05040102010807070707" pitchFamily="18" charset="2"/>
              </a:rPr>
              <a:t>خط </a:t>
            </a:r>
            <a:r>
              <a:rPr lang="ar-SA" altLang="en-US" sz="4000" dirty="0" smtClean="0">
                <a:solidFill>
                  <a:schemeClr val="tx1"/>
                </a:solidFill>
                <a:cs typeface="Titr" pitchFamily="2" charset="-78"/>
                <a:sym typeface="Wingdings 3" panose="05040102010807070707" pitchFamily="18" charset="2"/>
              </a:rPr>
              <a:t>مشي</a:t>
            </a:r>
            <a:r>
              <a:rPr lang="fa-IR" altLang="en-US" sz="4000" dirty="0" smtClean="0">
                <a:solidFill>
                  <a:schemeClr val="tx1"/>
                </a:solidFill>
                <a:cs typeface="Titr" pitchFamily="2" charset="-78"/>
                <a:sym typeface="Wingdings 3" panose="05040102010807070707" pitchFamily="18" charset="2"/>
              </a:rPr>
              <a:t> زیست محیطی</a:t>
            </a:r>
            <a:endParaRPr lang="en-US" sz="4000" dirty="0">
              <a:solidFill>
                <a:schemeClr val="tx1"/>
              </a:solidFill>
              <a:cs typeface="Titr" pitchFamily="2" charset="-78"/>
              <a:sym typeface="Wingdings 3" panose="05040102010807070707" pitchFamily="18" charset="2"/>
            </a:endParaRPr>
          </a:p>
        </p:txBody>
      </p:sp>
      <p:sp>
        <p:nvSpPr>
          <p:cNvPr id="372739" name="Rectangle 3"/>
          <p:cNvSpPr>
            <a:spLocks noGrp="1" noChangeArrowheads="1"/>
          </p:cNvSpPr>
          <p:nvPr>
            <p:ph idx="1"/>
          </p:nvPr>
        </p:nvSpPr>
        <p:spPr>
          <a:xfrm>
            <a:off x="1981200" y="1308006"/>
            <a:ext cx="8636758" cy="5399087"/>
          </a:xfrm>
          <a:prstGeom prst="rect">
            <a:avLst/>
          </a:prstGeom>
        </p:spPr>
        <p:txBody>
          <a:bodyPr numCol="2" spcCol="914400" rtlCol="1">
            <a:normAutofit lnSpcReduction="10000"/>
          </a:bodyPr>
          <a:lstStyle/>
          <a:p>
            <a:pPr algn="r" rtl="1">
              <a:buFont typeface="Wingdings" panose="05000000000000000000" pitchFamily="2" charset="2"/>
              <a:buChar char="q"/>
              <a:defRPr/>
            </a:pPr>
            <a:r>
              <a:rPr lang="ar-SA" sz="2600" dirty="0">
                <a:cs typeface="+mn-cs"/>
              </a:rPr>
              <a:t>خط مشي زيست محيطي به عنوان مثال مي‌تواند، بيانگر تعهد نسبت به: </a:t>
            </a:r>
            <a:endParaRPr lang="fa-IR" sz="2600" dirty="0">
              <a:cs typeface="+mn-cs"/>
            </a:endParaRPr>
          </a:p>
          <a:p>
            <a:pPr algn="r" rtl="1">
              <a:buFont typeface="Wingdings" panose="05000000000000000000" pitchFamily="2" charset="2"/>
              <a:buChar char="q"/>
              <a:defRPr/>
            </a:pPr>
            <a:endParaRPr lang="ar-SA" sz="2600" dirty="0">
              <a:cs typeface="+mn-cs"/>
            </a:endParaRPr>
          </a:p>
          <a:p>
            <a:pPr algn="r" rtl="1">
              <a:spcAft>
                <a:spcPts val="0"/>
              </a:spcAft>
              <a:buFont typeface="Wingdings" panose="05000000000000000000" pitchFamily="2" charset="2"/>
              <a:buChar char="q"/>
              <a:defRPr/>
            </a:pPr>
            <a:r>
              <a:rPr lang="ar-SA" sz="2600" dirty="0">
                <a:cs typeface="+mn-cs"/>
              </a:rPr>
              <a:t>توجه صحيح نسبت موضوعات محيط زيست وجد و جهد نمودن به منظور كاهش ريسكهاي زيست محيطي به حداقل ميزان ممكن باشد. </a:t>
            </a:r>
          </a:p>
          <a:p>
            <a:pPr algn="r" rtl="1">
              <a:spcAft>
                <a:spcPts val="0"/>
              </a:spcAft>
              <a:buFont typeface="Wingdings" panose="05000000000000000000" pitchFamily="2" charset="2"/>
              <a:buChar char="q"/>
              <a:defRPr/>
            </a:pPr>
            <a:r>
              <a:rPr lang="ar-SA" sz="2600" dirty="0">
                <a:cs typeface="+mn-cs"/>
              </a:rPr>
              <a:t>كاهش پساب (ضايعات) و صرفه جوئي در مصرف مواد، سوخت و انرژي باشد. </a:t>
            </a:r>
          </a:p>
          <a:p>
            <a:pPr algn="r" rtl="1">
              <a:spcAft>
                <a:spcPts val="0"/>
              </a:spcAft>
              <a:buFont typeface="Wingdings" panose="05000000000000000000" pitchFamily="2" charset="2"/>
              <a:buChar char="q"/>
              <a:defRPr/>
            </a:pPr>
            <a:r>
              <a:rPr lang="ar-SA" sz="2600" dirty="0">
                <a:cs typeface="+mn-cs"/>
              </a:rPr>
              <a:t>كاهش و در صورت امكان اجتناب از برون ريز و خروجي‌هاي زيان آور براي محيط زيست باشد. </a:t>
            </a:r>
          </a:p>
          <a:p>
            <a:pPr algn="r" rtl="1">
              <a:spcAft>
                <a:spcPts val="0"/>
              </a:spcAft>
              <a:buFont typeface="Wingdings" panose="05000000000000000000" pitchFamily="2" charset="2"/>
              <a:buChar char="q"/>
              <a:defRPr/>
            </a:pPr>
            <a:r>
              <a:rPr lang="ar-SA" sz="2600" dirty="0">
                <a:cs typeface="+mn-cs"/>
              </a:rPr>
              <a:t>فراهم نمودن شرايط لازم براي برگزاري دوره‌هاي آموزشي و همچنين بالا بردن آگاهي كاركنان باشد. </a:t>
            </a:r>
          </a:p>
          <a:p>
            <a:pPr algn="r" rtl="1">
              <a:spcAft>
                <a:spcPts val="0"/>
              </a:spcAft>
              <a:buFont typeface="Wingdings" panose="05000000000000000000" pitchFamily="2" charset="2"/>
              <a:buChar char="q"/>
              <a:defRPr/>
            </a:pPr>
            <a:r>
              <a:rPr lang="ar-SA" sz="2600" dirty="0">
                <a:cs typeface="+mn-cs"/>
              </a:rPr>
              <a:t>مشاركت در فعاليت‌هاي پيشگامان زيست محيطي و تدوين مقررات مربوطه باشد. </a:t>
            </a:r>
          </a:p>
          <a:p>
            <a:pPr algn="r" rtl="1">
              <a:spcAft>
                <a:spcPts val="0"/>
              </a:spcAft>
              <a:buFont typeface="Wingdings" panose="05000000000000000000" pitchFamily="2" charset="2"/>
              <a:buChar char="q"/>
              <a:defRPr/>
            </a:pPr>
            <a:r>
              <a:rPr lang="ar-SA" sz="2600" dirty="0">
                <a:cs typeface="+mn-cs"/>
              </a:rPr>
              <a:t>كاهش عوامل بالقوه آسيب رسان و تأثيرات سوء زيست محيطي طرح‌هاي جديد و توسعه‌اي به حداقل ميزان ممكن باشد. </a:t>
            </a:r>
          </a:p>
          <a:p>
            <a:pPr algn="r" rtl="1">
              <a:spcAft>
                <a:spcPts val="0"/>
              </a:spcAft>
              <a:buFont typeface="Wingdings" panose="05000000000000000000" pitchFamily="2" charset="2"/>
              <a:buChar char="q"/>
              <a:defRPr/>
            </a:pPr>
            <a:r>
              <a:rPr lang="ar-SA" sz="2600" dirty="0">
                <a:cs typeface="+mn-cs"/>
              </a:rPr>
              <a:t>تلاش در جهت آرمان توسعه پايدار اقتصادي بر پايه موضوعات زيست محيطي باشد. </a:t>
            </a:r>
            <a:endParaRPr lang="en-US" sz="2600" dirty="0">
              <a:cs typeface="+mn-cs"/>
            </a:endParaRPr>
          </a:p>
        </p:txBody>
      </p:sp>
    </p:spTree>
    <p:extLst>
      <p:ext uri="{BB962C8B-B14F-4D97-AF65-F5344CB8AC3E}">
        <p14:creationId xmlns:p14="http://schemas.microsoft.com/office/powerpoint/2010/main" val="2077986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6731699" y="260477"/>
            <a:ext cx="3251200" cy="865188"/>
          </a:xfrm>
        </p:spPr>
        <p:txBody>
          <a:bodyPr/>
          <a:lstStyle/>
          <a:p>
            <a:pPr algn="r" rtl="1">
              <a:defRPr/>
            </a:pPr>
            <a:r>
              <a:rPr lang="ar-SA" altLang="en-US" dirty="0">
                <a:solidFill>
                  <a:schemeClr val="tx1"/>
                </a:solidFill>
                <a:cs typeface="Titr" pitchFamily="2" charset="-78"/>
                <a:sym typeface="Symbol" panose="05050102010706020507" pitchFamily="18" charset="2"/>
              </a:rPr>
              <a:t>خط مشي</a:t>
            </a:r>
            <a:endParaRPr lang="en-US" dirty="0">
              <a:solidFill>
                <a:schemeClr val="tx1"/>
              </a:solidFill>
              <a:cs typeface="Titr" pitchFamily="2" charset="-78"/>
              <a:sym typeface="Symbol" panose="05050102010706020507" pitchFamily="18" charset="2"/>
            </a:endParaRPr>
          </a:p>
        </p:txBody>
      </p:sp>
      <p:sp>
        <p:nvSpPr>
          <p:cNvPr id="376835" name="Rectangle 3"/>
          <p:cNvSpPr>
            <a:spLocks noGrp="1" noChangeArrowheads="1"/>
          </p:cNvSpPr>
          <p:nvPr>
            <p:ph idx="1"/>
          </p:nvPr>
        </p:nvSpPr>
        <p:spPr>
          <a:xfrm>
            <a:off x="1692323" y="1477916"/>
            <a:ext cx="9116703" cy="5038725"/>
          </a:xfrm>
          <a:prstGeom prst="rect">
            <a:avLst/>
          </a:prstGeom>
        </p:spPr>
        <p:txBody>
          <a:bodyPr>
            <a:normAutofit/>
          </a:bodyPr>
          <a:lstStyle/>
          <a:p>
            <a:pPr lvl="0" algn="r" rtl="1">
              <a:lnSpc>
                <a:spcPct val="150000"/>
              </a:lnSpc>
              <a:buClr>
                <a:srgbClr val="17406D">
                  <a:lumMod val="40000"/>
                  <a:lumOff val="60000"/>
                </a:srgbClr>
              </a:buClr>
              <a:buNone/>
              <a:defRPr/>
            </a:pPr>
            <a:r>
              <a:rPr lang="ar-SA" altLang="en-US" sz="2600" dirty="0">
                <a:cs typeface="B Mitra" panose="00000400000000000000" pitchFamily="2" charset="-78"/>
                <a:sym typeface="Symbol" panose="05050102010706020507" pitchFamily="18" charset="2"/>
              </a:rPr>
              <a:t>از سوي بالاترين مقام، توسعه يافته و حمايت ميشود </a:t>
            </a:r>
            <a:r>
              <a:rPr lang="en-US" altLang="en-US" sz="2600" dirty="0" smtClean="0">
                <a:cs typeface="B Mitra" panose="00000400000000000000" pitchFamily="2" charset="-78"/>
                <a:sym typeface="Symbol" panose="05050102010706020507" pitchFamily="18" charset="2"/>
              </a:rPr>
              <a:t> </a:t>
            </a:r>
            <a:r>
              <a:rPr lang="ar-SA" altLang="en-US" sz="2600" dirty="0" smtClean="0">
                <a:cs typeface="B Mitra" panose="00000400000000000000" pitchFamily="2" charset="-78"/>
                <a:sym typeface="Symbol" panose="05050102010706020507" pitchFamily="18" charset="2"/>
              </a:rPr>
              <a:t>بايد </a:t>
            </a:r>
            <a:r>
              <a:rPr lang="ar-SA" altLang="en-US" sz="2600" dirty="0">
                <a:cs typeface="B Mitra" panose="00000400000000000000" pitchFamily="2" charset="-78"/>
                <a:sym typeface="Symbol" panose="05050102010706020507" pitchFamily="18" charset="2"/>
              </a:rPr>
              <a:t>به صورت قابل فهم براي </a:t>
            </a:r>
            <a:r>
              <a:rPr lang="ar-SA" altLang="en-US" sz="2600" dirty="0" smtClean="0">
                <a:cs typeface="B Mitra" panose="00000400000000000000" pitchFamily="2" charset="-78"/>
                <a:sym typeface="Symbol" panose="05050102010706020507" pitchFamily="18" charset="2"/>
              </a:rPr>
              <a:t>گروههاي</a:t>
            </a:r>
            <a:r>
              <a:rPr lang="en-US" altLang="en-US" sz="2600" dirty="0">
                <a:cs typeface="B Mitra" panose="00000400000000000000" pitchFamily="2" charset="-78"/>
                <a:sym typeface="Symbol" panose="05050102010706020507" pitchFamily="18" charset="2"/>
              </a:rPr>
              <a:t> </a:t>
            </a:r>
            <a:r>
              <a:rPr lang="ar-SA" altLang="en-US" sz="2600" dirty="0" smtClean="0">
                <a:cs typeface="B Mitra" panose="00000400000000000000" pitchFamily="2" charset="-78"/>
                <a:sym typeface="Symbol" panose="05050102010706020507" pitchFamily="18" charset="2"/>
              </a:rPr>
              <a:t>ذينفع </a:t>
            </a:r>
            <a:r>
              <a:rPr lang="ar-SA" altLang="en-US" sz="2600" dirty="0">
                <a:cs typeface="B Mitra" panose="00000400000000000000" pitchFamily="2" charset="-78"/>
                <a:sym typeface="Symbol" panose="05050102010706020507" pitchFamily="18" charset="2"/>
              </a:rPr>
              <a:t>تهيه شده و در دسترس قرار گيرد </a:t>
            </a:r>
            <a:r>
              <a:rPr lang="en-US" altLang="en-US" sz="2600" dirty="0" smtClean="0">
                <a:cs typeface="B Mitra" panose="00000400000000000000" pitchFamily="2" charset="-78"/>
                <a:sym typeface="Symbol" panose="05050102010706020507" pitchFamily="18" charset="2"/>
              </a:rPr>
              <a:t> </a:t>
            </a:r>
            <a:r>
              <a:rPr lang="ar-SA" altLang="en-US" sz="2600" dirty="0" smtClean="0">
                <a:cs typeface="B Mitra" panose="00000400000000000000" pitchFamily="2" charset="-78"/>
                <a:sym typeface="Symbol" panose="05050102010706020507" pitchFamily="18" charset="2"/>
              </a:rPr>
              <a:t>(</a:t>
            </a:r>
            <a:r>
              <a:rPr lang="ar-SA" altLang="en-US" sz="2600" dirty="0">
                <a:cs typeface="B Mitra" panose="00000400000000000000" pitchFamily="2" charset="-78"/>
                <a:sym typeface="Symbol" panose="05050102010706020507" pitchFamily="18" charset="2"/>
              </a:rPr>
              <a:t>مثلا از طريق درج در گزارش ساليانه، تهيه كتابچه و نصب در تابلو اعلانات)</a:t>
            </a:r>
            <a:endParaRPr lang="ar-SA" altLang="en-US" sz="2600" dirty="0">
              <a:cs typeface="B Mitra" panose="00000400000000000000" pitchFamily="2" charset="-78"/>
              <a:sym typeface="Wingdings 3" panose="05040102010807070707" pitchFamily="18" charset="2"/>
            </a:endParaRPr>
          </a:p>
          <a:p>
            <a:pPr lvl="0" algn="r" rtl="1">
              <a:lnSpc>
                <a:spcPct val="150000"/>
              </a:lnSpc>
              <a:buClr>
                <a:srgbClr val="17406D">
                  <a:lumMod val="40000"/>
                  <a:lumOff val="60000"/>
                </a:srgbClr>
              </a:buClr>
              <a:buNone/>
              <a:defRPr/>
            </a:pPr>
            <a:r>
              <a:rPr lang="ar-SA" altLang="en-US" sz="2600" dirty="0">
                <a:cs typeface="B Mitra" panose="00000400000000000000" pitchFamily="2" charset="-78"/>
                <a:sym typeface="Wingdings 3" panose="05040102010807070707" pitchFamily="18" charset="2"/>
              </a:rPr>
              <a:t>شركت ميتواند داراي خط مشي جداگانه براي هر يك از بخشهاي بهداشت، ايمني و محيط زيست باشد يا اينكه يك خط مشي جامع بهداشت، ايمني و محيط زيست داشته باشد.</a:t>
            </a:r>
            <a:endParaRPr lang="en-US" sz="2600" dirty="0">
              <a:cs typeface="B Mitra" panose="00000400000000000000" pitchFamily="2" charset="-78"/>
              <a:sym typeface="Wingdings 3" panose="05040102010807070707" pitchFamily="18" charset="2"/>
            </a:endParaRPr>
          </a:p>
          <a:p>
            <a:pPr algn="r" rtl="1">
              <a:lnSpc>
                <a:spcPct val="150000"/>
              </a:lnSpc>
              <a:spcAft>
                <a:spcPts val="0"/>
              </a:spcAft>
              <a:buNone/>
              <a:defRPr/>
            </a:pPr>
            <a:endParaRPr lang="en-US" sz="2600" dirty="0">
              <a:cs typeface="B Mitra" panose="00000400000000000000" pitchFamily="2" charset="-78"/>
              <a:sym typeface="Wingdings 3" panose="05040102010807070707" pitchFamily="18" charset="2"/>
            </a:endParaRPr>
          </a:p>
        </p:txBody>
      </p:sp>
    </p:spTree>
    <p:extLst>
      <p:ext uri="{BB962C8B-B14F-4D97-AF65-F5344CB8AC3E}">
        <p14:creationId xmlns:p14="http://schemas.microsoft.com/office/powerpoint/2010/main" val="3258759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2627" y="173566"/>
            <a:ext cx="4517658" cy="1412630"/>
          </a:xfrm>
        </p:spPr>
        <p:txBody>
          <a:bodyPr>
            <a:normAutofit/>
          </a:bodyPr>
          <a:lstStyle/>
          <a:p>
            <a:pPr marL="0" indent="0" algn="r" rtl="1">
              <a:lnSpc>
                <a:spcPct val="150000"/>
              </a:lnSpc>
              <a:buNone/>
            </a:pPr>
            <a:r>
              <a:rPr lang="fa-IR" sz="4400" dirty="0" smtClean="0"/>
              <a:t> </a:t>
            </a:r>
            <a:r>
              <a:rPr lang="en-US" sz="4400" dirty="0" smtClean="0"/>
              <a:t>HSE</a:t>
            </a:r>
            <a:r>
              <a:rPr lang="fa-IR" sz="4400" dirty="0" smtClean="0"/>
              <a:t> </a:t>
            </a:r>
            <a:r>
              <a:rPr lang="en-US" sz="4400" dirty="0" smtClean="0"/>
              <a:t> </a:t>
            </a:r>
            <a:r>
              <a:rPr lang="fa-IR" sz="4400" dirty="0" smtClean="0"/>
              <a:t>چیست؟</a:t>
            </a:r>
          </a:p>
        </p:txBody>
      </p:sp>
      <p:sp>
        <p:nvSpPr>
          <p:cNvPr id="4" name="Content Placeholder 2"/>
          <p:cNvSpPr txBox="1">
            <a:spLocks/>
          </p:cNvSpPr>
          <p:nvPr/>
        </p:nvSpPr>
        <p:spPr>
          <a:xfrm>
            <a:off x="4872490" y="1092661"/>
            <a:ext cx="6495421" cy="471588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r" rtl="1">
              <a:lnSpc>
                <a:spcPct val="150000"/>
              </a:lnSpc>
              <a:buNone/>
            </a:pPr>
            <a:endParaRPr lang="fa-IR" sz="2800" dirty="0" smtClean="0">
              <a:solidFill>
                <a:schemeClr val="tx1"/>
              </a:solidFill>
              <a:cs typeface="B Badr" panose="00000400000000000000" pitchFamily="2" charset="-78"/>
            </a:endParaRPr>
          </a:p>
          <a:p>
            <a:pPr algn="r" rtl="1">
              <a:lnSpc>
                <a:spcPct val="150000"/>
              </a:lnSpc>
              <a:buFont typeface="Wingdings" panose="05000000000000000000" pitchFamily="2" charset="2"/>
              <a:buChar char="q"/>
            </a:pPr>
            <a:r>
              <a:rPr lang="fa-IR" sz="2800" dirty="0" smtClean="0">
                <a:solidFill>
                  <a:schemeClr val="tx1"/>
                </a:solidFill>
                <a:cs typeface="B Badr" panose="00000400000000000000" pitchFamily="2" charset="-78"/>
              </a:rPr>
              <a:t>بهداشت(</a:t>
            </a:r>
            <a:r>
              <a:rPr lang="en-US" sz="2800" dirty="0" smtClean="0">
                <a:solidFill>
                  <a:schemeClr val="tx1"/>
                </a:solidFill>
                <a:cs typeface="B Badr" panose="00000400000000000000" pitchFamily="2" charset="-78"/>
              </a:rPr>
              <a:t>H</a:t>
            </a:r>
            <a:r>
              <a:rPr lang="fa-IR" sz="2800" dirty="0" smtClean="0">
                <a:solidFill>
                  <a:schemeClr val="tx1"/>
                </a:solidFill>
                <a:cs typeface="B Badr" panose="00000400000000000000" pitchFamily="2" charset="-78"/>
              </a:rPr>
              <a:t>): </a:t>
            </a:r>
            <a:r>
              <a:rPr lang="ar-SA" sz="2800" dirty="0" smtClean="0">
                <a:solidFill>
                  <a:schemeClr val="tx1"/>
                </a:solidFill>
                <a:cs typeface="B Badr" panose="00000400000000000000" pitchFamily="2" charset="-78"/>
              </a:rPr>
              <a:t>بهداشت به معنای مصون داشتن كاركنان از</a:t>
            </a:r>
            <a:endParaRPr lang="en-US" sz="2800" dirty="0" smtClean="0">
              <a:solidFill>
                <a:schemeClr val="tx1"/>
              </a:solidFill>
              <a:cs typeface="B Badr" panose="00000400000000000000" pitchFamily="2" charset="-78"/>
            </a:endParaRPr>
          </a:p>
          <a:p>
            <a:pPr marL="0" indent="0" algn="r" rtl="1">
              <a:lnSpc>
                <a:spcPct val="150000"/>
              </a:lnSpc>
              <a:buNone/>
            </a:pPr>
            <a:r>
              <a:rPr lang="ar-SA" sz="2800" dirty="0" smtClean="0">
                <a:solidFill>
                  <a:schemeClr val="tx1"/>
                </a:solidFill>
                <a:cs typeface="B Badr" panose="00000400000000000000" pitchFamily="2" charset="-78"/>
              </a:rPr>
              <a:t> بیماری و سالم نگهداشتن وضعیت جسمانی و روانی آنهاست. </a:t>
            </a:r>
            <a:endParaRPr lang="fa-IR" sz="2800" dirty="0" smtClean="0">
              <a:solidFill>
                <a:schemeClr val="tx1"/>
              </a:solidFill>
              <a:cs typeface="B Badr" panose="00000400000000000000" pitchFamily="2" charset="-78"/>
            </a:endParaRPr>
          </a:p>
          <a:p>
            <a:pPr algn="r" rtl="1">
              <a:lnSpc>
                <a:spcPct val="150000"/>
              </a:lnSpc>
              <a:buFont typeface="Wingdings" panose="05000000000000000000" pitchFamily="2" charset="2"/>
              <a:buChar char="q"/>
            </a:pPr>
            <a:r>
              <a:rPr lang="fa-IR" sz="2800" dirty="0" smtClean="0">
                <a:solidFill>
                  <a:schemeClr val="tx1"/>
                </a:solidFill>
                <a:cs typeface="B Badr" panose="00000400000000000000" pitchFamily="2" charset="-78"/>
              </a:rPr>
              <a:t>ایمنی(</a:t>
            </a:r>
            <a:r>
              <a:rPr lang="en-US" sz="2800" dirty="0" smtClean="0">
                <a:solidFill>
                  <a:schemeClr val="tx1"/>
                </a:solidFill>
                <a:cs typeface="B Badr" panose="00000400000000000000" pitchFamily="2" charset="-78"/>
              </a:rPr>
              <a:t>S</a:t>
            </a:r>
            <a:r>
              <a:rPr lang="fa-IR" sz="2800" dirty="0" smtClean="0">
                <a:solidFill>
                  <a:schemeClr val="tx1"/>
                </a:solidFill>
                <a:cs typeface="B Badr" panose="00000400000000000000" pitchFamily="2" charset="-78"/>
              </a:rPr>
              <a:t>) </a:t>
            </a:r>
            <a:r>
              <a:rPr lang="en-US" sz="2800" dirty="0" smtClean="0">
                <a:solidFill>
                  <a:schemeClr val="tx1"/>
                </a:solidFill>
                <a:cs typeface="B Badr" panose="00000400000000000000" pitchFamily="2" charset="-78"/>
              </a:rPr>
              <a:t>:</a:t>
            </a:r>
            <a:r>
              <a:rPr lang="fa-IR" sz="2800" dirty="0" smtClean="0">
                <a:solidFill>
                  <a:schemeClr val="tx1"/>
                </a:solidFill>
                <a:cs typeface="B Badr" panose="00000400000000000000" pitchFamily="2" charset="-78"/>
              </a:rPr>
              <a:t> </a:t>
            </a:r>
            <a:r>
              <a:rPr lang="ar-SA" sz="2800" dirty="0" smtClean="0">
                <a:solidFill>
                  <a:schemeClr val="tx1"/>
                </a:solidFill>
                <a:cs typeface="B Badr" panose="00000400000000000000" pitchFamily="2" charset="-78"/>
              </a:rPr>
              <a:t>ایمنی به معنای محافظت كردن كاركنان از </a:t>
            </a:r>
            <a:endParaRPr lang="en-US" sz="2800" dirty="0" smtClean="0">
              <a:solidFill>
                <a:schemeClr val="tx1"/>
              </a:solidFill>
              <a:cs typeface="B Badr" panose="00000400000000000000" pitchFamily="2" charset="-78"/>
            </a:endParaRPr>
          </a:p>
          <a:p>
            <a:pPr marL="0" indent="0" algn="r" rtl="1">
              <a:lnSpc>
                <a:spcPct val="150000"/>
              </a:lnSpc>
              <a:buNone/>
            </a:pPr>
            <a:r>
              <a:rPr lang="ar-SA" sz="2800" dirty="0" smtClean="0">
                <a:solidFill>
                  <a:schemeClr val="tx1"/>
                </a:solidFill>
                <a:cs typeface="B Badr" panose="00000400000000000000" pitchFamily="2" charset="-78"/>
              </a:rPr>
              <a:t>آسیب های مربوط به حوادث كاری است</a:t>
            </a:r>
            <a:endParaRPr lang="fa-IR" sz="2800" dirty="0" smtClean="0">
              <a:solidFill>
                <a:schemeClr val="tx1"/>
              </a:solidFill>
              <a:cs typeface="B Badr" panose="00000400000000000000" pitchFamily="2" charset="-78"/>
            </a:endParaRPr>
          </a:p>
          <a:p>
            <a:pPr algn="r" rtl="1">
              <a:lnSpc>
                <a:spcPct val="150000"/>
              </a:lnSpc>
              <a:buFont typeface="Wingdings" panose="05000000000000000000" pitchFamily="2" charset="2"/>
              <a:buChar char="q"/>
            </a:pPr>
            <a:r>
              <a:rPr lang="fa-IR" sz="2800" dirty="0" smtClean="0">
                <a:solidFill>
                  <a:schemeClr val="tx1"/>
                </a:solidFill>
                <a:cs typeface="B Badr" panose="00000400000000000000" pitchFamily="2" charset="-78"/>
              </a:rPr>
              <a:t>محیط زیست(</a:t>
            </a:r>
            <a:r>
              <a:rPr lang="en-US" sz="2800" dirty="0" smtClean="0">
                <a:solidFill>
                  <a:schemeClr val="tx1"/>
                </a:solidFill>
                <a:cs typeface="B Badr" panose="00000400000000000000" pitchFamily="2" charset="-78"/>
              </a:rPr>
              <a:t>E</a:t>
            </a:r>
            <a:r>
              <a:rPr lang="fa-IR" sz="2800" dirty="0" smtClean="0">
                <a:solidFill>
                  <a:schemeClr val="tx1"/>
                </a:solidFill>
                <a:cs typeface="B Badr" panose="00000400000000000000" pitchFamily="2" charset="-78"/>
              </a:rPr>
              <a:t>):</a:t>
            </a:r>
            <a:r>
              <a:rPr lang="en-US" sz="2800" dirty="0" smtClean="0">
                <a:solidFill>
                  <a:schemeClr val="tx1"/>
                </a:solidFill>
                <a:cs typeface="B Badr" panose="00000400000000000000" pitchFamily="2" charset="-78"/>
              </a:rPr>
              <a:t> </a:t>
            </a:r>
            <a:r>
              <a:rPr lang="fa-IR" sz="2800" dirty="0" smtClean="0">
                <a:solidFill>
                  <a:schemeClr val="tx1"/>
                </a:solidFill>
                <a:cs typeface="B Badr" panose="00000400000000000000" pitchFamily="2" charset="-78"/>
              </a:rPr>
              <a:t>یعنی مصون داشتن محیط زیست از آلاینده های متفاوت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1846"/>
            <a:ext cx="4872490" cy="4357511"/>
          </a:xfrm>
          <a:prstGeom prst="rect">
            <a:avLst/>
          </a:prstGeom>
          <a:ln>
            <a:noFill/>
          </a:ln>
        </p:spPr>
      </p:pic>
    </p:spTree>
    <p:extLst>
      <p:ext uri="{BB962C8B-B14F-4D97-AF65-F5344CB8AC3E}">
        <p14:creationId xmlns:p14="http://schemas.microsoft.com/office/powerpoint/2010/main" val="24149737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4206015" y="496191"/>
            <a:ext cx="8229600" cy="1139825"/>
          </a:xfrm>
        </p:spPr>
        <p:txBody>
          <a:bodyPr/>
          <a:lstStyle/>
          <a:p>
            <a:pPr rtl="1">
              <a:defRPr/>
            </a:pPr>
            <a:r>
              <a:rPr lang="ar-SA" altLang="en-US" dirty="0">
                <a:solidFill>
                  <a:schemeClr val="tx1"/>
                </a:solidFill>
                <a:sym typeface="Wingdings 3" panose="05040102010807070707" pitchFamily="18" charset="2"/>
              </a:rPr>
              <a:t>3. سازمان، منابع و مستند سازي</a:t>
            </a:r>
            <a:endParaRPr lang="en-US" dirty="0">
              <a:solidFill>
                <a:schemeClr val="tx1"/>
              </a:solidFill>
              <a:sym typeface="Wingdings 3" panose="05040102010807070707" pitchFamily="18" charset="2"/>
            </a:endParaRPr>
          </a:p>
        </p:txBody>
      </p:sp>
      <p:sp>
        <p:nvSpPr>
          <p:cNvPr id="377859" name="Rectangle 3"/>
          <p:cNvSpPr>
            <a:spLocks noGrp="1" noChangeArrowheads="1"/>
          </p:cNvSpPr>
          <p:nvPr>
            <p:ph idx="1"/>
          </p:nvPr>
        </p:nvSpPr>
        <p:spPr>
          <a:xfrm>
            <a:off x="5770957" y="2524905"/>
            <a:ext cx="5678085" cy="2314659"/>
          </a:xfrm>
          <a:prstGeom prst="rect">
            <a:avLst/>
          </a:prstGeom>
        </p:spPr>
        <p:txBody>
          <a:bodyPr>
            <a:normAutofit lnSpcReduction="10000"/>
          </a:bodyPr>
          <a:lstStyle/>
          <a:p>
            <a:pPr marL="0" indent="0" algn="ctr" rtl="1">
              <a:lnSpc>
                <a:spcPct val="155000"/>
              </a:lnSpc>
              <a:spcAft>
                <a:spcPts val="0"/>
              </a:spcAft>
              <a:buNone/>
              <a:defRPr/>
            </a:pPr>
            <a:r>
              <a:rPr lang="ar-SA" sz="3200" dirty="0">
                <a:latin typeface="Times New Roman" panose="02020603050405020304" pitchFamily="18" charset="0"/>
                <a:cs typeface="B Mitra" panose="00000400000000000000" pitchFamily="2" charset="-78"/>
              </a:rPr>
              <a:t>در اين بخش سازمان دهي نيروي انساني</a:t>
            </a:r>
            <a:r>
              <a:rPr lang="fa-IR" sz="3200" dirty="0">
                <a:latin typeface="Times New Roman" panose="02020603050405020304" pitchFamily="18" charset="0"/>
                <a:cs typeface="B Mitra" panose="00000400000000000000" pitchFamily="2" charset="-78"/>
              </a:rPr>
              <a:t>، </a:t>
            </a:r>
            <a:r>
              <a:rPr lang="ar-SA" sz="3200" dirty="0">
                <a:latin typeface="Times New Roman" panose="02020603050405020304" pitchFamily="18" charset="0"/>
                <a:cs typeface="B Mitra" panose="00000400000000000000" pitchFamily="2" charset="-78"/>
              </a:rPr>
              <a:t>منابع و مستند سازي بر</a:t>
            </a:r>
            <a:r>
              <a:rPr lang="fa-IR" sz="3200" dirty="0">
                <a:latin typeface="Times New Roman" panose="02020603050405020304" pitchFamily="18" charset="0"/>
                <a:cs typeface="B Mitra" panose="00000400000000000000" pitchFamily="2" charset="-78"/>
              </a:rPr>
              <a:t>ا</a:t>
            </a:r>
            <a:r>
              <a:rPr lang="ar-SA" sz="3200" dirty="0">
                <a:latin typeface="Times New Roman" panose="02020603050405020304" pitchFamily="18" charset="0"/>
                <a:cs typeface="B Mitra" panose="00000400000000000000" pitchFamily="2" charset="-78"/>
              </a:rPr>
              <a:t>ي كارآئي عملكرد </a:t>
            </a:r>
            <a:r>
              <a:rPr lang="en-US" sz="3200" dirty="0">
                <a:latin typeface="Times New Roman" panose="02020603050405020304" pitchFamily="18" charset="0"/>
                <a:cs typeface="B Mitra" panose="00000400000000000000" pitchFamily="2" charset="-78"/>
              </a:rPr>
              <a:t>HSE</a:t>
            </a:r>
            <a:r>
              <a:rPr lang="ar-SA" sz="3200" dirty="0">
                <a:latin typeface="Times New Roman" panose="02020603050405020304" pitchFamily="18" charset="0"/>
                <a:cs typeface="B Mitra" panose="00000400000000000000" pitchFamily="2" charset="-78"/>
              </a:rPr>
              <a:t> مورد بحث قرار مي‌گيرد.</a:t>
            </a:r>
            <a:r>
              <a:rPr lang="fa-IR" sz="3200" dirty="0">
                <a:latin typeface="Times New Roman" panose="02020603050405020304" pitchFamily="18" charset="0"/>
                <a:cs typeface="B Mitra" panose="00000400000000000000" pitchFamily="2" charset="-78"/>
              </a:rPr>
              <a:t> </a:t>
            </a:r>
            <a:endParaRPr lang="en-US" sz="3200" dirty="0">
              <a:latin typeface="Times New Roman" panose="02020603050405020304" pitchFamily="18" charset="0"/>
              <a:cs typeface="B Mitra" panose="00000400000000000000" pitchFamily="2" charset="-78"/>
            </a:endParaRPr>
          </a:p>
        </p:txBody>
      </p:sp>
      <p:pic>
        <p:nvPicPr>
          <p:cNvPr id="1026" name="Picture 2" descr="http://blogs-images.forbes.com/johnkotter/files/2015/07/trafficker-clipart-CLIPART_OF_16339_S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669" y="1994954"/>
            <a:ext cx="4498312" cy="33745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reflection blurRad="6350" stA="52000" endA="300" endPos="35000" dir="5400000" sy="-100000" algn="bl" rotWithShape="0"/>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606061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1981200" y="188914"/>
            <a:ext cx="8229600" cy="1139825"/>
          </a:xfrm>
        </p:spPr>
        <p:txBody>
          <a:bodyPr/>
          <a:lstStyle/>
          <a:p>
            <a:pPr algn="r" rtl="1">
              <a:defRPr/>
            </a:pPr>
            <a:r>
              <a:rPr lang="ar-SA" altLang="en-US" dirty="0">
                <a:solidFill>
                  <a:schemeClr val="tx1"/>
                </a:solidFill>
                <a:sym typeface="Wingdings 3" panose="05040102010807070707" pitchFamily="18" charset="2"/>
              </a:rPr>
              <a:t>3. سازمان، منابع و مستند سازي</a:t>
            </a:r>
            <a:endParaRPr lang="en-US" dirty="0">
              <a:solidFill>
                <a:schemeClr val="tx1"/>
              </a:solidFill>
              <a:sym typeface="Wingdings 3" panose="05040102010807070707" pitchFamily="18" charset="2"/>
            </a:endParaRPr>
          </a:p>
        </p:txBody>
      </p:sp>
      <p:sp>
        <p:nvSpPr>
          <p:cNvPr id="378883" name="Rectangle 3"/>
          <p:cNvSpPr>
            <a:spLocks noGrp="1" noChangeArrowheads="1"/>
          </p:cNvSpPr>
          <p:nvPr>
            <p:ph idx="1"/>
          </p:nvPr>
        </p:nvSpPr>
        <p:spPr>
          <a:xfrm>
            <a:off x="1392071" y="1907607"/>
            <a:ext cx="8939284" cy="3960932"/>
          </a:xfrm>
          <a:prstGeom prst="rect">
            <a:avLst/>
          </a:prstGeom>
        </p:spPr>
        <p:txBody>
          <a:bodyPr numCol="2" spcCol="1828800" rtlCol="1">
            <a:noAutofit/>
          </a:bodyPr>
          <a:lstStyle/>
          <a:p>
            <a:pPr algn="r">
              <a:lnSpc>
                <a:spcPct val="110000"/>
              </a:lnSpc>
              <a:spcAft>
                <a:spcPts val="0"/>
              </a:spcAft>
              <a:buNone/>
              <a:defRPr/>
            </a:pPr>
            <a:r>
              <a:rPr kumimoji="1" lang="ar-SA" altLang="en-US" sz="2700" dirty="0">
                <a:cs typeface="+mn-cs"/>
                <a:sym typeface="Wingdings 2" panose="05020102010507070707" pitchFamily="18" charset="2"/>
              </a:rPr>
              <a:t>مسئوليتها و ساختار سازماني </a:t>
            </a:r>
            <a:r>
              <a:rPr kumimoji="1" lang="en-US" altLang="en-US" sz="2700" dirty="0">
                <a:cs typeface="+mn-cs"/>
                <a:sym typeface="Wingdings 2" panose="05020102010507070707" pitchFamily="18" charset="2"/>
              </a:rPr>
              <a:t> </a:t>
            </a:r>
            <a:r>
              <a:rPr kumimoji="1" lang="ar-SA" altLang="en-US" sz="2700" dirty="0">
                <a:cs typeface="+mn-cs"/>
                <a:sym typeface="Wingdings 2" panose="05020102010507070707" pitchFamily="18" charset="2"/>
              </a:rPr>
              <a:t>1-3 </a:t>
            </a:r>
            <a:endParaRPr kumimoji="1" lang="en-US" altLang="en-US" sz="2700" dirty="0">
              <a:cs typeface="+mn-cs"/>
              <a:sym typeface="Wingdings 3" panose="05040102010807070707" pitchFamily="18" charset="2"/>
            </a:endParaRPr>
          </a:p>
          <a:p>
            <a:pPr algn="r">
              <a:lnSpc>
                <a:spcPct val="110000"/>
              </a:lnSpc>
              <a:spcAft>
                <a:spcPts val="0"/>
              </a:spcAft>
              <a:buNone/>
              <a:defRPr/>
            </a:pPr>
            <a:r>
              <a:rPr kumimoji="1" lang="ar-SA" altLang="en-US" sz="2700" dirty="0">
                <a:cs typeface="+mn-cs"/>
                <a:sym typeface="Wingdings 2" panose="05020102010507070707" pitchFamily="18" charset="2"/>
              </a:rPr>
              <a:t>نماينده( نمايندگان) مديريت </a:t>
            </a:r>
            <a:r>
              <a:rPr kumimoji="1" lang="en-US" altLang="en-US" sz="2700" dirty="0">
                <a:cs typeface="+mn-cs"/>
                <a:sym typeface="Wingdings 2" panose="05020102010507070707" pitchFamily="18" charset="2"/>
              </a:rPr>
              <a:t> </a:t>
            </a:r>
            <a:r>
              <a:rPr kumimoji="1" lang="ar-SA" altLang="en-US" sz="2700" dirty="0">
                <a:cs typeface="+mn-cs"/>
                <a:sym typeface="Wingdings 2" panose="05020102010507070707" pitchFamily="18" charset="2"/>
              </a:rPr>
              <a:t>2-3 </a:t>
            </a:r>
            <a:endParaRPr kumimoji="1" lang="en-US" altLang="en-US" sz="2700" dirty="0">
              <a:cs typeface="+mn-cs"/>
              <a:sym typeface="Wingdings 3" panose="05040102010807070707" pitchFamily="18" charset="2"/>
            </a:endParaRPr>
          </a:p>
          <a:p>
            <a:pPr algn="r">
              <a:lnSpc>
                <a:spcPct val="110000"/>
              </a:lnSpc>
              <a:spcAft>
                <a:spcPts val="0"/>
              </a:spcAft>
              <a:buNone/>
              <a:defRPr/>
            </a:pPr>
            <a:r>
              <a:rPr kumimoji="1" lang="ar-SA" altLang="en-US" sz="2700" dirty="0">
                <a:cs typeface="+mn-cs"/>
                <a:sym typeface="Wingdings 2" panose="05020102010507070707" pitchFamily="18" charset="2"/>
              </a:rPr>
              <a:t>منابع </a:t>
            </a:r>
            <a:r>
              <a:rPr kumimoji="1" lang="en-US" altLang="en-US" sz="2700" dirty="0">
                <a:cs typeface="+mn-cs"/>
                <a:sym typeface="Wingdings 2" panose="05020102010507070707" pitchFamily="18" charset="2"/>
              </a:rPr>
              <a:t> </a:t>
            </a:r>
            <a:r>
              <a:rPr kumimoji="1" lang="ar-SA" altLang="en-US" sz="2700" dirty="0">
                <a:cs typeface="+mn-cs"/>
                <a:sym typeface="Wingdings 2" panose="05020102010507070707" pitchFamily="18" charset="2"/>
              </a:rPr>
              <a:t>3-3 </a:t>
            </a:r>
            <a:endParaRPr kumimoji="1" lang="en-US" altLang="en-US" sz="2700" dirty="0">
              <a:cs typeface="+mn-cs"/>
              <a:sym typeface="Wingdings 3" panose="05040102010807070707" pitchFamily="18" charset="2"/>
            </a:endParaRPr>
          </a:p>
          <a:p>
            <a:pPr algn="r">
              <a:lnSpc>
                <a:spcPct val="110000"/>
              </a:lnSpc>
              <a:spcAft>
                <a:spcPts val="0"/>
              </a:spcAft>
              <a:buNone/>
              <a:defRPr/>
            </a:pPr>
            <a:r>
              <a:rPr kumimoji="1" lang="ar-SA" altLang="en-US" sz="2700" dirty="0">
                <a:cs typeface="+mn-cs"/>
                <a:sym typeface="Wingdings 2" panose="05020102010507070707" pitchFamily="18" charset="2"/>
              </a:rPr>
              <a:t>شايستگي و صلاحيت </a:t>
            </a:r>
            <a:r>
              <a:rPr kumimoji="1" lang="en-US" altLang="en-US" sz="2700" dirty="0">
                <a:cs typeface="+mn-cs"/>
                <a:sym typeface="Wingdings 2" panose="05020102010507070707" pitchFamily="18" charset="2"/>
              </a:rPr>
              <a:t> </a:t>
            </a:r>
            <a:r>
              <a:rPr kumimoji="1" lang="ar-SA" altLang="en-US" sz="2700" dirty="0">
                <a:cs typeface="+mn-cs"/>
                <a:sym typeface="Wingdings 2" panose="05020102010507070707" pitchFamily="18" charset="2"/>
              </a:rPr>
              <a:t>4-3 </a:t>
            </a:r>
            <a:endParaRPr kumimoji="1" lang="en-US" altLang="en-US" sz="2700" dirty="0">
              <a:cs typeface="+mn-cs"/>
              <a:sym typeface="Wingdings 3" panose="05040102010807070707" pitchFamily="18" charset="2"/>
            </a:endParaRPr>
          </a:p>
          <a:p>
            <a:pPr algn="r">
              <a:lnSpc>
                <a:spcPct val="110000"/>
              </a:lnSpc>
              <a:spcAft>
                <a:spcPts val="0"/>
              </a:spcAft>
              <a:buNone/>
              <a:defRPr/>
            </a:pPr>
            <a:r>
              <a:rPr kumimoji="1" lang="ar-SA" altLang="en-US" sz="2700" dirty="0">
                <a:cs typeface="+mn-cs"/>
                <a:sym typeface="Wingdings 3" panose="05040102010807070707" pitchFamily="18" charset="2"/>
              </a:rPr>
              <a:t>          1-4-3   عمومي</a:t>
            </a:r>
          </a:p>
          <a:p>
            <a:pPr algn="r">
              <a:lnSpc>
                <a:spcPct val="110000"/>
              </a:lnSpc>
              <a:spcAft>
                <a:spcPts val="0"/>
              </a:spcAft>
              <a:buNone/>
              <a:defRPr/>
            </a:pPr>
            <a:r>
              <a:rPr kumimoji="1" lang="ar-SA" altLang="en-US" sz="2700" dirty="0">
                <a:cs typeface="+mn-cs"/>
                <a:sym typeface="Wingdings 3" panose="05040102010807070707" pitchFamily="18" charset="2"/>
              </a:rPr>
              <a:t>          2-4-3  آموزش     </a:t>
            </a:r>
          </a:p>
          <a:p>
            <a:pPr algn="r">
              <a:lnSpc>
                <a:spcPct val="110000"/>
              </a:lnSpc>
              <a:spcAft>
                <a:spcPts val="0"/>
              </a:spcAft>
              <a:buNone/>
              <a:defRPr/>
            </a:pPr>
            <a:r>
              <a:rPr kumimoji="1" lang="fa-IR" altLang="en-US" sz="2700" dirty="0">
                <a:cs typeface="+mn-cs"/>
                <a:sym typeface="Wingdings 2" panose="05020102010507070707" pitchFamily="18" charset="2"/>
              </a:rPr>
              <a:t>پ</a:t>
            </a:r>
            <a:r>
              <a:rPr kumimoji="1" lang="ar-SA" altLang="en-US" sz="2700" dirty="0">
                <a:cs typeface="+mn-cs"/>
                <a:sym typeface="Wingdings 2" panose="05020102010507070707" pitchFamily="18" charset="2"/>
              </a:rPr>
              <a:t>ي</a:t>
            </a:r>
            <a:r>
              <a:rPr kumimoji="1" lang="fa-IR" altLang="en-US" sz="2700" dirty="0">
                <a:cs typeface="+mn-cs"/>
                <a:sym typeface="Wingdings 2" panose="05020102010507070707" pitchFamily="18" charset="2"/>
              </a:rPr>
              <a:t>مانکاران</a:t>
            </a:r>
            <a:r>
              <a:rPr kumimoji="1" lang="ar-SA" altLang="en-US" sz="2700" dirty="0">
                <a:cs typeface="+mn-cs"/>
                <a:sym typeface="Wingdings 2" panose="05020102010507070707" pitchFamily="18" charset="2"/>
              </a:rPr>
              <a:t> </a:t>
            </a:r>
            <a:r>
              <a:rPr kumimoji="1" lang="en-US" altLang="en-US" sz="2700" dirty="0">
                <a:cs typeface="+mn-cs"/>
                <a:sym typeface="Wingdings 2" panose="05020102010507070707" pitchFamily="18" charset="2"/>
              </a:rPr>
              <a:t> </a:t>
            </a:r>
            <a:r>
              <a:rPr kumimoji="1" lang="ar-SA" altLang="en-US" sz="2700" dirty="0">
                <a:cs typeface="+mn-cs"/>
                <a:sym typeface="Wingdings 2" panose="05020102010507070707" pitchFamily="18" charset="2"/>
              </a:rPr>
              <a:t>5-3 </a:t>
            </a:r>
          </a:p>
          <a:p>
            <a:pPr algn="r">
              <a:lnSpc>
                <a:spcPct val="110000"/>
              </a:lnSpc>
              <a:spcAft>
                <a:spcPts val="0"/>
              </a:spcAft>
              <a:buNone/>
              <a:defRPr/>
            </a:pPr>
            <a:r>
              <a:rPr kumimoji="1" lang="ar-SA" altLang="en-US" sz="2700" dirty="0">
                <a:cs typeface="+mn-cs"/>
                <a:sym typeface="Wingdings 2" panose="05020102010507070707" pitchFamily="18" charset="2"/>
              </a:rPr>
              <a:t>ارتباطات </a:t>
            </a:r>
            <a:r>
              <a:rPr kumimoji="1" lang="en-US" altLang="en-US" sz="2700" dirty="0">
                <a:cs typeface="+mn-cs"/>
                <a:sym typeface="Wingdings 2" panose="05020102010507070707" pitchFamily="18" charset="2"/>
              </a:rPr>
              <a:t> </a:t>
            </a:r>
            <a:r>
              <a:rPr kumimoji="1" lang="ar-SA" altLang="en-US" sz="2700" dirty="0">
                <a:cs typeface="+mn-cs"/>
                <a:sym typeface="Wingdings 2" panose="05020102010507070707" pitchFamily="18" charset="2"/>
              </a:rPr>
              <a:t>6-3 </a:t>
            </a:r>
          </a:p>
          <a:p>
            <a:pPr algn="r">
              <a:lnSpc>
                <a:spcPct val="110000"/>
              </a:lnSpc>
              <a:spcAft>
                <a:spcPts val="0"/>
              </a:spcAft>
              <a:buNone/>
              <a:defRPr/>
            </a:pPr>
            <a:r>
              <a:rPr kumimoji="1" lang="ar-SA" altLang="en-US" sz="2700" dirty="0">
                <a:cs typeface="+mn-cs"/>
                <a:sym typeface="Wingdings 2" panose="05020102010507070707" pitchFamily="18" charset="2"/>
              </a:rPr>
              <a:t>مستند سازي و كنترل </a:t>
            </a:r>
            <a:r>
              <a:rPr kumimoji="1" lang="en-US" altLang="en-US" sz="2700" dirty="0">
                <a:cs typeface="+mn-cs"/>
                <a:sym typeface="Wingdings 2" panose="05020102010507070707" pitchFamily="18" charset="2"/>
              </a:rPr>
              <a:t> </a:t>
            </a:r>
            <a:r>
              <a:rPr kumimoji="1" lang="ar-SA" altLang="en-US" sz="2700" dirty="0">
                <a:cs typeface="+mn-cs"/>
                <a:sym typeface="Wingdings 2" panose="05020102010507070707" pitchFamily="18" charset="2"/>
              </a:rPr>
              <a:t>7-3 </a:t>
            </a:r>
            <a:endParaRPr kumimoji="1" lang="en-US" altLang="en-US" sz="2700" dirty="0">
              <a:cs typeface="+mn-cs"/>
              <a:sym typeface="Wingdings 3" panose="05040102010807070707" pitchFamily="18" charset="2"/>
            </a:endParaRPr>
          </a:p>
          <a:p>
            <a:pPr algn="r">
              <a:lnSpc>
                <a:spcPct val="110000"/>
              </a:lnSpc>
              <a:spcAft>
                <a:spcPts val="0"/>
              </a:spcAft>
              <a:buNone/>
              <a:defRPr/>
            </a:pPr>
            <a:r>
              <a:rPr kumimoji="1" lang="ar-SA" altLang="en-US" sz="2700" dirty="0">
                <a:cs typeface="+mn-cs"/>
                <a:sym typeface="Wingdings 3" panose="05040102010807070707" pitchFamily="18" charset="2"/>
              </a:rPr>
              <a:t>           1-7-3   مستند سازي نظام بهداشت، ايمني و محيط زيست</a:t>
            </a:r>
          </a:p>
          <a:p>
            <a:pPr algn="r">
              <a:lnSpc>
                <a:spcPct val="110000"/>
              </a:lnSpc>
              <a:spcAft>
                <a:spcPts val="0"/>
              </a:spcAft>
              <a:buNone/>
              <a:defRPr/>
            </a:pPr>
            <a:r>
              <a:rPr kumimoji="1" lang="ar-SA" altLang="en-US" sz="2700" dirty="0">
                <a:cs typeface="+mn-cs"/>
                <a:sym typeface="Wingdings 3" panose="05040102010807070707" pitchFamily="18" charset="2"/>
              </a:rPr>
              <a:t>          2-7-3   كنترل اسناد</a:t>
            </a:r>
            <a:endParaRPr kumimoji="1" lang="en-US" sz="2700" dirty="0">
              <a:cs typeface="+mn-cs"/>
              <a:sym typeface="Wingdings 3" panose="05040102010807070707" pitchFamily="18" charset="2"/>
            </a:endParaRPr>
          </a:p>
        </p:txBody>
      </p:sp>
    </p:spTree>
    <p:extLst>
      <p:ext uri="{BB962C8B-B14F-4D97-AF65-F5344CB8AC3E}">
        <p14:creationId xmlns:p14="http://schemas.microsoft.com/office/powerpoint/2010/main" val="1777517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1981200" y="420689"/>
            <a:ext cx="8229600" cy="847725"/>
          </a:xfrm>
        </p:spPr>
        <p:txBody>
          <a:bodyPr/>
          <a:lstStyle/>
          <a:p>
            <a:pPr algn="r" rtl="1">
              <a:defRPr/>
            </a:pPr>
            <a:r>
              <a:rPr lang="ar-SA" altLang="en-US" sz="3200" dirty="0">
                <a:solidFill>
                  <a:schemeClr val="tx1"/>
                </a:solidFill>
                <a:cs typeface="Titr" pitchFamily="2" charset="-78"/>
              </a:rPr>
              <a:t>ساختار سازماني بايد بيان كننده روابط بين قسمتهاي ذيل باشد</a:t>
            </a:r>
            <a:r>
              <a:rPr lang="fa-IR" altLang="en-US" sz="3200" dirty="0">
                <a:solidFill>
                  <a:schemeClr val="tx1"/>
                </a:solidFill>
                <a:cs typeface="Titr" pitchFamily="2" charset="-78"/>
              </a:rPr>
              <a:t>:</a:t>
            </a:r>
            <a:endParaRPr lang="en-US" sz="3200" dirty="0">
              <a:solidFill>
                <a:schemeClr val="tx1"/>
              </a:solidFill>
              <a:cs typeface="Titr" pitchFamily="2" charset="-78"/>
            </a:endParaRPr>
          </a:p>
        </p:txBody>
      </p:sp>
      <p:sp>
        <p:nvSpPr>
          <p:cNvPr id="380931" name="Rectangle 3"/>
          <p:cNvSpPr>
            <a:spLocks noGrp="1" noChangeArrowheads="1"/>
          </p:cNvSpPr>
          <p:nvPr>
            <p:ph idx="1"/>
          </p:nvPr>
        </p:nvSpPr>
        <p:spPr>
          <a:xfrm>
            <a:off x="2043113" y="1671639"/>
            <a:ext cx="8229600" cy="4637087"/>
          </a:xfrm>
          <a:prstGeom prst="rect">
            <a:avLst/>
          </a:prstGeom>
        </p:spPr>
        <p:txBody>
          <a:bodyPr>
            <a:normAutofit/>
          </a:bodyPr>
          <a:lstStyle/>
          <a:p>
            <a:pPr algn="justLow" rtl="1">
              <a:lnSpc>
                <a:spcPct val="170000"/>
              </a:lnSpc>
              <a:spcAft>
                <a:spcPts val="0"/>
              </a:spcAft>
              <a:buFont typeface="Wingdings" panose="05000000000000000000" pitchFamily="2" charset="2"/>
              <a:buChar char="q"/>
              <a:defRPr/>
            </a:pPr>
            <a:r>
              <a:rPr lang="ar-SA" sz="2700" dirty="0">
                <a:cs typeface="+mn-cs"/>
              </a:rPr>
              <a:t>بخش‌هاي عملياتي مختلف </a:t>
            </a:r>
          </a:p>
          <a:p>
            <a:pPr algn="justLow" rtl="1">
              <a:lnSpc>
                <a:spcPct val="170000"/>
              </a:lnSpc>
              <a:spcAft>
                <a:spcPts val="0"/>
              </a:spcAft>
              <a:buFont typeface="Wingdings" panose="05000000000000000000" pitchFamily="2" charset="2"/>
              <a:buChar char="q"/>
              <a:defRPr/>
            </a:pPr>
            <a:r>
              <a:rPr lang="ar-SA" sz="2700" dirty="0">
                <a:cs typeface="+mn-cs"/>
              </a:rPr>
              <a:t>بخش‌هاي عملياتي و سرويس‌هاي پشتيباني (اگر چه اين سرويس‌هاي پشتيباني توسط واحدهاي مربوط به شركت و يا حتي يك سازمان بزرگتر انجام گيرد).</a:t>
            </a:r>
          </a:p>
          <a:p>
            <a:pPr algn="justLow" rtl="1">
              <a:lnSpc>
                <a:spcPct val="170000"/>
              </a:lnSpc>
              <a:spcAft>
                <a:spcPts val="0"/>
              </a:spcAft>
              <a:buFont typeface="Wingdings" panose="05000000000000000000" pitchFamily="2" charset="2"/>
              <a:buChar char="q"/>
              <a:defRPr/>
            </a:pPr>
            <a:r>
              <a:rPr lang="ar-SA" sz="2700" dirty="0">
                <a:cs typeface="+mn-cs"/>
              </a:rPr>
              <a:t>كاركنان پيمانكاران </a:t>
            </a:r>
          </a:p>
          <a:p>
            <a:pPr algn="justLow" rtl="1">
              <a:lnSpc>
                <a:spcPct val="170000"/>
              </a:lnSpc>
              <a:spcAft>
                <a:spcPts val="0"/>
              </a:spcAft>
              <a:buFont typeface="Wingdings" panose="05000000000000000000" pitchFamily="2" charset="2"/>
              <a:buChar char="q"/>
              <a:defRPr/>
            </a:pPr>
            <a:r>
              <a:rPr lang="ar-SA" sz="2700" dirty="0">
                <a:cs typeface="+mn-cs"/>
              </a:rPr>
              <a:t>همكاران در فعاليت‌هاي مشترك (نظير قرار دادهاي بيع متقابل) </a:t>
            </a:r>
            <a:endParaRPr lang="en-US" sz="2700" dirty="0">
              <a:cs typeface="+mn-cs"/>
            </a:endParaRPr>
          </a:p>
        </p:txBody>
      </p:sp>
    </p:spTree>
    <p:extLst>
      <p:ext uri="{BB962C8B-B14F-4D97-AF65-F5344CB8AC3E}">
        <p14:creationId xmlns:p14="http://schemas.microsoft.com/office/powerpoint/2010/main" val="1881422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5" name="Rectangle 3"/>
          <p:cNvSpPr>
            <a:spLocks noGrp="1" noChangeArrowheads="1"/>
          </p:cNvSpPr>
          <p:nvPr>
            <p:ph idx="1"/>
          </p:nvPr>
        </p:nvSpPr>
        <p:spPr>
          <a:xfrm>
            <a:off x="2043113" y="1275948"/>
            <a:ext cx="8229600" cy="5486518"/>
          </a:xfrm>
          <a:prstGeom prst="rect">
            <a:avLst/>
          </a:prstGeom>
        </p:spPr>
        <p:txBody>
          <a:bodyPr>
            <a:normAutofit fontScale="92500"/>
          </a:bodyPr>
          <a:lstStyle/>
          <a:p>
            <a:pPr algn="justLow" rtl="1">
              <a:lnSpc>
                <a:spcPct val="170000"/>
              </a:lnSpc>
              <a:spcAft>
                <a:spcPts val="0"/>
              </a:spcAft>
              <a:buFont typeface="Wingdings" panose="05000000000000000000" pitchFamily="2" charset="2"/>
              <a:buChar char="q"/>
              <a:defRPr/>
            </a:pPr>
            <a:r>
              <a:rPr lang="ar-SA" sz="2200" b="1" dirty="0" smtClean="0">
                <a:cs typeface="+mn-cs"/>
              </a:rPr>
              <a:t>مديريت </a:t>
            </a:r>
            <a:r>
              <a:rPr lang="ar-SA" sz="2200" b="1" dirty="0">
                <a:cs typeface="+mn-cs"/>
              </a:rPr>
              <a:t>ارشد- مسئوليت توسعه، تخصيص منابع، بررسي مجدد و پيروي كردن از خط مشي را بعهده دارد. </a:t>
            </a:r>
          </a:p>
          <a:p>
            <a:pPr algn="justLow" rtl="1">
              <a:lnSpc>
                <a:spcPct val="170000"/>
              </a:lnSpc>
              <a:spcAft>
                <a:spcPts val="0"/>
              </a:spcAft>
              <a:buFont typeface="Wingdings" panose="05000000000000000000" pitchFamily="2" charset="2"/>
              <a:buChar char="q"/>
              <a:defRPr/>
            </a:pPr>
            <a:r>
              <a:rPr lang="ar-SA" sz="2200" b="1" dirty="0">
                <a:cs typeface="+mn-cs"/>
              </a:rPr>
              <a:t>مالي- توسعه و برقراري يك روش اجرائي حسابداري كه قادر باشد هزينه‌ها و منافع حاصل از پرداختن به بهداشت، ايمني و محيط زيست را تعيين كند. </a:t>
            </a:r>
          </a:p>
          <a:p>
            <a:pPr algn="justLow" rtl="1">
              <a:lnSpc>
                <a:spcPct val="170000"/>
              </a:lnSpc>
              <a:spcAft>
                <a:spcPts val="0"/>
              </a:spcAft>
              <a:buFont typeface="Wingdings" panose="05000000000000000000" pitchFamily="2" charset="2"/>
              <a:buChar char="q"/>
              <a:defRPr/>
            </a:pPr>
            <a:r>
              <a:rPr lang="ar-SA" sz="2200" b="1" dirty="0">
                <a:cs typeface="+mn-cs"/>
              </a:rPr>
              <a:t>وظايف اختصاصي مديران واحدهاي عملياتي /بازرگاني (نظير عمليات، حفاري، توليد ، اكتشاف، مهندسي ، خدمات، بازاريابي، امور پيمان‌ها، تحقيق و توسعه، خريد مهندسي نفت، امور حقوقي، مالي و كاركنان) استقرار نظام مديريت بهداشت، ايمني ، محيط زيست در حوضه مسئوليت‌هاي خود (با مشاركت كاركنان) و ارتباط دوسويه موثر و همچنين اجراء برنامه‌هاي آموزشي براي بهداشت، ايمني و محيط زيست </a:t>
            </a:r>
            <a:r>
              <a:rPr lang="ar-SA" sz="2200" b="1" dirty="0" smtClean="0">
                <a:cs typeface="+mn-cs"/>
              </a:rPr>
              <a:t>مي‌باشد. </a:t>
            </a:r>
            <a:endParaRPr lang="en-US" sz="2200" b="1" dirty="0">
              <a:cs typeface="+mn-cs"/>
            </a:endParaRPr>
          </a:p>
        </p:txBody>
      </p:sp>
      <p:sp>
        <p:nvSpPr>
          <p:cNvPr id="2" name="TextBox 1"/>
          <p:cNvSpPr txBox="1"/>
          <p:nvPr/>
        </p:nvSpPr>
        <p:spPr>
          <a:xfrm>
            <a:off x="1255594" y="259307"/>
            <a:ext cx="9212239" cy="954107"/>
          </a:xfrm>
          <a:prstGeom prst="rect">
            <a:avLst/>
          </a:prstGeom>
          <a:noFill/>
        </p:spPr>
        <p:txBody>
          <a:bodyPr wrap="square" rtlCol="0">
            <a:spAutoFit/>
          </a:bodyPr>
          <a:lstStyle/>
          <a:p>
            <a:pPr algn="r" rtl="1"/>
            <a:r>
              <a:rPr lang="ar-SA" sz="2800" b="1" dirty="0">
                <a:cs typeface="+mj-cs"/>
              </a:rPr>
              <a:t>تهيه شرح وظايف بهداشت، ايمني و محيط زيست، بستگي به طبيعت كاري و ساختار سازماني هر شركت دارد. به عنوان مثال</a:t>
            </a:r>
            <a:r>
              <a:rPr lang="ar-SA" sz="2800" b="1" dirty="0" smtClean="0">
                <a:cs typeface="+mj-cs"/>
              </a:rPr>
              <a:t>:</a:t>
            </a:r>
            <a:endParaRPr lang="ar-SA" sz="2800" b="1" dirty="0">
              <a:cs typeface="+mj-cs"/>
            </a:endParaRPr>
          </a:p>
        </p:txBody>
      </p:sp>
    </p:spTree>
    <p:extLst>
      <p:ext uri="{BB962C8B-B14F-4D97-AF65-F5344CB8AC3E}">
        <p14:creationId xmlns:p14="http://schemas.microsoft.com/office/powerpoint/2010/main" val="1114954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3637154" y="368238"/>
            <a:ext cx="6562725" cy="847725"/>
          </a:xfrm>
        </p:spPr>
        <p:txBody>
          <a:bodyPr/>
          <a:lstStyle/>
          <a:p>
            <a:pPr algn="r" rtl="1">
              <a:defRPr/>
            </a:pPr>
            <a:r>
              <a:rPr lang="ar-SA" altLang="en-US" dirty="0">
                <a:solidFill>
                  <a:schemeClr val="tx1"/>
                </a:solidFill>
                <a:sym typeface="Wingdings 3" panose="05040102010807070707" pitchFamily="18" charset="2"/>
              </a:rPr>
              <a:t>4. ارزيابي و مديريت ريسك</a:t>
            </a:r>
            <a:endParaRPr lang="en-US" dirty="0">
              <a:solidFill>
                <a:schemeClr val="tx1"/>
              </a:solidFill>
              <a:sym typeface="Wingdings 3" panose="05040102010807070707" pitchFamily="18" charset="2"/>
            </a:endParaRPr>
          </a:p>
        </p:txBody>
      </p:sp>
      <p:sp>
        <p:nvSpPr>
          <p:cNvPr id="398339" name="Rectangle 3"/>
          <p:cNvSpPr>
            <a:spLocks noGrp="1" noChangeArrowheads="1"/>
          </p:cNvSpPr>
          <p:nvPr>
            <p:ph idx="1"/>
          </p:nvPr>
        </p:nvSpPr>
        <p:spPr>
          <a:xfrm>
            <a:off x="4185409" y="2011649"/>
            <a:ext cx="7067550" cy="3557587"/>
          </a:xfrm>
          <a:prstGeom prst="rect">
            <a:avLst/>
          </a:prstGeom>
        </p:spPr>
        <p:txBody>
          <a:bodyPr/>
          <a:lstStyle/>
          <a:p>
            <a:pPr marL="0" indent="0" algn="just" rtl="1">
              <a:lnSpc>
                <a:spcPct val="180000"/>
              </a:lnSpc>
              <a:spcAft>
                <a:spcPts val="0"/>
              </a:spcAft>
              <a:buNone/>
              <a:defRPr/>
            </a:pPr>
            <a:r>
              <a:rPr lang="ar-SA" sz="2800" dirty="0">
                <a:latin typeface="Times New Roman" panose="02020603050405020304" pitchFamily="18" charset="0"/>
                <a:cs typeface="+mn-cs"/>
              </a:rPr>
              <a:t>در اين بخش چگونگي تعيين عوامل بالقوه آسيب رسان </a:t>
            </a:r>
            <a:r>
              <a:rPr lang="en-US" sz="2800" dirty="0">
                <a:latin typeface="Times New Roman" panose="02020603050405020304" pitchFamily="18" charset="0"/>
                <a:cs typeface="+mn-cs"/>
              </a:rPr>
              <a:t>HSE</a:t>
            </a:r>
            <a:r>
              <a:rPr lang="ar-SA" sz="2800" dirty="0">
                <a:latin typeface="Times New Roman" panose="02020603050405020304" pitchFamily="18" charset="0"/>
                <a:cs typeface="+mn-cs"/>
              </a:rPr>
              <a:t> و ارزيابي ريسك‌هاي مربوطه، براي تمام فعاليت‌ها/ محصولات/ خدمات توسعه آنها و همچنين كاهش اين ريسك‌ها مورد بررسي قرار مي‌گيرد.</a:t>
            </a:r>
            <a:r>
              <a:rPr lang="fa-IR" sz="2800" dirty="0">
                <a:latin typeface="Times New Roman" panose="02020603050405020304" pitchFamily="18" charset="0"/>
                <a:cs typeface="+mn-cs"/>
              </a:rPr>
              <a:t> </a:t>
            </a:r>
            <a:endParaRPr lang="en-US" sz="2800" dirty="0">
              <a:latin typeface="Times New Roman" panose="02020603050405020304" pitchFamily="18" charset="0"/>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45" y="1619269"/>
            <a:ext cx="3810532" cy="38105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012142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4067033" y="452718"/>
            <a:ext cx="5983801" cy="1031595"/>
          </a:xfrm>
        </p:spPr>
        <p:txBody>
          <a:bodyPr/>
          <a:lstStyle/>
          <a:p>
            <a:pPr algn="r" rtl="1">
              <a:defRPr/>
            </a:pPr>
            <a:r>
              <a:rPr lang="ar-SA" altLang="en-US" dirty="0">
                <a:solidFill>
                  <a:schemeClr val="tx1"/>
                </a:solidFill>
                <a:sym typeface="Wingdings 3" panose="05040102010807070707" pitchFamily="18" charset="2"/>
              </a:rPr>
              <a:t>4. ارزيابي و مديريت ريسك</a:t>
            </a:r>
            <a:endParaRPr lang="en-US" dirty="0">
              <a:solidFill>
                <a:schemeClr val="tx1"/>
              </a:solidFill>
              <a:sym typeface="Wingdings 3" panose="05040102010807070707" pitchFamily="18" charset="2"/>
            </a:endParaRPr>
          </a:p>
        </p:txBody>
      </p:sp>
      <p:sp>
        <p:nvSpPr>
          <p:cNvPr id="399363" name="Rectangle 3"/>
          <p:cNvSpPr>
            <a:spLocks noGrp="1" noChangeArrowheads="1"/>
          </p:cNvSpPr>
          <p:nvPr>
            <p:ph idx="1"/>
          </p:nvPr>
        </p:nvSpPr>
        <p:spPr>
          <a:xfrm>
            <a:off x="1832347" y="1907394"/>
            <a:ext cx="8218487" cy="4179508"/>
          </a:xfrm>
          <a:prstGeom prst="rect">
            <a:avLst/>
          </a:prstGeom>
        </p:spPr>
        <p:txBody>
          <a:bodyPr>
            <a:noAutofit/>
          </a:bodyPr>
          <a:lstStyle/>
          <a:p>
            <a:pPr marL="0" indent="0" algn="r" rtl="1">
              <a:lnSpc>
                <a:spcPct val="150000"/>
              </a:lnSpc>
              <a:spcAft>
                <a:spcPts val="0"/>
              </a:spcAft>
              <a:buNone/>
              <a:defRPr/>
            </a:pPr>
            <a:r>
              <a:rPr kumimoji="1" lang="ar-SA" altLang="en-US" sz="2800" dirty="0">
                <a:latin typeface="Times New Roman" panose="02020603050405020304" pitchFamily="18" charset="0"/>
                <a:cs typeface="+mn-cs"/>
                <a:sym typeface="Wingdings 2" panose="05020102010507070707" pitchFamily="18" charset="2"/>
              </a:rPr>
              <a:t>1-4</a:t>
            </a:r>
            <a:r>
              <a:rPr kumimoji="1" lang="fa-IR" altLang="en-US" sz="2800" dirty="0">
                <a:latin typeface="Times New Roman" panose="02020603050405020304" pitchFamily="18" charset="0"/>
                <a:cs typeface="+mn-cs"/>
                <a:sym typeface="Wingdings 2" panose="05020102010507070707" pitchFamily="18" charset="2"/>
              </a:rPr>
              <a:t>-</a:t>
            </a:r>
            <a:r>
              <a:rPr kumimoji="1" lang="ar-SA" altLang="en-US" sz="2800" dirty="0">
                <a:latin typeface="Times New Roman" panose="02020603050405020304" pitchFamily="18" charset="0"/>
                <a:cs typeface="+mn-cs"/>
                <a:sym typeface="Wingdings 2" panose="05020102010507070707" pitchFamily="18" charset="2"/>
              </a:rPr>
              <a:t> تعيين عوامل بالقوه آسيب رسان</a:t>
            </a:r>
            <a:endParaRPr kumimoji="1" lang="en-US" altLang="en-US" sz="2800" dirty="0">
              <a:latin typeface="Times New Roman" panose="02020603050405020304" pitchFamily="18" charset="0"/>
              <a:cs typeface="+mn-cs"/>
              <a:sym typeface="Wingdings 3" panose="05040102010807070707" pitchFamily="18" charset="2"/>
            </a:endParaRPr>
          </a:p>
          <a:p>
            <a:pPr marL="0" indent="0" algn="r" rtl="1">
              <a:lnSpc>
                <a:spcPct val="150000"/>
              </a:lnSpc>
              <a:spcAft>
                <a:spcPts val="0"/>
              </a:spcAft>
              <a:buNone/>
              <a:defRPr/>
            </a:pPr>
            <a:r>
              <a:rPr kumimoji="1" lang="ar-SA" altLang="en-US" sz="2800" dirty="0">
                <a:latin typeface="Times New Roman" panose="02020603050405020304" pitchFamily="18" charset="0"/>
                <a:cs typeface="+mn-cs"/>
                <a:sym typeface="Wingdings 2" panose="05020102010507070707" pitchFamily="18" charset="2"/>
              </a:rPr>
              <a:t>2-4</a:t>
            </a:r>
            <a:r>
              <a:rPr kumimoji="1" lang="fa-IR" altLang="en-US" sz="2800" dirty="0">
                <a:latin typeface="Times New Roman" panose="02020603050405020304" pitchFamily="18" charset="0"/>
                <a:cs typeface="+mn-cs"/>
                <a:sym typeface="Wingdings 2" panose="05020102010507070707" pitchFamily="18" charset="2"/>
              </a:rPr>
              <a:t>-</a:t>
            </a:r>
            <a:r>
              <a:rPr kumimoji="1" lang="ar-SA" altLang="en-US" sz="2800" dirty="0">
                <a:latin typeface="Times New Roman" panose="02020603050405020304" pitchFamily="18" charset="0"/>
                <a:cs typeface="+mn-cs"/>
                <a:sym typeface="Wingdings 2" panose="05020102010507070707" pitchFamily="18" charset="2"/>
              </a:rPr>
              <a:t> ارزيابي اثرات عوامل آسيب رسان بر انسان، سرمايه و محيط زيست</a:t>
            </a:r>
            <a:endParaRPr kumimoji="1" lang="en-US" altLang="en-US" sz="2800" dirty="0">
              <a:latin typeface="Times New Roman" panose="02020603050405020304" pitchFamily="18" charset="0"/>
              <a:cs typeface="+mn-cs"/>
              <a:sym typeface="Wingdings 3" panose="05040102010807070707" pitchFamily="18" charset="2"/>
            </a:endParaRPr>
          </a:p>
          <a:p>
            <a:pPr marL="0" indent="0" algn="r" rtl="1">
              <a:lnSpc>
                <a:spcPct val="150000"/>
              </a:lnSpc>
              <a:spcAft>
                <a:spcPts val="0"/>
              </a:spcAft>
              <a:buNone/>
              <a:defRPr/>
            </a:pPr>
            <a:r>
              <a:rPr kumimoji="1" lang="ar-SA" altLang="en-US" sz="2800" dirty="0">
                <a:latin typeface="Times New Roman" panose="02020603050405020304" pitchFamily="18" charset="0"/>
                <a:cs typeface="+mn-cs"/>
                <a:sym typeface="Wingdings 2" panose="05020102010507070707" pitchFamily="18" charset="2"/>
              </a:rPr>
              <a:t>3-4</a:t>
            </a:r>
            <a:r>
              <a:rPr kumimoji="1" lang="fa-IR" altLang="en-US" sz="2800" dirty="0">
                <a:latin typeface="Times New Roman" panose="02020603050405020304" pitchFamily="18" charset="0"/>
                <a:cs typeface="+mn-cs"/>
                <a:sym typeface="Wingdings 2" panose="05020102010507070707" pitchFamily="18" charset="2"/>
              </a:rPr>
              <a:t>-</a:t>
            </a:r>
            <a:r>
              <a:rPr kumimoji="1" lang="ar-SA" altLang="en-US" sz="2800" dirty="0">
                <a:latin typeface="Times New Roman" panose="02020603050405020304" pitchFamily="18" charset="0"/>
                <a:cs typeface="+mn-cs"/>
                <a:sym typeface="Wingdings 2" panose="05020102010507070707" pitchFamily="18" charset="2"/>
              </a:rPr>
              <a:t> ثبت عوامل بالقوه آسيب رسان</a:t>
            </a:r>
            <a:endParaRPr kumimoji="1" lang="en-US" altLang="en-US" sz="2800" dirty="0">
              <a:latin typeface="Times New Roman" panose="02020603050405020304" pitchFamily="18" charset="0"/>
              <a:cs typeface="+mn-cs"/>
              <a:sym typeface="Wingdings 3" panose="05040102010807070707" pitchFamily="18" charset="2"/>
            </a:endParaRPr>
          </a:p>
          <a:p>
            <a:pPr marL="0" indent="0" algn="r" rtl="1">
              <a:lnSpc>
                <a:spcPct val="150000"/>
              </a:lnSpc>
              <a:spcAft>
                <a:spcPts val="0"/>
              </a:spcAft>
              <a:buNone/>
              <a:defRPr/>
            </a:pPr>
            <a:r>
              <a:rPr kumimoji="1" lang="ar-SA" altLang="en-US" sz="2800" dirty="0">
                <a:latin typeface="Times New Roman" panose="02020603050405020304" pitchFamily="18" charset="0"/>
                <a:cs typeface="+mn-cs"/>
                <a:sym typeface="Wingdings 2" panose="05020102010507070707" pitchFamily="18" charset="2"/>
              </a:rPr>
              <a:t>4-4</a:t>
            </a:r>
            <a:r>
              <a:rPr kumimoji="1" lang="fa-IR" altLang="en-US" sz="2800" dirty="0">
                <a:latin typeface="Times New Roman" panose="02020603050405020304" pitchFamily="18" charset="0"/>
                <a:cs typeface="+mn-cs"/>
                <a:sym typeface="Wingdings 2" panose="05020102010507070707" pitchFamily="18" charset="2"/>
              </a:rPr>
              <a:t>-</a:t>
            </a:r>
            <a:r>
              <a:rPr kumimoji="1" lang="ar-SA" altLang="en-US" sz="2800" dirty="0">
                <a:latin typeface="Times New Roman" panose="02020603050405020304" pitchFamily="18" charset="0"/>
                <a:cs typeface="+mn-cs"/>
                <a:sym typeface="Wingdings 2" panose="05020102010507070707" pitchFamily="18" charset="2"/>
              </a:rPr>
              <a:t> اهداف و معيار اجرا</a:t>
            </a:r>
            <a:endParaRPr kumimoji="1" lang="en-US" altLang="en-US" sz="2800" dirty="0">
              <a:latin typeface="Times New Roman" panose="02020603050405020304" pitchFamily="18" charset="0"/>
              <a:cs typeface="+mn-cs"/>
              <a:sym typeface="Wingdings 3" panose="05040102010807070707" pitchFamily="18" charset="2"/>
            </a:endParaRPr>
          </a:p>
          <a:p>
            <a:pPr marL="0" indent="0" algn="r" rtl="1">
              <a:lnSpc>
                <a:spcPct val="150000"/>
              </a:lnSpc>
              <a:spcAft>
                <a:spcPts val="0"/>
              </a:spcAft>
              <a:buNone/>
              <a:defRPr/>
            </a:pPr>
            <a:r>
              <a:rPr kumimoji="1" lang="ar-SA" altLang="en-US" sz="2800" dirty="0">
                <a:latin typeface="Times New Roman" panose="02020603050405020304" pitchFamily="18" charset="0"/>
                <a:cs typeface="+mn-cs"/>
                <a:sym typeface="Wingdings 2" panose="05020102010507070707" pitchFamily="18" charset="2"/>
              </a:rPr>
              <a:t>5-4</a:t>
            </a:r>
            <a:r>
              <a:rPr kumimoji="1" lang="fa-IR" altLang="en-US" sz="2800" dirty="0">
                <a:latin typeface="Times New Roman" panose="02020603050405020304" pitchFamily="18" charset="0"/>
                <a:cs typeface="+mn-cs"/>
                <a:sym typeface="Wingdings 2" panose="05020102010507070707" pitchFamily="18" charset="2"/>
              </a:rPr>
              <a:t>-</a:t>
            </a:r>
            <a:r>
              <a:rPr kumimoji="1" lang="ar-SA" altLang="en-US" sz="2800" dirty="0">
                <a:latin typeface="Times New Roman" panose="02020603050405020304" pitchFamily="18" charset="0"/>
                <a:cs typeface="+mn-cs"/>
                <a:sym typeface="Wingdings 3" panose="05040102010807070707" pitchFamily="18" charset="2"/>
              </a:rPr>
              <a:t> اقدامات كاهش ريسك</a:t>
            </a:r>
            <a:endParaRPr kumimoji="1" lang="en-US" sz="2800" dirty="0">
              <a:latin typeface="Times New Roman" panose="02020603050405020304" pitchFamily="18" charset="0"/>
              <a:cs typeface="+mn-cs"/>
              <a:sym typeface="Wingdings 3" panose="05040102010807070707" pitchFamily="18" charset="2"/>
            </a:endParaRPr>
          </a:p>
        </p:txBody>
      </p:sp>
    </p:spTree>
    <p:extLst>
      <p:ext uri="{BB962C8B-B14F-4D97-AF65-F5344CB8AC3E}">
        <p14:creationId xmlns:p14="http://schemas.microsoft.com/office/powerpoint/2010/main" val="14384881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1626477" y="255589"/>
            <a:ext cx="8726322" cy="720725"/>
          </a:xfrm>
        </p:spPr>
        <p:txBody>
          <a:bodyPr/>
          <a:lstStyle/>
          <a:p>
            <a:pPr algn="r" rtl="1">
              <a:defRPr/>
            </a:pPr>
            <a:r>
              <a:rPr lang="fa-IR" sz="3600" dirty="0">
                <a:solidFill>
                  <a:schemeClr val="tx1"/>
                </a:solidFill>
                <a:cs typeface="Titr" pitchFamily="2" charset="-78"/>
                <a:sym typeface="Wingdings 3" panose="05040102010807070707" pitchFamily="18" charset="2"/>
              </a:rPr>
              <a:t>گام ها</a:t>
            </a:r>
            <a:r>
              <a:rPr lang="ar-SA" sz="3600" dirty="0">
                <a:solidFill>
                  <a:schemeClr val="tx1"/>
                </a:solidFill>
                <a:cs typeface="Titr" pitchFamily="2" charset="-78"/>
                <a:sym typeface="Wingdings 3" panose="05040102010807070707" pitchFamily="18" charset="2"/>
              </a:rPr>
              <a:t>ي</a:t>
            </a:r>
            <a:r>
              <a:rPr lang="fa-IR" sz="3600" dirty="0">
                <a:solidFill>
                  <a:schemeClr val="tx1"/>
                </a:solidFill>
                <a:cs typeface="Titr" pitchFamily="2" charset="-78"/>
                <a:sym typeface="Wingdings 3" panose="05040102010807070707" pitchFamily="18" charset="2"/>
              </a:rPr>
              <a:t> اساس</a:t>
            </a:r>
            <a:r>
              <a:rPr lang="ar-SA" sz="3600" dirty="0">
                <a:solidFill>
                  <a:schemeClr val="tx1"/>
                </a:solidFill>
                <a:cs typeface="Titr" pitchFamily="2" charset="-78"/>
                <a:sym typeface="Wingdings 3" panose="05040102010807070707" pitchFamily="18" charset="2"/>
              </a:rPr>
              <a:t>ي</a:t>
            </a:r>
            <a:r>
              <a:rPr lang="fa-IR" sz="3600" dirty="0">
                <a:solidFill>
                  <a:schemeClr val="tx1"/>
                </a:solidFill>
                <a:cs typeface="Titr" pitchFamily="2" charset="-78"/>
                <a:sym typeface="Wingdings 3" panose="05040102010807070707" pitchFamily="18" charset="2"/>
              </a:rPr>
              <a:t> مد</a:t>
            </a:r>
            <a:r>
              <a:rPr lang="ar-SA" sz="3600" dirty="0">
                <a:solidFill>
                  <a:schemeClr val="tx1"/>
                </a:solidFill>
                <a:cs typeface="Titr" pitchFamily="2" charset="-78"/>
                <a:sym typeface="Wingdings 3" panose="05040102010807070707" pitchFamily="18" charset="2"/>
              </a:rPr>
              <a:t>ي</a:t>
            </a:r>
            <a:r>
              <a:rPr lang="fa-IR" sz="3600" dirty="0">
                <a:solidFill>
                  <a:schemeClr val="tx1"/>
                </a:solidFill>
                <a:cs typeface="Titr" pitchFamily="2" charset="-78"/>
                <a:sym typeface="Wingdings 3" panose="05040102010807070707" pitchFamily="18" charset="2"/>
              </a:rPr>
              <a:t>ر</a:t>
            </a:r>
            <a:r>
              <a:rPr lang="ar-SA" sz="3600" dirty="0">
                <a:solidFill>
                  <a:schemeClr val="tx1"/>
                </a:solidFill>
                <a:cs typeface="Titr" pitchFamily="2" charset="-78"/>
                <a:sym typeface="Wingdings 3" panose="05040102010807070707" pitchFamily="18" charset="2"/>
              </a:rPr>
              <a:t>ي</a:t>
            </a:r>
            <a:r>
              <a:rPr lang="fa-IR" sz="3600" dirty="0">
                <a:solidFill>
                  <a:schemeClr val="tx1"/>
                </a:solidFill>
                <a:cs typeface="Titr" pitchFamily="2" charset="-78"/>
                <a:sym typeface="Wingdings 3" panose="05040102010807070707" pitchFamily="18" charset="2"/>
              </a:rPr>
              <a:t>ت عوامل بالقوه آس</a:t>
            </a:r>
            <a:r>
              <a:rPr lang="ar-SA" sz="3600" dirty="0">
                <a:solidFill>
                  <a:schemeClr val="tx1"/>
                </a:solidFill>
                <a:cs typeface="Titr" pitchFamily="2" charset="-78"/>
                <a:sym typeface="Wingdings 3" panose="05040102010807070707" pitchFamily="18" charset="2"/>
              </a:rPr>
              <a:t>ي</a:t>
            </a:r>
            <a:r>
              <a:rPr lang="fa-IR" sz="3600" dirty="0">
                <a:solidFill>
                  <a:schemeClr val="tx1"/>
                </a:solidFill>
                <a:cs typeface="Titr" pitchFamily="2" charset="-78"/>
                <a:sym typeface="Wingdings 3" panose="05040102010807070707" pitchFamily="18" charset="2"/>
              </a:rPr>
              <a:t>ب رسان</a:t>
            </a:r>
            <a:endParaRPr lang="en-US" sz="3600" dirty="0">
              <a:solidFill>
                <a:schemeClr val="tx1"/>
              </a:solidFill>
              <a:cs typeface="Titr" pitchFamily="2" charset="-78"/>
              <a:sym typeface="Wingdings 3" panose="05040102010807070707" pitchFamily="18" charset="2"/>
            </a:endParaRPr>
          </a:p>
        </p:txBody>
      </p:sp>
      <p:sp>
        <p:nvSpPr>
          <p:cNvPr id="400387" name="Rectangle 3"/>
          <p:cNvSpPr>
            <a:spLocks noGrp="1" noChangeArrowheads="1"/>
          </p:cNvSpPr>
          <p:nvPr>
            <p:ph idx="1"/>
          </p:nvPr>
        </p:nvSpPr>
        <p:spPr>
          <a:xfrm>
            <a:off x="1981200" y="1035050"/>
            <a:ext cx="8229600" cy="5734050"/>
          </a:xfrm>
          <a:prstGeom prst="rect">
            <a:avLst/>
          </a:prstGeom>
        </p:spPr>
        <p:txBody>
          <a:bodyPr>
            <a:noAutofit/>
          </a:bodyPr>
          <a:lstStyle/>
          <a:p>
            <a:pPr algn="ctr" rtl="1">
              <a:spcAft>
                <a:spcPts val="0"/>
              </a:spcAft>
              <a:buNone/>
              <a:defRPr/>
            </a:pPr>
            <a:r>
              <a:rPr kumimoji="1" lang="ar-SA" altLang="en-US" sz="2400" dirty="0">
                <a:cs typeface="+mn-cs"/>
                <a:sym typeface="Wingdings 2" panose="05020102010507070707" pitchFamily="18" charset="2"/>
              </a:rPr>
              <a:t>تعيين عوامل بالقوه آسيب رسان</a:t>
            </a:r>
          </a:p>
          <a:p>
            <a:pPr algn="ctr" rtl="1">
              <a:spcAft>
                <a:spcPts val="0"/>
              </a:spcAft>
              <a:buNone/>
              <a:defRPr/>
            </a:pPr>
            <a:endParaRPr kumimoji="1" lang="ar-SA" altLang="en-US" sz="2400" dirty="0">
              <a:cs typeface="+mn-cs"/>
              <a:sym typeface="Wingdings 3" panose="05040102010807070707" pitchFamily="18" charset="2"/>
            </a:endParaRPr>
          </a:p>
          <a:p>
            <a:pPr algn="ctr" rtl="1">
              <a:spcAft>
                <a:spcPts val="0"/>
              </a:spcAft>
              <a:buNone/>
              <a:defRPr/>
            </a:pPr>
            <a:r>
              <a:rPr kumimoji="1" lang="ar-SA" altLang="en-US" sz="2400" dirty="0">
                <a:cs typeface="+mn-cs"/>
                <a:sym typeface="Wingdings 2" panose="05020102010507070707" pitchFamily="18" charset="2"/>
              </a:rPr>
              <a:t>ارزيابي عوامل بالقوه آسيب رسان برجسته و اثرات آنها</a:t>
            </a:r>
            <a:endParaRPr kumimoji="1" lang="ar-SA" altLang="en-US" sz="2400" dirty="0">
              <a:cs typeface="+mn-cs"/>
              <a:sym typeface="Wingdings 3" panose="05040102010807070707" pitchFamily="18" charset="2"/>
            </a:endParaRPr>
          </a:p>
          <a:p>
            <a:pPr algn="ctr" rtl="1">
              <a:spcAft>
                <a:spcPts val="0"/>
              </a:spcAft>
              <a:buNone/>
              <a:defRPr/>
            </a:pPr>
            <a:endParaRPr kumimoji="1" lang="ar-SA" altLang="en-US" sz="2400" dirty="0">
              <a:cs typeface="+mn-cs"/>
              <a:sym typeface="Wingdings 3" panose="05040102010807070707" pitchFamily="18" charset="2"/>
            </a:endParaRPr>
          </a:p>
          <a:p>
            <a:pPr algn="ctr" rtl="1">
              <a:spcAft>
                <a:spcPts val="0"/>
              </a:spcAft>
              <a:buNone/>
              <a:defRPr/>
            </a:pPr>
            <a:r>
              <a:rPr kumimoji="1" lang="ar-SA" altLang="en-US" sz="2400" dirty="0">
                <a:cs typeface="+mn-cs"/>
                <a:sym typeface="Wingdings 3" panose="05040102010807070707" pitchFamily="18" charset="2"/>
              </a:rPr>
              <a:t>مستند سازي عوامل و به كارگيري الزامات قانوني</a:t>
            </a:r>
          </a:p>
          <a:p>
            <a:pPr algn="ctr" rtl="1">
              <a:spcAft>
                <a:spcPts val="0"/>
              </a:spcAft>
              <a:buNone/>
              <a:defRPr/>
            </a:pPr>
            <a:endParaRPr kumimoji="1" lang="ar-SA" altLang="en-US" sz="2400" dirty="0">
              <a:cs typeface="+mn-cs"/>
              <a:sym typeface="Wingdings 3" panose="05040102010807070707" pitchFamily="18" charset="2"/>
            </a:endParaRPr>
          </a:p>
          <a:p>
            <a:pPr algn="ctr" rtl="1">
              <a:spcAft>
                <a:spcPts val="0"/>
              </a:spcAft>
              <a:buNone/>
              <a:defRPr/>
            </a:pPr>
            <a:r>
              <a:rPr kumimoji="1" lang="ar-SA" altLang="en-US" sz="2400" dirty="0">
                <a:cs typeface="+mn-cs"/>
                <a:sym typeface="Wingdings 3" panose="05040102010807070707" pitchFamily="18" charset="2"/>
              </a:rPr>
              <a:t>تعيين جزئيات اهداف و معيار كارايي عملكرد</a:t>
            </a:r>
            <a:endParaRPr kumimoji="1" lang="en-US" altLang="en-US" sz="2400" dirty="0">
              <a:cs typeface="+mn-cs"/>
              <a:sym typeface="Wingdings 3" panose="05040102010807070707" pitchFamily="18" charset="2"/>
            </a:endParaRPr>
          </a:p>
          <a:p>
            <a:pPr algn="ctr" rtl="1">
              <a:spcAft>
                <a:spcPts val="0"/>
              </a:spcAft>
              <a:buNone/>
              <a:defRPr/>
            </a:pPr>
            <a:endParaRPr kumimoji="1" lang="ar-SA" altLang="en-US" sz="2400" dirty="0">
              <a:cs typeface="+mn-cs"/>
              <a:sym typeface="Wingdings 3" panose="05040102010807070707" pitchFamily="18" charset="2"/>
            </a:endParaRPr>
          </a:p>
          <a:p>
            <a:pPr algn="ctr" rtl="1">
              <a:spcAft>
                <a:spcPts val="0"/>
              </a:spcAft>
              <a:buNone/>
              <a:defRPr/>
            </a:pPr>
            <a:r>
              <a:rPr kumimoji="1" lang="ar-SA" altLang="en-US" sz="2400" dirty="0">
                <a:cs typeface="+mn-cs"/>
                <a:sym typeface="Wingdings 3" panose="05040102010807070707" pitchFamily="18" charset="2"/>
              </a:rPr>
              <a:t>تعيين و ارزيابي اقدامات كاهش ريسك</a:t>
            </a:r>
            <a:endParaRPr kumimoji="1" lang="en-US" altLang="en-US" sz="2400" dirty="0">
              <a:cs typeface="+mn-cs"/>
              <a:sym typeface="Wingdings 3" panose="05040102010807070707" pitchFamily="18" charset="2"/>
            </a:endParaRPr>
          </a:p>
          <a:p>
            <a:pPr algn="ctr" rtl="1">
              <a:spcAft>
                <a:spcPts val="0"/>
              </a:spcAft>
              <a:buNone/>
              <a:defRPr/>
            </a:pPr>
            <a:endParaRPr kumimoji="1" lang="ar-SA" altLang="en-US" sz="2400" dirty="0">
              <a:cs typeface="+mn-cs"/>
              <a:sym typeface="Wingdings 3" panose="05040102010807070707" pitchFamily="18" charset="2"/>
            </a:endParaRPr>
          </a:p>
          <a:p>
            <a:pPr algn="ctr" rtl="1">
              <a:spcAft>
                <a:spcPts val="0"/>
              </a:spcAft>
              <a:buNone/>
              <a:defRPr/>
            </a:pPr>
            <a:r>
              <a:rPr kumimoji="1" lang="ar-SA" altLang="en-US" sz="2400" dirty="0">
                <a:cs typeface="+mn-cs"/>
                <a:sym typeface="Wingdings 3" panose="05040102010807070707" pitchFamily="18" charset="2"/>
              </a:rPr>
              <a:t>اعمال اقدامات انتخابي براي كاهش ريسك</a:t>
            </a:r>
            <a:endParaRPr kumimoji="1" lang="en-US" sz="2400" dirty="0">
              <a:cs typeface="+mn-cs"/>
              <a:sym typeface="Wingdings 3" panose="05040102010807070707" pitchFamily="18" charset="2"/>
            </a:endParaRPr>
          </a:p>
        </p:txBody>
      </p:sp>
      <p:sp>
        <p:nvSpPr>
          <p:cNvPr id="66564" name="AutoShape 5"/>
          <p:cNvSpPr>
            <a:spLocks noChangeArrowheads="1"/>
          </p:cNvSpPr>
          <p:nvPr/>
        </p:nvSpPr>
        <p:spPr bwMode="auto">
          <a:xfrm>
            <a:off x="6045200" y="1649414"/>
            <a:ext cx="431800" cy="433387"/>
          </a:xfrm>
          <a:prstGeom prst="downArrow">
            <a:avLst>
              <a:gd name="adj1" fmla="val 50000"/>
              <a:gd name="adj2" fmla="val 250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p>
        </p:txBody>
      </p:sp>
      <p:sp>
        <p:nvSpPr>
          <p:cNvPr id="66565" name="AutoShape 6"/>
          <p:cNvSpPr>
            <a:spLocks noChangeArrowheads="1"/>
          </p:cNvSpPr>
          <p:nvPr/>
        </p:nvSpPr>
        <p:spPr bwMode="auto">
          <a:xfrm>
            <a:off x="6062663" y="2619375"/>
            <a:ext cx="431800" cy="433388"/>
          </a:xfrm>
          <a:prstGeom prst="downArrow">
            <a:avLst>
              <a:gd name="adj1" fmla="val 50000"/>
              <a:gd name="adj2" fmla="val 250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p>
        </p:txBody>
      </p:sp>
      <p:sp>
        <p:nvSpPr>
          <p:cNvPr id="66566" name="AutoShape 7"/>
          <p:cNvSpPr>
            <a:spLocks noChangeArrowheads="1"/>
          </p:cNvSpPr>
          <p:nvPr/>
        </p:nvSpPr>
        <p:spPr bwMode="auto">
          <a:xfrm>
            <a:off x="6037263" y="3627439"/>
            <a:ext cx="431800" cy="433387"/>
          </a:xfrm>
          <a:prstGeom prst="downArrow">
            <a:avLst>
              <a:gd name="adj1" fmla="val 50000"/>
              <a:gd name="adj2" fmla="val 250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p>
        </p:txBody>
      </p:sp>
      <p:sp>
        <p:nvSpPr>
          <p:cNvPr id="66567" name="AutoShape 8"/>
          <p:cNvSpPr>
            <a:spLocks noChangeArrowheads="1"/>
          </p:cNvSpPr>
          <p:nvPr/>
        </p:nvSpPr>
        <p:spPr bwMode="auto">
          <a:xfrm>
            <a:off x="6037263" y="4635500"/>
            <a:ext cx="431800" cy="433388"/>
          </a:xfrm>
          <a:prstGeom prst="downArrow">
            <a:avLst>
              <a:gd name="adj1" fmla="val 50000"/>
              <a:gd name="adj2" fmla="val 25092"/>
            </a:avLst>
          </a:prstGeom>
          <a:solidFill>
            <a:srgbClr val="FFFF00"/>
          </a:solidFill>
          <a:ln w="9525">
            <a:solidFill>
              <a:schemeClr val="tx1"/>
            </a:solidFill>
            <a:miter lim="800000"/>
            <a:headEnd/>
            <a:tailEnd/>
          </a:ln>
          <a:effectLs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p>
        </p:txBody>
      </p:sp>
      <p:sp>
        <p:nvSpPr>
          <p:cNvPr id="66568" name="AutoShape 9"/>
          <p:cNvSpPr>
            <a:spLocks noChangeArrowheads="1"/>
          </p:cNvSpPr>
          <p:nvPr/>
        </p:nvSpPr>
        <p:spPr bwMode="auto">
          <a:xfrm>
            <a:off x="5989638" y="5694364"/>
            <a:ext cx="431800" cy="433387"/>
          </a:xfrm>
          <a:prstGeom prst="downArrow">
            <a:avLst>
              <a:gd name="adj1" fmla="val 50000"/>
              <a:gd name="adj2" fmla="val 25092"/>
            </a:avLst>
          </a:prstGeom>
          <a:solidFill>
            <a:srgbClr val="FFFF00"/>
          </a:solidFill>
          <a:ln w="9525">
            <a:solidFill>
              <a:schemeClr val="tx1"/>
            </a:solidFill>
            <a:miter lim="800000"/>
            <a:headEnd/>
            <a:tailEnd/>
          </a:ln>
          <a:effectLs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p>
        </p:txBody>
      </p:sp>
      <p:sp>
        <p:nvSpPr>
          <p:cNvPr id="400394" name="Line 10"/>
          <p:cNvSpPr>
            <a:spLocks noChangeShapeType="1"/>
          </p:cNvSpPr>
          <p:nvPr/>
        </p:nvSpPr>
        <p:spPr bwMode="auto">
          <a:xfrm flipH="1">
            <a:off x="2063750" y="5356225"/>
            <a:ext cx="1219200" cy="0"/>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0395" name="Line 11"/>
          <p:cNvSpPr>
            <a:spLocks noChangeShapeType="1"/>
          </p:cNvSpPr>
          <p:nvPr/>
        </p:nvSpPr>
        <p:spPr bwMode="auto">
          <a:xfrm flipV="1">
            <a:off x="2063750" y="2260601"/>
            <a:ext cx="0" cy="30972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0396" name="Line 12"/>
          <p:cNvSpPr>
            <a:spLocks noChangeShapeType="1"/>
          </p:cNvSpPr>
          <p:nvPr/>
        </p:nvSpPr>
        <p:spPr bwMode="auto">
          <a:xfrm>
            <a:off x="2063750" y="2260600"/>
            <a:ext cx="609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0397" name="Line 13"/>
          <p:cNvSpPr>
            <a:spLocks noChangeShapeType="1"/>
          </p:cNvSpPr>
          <p:nvPr/>
        </p:nvSpPr>
        <p:spPr bwMode="auto">
          <a:xfrm>
            <a:off x="2063750" y="3386138"/>
            <a:ext cx="609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AutoShape 5"/>
          <p:cNvSpPr>
            <a:spLocks noChangeArrowheads="1"/>
          </p:cNvSpPr>
          <p:nvPr/>
        </p:nvSpPr>
        <p:spPr bwMode="auto">
          <a:xfrm>
            <a:off x="5997575" y="1649414"/>
            <a:ext cx="431800" cy="433387"/>
          </a:xfrm>
          <a:prstGeom prst="downArrow">
            <a:avLst>
              <a:gd name="adj1" fmla="val 50000"/>
              <a:gd name="adj2" fmla="val 25092"/>
            </a:avLst>
          </a:prstGeom>
          <a:solidFill>
            <a:srgbClr val="FFFF00"/>
          </a:solidFill>
          <a:ln w="9525">
            <a:solidFill>
              <a:schemeClr val="tx1"/>
            </a:solidFill>
            <a:miter lim="800000"/>
            <a:headEnd/>
            <a:tailEnd/>
          </a:ln>
          <a:effectLs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p>
        </p:txBody>
      </p:sp>
      <p:sp>
        <p:nvSpPr>
          <p:cNvPr id="14" name="AutoShape 6"/>
          <p:cNvSpPr>
            <a:spLocks noChangeArrowheads="1"/>
          </p:cNvSpPr>
          <p:nvPr/>
        </p:nvSpPr>
        <p:spPr bwMode="auto">
          <a:xfrm>
            <a:off x="6015038" y="2619375"/>
            <a:ext cx="431800" cy="433388"/>
          </a:xfrm>
          <a:prstGeom prst="downArrow">
            <a:avLst>
              <a:gd name="adj1" fmla="val 50000"/>
              <a:gd name="adj2" fmla="val 25092"/>
            </a:avLst>
          </a:prstGeom>
          <a:solidFill>
            <a:srgbClr val="FFFF00"/>
          </a:solidFill>
          <a:ln w="9525">
            <a:solidFill>
              <a:schemeClr val="tx1"/>
            </a:solidFill>
            <a:miter lim="800000"/>
            <a:headEnd/>
            <a:tailEnd/>
          </a:ln>
          <a:effectLs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p>
        </p:txBody>
      </p:sp>
      <p:sp>
        <p:nvSpPr>
          <p:cNvPr id="15" name="AutoShape 7"/>
          <p:cNvSpPr>
            <a:spLocks noChangeArrowheads="1"/>
          </p:cNvSpPr>
          <p:nvPr/>
        </p:nvSpPr>
        <p:spPr bwMode="auto">
          <a:xfrm>
            <a:off x="5989638" y="3627439"/>
            <a:ext cx="431800" cy="433387"/>
          </a:xfrm>
          <a:prstGeom prst="downArrow">
            <a:avLst>
              <a:gd name="adj1" fmla="val 50000"/>
              <a:gd name="adj2" fmla="val 25092"/>
            </a:avLst>
          </a:prstGeom>
          <a:solidFill>
            <a:srgbClr val="FFFF00"/>
          </a:solidFill>
          <a:ln w="9525">
            <a:solidFill>
              <a:schemeClr val="tx1"/>
            </a:solidFill>
            <a:miter lim="800000"/>
            <a:headEnd/>
            <a:tailEnd/>
          </a:ln>
          <a:effectLs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24390128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0394"/>
                                        </p:tgtEl>
                                        <p:attrNameLst>
                                          <p:attrName>style.visibility</p:attrName>
                                        </p:attrNameLst>
                                      </p:cBhvr>
                                      <p:to>
                                        <p:strVal val="visible"/>
                                      </p:to>
                                    </p:set>
                                    <p:animEffect transition="in" filter="blinds(horizontal)">
                                      <p:cBhvr>
                                        <p:cTn id="7" dur="500"/>
                                        <p:tgtEl>
                                          <p:spTgt spid="400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0395"/>
                                        </p:tgtEl>
                                        <p:attrNameLst>
                                          <p:attrName>style.visibility</p:attrName>
                                        </p:attrNameLst>
                                      </p:cBhvr>
                                      <p:to>
                                        <p:strVal val="visible"/>
                                      </p:to>
                                    </p:set>
                                    <p:animEffect transition="in" filter="blinds(horizontal)">
                                      <p:cBhvr>
                                        <p:cTn id="12" dur="500"/>
                                        <p:tgtEl>
                                          <p:spTgt spid="4003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0396"/>
                                        </p:tgtEl>
                                        <p:attrNameLst>
                                          <p:attrName>style.visibility</p:attrName>
                                        </p:attrNameLst>
                                      </p:cBhvr>
                                      <p:to>
                                        <p:strVal val="visible"/>
                                      </p:to>
                                    </p:set>
                                    <p:animEffect transition="in" filter="blinds(horizontal)">
                                      <p:cBhvr>
                                        <p:cTn id="17" dur="500"/>
                                        <p:tgtEl>
                                          <p:spTgt spid="4003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0397"/>
                                        </p:tgtEl>
                                        <p:attrNameLst>
                                          <p:attrName>style.visibility</p:attrName>
                                        </p:attrNameLst>
                                      </p:cBhvr>
                                      <p:to>
                                        <p:strVal val="visible"/>
                                      </p:to>
                                    </p:set>
                                    <p:animEffect transition="in" filter="blinds(horizontal)">
                                      <p:cBhvr>
                                        <p:cTn id="22" dur="500"/>
                                        <p:tgtEl>
                                          <p:spTgt spid="400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4" grpId="0" animBg="1"/>
      <p:bldP spid="400395" grpId="0" animBg="1"/>
      <p:bldP spid="400396" grpId="0" animBg="1"/>
      <p:bldP spid="40039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4809776" y="380655"/>
            <a:ext cx="5313235" cy="703262"/>
          </a:xfrm>
        </p:spPr>
        <p:txBody>
          <a:bodyPr/>
          <a:lstStyle/>
          <a:p>
            <a:pPr algn="r" rtl="1">
              <a:defRPr/>
            </a:pPr>
            <a:r>
              <a:rPr lang="ar-SA" altLang="en-US" dirty="0">
                <a:solidFill>
                  <a:schemeClr val="tx1"/>
                </a:solidFill>
                <a:cs typeface="Titr" pitchFamily="2" charset="-78"/>
              </a:rPr>
              <a:t>روند ارزيابي ريسك</a:t>
            </a:r>
            <a:endParaRPr lang="en-US" dirty="0">
              <a:solidFill>
                <a:schemeClr val="tx1"/>
              </a:solidFill>
              <a:cs typeface="Titr" pitchFamily="2" charset="-78"/>
            </a:endParaRPr>
          </a:p>
        </p:txBody>
      </p:sp>
      <p:sp>
        <p:nvSpPr>
          <p:cNvPr id="409604" name="Text Box 4"/>
          <p:cNvSpPr txBox="1">
            <a:spLocks noChangeArrowheads="1"/>
          </p:cNvSpPr>
          <p:nvPr/>
        </p:nvSpPr>
        <p:spPr bwMode="auto">
          <a:xfrm>
            <a:off x="7641876" y="2417382"/>
            <a:ext cx="1371600" cy="685800"/>
          </a:xfrm>
          <a:prstGeom prst="rect">
            <a:avLst/>
          </a:prstGeom>
          <a:noFill/>
          <a:ln w="222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a:r>
              <a:rPr lang="ar-SA" altLang="en-US" sz="2000">
                <a:latin typeface="Times New Roman" panose="02020603050405020304" pitchFamily="18" charset="0"/>
                <a:cs typeface="+mn-cs"/>
              </a:rPr>
              <a:t>شناسايي خطرات</a:t>
            </a:r>
            <a:endParaRPr lang="ar-SA" altLang="en-US" sz="4000">
              <a:latin typeface="Times New Roman" panose="02020603050405020304" pitchFamily="18" charset="0"/>
              <a:cs typeface="+mn-cs"/>
            </a:endParaRPr>
          </a:p>
        </p:txBody>
      </p:sp>
      <p:sp>
        <p:nvSpPr>
          <p:cNvPr id="409605" name="Text Box 5"/>
          <p:cNvSpPr txBox="1">
            <a:spLocks noChangeArrowheads="1"/>
          </p:cNvSpPr>
          <p:nvPr/>
        </p:nvSpPr>
        <p:spPr bwMode="auto">
          <a:xfrm>
            <a:off x="2841276" y="2493582"/>
            <a:ext cx="1943100" cy="609600"/>
          </a:xfrm>
          <a:prstGeom prst="rect">
            <a:avLst/>
          </a:prstGeom>
          <a:noFill/>
          <a:ln w="222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a:r>
              <a:rPr lang="ar-SA" altLang="en-US" sz="2400">
                <a:latin typeface="Times New Roman" panose="02020603050405020304" pitchFamily="18" charset="0"/>
                <a:cs typeface="+mn-cs"/>
              </a:rPr>
              <a:t>محاسبه ريسك</a:t>
            </a:r>
            <a:endParaRPr lang="ar-SA" altLang="en-US" sz="4400">
              <a:latin typeface="Times New Roman" panose="02020603050405020304" pitchFamily="18" charset="0"/>
              <a:cs typeface="+mn-cs"/>
            </a:endParaRPr>
          </a:p>
        </p:txBody>
      </p:sp>
      <p:sp>
        <p:nvSpPr>
          <p:cNvPr id="409606" name="Text Box 6"/>
          <p:cNvSpPr txBox="1">
            <a:spLocks noChangeArrowheads="1"/>
          </p:cNvSpPr>
          <p:nvPr/>
        </p:nvSpPr>
        <p:spPr bwMode="auto">
          <a:xfrm>
            <a:off x="2761901" y="4476369"/>
            <a:ext cx="2286000" cy="1066800"/>
          </a:xfrm>
          <a:prstGeom prst="rect">
            <a:avLst/>
          </a:prstGeom>
          <a:noFill/>
          <a:ln w="222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a:r>
              <a:rPr lang="ar-SA" altLang="en-US" sz="2400">
                <a:latin typeface="Times New Roman" panose="02020603050405020304" pitchFamily="18" charset="0"/>
                <a:cs typeface="+mn-cs"/>
              </a:rPr>
              <a:t>تصميم در مورد حد قابل تحمل ريسك</a:t>
            </a:r>
            <a:endParaRPr lang="ar-SA" altLang="en-US" sz="4400">
              <a:latin typeface="Times New Roman" panose="02020603050405020304" pitchFamily="18" charset="0"/>
              <a:cs typeface="+mn-cs"/>
            </a:endParaRPr>
          </a:p>
        </p:txBody>
      </p:sp>
      <p:sp>
        <p:nvSpPr>
          <p:cNvPr id="409607" name="Text Box 7"/>
          <p:cNvSpPr txBox="1">
            <a:spLocks noChangeArrowheads="1"/>
          </p:cNvSpPr>
          <p:nvPr/>
        </p:nvSpPr>
        <p:spPr bwMode="auto">
          <a:xfrm>
            <a:off x="5581301" y="4476369"/>
            <a:ext cx="2514600" cy="1066800"/>
          </a:xfrm>
          <a:prstGeom prst="rect">
            <a:avLst/>
          </a:prstGeom>
          <a:noFill/>
          <a:ln w="222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a:r>
              <a:rPr lang="ar-SA" altLang="en-US" sz="2400">
                <a:latin typeface="Times New Roman" panose="02020603050405020304" pitchFamily="18" charset="0"/>
                <a:cs typeface="+mn-cs"/>
              </a:rPr>
              <a:t>آماده كردن طرح كنترل ريسك در صورت لزوم</a:t>
            </a:r>
            <a:endParaRPr lang="ar-SA" altLang="en-US" sz="4400">
              <a:latin typeface="Times New Roman" panose="02020603050405020304" pitchFamily="18" charset="0"/>
              <a:cs typeface="+mn-cs"/>
            </a:endParaRPr>
          </a:p>
        </p:txBody>
      </p:sp>
      <p:sp>
        <p:nvSpPr>
          <p:cNvPr id="409608" name="Text Box 8"/>
          <p:cNvSpPr txBox="1">
            <a:spLocks noChangeArrowheads="1"/>
          </p:cNvSpPr>
          <p:nvPr/>
        </p:nvSpPr>
        <p:spPr bwMode="auto">
          <a:xfrm>
            <a:off x="5471763" y="6076569"/>
            <a:ext cx="2514600" cy="533400"/>
          </a:xfrm>
          <a:prstGeom prst="rect">
            <a:avLst/>
          </a:prstGeom>
          <a:noFill/>
          <a:ln w="222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a:r>
              <a:rPr lang="ar-SA" altLang="en-US" sz="2400">
                <a:latin typeface="Times New Roman" panose="02020603050405020304" pitchFamily="18" charset="0"/>
                <a:cs typeface="+mn-cs"/>
              </a:rPr>
              <a:t>بازنگري كفايت طرح</a:t>
            </a:r>
            <a:endParaRPr lang="ar-SA" altLang="en-US" sz="4400">
              <a:latin typeface="Times New Roman" panose="02020603050405020304" pitchFamily="18" charset="0"/>
              <a:cs typeface="+mn-cs"/>
            </a:endParaRPr>
          </a:p>
        </p:txBody>
      </p:sp>
      <p:sp>
        <p:nvSpPr>
          <p:cNvPr id="409609" name="Line 9"/>
          <p:cNvSpPr>
            <a:spLocks noChangeShapeType="1"/>
          </p:cNvSpPr>
          <p:nvPr/>
        </p:nvSpPr>
        <p:spPr bwMode="auto">
          <a:xfrm>
            <a:off x="3866802" y="3095245"/>
            <a:ext cx="1587" cy="1374775"/>
          </a:xfrm>
          <a:prstGeom prst="line">
            <a:avLst/>
          </a:prstGeom>
          <a:noFill/>
          <a:ln w="222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10" name="Line 10"/>
          <p:cNvSpPr>
            <a:spLocks noChangeShapeType="1"/>
          </p:cNvSpPr>
          <p:nvPr/>
        </p:nvSpPr>
        <p:spPr bwMode="auto">
          <a:xfrm flipH="1">
            <a:off x="6727476" y="2417383"/>
            <a:ext cx="533400" cy="1587"/>
          </a:xfrm>
          <a:prstGeom prst="line">
            <a:avLst/>
          </a:prstGeom>
          <a:noFill/>
          <a:ln w="222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11" name="Line 11"/>
          <p:cNvSpPr>
            <a:spLocks noChangeShapeType="1"/>
          </p:cNvSpPr>
          <p:nvPr/>
        </p:nvSpPr>
        <p:spPr bwMode="auto">
          <a:xfrm>
            <a:off x="5047901" y="5009769"/>
            <a:ext cx="533400" cy="1588"/>
          </a:xfrm>
          <a:prstGeom prst="line">
            <a:avLst/>
          </a:prstGeom>
          <a:noFill/>
          <a:ln w="222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12" name="Line 12"/>
          <p:cNvSpPr>
            <a:spLocks noChangeShapeType="1"/>
          </p:cNvSpPr>
          <p:nvPr/>
        </p:nvSpPr>
        <p:spPr bwMode="auto">
          <a:xfrm flipH="1">
            <a:off x="7260876" y="2645983"/>
            <a:ext cx="342900" cy="1587"/>
          </a:xfrm>
          <a:prstGeom prst="line">
            <a:avLst/>
          </a:prstGeom>
          <a:noFill/>
          <a:ln w="222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13" name="Line 13"/>
          <p:cNvSpPr>
            <a:spLocks noChangeShapeType="1"/>
          </p:cNvSpPr>
          <p:nvPr/>
        </p:nvSpPr>
        <p:spPr bwMode="auto">
          <a:xfrm flipV="1">
            <a:off x="7260877" y="2417382"/>
            <a:ext cx="1587" cy="457200"/>
          </a:xfrm>
          <a:prstGeom prst="line">
            <a:avLst/>
          </a:prstGeom>
          <a:noFill/>
          <a:ln w="222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14" name="Line 14"/>
          <p:cNvSpPr>
            <a:spLocks noChangeShapeType="1"/>
          </p:cNvSpPr>
          <p:nvPr/>
        </p:nvSpPr>
        <p:spPr bwMode="auto">
          <a:xfrm flipH="1">
            <a:off x="6727476" y="2874583"/>
            <a:ext cx="533400" cy="1587"/>
          </a:xfrm>
          <a:prstGeom prst="line">
            <a:avLst/>
          </a:prstGeom>
          <a:noFill/>
          <a:ln w="222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15" name="Line 15"/>
          <p:cNvSpPr>
            <a:spLocks noChangeShapeType="1"/>
          </p:cNvSpPr>
          <p:nvPr/>
        </p:nvSpPr>
        <p:spPr bwMode="auto">
          <a:xfrm>
            <a:off x="8376888" y="1858583"/>
            <a:ext cx="1588" cy="554037"/>
          </a:xfrm>
          <a:prstGeom prst="line">
            <a:avLst/>
          </a:prstGeom>
          <a:noFill/>
          <a:ln w="222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16" name="Text Box 16"/>
          <p:cNvSpPr txBox="1">
            <a:spLocks noChangeArrowheads="1"/>
          </p:cNvSpPr>
          <p:nvPr/>
        </p:nvSpPr>
        <p:spPr bwMode="auto">
          <a:xfrm>
            <a:off x="5508276" y="1731583"/>
            <a:ext cx="1219200" cy="833437"/>
          </a:xfrm>
          <a:prstGeom prst="rect">
            <a:avLst/>
          </a:prstGeom>
          <a:noFill/>
          <a:ln w="222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a:r>
              <a:rPr lang="ar-SA" altLang="en-US" sz="2400" dirty="0">
                <a:latin typeface="Times New Roman" panose="02020603050405020304" pitchFamily="18" charset="0"/>
                <a:cs typeface="+mn-cs"/>
              </a:rPr>
              <a:t>احتمال وقوع</a:t>
            </a:r>
            <a:endParaRPr lang="ar-SA" altLang="en-US" sz="4400" dirty="0">
              <a:latin typeface="Times New Roman" panose="02020603050405020304" pitchFamily="18" charset="0"/>
              <a:cs typeface="+mn-cs"/>
            </a:endParaRPr>
          </a:p>
        </p:txBody>
      </p:sp>
      <p:sp>
        <p:nvSpPr>
          <p:cNvPr id="409617" name="Text Box 17"/>
          <p:cNvSpPr txBox="1">
            <a:spLocks noChangeArrowheads="1"/>
          </p:cNvSpPr>
          <p:nvPr/>
        </p:nvSpPr>
        <p:spPr bwMode="auto">
          <a:xfrm>
            <a:off x="5508276" y="2722182"/>
            <a:ext cx="1219200" cy="762000"/>
          </a:xfrm>
          <a:prstGeom prst="rect">
            <a:avLst/>
          </a:prstGeom>
          <a:noFill/>
          <a:ln w="222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a:r>
              <a:rPr lang="ar-SA" altLang="en-US" sz="2400" dirty="0">
                <a:latin typeface="Times New Roman" panose="02020603050405020304" pitchFamily="18" charset="0"/>
                <a:cs typeface="+mn-cs"/>
              </a:rPr>
              <a:t>شدت پيامد</a:t>
            </a:r>
            <a:endParaRPr lang="ar-SA" altLang="en-US" sz="4400" dirty="0">
              <a:latin typeface="Times New Roman" panose="02020603050405020304" pitchFamily="18" charset="0"/>
              <a:cs typeface="+mn-cs"/>
            </a:endParaRPr>
          </a:p>
        </p:txBody>
      </p:sp>
      <p:sp>
        <p:nvSpPr>
          <p:cNvPr id="409618" name="Line 18"/>
          <p:cNvSpPr>
            <a:spLocks noChangeShapeType="1"/>
          </p:cNvSpPr>
          <p:nvPr/>
        </p:nvSpPr>
        <p:spPr bwMode="auto">
          <a:xfrm>
            <a:off x="4809776" y="2798383"/>
            <a:ext cx="304800" cy="1587"/>
          </a:xfrm>
          <a:prstGeom prst="line">
            <a:avLst/>
          </a:prstGeom>
          <a:noFill/>
          <a:ln w="22225">
            <a:solidFill>
              <a:schemeClr val="fo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09619" name="Line 19"/>
          <p:cNvSpPr>
            <a:spLocks noChangeShapeType="1"/>
          </p:cNvSpPr>
          <p:nvPr/>
        </p:nvSpPr>
        <p:spPr bwMode="auto">
          <a:xfrm>
            <a:off x="5127277" y="2341182"/>
            <a:ext cx="1587" cy="609600"/>
          </a:xfrm>
          <a:prstGeom prst="line">
            <a:avLst/>
          </a:prstGeom>
          <a:noFill/>
          <a:ln w="222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20" name="Line 20"/>
          <p:cNvSpPr>
            <a:spLocks noChangeShapeType="1"/>
          </p:cNvSpPr>
          <p:nvPr/>
        </p:nvSpPr>
        <p:spPr bwMode="auto">
          <a:xfrm>
            <a:off x="6724302" y="5543169"/>
            <a:ext cx="1587" cy="528638"/>
          </a:xfrm>
          <a:prstGeom prst="line">
            <a:avLst/>
          </a:prstGeom>
          <a:noFill/>
          <a:ln w="222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21" name="Line 21"/>
          <p:cNvSpPr>
            <a:spLocks noChangeShapeType="1"/>
          </p:cNvSpPr>
          <p:nvPr/>
        </p:nvSpPr>
        <p:spPr bwMode="auto">
          <a:xfrm flipH="1">
            <a:off x="5127276" y="2341183"/>
            <a:ext cx="342900" cy="1587"/>
          </a:xfrm>
          <a:prstGeom prst="line">
            <a:avLst/>
          </a:prstGeom>
          <a:noFill/>
          <a:ln w="222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22" name="Line 22"/>
          <p:cNvSpPr>
            <a:spLocks noChangeShapeType="1"/>
          </p:cNvSpPr>
          <p:nvPr/>
        </p:nvSpPr>
        <p:spPr bwMode="auto">
          <a:xfrm flipH="1">
            <a:off x="5127276" y="2950783"/>
            <a:ext cx="342900" cy="1587"/>
          </a:xfrm>
          <a:prstGeom prst="line">
            <a:avLst/>
          </a:prstGeom>
          <a:noFill/>
          <a:ln w="222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23" name="Text Box 23"/>
          <p:cNvSpPr txBox="1">
            <a:spLocks noChangeArrowheads="1"/>
          </p:cNvSpPr>
          <p:nvPr/>
        </p:nvSpPr>
        <p:spPr bwMode="auto">
          <a:xfrm>
            <a:off x="7570438" y="1112457"/>
            <a:ext cx="1600200" cy="762000"/>
          </a:xfrm>
          <a:prstGeom prst="rect">
            <a:avLst/>
          </a:prstGeom>
          <a:noFill/>
          <a:ln w="222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r>
              <a:rPr lang="ar-SA" altLang="en-US" sz="2000" dirty="0">
                <a:latin typeface="Lotus" pitchFamily="2" charset="-78"/>
                <a:cs typeface="+mn-cs"/>
              </a:rPr>
              <a:t>طبقه بندي فعاليتهاي كاري</a:t>
            </a:r>
            <a:endParaRPr lang="en-US" altLang="en-US" sz="2000" dirty="0">
              <a:latin typeface="Lotus" pitchFamily="2" charset="-78"/>
              <a:cs typeface="+mn-cs"/>
            </a:endParaRPr>
          </a:p>
        </p:txBody>
      </p:sp>
    </p:spTree>
    <p:extLst>
      <p:ext uri="{BB962C8B-B14F-4D97-AF65-F5344CB8AC3E}">
        <p14:creationId xmlns:p14="http://schemas.microsoft.com/office/powerpoint/2010/main" val="37747082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409604"/>
                                        </p:tgtEl>
                                        <p:attrNameLst>
                                          <p:attrName>style.visibility</p:attrName>
                                        </p:attrNameLst>
                                      </p:cBhvr>
                                      <p:to>
                                        <p:strVal val="visible"/>
                                      </p:to>
                                    </p:set>
                                    <p:animEffect transition="in" filter="box(in)">
                                      <p:cBhvr>
                                        <p:cTn id="7" dur="500"/>
                                        <p:tgtEl>
                                          <p:spTgt spid="409604"/>
                                        </p:tgtEl>
                                      </p:cBhvr>
                                    </p:animEffect>
                                  </p:childTnLst>
                                </p:cTn>
                              </p:par>
                            </p:childTnLst>
                          </p:cTn>
                        </p:par>
                        <p:par>
                          <p:cTn id="8" fill="hold" nodeType="afterGroup">
                            <p:stCondLst>
                              <p:cond delay="1500"/>
                            </p:stCondLst>
                            <p:childTnLst>
                              <p:par>
                                <p:cTn id="9" presetID="4" presetClass="entr" presetSubtype="16" fill="hold" grpId="0" nodeType="afterEffect">
                                  <p:stCondLst>
                                    <p:cond delay="1000"/>
                                  </p:stCondLst>
                                  <p:childTnLst>
                                    <p:set>
                                      <p:cBhvr>
                                        <p:cTn id="10" dur="1" fill="hold">
                                          <p:stCondLst>
                                            <p:cond delay="0"/>
                                          </p:stCondLst>
                                        </p:cTn>
                                        <p:tgtEl>
                                          <p:spTgt spid="409605"/>
                                        </p:tgtEl>
                                        <p:attrNameLst>
                                          <p:attrName>style.visibility</p:attrName>
                                        </p:attrNameLst>
                                      </p:cBhvr>
                                      <p:to>
                                        <p:strVal val="visible"/>
                                      </p:to>
                                    </p:set>
                                    <p:animEffect transition="in" filter="box(in)">
                                      <p:cBhvr>
                                        <p:cTn id="11" dur="500"/>
                                        <p:tgtEl>
                                          <p:spTgt spid="409605"/>
                                        </p:tgtEl>
                                      </p:cBhvr>
                                    </p:animEffect>
                                  </p:childTnLst>
                                </p:cTn>
                              </p:par>
                            </p:childTnLst>
                          </p:cTn>
                        </p:par>
                        <p:par>
                          <p:cTn id="12" fill="hold" nodeType="afterGroup">
                            <p:stCondLst>
                              <p:cond delay="3000"/>
                            </p:stCondLst>
                            <p:childTnLst>
                              <p:par>
                                <p:cTn id="13" presetID="4" presetClass="entr" presetSubtype="16" fill="hold" grpId="0" nodeType="afterEffect">
                                  <p:stCondLst>
                                    <p:cond delay="1000"/>
                                  </p:stCondLst>
                                  <p:childTnLst>
                                    <p:set>
                                      <p:cBhvr>
                                        <p:cTn id="14" dur="1" fill="hold">
                                          <p:stCondLst>
                                            <p:cond delay="0"/>
                                          </p:stCondLst>
                                        </p:cTn>
                                        <p:tgtEl>
                                          <p:spTgt spid="409606"/>
                                        </p:tgtEl>
                                        <p:attrNameLst>
                                          <p:attrName>style.visibility</p:attrName>
                                        </p:attrNameLst>
                                      </p:cBhvr>
                                      <p:to>
                                        <p:strVal val="visible"/>
                                      </p:to>
                                    </p:set>
                                    <p:animEffect transition="in" filter="box(in)">
                                      <p:cBhvr>
                                        <p:cTn id="15" dur="500"/>
                                        <p:tgtEl>
                                          <p:spTgt spid="409606"/>
                                        </p:tgtEl>
                                      </p:cBhvr>
                                    </p:animEffect>
                                  </p:childTnLst>
                                </p:cTn>
                              </p:par>
                            </p:childTnLst>
                          </p:cTn>
                        </p:par>
                        <p:par>
                          <p:cTn id="16" fill="hold" nodeType="afterGroup">
                            <p:stCondLst>
                              <p:cond delay="4500"/>
                            </p:stCondLst>
                            <p:childTnLst>
                              <p:par>
                                <p:cTn id="17" presetID="4" presetClass="entr" presetSubtype="16" fill="hold" grpId="0" nodeType="afterEffect">
                                  <p:stCondLst>
                                    <p:cond delay="1000"/>
                                  </p:stCondLst>
                                  <p:childTnLst>
                                    <p:set>
                                      <p:cBhvr>
                                        <p:cTn id="18" dur="1" fill="hold">
                                          <p:stCondLst>
                                            <p:cond delay="0"/>
                                          </p:stCondLst>
                                        </p:cTn>
                                        <p:tgtEl>
                                          <p:spTgt spid="409607"/>
                                        </p:tgtEl>
                                        <p:attrNameLst>
                                          <p:attrName>style.visibility</p:attrName>
                                        </p:attrNameLst>
                                      </p:cBhvr>
                                      <p:to>
                                        <p:strVal val="visible"/>
                                      </p:to>
                                    </p:set>
                                    <p:animEffect transition="in" filter="box(in)">
                                      <p:cBhvr>
                                        <p:cTn id="19" dur="500"/>
                                        <p:tgtEl>
                                          <p:spTgt spid="409607"/>
                                        </p:tgtEl>
                                      </p:cBhvr>
                                    </p:animEffect>
                                  </p:childTnLst>
                                </p:cTn>
                              </p:par>
                            </p:childTnLst>
                          </p:cTn>
                        </p:par>
                        <p:par>
                          <p:cTn id="20" fill="hold" nodeType="afterGroup">
                            <p:stCondLst>
                              <p:cond delay="6000"/>
                            </p:stCondLst>
                            <p:childTnLst>
                              <p:par>
                                <p:cTn id="21" presetID="4" presetClass="entr" presetSubtype="16" fill="hold" grpId="0" nodeType="afterEffect">
                                  <p:stCondLst>
                                    <p:cond delay="1000"/>
                                  </p:stCondLst>
                                  <p:childTnLst>
                                    <p:set>
                                      <p:cBhvr>
                                        <p:cTn id="22" dur="1" fill="hold">
                                          <p:stCondLst>
                                            <p:cond delay="0"/>
                                          </p:stCondLst>
                                        </p:cTn>
                                        <p:tgtEl>
                                          <p:spTgt spid="409608"/>
                                        </p:tgtEl>
                                        <p:attrNameLst>
                                          <p:attrName>style.visibility</p:attrName>
                                        </p:attrNameLst>
                                      </p:cBhvr>
                                      <p:to>
                                        <p:strVal val="visible"/>
                                      </p:to>
                                    </p:set>
                                    <p:animEffect transition="in" filter="box(in)">
                                      <p:cBhvr>
                                        <p:cTn id="23" dur="500"/>
                                        <p:tgtEl>
                                          <p:spTgt spid="409608"/>
                                        </p:tgtEl>
                                      </p:cBhvr>
                                    </p:animEffect>
                                  </p:childTnLst>
                                </p:cTn>
                              </p:par>
                            </p:childTnLst>
                          </p:cTn>
                        </p:par>
                        <p:par>
                          <p:cTn id="24" fill="hold" nodeType="afterGroup">
                            <p:stCondLst>
                              <p:cond delay="7500"/>
                            </p:stCondLst>
                            <p:childTnLst>
                              <p:par>
                                <p:cTn id="25" presetID="4" presetClass="entr" presetSubtype="16" fill="hold" grpId="0" nodeType="afterEffect">
                                  <p:stCondLst>
                                    <p:cond delay="1000"/>
                                  </p:stCondLst>
                                  <p:childTnLst>
                                    <p:set>
                                      <p:cBhvr>
                                        <p:cTn id="26" dur="1" fill="hold">
                                          <p:stCondLst>
                                            <p:cond delay="0"/>
                                          </p:stCondLst>
                                        </p:cTn>
                                        <p:tgtEl>
                                          <p:spTgt spid="409609"/>
                                        </p:tgtEl>
                                        <p:attrNameLst>
                                          <p:attrName>style.visibility</p:attrName>
                                        </p:attrNameLst>
                                      </p:cBhvr>
                                      <p:to>
                                        <p:strVal val="visible"/>
                                      </p:to>
                                    </p:set>
                                    <p:animEffect transition="in" filter="box(in)">
                                      <p:cBhvr>
                                        <p:cTn id="27" dur="500"/>
                                        <p:tgtEl>
                                          <p:spTgt spid="409609"/>
                                        </p:tgtEl>
                                      </p:cBhvr>
                                    </p:animEffect>
                                  </p:childTnLst>
                                </p:cTn>
                              </p:par>
                            </p:childTnLst>
                          </p:cTn>
                        </p:par>
                        <p:par>
                          <p:cTn id="28" fill="hold" nodeType="afterGroup">
                            <p:stCondLst>
                              <p:cond delay="9000"/>
                            </p:stCondLst>
                            <p:childTnLst>
                              <p:par>
                                <p:cTn id="29" presetID="4" presetClass="entr" presetSubtype="16" fill="hold" grpId="0" nodeType="afterEffect">
                                  <p:stCondLst>
                                    <p:cond delay="1000"/>
                                  </p:stCondLst>
                                  <p:childTnLst>
                                    <p:set>
                                      <p:cBhvr>
                                        <p:cTn id="30" dur="1" fill="hold">
                                          <p:stCondLst>
                                            <p:cond delay="0"/>
                                          </p:stCondLst>
                                        </p:cTn>
                                        <p:tgtEl>
                                          <p:spTgt spid="409610"/>
                                        </p:tgtEl>
                                        <p:attrNameLst>
                                          <p:attrName>style.visibility</p:attrName>
                                        </p:attrNameLst>
                                      </p:cBhvr>
                                      <p:to>
                                        <p:strVal val="visible"/>
                                      </p:to>
                                    </p:set>
                                    <p:animEffect transition="in" filter="box(in)">
                                      <p:cBhvr>
                                        <p:cTn id="31" dur="500"/>
                                        <p:tgtEl>
                                          <p:spTgt spid="409610"/>
                                        </p:tgtEl>
                                      </p:cBhvr>
                                    </p:animEffect>
                                  </p:childTnLst>
                                </p:cTn>
                              </p:par>
                            </p:childTnLst>
                          </p:cTn>
                        </p:par>
                        <p:par>
                          <p:cTn id="32" fill="hold" nodeType="afterGroup">
                            <p:stCondLst>
                              <p:cond delay="10500"/>
                            </p:stCondLst>
                            <p:childTnLst>
                              <p:par>
                                <p:cTn id="33" presetID="4" presetClass="entr" presetSubtype="16" fill="hold" grpId="0" nodeType="afterEffect">
                                  <p:stCondLst>
                                    <p:cond delay="1000"/>
                                  </p:stCondLst>
                                  <p:childTnLst>
                                    <p:set>
                                      <p:cBhvr>
                                        <p:cTn id="34" dur="1" fill="hold">
                                          <p:stCondLst>
                                            <p:cond delay="0"/>
                                          </p:stCondLst>
                                        </p:cTn>
                                        <p:tgtEl>
                                          <p:spTgt spid="409611"/>
                                        </p:tgtEl>
                                        <p:attrNameLst>
                                          <p:attrName>style.visibility</p:attrName>
                                        </p:attrNameLst>
                                      </p:cBhvr>
                                      <p:to>
                                        <p:strVal val="visible"/>
                                      </p:to>
                                    </p:set>
                                    <p:animEffect transition="in" filter="box(in)">
                                      <p:cBhvr>
                                        <p:cTn id="35" dur="500"/>
                                        <p:tgtEl>
                                          <p:spTgt spid="409611"/>
                                        </p:tgtEl>
                                      </p:cBhvr>
                                    </p:animEffect>
                                  </p:childTnLst>
                                </p:cTn>
                              </p:par>
                            </p:childTnLst>
                          </p:cTn>
                        </p:par>
                        <p:par>
                          <p:cTn id="36" fill="hold" nodeType="afterGroup">
                            <p:stCondLst>
                              <p:cond delay="12000"/>
                            </p:stCondLst>
                            <p:childTnLst>
                              <p:par>
                                <p:cTn id="37" presetID="4" presetClass="entr" presetSubtype="16" fill="hold" grpId="0" nodeType="afterEffect">
                                  <p:stCondLst>
                                    <p:cond delay="1000"/>
                                  </p:stCondLst>
                                  <p:childTnLst>
                                    <p:set>
                                      <p:cBhvr>
                                        <p:cTn id="38" dur="1" fill="hold">
                                          <p:stCondLst>
                                            <p:cond delay="0"/>
                                          </p:stCondLst>
                                        </p:cTn>
                                        <p:tgtEl>
                                          <p:spTgt spid="409612"/>
                                        </p:tgtEl>
                                        <p:attrNameLst>
                                          <p:attrName>style.visibility</p:attrName>
                                        </p:attrNameLst>
                                      </p:cBhvr>
                                      <p:to>
                                        <p:strVal val="visible"/>
                                      </p:to>
                                    </p:set>
                                    <p:animEffect transition="in" filter="box(in)">
                                      <p:cBhvr>
                                        <p:cTn id="39" dur="500"/>
                                        <p:tgtEl>
                                          <p:spTgt spid="409612"/>
                                        </p:tgtEl>
                                      </p:cBhvr>
                                    </p:animEffect>
                                  </p:childTnLst>
                                </p:cTn>
                              </p:par>
                            </p:childTnLst>
                          </p:cTn>
                        </p:par>
                        <p:par>
                          <p:cTn id="40" fill="hold" nodeType="afterGroup">
                            <p:stCondLst>
                              <p:cond delay="13500"/>
                            </p:stCondLst>
                            <p:childTnLst>
                              <p:par>
                                <p:cTn id="41" presetID="4" presetClass="entr" presetSubtype="16" fill="hold" grpId="0" nodeType="afterEffect">
                                  <p:stCondLst>
                                    <p:cond delay="1000"/>
                                  </p:stCondLst>
                                  <p:childTnLst>
                                    <p:set>
                                      <p:cBhvr>
                                        <p:cTn id="42" dur="1" fill="hold">
                                          <p:stCondLst>
                                            <p:cond delay="0"/>
                                          </p:stCondLst>
                                        </p:cTn>
                                        <p:tgtEl>
                                          <p:spTgt spid="409613"/>
                                        </p:tgtEl>
                                        <p:attrNameLst>
                                          <p:attrName>style.visibility</p:attrName>
                                        </p:attrNameLst>
                                      </p:cBhvr>
                                      <p:to>
                                        <p:strVal val="visible"/>
                                      </p:to>
                                    </p:set>
                                    <p:animEffect transition="in" filter="box(in)">
                                      <p:cBhvr>
                                        <p:cTn id="43" dur="500"/>
                                        <p:tgtEl>
                                          <p:spTgt spid="409613"/>
                                        </p:tgtEl>
                                      </p:cBhvr>
                                    </p:animEffect>
                                  </p:childTnLst>
                                </p:cTn>
                              </p:par>
                            </p:childTnLst>
                          </p:cTn>
                        </p:par>
                        <p:par>
                          <p:cTn id="44" fill="hold" nodeType="afterGroup">
                            <p:stCondLst>
                              <p:cond delay="15000"/>
                            </p:stCondLst>
                            <p:childTnLst>
                              <p:par>
                                <p:cTn id="45" presetID="4" presetClass="entr" presetSubtype="16" fill="hold" grpId="0" nodeType="afterEffect">
                                  <p:stCondLst>
                                    <p:cond delay="1000"/>
                                  </p:stCondLst>
                                  <p:childTnLst>
                                    <p:set>
                                      <p:cBhvr>
                                        <p:cTn id="46" dur="1" fill="hold">
                                          <p:stCondLst>
                                            <p:cond delay="0"/>
                                          </p:stCondLst>
                                        </p:cTn>
                                        <p:tgtEl>
                                          <p:spTgt spid="409614"/>
                                        </p:tgtEl>
                                        <p:attrNameLst>
                                          <p:attrName>style.visibility</p:attrName>
                                        </p:attrNameLst>
                                      </p:cBhvr>
                                      <p:to>
                                        <p:strVal val="visible"/>
                                      </p:to>
                                    </p:set>
                                    <p:animEffect transition="in" filter="box(in)">
                                      <p:cBhvr>
                                        <p:cTn id="47" dur="500"/>
                                        <p:tgtEl>
                                          <p:spTgt spid="409614"/>
                                        </p:tgtEl>
                                      </p:cBhvr>
                                    </p:animEffect>
                                  </p:childTnLst>
                                </p:cTn>
                              </p:par>
                            </p:childTnLst>
                          </p:cTn>
                        </p:par>
                        <p:par>
                          <p:cTn id="48" fill="hold" nodeType="afterGroup">
                            <p:stCondLst>
                              <p:cond delay="16500"/>
                            </p:stCondLst>
                            <p:childTnLst>
                              <p:par>
                                <p:cTn id="49" presetID="4" presetClass="entr" presetSubtype="16" fill="hold" grpId="0" nodeType="afterEffect">
                                  <p:stCondLst>
                                    <p:cond delay="1000"/>
                                  </p:stCondLst>
                                  <p:childTnLst>
                                    <p:set>
                                      <p:cBhvr>
                                        <p:cTn id="50" dur="1" fill="hold">
                                          <p:stCondLst>
                                            <p:cond delay="0"/>
                                          </p:stCondLst>
                                        </p:cTn>
                                        <p:tgtEl>
                                          <p:spTgt spid="409615"/>
                                        </p:tgtEl>
                                        <p:attrNameLst>
                                          <p:attrName>style.visibility</p:attrName>
                                        </p:attrNameLst>
                                      </p:cBhvr>
                                      <p:to>
                                        <p:strVal val="visible"/>
                                      </p:to>
                                    </p:set>
                                    <p:animEffect transition="in" filter="box(in)">
                                      <p:cBhvr>
                                        <p:cTn id="51" dur="500"/>
                                        <p:tgtEl>
                                          <p:spTgt spid="409615"/>
                                        </p:tgtEl>
                                      </p:cBhvr>
                                    </p:animEffect>
                                  </p:childTnLst>
                                </p:cTn>
                              </p:par>
                            </p:childTnLst>
                          </p:cTn>
                        </p:par>
                        <p:par>
                          <p:cTn id="52" fill="hold" nodeType="afterGroup">
                            <p:stCondLst>
                              <p:cond delay="18000"/>
                            </p:stCondLst>
                            <p:childTnLst>
                              <p:par>
                                <p:cTn id="53" presetID="4" presetClass="entr" presetSubtype="16" fill="hold" grpId="0" nodeType="afterEffect">
                                  <p:stCondLst>
                                    <p:cond delay="1000"/>
                                  </p:stCondLst>
                                  <p:childTnLst>
                                    <p:set>
                                      <p:cBhvr>
                                        <p:cTn id="54" dur="1" fill="hold">
                                          <p:stCondLst>
                                            <p:cond delay="0"/>
                                          </p:stCondLst>
                                        </p:cTn>
                                        <p:tgtEl>
                                          <p:spTgt spid="409616"/>
                                        </p:tgtEl>
                                        <p:attrNameLst>
                                          <p:attrName>style.visibility</p:attrName>
                                        </p:attrNameLst>
                                      </p:cBhvr>
                                      <p:to>
                                        <p:strVal val="visible"/>
                                      </p:to>
                                    </p:set>
                                    <p:animEffect transition="in" filter="box(in)">
                                      <p:cBhvr>
                                        <p:cTn id="55" dur="500"/>
                                        <p:tgtEl>
                                          <p:spTgt spid="409616"/>
                                        </p:tgtEl>
                                      </p:cBhvr>
                                    </p:animEffect>
                                  </p:childTnLst>
                                </p:cTn>
                              </p:par>
                            </p:childTnLst>
                          </p:cTn>
                        </p:par>
                        <p:par>
                          <p:cTn id="56" fill="hold" nodeType="afterGroup">
                            <p:stCondLst>
                              <p:cond delay="19500"/>
                            </p:stCondLst>
                            <p:childTnLst>
                              <p:par>
                                <p:cTn id="57" presetID="4" presetClass="entr" presetSubtype="16" fill="hold" grpId="0" nodeType="afterEffect">
                                  <p:stCondLst>
                                    <p:cond delay="1000"/>
                                  </p:stCondLst>
                                  <p:childTnLst>
                                    <p:set>
                                      <p:cBhvr>
                                        <p:cTn id="58" dur="1" fill="hold">
                                          <p:stCondLst>
                                            <p:cond delay="0"/>
                                          </p:stCondLst>
                                        </p:cTn>
                                        <p:tgtEl>
                                          <p:spTgt spid="409617"/>
                                        </p:tgtEl>
                                        <p:attrNameLst>
                                          <p:attrName>style.visibility</p:attrName>
                                        </p:attrNameLst>
                                      </p:cBhvr>
                                      <p:to>
                                        <p:strVal val="visible"/>
                                      </p:to>
                                    </p:set>
                                    <p:animEffect transition="in" filter="box(in)">
                                      <p:cBhvr>
                                        <p:cTn id="59" dur="500"/>
                                        <p:tgtEl>
                                          <p:spTgt spid="409617"/>
                                        </p:tgtEl>
                                      </p:cBhvr>
                                    </p:animEffect>
                                  </p:childTnLst>
                                </p:cTn>
                              </p:par>
                            </p:childTnLst>
                          </p:cTn>
                        </p:par>
                        <p:par>
                          <p:cTn id="60" fill="hold" nodeType="afterGroup">
                            <p:stCondLst>
                              <p:cond delay="21000"/>
                            </p:stCondLst>
                            <p:childTnLst>
                              <p:par>
                                <p:cTn id="61" presetID="4" presetClass="entr" presetSubtype="16" fill="hold" grpId="0" nodeType="afterEffect">
                                  <p:stCondLst>
                                    <p:cond delay="1000"/>
                                  </p:stCondLst>
                                  <p:childTnLst>
                                    <p:set>
                                      <p:cBhvr>
                                        <p:cTn id="62" dur="1" fill="hold">
                                          <p:stCondLst>
                                            <p:cond delay="0"/>
                                          </p:stCondLst>
                                        </p:cTn>
                                        <p:tgtEl>
                                          <p:spTgt spid="409618"/>
                                        </p:tgtEl>
                                        <p:attrNameLst>
                                          <p:attrName>style.visibility</p:attrName>
                                        </p:attrNameLst>
                                      </p:cBhvr>
                                      <p:to>
                                        <p:strVal val="visible"/>
                                      </p:to>
                                    </p:set>
                                    <p:animEffect transition="in" filter="box(in)">
                                      <p:cBhvr>
                                        <p:cTn id="63" dur="500"/>
                                        <p:tgtEl>
                                          <p:spTgt spid="409618"/>
                                        </p:tgtEl>
                                      </p:cBhvr>
                                    </p:animEffect>
                                  </p:childTnLst>
                                </p:cTn>
                              </p:par>
                            </p:childTnLst>
                          </p:cTn>
                        </p:par>
                        <p:par>
                          <p:cTn id="64" fill="hold" nodeType="afterGroup">
                            <p:stCondLst>
                              <p:cond delay="22500"/>
                            </p:stCondLst>
                            <p:childTnLst>
                              <p:par>
                                <p:cTn id="65" presetID="4" presetClass="entr" presetSubtype="16" fill="hold" grpId="0" nodeType="afterEffect">
                                  <p:stCondLst>
                                    <p:cond delay="1000"/>
                                  </p:stCondLst>
                                  <p:childTnLst>
                                    <p:set>
                                      <p:cBhvr>
                                        <p:cTn id="66" dur="1" fill="hold">
                                          <p:stCondLst>
                                            <p:cond delay="0"/>
                                          </p:stCondLst>
                                        </p:cTn>
                                        <p:tgtEl>
                                          <p:spTgt spid="409619"/>
                                        </p:tgtEl>
                                        <p:attrNameLst>
                                          <p:attrName>style.visibility</p:attrName>
                                        </p:attrNameLst>
                                      </p:cBhvr>
                                      <p:to>
                                        <p:strVal val="visible"/>
                                      </p:to>
                                    </p:set>
                                    <p:animEffect transition="in" filter="box(in)">
                                      <p:cBhvr>
                                        <p:cTn id="67" dur="500"/>
                                        <p:tgtEl>
                                          <p:spTgt spid="409619"/>
                                        </p:tgtEl>
                                      </p:cBhvr>
                                    </p:animEffect>
                                  </p:childTnLst>
                                </p:cTn>
                              </p:par>
                            </p:childTnLst>
                          </p:cTn>
                        </p:par>
                        <p:par>
                          <p:cTn id="68" fill="hold" nodeType="afterGroup">
                            <p:stCondLst>
                              <p:cond delay="24000"/>
                            </p:stCondLst>
                            <p:childTnLst>
                              <p:par>
                                <p:cTn id="69" presetID="4" presetClass="entr" presetSubtype="16" fill="hold" grpId="0" nodeType="afterEffect">
                                  <p:stCondLst>
                                    <p:cond delay="1000"/>
                                  </p:stCondLst>
                                  <p:childTnLst>
                                    <p:set>
                                      <p:cBhvr>
                                        <p:cTn id="70" dur="1" fill="hold">
                                          <p:stCondLst>
                                            <p:cond delay="0"/>
                                          </p:stCondLst>
                                        </p:cTn>
                                        <p:tgtEl>
                                          <p:spTgt spid="409620"/>
                                        </p:tgtEl>
                                        <p:attrNameLst>
                                          <p:attrName>style.visibility</p:attrName>
                                        </p:attrNameLst>
                                      </p:cBhvr>
                                      <p:to>
                                        <p:strVal val="visible"/>
                                      </p:to>
                                    </p:set>
                                    <p:animEffect transition="in" filter="box(in)">
                                      <p:cBhvr>
                                        <p:cTn id="71" dur="500"/>
                                        <p:tgtEl>
                                          <p:spTgt spid="409620"/>
                                        </p:tgtEl>
                                      </p:cBhvr>
                                    </p:animEffect>
                                  </p:childTnLst>
                                </p:cTn>
                              </p:par>
                            </p:childTnLst>
                          </p:cTn>
                        </p:par>
                        <p:par>
                          <p:cTn id="72" fill="hold" nodeType="afterGroup">
                            <p:stCondLst>
                              <p:cond delay="25500"/>
                            </p:stCondLst>
                            <p:childTnLst>
                              <p:par>
                                <p:cTn id="73" presetID="4" presetClass="entr" presetSubtype="16" fill="hold" grpId="0" nodeType="afterEffect">
                                  <p:stCondLst>
                                    <p:cond delay="1000"/>
                                  </p:stCondLst>
                                  <p:childTnLst>
                                    <p:set>
                                      <p:cBhvr>
                                        <p:cTn id="74" dur="1" fill="hold">
                                          <p:stCondLst>
                                            <p:cond delay="0"/>
                                          </p:stCondLst>
                                        </p:cTn>
                                        <p:tgtEl>
                                          <p:spTgt spid="409621"/>
                                        </p:tgtEl>
                                        <p:attrNameLst>
                                          <p:attrName>style.visibility</p:attrName>
                                        </p:attrNameLst>
                                      </p:cBhvr>
                                      <p:to>
                                        <p:strVal val="visible"/>
                                      </p:to>
                                    </p:set>
                                    <p:animEffect transition="in" filter="box(in)">
                                      <p:cBhvr>
                                        <p:cTn id="75" dur="500"/>
                                        <p:tgtEl>
                                          <p:spTgt spid="409621"/>
                                        </p:tgtEl>
                                      </p:cBhvr>
                                    </p:animEffect>
                                  </p:childTnLst>
                                </p:cTn>
                              </p:par>
                            </p:childTnLst>
                          </p:cTn>
                        </p:par>
                        <p:par>
                          <p:cTn id="76" fill="hold" nodeType="afterGroup">
                            <p:stCondLst>
                              <p:cond delay="27000"/>
                            </p:stCondLst>
                            <p:childTnLst>
                              <p:par>
                                <p:cTn id="77" presetID="4" presetClass="entr" presetSubtype="16" fill="hold" grpId="0" nodeType="afterEffect">
                                  <p:stCondLst>
                                    <p:cond delay="1000"/>
                                  </p:stCondLst>
                                  <p:childTnLst>
                                    <p:set>
                                      <p:cBhvr>
                                        <p:cTn id="78" dur="1" fill="hold">
                                          <p:stCondLst>
                                            <p:cond delay="0"/>
                                          </p:stCondLst>
                                        </p:cTn>
                                        <p:tgtEl>
                                          <p:spTgt spid="409622"/>
                                        </p:tgtEl>
                                        <p:attrNameLst>
                                          <p:attrName>style.visibility</p:attrName>
                                        </p:attrNameLst>
                                      </p:cBhvr>
                                      <p:to>
                                        <p:strVal val="visible"/>
                                      </p:to>
                                    </p:set>
                                    <p:animEffect transition="in" filter="box(in)">
                                      <p:cBhvr>
                                        <p:cTn id="79" dur="500"/>
                                        <p:tgtEl>
                                          <p:spTgt spid="409622"/>
                                        </p:tgtEl>
                                      </p:cBhvr>
                                    </p:animEffect>
                                  </p:childTnLst>
                                </p:cTn>
                              </p:par>
                            </p:childTnLst>
                          </p:cTn>
                        </p:par>
                        <p:par>
                          <p:cTn id="80" fill="hold" nodeType="afterGroup">
                            <p:stCondLst>
                              <p:cond delay="28500"/>
                            </p:stCondLst>
                            <p:childTnLst>
                              <p:par>
                                <p:cTn id="81" presetID="4" presetClass="entr" presetSubtype="16" fill="hold" grpId="0" nodeType="afterEffect">
                                  <p:stCondLst>
                                    <p:cond delay="1000"/>
                                  </p:stCondLst>
                                  <p:childTnLst>
                                    <p:set>
                                      <p:cBhvr>
                                        <p:cTn id="82" dur="1" fill="hold">
                                          <p:stCondLst>
                                            <p:cond delay="0"/>
                                          </p:stCondLst>
                                        </p:cTn>
                                        <p:tgtEl>
                                          <p:spTgt spid="409623"/>
                                        </p:tgtEl>
                                        <p:attrNameLst>
                                          <p:attrName>style.visibility</p:attrName>
                                        </p:attrNameLst>
                                      </p:cBhvr>
                                      <p:to>
                                        <p:strVal val="visible"/>
                                      </p:to>
                                    </p:set>
                                    <p:animEffect transition="in" filter="box(in)">
                                      <p:cBhvr>
                                        <p:cTn id="83" dur="500"/>
                                        <p:tgtEl>
                                          <p:spTgt spid="409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4" grpId="0" animBg="1" autoUpdateAnimBg="0"/>
      <p:bldP spid="409605" grpId="0" animBg="1" autoUpdateAnimBg="0"/>
      <p:bldP spid="409606" grpId="0" animBg="1" autoUpdateAnimBg="0"/>
      <p:bldP spid="409607" grpId="0" animBg="1" autoUpdateAnimBg="0"/>
      <p:bldP spid="409608" grpId="0" animBg="1" autoUpdateAnimBg="0"/>
      <p:bldP spid="409609" grpId="0" animBg="1"/>
      <p:bldP spid="409610" grpId="0" animBg="1"/>
      <p:bldP spid="409611" grpId="0" animBg="1"/>
      <p:bldP spid="409612" grpId="0" animBg="1"/>
      <p:bldP spid="409613" grpId="0" animBg="1"/>
      <p:bldP spid="409614" grpId="0" animBg="1"/>
      <p:bldP spid="409615" grpId="0" animBg="1"/>
      <p:bldP spid="409616" grpId="0" animBg="1" autoUpdateAnimBg="0"/>
      <p:bldP spid="409617" grpId="0" animBg="1" autoUpdateAnimBg="0"/>
      <p:bldP spid="409618" grpId="0" animBg="1"/>
      <p:bldP spid="409619" grpId="0" animBg="1"/>
      <p:bldP spid="409620" grpId="0" animBg="1"/>
      <p:bldP spid="409621" grpId="0" animBg="1"/>
      <p:bldP spid="409622" grpId="0" animBg="1"/>
      <p:bldP spid="409623"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5" name="Rectangle 5"/>
          <p:cNvSpPr>
            <a:spLocks noGrp="1" noChangeArrowheads="1"/>
          </p:cNvSpPr>
          <p:nvPr>
            <p:ph type="title"/>
          </p:nvPr>
        </p:nvSpPr>
        <p:spPr>
          <a:xfrm>
            <a:off x="5041635" y="2035511"/>
            <a:ext cx="5955066" cy="3036711"/>
          </a:xfrm>
          <a:noFill/>
        </p:spPr>
        <p:txBody>
          <a:bodyPr spcCol="914400" anchor="ctr" anchorCtr="0"/>
          <a:lstStyle/>
          <a:p>
            <a:pPr algn="justLow" rtl="1">
              <a:lnSpc>
                <a:spcPct val="150000"/>
              </a:lnSpc>
              <a:defRPr/>
            </a:pPr>
            <a:r>
              <a:rPr lang="fa-IR" altLang="fa-IR" sz="2800" dirty="0" smtClean="0">
                <a:solidFill>
                  <a:schemeClr val="tx1"/>
                </a:solidFill>
                <a:cs typeface="B Mitra" panose="00000400000000000000" pitchFamily="2" charset="-78"/>
              </a:rPr>
              <a:t/>
            </a:r>
            <a:br>
              <a:rPr lang="fa-IR" altLang="fa-IR" sz="2800" dirty="0" smtClean="0">
                <a:solidFill>
                  <a:schemeClr val="tx1"/>
                </a:solidFill>
                <a:cs typeface="B Mitra" panose="00000400000000000000" pitchFamily="2" charset="-78"/>
              </a:rPr>
            </a:br>
            <a:r>
              <a:rPr lang="ar-SA" altLang="fa-IR" sz="2800" dirty="0" smtClean="0">
                <a:solidFill>
                  <a:schemeClr val="tx1"/>
                </a:solidFill>
                <a:cs typeface="B Mitra" panose="00000400000000000000" pitchFamily="2" charset="-78"/>
              </a:rPr>
              <a:t>مجموعه اي بسيار عظيم و درهم</a:t>
            </a:r>
            <a:r>
              <a:rPr lang="fa-IR" altLang="fa-IR" sz="2800" dirty="0" smtClean="0">
                <a:solidFill>
                  <a:schemeClr val="tx1"/>
                </a:solidFill>
                <a:cs typeface="B Mitra" panose="00000400000000000000" pitchFamily="2" charset="-78"/>
              </a:rPr>
              <a:t> </a:t>
            </a:r>
            <a:r>
              <a:rPr lang="ar-SA" altLang="fa-IR" sz="2800" dirty="0" smtClean="0">
                <a:solidFill>
                  <a:schemeClr val="tx1"/>
                </a:solidFill>
                <a:cs typeface="B Mitra" panose="00000400000000000000" pitchFamily="2" charset="-78"/>
              </a:rPr>
              <a:t> </a:t>
            </a:r>
            <a:r>
              <a:rPr lang="fa-IR" altLang="fa-IR" sz="2800" dirty="0" smtClean="0">
                <a:solidFill>
                  <a:schemeClr val="tx1"/>
                </a:solidFill>
                <a:cs typeface="B Mitra" panose="00000400000000000000" pitchFamily="2" charset="-78"/>
              </a:rPr>
              <a:t>پ</a:t>
            </a:r>
            <a:r>
              <a:rPr lang="ar-SA" altLang="fa-IR" sz="2800" dirty="0" smtClean="0">
                <a:solidFill>
                  <a:schemeClr val="tx1"/>
                </a:solidFill>
                <a:cs typeface="B Mitra" panose="00000400000000000000" pitchFamily="2" charset="-78"/>
              </a:rPr>
              <a:t>ي</a:t>
            </a:r>
            <a:r>
              <a:rPr lang="fa-IR" altLang="fa-IR" sz="2800" dirty="0" smtClean="0">
                <a:solidFill>
                  <a:schemeClr val="tx1"/>
                </a:solidFill>
                <a:cs typeface="B Mitra" panose="00000400000000000000" pitchFamily="2" charset="-78"/>
              </a:rPr>
              <a:t>چ</a:t>
            </a:r>
            <a:r>
              <a:rPr lang="ar-SA" altLang="fa-IR" sz="2800" dirty="0" smtClean="0">
                <a:solidFill>
                  <a:schemeClr val="tx1"/>
                </a:solidFill>
                <a:cs typeface="B Mitra" panose="00000400000000000000" pitchFamily="2" charset="-78"/>
              </a:rPr>
              <a:t>ي</a:t>
            </a:r>
            <a:r>
              <a:rPr lang="fa-IR" altLang="fa-IR" sz="2800" dirty="0" smtClean="0">
                <a:solidFill>
                  <a:schemeClr val="tx1"/>
                </a:solidFill>
                <a:cs typeface="B Mitra" panose="00000400000000000000" pitchFamily="2" charset="-78"/>
              </a:rPr>
              <a:t>ده</a:t>
            </a:r>
            <a:r>
              <a:rPr lang="ar-SA" altLang="fa-IR" sz="2800" dirty="0" smtClean="0">
                <a:solidFill>
                  <a:schemeClr val="tx1"/>
                </a:solidFill>
                <a:cs typeface="B Mitra" panose="00000400000000000000" pitchFamily="2" charset="-78"/>
              </a:rPr>
              <a:t> از عوامل گوناگوني است که بر اثر يک روند و تکامل تدريجي موجودات زنده و اجزاي سازنده سطح زمين به وجود آمده است. بنابراين در فعاليت</a:t>
            </a:r>
            <a:r>
              <a:rPr lang="fa-IR" altLang="fa-IR" sz="2800" dirty="0" smtClean="0">
                <a:solidFill>
                  <a:schemeClr val="tx1"/>
                </a:solidFill>
                <a:cs typeface="B Mitra" panose="00000400000000000000" pitchFamily="2" charset="-78"/>
              </a:rPr>
              <a:t>‏</a:t>
            </a:r>
            <a:r>
              <a:rPr lang="ar-SA" altLang="fa-IR" sz="2800" dirty="0" smtClean="0">
                <a:solidFill>
                  <a:schemeClr val="tx1"/>
                </a:solidFill>
                <a:cs typeface="B Mitra" panose="00000400000000000000" pitchFamily="2" charset="-78"/>
              </a:rPr>
              <a:t>هاي انسان تاثير گذارده و از آن متاثر ميگردد</a:t>
            </a:r>
            <a:r>
              <a:rPr lang="en-US" altLang="fa-IR" sz="2800" dirty="0" smtClean="0">
                <a:solidFill>
                  <a:schemeClr val="tx1"/>
                </a:solidFill>
                <a:cs typeface="B Mitra" panose="00000400000000000000" pitchFamily="2" charset="-78"/>
              </a:rPr>
              <a:t>.</a:t>
            </a:r>
            <a:endParaRPr lang="en-US" altLang="en-US" sz="2800" dirty="0">
              <a:solidFill>
                <a:schemeClr val="tx1"/>
              </a:solidFill>
              <a:cs typeface="B Mitra" panose="00000400000000000000" pitchFamily="2" charset="-78"/>
            </a:endParaRPr>
          </a:p>
        </p:txBody>
      </p:sp>
      <p:sp>
        <p:nvSpPr>
          <p:cNvPr id="8" name="Rectangle 5"/>
          <p:cNvSpPr txBox="1">
            <a:spLocks noChangeArrowheads="1"/>
          </p:cNvSpPr>
          <p:nvPr/>
        </p:nvSpPr>
        <p:spPr>
          <a:xfrm>
            <a:off x="6933063" y="163773"/>
            <a:ext cx="3257961" cy="961972"/>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30000"/>
              </a:lnSpc>
              <a:defRPr/>
            </a:pPr>
            <a:r>
              <a:rPr lang="fa-IR" altLang="en-US" sz="4000" dirty="0" smtClean="0">
                <a:solidFill>
                  <a:schemeClr val="tx1"/>
                </a:solidFill>
              </a:rPr>
              <a:t>محیط زیست</a:t>
            </a:r>
            <a:endParaRPr lang="en-US" altLang="en-US" sz="4000" dirty="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68" y="1885961"/>
            <a:ext cx="4232289" cy="3792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035061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19845"/>
                                        </p:tgtEl>
                                        <p:attrNameLst>
                                          <p:attrName>style.visibility</p:attrName>
                                        </p:attrNameLst>
                                      </p:cBhvr>
                                      <p:to>
                                        <p:strVal val="visible"/>
                                      </p:to>
                                    </p:set>
                                    <p:anim calcmode="lin" valueType="num">
                                      <p:cBhvr>
                                        <p:cTn id="7" dur="5000" fill="hold"/>
                                        <p:tgtEl>
                                          <p:spTgt spid="419845"/>
                                        </p:tgtEl>
                                        <p:attrNameLst>
                                          <p:attrName>ppt_w</p:attrName>
                                        </p:attrNameLst>
                                      </p:cBhvr>
                                      <p:tavLst>
                                        <p:tav tm="0" fmla="#ppt_w*sin(2.5*pi*$)">
                                          <p:val>
                                            <p:fltVal val="0"/>
                                          </p:val>
                                        </p:tav>
                                        <p:tav tm="100000">
                                          <p:val>
                                            <p:fltVal val="1"/>
                                          </p:val>
                                        </p:tav>
                                      </p:tavLst>
                                    </p:anim>
                                    <p:anim calcmode="lin" valueType="num">
                                      <p:cBhvr>
                                        <p:cTn id="8" dur="5000" fill="hold"/>
                                        <p:tgtEl>
                                          <p:spTgt spid="41984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0" fill="hold"/>
                                        <p:tgtEl>
                                          <p:spTgt spid="8"/>
                                        </p:tgtEl>
                                        <p:attrNameLst>
                                          <p:attrName>ppt_w</p:attrName>
                                        </p:attrNameLst>
                                      </p:cBhvr>
                                      <p:tavLst>
                                        <p:tav tm="0" fmla="#ppt_w*sin(2.5*pi*$)">
                                          <p:val>
                                            <p:fltVal val="0"/>
                                          </p:val>
                                        </p:tav>
                                        <p:tav tm="100000">
                                          <p:val>
                                            <p:fltVal val="1"/>
                                          </p:val>
                                        </p:tav>
                                      </p:tavLst>
                                    </p:anim>
                                    <p:anim calcmode="lin" valueType="num">
                                      <p:cBhvr>
                                        <p:cTn id="14"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5" grpId="0" autoUpdateAnimBg="0"/>
      <p:bldP spid="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9" name="Text Box 5"/>
          <p:cNvSpPr txBox="1">
            <a:spLocks noChangeArrowheads="1"/>
          </p:cNvSpPr>
          <p:nvPr/>
        </p:nvSpPr>
        <p:spPr bwMode="auto">
          <a:xfrm>
            <a:off x="4425243" y="1415334"/>
            <a:ext cx="7008813" cy="4403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623888" eaLnBrk="0" hangingPunct="0">
              <a:defRPr sz="2400">
                <a:solidFill>
                  <a:schemeClr val="tx1"/>
                </a:solidFill>
                <a:latin typeface="Times New Roman" panose="02020603050405020304" pitchFamily="18" charset="0"/>
              </a:defRPr>
            </a:lvl2pPr>
            <a:lvl3pPr eaLnBrk="0" hangingPunct="0">
              <a:defRPr sz="2400">
                <a:solidFill>
                  <a:schemeClr val="tx1"/>
                </a:solidFill>
                <a:latin typeface="Times New Roman" panose="02020603050405020304" pitchFamily="18" charset="0"/>
              </a:defRPr>
            </a:lvl3pPr>
            <a:lvl4pPr eaLnBrk="0" hangingPunct="0">
              <a:defRPr sz="2400">
                <a:solidFill>
                  <a:schemeClr val="tx1"/>
                </a:solidFill>
                <a:latin typeface="Times New Roman" panose="02020603050405020304" pitchFamily="18" charset="0"/>
              </a:defRPr>
            </a:lvl4pPr>
            <a:lvl5pPr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r" rtl="1" eaLnBrk="1" hangingPunct="1">
              <a:lnSpc>
                <a:spcPct val="150000"/>
              </a:lnSpc>
              <a:defRPr/>
            </a:pPr>
            <a:r>
              <a:rPr kumimoji="1" lang="ar-SA" altLang="en-US" sz="2700" dirty="0">
                <a:latin typeface="Verdana" panose="020B0604030504040204" pitchFamily="34" charset="0"/>
              </a:rPr>
              <a:t>روزانه بيش از 50 هکتار از جنگل هاي زمين نابود مي شوند</a:t>
            </a:r>
            <a:endParaRPr kumimoji="1" lang="en-US" altLang="en-US" sz="2700" dirty="0">
              <a:latin typeface="Verdana" panose="020B0604030504040204" pitchFamily="34" charset="0"/>
            </a:endParaRPr>
          </a:p>
          <a:p>
            <a:pPr algn="r" rtl="1" eaLnBrk="1" hangingPunct="1">
              <a:lnSpc>
                <a:spcPct val="150000"/>
              </a:lnSpc>
              <a:defRPr/>
            </a:pPr>
            <a:r>
              <a:rPr kumimoji="1" lang="ar-SA" altLang="en-US" sz="2700" dirty="0">
                <a:latin typeface="Verdana" panose="020B0604030504040204" pitchFamily="34" charset="0"/>
              </a:rPr>
              <a:t>بيش از يک ميليارد و يکصد ميليون نفر در </a:t>
            </a:r>
            <a:r>
              <a:rPr kumimoji="1" lang="ar-SA" altLang="en-US" sz="2700" dirty="0" smtClean="0">
                <a:latin typeface="Verdana" panose="020B0604030504040204" pitchFamily="34" charset="0"/>
              </a:rPr>
              <a:t>سرا</a:t>
            </a:r>
            <a:r>
              <a:rPr kumimoji="1" lang="fa-IR" altLang="en-US" sz="2700" dirty="0">
                <a:latin typeface="Verdana" panose="020B0604030504040204" pitchFamily="34" charset="0"/>
              </a:rPr>
              <a:t>س</a:t>
            </a:r>
            <a:r>
              <a:rPr kumimoji="1" lang="ar-SA" altLang="en-US" sz="2700" dirty="0" smtClean="0">
                <a:latin typeface="Verdana" panose="020B0604030504040204" pitchFamily="34" charset="0"/>
              </a:rPr>
              <a:t>ر</a:t>
            </a:r>
            <a:r>
              <a:rPr kumimoji="1" lang="fa-IR" altLang="en-US" sz="2700" dirty="0" smtClean="0">
                <a:latin typeface="Verdana" panose="020B0604030504040204" pitchFamily="34" charset="0"/>
              </a:rPr>
              <a:t> زم</a:t>
            </a:r>
            <a:r>
              <a:rPr kumimoji="1" lang="ar-SA" altLang="en-US" sz="2700" dirty="0" smtClean="0">
                <a:latin typeface="Verdana" panose="020B0604030504040204" pitchFamily="34" charset="0"/>
              </a:rPr>
              <a:t>ين </a:t>
            </a:r>
            <a:r>
              <a:rPr kumimoji="1" lang="ar-SA" altLang="en-US" sz="2700" dirty="0">
                <a:latin typeface="Verdana" panose="020B0604030504040204" pitchFamily="34" charset="0"/>
              </a:rPr>
              <a:t>از آب آشاميدني سالم بي بهره اند</a:t>
            </a:r>
            <a:r>
              <a:rPr kumimoji="1" lang="en-US" altLang="en-US" sz="2700" dirty="0">
                <a:latin typeface="Verdana" panose="020B0604030504040204" pitchFamily="34" charset="0"/>
              </a:rPr>
              <a:t>.</a:t>
            </a:r>
          </a:p>
          <a:p>
            <a:pPr algn="r" rtl="1" eaLnBrk="1" hangingPunct="1">
              <a:lnSpc>
                <a:spcPct val="150000"/>
              </a:lnSpc>
              <a:defRPr/>
            </a:pPr>
            <a:r>
              <a:rPr kumimoji="1" lang="ar-SA" altLang="en-US" sz="2700" dirty="0">
                <a:latin typeface="Verdana" panose="020B0604030504040204" pitchFamily="34" charset="0"/>
              </a:rPr>
              <a:t> </a:t>
            </a:r>
            <a:r>
              <a:rPr kumimoji="1" lang="fa-IR" altLang="en-US" sz="2700" dirty="0">
                <a:latin typeface="Verdana" panose="020B0604030504040204" pitchFamily="34" charset="0"/>
              </a:rPr>
              <a:t>2/5</a:t>
            </a:r>
            <a:r>
              <a:rPr kumimoji="1" lang="en-US" altLang="en-US" sz="2700" dirty="0">
                <a:latin typeface="Verdana" panose="020B0604030504040204" pitchFamily="34" charset="0"/>
              </a:rPr>
              <a:t> </a:t>
            </a:r>
            <a:r>
              <a:rPr kumimoji="1" lang="ar-SA" altLang="en-US" sz="2700" dirty="0">
                <a:latin typeface="Verdana" panose="020B0604030504040204" pitchFamily="34" charset="0"/>
              </a:rPr>
              <a:t>ميليارد نفر در دنيا با روزي کمتر از 2 دلار زندگي مي کنند و 80 درصد ثروت در دست 15 درصد از جمعيت جهان است</a:t>
            </a:r>
            <a:endParaRPr kumimoji="1" lang="en-US" altLang="en-US" sz="2700" dirty="0">
              <a:latin typeface="Verdana" panose="020B0604030504040204" pitchFamily="34" charset="0"/>
            </a:endParaRPr>
          </a:p>
          <a:p>
            <a:pPr algn="r" rtl="1" eaLnBrk="1" hangingPunct="1">
              <a:lnSpc>
                <a:spcPct val="150000"/>
              </a:lnSpc>
              <a:defRPr/>
            </a:pPr>
            <a:r>
              <a:rPr kumimoji="1" lang="ar-SA" altLang="en-US" sz="2700" dirty="0">
                <a:latin typeface="Verdana" panose="020B0604030504040204" pitchFamily="34" charset="0"/>
              </a:rPr>
              <a:t>توليد جهاني کربن در فاصله سه دهه دو برابر شده است</a:t>
            </a:r>
            <a:endParaRPr kumimoji="1" lang="en-US" altLang="en-US" sz="2700" dirty="0">
              <a:latin typeface="Verdana" panose="020B0604030504040204" pitchFamily="34" charset="0"/>
            </a:endParaRPr>
          </a:p>
          <a:p>
            <a:pPr algn="r" rtl="1" eaLnBrk="1" hangingPunct="1">
              <a:lnSpc>
                <a:spcPct val="150000"/>
              </a:lnSpc>
              <a:defRPr/>
            </a:pPr>
            <a:r>
              <a:rPr kumimoji="1" lang="ar-SA" altLang="en-US" sz="2700" dirty="0">
                <a:latin typeface="Verdana" panose="020B0604030504040204" pitchFamily="34" charset="0"/>
              </a:rPr>
              <a:t>از سال 1960 تا کنون 10 درصد يخ هاي قطب آب شده اند</a:t>
            </a:r>
            <a:endParaRPr kumimoji="1" lang="fa-IR" altLang="en-US" sz="2700" dirty="0">
              <a:latin typeface="Verdana" panose="020B0604030504040204" pitchFamily="34" charset="0"/>
            </a:endParaRPr>
          </a:p>
        </p:txBody>
      </p:sp>
      <p:sp>
        <p:nvSpPr>
          <p:cNvPr id="420870" name="Rectangle 6"/>
          <p:cNvSpPr>
            <a:spLocks noGrp="1" noChangeArrowheads="1"/>
          </p:cNvSpPr>
          <p:nvPr>
            <p:ph type="title"/>
          </p:nvPr>
        </p:nvSpPr>
        <p:spPr>
          <a:xfrm>
            <a:off x="2979865" y="388145"/>
            <a:ext cx="8229600" cy="774700"/>
          </a:xfrm>
        </p:spPr>
        <p:txBody>
          <a:bodyPr/>
          <a:lstStyle/>
          <a:p>
            <a:pPr rtl="1">
              <a:defRPr/>
            </a:pPr>
            <a:r>
              <a:rPr lang="ar-SA" altLang="en-US" sz="3200" dirty="0">
                <a:solidFill>
                  <a:schemeClr val="tx1"/>
                </a:solidFill>
                <a:cs typeface="Titr" pitchFamily="2" charset="-78"/>
              </a:rPr>
              <a:t>جهاني که ما در آن زندگي مي کنيم از ديدگاه آمار</a:t>
            </a:r>
            <a:endParaRPr lang="en-US" sz="3200" dirty="0">
              <a:solidFill>
                <a:schemeClr val="tx1"/>
              </a:solidFill>
              <a:cs typeface="Titr"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68" y="1885961"/>
            <a:ext cx="4232289" cy="3792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169099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2712" y="395112"/>
            <a:ext cx="3638745" cy="1050574"/>
          </a:xfrm>
        </p:spPr>
        <p:txBody>
          <a:bodyPr/>
          <a:lstStyle/>
          <a:p>
            <a:pPr algn="ctr" rtl="1"/>
            <a:r>
              <a:rPr lang="fa-IR" dirty="0" smtClean="0">
                <a:solidFill>
                  <a:schemeClr val="tx1"/>
                </a:solidFill>
              </a:rPr>
              <a:t>فعالیت های مهم</a:t>
            </a:r>
            <a:endParaRPr lang="en-US" dirty="0">
              <a:solidFill>
                <a:schemeClr val="tx1"/>
              </a:solidFill>
            </a:endParaRPr>
          </a:p>
        </p:txBody>
      </p:sp>
      <p:sp>
        <p:nvSpPr>
          <p:cNvPr id="7" name="Text Placeholder 6"/>
          <p:cNvSpPr>
            <a:spLocks noGrp="1"/>
          </p:cNvSpPr>
          <p:nvPr>
            <p:ph type="body" sz="quarter" idx="13"/>
          </p:nvPr>
        </p:nvSpPr>
        <p:spPr>
          <a:xfrm>
            <a:off x="7824611" y="1445686"/>
            <a:ext cx="2932113" cy="57626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lstStyle/>
          <a:p>
            <a:pPr algn="ctr" rtl="1"/>
            <a:r>
              <a:rPr lang="fa-IR" dirty="0" smtClean="0">
                <a:solidFill>
                  <a:schemeClr val="tx1"/>
                </a:solidFill>
              </a:rPr>
              <a:t>بهداشت</a:t>
            </a:r>
            <a:endParaRPr lang="en-US" dirty="0">
              <a:solidFill>
                <a:schemeClr val="tx1"/>
              </a:solidFill>
            </a:endParaRPr>
          </a:p>
        </p:txBody>
      </p:sp>
      <p:sp>
        <p:nvSpPr>
          <p:cNvPr id="12" name="Text Placeholder 6"/>
          <p:cNvSpPr txBox="1">
            <a:spLocks/>
          </p:cNvSpPr>
          <p:nvPr/>
        </p:nvSpPr>
        <p:spPr>
          <a:xfrm>
            <a:off x="4601388" y="1445686"/>
            <a:ext cx="2932113" cy="576262"/>
          </a:xfrm>
          <a:prstGeom prst="rect">
            <a:avLst/>
          </a:prstGeom>
          <a:ln w="9525" cap="rnd"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n-lt"/>
                <a:ea typeface="+mn-ea"/>
                <a:cs typeface="+mn-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lt1"/>
                </a:solidFill>
                <a:latin typeface="+mn-lt"/>
                <a:ea typeface="+mn-ea"/>
                <a:cs typeface="+mn-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lt1"/>
                </a:solidFill>
                <a:latin typeface="+mn-lt"/>
                <a:ea typeface="+mn-ea"/>
                <a:cs typeface="+mn-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9pPr>
          </a:lstStyle>
          <a:p>
            <a:pPr algn="ctr" rtl="1"/>
            <a:r>
              <a:rPr lang="fa-IR" dirty="0" smtClean="0">
                <a:solidFill>
                  <a:schemeClr val="tx1"/>
                </a:solidFill>
              </a:rPr>
              <a:t>ایمنی</a:t>
            </a:r>
            <a:endParaRPr lang="en-US" dirty="0">
              <a:solidFill>
                <a:schemeClr val="tx1"/>
              </a:solidFill>
            </a:endParaRPr>
          </a:p>
        </p:txBody>
      </p:sp>
      <p:sp>
        <p:nvSpPr>
          <p:cNvPr id="15" name="Text Placeholder 6"/>
          <p:cNvSpPr>
            <a:spLocks noGrp="1"/>
          </p:cNvSpPr>
          <p:nvPr>
            <p:ph type="body" sz="quarter" idx="13"/>
          </p:nvPr>
        </p:nvSpPr>
        <p:spPr>
          <a:xfrm>
            <a:off x="1352374" y="1445686"/>
            <a:ext cx="2932113" cy="57626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lstStyle/>
          <a:p>
            <a:pPr algn="ctr" rtl="1"/>
            <a:r>
              <a:rPr lang="fa-IR" dirty="0" smtClean="0">
                <a:solidFill>
                  <a:schemeClr val="tx1"/>
                </a:solidFill>
              </a:rPr>
              <a:t>محیط زیست</a:t>
            </a:r>
            <a:endParaRPr lang="en-US" dirty="0">
              <a:solidFill>
                <a:schemeClr val="tx1"/>
              </a:solidFill>
            </a:endParaRPr>
          </a:p>
        </p:txBody>
      </p:sp>
      <p:sp>
        <p:nvSpPr>
          <p:cNvPr id="16" name="Text Placeholder 7"/>
          <p:cNvSpPr>
            <a:spLocks noGrp="1"/>
          </p:cNvSpPr>
          <p:nvPr>
            <p:ph type="body" sz="half" idx="17"/>
          </p:nvPr>
        </p:nvSpPr>
        <p:spPr>
          <a:xfrm>
            <a:off x="4601388" y="2391657"/>
            <a:ext cx="2932113" cy="3589337"/>
          </a:xfrm>
          <a:prstGeom prst="flowChartDocument">
            <a:avLst/>
          </a:prstGeom>
        </p:spPr>
        <p:style>
          <a:lnRef idx="0">
            <a:schemeClr val="accent1"/>
          </a:lnRef>
          <a:fillRef idx="3">
            <a:schemeClr val="accent1"/>
          </a:fillRef>
          <a:effectRef idx="3">
            <a:schemeClr val="accent1"/>
          </a:effectRef>
          <a:fontRef idx="minor">
            <a:schemeClr val="lt1"/>
          </a:fontRef>
        </p:style>
        <p:txBody>
          <a:bodyPr>
            <a:normAutofit/>
          </a:bodyPr>
          <a:lstStyle/>
          <a:p>
            <a:pPr algn="ctr" rtl="1"/>
            <a:r>
              <a:rPr lang="fa-IR" sz="2600" dirty="0"/>
              <a:t>•تهیه و آموزش دستورالعملهای استفاده </a:t>
            </a:r>
            <a:endParaRPr lang="fa-IR" sz="2600" dirty="0" smtClean="0"/>
          </a:p>
          <a:p>
            <a:pPr algn="ctr" rtl="1"/>
            <a:r>
              <a:rPr lang="fa-IR" sz="2600" dirty="0" smtClean="0"/>
              <a:t>ایمن </a:t>
            </a:r>
            <a:r>
              <a:rPr lang="fa-IR" sz="2600" dirty="0"/>
              <a:t>از تجهیزات برای حفظ </a:t>
            </a:r>
            <a:r>
              <a:rPr lang="fa-IR" sz="2600" dirty="0" smtClean="0"/>
              <a:t>امنیت کارمندان و اپراتور ها</a:t>
            </a:r>
            <a:endParaRPr lang="en-US" sz="2600" dirty="0"/>
          </a:p>
        </p:txBody>
      </p:sp>
      <p:sp>
        <p:nvSpPr>
          <p:cNvPr id="18" name="Text Placeholder 7"/>
          <p:cNvSpPr>
            <a:spLocks noGrp="1"/>
          </p:cNvSpPr>
          <p:nvPr>
            <p:ph type="body" sz="half" idx="17"/>
          </p:nvPr>
        </p:nvSpPr>
        <p:spPr>
          <a:xfrm>
            <a:off x="7850402" y="2391656"/>
            <a:ext cx="2932113" cy="3589337"/>
          </a:xfrm>
          <a:prstGeom prst="flowChartDocument">
            <a:avLst/>
          </a:prstGeom>
        </p:spPr>
        <p:style>
          <a:lnRef idx="0">
            <a:schemeClr val="accent1"/>
          </a:lnRef>
          <a:fillRef idx="3">
            <a:schemeClr val="accent1"/>
          </a:fillRef>
          <a:effectRef idx="3">
            <a:schemeClr val="accent1"/>
          </a:effectRef>
          <a:fontRef idx="minor">
            <a:schemeClr val="lt1"/>
          </a:fontRef>
        </p:style>
        <p:txBody>
          <a:bodyPr>
            <a:normAutofit/>
          </a:bodyPr>
          <a:lstStyle/>
          <a:p>
            <a:pPr algn="ctr" rtl="1"/>
            <a:r>
              <a:rPr lang="fa-IR" sz="2600" dirty="0"/>
              <a:t>• استفاده از لباس و تجهیزات ایمنی مناسب از قبیل عینک، کلاه و ...</a:t>
            </a:r>
          </a:p>
          <a:p>
            <a:pPr algn="ctr" rtl="1"/>
            <a:r>
              <a:rPr lang="fa-IR" sz="2600" dirty="0"/>
              <a:t>• چک کردن سلامتی کاربران (بیماری های قلبی، تنگی نفس، بارداری و </a:t>
            </a:r>
            <a:r>
              <a:rPr lang="fa-IR" sz="2600" dirty="0" smtClean="0"/>
              <a:t>...)</a:t>
            </a:r>
            <a:endParaRPr lang="fa-IR" sz="2600" dirty="0"/>
          </a:p>
        </p:txBody>
      </p:sp>
      <p:sp>
        <p:nvSpPr>
          <p:cNvPr id="19" name="Text Placeholder 7"/>
          <p:cNvSpPr>
            <a:spLocks noGrp="1"/>
          </p:cNvSpPr>
          <p:nvPr>
            <p:ph type="body" sz="half" idx="17"/>
          </p:nvPr>
        </p:nvSpPr>
        <p:spPr>
          <a:xfrm>
            <a:off x="1352374" y="2391656"/>
            <a:ext cx="2932113" cy="3589337"/>
          </a:xfrm>
          <a:prstGeom prst="flowChartDocument">
            <a:avLst/>
          </a:prstGeom>
        </p:spPr>
        <p:style>
          <a:lnRef idx="0">
            <a:schemeClr val="accent1"/>
          </a:lnRef>
          <a:fillRef idx="3">
            <a:schemeClr val="accent1"/>
          </a:fillRef>
          <a:effectRef idx="3">
            <a:schemeClr val="accent1"/>
          </a:effectRef>
          <a:fontRef idx="minor">
            <a:schemeClr val="lt1"/>
          </a:fontRef>
        </p:style>
        <p:txBody>
          <a:bodyPr>
            <a:normAutofit/>
          </a:bodyPr>
          <a:lstStyle/>
          <a:p>
            <a:pPr algn="ctr" rtl="1"/>
            <a:r>
              <a:rPr lang="fa-IR" sz="2600" dirty="0"/>
              <a:t> •مدیریت زباله ها، فاضلاب و پسماند</a:t>
            </a:r>
          </a:p>
          <a:p>
            <a:pPr algn="ctr" rtl="1"/>
            <a:r>
              <a:rPr lang="fa-IR" sz="2600" dirty="0"/>
              <a:t>• آسیب نرساندن تجهیزات به محیط زیست مثل امواج مغناطیسی، آزمایش های هسته ای</a:t>
            </a:r>
          </a:p>
        </p:txBody>
      </p:sp>
    </p:spTree>
    <p:extLst>
      <p:ext uri="{BB962C8B-B14F-4D97-AF65-F5344CB8AC3E}">
        <p14:creationId xmlns:p14="http://schemas.microsoft.com/office/powerpoint/2010/main" val="15646340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3084351" y="383118"/>
            <a:ext cx="8229600" cy="847725"/>
          </a:xfrm>
        </p:spPr>
        <p:txBody>
          <a:bodyPr/>
          <a:lstStyle/>
          <a:p>
            <a:pPr rtl="1">
              <a:defRPr/>
            </a:pPr>
            <a:r>
              <a:rPr lang="ar-SA" altLang="en-US" sz="3200" dirty="0">
                <a:solidFill>
                  <a:schemeClr val="tx1"/>
                </a:solidFill>
                <a:cs typeface="Titr" pitchFamily="2" charset="-78"/>
              </a:rPr>
              <a:t>جهاني که ما در آن زندگي مي کنيم از ديدگاه آمار</a:t>
            </a:r>
            <a:endParaRPr lang="en-US" sz="3200" dirty="0">
              <a:solidFill>
                <a:schemeClr val="tx1"/>
              </a:solidFill>
              <a:cs typeface="Titr" pitchFamily="2" charset="-78"/>
            </a:endParaRPr>
          </a:p>
        </p:txBody>
      </p:sp>
      <p:sp>
        <p:nvSpPr>
          <p:cNvPr id="421893" name="Text Box 5"/>
          <p:cNvSpPr txBox="1">
            <a:spLocks noChangeArrowheads="1"/>
          </p:cNvSpPr>
          <p:nvPr/>
        </p:nvSpPr>
        <p:spPr bwMode="auto">
          <a:xfrm>
            <a:off x="4594449" y="1919828"/>
            <a:ext cx="7305315" cy="364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623888" eaLnBrk="0" hangingPunct="0">
              <a:defRPr sz="2400">
                <a:solidFill>
                  <a:schemeClr val="tx1"/>
                </a:solidFill>
                <a:latin typeface="Times New Roman" panose="02020603050405020304" pitchFamily="18" charset="0"/>
              </a:defRPr>
            </a:lvl2pPr>
            <a:lvl3pPr eaLnBrk="0" hangingPunct="0">
              <a:defRPr sz="2400">
                <a:solidFill>
                  <a:schemeClr val="tx1"/>
                </a:solidFill>
                <a:latin typeface="Times New Roman" panose="02020603050405020304" pitchFamily="18" charset="0"/>
              </a:defRPr>
            </a:lvl3pPr>
            <a:lvl4pPr eaLnBrk="0" hangingPunct="0">
              <a:defRPr sz="2400">
                <a:solidFill>
                  <a:schemeClr val="tx1"/>
                </a:solidFill>
                <a:latin typeface="Times New Roman" panose="02020603050405020304" pitchFamily="18" charset="0"/>
              </a:defRPr>
            </a:lvl4pPr>
            <a:lvl5pPr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gn="justLow" rtl="1" eaLnBrk="1" hangingPunct="1">
              <a:lnSpc>
                <a:spcPct val="150000"/>
              </a:lnSpc>
              <a:buFont typeface="Wingdings" panose="05000000000000000000" pitchFamily="2" charset="2"/>
              <a:buChar char="q"/>
              <a:defRPr/>
            </a:pPr>
            <a:r>
              <a:rPr kumimoji="1" lang="ar-SA" altLang="en-US" sz="2600" dirty="0">
                <a:latin typeface="Verdana" panose="020B0604030504040204" pitchFamily="34" charset="0"/>
              </a:rPr>
              <a:t>طبق گزارش سازمان بهداشت جهاني هرسال بيش از 5ميليون کودک زير 14 سال بر اثر بيماريهاي مرتبط با محيط زيست مانند وبا و مالاريا از بين </a:t>
            </a:r>
            <a:r>
              <a:rPr kumimoji="1" lang="fa-IR" altLang="en-US" sz="2600" dirty="0">
                <a:latin typeface="Verdana" panose="020B0604030504040204" pitchFamily="34" charset="0"/>
              </a:rPr>
              <a:t> </a:t>
            </a:r>
            <a:r>
              <a:rPr kumimoji="1" lang="ar-SA" altLang="en-US" sz="2600" dirty="0">
                <a:latin typeface="Verdana" panose="020B0604030504040204" pitchFamily="34" charset="0"/>
              </a:rPr>
              <a:t>مي‏روند</a:t>
            </a:r>
            <a:endParaRPr kumimoji="1" lang="fa-IR" altLang="en-US" sz="2600" dirty="0">
              <a:latin typeface="Verdana" panose="020B0604030504040204" pitchFamily="34" charset="0"/>
            </a:endParaRPr>
          </a:p>
          <a:p>
            <a:pPr marL="457200" indent="-457200" algn="justLow" rtl="1" eaLnBrk="1" hangingPunct="1">
              <a:lnSpc>
                <a:spcPct val="150000"/>
              </a:lnSpc>
              <a:buFont typeface="Wingdings" panose="05000000000000000000" pitchFamily="2" charset="2"/>
              <a:buChar char="q"/>
              <a:defRPr/>
            </a:pPr>
            <a:r>
              <a:rPr kumimoji="1" lang="ar-SA" altLang="en-US" sz="2600" dirty="0">
                <a:latin typeface="Verdana" panose="020B0604030504040204" pitchFamily="34" charset="0"/>
              </a:rPr>
              <a:t>طبق خوش‏بينانه‏ترين تخمين</a:t>
            </a:r>
            <a:r>
              <a:rPr kumimoji="1" lang="fa-IR" altLang="en-US" sz="2600" dirty="0">
                <a:latin typeface="Verdana" panose="020B0604030504040204" pitchFamily="34" charset="0"/>
              </a:rPr>
              <a:t>‏</a:t>
            </a:r>
            <a:r>
              <a:rPr kumimoji="1" lang="ar-SA" altLang="en-US" sz="2600" dirty="0">
                <a:latin typeface="Verdana" panose="020B0604030504040204" pitchFamily="34" charset="0"/>
              </a:rPr>
              <a:t>ها تعداد گونه‏هاي زيستي در حال حاضر کمتر از 10 ميليون گونه است</a:t>
            </a:r>
            <a:r>
              <a:rPr kumimoji="1" lang="en-US" altLang="en-US" sz="2600" dirty="0">
                <a:latin typeface="Verdana" panose="020B0604030504040204" pitchFamily="34" charset="0"/>
              </a:rPr>
              <a:t> </a:t>
            </a:r>
          </a:p>
          <a:p>
            <a:pPr marL="457200" indent="-457200" algn="justLow" rtl="1" eaLnBrk="1" hangingPunct="1">
              <a:lnSpc>
                <a:spcPct val="150000"/>
              </a:lnSpc>
              <a:buFont typeface="Wingdings" panose="05000000000000000000" pitchFamily="2" charset="2"/>
              <a:buChar char="q"/>
              <a:defRPr/>
            </a:pPr>
            <a:r>
              <a:rPr kumimoji="1" lang="ar-SA" altLang="en-US" sz="2600" dirty="0">
                <a:latin typeface="Verdana" panose="020B0604030504040204" pitchFamily="34" charset="0"/>
              </a:rPr>
              <a:t>سالانه حدود 30000 گونه موجود زنده براي هميشه ازبين</a:t>
            </a:r>
            <a:r>
              <a:rPr kumimoji="1" lang="fa-IR" altLang="en-US" sz="2600" dirty="0">
                <a:latin typeface="Verdana" panose="020B0604030504040204" pitchFamily="34" charset="0"/>
              </a:rPr>
              <a:t> </a:t>
            </a:r>
            <a:r>
              <a:rPr kumimoji="1" lang="ar-SA" altLang="en-US" sz="2600" dirty="0">
                <a:latin typeface="Verdana" panose="020B0604030504040204" pitchFamily="34" charset="0"/>
              </a:rPr>
              <a:t>مي‏روند</a:t>
            </a:r>
            <a:r>
              <a:rPr kumimoji="1" lang="en-US" altLang="en-US" sz="2600" dirty="0">
                <a:latin typeface="Verdana" panose="020B0604030504040204" pitchFamily="34"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91" y="1919828"/>
            <a:ext cx="4232289" cy="3792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34437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3622877" y="304533"/>
            <a:ext cx="7325650" cy="703262"/>
          </a:xfrm>
        </p:spPr>
        <p:txBody>
          <a:bodyPr/>
          <a:lstStyle/>
          <a:p>
            <a:pPr rtl="1">
              <a:defRPr/>
            </a:pPr>
            <a:r>
              <a:rPr lang="ar-SA" altLang="en-US" sz="4000" dirty="0">
                <a:solidFill>
                  <a:schemeClr val="tx1"/>
                </a:solidFill>
                <a:cs typeface="Titr" pitchFamily="2" charset="-78"/>
              </a:rPr>
              <a:t>محيط زيست کشور ما از ديدگاه آمار</a:t>
            </a:r>
            <a:endParaRPr lang="en-US" sz="4000" dirty="0">
              <a:solidFill>
                <a:schemeClr val="tx1"/>
              </a:solidFill>
              <a:cs typeface="Titr" pitchFamily="2" charset="-78"/>
            </a:endParaRPr>
          </a:p>
        </p:txBody>
      </p:sp>
      <p:sp>
        <p:nvSpPr>
          <p:cNvPr id="75780" name="Text Box 5"/>
          <p:cNvSpPr txBox="1">
            <a:spLocks noChangeArrowheads="1"/>
          </p:cNvSpPr>
          <p:nvPr/>
        </p:nvSpPr>
        <p:spPr bwMode="auto">
          <a:xfrm>
            <a:off x="4324357" y="1446742"/>
            <a:ext cx="713598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Low" rtl="1" eaLnBrk="1" hangingPunct="1">
              <a:lnSpc>
                <a:spcPct val="110000"/>
              </a:lnSpc>
            </a:pPr>
            <a:r>
              <a:rPr kumimoji="1" lang="ar-SA" altLang="en-US" sz="2800" dirty="0">
                <a:latin typeface="Mitra" panose="00000400000000000000" pitchFamily="2" charset="-78"/>
                <a:cs typeface="B Mitra" panose="00000400000000000000" pitchFamily="2" charset="-78"/>
              </a:rPr>
              <a:t>به گفته مقامات رسمي در کشور بدليل تخريب جنگل هاي شمال نسبت به دودهه قبل وقوع سيل 9 برابر و خسارت ناشي از آن 20 برابر شده است</a:t>
            </a:r>
            <a:r>
              <a:rPr kumimoji="1" lang="en-US" altLang="en-US" sz="2800" dirty="0" smtClean="0">
                <a:latin typeface="Mitra" panose="00000400000000000000" pitchFamily="2" charset="-78"/>
                <a:cs typeface="B Mitra" panose="00000400000000000000" pitchFamily="2" charset="-78"/>
              </a:rPr>
              <a:t>.</a:t>
            </a:r>
            <a:endParaRPr kumimoji="1" lang="en-US" altLang="en-US" sz="2800" dirty="0">
              <a:latin typeface="Mitra" panose="00000400000000000000" pitchFamily="2" charset="-78"/>
              <a:cs typeface="B Mitra" panose="00000400000000000000" pitchFamily="2" charset="-78"/>
            </a:endParaRPr>
          </a:p>
          <a:p>
            <a:pPr algn="justLow" rtl="1" eaLnBrk="1" hangingPunct="1">
              <a:lnSpc>
                <a:spcPct val="110000"/>
              </a:lnSpc>
            </a:pPr>
            <a:r>
              <a:rPr kumimoji="1" lang="ar-SA" altLang="en-US" sz="2800" dirty="0">
                <a:latin typeface="Mitra" panose="00000400000000000000" pitchFamily="2" charset="-78"/>
                <a:cs typeface="B Mitra" panose="00000400000000000000" pitchFamily="2" charset="-78"/>
              </a:rPr>
              <a:t>روزانه سه ميليارد ريال از توليد ناخالص ملي صرف جبران خسارت ناشي از سيل و زلزله مي شود</a:t>
            </a:r>
            <a:r>
              <a:rPr kumimoji="1" lang="en-US" altLang="en-US" sz="2800" dirty="0">
                <a:latin typeface="Mitra" panose="00000400000000000000" pitchFamily="2" charset="-78"/>
                <a:cs typeface="B Mitra" panose="00000400000000000000" pitchFamily="2" charset="-78"/>
              </a:rPr>
              <a:t>.</a:t>
            </a:r>
          </a:p>
          <a:p>
            <a:pPr algn="justLow" rtl="1" eaLnBrk="1" hangingPunct="1">
              <a:lnSpc>
                <a:spcPct val="110000"/>
              </a:lnSpc>
            </a:pPr>
            <a:endParaRPr kumimoji="1" lang="en-US" altLang="en-US" sz="2800" dirty="0">
              <a:latin typeface="Mitra" panose="00000400000000000000" pitchFamily="2" charset="-78"/>
              <a:cs typeface="B Mitra" panose="00000400000000000000" pitchFamily="2" charset="-78"/>
            </a:endParaRPr>
          </a:p>
          <a:p>
            <a:pPr algn="justLow" rtl="1" eaLnBrk="1" hangingPunct="1">
              <a:lnSpc>
                <a:spcPct val="110000"/>
              </a:lnSpc>
            </a:pPr>
            <a:r>
              <a:rPr kumimoji="1" lang="ar-SA" altLang="en-US" sz="2800" dirty="0">
                <a:latin typeface="Mitra" panose="00000400000000000000" pitchFamily="2" charset="-78"/>
                <a:cs typeface="B Mitra" panose="00000400000000000000" pitchFamily="2" charset="-78"/>
              </a:rPr>
              <a:t>آلودگي هوا و خسارت هاي ناشي از رانندگي سالانه 400 ميليارد تومان ضرر به اقتصاد کشور مي زند</a:t>
            </a:r>
            <a:r>
              <a:rPr kumimoji="1" lang="en-US" altLang="en-US" sz="2800" dirty="0">
                <a:latin typeface="Mitra" panose="00000400000000000000" pitchFamily="2" charset="-78"/>
                <a:cs typeface="B Mitra" panose="00000400000000000000" pitchFamily="2" charset="-78"/>
              </a:rPr>
              <a:t>.</a:t>
            </a:r>
          </a:p>
          <a:p>
            <a:pPr algn="justLow" rtl="1" eaLnBrk="1" hangingPunct="1">
              <a:lnSpc>
                <a:spcPct val="110000"/>
              </a:lnSpc>
            </a:pPr>
            <a:endParaRPr kumimoji="1" lang="en-US" altLang="en-US" sz="2800" dirty="0">
              <a:latin typeface="Mitra" panose="00000400000000000000" pitchFamily="2" charset="-78"/>
              <a:cs typeface="B Mitra" panose="00000400000000000000" pitchFamily="2" charset="-78"/>
            </a:endParaRPr>
          </a:p>
          <a:p>
            <a:pPr algn="justLow" rtl="1" eaLnBrk="1" hangingPunct="1">
              <a:lnSpc>
                <a:spcPct val="110000"/>
              </a:lnSpc>
            </a:pPr>
            <a:r>
              <a:rPr kumimoji="1" lang="ar-SA" altLang="en-US" sz="2800" dirty="0">
                <a:latin typeface="Mitra" panose="00000400000000000000" pitchFamily="2" charset="-78"/>
                <a:cs typeface="B Mitra" panose="00000400000000000000" pitchFamily="2" charset="-78"/>
              </a:rPr>
              <a:t>دو سوم منابع طبيعي ايران طي نيم قرن اخير تخريب شده است</a:t>
            </a:r>
            <a:r>
              <a:rPr kumimoji="1" lang="en-US" altLang="en-US" sz="2800" dirty="0">
                <a:latin typeface="Mitra" panose="00000400000000000000" pitchFamily="2" charset="-78"/>
                <a:cs typeface="B Mitra" panose="00000400000000000000" pitchFamily="2" charset="-78"/>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68" y="1885961"/>
            <a:ext cx="4232289" cy="3792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534430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3216276" y="188913"/>
            <a:ext cx="5781675" cy="774700"/>
          </a:xfrm>
        </p:spPr>
        <p:txBody>
          <a:bodyPr/>
          <a:lstStyle/>
          <a:p>
            <a:pPr rtl="1">
              <a:defRPr/>
            </a:pPr>
            <a:r>
              <a:rPr lang="ar-SA" altLang="en-US" sz="3200">
                <a:solidFill>
                  <a:schemeClr val="tx1"/>
                </a:solidFill>
                <a:cs typeface="Titr" pitchFamily="2" charset="-78"/>
              </a:rPr>
              <a:t>محيط زيست کشور ما از ديدگاه آمار</a:t>
            </a:r>
            <a:endParaRPr lang="en-US" sz="3200">
              <a:solidFill>
                <a:schemeClr val="tx1"/>
              </a:solidFill>
              <a:cs typeface="Titr" pitchFamily="2" charset="-78"/>
            </a:endParaRPr>
          </a:p>
        </p:txBody>
      </p:sp>
      <p:sp>
        <p:nvSpPr>
          <p:cNvPr id="402438" name="Text Box 6"/>
          <p:cNvSpPr txBox="1">
            <a:spLocks noChangeArrowheads="1"/>
          </p:cNvSpPr>
          <p:nvPr/>
        </p:nvSpPr>
        <p:spPr bwMode="auto">
          <a:xfrm>
            <a:off x="4421530" y="1060237"/>
            <a:ext cx="7309171"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623888" eaLnBrk="0" hangingPunct="0">
              <a:defRPr sz="2400">
                <a:solidFill>
                  <a:schemeClr val="tx1"/>
                </a:solidFill>
                <a:latin typeface="Times New Roman" panose="02020603050405020304" pitchFamily="18" charset="0"/>
              </a:defRPr>
            </a:lvl2pPr>
            <a:lvl3pPr eaLnBrk="0" hangingPunct="0">
              <a:defRPr sz="2400">
                <a:solidFill>
                  <a:schemeClr val="tx1"/>
                </a:solidFill>
                <a:latin typeface="Times New Roman" panose="02020603050405020304" pitchFamily="18" charset="0"/>
              </a:defRPr>
            </a:lvl3pPr>
            <a:lvl4pPr eaLnBrk="0" hangingPunct="0">
              <a:defRPr sz="2400">
                <a:solidFill>
                  <a:schemeClr val="tx1"/>
                </a:solidFill>
                <a:latin typeface="Times New Roman" panose="02020603050405020304" pitchFamily="18" charset="0"/>
              </a:defRPr>
            </a:lvl4pPr>
            <a:lvl5pPr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just" rtl="1" eaLnBrk="1" hangingPunct="1">
              <a:lnSpc>
                <a:spcPct val="150000"/>
              </a:lnSpc>
              <a:defRPr/>
            </a:pPr>
            <a:r>
              <a:rPr kumimoji="1" lang="ar-SA" altLang="en-US" dirty="0">
                <a:latin typeface="Verdana" panose="020B0604030504040204" pitchFamily="34" charset="0"/>
                <a:cs typeface="B Mitra" panose="00000400000000000000" pitchFamily="2" charset="-78"/>
              </a:rPr>
              <a:t>سالانه 10 هزار هکتار جنگل و باغ در اطراف شهر هاي بزرگ و 100 هزار هکتار از مراتع به بيابان و مخروبه تبديل مي شود</a:t>
            </a:r>
            <a:r>
              <a:rPr kumimoji="1" lang="en-US" altLang="en-US" dirty="0" smtClean="0">
                <a:latin typeface="Verdana" panose="020B0604030504040204" pitchFamily="34" charset="0"/>
                <a:cs typeface="B Mitra" panose="00000400000000000000" pitchFamily="2" charset="-78"/>
              </a:rPr>
              <a:t>.</a:t>
            </a:r>
            <a:endParaRPr kumimoji="1" lang="en-US" altLang="en-US" dirty="0">
              <a:latin typeface="Verdana" panose="020B0604030504040204" pitchFamily="34" charset="0"/>
              <a:cs typeface="B Mitra" panose="00000400000000000000" pitchFamily="2" charset="-78"/>
            </a:endParaRPr>
          </a:p>
          <a:p>
            <a:pPr algn="just" rtl="1" eaLnBrk="1" hangingPunct="1">
              <a:lnSpc>
                <a:spcPct val="150000"/>
              </a:lnSpc>
              <a:defRPr/>
            </a:pPr>
            <a:r>
              <a:rPr kumimoji="1" lang="ar-SA" altLang="en-US" dirty="0">
                <a:latin typeface="Verdana" panose="020B0604030504040204" pitchFamily="34" charset="0"/>
                <a:cs typeface="B Mitra" panose="00000400000000000000" pitchFamily="2" charset="-78"/>
              </a:rPr>
              <a:t>کشور ژاپن با 67 درصد جنگل از مساحت خود 80 درصد چوب مورد نياز خود را وارد مي کند اما ايران با داشتن تنها 5/3 درصد جنگل تا چندي پيش پنجمين صادر کننده چوب دنيا بود</a:t>
            </a:r>
            <a:r>
              <a:rPr kumimoji="1" lang="en-US" altLang="en-US" dirty="0" smtClean="0">
                <a:latin typeface="Verdana" panose="020B0604030504040204" pitchFamily="34" charset="0"/>
                <a:cs typeface="B Mitra" panose="00000400000000000000" pitchFamily="2" charset="-78"/>
              </a:rPr>
              <a:t>.</a:t>
            </a:r>
            <a:endParaRPr kumimoji="1" lang="en-US" altLang="en-US" dirty="0">
              <a:latin typeface="Verdana" panose="020B0604030504040204" pitchFamily="34" charset="0"/>
              <a:cs typeface="B Mitra" panose="00000400000000000000" pitchFamily="2" charset="-78"/>
            </a:endParaRPr>
          </a:p>
          <a:p>
            <a:pPr algn="just" rtl="1" eaLnBrk="1" hangingPunct="1">
              <a:lnSpc>
                <a:spcPct val="150000"/>
              </a:lnSpc>
              <a:defRPr/>
            </a:pPr>
            <a:r>
              <a:rPr kumimoji="1" lang="ar-SA" altLang="en-US" dirty="0">
                <a:latin typeface="Verdana" panose="020B0604030504040204" pitchFamily="34" charset="0"/>
                <a:cs typeface="B Mitra" panose="00000400000000000000" pitchFamily="2" charset="-78"/>
              </a:rPr>
              <a:t>روزانه بيش از 40 هزار تن زباله شهري در کشور توليد مي شود که بدون هيچ برنامه اي دفن مي شوند و آبهاي زير زميني را آلوده ميکنند</a:t>
            </a:r>
            <a:r>
              <a:rPr kumimoji="1" lang="en-US" altLang="en-US" dirty="0" smtClean="0">
                <a:latin typeface="Verdana" panose="020B0604030504040204" pitchFamily="34" charset="0"/>
                <a:cs typeface="B Mitra" panose="00000400000000000000" pitchFamily="2" charset="-78"/>
              </a:rPr>
              <a:t>.</a:t>
            </a:r>
            <a:endParaRPr kumimoji="1" lang="en-US" altLang="en-US" dirty="0">
              <a:latin typeface="Verdana" panose="020B0604030504040204" pitchFamily="34" charset="0"/>
              <a:cs typeface="B Mitra" panose="00000400000000000000" pitchFamily="2" charset="-78"/>
            </a:endParaRPr>
          </a:p>
          <a:p>
            <a:pPr algn="just" rtl="1" eaLnBrk="1" hangingPunct="1">
              <a:lnSpc>
                <a:spcPct val="150000"/>
              </a:lnSpc>
              <a:defRPr/>
            </a:pPr>
            <a:r>
              <a:rPr kumimoji="1" lang="fa-IR" altLang="en-US" dirty="0">
                <a:latin typeface="Verdana" panose="020B0604030504040204" pitchFamily="34" charset="0"/>
                <a:cs typeface="B Mitra" panose="00000400000000000000" pitchFamily="2" charset="-78"/>
              </a:rPr>
              <a:t>92</a:t>
            </a:r>
            <a:r>
              <a:rPr kumimoji="1" lang="en-US" altLang="en-US" dirty="0">
                <a:latin typeface="Verdana" panose="020B0604030504040204" pitchFamily="34" charset="0"/>
                <a:cs typeface="B Mitra" panose="00000400000000000000" pitchFamily="2" charset="-78"/>
              </a:rPr>
              <a:t> </a:t>
            </a:r>
            <a:r>
              <a:rPr kumimoji="1" lang="ar-SA" altLang="en-US" dirty="0">
                <a:latin typeface="Verdana" panose="020B0604030504040204" pitchFamily="34" charset="0"/>
                <a:cs typeface="B Mitra" panose="00000400000000000000" pitchFamily="2" charset="-78"/>
              </a:rPr>
              <a:t>درصد از بيماران تنفسي و 20 درصد از بيماران قلبي در شهرهاي بزرگ بدليل آلودگي هوا به اين بيماري ها مبتلا شده اند</a:t>
            </a:r>
            <a:r>
              <a:rPr kumimoji="1" lang="en-US" altLang="en-US" dirty="0">
                <a:latin typeface="Verdana" panose="020B0604030504040204" pitchFamily="34" charset="0"/>
                <a:cs typeface="B Mitra" panose="00000400000000000000" pitchFamily="2" charset="-78"/>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68" y="1885961"/>
            <a:ext cx="4232289" cy="3792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643487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3840723" y="444145"/>
            <a:ext cx="7108927" cy="1400530"/>
          </a:xfrm>
        </p:spPr>
        <p:txBody>
          <a:bodyPr/>
          <a:lstStyle/>
          <a:p>
            <a:pPr rtl="1">
              <a:defRPr/>
            </a:pPr>
            <a:r>
              <a:rPr lang="ar-SA" altLang="en-US" dirty="0">
                <a:solidFill>
                  <a:schemeClr val="tx1"/>
                </a:solidFill>
                <a:cs typeface="Titr" pitchFamily="2" charset="-78"/>
              </a:rPr>
              <a:t>انواع آلودگي هاي زيست محيطي</a:t>
            </a:r>
            <a:endParaRPr lang="en-US" dirty="0">
              <a:solidFill>
                <a:schemeClr val="tx1"/>
              </a:solidFill>
              <a:cs typeface="Titr" pitchFamily="2" charset="-78"/>
            </a:endParaRPr>
          </a:p>
        </p:txBody>
      </p:sp>
      <p:pic>
        <p:nvPicPr>
          <p:cNvPr id="403462" name="Picture 6" descr="pollution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47850" y="1844675"/>
            <a:ext cx="4211638" cy="4248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3464" name="Rectangle 8"/>
          <p:cNvSpPr>
            <a:spLocks noChangeArrowheads="1"/>
          </p:cNvSpPr>
          <p:nvPr/>
        </p:nvSpPr>
        <p:spPr bwMode="auto">
          <a:xfrm>
            <a:off x="6888164" y="1628776"/>
            <a:ext cx="2916237" cy="3960813"/>
          </a:xfrm>
          <a:prstGeom prst="rect">
            <a:avLst/>
          </a:prstGeom>
          <a:noFill/>
          <a:ln>
            <a:noFill/>
          </a:ln>
          <a:extLst>
            <a:ext uri="{909E8E84-426E-40DD-AFC4-6F175D3DCCD1}">
              <a14:hiddenFill xmlns:a14="http://schemas.microsoft.com/office/drawing/2010/main">
                <a:gradFill rotWithShape="0">
                  <a:gsLst>
                    <a:gs pos="0">
                      <a:schemeClr val="bg1"/>
                    </a:gs>
                    <a:gs pos="100000">
                      <a:srgbClr val="99CCFF"/>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marL="1600200" indent="-228600">
              <a:spcBef>
                <a:spcPct val="20000"/>
              </a:spcBef>
              <a:buClr>
                <a:schemeClr val="tx2"/>
              </a:buClr>
              <a:buChar cha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algn="r" rtl="1" eaLnBrk="1" hangingPunct="1">
              <a:buClr>
                <a:schemeClr val="bg2">
                  <a:lumMod val="40000"/>
                  <a:lumOff val="60000"/>
                </a:schemeClr>
              </a:buClr>
              <a:buSzPct val="120000"/>
              <a:buFont typeface="Wingdings" panose="05000000000000000000" pitchFamily="2" charset="2"/>
              <a:buChar char="q"/>
              <a:defRPr/>
            </a:pPr>
            <a:endParaRPr lang="en-US" altLang="en-US" sz="3200" dirty="0">
              <a:effectLst/>
              <a:cs typeface="+mn-cs"/>
            </a:endParaRPr>
          </a:p>
          <a:p>
            <a:pPr algn="r" rtl="1" eaLnBrk="1" hangingPunct="1">
              <a:buClr>
                <a:schemeClr val="bg2">
                  <a:lumMod val="40000"/>
                  <a:lumOff val="60000"/>
                </a:schemeClr>
              </a:buClr>
              <a:buSzPct val="120000"/>
              <a:buFont typeface="Wingdings" panose="05000000000000000000" pitchFamily="2" charset="2"/>
              <a:buChar char="q"/>
              <a:defRPr/>
            </a:pPr>
            <a:r>
              <a:rPr lang="ar-SA" altLang="en-US" sz="3200" dirty="0">
                <a:effectLst/>
                <a:cs typeface="+mn-cs"/>
              </a:rPr>
              <a:t>آلودگي هوا</a:t>
            </a:r>
            <a:endParaRPr lang="en-US" altLang="en-US" sz="3200" dirty="0">
              <a:effectLst/>
              <a:cs typeface="+mn-cs"/>
            </a:endParaRPr>
          </a:p>
          <a:p>
            <a:pPr algn="r" rtl="1" eaLnBrk="1" hangingPunct="1">
              <a:buClr>
                <a:schemeClr val="bg2">
                  <a:lumMod val="40000"/>
                  <a:lumOff val="60000"/>
                </a:schemeClr>
              </a:buClr>
              <a:buSzPct val="120000"/>
              <a:buFont typeface="Wingdings" panose="05000000000000000000" pitchFamily="2" charset="2"/>
              <a:buChar char="q"/>
              <a:defRPr/>
            </a:pPr>
            <a:endParaRPr lang="en-US" altLang="en-US" sz="3200" dirty="0">
              <a:effectLst/>
              <a:cs typeface="+mn-cs"/>
            </a:endParaRPr>
          </a:p>
          <a:p>
            <a:pPr algn="r" rtl="1" eaLnBrk="1" hangingPunct="1">
              <a:buClr>
                <a:schemeClr val="bg2">
                  <a:lumMod val="40000"/>
                  <a:lumOff val="60000"/>
                </a:schemeClr>
              </a:buClr>
              <a:buSzPct val="120000"/>
              <a:buFont typeface="Wingdings" panose="05000000000000000000" pitchFamily="2" charset="2"/>
              <a:buChar char="q"/>
              <a:defRPr/>
            </a:pPr>
            <a:r>
              <a:rPr lang="ar-SA" altLang="en-US" sz="3200" dirty="0">
                <a:effectLst/>
                <a:cs typeface="+mn-cs"/>
              </a:rPr>
              <a:t>آلودگي خاک</a:t>
            </a:r>
            <a:endParaRPr lang="fa-IR" altLang="en-US" sz="3200" dirty="0">
              <a:effectLst/>
              <a:cs typeface="+mn-cs"/>
            </a:endParaRPr>
          </a:p>
          <a:p>
            <a:pPr algn="r" rtl="1" eaLnBrk="1" hangingPunct="1">
              <a:buClr>
                <a:schemeClr val="bg2">
                  <a:lumMod val="40000"/>
                  <a:lumOff val="60000"/>
                </a:schemeClr>
              </a:buClr>
              <a:buSzPct val="120000"/>
              <a:buFont typeface="Wingdings" panose="05000000000000000000" pitchFamily="2" charset="2"/>
              <a:buChar char="q"/>
              <a:defRPr/>
            </a:pPr>
            <a:endParaRPr lang="en-US" altLang="en-US" sz="3200" dirty="0">
              <a:effectLst/>
              <a:cs typeface="+mn-cs"/>
            </a:endParaRPr>
          </a:p>
          <a:p>
            <a:pPr algn="r" rtl="1" eaLnBrk="1" hangingPunct="1">
              <a:buClr>
                <a:schemeClr val="bg2">
                  <a:lumMod val="40000"/>
                  <a:lumOff val="60000"/>
                </a:schemeClr>
              </a:buClr>
              <a:buSzPct val="120000"/>
              <a:buFont typeface="Wingdings" panose="05000000000000000000" pitchFamily="2" charset="2"/>
              <a:buChar char="q"/>
              <a:defRPr/>
            </a:pPr>
            <a:r>
              <a:rPr lang="ar-SA" altLang="en-US" sz="3200" dirty="0">
                <a:effectLst/>
                <a:cs typeface="+mn-cs"/>
              </a:rPr>
              <a:t>آلودگي آب</a:t>
            </a:r>
            <a:endParaRPr lang="en-US" altLang="en-US" sz="3200" dirty="0">
              <a:effectLst/>
              <a:cs typeface="+mn-cs"/>
            </a:endParaRPr>
          </a:p>
          <a:p>
            <a:pPr algn="r" rtl="1" eaLnBrk="1" hangingPunct="1">
              <a:buClr>
                <a:schemeClr val="bg2">
                  <a:lumMod val="40000"/>
                  <a:lumOff val="60000"/>
                </a:schemeClr>
              </a:buClr>
              <a:buSzPct val="120000"/>
              <a:buFont typeface="Wingdings" panose="05000000000000000000" pitchFamily="2" charset="2"/>
              <a:buChar char="q"/>
              <a:defRPr/>
            </a:pPr>
            <a:endParaRPr lang="en-US" altLang="en-US" sz="3200" dirty="0">
              <a:effectLst/>
              <a:cs typeface="+mn-cs"/>
            </a:endParaRPr>
          </a:p>
          <a:p>
            <a:pPr algn="r" rtl="1" eaLnBrk="1" hangingPunct="1">
              <a:buClr>
                <a:schemeClr val="bg2">
                  <a:lumMod val="40000"/>
                  <a:lumOff val="60000"/>
                </a:schemeClr>
              </a:buClr>
              <a:buSzPct val="120000"/>
              <a:buFont typeface="Wingdings" panose="05000000000000000000" pitchFamily="2" charset="2"/>
              <a:buChar char="q"/>
              <a:defRPr/>
            </a:pPr>
            <a:endParaRPr lang="en-US" altLang="en-US" sz="3200" dirty="0">
              <a:effectLst/>
              <a:cs typeface="+mn-cs"/>
            </a:endParaRPr>
          </a:p>
        </p:txBody>
      </p:sp>
    </p:spTree>
    <p:extLst>
      <p:ext uri="{BB962C8B-B14F-4D97-AF65-F5344CB8AC3E}">
        <p14:creationId xmlns:p14="http://schemas.microsoft.com/office/powerpoint/2010/main" val="36977113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03462"/>
                                        </p:tgtEl>
                                        <p:attrNameLst>
                                          <p:attrName>style.visibility</p:attrName>
                                        </p:attrNameLst>
                                      </p:cBhvr>
                                      <p:to>
                                        <p:strVal val="visible"/>
                                      </p:to>
                                    </p:set>
                                    <p:animEffect transition="in" filter="dissolve">
                                      <p:cBhvr>
                                        <p:cTn id="7" dur="500"/>
                                        <p:tgtEl>
                                          <p:spTgt spid="403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3464">
                                            <p:txEl>
                                              <p:pRg st="1" end="1"/>
                                            </p:txEl>
                                          </p:spTgt>
                                        </p:tgtEl>
                                        <p:attrNameLst>
                                          <p:attrName>style.visibility</p:attrName>
                                        </p:attrNameLst>
                                      </p:cBhvr>
                                      <p:to>
                                        <p:strVal val="visible"/>
                                      </p:to>
                                    </p:set>
                                    <p:animEffect transition="in" filter="checkerboard(across)">
                                      <p:cBhvr>
                                        <p:cTn id="12" dur="500"/>
                                        <p:tgtEl>
                                          <p:spTgt spid="4034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3464">
                                            <p:txEl>
                                              <p:pRg st="3" end="3"/>
                                            </p:txEl>
                                          </p:spTgt>
                                        </p:tgtEl>
                                        <p:attrNameLst>
                                          <p:attrName>style.visibility</p:attrName>
                                        </p:attrNameLst>
                                      </p:cBhvr>
                                      <p:to>
                                        <p:strVal val="visible"/>
                                      </p:to>
                                    </p:set>
                                    <p:animEffect transition="in" filter="checkerboard(across)">
                                      <p:cBhvr>
                                        <p:cTn id="17" dur="500"/>
                                        <p:tgtEl>
                                          <p:spTgt spid="40346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03464">
                                            <p:txEl>
                                              <p:pRg st="5" end="5"/>
                                            </p:txEl>
                                          </p:spTgt>
                                        </p:tgtEl>
                                        <p:attrNameLst>
                                          <p:attrName>style.visibility</p:attrName>
                                        </p:attrNameLst>
                                      </p:cBhvr>
                                      <p:to>
                                        <p:strVal val="visible"/>
                                      </p:to>
                                    </p:set>
                                    <p:animEffect transition="in" filter="checkerboard(across)">
                                      <p:cBhvr>
                                        <p:cTn id="22" dur="500"/>
                                        <p:tgtEl>
                                          <p:spTgt spid="40346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7083264" y="374108"/>
            <a:ext cx="3251200" cy="774700"/>
          </a:xfrm>
        </p:spPr>
        <p:txBody>
          <a:bodyPr>
            <a:normAutofit/>
          </a:bodyPr>
          <a:lstStyle/>
          <a:p>
            <a:pPr rtl="1">
              <a:defRPr/>
            </a:pPr>
            <a:r>
              <a:rPr lang="ar-SA" altLang="en-US" dirty="0">
                <a:solidFill>
                  <a:schemeClr val="tx1"/>
                </a:solidFill>
              </a:rPr>
              <a:t>آلاينده هاي </a:t>
            </a:r>
            <a:r>
              <a:rPr lang="ar-SA" altLang="en-US" b="1" dirty="0">
                <a:solidFill>
                  <a:schemeClr val="tx1"/>
                </a:solidFill>
              </a:rPr>
              <a:t>هوا</a:t>
            </a:r>
            <a:endParaRPr lang="en-US" b="1" dirty="0">
              <a:solidFill>
                <a:schemeClr val="tx1"/>
              </a:solidFill>
            </a:endParaRPr>
          </a:p>
        </p:txBody>
      </p:sp>
      <p:sp>
        <p:nvSpPr>
          <p:cNvPr id="404484" name="Rectangle 4"/>
          <p:cNvSpPr>
            <a:spLocks noGrp="1" noChangeArrowheads="1"/>
          </p:cNvSpPr>
          <p:nvPr>
            <p:ph idx="1"/>
          </p:nvPr>
        </p:nvSpPr>
        <p:spPr bwMode="gray">
          <a:xfrm>
            <a:off x="3359150" y="1268414"/>
            <a:ext cx="6192838" cy="5165725"/>
          </a:xfrm>
          <a:prstGeom prst="rect">
            <a:avLst/>
          </a:prstGeom>
          <a:extLst>
            <a:ext uri="{909E8E84-426E-40DD-AFC4-6F175D3DCCD1}">
              <a14:hiddenFill xmlns:a14="http://schemas.microsoft.com/office/drawing/2010/main">
                <a:gradFill rotWithShape="0">
                  <a:gsLst>
                    <a:gs pos="0">
                      <a:schemeClr val="bg1"/>
                    </a:gs>
                    <a:gs pos="100000">
                      <a:srgbClr val="CCFFCC"/>
                    </a:gs>
                  </a:gsLst>
                  <a:lin ang="0" scaled="1"/>
                </a:gra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txBody>
          <a:bodyPr>
            <a:normAutofit lnSpcReduction="10000"/>
          </a:bodyPr>
          <a:lstStyle/>
          <a:p>
            <a:pPr algn="r" rtl="1">
              <a:lnSpc>
                <a:spcPct val="150000"/>
              </a:lnSpc>
              <a:spcAft>
                <a:spcPts val="0"/>
              </a:spcAft>
              <a:buFont typeface="Wingdings" panose="05000000000000000000" pitchFamily="2" charset="2"/>
              <a:buChar char="q"/>
              <a:defRPr/>
            </a:pPr>
            <a:r>
              <a:rPr lang="ar-SA" altLang="en-US" sz="2800" dirty="0">
                <a:cs typeface="+mn-cs"/>
              </a:rPr>
              <a:t>مونوکسيد کربن</a:t>
            </a:r>
            <a:endParaRPr lang="en-US" altLang="en-US" sz="2800" dirty="0">
              <a:cs typeface="+mn-cs"/>
            </a:endParaRPr>
          </a:p>
          <a:p>
            <a:pPr algn="r" rtl="1">
              <a:lnSpc>
                <a:spcPct val="150000"/>
              </a:lnSpc>
              <a:spcAft>
                <a:spcPts val="0"/>
              </a:spcAft>
              <a:buFont typeface="Wingdings" panose="05000000000000000000" pitchFamily="2" charset="2"/>
              <a:buChar char="q"/>
              <a:defRPr/>
            </a:pPr>
            <a:r>
              <a:rPr lang="ar-SA" altLang="en-US" sz="2800" dirty="0">
                <a:cs typeface="+mn-cs"/>
              </a:rPr>
              <a:t>اکسيدهاي نيتروژن</a:t>
            </a:r>
            <a:endParaRPr lang="en-US" altLang="en-US" sz="2800" dirty="0">
              <a:cs typeface="+mn-cs"/>
            </a:endParaRPr>
          </a:p>
          <a:p>
            <a:pPr algn="r" rtl="1">
              <a:lnSpc>
                <a:spcPct val="150000"/>
              </a:lnSpc>
              <a:spcAft>
                <a:spcPts val="0"/>
              </a:spcAft>
              <a:buFont typeface="Wingdings" panose="05000000000000000000" pitchFamily="2" charset="2"/>
              <a:buChar char="q"/>
              <a:defRPr/>
            </a:pPr>
            <a:r>
              <a:rPr lang="ar-SA" altLang="en-US" sz="2800" dirty="0">
                <a:cs typeface="+mn-cs"/>
              </a:rPr>
              <a:t>هيدروکربن ها و اکسيدان هاي فتوشيميايي</a:t>
            </a:r>
            <a:endParaRPr lang="en-US" altLang="en-US" sz="2800" dirty="0">
              <a:cs typeface="+mn-cs"/>
            </a:endParaRPr>
          </a:p>
          <a:p>
            <a:pPr algn="r" rtl="1">
              <a:lnSpc>
                <a:spcPct val="150000"/>
              </a:lnSpc>
              <a:spcAft>
                <a:spcPts val="0"/>
              </a:spcAft>
              <a:buFont typeface="Wingdings" panose="05000000000000000000" pitchFamily="2" charset="2"/>
              <a:buChar char="q"/>
              <a:defRPr/>
            </a:pPr>
            <a:r>
              <a:rPr lang="ar-SA" altLang="en-US" sz="2800" dirty="0">
                <a:cs typeface="+mn-cs"/>
              </a:rPr>
              <a:t>اکسيدهاي گوگرد</a:t>
            </a:r>
            <a:endParaRPr lang="en-US" altLang="en-US" sz="2800" dirty="0">
              <a:cs typeface="+mn-cs"/>
            </a:endParaRPr>
          </a:p>
          <a:p>
            <a:pPr algn="r" rtl="1">
              <a:lnSpc>
                <a:spcPct val="150000"/>
              </a:lnSpc>
              <a:spcAft>
                <a:spcPts val="0"/>
              </a:spcAft>
              <a:buFont typeface="Wingdings" panose="05000000000000000000" pitchFamily="2" charset="2"/>
              <a:buChar char="q"/>
              <a:defRPr/>
            </a:pPr>
            <a:r>
              <a:rPr lang="ar-SA" altLang="en-US" sz="2800" dirty="0">
                <a:cs typeface="+mn-cs"/>
              </a:rPr>
              <a:t>اثر گلخانه اي و وارونگي هوا</a:t>
            </a:r>
            <a:endParaRPr lang="en-US" altLang="en-US" sz="2800" dirty="0">
              <a:cs typeface="+mn-cs"/>
            </a:endParaRPr>
          </a:p>
          <a:p>
            <a:pPr algn="r" rtl="1">
              <a:lnSpc>
                <a:spcPct val="150000"/>
              </a:lnSpc>
              <a:spcAft>
                <a:spcPts val="0"/>
              </a:spcAft>
              <a:buFont typeface="Wingdings" panose="05000000000000000000" pitchFamily="2" charset="2"/>
              <a:buChar char="q"/>
              <a:defRPr/>
            </a:pPr>
            <a:r>
              <a:rPr lang="ar-SA" altLang="en-US" sz="2800" dirty="0">
                <a:cs typeface="+mn-cs"/>
              </a:rPr>
              <a:t>ذرات معلق</a:t>
            </a:r>
            <a:endParaRPr lang="en-US" altLang="en-US" sz="2800" dirty="0">
              <a:cs typeface="+mn-cs"/>
            </a:endParaRPr>
          </a:p>
          <a:p>
            <a:pPr algn="r" rtl="1">
              <a:lnSpc>
                <a:spcPct val="150000"/>
              </a:lnSpc>
              <a:spcAft>
                <a:spcPts val="0"/>
              </a:spcAft>
              <a:buFont typeface="Wingdings" panose="05000000000000000000" pitchFamily="2" charset="2"/>
              <a:buChar char="q"/>
              <a:defRPr/>
            </a:pPr>
            <a:r>
              <a:rPr lang="ar-SA" altLang="en-US" sz="2800" dirty="0">
                <a:cs typeface="+mn-cs"/>
              </a:rPr>
              <a:t>ساير آلودگي ها</a:t>
            </a:r>
            <a:endParaRPr lang="en-US" altLang="en-US" sz="2800" dirty="0">
              <a:cs typeface="+mn-cs"/>
            </a:endParaRPr>
          </a:p>
        </p:txBody>
      </p:sp>
    </p:spTree>
    <p:extLst>
      <p:ext uri="{BB962C8B-B14F-4D97-AF65-F5344CB8AC3E}">
        <p14:creationId xmlns:p14="http://schemas.microsoft.com/office/powerpoint/2010/main" val="30573426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4484">
                                            <p:txEl>
                                              <p:pRg st="0" end="0"/>
                                            </p:txEl>
                                          </p:spTgt>
                                        </p:tgtEl>
                                        <p:attrNameLst>
                                          <p:attrName>style.visibility</p:attrName>
                                        </p:attrNameLst>
                                      </p:cBhvr>
                                      <p:to>
                                        <p:strVal val="visible"/>
                                      </p:to>
                                    </p:set>
                                    <p:animEffect transition="in" filter="dissolve">
                                      <p:cBhvr>
                                        <p:cTn id="7" dur="500"/>
                                        <p:tgtEl>
                                          <p:spTgt spid="4044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4484">
                                            <p:txEl>
                                              <p:pRg st="1" end="1"/>
                                            </p:txEl>
                                          </p:spTgt>
                                        </p:tgtEl>
                                        <p:attrNameLst>
                                          <p:attrName>style.visibility</p:attrName>
                                        </p:attrNameLst>
                                      </p:cBhvr>
                                      <p:to>
                                        <p:strVal val="visible"/>
                                      </p:to>
                                    </p:set>
                                    <p:animEffect transition="in" filter="dissolve">
                                      <p:cBhvr>
                                        <p:cTn id="12" dur="500"/>
                                        <p:tgtEl>
                                          <p:spTgt spid="40448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4484">
                                            <p:txEl>
                                              <p:pRg st="2" end="2"/>
                                            </p:txEl>
                                          </p:spTgt>
                                        </p:tgtEl>
                                        <p:attrNameLst>
                                          <p:attrName>style.visibility</p:attrName>
                                        </p:attrNameLst>
                                      </p:cBhvr>
                                      <p:to>
                                        <p:strVal val="visible"/>
                                      </p:to>
                                    </p:set>
                                    <p:animEffect transition="in" filter="dissolve">
                                      <p:cBhvr>
                                        <p:cTn id="17" dur="500"/>
                                        <p:tgtEl>
                                          <p:spTgt spid="40448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4484">
                                            <p:txEl>
                                              <p:pRg st="3" end="3"/>
                                            </p:txEl>
                                          </p:spTgt>
                                        </p:tgtEl>
                                        <p:attrNameLst>
                                          <p:attrName>style.visibility</p:attrName>
                                        </p:attrNameLst>
                                      </p:cBhvr>
                                      <p:to>
                                        <p:strVal val="visible"/>
                                      </p:to>
                                    </p:set>
                                    <p:animEffect transition="in" filter="dissolve">
                                      <p:cBhvr>
                                        <p:cTn id="22" dur="500"/>
                                        <p:tgtEl>
                                          <p:spTgt spid="40448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4484">
                                            <p:txEl>
                                              <p:pRg st="4" end="4"/>
                                            </p:txEl>
                                          </p:spTgt>
                                        </p:tgtEl>
                                        <p:attrNameLst>
                                          <p:attrName>style.visibility</p:attrName>
                                        </p:attrNameLst>
                                      </p:cBhvr>
                                      <p:to>
                                        <p:strVal val="visible"/>
                                      </p:to>
                                    </p:set>
                                    <p:animEffect transition="in" filter="dissolve">
                                      <p:cBhvr>
                                        <p:cTn id="27" dur="500"/>
                                        <p:tgtEl>
                                          <p:spTgt spid="40448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04484">
                                            <p:txEl>
                                              <p:pRg st="5" end="5"/>
                                            </p:txEl>
                                          </p:spTgt>
                                        </p:tgtEl>
                                        <p:attrNameLst>
                                          <p:attrName>style.visibility</p:attrName>
                                        </p:attrNameLst>
                                      </p:cBhvr>
                                      <p:to>
                                        <p:strVal val="visible"/>
                                      </p:to>
                                    </p:set>
                                    <p:animEffect transition="in" filter="dissolve">
                                      <p:cBhvr>
                                        <p:cTn id="32" dur="500"/>
                                        <p:tgtEl>
                                          <p:spTgt spid="40448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04484">
                                            <p:txEl>
                                              <p:pRg st="6" end="6"/>
                                            </p:txEl>
                                          </p:spTgt>
                                        </p:tgtEl>
                                        <p:attrNameLst>
                                          <p:attrName>style.visibility</p:attrName>
                                        </p:attrNameLst>
                                      </p:cBhvr>
                                      <p:to>
                                        <p:strVal val="visible"/>
                                      </p:to>
                                    </p:set>
                                    <p:animEffect transition="in" filter="dissolve">
                                      <p:cBhvr>
                                        <p:cTn id="37" dur="500"/>
                                        <p:tgtEl>
                                          <p:spTgt spid="40448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4"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6793420" y="422276"/>
            <a:ext cx="4679251" cy="774700"/>
          </a:xfrm>
        </p:spPr>
        <p:txBody>
          <a:bodyPr/>
          <a:lstStyle/>
          <a:p>
            <a:pPr rtl="1">
              <a:defRPr/>
            </a:pPr>
            <a:r>
              <a:rPr lang="ar-SA" altLang="en-US" dirty="0">
                <a:solidFill>
                  <a:schemeClr val="tx1"/>
                </a:solidFill>
              </a:rPr>
              <a:t>آلاينده هاي خاک</a:t>
            </a:r>
            <a:endParaRPr lang="en-US" dirty="0">
              <a:solidFill>
                <a:schemeClr val="tx1"/>
              </a:solidFill>
            </a:endParaRPr>
          </a:p>
        </p:txBody>
      </p:sp>
      <p:sp>
        <p:nvSpPr>
          <p:cNvPr id="2" name="TextBox 1"/>
          <p:cNvSpPr txBox="1"/>
          <p:nvPr/>
        </p:nvSpPr>
        <p:spPr>
          <a:xfrm>
            <a:off x="4954137" y="1310185"/>
            <a:ext cx="5254388" cy="5209118"/>
          </a:xfrm>
          <a:prstGeom prst="rect">
            <a:avLst/>
          </a:prstGeom>
          <a:noFill/>
        </p:spPr>
        <p:txBody>
          <a:bodyPr wrap="square" rtlCol="0">
            <a:spAutoFit/>
          </a:bodyPr>
          <a:lstStyle/>
          <a:p>
            <a:pPr algn="r" rtl="1">
              <a:lnSpc>
                <a:spcPct val="150000"/>
              </a:lnSpc>
              <a:buClr>
                <a:schemeClr val="accent1">
                  <a:lumMod val="60000"/>
                  <a:lumOff val="40000"/>
                </a:schemeClr>
              </a:buClr>
              <a:buFont typeface="Wingdings" panose="05000000000000000000" pitchFamily="2" charset="2"/>
              <a:buChar char="q"/>
              <a:defRPr/>
            </a:pPr>
            <a:r>
              <a:rPr lang="ar-SA" altLang="en-US" sz="2700" dirty="0"/>
              <a:t>عناصر سمي</a:t>
            </a:r>
            <a:endParaRPr lang="en-US" altLang="en-US" sz="2700" dirty="0"/>
          </a:p>
          <a:p>
            <a:pPr algn="r" rtl="1">
              <a:lnSpc>
                <a:spcPct val="150000"/>
              </a:lnSpc>
              <a:buClr>
                <a:schemeClr val="accent1">
                  <a:lumMod val="60000"/>
                  <a:lumOff val="40000"/>
                </a:schemeClr>
              </a:buClr>
              <a:buFont typeface="Wingdings" panose="05000000000000000000" pitchFamily="2" charset="2"/>
              <a:buChar char="q"/>
              <a:defRPr/>
            </a:pPr>
            <a:r>
              <a:rPr lang="ar-SA" altLang="en-US" sz="2700" dirty="0"/>
              <a:t>ترکيبات معدني مسموم کننده</a:t>
            </a:r>
            <a:endParaRPr lang="en-US" altLang="en-US" sz="2700" dirty="0"/>
          </a:p>
          <a:p>
            <a:pPr algn="r" rtl="1">
              <a:lnSpc>
                <a:spcPct val="150000"/>
              </a:lnSpc>
              <a:buClr>
                <a:schemeClr val="accent1">
                  <a:lumMod val="60000"/>
                  <a:lumOff val="40000"/>
                </a:schemeClr>
              </a:buClr>
              <a:buFont typeface="Wingdings" panose="05000000000000000000" pitchFamily="2" charset="2"/>
              <a:buChar char="q"/>
              <a:defRPr/>
            </a:pPr>
            <a:r>
              <a:rPr lang="ar-SA" altLang="en-US" sz="2700" dirty="0"/>
              <a:t>آفت کش ها</a:t>
            </a:r>
            <a:endParaRPr lang="en-US" altLang="en-US" sz="2700" dirty="0"/>
          </a:p>
          <a:p>
            <a:pPr algn="r" rtl="1">
              <a:lnSpc>
                <a:spcPct val="150000"/>
              </a:lnSpc>
              <a:buClr>
                <a:schemeClr val="accent1">
                  <a:lumMod val="60000"/>
                  <a:lumOff val="40000"/>
                </a:schemeClr>
              </a:buClr>
              <a:buFont typeface="Wingdings" panose="05000000000000000000" pitchFamily="2" charset="2"/>
              <a:buChar char="q"/>
              <a:defRPr/>
            </a:pPr>
            <a:r>
              <a:rPr lang="ar-SA" altLang="en-US" sz="2700" dirty="0"/>
              <a:t>فضولات آلي</a:t>
            </a:r>
            <a:endParaRPr lang="en-US" altLang="en-US" sz="2700" dirty="0"/>
          </a:p>
          <a:p>
            <a:pPr algn="r" rtl="1">
              <a:lnSpc>
                <a:spcPct val="150000"/>
              </a:lnSpc>
              <a:buClr>
                <a:schemeClr val="accent1">
                  <a:lumMod val="60000"/>
                  <a:lumOff val="40000"/>
                </a:schemeClr>
              </a:buClr>
              <a:buFont typeface="Wingdings" panose="05000000000000000000" pitchFamily="2" charset="2"/>
              <a:buChar char="q"/>
              <a:defRPr/>
            </a:pPr>
            <a:r>
              <a:rPr lang="ar-SA" altLang="en-US" sz="2700" dirty="0"/>
              <a:t>عوامل بيماري زا</a:t>
            </a:r>
            <a:endParaRPr lang="en-US" altLang="en-US" sz="2700" dirty="0"/>
          </a:p>
          <a:p>
            <a:pPr algn="r" rtl="1">
              <a:lnSpc>
                <a:spcPct val="150000"/>
              </a:lnSpc>
              <a:buClr>
                <a:schemeClr val="accent1">
                  <a:lumMod val="60000"/>
                  <a:lumOff val="40000"/>
                </a:schemeClr>
              </a:buClr>
              <a:buFont typeface="Wingdings" panose="05000000000000000000" pitchFamily="2" charset="2"/>
              <a:buChar char="q"/>
              <a:defRPr/>
            </a:pPr>
            <a:r>
              <a:rPr lang="ar-SA" altLang="en-US" sz="2700" dirty="0"/>
              <a:t>شوينده ها</a:t>
            </a:r>
            <a:endParaRPr lang="en-US" altLang="en-US" sz="2700" dirty="0"/>
          </a:p>
          <a:p>
            <a:pPr algn="r" rtl="1">
              <a:lnSpc>
                <a:spcPct val="150000"/>
              </a:lnSpc>
              <a:buClr>
                <a:schemeClr val="accent1">
                  <a:lumMod val="60000"/>
                  <a:lumOff val="40000"/>
                </a:schemeClr>
              </a:buClr>
              <a:buFont typeface="Wingdings" panose="05000000000000000000" pitchFamily="2" charset="2"/>
              <a:buChar char="q"/>
              <a:defRPr/>
            </a:pPr>
            <a:r>
              <a:rPr lang="ar-SA" altLang="en-US" sz="2700" dirty="0"/>
              <a:t>مواد نفتي</a:t>
            </a:r>
            <a:endParaRPr lang="en-US" altLang="en-US" sz="2700" dirty="0"/>
          </a:p>
          <a:p>
            <a:pPr algn="r" rtl="1">
              <a:lnSpc>
                <a:spcPct val="150000"/>
              </a:lnSpc>
              <a:buClr>
                <a:schemeClr val="accent1">
                  <a:lumMod val="60000"/>
                  <a:lumOff val="40000"/>
                </a:schemeClr>
              </a:buClr>
              <a:buFont typeface="Wingdings" panose="05000000000000000000" pitchFamily="2" charset="2"/>
              <a:buChar char="q"/>
              <a:defRPr/>
            </a:pPr>
            <a:r>
              <a:rPr lang="ar-SA" altLang="en-US" sz="2700" dirty="0"/>
              <a:t>مواد زايد و زباله ها</a:t>
            </a:r>
            <a:endParaRPr lang="en-US" altLang="en-US" sz="2700" dirty="0"/>
          </a:p>
        </p:txBody>
      </p:sp>
    </p:spTree>
    <p:extLst>
      <p:ext uri="{BB962C8B-B14F-4D97-AF65-F5344CB8AC3E}">
        <p14:creationId xmlns:p14="http://schemas.microsoft.com/office/powerpoint/2010/main" val="42218401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4792408" y="385827"/>
            <a:ext cx="5875591" cy="703263"/>
          </a:xfrm>
        </p:spPr>
        <p:txBody>
          <a:bodyPr/>
          <a:lstStyle/>
          <a:p>
            <a:pPr rtl="1">
              <a:defRPr/>
            </a:pPr>
            <a:r>
              <a:rPr lang="ar-SA" altLang="en-US" dirty="0">
                <a:solidFill>
                  <a:schemeClr val="tx1"/>
                </a:solidFill>
              </a:rPr>
              <a:t>دسته بندي آلاينده هاي آب</a:t>
            </a:r>
            <a:endParaRPr lang="en-US" dirty="0">
              <a:solidFill>
                <a:schemeClr val="tx1"/>
              </a:solidFill>
            </a:endParaRPr>
          </a:p>
        </p:txBody>
      </p:sp>
      <p:sp>
        <p:nvSpPr>
          <p:cNvPr id="406532" name="Rectangle 4"/>
          <p:cNvSpPr>
            <a:spLocks noGrp="1" noChangeArrowheads="1"/>
          </p:cNvSpPr>
          <p:nvPr>
            <p:ph idx="1"/>
          </p:nvPr>
        </p:nvSpPr>
        <p:spPr>
          <a:xfrm>
            <a:off x="4943475" y="1412875"/>
            <a:ext cx="4789488" cy="4865688"/>
          </a:xfrm>
          <a:prstGeom prst="rect">
            <a:avLst/>
          </a:prstGeom>
          <a:extLst>
            <a:ext uri="{909E8E84-426E-40DD-AFC4-6F175D3DCCD1}">
              <a14:hiddenFill xmlns:a14="http://schemas.microsoft.com/office/drawing/2010/main">
                <a:gradFill rotWithShape="0">
                  <a:gsLst>
                    <a:gs pos="0">
                      <a:schemeClr val="bg1"/>
                    </a:gs>
                    <a:gs pos="100000">
                      <a:srgbClr val="99CCFF"/>
                    </a:gs>
                  </a:gsLst>
                  <a:lin ang="0" scaled="1"/>
                </a:gradFill>
              </a14:hiddenFill>
            </a:ext>
          </a:extLst>
        </p:spPr>
        <p:txBody>
          <a:bodyPr>
            <a:noAutofit/>
          </a:bodyPr>
          <a:lstStyle/>
          <a:p>
            <a:pPr marL="723900" indent="-457200" algn="r" rtl="1">
              <a:spcAft>
                <a:spcPts val="0"/>
              </a:spcAft>
              <a:buFont typeface="Wingdings" panose="05000000000000000000" pitchFamily="2" charset="2"/>
              <a:buChar char="q"/>
              <a:defRPr/>
            </a:pPr>
            <a:endParaRPr lang="en-US" altLang="en-US" sz="3200" dirty="0">
              <a:cs typeface="+mn-cs"/>
            </a:endParaRPr>
          </a:p>
          <a:p>
            <a:pPr marL="723900" indent="-457200" algn="r" rtl="1">
              <a:spcAft>
                <a:spcPts val="0"/>
              </a:spcAft>
              <a:buFont typeface="Wingdings" panose="05000000000000000000" pitchFamily="2" charset="2"/>
              <a:buChar char="q"/>
              <a:defRPr/>
            </a:pPr>
            <a:r>
              <a:rPr lang="ar-SA" altLang="en-US" sz="3200" dirty="0">
                <a:cs typeface="+mn-cs"/>
              </a:rPr>
              <a:t>پاک کننده ها و شوينده ها</a:t>
            </a:r>
            <a:endParaRPr lang="en-US" altLang="en-US" sz="3200" dirty="0">
              <a:cs typeface="+mn-cs"/>
            </a:endParaRPr>
          </a:p>
          <a:p>
            <a:pPr marL="266700" indent="0" algn="r" rtl="1">
              <a:spcAft>
                <a:spcPts val="0"/>
              </a:spcAft>
              <a:buNone/>
              <a:defRPr/>
            </a:pPr>
            <a:endParaRPr lang="en-US" altLang="en-US" sz="3200" dirty="0">
              <a:cs typeface="+mn-cs"/>
            </a:endParaRPr>
          </a:p>
          <a:p>
            <a:pPr marL="723900" indent="-457200" algn="r" rtl="1">
              <a:spcAft>
                <a:spcPts val="0"/>
              </a:spcAft>
              <a:buFont typeface="Wingdings" panose="05000000000000000000" pitchFamily="2" charset="2"/>
              <a:buChar char="q"/>
              <a:defRPr/>
            </a:pPr>
            <a:r>
              <a:rPr lang="ar-SA" altLang="en-US" sz="3200" dirty="0">
                <a:cs typeface="+mn-cs"/>
              </a:rPr>
              <a:t>آفت کش ها</a:t>
            </a:r>
            <a:endParaRPr lang="en-US" altLang="en-US" sz="3200" dirty="0">
              <a:cs typeface="+mn-cs"/>
            </a:endParaRPr>
          </a:p>
          <a:p>
            <a:pPr marL="723900" indent="-457200" algn="r" rtl="1">
              <a:spcAft>
                <a:spcPts val="0"/>
              </a:spcAft>
              <a:buFont typeface="Wingdings" panose="05000000000000000000" pitchFamily="2" charset="2"/>
              <a:buChar char="q"/>
              <a:defRPr/>
            </a:pPr>
            <a:endParaRPr lang="en-US" altLang="en-US" sz="3200" dirty="0">
              <a:cs typeface="+mn-cs"/>
            </a:endParaRPr>
          </a:p>
          <a:p>
            <a:pPr marL="723900" indent="-457200" algn="r" rtl="1">
              <a:spcAft>
                <a:spcPts val="0"/>
              </a:spcAft>
              <a:buFont typeface="Wingdings" panose="05000000000000000000" pitchFamily="2" charset="2"/>
              <a:buChar char="q"/>
              <a:defRPr/>
            </a:pPr>
            <a:r>
              <a:rPr lang="ar-SA" altLang="en-US" sz="3200" dirty="0">
                <a:cs typeface="+mn-cs"/>
              </a:rPr>
              <a:t>نفت</a:t>
            </a:r>
            <a:endParaRPr lang="en-US" altLang="en-US" sz="3200" dirty="0">
              <a:cs typeface="+mn-cs"/>
            </a:endParaRPr>
          </a:p>
          <a:p>
            <a:pPr marL="723900" indent="-457200" algn="r" rtl="1">
              <a:spcAft>
                <a:spcPts val="0"/>
              </a:spcAft>
              <a:buFont typeface="Wingdings" panose="05000000000000000000" pitchFamily="2" charset="2"/>
              <a:buChar char="q"/>
              <a:defRPr/>
            </a:pPr>
            <a:endParaRPr lang="en-US" altLang="en-US" sz="3200" dirty="0">
              <a:cs typeface="+mn-cs"/>
            </a:endParaRPr>
          </a:p>
          <a:p>
            <a:pPr marL="723900" indent="-457200" algn="r" rtl="1">
              <a:spcAft>
                <a:spcPts val="0"/>
              </a:spcAft>
              <a:buFont typeface="Wingdings" panose="05000000000000000000" pitchFamily="2" charset="2"/>
              <a:buChar char="q"/>
              <a:defRPr/>
            </a:pPr>
            <a:r>
              <a:rPr lang="ar-SA" altLang="en-US" sz="3200" dirty="0">
                <a:cs typeface="+mn-cs"/>
              </a:rPr>
              <a:t>فلزات سمي</a:t>
            </a:r>
            <a:endParaRPr lang="en-US" altLang="en-US" sz="3200" dirty="0">
              <a:cs typeface="+mn-cs"/>
            </a:endParaRPr>
          </a:p>
          <a:p>
            <a:pPr marL="723900" indent="-457200" algn="r" rtl="1">
              <a:spcAft>
                <a:spcPts val="0"/>
              </a:spcAft>
              <a:buFont typeface="Wingdings" panose="05000000000000000000" pitchFamily="2" charset="2"/>
              <a:buChar char="q"/>
              <a:defRPr/>
            </a:pPr>
            <a:endParaRPr lang="en-US" altLang="en-US" sz="3200" dirty="0">
              <a:cs typeface="+mn-cs"/>
            </a:endParaRPr>
          </a:p>
        </p:txBody>
      </p:sp>
    </p:spTree>
    <p:extLst>
      <p:ext uri="{BB962C8B-B14F-4D97-AF65-F5344CB8AC3E}">
        <p14:creationId xmlns:p14="http://schemas.microsoft.com/office/powerpoint/2010/main" val="34981511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6532">
                                            <p:txEl>
                                              <p:pRg st="1" end="1"/>
                                            </p:txEl>
                                          </p:spTgt>
                                        </p:tgtEl>
                                        <p:attrNameLst>
                                          <p:attrName>style.visibility</p:attrName>
                                        </p:attrNameLst>
                                      </p:cBhvr>
                                      <p:to>
                                        <p:strVal val="visible"/>
                                      </p:to>
                                    </p:set>
                                    <p:animEffect transition="in" filter="dissolve">
                                      <p:cBhvr>
                                        <p:cTn id="7" dur="500"/>
                                        <p:tgtEl>
                                          <p:spTgt spid="40653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6532">
                                            <p:txEl>
                                              <p:pRg st="3" end="3"/>
                                            </p:txEl>
                                          </p:spTgt>
                                        </p:tgtEl>
                                        <p:attrNameLst>
                                          <p:attrName>style.visibility</p:attrName>
                                        </p:attrNameLst>
                                      </p:cBhvr>
                                      <p:to>
                                        <p:strVal val="visible"/>
                                      </p:to>
                                    </p:set>
                                    <p:animEffect transition="in" filter="dissolve">
                                      <p:cBhvr>
                                        <p:cTn id="12" dur="500"/>
                                        <p:tgtEl>
                                          <p:spTgt spid="40653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6532">
                                            <p:txEl>
                                              <p:pRg st="5" end="5"/>
                                            </p:txEl>
                                          </p:spTgt>
                                        </p:tgtEl>
                                        <p:attrNameLst>
                                          <p:attrName>style.visibility</p:attrName>
                                        </p:attrNameLst>
                                      </p:cBhvr>
                                      <p:to>
                                        <p:strVal val="visible"/>
                                      </p:to>
                                    </p:set>
                                    <p:animEffect transition="in" filter="dissolve">
                                      <p:cBhvr>
                                        <p:cTn id="17" dur="500"/>
                                        <p:tgtEl>
                                          <p:spTgt spid="406532">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6532">
                                            <p:txEl>
                                              <p:pRg st="7" end="7"/>
                                            </p:txEl>
                                          </p:spTgt>
                                        </p:tgtEl>
                                        <p:attrNameLst>
                                          <p:attrName>style.visibility</p:attrName>
                                        </p:attrNameLst>
                                      </p:cBhvr>
                                      <p:to>
                                        <p:strVal val="visible"/>
                                      </p:to>
                                    </p:set>
                                    <p:animEffect transition="in" filter="dissolve">
                                      <p:cBhvr>
                                        <p:cTn id="22" dur="500"/>
                                        <p:tgtEl>
                                          <p:spTgt spid="4065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2"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6455392" y="362899"/>
            <a:ext cx="3773868" cy="703263"/>
          </a:xfrm>
        </p:spPr>
        <p:txBody>
          <a:bodyPr>
            <a:noAutofit/>
          </a:bodyPr>
          <a:lstStyle/>
          <a:p>
            <a:pPr algn="r" rtl="1">
              <a:defRPr/>
            </a:pPr>
            <a:r>
              <a:rPr lang="ar-SA" altLang="en-US" sz="4400" dirty="0">
                <a:solidFill>
                  <a:schemeClr val="tx1"/>
                </a:solidFill>
                <a:sym typeface="Wingdings 3" panose="05040102010807070707" pitchFamily="18" charset="2"/>
              </a:rPr>
              <a:t>5.</a:t>
            </a:r>
            <a:r>
              <a:rPr lang="ar-SA" altLang="en-US" sz="4400" b="1" dirty="0">
                <a:solidFill>
                  <a:schemeClr val="tx1"/>
                </a:solidFill>
                <a:sym typeface="Wingdings 3" panose="05040102010807070707" pitchFamily="18" charset="2"/>
              </a:rPr>
              <a:t> </a:t>
            </a:r>
            <a:r>
              <a:rPr lang="ar-SA" altLang="en-US" sz="4400" dirty="0">
                <a:solidFill>
                  <a:schemeClr val="tx1"/>
                </a:solidFill>
                <a:sym typeface="Wingdings 3" panose="05040102010807070707" pitchFamily="18" charset="2"/>
              </a:rPr>
              <a:t>طرحريزي</a:t>
            </a:r>
            <a:endParaRPr lang="en-US" sz="4400" dirty="0">
              <a:solidFill>
                <a:schemeClr val="tx1"/>
              </a:solidFill>
              <a:sym typeface="Wingdings 3" panose="05040102010807070707" pitchFamily="18" charset="2"/>
            </a:endParaRPr>
          </a:p>
        </p:txBody>
      </p:sp>
      <p:sp>
        <p:nvSpPr>
          <p:cNvPr id="432132" name="Rectangle 4"/>
          <p:cNvSpPr>
            <a:spLocks noChangeArrowheads="1"/>
          </p:cNvSpPr>
          <p:nvPr/>
        </p:nvSpPr>
        <p:spPr bwMode="auto">
          <a:xfrm>
            <a:off x="4943476" y="1441047"/>
            <a:ext cx="4906963" cy="504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r">
              <a:lnSpc>
                <a:spcPct val="150000"/>
              </a:lnSpc>
              <a:spcBef>
                <a:spcPct val="20000"/>
              </a:spcBef>
              <a:buClr>
                <a:schemeClr val="folHlink"/>
              </a:buClr>
              <a:buSzPct val="75000"/>
              <a:buFont typeface="Monotype Sorts" pitchFamily="2" charset="2"/>
              <a:buNone/>
              <a:defRPr/>
            </a:pPr>
            <a:r>
              <a:rPr kumimoji="1" lang="ar-SA" altLang="en-US" sz="3200" dirty="0">
                <a:latin typeface="Tahoma" panose="020B0604030504040204" pitchFamily="34" charset="0"/>
                <a:sym typeface="Wingdings 2" panose="05020102010507070707" pitchFamily="18" charset="2"/>
              </a:rPr>
              <a:t> كليات </a:t>
            </a:r>
            <a:r>
              <a:rPr kumimoji="1" lang="en-US" altLang="en-US" sz="3200" dirty="0">
                <a:latin typeface="Tahoma" panose="020B0604030504040204" pitchFamily="34" charset="0"/>
                <a:sym typeface="Wingdings 2" panose="05020102010507070707" pitchFamily="18" charset="2"/>
              </a:rPr>
              <a:t> </a:t>
            </a:r>
            <a:r>
              <a:rPr kumimoji="1" lang="ar-SA" altLang="en-US" sz="3200" dirty="0">
                <a:latin typeface="Tahoma" panose="020B0604030504040204" pitchFamily="34" charset="0"/>
                <a:sym typeface="Wingdings 2" panose="05020102010507070707" pitchFamily="18" charset="2"/>
              </a:rPr>
              <a:t>1-5</a:t>
            </a:r>
            <a:endParaRPr kumimoji="1" lang="en-US" altLang="en-US" sz="3200" dirty="0">
              <a:latin typeface="Tahoma" panose="020B0604030504040204" pitchFamily="34" charset="0"/>
              <a:sym typeface="Wingdings 3" panose="05040102010807070707" pitchFamily="18" charset="2"/>
            </a:endParaRPr>
          </a:p>
          <a:p>
            <a:pPr algn="r">
              <a:lnSpc>
                <a:spcPct val="150000"/>
              </a:lnSpc>
              <a:spcBef>
                <a:spcPct val="20000"/>
              </a:spcBef>
              <a:buClr>
                <a:schemeClr val="folHlink"/>
              </a:buClr>
              <a:buSzPct val="75000"/>
              <a:buFont typeface="Monotype Sorts" pitchFamily="2" charset="2"/>
              <a:buNone/>
              <a:defRPr/>
            </a:pPr>
            <a:r>
              <a:rPr kumimoji="1" lang="ar-SA" altLang="en-US" sz="3200" dirty="0">
                <a:latin typeface="Tahoma" panose="020B0604030504040204" pitchFamily="34" charset="0"/>
                <a:sym typeface="Wingdings 2" panose="05020102010507070707" pitchFamily="18" charset="2"/>
              </a:rPr>
              <a:t>يكپارچگي سرمايه </a:t>
            </a:r>
            <a:r>
              <a:rPr kumimoji="1" lang="en-US" altLang="en-US" sz="3200" dirty="0">
                <a:latin typeface="Tahoma" panose="020B0604030504040204" pitchFamily="34" charset="0"/>
                <a:sym typeface="Wingdings 2" panose="05020102010507070707" pitchFamily="18" charset="2"/>
              </a:rPr>
              <a:t> </a:t>
            </a:r>
            <a:r>
              <a:rPr kumimoji="1" lang="ar-SA" altLang="en-US" sz="3200" dirty="0">
                <a:latin typeface="Tahoma" panose="020B0604030504040204" pitchFamily="34" charset="0"/>
                <a:sym typeface="Wingdings 2" panose="05020102010507070707" pitchFamily="18" charset="2"/>
              </a:rPr>
              <a:t>2-5 </a:t>
            </a:r>
            <a:endParaRPr kumimoji="1" lang="en-US" altLang="en-US" sz="3200" dirty="0">
              <a:latin typeface="Tahoma" panose="020B0604030504040204" pitchFamily="34" charset="0"/>
              <a:sym typeface="Wingdings 3" panose="05040102010807070707" pitchFamily="18" charset="2"/>
            </a:endParaRPr>
          </a:p>
          <a:p>
            <a:pPr algn="r">
              <a:lnSpc>
                <a:spcPct val="150000"/>
              </a:lnSpc>
              <a:spcBef>
                <a:spcPct val="20000"/>
              </a:spcBef>
              <a:buClr>
                <a:schemeClr val="folHlink"/>
              </a:buClr>
              <a:buSzPct val="75000"/>
              <a:buFont typeface="Monotype Sorts" pitchFamily="2" charset="2"/>
              <a:buNone/>
              <a:defRPr/>
            </a:pPr>
            <a:r>
              <a:rPr kumimoji="1" lang="ar-SA" altLang="en-US" sz="3200" dirty="0">
                <a:latin typeface="Tahoma" panose="020B0604030504040204" pitchFamily="34" charset="0"/>
                <a:sym typeface="Wingdings 2" panose="05020102010507070707" pitchFamily="18" charset="2"/>
              </a:rPr>
              <a:t>رويه ها و دستورالعملهاي كاري </a:t>
            </a:r>
            <a:r>
              <a:rPr kumimoji="1" lang="en-US" altLang="en-US" sz="3200" dirty="0">
                <a:latin typeface="Tahoma" panose="020B0604030504040204" pitchFamily="34" charset="0"/>
                <a:sym typeface="Wingdings 2" panose="05020102010507070707" pitchFamily="18" charset="2"/>
              </a:rPr>
              <a:t> </a:t>
            </a:r>
            <a:r>
              <a:rPr kumimoji="1" lang="ar-SA" altLang="en-US" sz="3200" dirty="0">
                <a:latin typeface="Tahoma" panose="020B0604030504040204" pitchFamily="34" charset="0"/>
                <a:sym typeface="Wingdings 2" panose="05020102010507070707" pitchFamily="18" charset="2"/>
              </a:rPr>
              <a:t>3-5 </a:t>
            </a:r>
          </a:p>
          <a:p>
            <a:pPr algn="r">
              <a:lnSpc>
                <a:spcPct val="150000"/>
              </a:lnSpc>
              <a:spcBef>
                <a:spcPct val="20000"/>
              </a:spcBef>
              <a:buClr>
                <a:schemeClr val="folHlink"/>
              </a:buClr>
              <a:buSzPct val="75000"/>
              <a:buFont typeface="Monotype Sorts" pitchFamily="2" charset="2"/>
              <a:buNone/>
              <a:defRPr/>
            </a:pPr>
            <a:r>
              <a:rPr kumimoji="1" lang="ar-SA" altLang="en-US" sz="3200" dirty="0">
                <a:latin typeface="Tahoma" panose="020B0604030504040204" pitchFamily="34" charset="0"/>
                <a:sym typeface="Wingdings 2" panose="05020102010507070707" pitchFamily="18" charset="2"/>
              </a:rPr>
              <a:t>مديريت تغيير </a:t>
            </a:r>
            <a:r>
              <a:rPr kumimoji="1" lang="en-US" altLang="en-US" sz="3200" dirty="0">
                <a:latin typeface="Tahoma" panose="020B0604030504040204" pitchFamily="34" charset="0"/>
                <a:sym typeface="Wingdings 2" panose="05020102010507070707" pitchFamily="18" charset="2"/>
              </a:rPr>
              <a:t> </a:t>
            </a:r>
            <a:r>
              <a:rPr kumimoji="1" lang="ar-SA" altLang="en-US" sz="3200" dirty="0">
                <a:latin typeface="Tahoma" panose="020B0604030504040204" pitchFamily="34" charset="0"/>
                <a:sym typeface="Wingdings 2" panose="05020102010507070707" pitchFamily="18" charset="2"/>
              </a:rPr>
              <a:t>4-5 </a:t>
            </a:r>
          </a:p>
          <a:p>
            <a:pPr algn="r">
              <a:lnSpc>
                <a:spcPct val="150000"/>
              </a:lnSpc>
              <a:spcBef>
                <a:spcPct val="20000"/>
              </a:spcBef>
              <a:buClr>
                <a:schemeClr val="folHlink"/>
              </a:buClr>
              <a:buSzPct val="75000"/>
              <a:buFont typeface="Monotype Sorts" pitchFamily="2" charset="2"/>
              <a:buNone/>
              <a:defRPr/>
            </a:pPr>
            <a:r>
              <a:rPr kumimoji="1" lang="ar-SA" altLang="en-US" sz="3200" dirty="0">
                <a:latin typeface="Tahoma" panose="020B0604030504040204" pitchFamily="34" charset="0"/>
                <a:sym typeface="Wingdings 2" panose="05020102010507070707" pitchFamily="18" charset="2"/>
              </a:rPr>
              <a:t>طرحريزي وضعيت اضطراري</a:t>
            </a:r>
            <a:r>
              <a:rPr kumimoji="1" lang="en-US" altLang="en-US" sz="3200" dirty="0">
                <a:latin typeface="Tahoma" panose="020B0604030504040204" pitchFamily="34" charset="0"/>
                <a:sym typeface="Wingdings 2" panose="05020102010507070707" pitchFamily="18" charset="2"/>
              </a:rPr>
              <a:t> </a:t>
            </a:r>
            <a:r>
              <a:rPr kumimoji="1" lang="ar-SA" altLang="en-US" sz="3200" dirty="0">
                <a:latin typeface="Tahoma" panose="020B0604030504040204" pitchFamily="34" charset="0"/>
                <a:sym typeface="Wingdings 2" panose="05020102010507070707" pitchFamily="18" charset="2"/>
              </a:rPr>
              <a:t>5-5 </a:t>
            </a:r>
            <a:endParaRPr kumimoji="1" lang="ar-SA" altLang="en-US" sz="2400" dirty="0">
              <a:latin typeface="Tahoma" panose="020B0604030504040204" pitchFamily="34" charset="0"/>
              <a:sym typeface="Wingdings 3" panose="05040102010807070707" pitchFamily="18" charset="2"/>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522" y="1499784"/>
            <a:ext cx="3778954" cy="39469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reflection blurRad="6350" stA="52000" endA="300" endPos="35000" dir="5400000" sy="-100000" algn="bl" rotWithShape="0"/>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119913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432132"/>
                                        </p:tgtEl>
                                        <p:attrNameLst>
                                          <p:attrName>style.visibility</p:attrName>
                                        </p:attrNameLst>
                                      </p:cBhvr>
                                      <p:to>
                                        <p:strVal val="visible"/>
                                      </p:to>
                                    </p:set>
                                    <p:animEffect transition="in" filter="blinds(horizontal)">
                                      <p:cBhvr>
                                        <p:cTn id="7" dur="500"/>
                                        <p:tgtEl>
                                          <p:spTgt spid="432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6899276" y="350838"/>
            <a:ext cx="4827396" cy="774700"/>
          </a:xfrm>
        </p:spPr>
        <p:txBody>
          <a:bodyPr/>
          <a:lstStyle/>
          <a:p>
            <a:pPr rtl="1">
              <a:defRPr/>
            </a:pPr>
            <a:r>
              <a:rPr lang="ar-SA" altLang="en-US" dirty="0">
                <a:solidFill>
                  <a:schemeClr val="tx1"/>
                </a:solidFill>
                <a:sym typeface="Wingdings 3" panose="05040102010807070707" pitchFamily="18" charset="2"/>
              </a:rPr>
              <a:t>6. اجرا و بازبيني</a:t>
            </a:r>
            <a:endParaRPr lang="en-US" dirty="0">
              <a:solidFill>
                <a:schemeClr val="tx1"/>
              </a:solidFill>
              <a:sym typeface="Wingdings 3" panose="05040102010807070707" pitchFamily="18" charset="2"/>
            </a:endParaRPr>
          </a:p>
        </p:txBody>
      </p:sp>
      <p:sp>
        <p:nvSpPr>
          <p:cNvPr id="442371" name="Rectangle 3"/>
          <p:cNvSpPr>
            <a:spLocks noGrp="1" noChangeArrowheads="1"/>
          </p:cNvSpPr>
          <p:nvPr>
            <p:ph idx="1"/>
          </p:nvPr>
        </p:nvSpPr>
        <p:spPr>
          <a:xfrm>
            <a:off x="3792538" y="1341438"/>
            <a:ext cx="6213475" cy="4997450"/>
          </a:xfrm>
          <a:prstGeom prst="rect">
            <a:avLst/>
          </a:prstGeom>
        </p:spPr>
        <p:txBody>
          <a:bodyPr>
            <a:normAutofit/>
          </a:bodyPr>
          <a:lstStyle/>
          <a:p>
            <a:pPr algn="r" rtl="1">
              <a:lnSpc>
                <a:spcPct val="140000"/>
              </a:lnSpc>
              <a:spcAft>
                <a:spcPts val="0"/>
              </a:spcAft>
              <a:buNone/>
              <a:defRPr/>
            </a:pPr>
            <a:r>
              <a:rPr kumimoji="1" lang="ar-SA" altLang="en-US" sz="3200" dirty="0">
                <a:cs typeface="+mn-cs"/>
                <a:sym typeface="Wingdings 2" panose="05020102010507070707" pitchFamily="18" charset="2"/>
              </a:rPr>
              <a:t>1-6 فعاليتها و وظايف</a:t>
            </a:r>
            <a:endParaRPr kumimoji="1" lang="en-US" altLang="en-US" sz="3200" dirty="0">
              <a:cs typeface="+mn-cs"/>
              <a:sym typeface="Wingdings 3" panose="05040102010807070707" pitchFamily="18" charset="2"/>
            </a:endParaRPr>
          </a:p>
          <a:p>
            <a:pPr algn="r" rtl="1">
              <a:lnSpc>
                <a:spcPct val="140000"/>
              </a:lnSpc>
              <a:spcAft>
                <a:spcPts val="0"/>
              </a:spcAft>
              <a:buNone/>
              <a:defRPr/>
            </a:pPr>
            <a:r>
              <a:rPr kumimoji="1" lang="ar-SA" altLang="en-US" sz="3200" dirty="0">
                <a:cs typeface="+mn-cs"/>
                <a:sym typeface="Wingdings 2" panose="05020102010507070707" pitchFamily="18" charset="2"/>
              </a:rPr>
              <a:t>2-6 بازبيني</a:t>
            </a:r>
            <a:endParaRPr kumimoji="1" lang="en-US" altLang="en-US" sz="3200" dirty="0">
              <a:cs typeface="+mn-cs"/>
              <a:sym typeface="Wingdings 3" panose="05040102010807070707" pitchFamily="18" charset="2"/>
            </a:endParaRPr>
          </a:p>
          <a:p>
            <a:pPr algn="r" rtl="1">
              <a:lnSpc>
                <a:spcPct val="140000"/>
              </a:lnSpc>
              <a:spcAft>
                <a:spcPts val="0"/>
              </a:spcAft>
              <a:buNone/>
              <a:defRPr/>
            </a:pPr>
            <a:r>
              <a:rPr kumimoji="1" lang="ar-SA" altLang="en-US" sz="3200" dirty="0">
                <a:cs typeface="+mn-cs"/>
                <a:sym typeface="Wingdings 2" panose="05020102010507070707" pitchFamily="18" charset="2"/>
              </a:rPr>
              <a:t>3-6 ثبت سوابق</a:t>
            </a:r>
          </a:p>
          <a:p>
            <a:pPr algn="r" rtl="1">
              <a:lnSpc>
                <a:spcPct val="140000"/>
              </a:lnSpc>
              <a:spcAft>
                <a:spcPts val="0"/>
              </a:spcAft>
              <a:buNone/>
              <a:defRPr/>
            </a:pPr>
            <a:r>
              <a:rPr kumimoji="1" lang="ar-SA" altLang="en-US" sz="3200" dirty="0">
                <a:cs typeface="+mn-cs"/>
                <a:sym typeface="Wingdings 2" panose="05020102010507070707" pitchFamily="18" charset="2"/>
              </a:rPr>
              <a:t>4-6 عدم انطباق و اقدامات اصلاحي</a:t>
            </a:r>
          </a:p>
          <a:p>
            <a:pPr algn="r" rtl="1">
              <a:lnSpc>
                <a:spcPct val="140000"/>
              </a:lnSpc>
              <a:spcAft>
                <a:spcPts val="0"/>
              </a:spcAft>
              <a:buNone/>
              <a:defRPr/>
            </a:pPr>
            <a:r>
              <a:rPr kumimoji="1" lang="ar-SA" altLang="en-US" sz="3200" dirty="0">
                <a:cs typeface="+mn-cs"/>
                <a:sym typeface="Wingdings 2" panose="05020102010507070707" pitchFamily="18" charset="2"/>
              </a:rPr>
              <a:t>5-6 گزارش وقايع</a:t>
            </a:r>
          </a:p>
          <a:p>
            <a:pPr algn="r" rtl="1">
              <a:lnSpc>
                <a:spcPct val="140000"/>
              </a:lnSpc>
              <a:spcAft>
                <a:spcPts val="0"/>
              </a:spcAft>
              <a:buNone/>
              <a:defRPr/>
            </a:pPr>
            <a:r>
              <a:rPr kumimoji="1" lang="ar-SA" altLang="en-US" sz="3200" dirty="0">
                <a:cs typeface="+mn-cs"/>
                <a:sym typeface="Wingdings 2" panose="05020102010507070707" pitchFamily="18" charset="2"/>
              </a:rPr>
              <a:t>5-6 پيگيري وقايع</a:t>
            </a:r>
            <a:endParaRPr kumimoji="1" lang="en-US" sz="3200" dirty="0">
              <a:cs typeface="+mn-cs"/>
              <a:sym typeface="Wingdings 2" panose="05020102010507070707" pitchFamily="18" charset="2"/>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113" y="2070833"/>
            <a:ext cx="4226541" cy="34565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reflection blurRad="6350" stA="52000" endA="300" endPos="35000" dir="5400000" sy="-100000" algn="bl" rotWithShape="0"/>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221119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5471604" y="453582"/>
            <a:ext cx="5025707" cy="847725"/>
          </a:xfrm>
        </p:spPr>
        <p:txBody>
          <a:bodyPr>
            <a:normAutofit/>
          </a:bodyPr>
          <a:lstStyle/>
          <a:p>
            <a:pPr rtl="1">
              <a:defRPr/>
            </a:pPr>
            <a:r>
              <a:rPr lang="ar-SA" altLang="en-US" dirty="0">
                <a:solidFill>
                  <a:schemeClr val="tx1"/>
                </a:solidFill>
                <a:sym typeface="Wingdings 3" panose="05040102010807070707" pitchFamily="18" charset="2"/>
              </a:rPr>
              <a:t>7. مميزي و بررسي مجدد</a:t>
            </a:r>
            <a:endParaRPr lang="en-US" dirty="0">
              <a:solidFill>
                <a:schemeClr val="tx1"/>
              </a:solidFill>
              <a:sym typeface="Wingdings 3" panose="05040102010807070707" pitchFamily="18" charset="2"/>
            </a:endParaRPr>
          </a:p>
        </p:txBody>
      </p:sp>
      <p:sp>
        <p:nvSpPr>
          <p:cNvPr id="449539" name="Rectangle 3"/>
          <p:cNvSpPr>
            <a:spLocks noGrp="1" noChangeArrowheads="1"/>
          </p:cNvSpPr>
          <p:nvPr>
            <p:ph idx="1"/>
          </p:nvPr>
        </p:nvSpPr>
        <p:spPr>
          <a:xfrm>
            <a:off x="5008728" y="1790085"/>
            <a:ext cx="5593001" cy="4392613"/>
          </a:xfrm>
          <a:prstGeom prst="rect">
            <a:avLst/>
          </a:prstGeom>
        </p:spPr>
        <p:txBody>
          <a:bodyPr>
            <a:normAutofit/>
          </a:bodyPr>
          <a:lstStyle/>
          <a:p>
            <a:pPr marL="0" indent="0" algn="just" rtl="1">
              <a:lnSpc>
                <a:spcPct val="215000"/>
              </a:lnSpc>
              <a:spcAft>
                <a:spcPts val="0"/>
              </a:spcAft>
              <a:buNone/>
              <a:defRPr/>
            </a:pPr>
            <a:r>
              <a:rPr lang="ar-SA" sz="2800" dirty="0">
                <a:cs typeface="B Mitra" panose="00000400000000000000" pitchFamily="2" charset="-78"/>
              </a:rPr>
              <a:t>در اين بخش ارزيابي دوره‌اي كارآئي عملكرد، اثر بخشي و تناسب نظام مورد بررسي قرار مي‌گيرد .</a:t>
            </a:r>
            <a:endParaRPr lang="fa-IR" sz="2800" dirty="0">
              <a:cs typeface="B Mitra" panose="00000400000000000000" pitchFamily="2" charset="-78"/>
            </a:endParaRPr>
          </a:p>
          <a:p>
            <a:pPr marL="0" indent="0" algn="just" rtl="1">
              <a:lnSpc>
                <a:spcPct val="215000"/>
              </a:lnSpc>
              <a:spcAft>
                <a:spcPts val="0"/>
              </a:spcAft>
              <a:buNone/>
              <a:defRPr/>
            </a:pPr>
            <a:r>
              <a:rPr lang="fa-IR" altLang="en-US" sz="2800" dirty="0">
                <a:cs typeface="B Mitra" panose="00000400000000000000" pitchFamily="2" charset="-78"/>
                <a:sym typeface="Wingdings 2" panose="05020102010507070707" pitchFamily="18" charset="2"/>
              </a:rPr>
              <a:t>          </a:t>
            </a:r>
            <a:r>
              <a:rPr lang="ar-SA" altLang="en-US" sz="2800" dirty="0">
                <a:cs typeface="B Mitra" panose="00000400000000000000" pitchFamily="2" charset="-78"/>
                <a:sym typeface="Wingdings 2" panose="05020102010507070707" pitchFamily="18" charset="2"/>
              </a:rPr>
              <a:t>1-7 مميزي</a:t>
            </a:r>
            <a:endParaRPr lang="fa-IR" altLang="en-US" sz="2800" dirty="0">
              <a:cs typeface="B Mitra" panose="00000400000000000000" pitchFamily="2" charset="-78"/>
              <a:sym typeface="Wingdings 2" panose="05020102010507070707" pitchFamily="18" charset="2"/>
            </a:endParaRPr>
          </a:p>
          <a:p>
            <a:pPr marL="0" indent="0" algn="just" rtl="1">
              <a:lnSpc>
                <a:spcPct val="215000"/>
              </a:lnSpc>
              <a:spcAft>
                <a:spcPts val="0"/>
              </a:spcAft>
              <a:buNone/>
              <a:defRPr/>
            </a:pPr>
            <a:r>
              <a:rPr lang="fa-IR" altLang="en-US" sz="2800" dirty="0">
                <a:cs typeface="B Mitra" panose="00000400000000000000" pitchFamily="2" charset="-78"/>
                <a:sym typeface="Wingdings 2" panose="05020102010507070707" pitchFamily="18" charset="2"/>
              </a:rPr>
              <a:t>          </a:t>
            </a:r>
            <a:r>
              <a:rPr lang="ar-SA" altLang="en-US" sz="2800" dirty="0">
                <a:cs typeface="B Mitra" panose="00000400000000000000" pitchFamily="2" charset="-78"/>
                <a:sym typeface="Wingdings 2" panose="05020102010507070707" pitchFamily="18" charset="2"/>
              </a:rPr>
              <a:t>2-7 بررسي مجدد</a:t>
            </a:r>
            <a:endParaRPr lang="en-US" sz="2800" dirty="0">
              <a:cs typeface="B Mitra" panose="00000400000000000000" pitchFamily="2" charset="-78"/>
              <a:sym typeface="Wingdings 2" panose="05020102010507070707" pitchFamily="18" charset="2"/>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602" y="1790085"/>
            <a:ext cx="4501499" cy="40288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reflection blurRad="6350" stA="52000" endA="300" endPos="35000" dir="5400000" sy="-100000" algn="bl" rotWithShape="0"/>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420023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2763" y="327486"/>
            <a:ext cx="8534400" cy="1038470"/>
          </a:xfrm>
        </p:spPr>
        <p:txBody>
          <a:bodyPr>
            <a:normAutofit/>
          </a:bodyPr>
          <a:lstStyle/>
          <a:p>
            <a:pPr marL="0" indent="0" algn="ctr" rtl="1">
              <a:buNone/>
            </a:pPr>
            <a:r>
              <a:rPr lang="fa-IR" sz="3600" dirty="0" smtClean="0"/>
              <a:t>مسیر توسعه‌ی مباحث ایمنی، بهداشت و محیط‌زیست</a:t>
            </a:r>
            <a:endParaRPr lang="en-US" sz="3600" dirty="0" smtClean="0"/>
          </a:p>
        </p:txBody>
      </p:sp>
      <p:sp>
        <p:nvSpPr>
          <p:cNvPr id="8" name="Content Placeholder 2"/>
          <p:cNvSpPr txBox="1">
            <a:spLocks/>
          </p:cNvSpPr>
          <p:nvPr/>
        </p:nvSpPr>
        <p:spPr>
          <a:xfrm>
            <a:off x="1932763" y="1286934"/>
            <a:ext cx="8534400" cy="524933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r" rtl="1">
              <a:buFont typeface="Wingdings" panose="05000000000000000000" pitchFamily="2" charset="2"/>
              <a:buChar char="q"/>
            </a:pPr>
            <a:r>
              <a:rPr lang="ar-SA" sz="2500" dirty="0" smtClean="0">
                <a:solidFill>
                  <a:schemeClr val="tx1"/>
                </a:solidFill>
              </a:rPr>
              <a:t>بهداشت و ایمنی از سال </a:t>
            </a:r>
            <a:r>
              <a:rPr lang="fa-IR" sz="2500" dirty="0" smtClean="0">
                <a:solidFill>
                  <a:schemeClr val="tx1"/>
                </a:solidFill>
              </a:rPr>
              <a:t>۱۸۸۵</a:t>
            </a:r>
            <a:r>
              <a:rPr lang="ar-SA" sz="2500" dirty="0" smtClean="0">
                <a:solidFill>
                  <a:schemeClr val="tx1"/>
                </a:solidFill>
              </a:rPr>
              <a:t> با هم مطرح شده اند و هر جا که ایمنی مطرح شده است سخن از بهداشت و محیط نیز به میان آمده است</a:t>
            </a:r>
            <a:r>
              <a:rPr lang="en-US" sz="2500" dirty="0" smtClean="0">
                <a:solidFill>
                  <a:schemeClr val="tx1"/>
                </a:solidFill>
              </a:rPr>
              <a:t>.</a:t>
            </a:r>
          </a:p>
          <a:p>
            <a:pPr algn="r" rtl="1">
              <a:lnSpc>
                <a:spcPct val="150000"/>
              </a:lnSpc>
              <a:buFont typeface="Wingdings" panose="05000000000000000000" pitchFamily="2" charset="2"/>
              <a:buChar char="q"/>
            </a:pPr>
            <a:r>
              <a:rPr lang="ar-SA" sz="2500" dirty="0" smtClean="0">
                <a:solidFill>
                  <a:schemeClr val="tx1"/>
                </a:solidFill>
              </a:rPr>
              <a:t>مباحث ایمنی بعد از انقلاب صنعتی به دلایل افزایش آمار مرگ کارگران مطرح گردید</a:t>
            </a:r>
            <a:r>
              <a:rPr lang="en-US" sz="2500" dirty="0" smtClean="0">
                <a:solidFill>
                  <a:schemeClr val="tx1"/>
                </a:solidFill>
              </a:rPr>
              <a:t>.</a:t>
            </a:r>
          </a:p>
          <a:p>
            <a:pPr algn="r" rtl="1">
              <a:buFont typeface="Wingdings" panose="05000000000000000000" pitchFamily="2" charset="2"/>
              <a:buChar char="q"/>
            </a:pPr>
            <a:r>
              <a:rPr lang="ar-SA" sz="2500" dirty="0" smtClean="0">
                <a:solidFill>
                  <a:schemeClr val="tx1"/>
                </a:solidFill>
              </a:rPr>
              <a:t>مسائل محیط زیست نیز بعد از انقلاب صنعتی به وجود آمد و به شکل حادی مطرح گردید</a:t>
            </a:r>
            <a:r>
              <a:rPr lang="en-US" sz="2500" dirty="0" smtClean="0">
                <a:solidFill>
                  <a:schemeClr val="tx1"/>
                </a:solidFill>
              </a:rPr>
              <a:t>.</a:t>
            </a:r>
          </a:p>
          <a:p>
            <a:pPr algn="r" rtl="1">
              <a:buFont typeface="Wingdings" panose="05000000000000000000" pitchFamily="2" charset="2"/>
              <a:buChar char="q"/>
            </a:pPr>
            <a:r>
              <a:rPr lang="ar-SA" sz="2500" dirty="0" smtClean="0">
                <a:solidFill>
                  <a:schemeClr val="tx1"/>
                </a:solidFill>
              </a:rPr>
              <a:t>همچنین به دلیل شرایط و سنگینی کار درمعادن زغال سنگ و افزایش بیماری های ناشی از کار در میان کارگران بحث بهداشت نیز مطرح گردید و در گام بعدی ارتباط بین بیماری و وقوع حادثه کشف گردید. یعنی پی بردند که وقتی کارگری بیمار شود حادثه می آفریند یا اینکه دچار حادثه می شود یا بیماری ها  افزایش می یاب</a:t>
            </a:r>
            <a:r>
              <a:rPr lang="fa-IR" sz="2500" dirty="0">
                <a:solidFill>
                  <a:schemeClr val="tx1"/>
                </a:solidFill>
              </a:rPr>
              <a:t>ن</a:t>
            </a:r>
            <a:r>
              <a:rPr lang="ar-SA" sz="2500" dirty="0" smtClean="0">
                <a:solidFill>
                  <a:schemeClr val="tx1"/>
                </a:solidFill>
              </a:rPr>
              <a:t>د</a:t>
            </a:r>
            <a:endParaRPr lang="en-US" sz="2500" dirty="0" smtClean="0">
              <a:solidFill>
                <a:schemeClr val="tx1"/>
              </a:solidFill>
            </a:endParaRPr>
          </a:p>
        </p:txBody>
      </p:sp>
    </p:spTree>
    <p:extLst>
      <p:ext uri="{BB962C8B-B14F-4D97-AF65-F5344CB8AC3E}">
        <p14:creationId xmlns:p14="http://schemas.microsoft.com/office/powerpoint/2010/main" val="18696904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7124131" y="493714"/>
            <a:ext cx="3194873" cy="847725"/>
          </a:xfrm>
        </p:spPr>
        <p:txBody>
          <a:bodyPr>
            <a:noAutofit/>
          </a:bodyPr>
          <a:lstStyle/>
          <a:p>
            <a:pPr algn="r" rtl="1">
              <a:defRPr/>
            </a:pPr>
            <a:r>
              <a:rPr lang="ar-SA" altLang="en-US" sz="4000" dirty="0">
                <a:solidFill>
                  <a:schemeClr val="tx1"/>
                </a:solidFill>
                <a:sym typeface="Wingdings 2" panose="05020102010507070707" pitchFamily="18" charset="2"/>
              </a:rPr>
              <a:t>1-7 مميزي</a:t>
            </a:r>
            <a:endParaRPr lang="en-US" sz="4000" dirty="0">
              <a:solidFill>
                <a:schemeClr val="tx1"/>
              </a:solidFill>
              <a:sym typeface="Wingdings 2" panose="05020102010507070707" pitchFamily="18" charset="2"/>
            </a:endParaRPr>
          </a:p>
        </p:txBody>
      </p:sp>
      <p:sp>
        <p:nvSpPr>
          <p:cNvPr id="455683" name="Rectangle 3"/>
          <p:cNvSpPr>
            <a:spLocks noGrp="1" noChangeArrowheads="1"/>
          </p:cNvSpPr>
          <p:nvPr>
            <p:ph idx="1"/>
          </p:nvPr>
        </p:nvSpPr>
        <p:spPr>
          <a:xfrm>
            <a:off x="1970088" y="1341439"/>
            <a:ext cx="8229600" cy="4852987"/>
          </a:xfrm>
          <a:prstGeom prst="rect">
            <a:avLst/>
          </a:prstGeom>
        </p:spPr>
        <p:txBody>
          <a:bodyPr/>
          <a:lstStyle/>
          <a:p>
            <a:pPr algn="just" rtl="1">
              <a:lnSpc>
                <a:spcPct val="160000"/>
              </a:lnSpc>
              <a:spcAft>
                <a:spcPts val="0"/>
              </a:spcAft>
              <a:buFont typeface="Wingdings" panose="05000000000000000000" pitchFamily="2" charset="2"/>
              <a:buChar char="q"/>
              <a:defRPr/>
            </a:pPr>
            <a:r>
              <a:rPr kumimoji="1" lang="ar-SA" altLang="en-US" sz="2800" dirty="0">
                <a:latin typeface="Times New Roman" panose="02020603050405020304" pitchFamily="18" charset="0"/>
                <a:cs typeface="+mn-cs"/>
                <a:sym typeface="Wingdings 2" panose="05020102010507070707" pitchFamily="18" charset="2"/>
              </a:rPr>
              <a:t>برقراري روشهاي اجرايي براي تعيين:</a:t>
            </a:r>
            <a:endParaRPr kumimoji="1" lang="en-US" altLang="en-US" sz="2800" dirty="0">
              <a:latin typeface="Times New Roman" panose="02020603050405020304" pitchFamily="18" charset="0"/>
              <a:cs typeface="+mn-cs"/>
              <a:sym typeface="Wingdings 3" panose="05040102010807070707" pitchFamily="18" charset="2"/>
            </a:endParaRPr>
          </a:p>
          <a:p>
            <a:pPr algn="just" rtl="1">
              <a:lnSpc>
                <a:spcPct val="160000"/>
              </a:lnSpc>
              <a:spcAft>
                <a:spcPts val="0"/>
              </a:spcAft>
              <a:buFont typeface="Wingdings" panose="05000000000000000000" pitchFamily="2" charset="2"/>
              <a:buChar char="q"/>
              <a:defRPr/>
            </a:pPr>
            <a:r>
              <a:rPr kumimoji="1" lang="ar-SA" altLang="en-US" sz="2800" dirty="0">
                <a:latin typeface="Times New Roman" panose="02020603050405020304" pitchFamily="18" charset="0"/>
                <a:cs typeface="+mn-cs"/>
                <a:sym typeface="Wingdings 2" panose="05020102010507070707" pitchFamily="18" charset="2"/>
              </a:rPr>
              <a:t>انطباق عناصر و فعاليتها با برنامه طرحريزي شده</a:t>
            </a:r>
            <a:endParaRPr kumimoji="1" lang="en-US" altLang="en-US" sz="2800" dirty="0">
              <a:latin typeface="Times New Roman" panose="02020603050405020304" pitchFamily="18" charset="0"/>
              <a:cs typeface="+mn-cs"/>
              <a:sym typeface="Wingdings 3" panose="05040102010807070707" pitchFamily="18" charset="2"/>
            </a:endParaRPr>
          </a:p>
          <a:p>
            <a:pPr algn="just" rtl="1">
              <a:lnSpc>
                <a:spcPct val="160000"/>
              </a:lnSpc>
              <a:spcAft>
                <a:spcPts val="0"/>
              </a:spcAft>
              <a:buFont typeface="Wingdings" panose="05000000000000000000" pitchFamily="2" charset="2"/>
              <a:buChar char="q"/>
              <a:defRPr/>
            </a:pPr>
            <a:r>
              <a:rPr kumimoji="1" lang="ar-SA" altLang="en-US" sz="2800" dirty="0">
                <a:latin typeface="Times New Roman" panose="02020603050405020304" pitchFamily="18" charset="0"/>
                <a:cs typeface="+mn-cs"/>
                <a:sym typeface="Wingdings 2" panose="05020102010507070707" pitchFamily="18" charset="2"/>
              </a:rPr>
              <a:t>فعاليتهاي تاثيرگذار بر خط مشي، اهداف و معيارهاي اجرايي</a:t>
            </a:r>
            <a:endParaRPr kumimoji="1" lang="en-US" altLang="en-US" sz="2800" dirty="0">
              <a:latin typeface="Times New Roman" panose="02020603050405020304" pitchFamily="18" charset="0"/>
              <a:cs typeface="+mn-cs"/>
              <a:sym typeface="Wingdings 3" panose="05040102010807070707" pitchFamily="18" charset="2"/>
            </a:endParaRPr>
          </a:p>
          <a:p>
            <a:pPr algn="just" rtl="1">
              <a:lnSpc>
                <a:spcPct val="160000"/>
              </a:lnSpc>
              <a:spcAft>
                <a:spcPts val="0"/>
              </a:spcAft>
              <a:buFont typeface="Wingdings" panose="05000000000000000000" pitchFamily="2" charset="2"/>
              <a:buChar char="q"/>
              <a:defRPr/>
            </a:pPr>
            <a:r>
              <a:rPr kumimoji="1" lang="ar-SA" altLang="en-US" sz="2800" dirty="0">
                <a:latin typeface="Times New Roman" panose="02020603050405020304" pitchFamily="18" charset="0"/>
                <a:cs typeface="+mn-cs"/>
                <a:sym typeface="Wingdings 2" panose="05020102010507070707" pitchFamily="18" charset="2"/>
              </a:rPr>
              <a:t>پيروي از الزامات قانوني مرتبط</a:t>
            </a:r>
            <a:endParaRPr kumimoji="1" lang="en-US" altLang="en-US" sz="2800" dirty="0">
              <a:latin typeface="Times New Roman" panose="02020603050405020304" pitchFamily="18" charset="0"/>
              <a:cs typeface="+mn-cs"/>
              <a:sym typeface="Wingdings 3" panose="05040102010807070707" pitchFamily="18" charset="2"/>
            </a:endParaRPr>
          </a:p>
          <a:p>
            <a:pPr algn="just" rtl="1">
              <a:lnSpc>
                <a:spcPct val="160000"/>
              </a:lnSpc>
              <a:spcAft>
                <a:spcPts val="0"/>
              </a:spcAft>
              <a:buFont typeface="Wingdings" panose="05000000000000000000" pitchFamily="2" charset="2"/>
              <a:buChar char="q"/>
              <a:defRPr/>
            </a:pPr>
            <a:r>
              <a:rPr kumimoji="1" lang="ar-SA" altLang="en-US" sz="2800" dirty="0">
                <a:latin typeface="Times New Roman" panose="02020603050405020304" pitchFamily="18" charset="0"/>
                <a:cs typeface="+mn-cs"/>
                <a:sym typeface="Wingdings 2" panose="05020102010507070707" pitchFamily="18" charset="2"/>
              </a:rPr>
              <a:t>شناسايي نواحي بهبود كه مي تواند منجر به پيشرفت نظام </a:t>
            </a:r>
            <a:r>
              <a:rPr kumimoji="1" lang="en-US" altLang="en-US" sz="2800" dirty="0">
                <a:latin typeface="Times New Roman" panose="02020603050405020304" pitchFamily="18" charset="0"/>
                <a:cs typeface="+mn-cs"/>
                <a:sym typeface="Wingdings 2" panose="05020102010507070707" pitchFamily="18" charset="2"/>
              </a:rPr>
              <a:t> </a:t>
            </a:r>
            <a:r>
              <a:rPr kumimoji="1" lang="ar-SA" altLang="en-US" sz="2800" dirty="0">
                <a:latin typeface="Times New Roman" panose="02020603050405020304" pitchFamily="18" charset="0"/>
                <a:cs typeface="+mn-cs"/>
                <a:sym typeface="Wingdings 2" panose="05020102010507070707" pitchFamily="18" charset="2"/>
              </a:rPr>
              <a:t>مديريت </a:t>
            </a:r>
            <a:r>
              <a:rPr kumimoji="1" lang="en-US" altLang="ar-SA" sz="2800" dirty="0">
                <a:latin typeface="Times New Roman" panose="02020603050405020304" pitchFamily="18" charset="0"/>
                <a:cs typeface="+mn-cs"/>
                <a:sym typeface="Wingdings 2" panose="05020102010507070707" pitchFamily="18" charset="2"/>
              </a:rPr>
              <a:t>HSE</a:t>
            </a:r>
            <a:r>
              <a:rPr kumimoji="1" lang="ar-SA" altLang="en-US" sz="2800" dirty="0">
                <a:latin typeface="Times New Roman" panose="02020603050405020304" pitchFamily="18" charset="0"/>
                <a:cs typeface="+mn-cs"/>
                <a:sym typeface="Wingdings 2" panose="05020102010507070707" pitchFamily="18" charset="2"/>
              </a:rPr>
              <a:t> شود</a:t>
            </a:r>
            <a:r>
              <a:rPr kumimoji="1" lang="en-US" altLang="en-US" sz="2800" dirty="0">
                <a:latin typeface="Times New Roman" panose="02020603050405020304" pitchFamily="18" charset="0"/>
                <a:cs typeface="+mn-cs"/>
                <a:sym typeface="Wingdings 2" panose="05020102010507070707" pitchFamily="18" charset="2"/>
              </a:rPr>
              <a:t> </a:t>
            </a:r>
            <a:endParaRPr kumimoji="1" lang="en-US" sz="2800" dirty="0">
              <a:latin typeface="Times New Roman" panose="02020603050405020304" pitchFamily="18" charset="0"/>
              <a:cs typeface="+mn-cs"/>
              <a:sym typeface="Wingdings 2" panose="05020102010507070707" pitchFamily="18" charset="2"/>
            </a:endParaRPr>
          </a:p>
        </p:txBody>
      </p:sp>
    </p:spTree>
    <p:extLst>
      <p:ext uri="{BB962C8B-B14F-4D97-AF65-F5344CB8AC3E}">
        <p14:creationId xmlns:p14="http://schemas.microsoft.com/office/powerpoint/2010/main" val="10615413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6599238" y="237808"/>
            <a:ext cx="3765550" cy="792162"/>
          </a:xfrm>
        </p:spPr>
        <p:txBody>
          <a:bodyPr>
            <a:normAutofit/>
          </a:bodyPr>
          <a:lstStyle/>
          <a:p>
            <a:pPr rtl="1">
              <a:defRPr/>
            </a:pPr>
            <a:r>
              <a:rPr lang="ar-SA" altLang="en-US" sz="4000" dirty="0">
                <a:solidFill>
                  <a:schemeClr val="tx1"/>
                </a:solidFill>
                <a:sym typeface="Wingdings 2" panose="05020102010507070707" pitchFamily="18" charset="2"/>
              </a:rPr>
              <a:t>2-7 بررسي مجدد</a:t>
            </a:r>
            <a:endParaRPr lang="en-US" sz="4000" dirty="0">
              <a:solidFill>
                <a:schemeClr val="tx1"/>
              </a:solidFill>
              <a:sym typeface="Wingdings 2" panose="05020102010507070707" pitchFamily="18" charset="2"/>
            </a:endParaRPr>
          </a:p>
        </p:txBody>
      </p:sp>
      <p:sp>
        <p:nvSpPr>
          <p:cNvPr id="451587" name="Rectangle 3"/>
          <p:cNvSpPr>
            <a:spLocks noGrp="1" noChangeArrowheads="1"/>
          </p:cNvSpPr>
          <p:nvPr>
            <p:ph idx="1"/>
          </p:nvPr>
        </p:nvSpPr>
        <p:spPr>
          <a:xfrm>
            <a:off x="2135188" y="908050"/>
            <a:ext cx="8229600" cy="5832475"/>
          </a:xfrm>
          <a:prstGeom prst="rect">
            <a:avLst/>
          </a:prstGeom>
        </p:spPr>
        <p:txBody>
          <a:bodyPr>
            <a:normAutofit/>
          </a:bodyPr>
          <a:lstStyle/>
          <a:p>
            <a:pPr marL="0" indent="0" algn="justLow" rtl="1">
              <a:lnSpc>
                <a:spcPct val="145000"/>
              </a:lnSpc>
              <a:spcAft>
                <a:spcPts val="0"/>
              </a:spcAft>
              <a:buNone/>
              <a:defRPr/>
            </a:pPr>
            <a:r>
              <a:rPr lang="ar-SA" sz="2600" u="sng" dirty="0">
                <a:latin typeface="Times New Roman" panose="02020603050405020304" pitchFamily="18" charset="0"/>
                <a:cs typeface="+mn-cs"/>
              </a:rPr>
              <a:t>بررسي مجدد بايستي شامل موارد ذيل باشد ولي محدود به اين موارد نيز نخواهد بود</a:t>
            </a:r>
            <a:r>
              <a:rPr lang="fa-IR" sz="2600" u="sng" dirty="0">
                <a:latin typeface="Times New Roman" panose="02020603050405020304" pitchFamily="18" charset="0"/>
                <a:cs typeface="+mn-cs"/>
              </a:rPr>
              <a:t>:</a:t>
            </a:r>
            <a:r>
              <a:rPr lang="ar-SA" sz="2600" u="sng" dirty="0">
                <a:latin typeface="Times New Roman" panose="02020603050405020304" pitchFamily="18" charset="0"/>
                <a:cs typeface="+mn-cs"/>
              </a:rPr>
              <a:t> </a:t>
            </a:r>
          </a:p>
          <a:p>
            <a:pPr marL="533400" lvl="1" indent="-354013" algn="justLow" rtl="1">
              <a:lnSpc>
                <a:spcPct val="145000"/>
              </a:lnSpc>
              <a:spcAft>
                <a:spcPts val="0"/>
              </a:spcAft>
              <a:buFont typeface="Wingdings" panose="05000000000000000000" pitchFamily="2" charset="2"/>
              <a:buChar char="q"/>
              <a:defRPr/>
            </a:pPr>
            <a:r>
              <a:rPr lang="ar-SA" sz="2600" dirty="0">
                <a:latin typeface="Times New Roman" panose="02020603050405020304" pitchFamily="18" charset="0"/>
                <a:cs typeface="+mn-cs"/>
              </a:rPr>
              <a:t>تغييرات احتمالي خط مشي و اهداث در سايه تغيير محيط و ايجاد تعهد براي تلاش در مسير بهبود مستمر </a:t>
            </a:r>
          </a:p>
          <a:p>
            <a:pPr marL="533400" lvl="1" indent="-354013" algn="justLow" rtl="1">
              <a:lnSpc>
                <a:spcPct val="145000"/>
              </a:lnSpc>
              <a:spcAft>
                <a:spcPts val="0"/>
              </a:spcAft>
              <a:buFont typeface="Wingdings" panose="05000000000000000000" pitchFamily="2" charset="2"/>
              <a:buChar char="q"/>
              <a:defRPr/>
            </a:pPr>
            <a:r>
              <a:rPr lang="ar-SA" sz="2600" dirty="0">
                <a:latin typeface="Times New Roman" panose="02020603050405020304" pitchFamily="18" charset="0"/>
                <a:cs typeface="+mn-cs"/>
              </a:rPr>
              <a:t>تخصيص منابع براي استقرار نظام مديريت </a:t>
            </a:r>
            <a:r>
              <a:rPr lang="en-US" sz="2600" dirty="0">
                <a:latin typeface="Times New Roman" panose="02020603050405020304" pitchFamily="18" charset="0"/>
                <a:cs typeface="+mn-cs"/>
              </a:rPr>
              <a:t>HSE</a:t>
            </a:r>
            <a:r>
              <a:rPr lang="ar-SA" sz="2600" dirty="0">
                <a:latin typeface="Times New Roman" panose="02020603050405020304" pitchFamily="18" charset="0"/>
                <a:cs typeface="+mn-cs"/>
              </a:rPr>
              <a:t> و حفظ و نگهداري آن </a:t>
            </a:r>
          </a:p>
          <a:p>
            <a:pPr marL="533400" lvl="1" indent="-354013" algn="justLow" rtl="1">
              <a:lnSpc>
                <a:spcPct val="145000"/>
              </a:lnSpc>
              <a:spcAft>
                <a:spcPts val="0"/>
              </a:spcAft>
              <a:buFont typeface="Wingdings" panose="05000000000000000000" pitchFamily="2" charset="2"/>
              <a:buChar char="q"/>
              <a:defRPr/>
            </a:pPr>
            <a:r>
              <a:rPr lang="ar-SA" sz="2600" dirty="0">
                <a:latin typeface="Times New Roman" panose="02020603050405020304" pitchFamily="18" charset="0"/>
                <a:cs typeface="+mn-cs"/>
              </a:rPr>
              <a:t>محل و يا موقعيت‌هاي مختلف بر پايه‌ ارزيابي عوامل بالقوه آسيب رسان و ريسك‌هاي آن و طرح‌ريزي وضعيت اضطراري فرايند بررسي مجدد بايستي مستند شده و نتايج آن ثبت شود تا اعمال تغييرات به سادگي انجام گيرد. بررسي مجدد بايستي براي استحكام تلاش‌هاي پيوسته، براي بهبود كارآئي عملكرد </a:t>
            </a:r>
            <a:r>
              <a:rPr lang="en-US" sz="2600" dirty="0">
                <a:latin typeface="Times New Roman" panose="02020603050405020304" pitchFamily="18" charset="0"/>
                <a:cs typeface="+mn-cs"/>
              </a:rPr>
              <a:t>HSE</a:t>
            </a:r>
            <a:r>
              <a:rPr lang="ar-SA" sz="2600" dirty="0">
                <a:latin typeface="Times New Roman" panose="02020603050405020304" pitchFamily="18" charset="0"/>
                <a:cs typeface="+mn-cs"/>
              </a:rPr>
              <a:t> انجام گيرد. </a:t>
            </a:r>
            <a:endParaRPr lang="en-US" sz="2600" dirty="0">
              <a:latin typeface="Times New Roman" panose="02020603050405020304" pitchFamily="18" charset="0"/>
              <a:cs typeface="+mn-cs"/>
            </a:endParaRPr>
          </a:p>
        </p:txBody>
      </p:sp>
    </p:spTree>
    <p:extLst>
      <p:ext uri="{BB962C8B-B14F-4D97-AF65-F5344CB8AC3E}">
        <p14:creationId xmlns:p14="http://schemas.microsoft.com/office/powerpoint/2010/main" val="32289766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49" y="2928632"/>
            <a:ext cx="9404723" cy="1400530"/>
          </a:xfrm>
        </p:spPr>
        <p:txBody>
          <a:bodyPr/>
          <a:lstStyle/>
          <a:p>
            <a:pPr algn="ctr"/>
            <a:r>
              <a:rPr lang="fa-IR" sz="7200" dirty="0" smtClean="0">
                <a:solidFill>
                  <a:schemeClr val="tx1"/>
                </a:solidFill>
              </a:rPr>
              <a:t>با تشکر از توجه شما</a:t>
            </a:r>
            <a:endParaRPr lang="fa-IR" sz="7200" dirty="0">
              <a:solidFill>
                <a:schemeClr val="tx1"/>
              </a:solidFill>
            </a:endParaRPr>
          </a:p>
        </p:txBody>
      </p:sp>
    </p:spTree>
    <p:extLst>
      <p:ext uri="{BB962C8B-B14F-4D97-AF65-F5344CB8AC3E}">
        <p14:creationId xmlns:p14="http://schemas.microsoft.com/office/powerpoint/2010/main" val="79977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378" y="2065379"/>
            <a:ext cx="9042393" cy="3919689"/>
          </a:xfrm>
        </p:spPr>
        <p:txBody>
          <a:bodyPr>
            <a:noAutofit/>
          </a:bodyPr>
          <a:lstStyle/>
          <a:p>
            <a:pPr lvl="0" algn="r" rtl="1">
              <a:lnSpc>
                <a:spcPct val="150000"/>
              </a:lnSpc>
            </a:pPr>
            <a:r>
              <a:rPr lang="fa-IR" sz="2800" dirty="0" smtClean="0">
                <a:solidFill>
                  <a:schemeClr val="tx1"/>
                </a:solidFill>
                <a:cs typeface="+mn-cs"/>
              </a:rPr>
              <a:t>1.  </a:t>
            </a:r>
            <a:r>
              <a:rPr lang="ar-SA" sz="2800" dirty="0" smtClean="0">
                <a:solidFill>
                  <a:schemeClr val="tx1"/>
                </a:solidFill>
                <a:cs typeface="+mn-cs"/>
              </a:rPr>
              <a:t>کاهش </a:t>
            </a:r>
            <a:r>
              <a:rPr lang="ar-SA" sz="2800" dirty="0">
                <a:solidFill>
                  <a:schemeClr val="tx1"/>
                </a:solidFill>
                <a:cs typeface="+mn-cs"/>
              </a:rPr>
              <a:t>حوادث در محیط های کاری</a:t>
            </a:r>
            <a:r>
              <a:rPr lang="en-US" sz="2800" dirty="0">
                <a:solidFill>
                  <a:schemeClr val="tx1"/>
                </a:solidFill>
                <a:cs typeface="+mn-cs"/>
              </a:rPr>
              <a:t/>
            </a:r>
            <a:br>
              <a:rPr lang="en-US" sz="2800" dirty="0">
                <a:solidFill>
                  <a:schemeClr val="tx1"/>
                </a:solidFill>
                <a:cs typeface="+mn-cs"/>
              </a:rPr>
            </a:br>
            <a:r>
              <a:rPr lang="fa-IR" sz="2800" dirty="0" smtClean="0">
                <a:solidFill>
                  <a:schemeClr val="tx1"/>
                </a:solidFill>
                <a:cs typeface="+mn-cs"/>
              </a:rPr>
              <a:t>2. </a:t>
            </a:r>
            <a:r>
              <a:rPr lang="ar-SA" sz="2800" dirty="0" smtClean="0">
                <a:solidFill>
                  <a:schemeClr val="tx1"/>
                </a:solidFill>
                <a:cs typeface="+mn-cs"/>
              </a:rPr>
              <a:t>کاهش </a:t>
            </a:r>
            <a:r>
              <a:rPr lang="ar-SA" sz="2800" dirty="0">
                <a:solidFill>
                  <a:schemeClr val="tx1"/>
                </a:solidFill>
                <a:cs typeface="+mn-cs"/>
              </a:rPr>
              <a:t>عواقب بلند مدت در زندگی کارکنان بواسطه کاهش صدمات جانی و نقص عضو</a:t>
            </a:r>
            <a:r>
              <a:rPr lang="en-US" sz="2800" dirty="0">
                <a:solidFill>
                  <a:schemeClr val="tx1"/>
                </a:solidFill>
                <a:cs typeface="+mn-cs"/>
              </a:rPr>
              <a:t/>
            </a:r>
            <a:br>
              <a:rPr lang="en-US" sz="2800" dirty="0">
                <a:solidFill>
                  <a:schemeClr val="tx1"/>
                </a:solidFill>
                <a:cs typeface="+mn-cs"/>
              </a:rPr>
            </a:br>
            <a:r>
              <a:rPr lang="fa-IR" sz="2800" dirty="0" smtClean="0">
                <a:solidFill>
                  <a:schemeClr val="tx1"/>
                </a:solidFill>
                <a:cs typeface="+mn-cs"/>
              </a:rPr>
              <a:t>3. </a:t>
            </a:r>
            <a:r>
              <a:rPr lang="ar-SA" sz="2800" dirty="0" smtClean="0">
                <a:solidFill>
                  <a:schemeClr val="tx1"/>
                </a:solidFill>
                <a:cs typeface="+mn-cs"/>
              </a:rPr>
              <a:t>افزایش </a:t>
            </a:r>
            <a:r>
              <a:rPr lang="ar-SA" sz="2800" dirty="0">
                <a:solidFill>
                  <a:schemeClr val="tx1"/>
                </a:solidFill>
                <a:cs typeface="+mn-cs"/>
              </a:rPr>
              <a:t>در ارائه تولید و یا خدمات بیشتر</a:t>
            </a:r>
            <a:r>
              <a:rPr lang="en-US" sz="2800" dirty="0">
                <a:solidFill>
                  <a:schemeClr val="tx1"/>
                </a:solidFill>
                <a:cs typeface="+mn-cs"/>
              </a:rPr>
              <a:t/>
            </a:r>
            <a:br>
              <a:rPr lang="en-US" sz="2800" dirty="0">
                <a:solidFill>
                  <a:schemeClr val="tx1"/>
                </a:solidFill>
                <a:cs typeface="+mn-cs"/>
              </a:rPr>
            </a:br>
            <a:r>
              <a:rPr lang="fa-IR" sz="2800" dirty="0" smtClean="0">
                <a:solidFill>
                  <a:schemeClr val="tx1"/>
                </a:solidFill>
                <a:cs typeface="+mn-cs"/>
              </a:rPr>
              <a:t>4. </a:t>
            </a:r>
            <a:r>
              <a:rPr lang="ar-SA" sz="2800" dirty="0" smtClean="0">
                <a:solidFill>
                  <a:schemeClr val="tx1"/>
                </a:solidFill>
                <a:cs typeface="+mn-cs"/>
              </a:rPr>
              <a:t>افزایش </a:t>
            </a:r>
            <a:r>
              <a:rPr lang="ar-SA" sz="2800" dirty="0">
                <a:solidFill>
                  <a:schemeClr val="tx1"/>
                </a:solidFill>
                <a:cs typeface="+mn-cs"/>
              </a:rPr>
              <a:t>انگیزه کارکنان به دلیل کار در یک محیط ایمن و ایده آل</a:t>
            </a:r>
            <a:r>
              <a:rPr lang="en-US" sz="2800" dirty="0">
                <a:solidFill>
                  <a:schemeClr val="tx1"/>
                </a:solidFill>
                <a:cs typeface="+mn-cs"/>
              </a:rPr>
              <a:t/>
            </a:r>
            <a:br>
              <a:rPr lang="en-US" sz="2800" dirty="0">
                <a:solidFill>
                  <a:schemeClr val="tx1"/>
                </a:solidFill>
                <a:cs typeface="+mn-cs"/>
              </a:rPr>
            </a:br>
            <a:r>
              <a:rPr lang="fa-IR" sz="2800" dirty="0" smtClean="0">
                <a:solidFill>
                  <a:schemeClr val="tx1"/>
                </a:solidFill>
                <a:cs typeface="+mn-cs"/>
              </a:rPr>
              <a:t>5. </a:t>
            </a:r>
            <a:r>
              <a:rPr lang="ar-SA" sz="2800" dirty="0" smtClean="0">
                <a:solidFill>
                  <a:schemeClr val="tx1"/>
                </a:solidFill>
                <a:cs typeface="+mn-cs"/>
              </a:rPr>
              <a:t>شناسایی </a:t>
            </a:r>
            <a:r>
              <a:rPr lang="ar-SA" sz="2800" dirty="0">
                <a:solidFill>
                  <a:schemeClr val="tx1"/>
                </a:solidFill>
                <a:cs typeface="+mn-cs"/>
              </a:rPr>
              <a:t>و ارزیابی خطراتی که در محیط وجود </a:t>
            </a:r>
            <a:r>
              <a:rPr lang="fa-IR" sz="2800" dirty="0" smtClean="0">
                <a:solidFill>
                  <a:schemeClr val="tx1"/>
                </a:solidFill>
                <a:cs typeface="+mn-cs"/>
              </a:rPr>
              <a:t>د</a:t>
            </a:r>
            <a:r>
              <a:rPr lang="ar-SA" sz="2800" dirty="0" smtClean="0">
                <a:solidFill>
                  <a:schemeClr val="tx1"/>
                </a:solidFill>
                <a:cs typeface="+mn-cs"/>
              </a:rPr>
              <a:t>ارد </a:t>
            </a:r>
            <a:r>
              <a:rPr lang="ar-SA" sz="2800" dirty="0">
                <a:solidFill>
                  <a:schemeClr val="tx1"/>
                </a:solidFill>
                <a:cs typeface="+mn-cs"/>
              </a:rPr>
              <a:t>اما دیده نمی شود</a:t>
            </a:r>
            <a:r>
              <a:rPr lang="en-US" sz="2800" dirty="0">
                <a:solidFill>
                  <a:schemeClr val="tx1"/>
                </a:solidFill>
                <a:cs typeface="+mn-cs"/>
              </a:rPr>
              <a:t/>
            </a:r>
            <a:br>
              <a:rPr lang="en-US" sz="2800" dirty="0">
                <a:solidFill>
                  <a:schemeClr val="tx1"/>
                </a:solidFill>
                <a:cs typeface="+mn-cs"/>
              </a:rPr>
            </a:br>
            <a:endParaRPr lang="en-US" sz="2800" dirty="0">
              <a:solidFill>
                <a:schemeClr val="tx1"/>
              </a:solidFill>
              <a:cs typeface="+mn-cs"/>
            </a:endParaRPr>
          </a:p>
        </p:txBody>
      </p:sp>
      <p:sp>
        <p:nvSpPr>
          <p:cNvPr id="3" name="Content Placeholder 2"/>
          <p:cNvSpPr>
            <a:spLocks noGrp="1"/>
          </p:cNvSpPr>
          <p:nvPr>
            <p:ph idx="1"/>
          </p:nvPr>
        </p:nvSpPr>
        <p:spPr>
          <a:xfrm>
            <a:off x="1592588" y="401842"/>
            <a:ext cx="8793183" cy="1143000"/>
          </a:xfrm>
        </p:spPr>
        <p:txBody>
          <a:bodyPr>
            <a:noAutofit/>
          </a:bodyPr>
          <a:lstStyle/>
          <a:p>
            <a:pPr marL="0" indent="0" algn="r" rtl="1">
              <a:buNone/>
            </a:pPr>
            <a:r>
              <a:rPr lang="ar-SA" sz="2800" dirty="0"/>
              <a:t>مزایای طراحی و پیاده سازی سیستم مدیریت ایمنی ، بهداشت و محیط زیست:</a:t>
            </a:r>
            <a:endParaRPr lang="en-US" sz="2800" dirty="0"/>
          </a:p>
        </p:txBody>
      </p:sp>
    </p:spTree>
    <p:extLst>
      <p:ext uri="{BB962C8B-B14F-4D97-AF65-F5344CB8AC3E}">
        <p14:creationId xmlns:p14="http://schemas.microsoft.com/office/powerpoint/2010/main" val="28655985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371" y="2065379"/>
            <a:ext cx="8534400" cy="3919689"/>
          </a:xfrm>
        </p:spPr>
        <p:txBody>
          <a:bodyPr>
            <a:noAutofit/>
          </a:bodyPr>
          <a:lstStyle/>
          <a:p>
            <a:pPr lvl="0" algn="r" rtl="1">
              <a:lnSpc>
                <a:spcPct val="150000"/>
              </a:lnSpc>
            </a:pPr>
            <a:r>
              <a:rPr lang="fa-IR" sz="2800" dirty="0" smtClean="0">
                <a:solidFill>
                  <a:schemeClr val="tx1"/>
                </a:solidFill>
                <a:cs typeface="+mn-cs"/>
              </a:rPr>
              <a:t>6. </a:t>
            </a:r>
            <a:r>
              <a:rPr lang="ar-SA" sz="2800" dirty="0" smtClean="0">
                <a:solidFill>
                  <a:schemeClr val="tx1"/>
                </a:solidFill>
                <a:cs typeface="+mn-cs"/>
              </a:rPr>
              <a:t>کاهش </a:t>
            </a:r>
            <a:r>
              <a:rPr lang="ar-SA" sz="2800" dirty="0">
                <a:solidFill>
                  <a:schemeClr val="tx1"/>
                </a:solidFill>
                <a:cs typeface="+mn-cs"/>
              </a:rPr>
              <a:t>ضایعات ( چه محصول باشد و چه خدمت )</a:t>
            </a:r>
            <a:r>
              <a:rPr lang="en-US" sz="2800" dirty="0">
                <a:solidFill>
                  <a:schemeClr val="tx1"/>
                </a:solidFill>
                <a:cs typeface="+mn-cs"/>
              </a:rPr>
              <a:t/>
            </a:r>
            <a:br>
              <a:rPr lang="en-US" sz="2800" dirty="0">
                <a:solidFill>
                  <a:schemeClr val="tx1"/>
                </a:solidFill>
                <a:cs typeface="+mn-cs"/>
              </a:rPr>
            </a:br>
            <a:r>
              <a:rPr lang="fa-IR" sz="2800" dirty="0" smtClean="0">
                <a:solidFill>
                  <a:schemeClr val="tx1"/>
                </a:solidFill>
                <a:cs typeface="+mn-cs"/>
              </a:rPr>
              <a:t>7. </a:t>
            </a:r>
            <a:r>
              <a:rPr lang="ar-SA" sz="2800" dirty="0" smtClean="0">
                <a:solidFill>
                  <a:schemeClr val="tx1"/>
                </a:solidFill>
                <a:cs typeface="+mn-cs"/>
              </a:rPr>
              <a:t>کاهش </a:t>
            </a:r>
            <a:r>
              <a:rPr lang="ar-SA" sz="2800" dirty="0">
                <a:solidFill>
                  <a:schemeClr val="tx1"/>
                </a:solidFill>
                <a:cs typeface="+mn-cs"/>
              </a:rPr>
              <a:t>آلودگی </a:t>
            </a:r>
            <a:r>
              <a:rPr lang="ar-SA" sz="2800" dirty="0" smtClean="0">
                <a:solidFill>
                  <a:schemeClr val="tx1"/>
                </a:solidFill>
                <a:cs typeface="+mn-cs"/>
              </a:rPr>
              <a:t>های </a:t>
            </a:r>
            <a:r>
              <a:rPr lang="ar-SA" sz="2800" dirty="0">
                <a:solidFill>
                  <a:schemeClr val="tx1"/>
                </a:solidFill>
                <a:cs typeface="+mn-cs"/>
              </a:rPr>
              <a:t>زیست محیطی شامل آلودگی آب ، خاک و هوا</a:t>
            </a:r>
            <a:r>
              <a:rPr lang="en-US" sz="2800" dirty="0">
                <a:solidFill>
                  <a:schemeClr val="tx1"/>
                </a:solidFill>
                <a:cs typeface="+mn-cs"/>
              </a:rPr>
              <a:t/>
            </a:r>
            <a:br>
              <a:rPr lang="en-US" sz="2800" dirty="0">
                <a:solidFill>
                  <a:schemeClr val="tx1"/>
                </a:solidFill>
                <a:cs typeface="+mn-cs"/>
              </a:rPr>
            </a:br>
            <a:r>
              <a:rPr lang="fa-IR" sz="2800" dirty="0" smtClean="0">
                <a:solidFill>
                  <a:schemeClr val="tx1"/>
                </a:solidFill>
                <a:cs typeface="+mn-cs"/>
              </a:rPr>
              <a:t>8. </a:t>
            </a:r>
            <a:r>
              <a:rPr lang="ar-SA" sz="2800" dirty="0" smtClean="0">
                <a:solidFill>
                  <a:schemeClr val="tx1"/>
                </a:solidFill>
                <a:cs typeface="+mn-cs"/>
              </a:rPr>
              <a:t>نگهداری </a:t>
            </a:r>
            <a:r>
              <a:rPr lang="ar-SA" sz="2800" dirty="0">
                <a:solidFill>
                  <a:schemeClr val="tx1"/>
                </a:solidFill>
                <a:cs typeface="+mn-cs"/>
              </a:rPr>
              <a:t>منابع طبیعی برای نسل های آینده</a:t>
            </a:r>
            <a:r>
              <a:rPr lang="en-US" sz="2800" dirty="0">
                <a:solidFill>
                  <a:schemeClr val="tx1"/>
                </a:solidFill>
                <a:cs typeface="+mn-cs"/>
              </a:rPr>
              <a:t/>
            </a:r>
            <a:br>
              <a:rPr lang="en-US" sz="2800" dirty="0">
                <a:solidFill>
                  <a:schemeClr val="tx1"/>
                </a:solidFill>
                <a:cs typeface="+mn-cs"/>
              </a:rPr>
            </a:br>
            <a:r>
              <a:rPr lang="fa-IR" sz="2800" dirty="0" smtClean="0">
                <a:solidFill>
                  <a:schemeClr val="tx1"/>
                </a:solidFill>
                <a:cs typeface="+mn-cs"/>
              </a:rPr>
              <a:t>9. </a:t>
            </a:r>
            <a:r>
              <a:rPr lang="ar-SA" sz="2800" dirty="0" smtClean="0">
                <a:solidFill>
                  <a:schemeClr val="tx1"/>
                </a:solidFill>
                <a:cs typeface="+mn-cs"/>
              </a:rPr>
              <a:t>مدیریت </a:t>
            </a:r>
            <a:r>
              <a:rPr lang="ar-SA" sz="2800" dirty="0">
                <a:solidFill>
                  <a:schemeClr val="tx1"/>
                </a:solidFill>
                <a:cs typeface="+mn-cs"/>
              </a:rPr>
              <a:t>صحیح پسماندها</a:t>
            </a:r>
            <a:r>
              <a:rPr lang="en-US" sz="2800" dirty="0">
                <a:solidFill>
                  <a:schemeClr val="tx1"/>
                </a:solidFill>
                <a:cs typeface="+mn-cs"/>
              </a:rPr>
              <a:t/>
            </a:r>
            <a:br>
              <a:rPr lang="en-US" sz="2800" dirty="0">
                <a:solidFill>
                  <a:schemeClr val="tx1"/>
                </a:solidFill>
                <a:cs typeface="+mn-cs"/>
              </a:rPr>
            </a:br>
            <a:r>
              <a:rPr lang="fa-IR" sz="2800" dirty="0" smtClean="0">
                <a:solidFill>
                  <a:schemeClr val="tx1"/>
                </a:solidFill>
                <a:cs typeface="+mn-cs"/>
              </a:rPr>
              <a:t>10. </a:t>
            </a:r>
            <a:r>
              <a:rPr lang="ar-SA" sz="2800" dirty="0" smtClean="0">
                <a:solidFill>
                  <a:schemeClr val="tx1"/>
                </a:solidFill>
                <a:cs typeface="+mn-cs"/>
              </a:rPr>
              <a:t>کاهش </a:t>
            </a:r>
            <a:r>
              <a:rPr lang="ar-SA" sz="2800" dirty="0">
                <a:solidFill>
                  <a:schemeClr val="tx1"/>
                </a:solidFill>
                <a:cs typeface="+mn-cs"/>
              </a:rPr>
              <a:t>بیماری ها و امراض از طریق حفظ محیط زیست</a:t>
            </a:r>
            <a:r>
              <a:rPr lang="en-US" sz="2800" dirty="0">
                <a:solidFill>
                  <a:schemeClr val="tx1"/>
                </a:solidFill>
                <a:cs typeface="+mn-cs"/>
              </a:rPr>
              <a:t/>
            </a:r>
            <a:br>
              <a:rPr lang="en-US" sz="2800" dirty="0">
                <a:solidFill>
                  <a:schemeClr val="tx1"/>
                </a:solidFill>
                <a:cs typeface="+mn-cs"/>
              </a:rPr>
            </a:br>
            <a:endParaRPr lang="en-US" sz="2800" dirty="0">
              <a:solidFill>
                <a:schemeClr val="tx1"/>
              </a:solidFill>
              <a:cs typeface="+mn-cs"/>
            </a:endParaRPr>
          </a:p>
        </p:txBody>
      </p:sp>
      <p:sp>
        <p:nvSpPr>
          <p:cNvPr id="3" name="Content Placeholder 2"/>
          <p:cNvSpPr>
            <a:spLocks noGrp="1"/>
          </p:cNvSpPr>
          <p:nvPr>
            <p:ph idx="1"/>
          </p:nvPr>
        </p:nvSpPr>
        <p:spPr>
          <a:xfrm>
            <a:off x="1592588" y="446998"/>
            <a:ext cx="8793183" cy="1143000"/>
          </a:xfrm>
        </p:spPr>
        <p:txBody>
          <a:bodyPr>
            <a:noAutofit/>
          </a:bodyPr>
          <a:lstStyle/>
          <a:p>
            <a:pPr marL="0" indent="0" algn="r" rtl="1">
              <a:buNone/>
            </a:pPr>
            <a:r>
              <a:rPr lang="ar-SA" sz="2800" b="1" dirty="0">
                <a:cs typeface="B Titr" panose="00000700000000000000" pitchFamily="2" charset="-78"/>
              </a:rPr>
              <a:t>مزایای طراحی و پیاده سازی سیستم مدیریت ایمنی ، بهداشت و محیط زیست:</a:t>
            </a:r>
            <a:endParaRPr lang="en-US" sz="2800" dirty="0">
              <a:cs typeface="B Titr" panose="00000700000000000000" pitchFamily="2" charset="-78"/>
            </a:endParaRPr>
          </a:p>
        </p:txBody>
      </p:sp>
    </p:spTree>
    <p:extLst>
      <p:ext uri="{BB962C8B-B14F-4D97-AF65-F5344CB8AC3E}">
        <p14:creationId xmlns:p14="http://schemas.microsoft.com/office/powerpoint/2010/main" val="42758795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0" y="452718"/>
            <a:ext cx="2278434" cy="1400530"/>
          </a:xfrm>
        </p:spPr>
        <p:txBody>
          <a:bodyPr/>
          <a:lstStyle/>
          <a:p>
            <a:pPr algn="r"/>
            <a:r>
              <a:rPr lang="en-US" b="1" dirty="0" smtClean="0">
                <a:solidFill>
                  <a:schemeClr val="tx1"/>
                </a:solidFill>
                <a:cs typeface="B Titr" panose="00000700000000000000" pitchFamily="2" charset="-78"/>
              </a:rPr>
              <a:t>HSE MS</a:t>
            </a:r>
            <a:endParaRPr lang="en-US" b="1" dirty="0">
              <a:solidFill>
                <a:schemeClr val="tx1"/>
              </a:solidFill>
              <a:cs typeface="B Titr" panose="00000700000000000000" pitchFamily="2" charset="-78"/>
            </a:endParaRPr>
          </a:p>
        </p:txBody>
      </p:sp>
      <p:sp>
        <p:nvSpPr>
          <p:cNvPr id="3" name="Content Placeholder 2"/>
          <p:cNvSpPr>
            <a:spLocks noGrp="1"/>
          </p:cNvSpPr>
          <p:nvPr>
            <p:ph idx="1"/>
          </p:nvPr>
        </p:nvSpPr>
        <p:spPr>
          <a:xfrm>
            <a:off x="2144889" y="1853248"/>
            <a:ext cx="8953529" cy="4314092"/>
          </a:xfrm>
        </p:spPr>
        <p:txBody>
          <a:bodyPr>
            <a:normAutofit/>
          </a:bodyPr>
          <a:lstStyle/>
          <a:p>
            <a:pPr algn="r" rtl="1">
              <a:lnSpc>
                <a:spcPct val="150000"/>
              </a:lnSpc>
              <a:buFont typeface="Wingdings" panose="05000000000000000000" pitchFamily="2" charset="2"/>
              <a:buChar char="q"/>
            </a:pPr>
            <a:r>
              <a:rPr lang="ar-SA" sz="2800" dirty="0" smtClean="0">
                <a:cs typeface="+mn-cs"/>
              </a:rPr>
              <a:t>نظام </a:t>
            </a:r>
            <a:r>
              <a:rPr lang="ar-SA" sz="2800" dirty="0">
                <a:cs typeface="+mn-cs"/>
              </a:rPr>
              <a:t>واحدی است که صنایع برای یکپارچه کردن و رسیدن به دید منطقی و فراگیر در زمینه ایمنی، بهداشت و محیط زیست برای مدیریت این بخش پیشنهاد </a:t>
            </a:r>
            <a:r>
              <a:rPr lang="ar-SA" sz="2800" dirty="0" smtClean="0">
                <a:cs typeface="+mn-cs"/>
              </a:rPr>
              <a:t>نمودند</a:t>
            </a:r>
            <a:endParaRPr lang="en-US" sz="2800" dirty="0" smtClean="0">
              <a:cs typeface="+mn-cs"/>
            </a:endParaRPr>
          </a:p>
          <a:p>
            <a:pPr algn="r" rtl="1">
              <a:lnSpc>
                <a:spcPct val="150000"/>
              </a:lnSpc>
              <a:buFont typeface="Wingdings" panose="05000000000000000000" pitchFamily="2" charset="2"/>
              <a:buChar char="q"/>
            </a:pPr>
            <a:r>
              <a:rPr lang="fa-IR" sz="2800" dirty="0">
                <a:cs typeface="+mn-cs"/>
              </a:rPr>
              <a:t>حرکت بسوی یکپارچه‌سازی نظام‌های مدیریتی باعث بوجود آمدن مجموعه </a:t>
            </a:r>
            <a:r>
              <a:rPr lang="fa-IR" sz="2800" dirty="0" smtClean="0">
                <a:cs typeface="+mn-cs"/>
              </a:rPr>
              <a:t>استانداردهای</a:t>
            </a:r>
            <a:r>
              <a:rPr lang="en-US" sz="2800" dirty="0" smtClean="0">
                <a:cs typeface="+mn-cs"/>
              </a:rPr>
              <a:t> ISO</a:t>
            </a:r>
            <a:r>
              <a:rPr lang="fa-IR" sz="2800" dirty="0" smtClean="0">
                <a:cs typeface="+mn-cs"/>
              </a:rPr>
              <a:t>گردید</a:t>
            </a:r>
            <a:endParaRPr lang="en-US" sz="2800" dirty="0">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421" y="3528059"/>
            <a:ext cx="3054490" cy="3042073"/>
          </a:xfrm>
          <a:prstGeom prst="roundRect">
            <a:avLst>
              <a:gd name="adj" fmla="val 4167"/>
            </a:avLst>
          </a:prstGeom>
          <a:solidFill>
            <a:srgbClr val="FFFFFF"/>
          </a:solidFill>
          <a:ln w="76200" cap="sq">
            <a:noFill/>
            <a:miter lim="800000"/>
          </a:ln>
          <a:effectLst>
            <a:outerShdw blurRad="225425" dist="50800" dir="5220000" algn="ctr">
              <a:srgbClr val="000000">
                <a:alpha val="33000"/>
              </a:srgbClr>
            </a:outerShdw>
            <a:reflection blurRad="12700" stA="33000" endPos="28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38624912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364" y="1323467"/>
            <a:ext cx="8534400" cy="4943221"/>
          </a:xfrm>
        </p:spPr>
        <p:txBody>
          <a:bodyPr>
            <a:noAutofit/>
          </a:bodyPr>
          <a:lstStyle/>
          <a:p>
            <a:pPr algn="r" rtl="1"/>
            <a:r>
              <a:rPr lang="fa-IR" sz="2800" dirty="0" smtClean="0">
                <a:solidFill>
                  <a:schemeClr val="tx1"/>
                </a:solidFill>
                <a:cs typeface="+mn-cs"/>
              </a:rPr>
              <a:t>1. اداره </a:t>
            </a:r>
            <a:r>
              <a:rPr lang="fa-IR" sz="2800" dirty="0">
                <a:solidFill>
                  <a:schemeClr val="tx1"/>
                </a:solidFill>
                <a:cs typeface="+mn-cs"/>
              </a:rPr>
              <a:t>ایمنی وبهداشت شغلی امریکا به </a:t>
            </a:r>
            <a:r>
              <a:rPr lang="fa-IR" sz="2800" dirty="0" smtClean="0">
                <a:solidFill>
                  <a:schemeClr val="tx1"/>
                </a:solidFill>
                <a:cs typeface="+mn-cs"/>
              </a:rPr>
              <a:t>اختصار(</a:t>
            </a:r>
            <a:r>
              <a:rPr lang="en-US" sz="2800" dirty="0">
                <a:solidFill>
                  <a:schemeClr val="tx1"/>
                </a:solidFill>
                <a:cs typeface="+mn-cs"/>
              </a:rPr>
              <a:t> </a:t>
            </a:r>
            <a:r>
              <a:rPr lang="en-US" sz="2800" dirty="0" smtClean="0">
                <a:solidFill>
                  <a:schemeClr val="tx1"/>
                </a:solidFill>
                <a:cs typeface="+mn-cs"/>
              </a:rPr>
              <a:t>OSHA</a:t>
            </a:r>
            <a:r>
              <a:rPr lang="fa-IR" sz="2800" dirty="0" smtClean="0">
                <a:solidFill>
                  <a:schemeClr val="tx1"/>
                </a:solidFill>
                <a:cs typeface="+mn-cs"/>
              </a:rPr>
              <a:t>)</a:t>
            </a:r>
            <a:br>
              <a:rPr lang="fa-IR" sz="2800" dirty="0" smtClean="0">
                <a:solidFill>
                  <a:schemeClr val="tx1"/>
                </a:solidFill>
                <a:cs typeface="+mn-cs"/>
              </a:rPr>
            </a:br>
            <a:r>
              <a:rPr lang="en-US" sz="2800" dirty="0" smtClean="0">
                <a:solidFill>
                  <a:schemeClr val="tx1"/>
                </a:solidFill>
                <a:cs typeface="+mn-cs"/>
              </a:rPr>
              <a:t/>
            </a:r>
            <a:br>
              <a:rPr lang="en-US" sz="2800" dirty="0" smtClean="0">
                <a:solidFill>
                  <a:schemeClr val="tx1"/>
                </a:solidFill>
                <a:cs typeface="+mn-cs"/>
              </a:rPr>
            </a:br>
            <a:r>
              <a:rPr lang="fa-IR" sz="2800" dirty="0" smtClean="0">
                <a:solidFill>
                  <a:schemeClr val="tx1"/>
                </a:solidFill>
                <a:cs typeface="+mn-cs"/>
              </a:rPr>
              <a:t>2. انجمن </a:t>
            </a:r>
            <a:r>
              <a:rPr lang="fa-IR" sz="2800" dirty="0">
                <a:solidFill>
                  <a:schemeClr val="tx1"/>
                </a:solidFill>
                <a:cs typeface="+mn-cs"/>
              </a:rPr>
              <a:t>بهداشت صنعتی </a:t>
            </a:r>
            <a:r>
              <a:rPr lang="fa-IR" sz="2800" dirty="0" smtClean="0">
                <a:solidFill>
                  <a:schemeClr val="tx1"/>
                </a:solidFill>
                <a:cs typeface="+mn-cs"/>
              </a:rPr>
              <a:t>آمریکا(</a:t>
            </a:r>
            <a:r>
              <a:rPr lang="en-US" sz="2800" dirty="0" smtClean="0">
                <a:solidFill>
                  <a:schemeClr val="tx1"/>
                </a:solidFill>
                <a:cs typeface="+mn-cs"/>
              </a:rPr>
              <a:t>AIHA</a:t>
            </a:r>
            <a:r>
              <a:rPr lang="fa-IR" sz="2800" dirty="0" smtClean="0">
                <a:solidFill>
                  <a:schemeClr val="tx1"/>
                </a:solidFill>
                <a:cs typeface="+mn-cs"/>
              </a:rPr>
              <a:t>)</a:t>
            </a:r>
            <a:br>
              <a:rPr lang="fa-IR" sz="2800" dirty="0" smtClean="0">
                <a:solidFill>
                  <a:schemeClr val="tx1"/>
                </a:solidFill>
                <a:cs typeface="+mn-cs"/>
              </a:rPr>
            </a:br>
            <a:r>
              <a:rPr lang="en-US" sz="2800" dirty="0" smtClean="0">
                <a:solidFill>
                  <a:schemeClr val="tx1"/>
                </a:solidFill>
                <a:cs typeface="+mn-cs"/>
              </a:rPr>
              <a:t/>
            </a:r>
            <a:br>
              <a:rPr lang="en-US" sz="2800" dirty="0" smtClean="0">
                <a:solidFill>
                  <a:schemeClr val="tx1"/>
                </a:solidFill>
                <a:cs typeface="+mn-cs"/>
              </a:rPr>
            </a:br>
            <a:r>
              <a:rPr lang="fa-IR" sz="2800" dirty="0" smtClean="0">
                <a:solidFill>
                  <a:schemeClr val="tx1"/>
                </a:solidFill>
                <a:cs typeface="+mn-cs"/>
              </a:rPr>
              <a:t>3. موسسه </a:t>
            </a:r>
            <a:r>
              <a:rPr lang="fa-IR" sz="2800" dirty="0">
                <a:solidFill>
                  <a:schemeClr val="tx1"/>
                </a:solidFill>
                <a:cs typeface="+mn-cs"/>
              </a:rPr>
              <a:t>ملی ایمنی و بهداشت شغلی </a:t>
            </a:r>
            <a:r>
              <a:rPr lang="fa-IR" sz="2800" dirty="0" smtClean="0">
                <a:solidFill>
                  <a:schemeClr val="tx1"/>
                </a:solidFill>
                <a:cs typeface="+mn-cs"/>
              </a:rPr>
              <a:t>امریکا(</a:t>
            </a:r>
            <a:r>
              <a:rPr lang="en-US" sz="2800" dirty="0" smtClean="0">
                <a:solidFill>
                  <a:schemeClr val="tx1"/>
                </a:solidFill>
                <a:cs typeface="+mn-cs"/>
              </a:rPr>
              <a:t>NIOSH</a:t>
            </a:r>
            <a:r>
              <a:rPr lang="fa-IR" sz="2800" dirty="0" smtClean="0">
                <a:solidFill>
                  <a:schemeClr val="tx1"/>
                </a:solidFill>
                <a:cs typeface="+mn-cs"/>
              </a:rPr>
              <a:t>)</a:t>
            </a:r>
            <a:br>
              <a:rPr lang="fa-IR" sz="2800" dirty="0" smtClean="0">
                <a:solidFill>
                  <a:schemeClr val="tx1"/>
                </a:solidFill>
                <a:cs typeface="+mn-cs"/>
              </a:rPr>
            </a:br>
            <a:r>
              <a:rPr lang="en-US" sz="2800" dirty="0" smtClean="0">
                <a:solidFill>
                  <a:schemeClr val="tx1"/>
                </a:solidFill>
                <a:cs typeface="+mn-cs"/>
              </a:rPr>
              <a:t/>
            </a:r>
            <a:br>
              <a:rPr lang="en-US" sz="2800" dirty="0" smtClean="0">
                <a:solidFill>
                  <a:schemeClr val="tx1"/>
                </a:solidFill>
                <a:cs typeface="+mn-cs"/>
              </a:rPr>
            </a:br>
            <a:r>
              <a:rPr lang="fa-IR" sz="2800" dirty="0" smtClean="0">
                <a:solidFill>
                  <a:schemeClr val="tx1"/>
                </a:solidFill>
                <a:cs typeface="+mn-cs"/>
              </a:rPr>
              <a:t>4. سازمان </a:t>
            </a:r>
            <a:r>
              <a:rPr lang="en-US" sz="2800" dirty="0">
                <a:solidFill>
                  <a:schemeClr val="tx1"/>
                </a:solidFill>
                <a:cs typeface="+mn-cs"/>
              </a:rPr>
              <a:t>HSE </a:t>
            </a:r>
            <a:r>
              <a:rPr lang="fa-IR" sz="2800" dirty="0" smtClean="0">
                <a:solidFill>
                  <a:schemeClr val="tx1"/>
                </a:solidFill>
                <a:cs typeface="+mn-cs"/>
              </a:rPr>
              <a:t>انگلستان</a:t>
            </a:r>
            <a:br>
              <a:rPr lang="fa-IR" sz="2800" dirty="0" smtClean="0">
                <a:solidFill>
                  <a:schemeClr val="tx1"/>
                </a:solidFill>
                <a:cs typeface="+mn-cs"/>
              </a:rPr>
            </a:br>
            <a:r>
              <a:rPr lang="en-US" sz="2800" dirty="0" smtClean="0">
                <a:solidFill>
                  <a:schemeClr val="tx1"/>
                </a:solidFill>
                <a:cs typeface="+mn-cs"/>
              </a:rPr>
              <a:t/>
            </a:r>
            <a:br>
              <a:rPr lang="en-US" sz="2800" dirty="0" smtClean="0">
                <a:solidFill>
                  <a:schemeClr val="tx1"/>
                </a:solidFill>
                <a:cs typeface="+mn-cs"/>
              </a:rPr>
            </a:br>
            <a:r>
              <a:rPr lang="fa-IR" sz="2800" dirty="0" smtClean="0">
                <a:solidFill>
                  <a:schemeClr val="tx1"/>
                </a:solidFill>
                <a:cs typeface="+mn-cs"/>
              </a:rPr>
              <a:t>5. سازمان </a:t>
            </a:r>
            <a:r>
              <a:rPr lang="fa-IR" sz="2800" dirty="0">
                <a:solidFill>
                  <a:schemeClr val="tx1"/>
                </a:solidFill>
                <a:cs typeface="+mn-cs"/>
              </a:rPr>
              <a:t>بین‌المللی محافظت در برابر </a:t>
            </a:r>
            <a:r>
              <a:rPr lang="fa-IR" sz="2800" dirty="0" smtClean="0">
                <a:solidFill>
                  <a:schemeClr val="tx1"/>
                </a:solidFill>
                <a:cs typeface="+mn-cs"/>
              </a:rPr>
              <a:t>آتش(</a:t>
            </a:r>
            <a:r>
              <a:rPr lang="en-US" sz="2800" dirty="0" smtClean="0">
                <a:solidFill>
                  <a:schemeClr val="tx1"/>
                </a:solidFill>
                <a:cs typeface="+mn-cs"/>
              </a:rPr>
              <a:t>NFPA</a:t>
            </a:r>
            <a:r>
              <a:rPr lang="fa-IR" sz="2800" dirty="0" smtClean="0">
                <a:solidFill>
                  <a:schemeClr val="tx1"/>
                </a:solidFill>
                <a:cs typeface="+mn-cs"/>
              </a:rPr>
              <a:t>)</a:t>
            </a:r>
            <a:br>
              <a:rPr lang="fa-IR" sz="2800" dirty="0" smtClean="0">
                <a:solidFill>
                  <a:schemeClr val="tx1"/>
                </a:solidFill>
                <a:cs typeface="+mn-cs"/>
              </a:rPr>
            </a:br>
            <a:r>
              <a:rPr lang="en-US" sz="2800" dirty="0" smtClean="0">
                <a:solidFill>
                  <a:schemeClr val="tx1"/>
                </a:solidFill>
                <a:cs typeface="+mn-cs"/>
              </a:rPr>
              <a:t/>
            </a:r>
            <a:br>
              <a:rPr lang="en-US" sz="2800" dirty="0" smtClean="0">
                <a:solidFill>
                  <a:schemeClr val="tx1"/>
                </a:solidFill>
                <a:cs typeface="+mn-cs"/>
              </a:rPr>
            </a:br>
            <a:r>
              <a:rPr lang="fa-IR" sz="2800" dirty="0" smtClean="0">
                <a:solidFill>
                  <a:schemeClr val="tx1"/>
                </a:solidFill>
                <a:cs typeface="+mn-cs"/>
              </a:rPr>
              <a:t>6. </a:t>
            </a:r>
            <a:r>
              <a:rPr lang="en-US" sz="2800" dirty="0" smtClean="0">
                <a:solidFill>
                  <a:schemeClr val="tx1"/>
                </a:solidFill>
                <a:cs typeface="+mn-cs"/>
              </a:rPr>
              <a:t>HSE </a:t>
            </a:r>
            <a:r>
              <a:rPr lang="fa-IR" sz="2800" dirty="0" smtClean="0">
                <a:solidFill>
                  <a:schemeClr val="tx1"/>
                </a:solidFill>
                <a:cs typeface="+mn-cs"/>
              </a:rPr>
              <a:t> در </a:t>
            </a:r>
            <a:r>
              <a:rPr lang="fa-IR" sz="2800" dirty="0">
                <a:solidFill>
                  <a:schemeClr val="tx1"/>
                </a:solidFill>
                <a:cs typeface="+mn-cs"/>
              </a:rPr>
              <a:t>ایران </a:t>
            </a:r>
            <a:endParaRPr lang="en-US" sz="2800" dirty="0">
              <a:solidFill>
                <a:schemeClr val="tx1"/>
              </a:solidFill>
              <a:cs typeface="+mn-cs"/>
            </a:endParaRPr>
          </a:p>
        </p:txBody>
      </p:sp>
      <p:sp>
        <p:nvSpPr>
          <p:cNvPr id="3" name="Content Placeholder 2"/>
          <p:cNvSpPr>
            <a:spLocks noGrp="1"/>
          </p:cNvSpPr>
          <p:nvPr>
            <p:ph idx="1"/>
          </p:nvPr>
        </p:nvSpPr>
        <p:spPr>
          <a:xfrm>
            <a:off x="3984978" y="358254"/>
            <a:ext cx="6138235" cy="770635"/>
          </a:xfrm>
        </p:spPr>
        <p:txBody>
          <a:bodyPr>
            <a:normAutofit/>
          </a:bodyPr>
          <a:lstStyle/>
          <a:p>
            <a:pPr marL="0" indent="0" algn="r" rtl="1">
              <a:buNone/>
            </a:pPr>
            <a:r>
              <a:rPr lang="ar-SA" sz="3600" b="1" dirty="0"/>
              <a:t>سازمان‌های مرتبط با  </a:t>
            </a:r>
            <a:r>
              <a:rPr lang="en-US" sz="3600" b="1" dirty="0" smtClean="0"/>
              <a:t>HSE</a:t>
            </a:r>
            <a:endParaRPr lang="en-US" sz="3600" dirty="0"/>
          </a:p>
        </p:txBody>
      </p:sp>
    </p:spTree>
    <p:extLst>
      <p:ext uri="{BB962C8B-B14F-4D97-AF65-F5344CB8AC3E}">
        <p14:creationId xmlns:p14="http://schemas.microsoft.com/office/powerpoint/2010/main" val="871773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1105468" y="417514"/>
            <a:ext cx="9212239" cy="1139825"/>
          </a:xfrm>
        </p:spPr>
        <p:txBody>
          <a:bodyPr/>
          <a:lstStyle/>
          <a:p>
            <a:pPr algn="r" rtl="1">
              <a:defRPr/>
            </a:pPr>
            <a:r>
              <a:rPr lang="fa-IR" sz="3600" dirty="0">
                <a:solidFill>
                  <a:schemeClr val="tx1"/>
                </a:solidFill>
              </a:rPr>
              <a:t>در چه مرحله ا</a:t>
            </a:r>
            <a:r>
              <a:rPr lang="ar-SA" sz="3600" dirty="0">
                <a:solidFill>
                  <a:schemeClr val="tx1"/>
                </a:solidFill>
              </a:rPr>
              <a:t>ي</a:t>
            </a:r>
            <a:r>
              <a:rPr lang="fa-IR" sz="3600" dirty="0">
                <a:solidFill>
                  <a:schemeClr val="tx1"/>
                </a:solidFill>
              </a:rPr>
              <a:t> از پروژه، </a:t>
            </a:r>
            <a:r>
              <a:rPr lang="en-US" sz="3600" b="1" dirty="0">
                <a:solidFill>
                  <a:schemeClr val="tx1"/>
                </a:solidFill>
                <a:latin typeface="Times New Roman" panose="02020603050405020304" pitchFamily="18" charset="0"/>
              </a:rPr>
              <a:t>HSE</a:t>
            </a:r>
            <a:r>
              <a:rPr lang="fa-IR" sz="3600" dirty="0">
                <a:solidFill>
                  <a:schemeClr val="tx1"/>
                </a:solidFill>
              </a:rPr>
              <a:t> قابل پ</a:t>
            </a:r>
            <a:r>
              <a:rPr lang="ar-SA" sz="3600" dirty="0">
                <a:solidFill>
                  <a:schemeClr val="tx1"/>
                </a:solidFill>
              </a:rPr>
              <a:t>ي</a:t>
            </a:r>
            <a:r>
              <a:rPr lang="fa-IR" sz="3600" dirty="0">
                <a:solidFill>
                  <a:schemeClr val="tx1"/>
                </a:solidFill>
              </a:rPr>
              <a:t>اده ساز</a:t>
            </a:r>
            <a:r>
              <a:rPr lang="ar-SA" sz="3600" dirty="0">
                <a:solidFill>
                  <a:schemeClr val="tx1"/>
                </a:solidFill>
              </a:rPr>
              <a:t>ي</a:t>
            </a:r>
            <a:r>
              <a:rPr lang="fa-IR" sz="3600" dirty="0">
                <a:solidFill>
                  <a:schemeClr val="tx1"/>
                </a:solidFill>
              </a:rPr>
              <a:t> است؟</a:t>
            </a:r>
            <a:endParaRPr lang="en-US" sz="3600" dirty="0">
              <a:solidFill>
                <a:schemeClr val="tx1"/>
              </a:solidFill>
            </a:endParaRPr>
          </a:p>
        </p:txBody>
      </p:sp>
      <p:sp>
        <p:nvSpPr>
          <p:cNvPr id="350212" name="Rectangle 4"/>
          <p:cNvSpPr>
            <a:spLocks noChangeArrowheads="1"/>
          </p:cNvSpPr>
          <p:nvPr/>
        </p:nvSpPr>
        <p:spPr bwMode="auto">
          <a:xfrm>
            <a:off x="2019870" y="1733105"/>
            <a:ext cx="8161360" cy="4517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numCol="2" spcCol="2286000" rtlCol="1"/>
          <a:lstStyle/>
          <a:p>
            <a:pPr algn="r" rtl="1">
              <a:lnSpc>
                <a:spcPct val="150000"/>
              </a:lnSpc>
              <a:spcBef>
                <a:spcPct val="20000"/>
              </a:spcBef>
              <a:buClr>
                <a:schemeClr val="folHlink"/>
              </a:buClr>
              <a:buSzPct val="75000"/>
              <a:buFont typeface="Monotype Sorts" pitchFamily="2" charset="2"/>
              <a:buNone/>
              <a:defRPr/>
            </a:pPr>
            <a:r>
              <a:rPr kumimoji="1" lang="ar-SA" altLang="en-US" sz="3200" dirty="0">
                <a:latin typeface="Tahoma" panose="020B0604030504040204" pitchFamily="34" charset="0"/>
                <a:cs typeface="B Mitra" panose="00000400000000000000" pitchFamily="2" charset="-78"/>
                <a:sym typeface="Wingdings 3" panose="05040102010807070707" pitchFamily="18" charset="2"/>
              </a:rPr>
              <a:t>1.   ارزيابي</a:t>
            </a:r>
          </a:p>
          <a:p>
            <a:pPr algn="r" rtl="1">
              <a:lnSpc>
                <a:spcPct val="150000"/>
              </a:lnSpc>
              <a:spcBef>
                <a:spcPct val="20000"/>
              </a:spcBef>
              <a:buClr>
                <a:schemeClr val="folHlink"/>
              </a:buClr>
              <a:buSzPct val="75000"/>
              <a:buFont typeface="Monotype Sorts" pitchFamily="2" charset="2"/>
              <a:buNone/>
              <a:defRPr/>
            </a:pPr>
            <a:r>
              <a:rPr kumimoji="1" lang="ar-SA" altLang="en-US" sz="3200" dirty="0">
                <a:latin typeface="Tahoma" panose="020B0604030504040204" pitchFamily="34" charset="0"/>
                <a:cs typeface="B Mitra" panose="00000400000000000000" pitchFamily="2" charset="-78"/>
                <a:sym typeface="Wingdings 3" panose="05040102010807070707" pitchFamily="18" charset="2"/>
              </a:rPr>
              <a:t>2.   انتخاب</a:t>
            </a:r>
          </a:p>
          <a:p>
            <a:pPr algn="r" rtl="1">
              <a:lnSpc>
                <a:spcPct val="150000"/>
              </a:lnSpc>
              <a:spcBef>
                <a:spcPct val="20000"/>
              </a:spcBef>
              <a:buClr>
                <a:schemeClr val="folHlink"/>
              </a:buClr>
              <a:buSzPct val="75000"/>
              <a:buFont typeface="Monotype Sorts" pitchFamily="2" charset="2"/>
              <a:buNone/>
              <a:defRPr/>
            </a:pPr>
            <a:r>
              <a:rPr kumimoji="1" lang="ar-SA" altLang="en-US" sz="3200" dirty="0">
                <a:latin typeface="Tahoma" panose="020B0604030504040204" pitchFamily="34" charset="0"/>
                <a:cs typeface="B Mitra" panose="00000400000000000000" pitchFamily="2" charset="-78"/>
                <a:sym typeface="Wingdings 3" panose="05040102010807070707" pitchFamily="18" charset="2"/>
              </a:rPr>
              <a:t>3.   قبل از تصويب پروژه</a:t>
            </a:r>
          </a:p>
          <a:p>
            <a:pPr algn="r" rtl="1">
              <a:lnSpc>
                <a:spcPct val="150000"/>
              </a:lnSpc>
              <a:spcBef>
                <a:spcPct val="20000"/>
              </a:spcBef>
              <a:buClr>
                <a:schemeClr val="folHlink"/>
              </a:buClr>
              <a:buSzPct val="75000"/>
              <a:buFont typeface="Monotype Sorts" pitchFamily="2" charset="2"/>
              <a:buNone/>
              <a:defRPr/>
            </a:pPr>
            <a:r>
              <a:rPr kumimoji="1" lang="ar-SA" altLang="en-US" sz="3200" dirty="0" smtClean="0">
                <a:latin typeface="Tahoma" panose="020B0604030504040204" pitchFamily="34" charset="0"/>
                <a:cs typeface="B Mitra" panose="00000400000000000000" pitchFamily="2" charset="-78"/>
                <a:sym typeface="Wingdings 3" panose="05040102010807070707" pitchFamily="18" charset="2"/>
              </a:rPr>
              <a:t>4.   قبل </a:t>
            </a:r>
            <a:r>
              <a:rPr kumimoji="1" lang="ar-SA" altLang="en-US" sz="3200" dirty="0">
                <a:latin typeface="Tahoma" panose="020B0604030504040204" pitchFamily="34" charset="0"/>
                <a:cs typeface="B Mitra" panose="00000400000000000000" pitchFamily="2" charset="-78"/>
                <a:sym typeface="Wingdings 3" panose="05040102010807070707" pitchFamily="18" charset="2"/>
              </a:rPr>
              <a:t>از </a:t>
            </a:r>
            <a:r>
              <a:rPr kumimoji="1" lang="ar-SA" altLang="en-US" sz="3200" dirty="0" smtClean="0">
                <a:latin typeface="Tahoma" panose="020B0604030504040204" pitchFamily="34" charset="0"/>
                <a:cs typeface="B Mitra" panose="00000400000000000000" pitchFamily="2" charset="-78"/>
                <a:sym typeface="Wingdings 3" panose="05040102010807070707" pitchFamily="18" charset="2"/>
              </a:rPr>
              <a:t>ساخت</a:t>
            </a:r>
            <a:endParaRPr kumimoji="1" lang="en-US" altLang="en-US" sz="3200" dirty="0" smtClean="0">
              <a:latin typeface="Tahoma" panose="020B0604030504040204" pitchFamily="34" charset="0"/>
              <a:cs typeface="B Mitra" panose="00000400000000000000" pitchFamily="2" charset="-78"/>
              <a:sym typeface="Wingdings 3" panose="05040102010807070707" pitchFamily="18" charset="2"/>
            </a:endParaRPr>
          </a:p>
          <a:p>
            <a:pPr algn="r" rtl="1">
              <a:lnSpc>
                <a:spcPct val="150000"/>
              </a:lnSpc>
              <a:spcBef>
                <a:spcPct val="20000"/>
              </a:spcBef>
              <a:buClr>
                <a:schemeClr val="folHlink"/>
              </a:buClr>
              <a:buSzPct val="75000"/>
              <a:buFont typeface="Monotype Sorts" pitchFamily="2" charset="2"/>
              <a:buNone/>
              <a:defRPr/>
            </a:pPr>
            <a:r>
              <a:rPr kumimoji="1" lang="ar-SA" altLang="en-US" sz="3200" dirty="0" smtClean="0">
                <a:latin typeface="Tahoma" panose="020B0604030504040204" pitchFamily="34" charset="0"/>
                <a:cs typeface="B Mitra" panose="00000400000000000000" pitchFamily="2" charset="-78"/>
                <a:sym typeface="Wingdings 3" panose="05040102010807070707" pitchFamily="18" charset="2"/>
              </a:rPr>
              <a:t>5</a:t>
            </a:r>
            <a:r>
              <a:rPr kumimoji="1" lang="ar-SA" altLang="en-US" sz="3200" dirty="0">
                <a:latin typeface="Tahoma" panose="020B0604030504040204" pitchFamily="34" charset="0"/>
                <a:cs typeface="B Mitra" panose="00000400000000000000" pitchFamily="2" charset="-78"/>
                <a:sym typeface="Wingdings 3" panose="05040102010807070707" pitchFamily="18" charset="2"/>
              </a:rPr>
              <a:t>.   ساخت و نصب</a:t>
            </a:r>
          </a:p>
          <a:p>
            <a:pPr algn="r" rtl="1">
              <a:lnSpc>
                <a:spcPct val="150000"/>
              </a:lnSpc>
              <a:spcBef>
                <a:spcPct val="20000"/>
              </a:spcBef>
              <a:buClr>
                <a:schemeClr val="folHlink"/>
              </a:buClr>
              <a:buSzPct val="75000"/>
              <a:buFont typeface="Monotype Sorts" pitchFamily="2" charset="2"/>
              <a:buNone/>
              <a:defRPr/>
            </a:pPr>
            <a:r>
              <a:rPr kumimoji="1" lang="ar-SA" altLang="en-US" sz="3200" dirty="0">
                <a:latin typeface="Tahoma" panose="020B0604030504040204" pitchFamily="34" charset="0"/>
                <a:cs typeface="B Mitra" panose="00000400000000000000" pitchFamily="2" charset="-78"/>
                <a:sym typeface="Wingdings 3" panose="05040102010807070707" pitchFamily="18" charset="2"/>
              </a:rPr>
              <a:t>6.   قبل از راه اندازي</a:t>
            </a:r>
          </a:p>
          <a:p>
            <a:pPr algn="r" rtl="1">
              <a:lnSpc>
                <a:spcPct val="150000"/>
              </a:lnSpc>
              <a:spcBef>
                <a:spcPct val="20000"/>
              </a:spcBef>
              <a:buClr>
                <a:schemeClr val="folHlink"/>
              </a:buClr>
              <a:buSzPct val="75000"/>
              <a:buFont typeface="Monotype Sorts" pitchFamily="2" charset="2"/>
              <a:buNone/>
              <a:defRPr/>
            </a:pPr>
            <a:r>
              <a:rPr kumimoji="1" lang="ar-SA" altLang="en-US" sz="3200" dirty="0">
                <a:latin typeface="Tahoma" panose="020B0604030504040204" pitchFamily="34" charset="0"/>
                <a:cs typeface="B Mitra" panose="00000400000000000000" pitchFamily="2" charset="-78"/>
                <a:sym typeface="Wingdings 3" panose="05040102010807070707" pitchFamily="18" charset="2"/>
              </a:rPr>
              <a:t>7.   راه اندازي و عمليات</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tretch>
            <a:fillRect/>
          </a:stretch>
        </p:blipFill>
        <p:spPr>
          <a:xfrm>
            <a:off x="554584" y="5076967"/>
            <a:ext cx="3812914" cy="14450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704753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50212">
                                            <p:txEl>
                                              <p:pRg st="0" end="0"/>
                                            </p:txEl>
                                          </p:spTgt>
                                        </p:tgtEl>
                                        <p:attrNameLst>
                                          <p:attrName>style.visibility</p:attrName>
                                        </p:attrNameLst>
                                      </p:cBhvr>
                                      <p:to>
                                        <p:strVal val="visible"/>
                                      </p:to>
                                    </p:set>
                                    <p:anim calcmode="lin" valueType="num">
                                      <p:cBhvr additive="base">
                                        <p:cTn id="7" dur="500" fill="hold"/>
                                        <p:tgtEl>
                                          <p:spTgt spid="3502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0212">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2" presetClass="entr" presetSubtype="4" fill="hold" grpId="0" nodeType="afterEffect">
                                  <p:stCondLst>
                                    <p:cond delay="1000"/>
                                  </p:stCondLst>
                                  <p:childTnLst>
                                    <p:set>
                                      <p:cBhvr>
                                        <p:cTn id="11" dur="1" fill="hold">
                                          <p:stCondLst>
                                            <p:cond delay="0"/>
                                          </p:stCondLst>
                                        </p:cTn>
                                        <p:tgtEl>
                                          <p:spTgt spid="350212">
                                            <p:txEl>
                                              <p:pRg st="1" end="1"/>
                                            </p:txEl>
                                          </p:spTgt>
                                        </p:tgtEl>
                                        <p:attrNameLst>
                                          <p:attrName>style.visibility</p:attrName>
                                        </p:attrNameLst>
                                      </p:cBhvr>
                                      <p:to>
                                        <p:strVal val="visible"/>
                                      </p:to>
                                    </p:set>
                                    <p:anim calcmode="lin" valueType="num">
                                      <p:cBhvr additive="base">
                                        <p:cTn id="12" dur="500" fill="hold"/>
                                        <p:tgtEl>
                                          <p:spTgt spid="35021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50212">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350212">
                                            <p:txEl>
                                              <p:pRg st="2" end="2"/>
                                            </p:txEl>
                                          </p:spTgt>
                                        </p:tgtEl>
                                        <p:attrNameLst>
                                          <p:attrName>style.visibility</p:attrName>
                                        </p:attrNameLst>
                                      </p:cBhvr>
                                      <p:to>
                                        <p:strVal val="visible"/>
                                      </p:to>
                                    </p:set>
                                    <p:anim calcmode="lin" valueType="num">
                                      <p:cBhvr additive="base">
                                        <p:cTn id="17" dur="500" fill="hold"/>
                                        <p:tgtEl>
                                          <p:spTgt spid="35021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0212">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4500"/>
                            </p:stCondLst>
                            <p:childTnLst>
                              <p:par>
                                <p:cTn id="20" presetID="2" presetClass="entr" presetSubtype="4" fill="hold" grpId="0" nodeType="afterEffect">
                                  <p:stCondLst>
                                    <p:cond delay="1000"/>
                                  </p:stCondLst>
                                  <p:childTnLst>
                                    <p:set>
                                      <p:cBhvr>
                                        <p:cTn id="21" dur="1" fill="hold">
                                          <p:stCondLst>
                                            <p:cond delay="0"/>
                                          </p:stCondLst>
                                        </p:cTn>
                                        <p:tgtEl>
                                          <p:spTgt spid="350212">
                                            <p:txEl>
                                              <p:pRg st="3" end="3"/>
                                            </p:txEl>
                                          </p:spTgt>
                                        </p:tgtEl>
                                        <p:attrNameLst>
                                          <p:attrName>style.visibility</p:attrName>
                                        </p:attrNameLst>
                                      </p:cBhvr>
                                      <p:to>
                                        <p:strVal val="visible"/>
                                      </p:to>
                                    </p:set>
                                    <p:anim calcmode="lin" valueType="num">
                                      <p:cBhvr additive="base">
                                        <p:cTn id="22" dur="500" fill="hold"/>
                                        <p:tgtEl>
                                          <p:spTgt spid="35021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5021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grpId="0" nodeType="afterEffect">
                                  <p:stCondLst>
                                    <p:cond delay="1000"/>
                                  </p:stCondLst>
                                  <p:childTnLst>
                                    <p:set>
                                      <p:cBhvr>
                                        <p:cTn id="26" dur="1" fill="hold">
                                          <p:stCondLst>
                                            <p:cond delay="0"/>
                                          </p:stCondLst>
                                        </p:cTn>
                                        <p:tgtEl>
                                          <p:spTgt spid="350212">
                                            <p:txEl>
                                              <p:pRg st="4" end="4"/>
                                            </p:txEl>
                                          </p:spTgt>
                                        </p:tgtEl>
                                        <p:attrNameLst>
                                          <p:attrName>style.visibility</p:attrName>
                                        </p:attrNameLst>
                                      </p:cBhvr>
                                      <p:to>
                                        <p:strVal val="visible"/>
                                      </p:to>
                                    </p:set>
                                    <p:anim calcmode="lin" valueType="num">
                                      <p:cBhvr additive="base">
                                        <p:cTn id="27" dur="500" fill="hold"/>
                                        <p:tgtEl>
                                          <p:spTgt spid="35021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0212">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7500"/>
                            </p:stCondLst>
                            <p:childTnLst>
                              <p:par>
                                <p:cTn id="30" presetID="2" presetClass="entr" presetSubtype="4" fill="hold" grpId="0" nodeType="afterEffect">
                                  <p:stCondLst>
                                    <p:cond delay="1000"/>
                                  </p:stCondLst>
                                  <p:childTnLst>
                                    <p:set>
                                      <p:cBhvr>
                                        <p:cTn id="31" dur="1" fill="hold">
                                          <p:stCondLst>
                                            <p:cond delay="0"/>
                                          </p:stCondLst>
                                        </p:cTn>
                                        <p:tgtEl>
                                          <p:spTgt spid="350212">
                                            <p:txEl>
                                              <p:pRg st="5" end="5"/>
                                            </p:txEl>
                                          </p:spTgt>
                                        </p:tgtEl>
                                        <p:attrNameLst>
                                          <p:attrName>style.visibility</p:attrName>
                                        </p:attrNameLst>
                                      </p:cBhvr>
                                      <p:to>
                                        <p:strVal val="visible"/>
                                      </p:to>
                                    </p:set>
                                    <p:anim calcmode="lin" valueType="num">
                                      <p:cBhvr additive="base">
                                        <p:cTn id="32" dur="500" fill="hold"/>
                                        <p:tgtEl>
                                          <p:spTgt spid="35021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50212">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9000"/>
                            </p:stCondLst>
                            <p:childTnLst>
                              <p:par>
                                <p:cTn id="35" presetID="2" presetClass="entr" presetSubtype="4" fill="hold" grpId="0" nodeType="afterEffect">
                                  <p:stCondLst>
                                    <p:cond delay="1000"/>
                                  </p:stCondLst>
                                  <p:childTnLst>
                                    <p:set>
                                      <p:cBhvr>
                                        <p:cTn id="36" dur="1" fill="hold">
                                          <p:stCondLst>
                                            <p:cond delay="0"/>
                                          </p:stCondLst>
                                        </p:cTn>
                                        <p:tgtEl>
                                          <p:spTgt spid="350212">
                                            <p:txEl>
                                              <p:pRg st="6" end="6"/>
                                            </p:txEl>
                                          </p:spTgt>
                                        </p:tgtEl>
                                        <p:attrNameLst>
                                          <p:attrName>style.visibility</p:attrName>
                                        </p:attrNameLst>
                                      </p:cBhvr>
                                      <p:to>
                                        <p:strVal val="visible"/>
                                      </p:to>
                                    </p:set>
                                    <p:anim calcmode="lin" valueType="num">
                                      <p:cBhvr additive="base">
                                        <p:cTn id="37" dur="500" fill="hold"/>
                                        <p:tgtEl>
                                          <p:spTgt spid="35021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02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2" grpId="0" build="p" autoUpdateAnimBg="0" advAuto="100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2">
      <a:majorFont>
        <a:latin typeface=""/>
        <a:ea typeface=""/>
        <a:cs typeface="B Titr"/>
      </a:majorFont>
      <a:minorFont>
        <a:latin typeface="Century Gothic"/>
        <a:ea typeface=""/>
        <a:cs typeface="B Mitra"/>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933</TotalTime>
  <Words>3196</Words>
  <Application>Microsoft Office PowerPoint</Application>
  <PresentationFormat>Custom</PresentationFormat>
  <Paragraphs>322</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Ion</vt:lpstr>
      <vt:lpstr>PowerPoint Presentation</vt:lpstr>
      <vt:lpstr>PowerPoint Presentation</vt:lpstr>
      <vt:lpstr>فعالیت های مهم</vt:lpstr>
      <vt:lpstr>PowerPoint Presentation</vt:lpstr>
      <vt:lpstr>1.  کاهش حوادث در محیط های کاری 2. کاهش عواقب بلند مدت در زندگی کارکنان بواسطه کاهش صدمات جانی و نقص عضو 3. افزایش در ارائه تولید و یا خدمات بیشتر 4. افزایش انگیزه کارکنان به دلیل کار در یک محیط ایمن و ایده آل 5. شناسایی و ارزیابی خطراتی که در محیط وجود دارد اما دیده نمی شود </vt:lpstr>
      <vt:lpstr>6. کاهش ضایعات ( چه محصول باشد و چه خدمت ) 7. کاهش آلودگی های زیست محیطی شامل آلودگی آب ، خاک و هوا 8. نگهداری منابع طبیعی برای نسل های آینده 9. مدیریت صحیح پسماندها 10. کاهش بیماری ها و امراض از طریق حفظ محیط زیست </vt:lpstr>
      <vt:lpstr>HSE MS</vt:lpstr>
      <vt:lpstr>1. اداره ایمنی وبهداشت شغلی امریکا به اختصار( OSHA)  2. انجمن بهداشت صنعتی آمریکا(AIHA)  3. موسسه ملی ایمنی و بهداشت شغلی امریکا(NIOSH)  4. سازمان HSE انگلستان  5. سازمان بین‌المللی محافظت در برابر آتش(NFPA)  6. HSE  در ایران </vt:lpstr>
      <vt:lpstr>در چه مرحله اي از پروژه، HSE قابل پياده سازي است؟</vt:lpstr>
      <vt:lpstr>اعضاي تيم اجرايي HSE</vt:lpstr>
      <vt:lpstr>عناصر سيستم مديريت بهداشت، ايمني و محيط زيست</vt:lpstr>
      <vt:lpstr>عناصر سيستم مديريت بهداشت، ايمني و محيط زيست</vt:lpstr>
      <vt:lpstr>1. رهبري و تعهد</vt:lpstr>
      <vt:lpstr>رهبري و تعهد</vt:lpstr>
      <vt:lpstr>نشانه هاي تعهد مديريت به نظام مديريت HSE</vt:lpstr>
      <vt:lpstr>2. خط مشي و اهداف استراتژيك</vt:lpstr>
      <vt:lpstr>خط مشي  ایمنی و بهداشت</vt:lpstr>
      <vt:lpstr>خط مشي زیست محیطی</vt:lpstr>
      <vt:lpstr>خط مشي</vt:lpstr>
      <vt:lpstr>3. سازمان، منابع و مستند سازي</vt:lpstr>
      <vt:lpstr>3. سازمان، منابع و مستند سازي</vt:lpstr>
      <vt:lpstr>ساختار سازماني بايد بيان كننده روابط بين قسمتهاي ذيل باشد:</vt:lpstr>
      <vt:lpstr>PowerPoint Presentation</vt:lpstr>
      <vt:lpstr>4. ارزيابي و مديريت ريسك</vt:lpstr>
      <vt:lpstr>4. ارزيابي و مديريت ريسك</vt:lpstr>
      <vt:lpstr>گام هاي اساسي مديريت عوامل بالقوه آسيب رسان</vt:lpstr>
      <vt:lpstr>روند ارزيابي ريسك</vt:lpstr>
      <vt:lpstr> مجموعه اي بسيار عظيم و درهم  پيچيده از عوامل گوناگوني است که بر اثر يک روند و تکامل تدريجي موجودات زنده و اجزاي سازنده سطح زمين به وجود آمده است. بنابراين در فعاليت‏هاي انسان تاثير گذارده و از آن متاثر ميگردد.</vt:lpstr>
      <vt:lpstr>جهاني که ما در آن زندگي مي کنيم از ديدگاه آمار</vt:lpstr>
      <vt:lpstr>جهاني که ما در آن زندگي مي کنيم از ديدگاه آمار</vt:lpstr>
      <vt:lpstr>محيط زيست کشور ما از ديدگاه آمار</vt:lpstr>
      <vt:lpstr>محيط زيست کشور ما از ديدگاه آمار</vt:lpstr>
      <vt:lpstr>انواع آلودگي هاي زيست محيطي</vt:lpstr>
      <vt:lpstr>آلاينده هاي هوا</vt:lpstr>
      <vt:lpstr>آلاينده هاي خاک</vt:lpstr>
      <vt:lpstr>دسته بندي آلاينده هاي آب</vt:lpstr>
      <vt:lpstr>5. طرحريزي</vt:lpstr>
      <vt:lpstr>6. اجرا و بازبيني</vt:lpstr>
      <vt:lpstr>7. مميزي و بررسي مجدد</vt:lpstr>
      <vt:lpstr>1-7 مميزي</vt:lpstr>
      <vt:lpstr>2-7 بررسي مجدد</vt:lpstr>
      <vt:lpstr>با تشکر از توجه شما</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موضوع ارائه Hse گردآورندگان: کوروش لطفی، سعید خادم علی، افشین قلیپور</dc:title>
  <dc:creator>pc2</dc:creator>
  <cp:lastModifiedBy>WIN 7</cp:lastModifiedBy>
  <cp:revision>165</cp:revision>
  <dcterms:created xsi:type="dcterms:W3CDTF">2016-02-29T09:00:46Z</dcterms:created>
  <dcterms:modified xsi:type="dcterms:W3CDTF">2017-04-30T18:59:54Z</dcterms:modified>
</cp:coreProperties>
</file>