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75" autoAdjust="0"/>
    <p:restoredTop sz="94660" autoAdjust="0"/>
  </p:normalViewPr>
  <p:slideViewPr>
    <p:cSldViewPr>
      <p:cViewPr>
        <p:scale>
          <a:sx n="70" d="100"/>
          <a:sy n="70" d="100"/>
        </p:scale>
        <p:origin x="-44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BE5BE-E1F0-48D3-8027-62022BAD2F25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96460-6B64-42AF-A2B7-4A3D2F50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96460-6B64-42AF-A2B7-4A3D2F50C4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96460-6B64-42AF-A2B7-4A3D2F50C4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iki/%D8%B3%D9%87%D8%A7%D9%85" TargetMode="External"/><Relationship Id="rId2" Type="http://schemas.openxmlformats.org/officeDocument/2006/relationships/hyperlink" Target="http://fa.wikipedia.org/wiki/%D8%A8%D8%A7%D8%B2%D8%A7%D8%B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/index.php?title=%D8%AC%D9%86%D8%B1%D8%A7%D9%84&amp;action=edit&amp;redlink=1" TargetMode="External"/><Relationship Id="rId2" Type="http://schemas.openxmlformats.org/officeDocument/2006/relationships/hyperlink" Target="http://fa.wikipedia.org/wiki/%D9%81%D9%88%D9%84%D8%A7%D8%A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.wikipedia.org/wiki/%DA%98%D8%A7%D9%BE%D9%86" TargetMode="External"/><Relationship Id="rId5" Type="http://schemas.openxmlformats.org/officeDocument/2006/relationships/hyperlink" Target="http://fa.wikipedia.org/wiki/%D9%86%D9%81%D8%AA" TargetMode="External"/><Relationship Id="rId4" Type="http://schemas.openxmlformats.org/officeDocument/2006/relationships/hyperlink" Target="http://fa.wikipedia.org/wiki/%D8%A8%D8%A7%D9%86%DA%A9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fa.wikipedia.org/w/index.php?title=%D9%82%D8%A7%D9%86%D9%88%D9%86_%D8%B6%D8%AF_%D8%AA%D8%B1%D8%A7%D8%B3%D8%AA_%D8%B4%D8%B1%D9%85%D9%86&amp;action=edit&amp;redlink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5943600"/>
            <a:ext cx="6324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AHMAD TEYMOURI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712252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نوع ششم)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استفاده از آگهی با هدف اجتناب از اقدامات هم زمان و هزینه بر در زمینه هایی نظیر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افزایش ظرفیت است.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نوع هفتم)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حالت نهایی استفاده از آگهی ممکن است برای ارتباط با بخش مالی باشد.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این نوع آگهی معمولا با هدف افزایش سهام یا اعتبار شرکت منتشر می شود.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</a:rPr>
              <a:t>مزیت این نوع آگهی ها: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قبل از آنکه یک دلار از منابع خرج شود مبارزه ای کاملا رقابتی بین شرکت ها ایجاد می کند.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3" y="1066800"/>
            <a:ext cx="7840673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آگهی اعلام نتایج فعالیت ها بعد از انجام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شرکت ها اغلب اطلاعات مربوط به افزایش ظرفیت کارخانه ،ارقام فروش و دیگر نتایج فعالیت ها را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بعد از انجام کار منتشر می کنند.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مذاکرات عمومی رقبا در مورد صنعت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این بحث ها و اظهار نظر ها مملو از نشانه ها و اطلاعات است چرا که معمولا بیانگر پیش فرض هایی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 در مورد صنعت است که شرکت به احتمال زیاد استراتژی خود را بر پایه آنها تدوین می کند.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درخواست های غیر مستقیم در به نظم دراوردن قیمت ها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درخواست غیرمستقیم از رقبا برای کاهش ظرفیت های افراطی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اظهارنظر درمورد رقبا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243" y="914400"/>
            <a:ext cx="7592207" cy="37805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بحث ها و توضیحات شرکت ها پیرامون اقدامات خود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این بحث ها می تواند در راستای نیل به سه هدف باشد: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1)شرکت ها را قانع کند تا اصول کار او را پذیرفته و ازآن پیروی کنند و یا اینکه به آنها اعلام کند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که هدف شرکت از چنین اقدامی تحریک آنها نیست.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2)توضیحات شرکت نوعی رفتار بازدارنده بر علیه رقبایش باشد.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3)اعلام تعهد خود نسبت به انجام فعالیتی خاص باشد.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905000"/>
            <a:ext cx="707730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تاکتیک های رقبا در مورد فعالیت هایی که می توانستند انجام دهند.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حالتی که در آن تغییرات استراتژیک از همان آغاز اعمال گردند.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واگرایی از اهداف گذشته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واگرایی از رویه گذشته صنعت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اقدامی که باعث خروج از هنجار پذیرفته صنعت می شود معمولا نشانه ای تهاجمی است.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1219200"/>
            <a:ext cx="1792478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b="1" dirty="0" smtClean="0"/>
              <a:t> نشانه های دیگر ....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23809">
            <a:off x="7010400" y="1143000"/>
            <a:ext cx="1598515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ترفند دفاعی متقابل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397" y="1905000"/>
            <a:ext cx="7975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هنگامی که شرکتی اقدامی را در زمینه ای خاص انجام می دهد و شرکت رقیب با اقدام در زمینه ای دیگر</a:t>
            </a:r>
          </a:p>
          <a:p>
            <a:pPr algn="r" rtl="1"/>
            <a:r>
              <a:rPr lang="fa-IR" b="1" dirty="0" smtClean="0"/>
              <a:t>شرکت نخست را تحت تاثیر قرار می دهد بدان پاسخ می گوید ،</a:t>
            </a:r>
          </a:p>
          <a:p>
            <a:pPr algn="r" rtl="1"/>
            <a:r>
              <a:rPr lang="fa-IR" b="1" dirty="0" smtClean="0"/>
              <a:t>وضعیت ایجاد شده را ترفند دفاعی می گویند.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3429000"/>
            <a:ext cx="2536272" cy="369332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مبارزه از طریق علامت تجاری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47187" y="4343400"/>
            <a:ext cx="5230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dirty="0" smtClean="0"/>
              <a:t>استفاده از مارک تجاری به عنوان یک عامل تنبیهی</a:t>
            </a:r>
          </a:p>
          <a:p>
            <a:pPr algn="r"/>
            <a:r>
              <a:rPr lang="fa-IR" dirty="0" smtClean="0"/>
              <a:t> توسط شرکت کوکاکولا</a:t>
            </a:r>
            <a:r>
              <a:rPr lang="en-US" dirty="0" err="1" smtClean="0"/>
              <a:t>Dr.pepper</a:t>
            </a:r>
            <a:r>
              <a:rPr lang="fa-IR" dirty="0" smtClean="0"/>
              <a:t>مثال : عرضه محصولی مانند 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762000"/>
            <a:ext cx="7137640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 </a:t>
            </a:r>
            <a:r>
              <a:rPr lang="en-US" b="1" dirty="0" smtClean="0"/>
              <a:t>ANTITRUST</a:t>
            </a:r>
            <a:r>
              <a:rPr lang="fa-IR" b="1" dirty="0" smtClean="0"/>
              <a:t>ضد تراست چیست ؟ 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تراست از اتحاد چند شرکت که کالایی مشابه به هم تولید می‏کنند و سهم عمده‏ای از </a:t>
            </a:r>
            <a:r>
              <a:rPr lang="fa-IR" b="1" dirty="0" smtClean="0">
                <a:hlinkClick r:id="rId2" tooltip="بازار"/>
              </a:rPr>
              <a:t>بازار</a:t>
            </a:r>
            <a:r>
              <a:rPr lang="fa-IR" b="1" dirty="0" smtClean="0"/>
              <a:t> را در اختیار دارند به وجود می‏آید. تراست سهام شرکت‌هایی که در آن عضو هستند را به صورت امانت نگه می‏دارد، امّا مالکیت </a:t>
            </a:r>
            <a:r>
              <a:rPr lang="fa-IR" b="1" dirty="0" smtClean="0">
                <a:hlinkClick r:id="rId3" tooltip="سهام"/>
              </a:rPr>
              <a:t>سهام</a:t>
            </a:r>
            <a:r>
              <a:rPr lang="fa-IR" b="1" dirty="0" smtClean="0"/>
              <a:t> برای خود شرکت‌ها باقی می‏ماند.امّا شرکت‏ها استقلال مالی، فنی و بازرگانی خود را از دست می‏دهند و تمام امکانات و قدرت عمل آن‌ها در تراست متمرکز می‏شود. وظیفه اصلی تراست کنترل امور شرکتهای عضو از طریق کنترل آرای سهامداران آن شرکت‌ها، انتصاب مدیران و اعمال نظارت مرکزی بر امور یکایک آن‌ها است، به نحوی که حداکثر سود تراست حاصل شود و در نهایت این سود میان اعضا تقسیم گردد.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وقتی تراست‏ها اتحادیه تشکیل دهند به آن اتحادیه کنسرن گفته می‏شود. این واحدهای اقتصادی بزرگ در کشورهای سرمایه‏داری از قدرت زیادی برخوردار بوده‏اند و همیشه عامل تسلط صنعتی، بازرگانی و نظامی بر کشورهای دیگر می‏باشند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990600"/>
            <a:ext cx="7499931" cy="4202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یکی از کنسرن‏های بزرگ در آمریکا شرکت جنرال موتورز است که از ادغام واحدهای خودروسازی مانند فورد و کرایسلر و کارخانه‏های ذوب‏آهن و تهیه </a:t>
            </a:r>
            <a:r>
              <a:rPr lang="fa-IR" b="1" dirty="0" smtClean="0">
                <a:hlinkClick r:id="rId2" tooltip="فولاد"/>
              </a:rPr>
              <a:t>فولاد</a:t>
            </a:r>
            <a:r>
              <a:rPr lang="fa-IR" b="1" dirty="0" smtClean="0"/>
              <a:t> و مؤسسات لاستیک‏سازی بی.اف.گودریچ و </a:t>
            </a:r>
            <a:r>
              <a:rPr lang="fa-IR" b="1" dirty="0" smtClean="0">
                <a:hlinkClick r:id="rId3" tooltip="جنرال (صفحه وجود ندارد)"/>
              </a:rPr>
              <a:t>جنرال</a:t>
            </a:r>
            <a:r>
              <a:rPr lang="fa-IR" b="1" dirty="0" smtClean="0"/>
              <a:t> تشکیل شده‌است و حتّی منابع مالی مورد نیاز خود را از طریق </a:t>
            </a:r>
            <a:r>
              <a:rPr lang="fa-IR" b="1" dirty="0" smtClean="0">
                <a:hlinkClick r:id="rId4" tooltip="بانک"/>
              </a:rPr>
              <a:t>بانک</a:t>
            </a:r>
            <a:r>
              <a:rPr lang="fa-IR" b="1" dirty="0" smtClean="0"/>
              <a:t>‏های وابسته به خود تأمین می‏کند. انگلیس نیز تا پیش از جنگ جهانی دوم با استفاده از دو تراست نفتی خود ٬ شرکت نفت ایران و انگلیس و شرکت رویال داچ‏شل با این‌که حتّی یک حلقه چاه نفت در خاک خود نداشت، دومین تولیدکنندهٔ </a:t>
            </a:r>
            <a:r>
              <a:rPr lang="fa-IR" b="1" dirty="0" smtClean="0">
                <a:hlinkClick r:id="rId5" tooltip="نفت"/>
              </a:rPr>
              <a:t>نفت</a:t>
            </a:r>
            <a:r>
              <a:rPr lang="fa-IR" b="1" dirty="0" smtClean="0"/>
              <a:t> در سطح جهان به‌شمار می‏رفت.</a:t>
            </a:r>
            <a:r>
              <a:rPr lang="fa-IR" b="1" dirty="0" smtClean="0">
                <a:hlinkClick r:id="rId6" tooltip="ژاپن"/>
              </a:rPr>
              <a:t>ژاپن</a:t>
            </a:r>
            <a:r>
              <a:rPr lang="fa-IR" b="1" dirty="0" smtClean="0"/>
              <a:t> نیز به تحریک سه تراست بزرگ خود یعنی میتسویی که کنترل‌کننده بیش از ۵۰٪ تجارت خارجی ژاپن بود و میتسوبیشی و مانیگو که در ارتش و دولت نفوذ زیادی داشتند، وارد جنگ جهانی دوم گردید.در آلمان نیز هیتلر با حمایت شش کنسرن بزرگ که کلاً ۹۸٪ تولید چدن و ۸۵٪ تولید فولاد آلمان را در اختیار داشتند، جنگ جهانی دوم را آغاز کرد.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066800"/>
            <a:ext cx="696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524000"/>
            <a:ext cx="696653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/>
              <a:t>با این رویه رقابت در کشورهای سرمایه‏داری تبدیل به انحصار گردید و برای مقابله با تراست باید قوانینی ضدّ انحصار به وجود می‏آمد٬ که یکی از معروف‏ترین این قوانین </a:t>
            </a:r>
            <a:r>
              <a:rPr lang="fa-IR" b="1" dirty="0" smtClean="0">
                <a:hlinkClick r:id="rId2" tooltip="قانون ضد تراست شرمن (صفحه وجود ندارد)"/>
              </a:rPr>
              <a:t>قانون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>
                <a:hlinkClick r:id="rId2" tooltip="قانون ضد تراست شرمن (صفحه وجود ندارد)"/>
              </a:rPr>
              <a:t>ضد تراست شرمن</a:t>
            </a:r>
            <a:r>
              <a:rPr lang="fa-IR" b="1" dirty="0" smtClean="0"/>
              <a:t>» می‏باشد که در سال ۱۸۹۰ در آمریکا به تصویب رسید</a:t>
            </a:r>
            <a:endParaRPr lang="en-US" b="1" dirty="0" smtClean="0"/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r>
              <a:rPr lang="fa-IR" b="1" dirty="0" smtClean="0"/>
              <a:t>منبع این قسمت: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نظامهای اقتصادی دکتر حسین نمازی.شرکت سهامی انتشار٬چاپ سوم ویرایش جدید ۱۳۸۴</a:t>
            </a:r>
            <a:endParaRPr lang="fa-IR" b="1" dirty="0" smtClean="0"/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9939" y="1295400"/>
            <a:ext cx="753289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</a:rPr>
              <a:t>شکایت های خصوصی ضد تراست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این اقدام نشانه نارضایتی ، یا در بعضی از موارد به عنوان ابزار مزاحمت یا شگردی در به تاخیر </a:t>
            </a:r>
          </a:p>
          <a:p>
            <a:pPr algn="r" rtl="1"/>
            <a:r>
              <a:rPr lang="fa-IR" b="1" dirty="0" smtClean="0"/>
              <a:t>انداختن و کند نمودن فعالیت رقیب قلمداد کرد.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نقش تاریخچه شرکت در شناسایی نشانه ها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یک سری فعالیت های خاص از سوی نیروی فروش نشان دهنده تغییر محصول در آینده باشد.</a:t>
            </a:r>
          </a:p>
          <a:p>
            <a:pPr algn="r" rtl="1"/>
            <a:r>
              <a:rPr lang="fa-IR" b="1" dirty="0" smtClean="0"/>
              <a:t>معرفی محصول جدید همیشه بعد از جلسه فروش ملی باشد.</a:t>
            </a:r>
          </a:p>
          <a:p>
            <a:pPr algn="r" rtl="1"/>
            <a:r>
              <a:rPr lang="fa-IR" b="1" dirty="0" smtClean="0"/>
              <a:t>تغییرات قیمت در خط تولید موجود همیشه قبل از معرفی محصول جدید اعمال شود.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>
                <a:solidFill>
                  <a:srgbClr val="FFFF00"/>
                </a:solidFill>
              </a:rPr>
              <a:t>توجه:</a:t>
            </a:r>
          </a:p>
          <a:p>
            <a:pPr algn="r" rtl="1"/>
            <a:r>
              <a:rPr lang="fa-IR" b="1" dirty="0" smtClean="0"/>
              <a:t>همیشه احتمال انحراف از رفتار گذشته وجود دارد.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667000"/>
            <a:ext cx="581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 smtClean="0"/>
              <a:t>آیا توجه به نشانه های بازار می تواند گمراه کننده باشد؟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2590800"/>
            <a:ext cx="3478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a-IR" sz="54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پیام های بازار</a:t>
            </a:r>
            <a:endParaRPr lang="en-US" sz="5400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y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914400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81596" y="3352800"/>
            <a:ext cx="7587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پیام یا نشانه بازار به اقداماتی گفته می شود که از سوی رقیب انجام می پذیردو اطلاعاتی در مورد </a:t>
            </a:r>
          </a:p>
          <a:p>
            <a:pPr algn="r" rtl="1"/>
            <a:r>
              <a:rPr lang="fa-IR" b="1" dirty="0" smtClean="0"/>
              <a:t>اهداف ،انگیزه و شرایط درونی آن به دست می دهد.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4343400"/>
            <a:ext cx="4828565" cy="120032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 algn="r" rtl="1"/>
            <a:r>
              <a:rPr lang="fa-IR" b="1" dirty="0" smtClean="0"/>
              <a:t>انواع پیام ها</a:t>
            </a:r>
          </a:p>
          <a:p>
            <a:pPr marL="342900" indent="-342900" algn="r" rtl="1">
              <a:buAutoNum type="arabicParenR"/>
            </a:pPr>
            <a:r>
              <a:rPr lang="fa-IR" b="1" dirty="0" smtClean="0"/>
              <a:t>بلوف </a:t>
            </a:r>
          </a:p>
          <a:p>
            <a:pPr marL="342900" indent="-342900" algn="r" rtl="1">
              <a:buAutoNum type="arabicParenR"/>
            </a:pPr>
            <a:r>
              <a:rPr lang="fa-IR" b="1" dirty="0" smtClean="0"/>
              <a:t>هشدار</a:t>
            </a:r>
          </a:p>
          <a:p>
            <a:pPr marL="342900" indent="-342900" algn="r" rtl="1">
              <a:buAutoNum type="arabicParenR"/>
            </a:pPr>
            <a:r>
              <a:rPr lang="fa-IR" b="1" dirty="0" smtClean="0"/>
              <a:t>تصمیم قاطع شرکت رقیب برای انجام یک سری فعالیت ها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1828800"/>
            <a:ext cx="47211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شناخت و تشخیص درست این پیام ها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1)نقش عمده ای در طراحی و تدوین استراتژی رقابتی دارد.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2)یکی از اجزا اصلی در تکمیل فرآیند تحلیل رقبا می باشد.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3) تاثیر مهم در کارایی فعالیت های رقابتی دارد.(فصل پنجم)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4040" y="1447800"/>
            <a:ext cx="6925294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b="1" dirty="0" smtClean="0">
                <a:solidFill>
                  <a:sysClr val="windowText" lastClr="000000"/>
                </a:solidFill>
              </a:rPr>
              <a:t>یکی از پیش نیازهای مهم برای تفسیر درست این پیام ها ایجاد خط مبنا در تحلیل رقباست.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7857" y="2209800"/>
            <a:ext cx="7237943" cy="34163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>
                <a:solidFill>
                  <a:sysClr val="windowText" lastClr="000000"/>
                </a:solidFill>
              </a:rPr>
              <a:t>نوع شناخت نسبت به اهداف آینده رقیب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>
                <a:solidFill>
                  <a:sysClr val="windowText" lastClr="000000"/>
                </a:solidFill>
              </a:rPr>
              <a:t>پیش فرض های آن در خصوص بازار و نیز خود رقیب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>
                <a:solidFill>
                  <a:sysClr val="windowText" lastClr="000000"/>
                </a:solidFill>
              </a:rPr>
              <a:t>استراتژی های جاری و قابلیت های آن</a:t>
            </a:r>
          </a:p>
          <a:p>
            <a:pPr algn="r" rtl="1">
              <a:lnSpc>
                <a:spcPct val="150000"/>
              </a:lnSpc>
            </a:pPr>
            <a:endParaRPr lang="fa-IR" b="1" dirty="0" smtClean="0">
              <a:solidFill>
                <a:sysClr val="windowText" lastClr="000000"/>
              </a:solidFill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solidFill>
                <a:sysClr val="windowText" lastClr="00000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ysClr val="windowText" lastClr="000000"/>
                </a:solidFill>
              </a:rPr>
              <a:t>شناخت و تفسیر نشانه یا پیام های بازار که به نوعی شکل دیگری از تحلیل رقیب است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ysClr val="windowText" lastClr="000000"/>
                </a:solidFill>
              </a:rPr>
              <a:t>برپایه قضاوت های دقیق در مورد رقبا – که خود نتیجه مقایسه جنبه ای شناخته شده موقعیت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ysClr val="windowText" lastClr="000000"/>
                </a:solidFill>
              </a:rPr>
              <a:t>آنها با رفتارشان می باشد- استوار است. 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676400"/>
            <a:ext cx="5346335" cy="3365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پیش آگهی ها درمورد فعالیت ها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آگهی اعلام نتایج فعالیت ها بعد از انجام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مذاکرات عمومی رقبا در مورد صنعت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بحث ها و توضیحات شرکت ها پیرامون اقدامات خود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تاکتیک های رقبا در مورد فعایت هایی که می توانستند انجام دهند.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حالتی که در آن تغییرات استراتژیک از همان آغاز اعمال گردند.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واگرایی از اهداف گذشته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واگرایی از رویه گذشته صنعت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6858000" y="2743200"/>
            <a:ext cx="1981200" cy="1295400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انواع نشانه ها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14400"/>
            <a:ext cx="6569491" cy="2169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پیش آگهی ها درمورد فعالیت ها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پیش آگهی ها ،گزارشات رسمی شرکت رقیب در مورد اقداماتی است که قصد انجام یا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عدم انجام آن را دارد(نظیر ساخت کارخانه،تغییر در قیمت و غیره )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توجه: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پیش آگهی الزاماً قرار نیست انجام یک عمل را تضمین کند.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2" y="3581400"/>
            <a:ext cx="75664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solidFill>
                  <a:srgbClr val="FFFF00"/>
                </a:solidFill>
              </a:rPr>
              <a:t>نوع اول: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تلاش هایی برای نشان دادن تعهد شرکت به انجام یک عمل و با هدف پیشی گرفتن از رقبا تنظیم و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ارسال گردد.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7441524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نوع دوم )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اطلاعیه هایی هستند که شرکت از طریق آنها رقبایش را تهدید می کند که درصورت ادامه فعالیت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،اقدام خاصی را علیه آنان به انجام خواهد رساند.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نوع سوم)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آگهی ها ممکن است با هدف آزمودن واکنش های احساسی شرکت رقیب منتشر شود.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مزیت این نوع آگهی ها در این است که لزومی برای عملی کردن کردن آنها وجود ندارد.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9206" y="1219200"/>
            <a:ext cx="74992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</a:rPr>
              <a:t>نوع چهارم)</a:t>
            </a:r>
          </a:p>
          <a:p>
            <a:pPr algn="r" rtl="1"/>
            <a:r>
              <a:rPr lang="fa-IR" b="1" dirty="0" smtClean="0"/>
              <a:t>وسیله ای برای ابراز رضایت یا عدم رضایت از تحولات درون صنعت باشند.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>
                <a:solidFill>
                  <a:srgbClr val="FFFF00"/>
                </a:solidFill>
              </a:rPr>
              <a:t>نوع پنجم )</a:t>
            </a:r>
          </a:p>
          <a:p>
            <a:pPr algn="r" rtl="1"/>
            <a:r>
              <a:rPr lang="fa-IR" b="1" dirty="0" smtClean="0"/>
              <a:t>به عنوان اقدامی مسالمت آمیز جهت به حداقل رساندن نقش استراتژیک در تحریک رقبا ،</a:t>
            </a:r>
          </a:p>
          <a:p>
            <a:pPr algn="r" rtl="1"/>
            <a:r>
              <a:rPr lang="fa-IR" b="1" dirty="0" smtClean="0"/>
              <a:t>استفاده شود.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در این حالت شرکت سعی می کند از ایجاد تغییرات استراتژیک که به برانگیختن فعالیت و اقدامات </a:t>
            </a:r>
          </a:p>
          <a:p>
            <a:pPr algn="r" rtl="1"/>
            <a:r>
              <a:rPr lang="fa-IR" b="1" dirty="0" smtClean="0"/>
              <a:t>تلافی جویانه رقبا منتهی می شود ، خودداری کند.</a:t>
            </a:r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>
                <a:solidFill>
                  <a:srgbClr val="00FF00"/>
                </a:solidFill>
              </a:rPr>
              <a:t>توجه:</a:t>
            </a:r>
          </a:p>
          <a:p>
            <a:pPr algn="r" rtl="1"/>
            <a:r>
              <a:rPr lang="fa-IR" b="1" dirty="0" smtClean="0"/>
              <a:t>از این نوع آگهی نیز می توان برای آرام کردن رقبا و سپس حمله به آنها استفاده کرد.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1399</Words>
  <Application>Microsoft Office PowerPoint</Application>
  <PresentationFormat>On-screen Show (4:3)</PresentationFormat>
  <Paragraphs>135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abbas</cp:lastModifiedBy>
  <cp:revision>22</cp:revision>
  <dcterms:created xsi:type="dcterms:W3CDTF">2006-08-16T00:00:00Z</dcterms:created>
  <dcterms:modified xsi:type="dcterms:W3CDTF">2009-11-14T08:00:50Z</dcterms:modified>
</cp:coreProperties>
</file>