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66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057514-8041-4712-9D85-8618BE651A8B}" type="doc">
      <dgm:prSet loTypeId="urn:microsoft.com/office/officeart/2005/8/layout/radial3" loCatId="cycle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FE3AE1B-A12B-4CFA-8276-59E8DDA63001}">
      <dgm:prSet phldrT="[Text]" custT="1"/>
      <dgm:spPr/>
      <dgm:t>
        <a:bodyPr/>
        <a:lstStyle/>
        <a:p>
          <a:r>
            <a:rPr lang="fa-IR" sz="4000" b="1" dirty="0" smtClean="0"/>
            <a:t>توان دفاعی</a:t>
          </a:r>
          <a:endParaRPr lang="en-US" sz="4000" b="1" dirty="0"/>
        </a:p>
      </dgm:t>
    </dgm:pt>
    <dgm:pt modelId="{C75D2D36-911E-46F1-9D12-250D3FB73A33}" type="parTrans" cxnId="{156A1253-AC5F-49FF-BFAB-B1E8C2325395}">
      <dgm:prSet/>
      <dgm:spPr/>
      <dgm:t>
        <a:bodyPr/>
        <a:lstStyle/>
        <a:p>
          <a:endParaRPr lang="en-US" b="1"/>
        </a:p>
      </dgm:t>
    </dgm:pt>
    <dgm:pt modelId="{462C8F04-1324-4ED7-B4DD-B70276BD4925}" type="sibTrans" cxnId="{156A1253-AC5F-49FF-BFAB-B1E8C2325395}">
      <dgm:prSet/>
      <dgm:spPr/>
      <dgm:t>
        <a:bodyPr/>
        <a:lstStyle/>
        <a:p>
          <a:endParaRPr lang="en-US" b="1"/>
        </a:p>
      </dgm:t>
    </dgm:pt>
    <dgm:pt modelId="{8100459E-A784-4308-8205-9910EAEABACA}">
      <dgm:prSet phldrT="[Text]"/>
      <dgm:spPr/>
      <dgm:t>
        <a:bodyPr/>
        <a:lstStyle/>
        <a:p>
          <a:r>
            <a:rPr lang="fa-IR" b="1" dirty="0" smtClean="0"/>
            <a:t>آسیب پذیری</a:t>
          </a:r>
          <a:endParaRPr lang="en-US" b="1" dirty="0"/>
        </a:p>
      </dgm:t>
    </dgm:pt>
    <dgm:pt modelId="{C67F0743-2F9F-4EB3-B9D5-A7AFE85237A2}" type="parTrans" cxnId="{D843852D-D5D0-4635-874B-DB59A1DDC627}">
      <dgm:prSet/>
      <dgm:spPr/>
      <dgm:t>
        <a:bodyPr/>
        <a:lstStyle/>
        <a:p>
          <a:endParaRPr lang="en-US" b="1"/>
        </a:p>
      </dgm:t>
    </dgm:pt>
    <dgm:pt modelId="{933E0E10-BA49-4A1C-9525-B01B3775A5A9}" type="sibTrans" cxnId="{D843852D-D5D0-4635-874B-DB59A1DDC627}">
      <dgm:prSet/>
      <dgm:spPr/>
      <dgm:t>
        <a:bodyPr/>
        <a:lstStyle/>
        <a:p>
          <a:endParaRPr lang="en-US" b="1"/>
        </a:p>
      </dgm:t>
    </dgm:pt>
    <dgm:pt modelId="{D5DE7CC1-D09D-4881-A531-DCF0279B485A}">
      <dgm:prSet phldrT="[Text]"/>
      <dgm:spPr/>
      <dgm:t>
        <a:bodyPr/>
        <a:lstStyle/>
        <a:p>
          <a:r>
            <a:rPr lang="fa-IR" b="1" dirty="0" smtClean="0"/>
            <a:t>تحریک</a:t>
          </a:r>
          <a:endParaRPr lang="en-US" b="1" dirty="0"/>
        </a:p>
      </dgm:t>
    </dgm:pt>
    <dgm:pt modelId="{D22F8F66-E36A-4091-9441-98092AB5BDDC}" type="parTrans" cxnId="{25E0104F-CAFC-44A0-82DA-411D03C564FE}">
      <dgm:prSet/>
      <dgm:spPr/>
      <dgm:t>
        <a:bodyPr/>
        <a:lstStyle/>
        <a:p>
          <a:endParaRPr lang="en-US" b="1"/>
        </a:p>
      </dgm:t>
    </dgm:pt>
    <dgm:pt modelId="{EC9FDC4D-AF08-4F6D-85AF-8CC9D6BA85B7}" type="sibTrans" cxnId="{25E0104F-CAFC-44A0-82DA-411D03C564FE}">
      <dgm:prSet/>
      <dgm:spPr/>
      <dgm:t>
        <a:bodyPr/>
        <a:lstStyle/>
        <a:p>
          <a:endParaRPr lang="en-US" b="1"/>
        </a:p>
      </dgm:t>
    </dgm:pt>
    <dgm:pt modelId="{D10AEC7A-6C1E-4B74-9B89-F51332FFB7AE}">
      <dgm:prSet phldrT="[Text]"/>
      <dgm:spPr/>
      <dgm:t>
        <a:bodyPr/>
        <a:lstStyle/>
        <a:p>
          <a:r>
            <a:rPr lang="fa-IR" b="1" dirty="0" smtClean="0"/>
            <a:t>کارایی اقدامات تلافی جویانه</a:t>
          </a:r>
          <a:endParaRPr lang="en-US" b="1" dirty="0"/>
        </a:p>
      </dgm:t>
    </dgm:pt>
    <dgm:pt modelId="{D31C1A84-B6EB-4A7A-95B2-C2D313706ED0}" type="parTrans" cxnId="{0F638877-7A90-4182-9318-2C0C2B1E4A83}">
      <dgm:prSet/>
      <dgm:spPr/>
      <dgm:t>
        <a:bodyPr/>
        <a:lstStyle/>
        <a:p>
          <a:endParaRPr lang="en-US" b="1"/>
        </a:p>
      </dgm:t>
    </dgm:pt>
    <dgm:pt modelId="{953927BD-3BCF-4AF7-A76D-4CE5E2FB7CBE}" type="sibTrans" cxnId="{0F638877-7A90-4182-9318-2C0C2B1E4A83}">
      <dgm:prSet/>
      <dgm:spPr/>
      <dgm:t>
        <a:bodyPr/>
        <a:lstStyle/>
        <a:p>
          <a:endParaRPr lang="en-US" b="1"/>
        </a:p>
      </dgm:t>
    </dgm:pt>
    <dgm:pt modelId="{DFF88702-4118-4536-BCD0-D9DF1BAFB0C3}" type="pres">
      <dgm:prSet presAssocID="{67057514-8041-4712-9D85-8618BE651A8B}" presName="composite" presStyleCnt="0">
        <dgm:presLayoutVars>
          <dgm:chMax val="1"/>
          <dgm:dir/>
          <dgm:resizeHandles val="exact"/>
        </dgm:presLayoutVars>
      </dgm:prSet>
      <dgm:spPr/>
    </dgm:pt>
    <dgm:pt modelId="{68DA4524-104D-4286-AACB-EAF70ED0B744}" type="pres">
      <dgm:prSet presAssocID="{67057514-8041-4712-9D85-8618BE651A8B}" presName="radial" presStyleCnt="0">
        <dgm:presLayoutVars>
          <dgm:animLvl val="ctr"/>
        </dgm:presLayoutVars>
      </dgm:prSet>
      <dgm:spPr/>
    </dgm:pt>
    <dgm:pt modelId="{6DFE6611-FC9A-42B6-8760-CF763A009565}" type="pres">
      <dgm:prSet presAssocID="{1FE3AE1B-A12B-4CFA-8276-59E8DDA63001}" presName="centerShape" presStyleLbl="vennNode1" presStyleIdx="0" presStyleCnt="4" custScaleX="122098" custScaleY="109858" custLinFactNeighborX="0" custLinFactNeighborY="-10383"/>
      <dgm:spPr/>
    </dgm:pt>
    <dgm:pt modelId="{DE3601A4-3CB3-4284-A1FF-F0EADEA22596}" type="pres">
      <dgm:prSet presAssocID="{8100459E-A784-4308-8205-9910EAEABACA}" presName="node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07FB8B-1C70-4C6C-BC15-08C26B024124}" type="pres">
      <dgm:prSet presAssocID="{D5DE7CC1-D09D-4881-A531-DCF0279B485A}" presName="node" presStyleLbl="vennNode1" presStyleIdx="2" presStyleCnt="4">
        <dgm:presLayoutVars>
          <dgm:bulletEnabled val="1"/>
        </dgm:presLayoutVars>
      </dgm:prSet>
      <dgm:spPr/>
    </dgm:pt>
    <dgm:pt modelId="{ECCD4708-722A-4E39-8BCF-67168DAE0F55}" type="pres">
      <dgm:prSet presAssocID="{D10AEC7A-6C1E-4B74-9B89-F51332FFB7AE}" presName="node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56A1253-AC5F-49FF-BFAB-B1E8C2325395}" srcId="{67057514-8041-4712-9D85-8618BE651A8B}" destId="{1FE3AE1B-A12B-4CFA-8276-59E8DDA63001}" srcOrd="0" destOrd="0" parTransId="{C75D2D36-911E-46F1-9D12-250D3FB73A33}" sibTransId="{462C8F04-1324-4ED7-B4DD-B70276BD4925}"/>
    <dgm:cxn modelId="{D843852D-D5D0-4635-874B-DB59A1DDC627}" srcId="{1FE3AE1B-A12B-4CFA-8276-59E8DDA63001}" destId="{8100459E-A784-4308-8205-9910EAEABACA}" srcOrd="0" destOrd="0" parTransId="{C67F0743-2F9F-4EB3-B9D5-A7AFE85237A2}" sibTransId="{933E0E10-BA49-4A1C-9525-B01B3775A5A9}"/>
    <dgm:cxn modelId="{71A0971B-DCA7-4D5F-94F3-26FA8CE40382}" type="presOf" srcId="{8100459E-A784-4308-8205-9910EAEABACA}" destId="{DE3601A4-3CB3-4284-A1FF-F0EADEA22596}" srcOrd="0" destOrd="0" presId="urn:microsoft.com/office/officeart/2005/8/layout/radial3"/>
    <dgm:cxn modelId="{0F638877-7A90-4182-9318-2C0C2B1E4A83}" srcId="{1FE3AE1B-A12B-4CFA-8276-59E8DDA63001}" destId="{D10AEC7A-6C1E-4B74-9B89-F51332FFB7AE}" srcOrd="2" destOrd="0" parTransId="{D31C1A84-B6EB-4A7A-95B2-C2D313706ED0}" sibTransId="{953927BD-3BCF-4AF7-A76D-4CE5E2FB7CBE}"/>
    <dgm:cxn modelId="{25E0104F-CAFC-44A0-82DA-411D03C564FE}" srcId="{1FE3AE1B-A12B-4CFA-8276-59E8DDA63001}" destId="{D5DE7CC1-D09D-4881-A531-DCF0279B485A}" srcOrd="1" destOrd="0" parTransId="{D22F8F66-E36A-4091-9441-98092AB5BDDC}" sibTransId="{EC9FDC4D-AF08-4F6D-85AF-8CC9D6BA85B7}"/>
    <dgm:cxn modelId="{2DF2BA9F-CB79-417F-B34A-36F8C0034EBB}" type="presOf" srcId="{1FE3AE1B-A12B-4CFA-8276-59E8DDA63001}" destId="{6DFE6611-FC9A-42B6-8760-CF763A009565}" srcOrd="0" destOrd="0" presId="urn:microsoft.com/office/officeart/2005/8/layout/radial3"/>
    <dgm:cxn modelId="{56E53F15-B69A-496F-B8FE-40ECCC302187}" type="presOf" srcId="{67057514-8041-4712-9D85-8618BE651A8B}" destId="{DFF88702-4118-4536-BCD0-D9DF1BAFB0C3}" srcOrd="0" destOrd="0" presId="urn:microsoft.com/office/officeart/2005/8/layout/radial3"/>
    <dgm:cxn modelId="{41DBFD84-4673-42A2-AFF8-B090AF2512B8}" type="presOf" srcId="{D10AEC7A-6C1E-4B74-9B89-F51332FFB7AE}" destId="{ECCD4708-722A-4E39-8BCF-67168DAE0F55}" srcOrd="0" destOrd="0" presId="urn:microsoft.com/office/officeart/2005/8/layout/radial3"/>
    <dgm:cxn modelId="{AF061B52-2549-48FB-AE9F-3F224572B1C8}" type="presOf" srcId="{D5DE7CC1-D09D-4881-A531-DCF0279B485A}" destId="{E107FB8B-1C70-4C6C-BC15-08C26B024124}" srcOrd="0" destOrd="0" presId="urn:microsoft.com/office/officeart/2005/8/layout/radial3"/>
    <dgm:cxn modelId="{456EF808-3595-4BFA-9B7C-C916558EFACF}" type="presParOf" srcId="{DFF88702-4118-4536-BCD0-D9DF1BAFB0C3}" destId="{68DA4524-104D-4286-AACB-EAF70ED0B744}" srcOrd="0" destOrd="0" presId="urn:microsoft.com/office/officeart/2005/8/layout/radial3"/>
    <dgm:cxn modelId="{054B4B67-13DB-49AD-8E0C-73E388BB3512}" type="presParOf" srcId="{68DA4524-104D-4286-AACB-EAF70ED0B744}" destId="{6DFE6611-FC9A-42B6-8760-CF763A009565}" srcOrd="0" destOrd="0" presId="urn:microsoft.com/office/officeart/2005/8/layout/radial3"/>
    <dgm:cxn modelId="{22DBA72B-0E27-415B-90A8-B1B20254082D}" type="presParOf" srcId="{68DA4524-104D-4286-AACB-EAF70ED0B744}" destId="{DE3601A4-3CB3-4284-A1FF-F0EADEA22596}" srcOrd="1" destOrd="0" presId="urn:microsoft.com/office/officeart/2005/8/layout/radial3"/>
    <dgm:cxn modelId="{8330AA9F-35C5-4FEC-A355-FD6CEA50C592}" type="presParOf" srcId="{68DA4524-104D-4286-AACB-EAF70ED0B744}" destId="{E107FB8B-1C70-4C6C-BC15-08C26B024124}" srcOrd="2" destOrd="0" presId="urn:microsoft.com/office/officeart/2005/8/layout/radial3"/>
    <dgm:cxn modelId="{D83F1843-178E-46FB-B2A0-EC0CC0FBC8A0}" type="presParOf" srcId="{68DA4524-104D-4286-AACB-EAF70ED0B744}" destId="{ECCD4708-722A-4E39-8BCF-67168DAE0F55}" srcOrd="3" destOrd="0" presId="urn:microsoft.com/office/officeart/2005/8/layout/radial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62800" y="838200"/>
            <a:ext cx="1311578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a-IR" sz="2000" dirty="0" smtClean="0">
                <a:solidFill>
                  <a:srgbClr val="00FF00"/>
                </a:solidFill>
              </a:rPr>
              <a:t>پیش فرض ها</a:t>
            </a:r>
            <a:endParaRPr lang="en-US" sz="2000" dirty="0" smtClean="0">
              <a:solidFill>
                <a:srgbClr val="00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9881" y="1219200"/>
            <a:ext cx="7970644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fa-IR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دومین بخش در تحلیل رقبا شناسایی پیش فرض های هر کدام از آنهاست:</a:t>
            </a:r>
          </a:p>
          <a:p>
            <a:pPr algn="r">
              <a:lnSpc>
                <a:spcPct val="150000"/>
              </a:lnSpc>
            </a:pPr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این بخش شامل دو مقوله است:</a:t>
            </a:r>
          </a:p>
          <a:p>
            <a:pPr algn="r">
              <a:lnSpc>
                <a:spcPct val="150000"/>
              </a:lnSpc>
            </a:pPr>
            <a:endParaRPr lang="fa-I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>
              <a:lnSpc>
                <a:spcPct val="150000"/>
              </a:lnSpc>
              <a:buFont typeface="Wingdings" pitchFamily="2" charset="2"/>
              <a:buChar char="Ø"/>
            </a:pPr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پیش فرض های رقیب درباره خود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Ø"/>
            </a:pPr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پیش فرض های رقیب در مورد صنعت و دیگر شرکت های فعال در آن</a:t>
            </a:r>
          </a:p>
          <a:p>
            <a:pPr algn="r" rtl="1">
              <a:lnSpc>
                <a:spcPct val="150000"/>
              </a:lnSpc>
            </a:pPr>
            <a:endParaRPr lang="fa-I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>
              <a:lnSpc>
                <a:spcPct val="150000"/>
              </a:lnSpc>
            </a:pPr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بررسی پیش فرضها انواع مختلف پیش داوری اشتباه و نقاط کوری را که ممکن است در تصور مدیران </a:t>
            </a:r>
          </a:p>
          <a:p>
            <a:pPr algn="r" rtl="1">
              <a:lnSpc>
                <a:spcPct val="150000"/>
              </a:lnSpc>
            </a:pPr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در مورد محیط اطرافشان پیش آید ،مشخص می سازد 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6299" y="990600"/>
            <a:ext cx="8227125" cy="38318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نقاط کور همان جاهایی هستند که رقیب ، میزان اهمیت حوادث را در آنها باز نمی شناسد یا تصور اشتباهی </a:t>
            </a:r>
          </a:p>
          <a:p>
            <a:pPr algn="r" rtl="1">
              <a:lnSpc>
                <a:spcPct val="150000"/>
              </a:lnSpc>
            </a:pPr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از آنها  دارد یا آنها را به کندی درک می کند و یا به موقع آنها را شناسایی نمی کند .</a:t>
            </a:r>
          </a:p>
          <a:p>
            <a:pPr algn="r">
              <a:lnSpc>
                <a:spcPct val="150000"/>
              </a:lnSpc>
            </a:pPr>
            <a:endParaRPr lang="fa-IR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>
              <a:lnSpc>
                <a:spcPct val="150000"/>
              </a:lnSpc>
            </a:pPr>
            <a:r>
              <a:rPr lang="fa-IR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اهمیت درک نقاط کور یا خرد متعارف</a:t>
            </a:r>
          </a:p>
          <a:p>
            <a:pPr algn="r">
              <a:lnSpc>
                <a:spcPct val="150000"/>
              </a:lnSpc>
            </a:pPr>
            <a:endParaRPr lang="fa-IR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>
              <a:lnSpc>
                <a:spcPct val="150000"/>
              </a:lnSpc>
            </a:pPr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شناسایی موقعیت هایی را که در آن خرد نامتعارف نامتناسب است یا امکان تغییر آن وجود دراد </a:t>
            </a:r>
          </a:p>
          <a:p>
            <a:pPr algn="r">
              <a:lnSpc>
                <a:spcPct val="150000"/>
              </a:lnSpc>
            </a:pPr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می تواند امتیازهایی را متناسب با به هنگام بودن و موثر بودن اقدام تلافی جویانه رقیب به دست دهد.</a:t>
            </a:r>
          </a:p>
          <a:p>
            <a:pPr algn="r">
              <a:lnSpc>
                <a:spcPct val="150000"/>
              </a:lnSpc>
            </a:pPr>
            <a:endParaRPr lang="fa-I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>
              <a:lnSpc>
                <a:spcPct val="150000"/>
              </a:lnSpc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1" y="1295400"/>
            <a:ext cx="8127610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سابقه به عنوان شاخص اهداف و پیش </a:t>
            </a:r>
            <a:r>
              <a:rPr lang="fa-IR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فرضها</a:t>
            </a:r>
          </a:p>
          <a:p>
            <a:pPr algn="r" rtl="1">
              <a:lnSpc>
                <a:spcPct val="150000"/>
              </a:lnSpc>
            </a:pPr>
            <a:endParaRPr lang="fa-I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>
              <a:lnSpc>
                <a:spcPct val="150000"/>
              </a:lnSpc>
            </a:pPr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موارد زیر به بررسی این عوامل کمک می کند:</a:t>
            </a:r>
          </a:p>
          <a:p>
            <a:pPr algn="r" rtl="1">
              <a:lnSpc>
                <a:spcPct val="150000"/>
              </a:lnSpc>
            </a:pPr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مقایسه عملکرد مالی و سهم بازار شرکت رقیب در حال حاضر با گذشته </a:t>
            </a:r>
          </a:p>
          <a:p>
            <a:pPr algn="r" rtl="1">
              <a:lnSpc>
                <a:spcPct val="150000"/>
              </a:lnSpc>
            </a:pPr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تاریخچه شرکت رقیب در موقعیت بازار – یعنی زمانهایی که شکست خورده و دیگر تمایلی به ادامه نداشته</a:t>
            </a:r>
          </a:p>
          <a:p>
            <a:pPr algn="r" rtl="1">
              <a:lnSpc>
                <a:spcPct val="150000"/>
              </a:lnSpc>
            </a:pPr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حوزه هایی که شرکت رقیب در ان موفق عمل می کند</a:t>
            </a:r>
          </a:p>
          <a:p>
            <a:pPr algn="r" rtl="1">
              <a:lnSpc>
                <a:spcPct val="150000"/>
              </a:lnSpc>
            </a:pPr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واکنش شرکت رقیب به حوادث درون صنعت  </a:t>
            </a:r>
          </a:p>
          <a:p>
            <a:pPr algn="r" rtl="1">
              <a:lnSpc>
                <a:spcPct val="150000"/>
              </a:lnSpc>
            </a:pPr>
            <a:endParaRPr lang="fa-I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>
              <a:lnSpc>
                <a:spcPct val="150000"/>
              </a:lnSpc>
            </a:pPr>
            <a:endParaRPr lang="fa-I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>
              <a:lnSpc>
                <a:spcPct val="15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530" y="914400"/>
            <a:ext cx="8398518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a-IR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سوابق مدیریتی و روابط مشورتی</a:t>
            </a:r>
          </a:p>
          <a:p>
            <a:pPr algn="r"/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یکی از منابع کسب اطلاعات د رمورد اهداف ،پیش فرضها ،اقدامات احتمالی شرکت رقیب در آینده خاستگاه </a:t>
            </a:r>
          </a:p>
          <a:p>
            <a:pPr algn="r"/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راهبری و پیشینه مربوط به موفقیت ها و ناکامی مدیران است.</a:t>
            </a:r>
          </a:p>
          <a:p>
            <a:pPr algn="r"/>
            <a:endParaRPr lang="fa-I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fa-I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برای این منظور می توان موارد ذیل را مد نظر قرار داد:</a:t>
            </a:r>
          </a:p>
          <a:p>
            <a:pPr algn="r" rtl="1">
              <a:buFont typeface="Wingdings" pitchFamily="2" charset="2"/>
              <a:buChar char="q"/>
            </a:pPr>
            <a:endParaRPr lang="fa-I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>
              <a:buFont typeface="Wingdings" pitchFamily="2" charset="2"/>
              <a:buChar char="q"/>
            </a:pPr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سوابق عملکرد مدیران</a:t>
            </a:r>
          </a:p>
          <a:p>
            <a:pPr algn="r" rtl="1">
              <a:buFont typeface="Wingdings" pitchFamily="2" charset="2"/>
              <a:buChar char="q"/>
            </a:pPr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استراتژی به کارگرفته شده توسط مدیران</a:t>
            </a:r>
          </a:p>
          <a:p>
            <a:pPr algn="r" rtl="1">
              <a:buFont typeface="Wingdings" pitchFamily="2" charset="2"/>
              <a:buChar char="q"/>
            </a:pPr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کسب و کارهایی که قبلا این مدیران در آن فعالیت داشته اند.</a:t>
            </a:r>
          </a:p>
          <a:p>
            <a:pPr algn="r" rtl="1">
              <a:buFont typeface="Wingdings" pitchFamily="2" charset="2"/>
              <a:buChar char="q"/>
            </a:pPr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بدست آوردن اطلاعات و شواهد لازم درباره چشم اندار این مدیران از طریق:سخنرانی آنها،پیشینه فنی </a:t>
            </a:r>
          </a:p>
          <a:p>
            <a:pPr algn="r" rtl="1"/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یا سابقه فعالیت انها، شرکت های دیگری که این مدیران با آنها رابطه داشته اند،</a:t>
            </a:r>
          </a:p>
          <a:p>
            <a:pPr algn="r" rtl="1">
              <a:buFont typeface="Wingdings" pitchFamily="2" charset="2"/>
              <a:buChar char="q"/>
            </a:pPr>
            <a:endParaRPr lang="fa-I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>
              <a:buFont typeface="Wingdings" pitchFamily="2" charset="2"/>
              <a:buChar char="q"/>
            </a:pPr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شرکت های مشاور مدیریتی،آژانس های تبلیغاتی،بانک های سرمایه گذاری و دیگر مشاورینی که شرکت </a:t>
            </a:r>
          </a:p>
          <a:p>
            <a:pPr algn="r"/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رقیب با آنها در ارتباطند.</a:t>
            </a:r>
          </a:p>
          <a:p>
            <a:pPr algn="r"/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781800" y="1143000"/>
            <a:ext cx="1519968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a-IR" sz="2000" dirty="0" smtClean="0">
                <a:solidFill>
                  <a:srgbClr val="00FF00"/>
                </a:solidFill>
              </a:rPr>
              <a:t>استراتژی جاری</a:t>
            </a:r>
            <a:endParaRPr lang="en-US" sz="2000" dirty="0" smtClean="0">
              <a:solidFill>
                <a:srgbClr val="00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2057400"/>
            <a:ext cx="8396849" cy="22289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b="1" dirty="0" smtClean="0"/>
              <a:t>سومین بخش تحلیل رقبا تهیه فهرستی از استراتژی جاری هر یک از رقبا است .استراتژی یک </a:t>
            </a:r>
          </a:p>
          <a:p>
            <a:pPr algn="r">
              <a:lnSpc>
                <a:spcPct val="200000"/>
              </a:lnSpc>
            </a:pPr>
            <a:r>
              <a:rPr lang="fa-IR" b="1" dirty="0" smtClean="0"/>
              <a:t>شرکت بیش از سایر عوامل به عنوان خط مشی عملی پایه برای هریک از بخش های شرکت و همین طور در </a:t>
            </a:r>
          </a:p>
          <a:p>
            <a:pPr algn="r">
              <a:lnSpc>
                <a:spcPct val="200000"/>
              </a:lnSpc>
            </a:pPr>
            <a:r>
              <a:rPr lang="fa-IR" b="1" dirty="0" smtClean="0"/>
              <a:t>تلاش برای ایجاد ارتباط بین عملکرد بخش های مختلف به شمار می آید.این استراتژی ممکن است آشکار یا </a:t>
            </a:r>
          </a:p>
          <a:p>
            <a:pPr algn="r">
              <a:lnSpc>
                <a:spcPct val="200000"/>
              </a:lnSpc>
            </a:pPr>
            <a:r>
              <a:rPr lang="fa-IR" b="1" dirty="0" smtClean="0"/>
              <a:t>ضمنی باشد - و همیشه در یکی از حالات های یاد شده قرار می گیرد.</a:t>
            </a:r>
            <a:endParaRPr lang="en-US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086600" y="990600"/>
            <a:ext cx="1132041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a-IR" sz="2000" dirty="0" smtClean="0">
                <a:solidFill>
                  <a:srgbClr val="00FF00"/>
                </a:solidFill>
              </a:rPr>
              <a:t>توانمندی ها</a:t>
            </a:r>
            <a:endParaRPr lang="en-US" sz="2000" dirty="0" smtClean="0">
              <a:solidFill>
                <a:srgbClr val="00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6400" y="2209800"/>
            <a:ext cx="6704078" cy="1294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fa-IR" b="1" dirty="0" smtClean="0"/>
              <a:t>آخرین مرحله شناخت در فرآیند تحلیل رقبا ،ارزیابی قابلیت های رقیب است.</a:t>
            </a:r>
          </a:p>
          <a:p>
            <a:pPr algn="r">
              <a:lnSpc>
                <a:spcPct val="150000"/>
              </a:lnSpc>
            </a:pPr>
            <a:r>
              <a:rPr lang="fa-IR" b="1" dirty="0" smtClean="0"/>
              <a:t>نقاط ضعف و قوت شرکت،توان آن را در انجام اقدامات استراتژیک ،نشان دادن واکنش </a:t>
            </a:r>
          </a:p>
          <a:p>
            <a:pPr algn="r">
              <a:lnSpc>
                <a:spcPct val="150000"/>
              </a:lnSpc>
            </a:pPr>
            <a:r>
              <a:rPr lang="fa-IR" b="1" dirty="0" smtClean="0"/>
              <a:t>در مقابل رقبا و سازگاری با اتفاقات محیط در درون صنعت تعیین می کند.</a:t>
            </a:r>
            <a:endParaRPr lang="en-US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24400" y="838200"/>
            <a:ext cx="2694969" cy="369332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fa-I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نقاط ضعف و قوت شرکت رقیب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29200" y="1371600"/>
            <a:ext cx="2097048" cy="4618059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 rtl="1">
              <a:lnSpc>
                <a:spcPct val="150000"/>
              </a:lnSpc>
              <a:buFont typeface="Wingdings" pitchFamily="2" charset="2"/>
              <a:buChar char="v"/>
            </a:pPr>
            <a:r>
              <a:rPr lang="fa-IR" b="1" dirty="0" smtClean="0">
                <a:solidFill>
                  <a:schemeClr val="tx1"/>
                </a:solidFill>
              </a:rPr>
              <a:t>محصولات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v"/>
            </a:pPr>
            <a:r>
              <a:rPr lang="fa-IR" b="1" dirty="0" smtClean="0">
                <a:solidFill>
                  <a:schemeClr val="tx1"/>
                </a:solidFill>
              </a:rPr>
              <a:t>دلال ها / سیستم توزیع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v"/>
            </a:pPr>
            <a:r>
              <a:rPr lang="fa-IR" b="1" dirty="0" smtClean="0">
                <a:solidFill>
                  <a:schemeClr val="tx1"/>
                </a:solidFill>
              </a:rPr>
              <a:t>بازاریابی و فروش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v"/>
            </a:pPr>
            <a:r>
              <a:rPr lang="fa-IR" b="1" dirty="0" smtClean="0">
                <a:solidFill>
                  <a:schemeClr val="tx1"/>
                </a:solidFill>
              </a:rPr>
              <a:t>فعالیت ها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v"/>
            </a:pPr>
            <a:r>
              <a:rPr lang="fa-IR" b="1" dirty="0" smtClean="0">
                <a:solidFill>
                  <a:schemeClr val="tx1"/>
                </a:solidFill>
              </a:rPr>
              <a:t>تحقیق و مهندسی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v"/>
            </a:pPr>
            <a:r>
              <a:rPr lang="fa-IR" b="1" dirty="0" smtClean="0">
                <a:solidFill>
                  <a:schemeClr val="tx1"/>
                </a:solidFill>
              </a:rPr>
              <a:t>هزینه های کل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v"/>
            </a:pPr>
            <a:r>
              <a:rPr lang="fa-IR" b="1" dirty="0" smtClean="0">
                <a:solidFill>
                  <a:schemeClr val="tx1"/>
                </a:solidFill>
              </a:rPr>
              <a:t>توان تامین مالی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v"/>
            </a:pPr>
            <a:r>
              <a:rPr lang="fa-IR" b="1" dirty="0" smtClean="0">
                <a:solidFill>
                  <a:schemeClr val="tx1"/>
                </a:solidFill>
              </a:rPr>
              <a:t>سازمان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v"/>
            </a:pPr>
            <a:r>
              <a:rPr lang="fa-IR" b="1" dirty="0" smtClean="0">
                <a:solidFill>
                  <a:schemeClr val="tx1"/>
                </a:solidFill>
              </a:rPr>
              <a:t>توان عمومی مدیریتی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v"/>
            </a:pPr>
            <a:r>
              <a:rPr lang="fa-IR" b="1" dirty="0" smtClean="0">
                <a:solidFill>
                  <a:schemeClr val="tx1"/>
                </a:solidFill>
              </a:rPr>
              <a:t>پورتفولیوی شرکت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v"/>
            </a:pPr>
            <a:r>
              <a:rPr lang="fa-IR" b="1" dirty="0" smtClean="0">
                <a:solidFill>
                  <a:schemeClr val="tx1"/>
                </a:solidFill>
              </a:rPr>
              <a:t>سایر موارد</a:t>
            </a:r>
            <a:endParaRPr lang="en-US" b="1" dirty="0" smtClean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23689" y="926068"/>
            <a:ext cx="1810111" cy="369332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fa-I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توانمندی های اصلی</a:t>
            </a:r>
            <a:endParaRPr lang="en-US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52600" y="1447800"/>
            <a:ext cx="2060179" cy="2782941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 rtl="1">
              <a:lnSpc>
                <a:spcPct val="200000"/>
              </a:lnSpc>
              <a:buFont typeface="Wingdings" pitchFamily="2" charset="2"/>
              <a:buChar char="v"/>
            </a:pPr>
            <a:r>
              <a:rPr lang="fa-IR" b="1" dirty="0" smtClean="0">
                <a:solidFill>
                  <a:schemeClr val="tx1"/>
                </a:solidFill>
              </a:rPr>
              <a:t>توانمندیهای اصلی</a:t>
            </a:r>
          </a:p>
          <a:p>
            <a:pPr algn="r" rtl="1">
              <a:lnSpc>
                <a:spcPct val="200000"/>
              </a:lnSpc>
              <a:buFont typeface="Wingdings" pitchFamily="2" charset="2"/>
              <a:buChar char="v"/>
            </a:pPr>
            <a:r>
              <a:rPr lang="fa-IR" b="1" dirty="0" smtClean="0">
                <a:solidFill>
                  <a:schemeClr val="tx1"/>
                </a:solidFill>
              </a:rPr>
              <a:t> </a:t>
            </a:r>
            <a:r>
              <a:rPr lang="fa-IR" b="1" dirty="0" smtClean="0">
                <a:solidFill>
                  <a:schemeClr val="tx1"/>
                </a:solidFill>
              </a:rPr>
              <a:t>   توانایی رشد</a:t>
            </a:r>
          </a:p>
          <a:p>
            <a:pPr algn="r" rtl="1">
              <a:lnSpc>
                <a:spcPct val="200000"/>
              </a:lnSpc>
              <a:buFont typeface="Wingdings" pitchFamily="2" charset="2"/>
              <a:buChar char="v"/>
            </a:pPr>
            <a:r>
              <a:rPr lang="fa-IR" b="1" dirty="0" smtClean="0">
                <a:solidFill>
                  <a:schemeClr val="tx1"/>
                </a:solidFill>
              </a:rPr>
              <a:t>توانایی واکنش سریع</a:t>
            </a:r>
          </a:p>
          <a:p>
            <a:pPr algn="r" rtl="1">
              <a:lnSpc>
                <a:spcPct val="200000"/>
              </a:lnSpc>
              <a:buFont typeface="Wingdings" pitchFamily="2" charset="2"/>
              <a:buChar char="v"/>
            </a:pPr>
            <a:r>
              <a:rPr lang="fa-IR" b="1" dirty="0" smtClean="0">
                <a:solidFill>
                  <a:schemeClr val="tx1"/>
                </a:solidFill>
              </a:rPr>
              <a:t>توان تطبیق با تغییرات</a:t>
            </a:r>
          </a:p>
          <a:p>
            <a:pPr algn="r" rtl="1">
              <a:lnSpc>
                <a:spcPct val="200000"/>
              </a:lnSpc>
              <a:buFont typeface="Wingdings" pitchFamily="2" charset="2"/>
              <a:buChar char="v"/>
            </a:pPr>
            <a:r>
              <a:rPr lang="fa-IR" b="1" dirty="0" smtClean="0">
                <a:solidFill>
                  <a:schemeClr val="tx1"/>
                </a:solidFill>
              </a:rPr>
              <a:t>توان ماندگاری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8216" y="838200"/>
            <a:ext cx="8302337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2000" b="1" dirty="0" smtClean="0">
                <a:solidFill>
                  <a:srgbClr val="C00000"/>
                </a:solidFill>
              </a:rPr>
              <a:t>تحرکات تهاجمی</a:t>
            </a:r>
          </a:p>
          <a:p>
            <a:pPr algn="r" rtl="1"/>
            <a:r>
              <a:rPr lang="fa-IR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1-رضایت از وضع فعلی</a:t>
            </a:r>
          </a:p>
          <a:p>
            <a:pPr algn="r" rtl="1"/>
            <a:r>
              <a:rPr lang="fa-IR" b="1" dirty="0" smtClean="0"/>
              <a:t>آیا با توجه به اهداف شرکت رقیب نسبت به وضع فعلی آن،این احتمال وجود دارد که شرکت رقیب </a:t>
            </a:r>
          </a:p>
          <a:p>
            <a:pPr algn="r" rtl="1"/>
            <a:r>
              <a:rPr lang="fa-IR" b="1" dirty="0" smtClean="0"/>
              <a:t>در استراتژی خود تغییراتی ایجاد کند؟</a:t>
            </a:r>
          </a:p>
          <a:p>
            <a:pPr algn="r" rtl="1"/>
            <a:r>
              <a:rPr lang="fa-IR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 تحرکات </a:t>
            </a:r>
            <a:r>
              <a:rPr lang="fa-IR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احتمالی</a:t>
            </a:r>
          </a:p>
          <a:p>
            <a:pPr algn="r" rtl="1">
              <a:buFont typeface="Wingdings" pitchFamily="2" charset="2"/>
              <a:buChar char="q"/>
            </a:pPr>
            <a:r>
              <a:rPr lang="fa-IR" b="1" dirty="0" smtClean="0"/>
              <a:t>با توجه به اهداف ، پیش فرض ها و توانایی های شرکت  رقیب نسبت به وضعیت فعلی آن ، احتمال ایجاد </a:t>
            </a:r>
          </a:p>
          <a:p>
            <a:pPr algn="r" rtl="1">
              <a:buFont typeface="Wingdings" pitchFamily="2" charset="2"/>
              <a:buChar char="q"/>
            </a:pPr>
            <a:r>
              <a:rPr lang="fa-IR" b="1" dirty="0" smtClean="0"/>
              <a:t>چه تغییراتی در استراتژی رقیب بیشتر می باشد؟</a:t>
            </a:r>
          </a:p>
          <a:p>
            <a:pPr algn="r" rtl="1">
              <a:buFont typeface="Wingdings" pitchFamily="2" charset="2"/>
              <a:buChar char="q"/>
            </a:pPr>
            <a:r>
              <a:rPr lang="fa-IR" b="1" dirty="0" smtClean="0"/>
              <a:t>آگاهی از این اقدامات در برگیرنده اطلاعاتی در زمینه های زیر می باشد :</a:t>
            </a:r>
          </a:p>
          <a:p>
            <a:pPr algn="r" rtl="1">
              <a:buFont typeface="Wingdings" pitchFamily="2" charset="2"/>
              <a:buChar char="q"/>
            </a:pPr>
            <a:r>
              <a:rPr lang="fa-IR" b="1" dirty="0" smtClean="0"/>
              <a:t>دیدگاه شرکت رقیب در مورد آینده</a:t>
            </a:r>
          </a:p>
          <a:p>
            <a:pPr algn="r" rtl="1">
              <a:buFont typeface="Wingdings" pitchFamily="2" charset="2"/>
              <a:buChar char="q"/>
            </a:pPr>
            <a:r>
              <a:rPr lang="fa-IR" b="1" dirty="0" smtClean="0"/>
              <a:t>نقاط قوت از دیدگاه خود شرکت رقیب</a:t>
            </a:r>
          </a:p>
          <a:p>
            <a:pPr algn="r" rtl="1">
              <a:buFont typeface="Wingdings" pitchFamily="2" charset="2"/>
              <a:buChar char="q"/>
            </a:pPr>
            <a:r>
              <a:rPr lang="fa-IR" b="1" dirty="0" smtClean="0"/>
              <a:t>رقبای آسیب پذیر از دیدگاه شرکت رقیب</a:t>
            </a:r>
          </a:p>
          <a:p>
            <a:pPr algn="r" rtl="1">
              <a:buFont typeface="Wingdings" pitchFamily="2" charset="2"/>
              <a:buChar char="q"/>
            </a:pPr>
            <a:r>
              <a:rPr lang="fa-IR" b="1" dirty="0" smtClean="0"/>
              <a:t>شیوه رقابت رقیب</a:t>
            </a:r>
          </a:p>
          <a:p>
            <a:pPr algn="r" rtl="1">
              <a:buFont typeface="Wingdings" pitchFamily="2" charset="2"/>
              <a:buChar char="q"/>
            </a:pPr>
            <a:r>
              <a:rPr lang="fa-IR" b="1" dirty="0" smtClean="0"/>
              <a:t>انحرافاتی که از سوی مدیریت ارشد شرکت رقیب اعمال شده است</a:t>
            </a:r>
          </a:p>
          <a:p>
            <a:pPr algn="r" rtl="1"/>
            <a:endParaRPr lang="fa-IR" b="1" dirty="0" smtClean="0"/>
          </a:p>
          <a:p>
            <a:pPr algn="r" rtl="1"/>
            <a:r>
              <a:rPr lang="fa-IR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3-قوت و درجه جدی بودن تحرکات</a:t>
            </a:r>
          </a:p>
          <a:p>
            <a:pPr algn="r" rtl="1"/>
            <a:endParaRPr lang="fa-IR" b="1" dirty="0" smtClean="0"/>
          </a:p>
          <a:p>
            <a:pPr algn="r" rtl="1"/>
            <a:endParaRPr lang="en-US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752600" y="10668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3607" y="990600"/>
            <a:ext cx="7590604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آسیب پذیری</a:t>
            </a:r>
          </a:p>
          <a:p>
            <a:pPr algn="r" rtl="1"/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رقیب در برابر کدام دسته از تحرکات استراتژیک و مقررات دولت ،رویدادهای مربوط به اقتصاد</a:t>
            </a:r>
          </a:p>
          <a:p>
            <a:pPr algn="r" rtl="1"/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کلان و حوادث درون صنعت آسیب پذیر است ؟</a:t>
            </a:r>
          </a:p>
          <a:p>
            <a:pPr algn="r" rtl="1"/>
            <a:endParaRPr lang="fa-I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endParaRPr lang="fa-I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endParaRPr lang="fa-I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r>
              <a:rPr lang="fa-IR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تحریک:</a:t>
            </a:r>
          </a:p>
          <a:p>
            <a:pPr algn="r" rtl="1"/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کدام اتفاقات و اقدامات ممکن است شرکت رقیب را به اقدام تلافی جویانه برانگیزد</a:t>
            </a:r>
          </a:p>
          <a:p>
            <a:pPr algn="r" rtl="1"/>
            <a:endParaRPr lang="fa-I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endParaRPr lang="fa-I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r>
              <a:rPr lang="fa-IR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کارایی اقدامات تلافی جویانه :</a:t>
            </a:r>
          </a:p>
          <a:p>
            <a:pPr algn="r" rtl="1"/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با توجه به اهداف ، استراتژی ،قابلیت های موجود و پیش فرض ها از واکنش سریع و موثر رقیب </a:t>
            </a:r>
          </a:p>
          <a:p>
            <a:pPr algn="r" rtl="1"/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در مقابل کدام اقدامات و حوادث رقیب نمی تواند واکنش نشان دهد؟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52600" y="2590800"/>
            <a:ext cx="62760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fa-IR" sz="5400" b="1" cap="all" dirty="0" smtClean="0">
                <a:ln>
                  <a:solidFill>
                    <a:sysClr val="windowText" lastClr="000000"/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چارچوبی برای تحلیل رقیب</a:t>
            </a:r>
            <a:endParaRPr lang="en-US" sz="5400" b="1" cap="all" dirty="0">
              <a:ln>
                <a:solidFill>
                  <a:sysClr val="windowText" lastClr="000000"/>
                </a:solidFill>
              </a:ln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29200" y="1066800"/>
            <a:ext cx="3054386" cy="40011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fa-IR" sz="2000" b="1" dirty="0" smtClean="0"/>
              <a:t>هدف ار تحلیل رقیب چیست ؟</a:t>
            </a:r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909340" y="2209800"/>
            <a:ext cx="751045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algn="r" rtl="1">
              <a:buAutoNum type="arabicParenR"/>
            </a:pPr>
            <a:r>
              <a:rPr lang="fa-IR" b="1" dirty="0" smtClean="0"/>
              <a:t>شرح ماهیت و چگونگی تغییرات احتمالی است که یک رقابت کننده ممکن است در استراتژی </a:t>
            </a:r>
          </a:p>
          <a:p>
            <a:pPr marL="342900" indent="-342900" algn="r" rtl="1"/>
            <a:r>
              <a:rPr lang="fa-IR" b="1" dirty="0" smtClean="0"/>
              <a:t>خود ایجاد کند.</a:t>
            </a:r>
          </a:p>
          <a:p>
            <a:pPr marL="342900" indent="-342900" algn="r" rtl="1"/>
            <a:endParaRPr lang="fa-IR" b="1" dirty="0" smtClean="0"/>
          </a:p>
          <a:p>
            <a:pPr marL="342900" indent="-342900" algn="r" rtl="1"/>
            <a:r>
              <a:rPr lang="fa-IR" b="1" dirty="0" smtClean="0"/>
              <a:t>2)شناخت واکنش احتمالی هر رقیب در مقابل اقدامات استراتژیک دیگر رقبا </a:t>
            </a:r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5600" y="2438400"/>
            <a:ext cx="4073551" cy="1708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a-IR" sz="1500" b="1" dirty="0" smtClean="0"/>
              <a:t>شرح واکنش رقیب</a:t>
            </a:r>
          </a:p>
          <a:p>
            <a:pPr algn="ctr" rtl="1"/>
            <a:r>
              <a:rPr lang="fa-IR" sz="1500" dirty="0" smtClean="0"/>
              <a:t>آیا شرکت رقیب از موقعیت فعلی خود راضی می باشد؟</a:t>
            </a:r>
          </a:p>
          <a:p>
            <a:pPr algn="ctr" rtl="1"/>
            <a:r>
              <a:rPr lang="fa-IR" sz="1500" dirty="0" smtClean="0"/>
              <a:t>اقدامات و یا تغییرات استراتژیکی که شرکت رقیب ممکن است </a:t>
            </a:r>
          </a:p>
          <a:p>
            <a:pPr algn="ctr" rtl="1"/>
            <a:r>
              <a:rPr lang="fa-IR" sz="1500" dirty="0" smtClean="0"/>
              <a:t>انجام دهد کدامند؟</a:t>
            </a:r>
          </a:p>
          <a:p>
            <a:pPr algn="ctr" rtl="1"/>
            <a:r>
              <a:rPr lang="fa-IR" sz="1500" dirty="0" smtClean="0"/>
              <a:t>نقطه ضعف رقیب کجاست؟</a:t>
            </a:r>
          </a:p>
          <a:p>
            <a:pPr algn="ctr" rtl="1"/>
            <a:r>
              <a:rPr lang="fa-IR" sz="1500" dirty="0" smtClean="0"/>
              <a:t>چه چیزی شرکت رقیب را به انجام شدیدترین </a:t>
            </a:r>
          </a:p>
          <a:p>
            <a:pPr algn="ctr" rtl="1"/>
            <a:r>
              <a:rPr lang="fa-IR" sz="1500" dirty="0" smtClean="0"/>
              <a:t>فعالیت های تلافی جویانه و موثز وادار می کند؟ </a:t>
            </a:r>
            <a:endParaRPr lang="en-US" sz="1500" dirty="0"/>
          </a:p>
        </p:txBody>
      </p:sp>
      <p:cxnSp>
        <p:nvCxnSpPr>
          <p:cNvPr id="6" name="Straight Arrow Connector 5"/>
          <p:cNvCxnSpPr/>
          <p:nvPr/>
        </p:nvCxnSpPr>
        <p:spPr>
          <a:xfrm rot="10800000" flipV="1">
            <a:off x="6248400" y="1905000"/>
            <a:ext cx="1066800" cy="533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362200" y="1676400"/>
            <a:ext cx="1371600" cy="838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1905000" y="4114800"/>
            <a:ext cx="1524000" cy="990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>
            <a:off x="6705600" y="4114800"/>
            <a:ext cx="838200" cy="685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4152106" y="1485900"/>
            <a:ext cx="1447800" cy="1588"/>
          </a:xfrm>
          <a:prstGeom prst="line">
            <a:avLst/>
          </a:prstGeom>
          <a:ln>
            <a:prstDash val="sysDot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4419997" y="5028803"/>
            <a:ext cx="1066800" cy="794"/>
          </a:xfrm>
          <a:prstGeom prst="line">
            <a:avLst/>
          </a:prstGeom>
          <a:ln>
            <a:prstDash val="sysDot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85800" y="762000"/>
            <a:ext cx="3192988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fa-I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عامل حرکت شرکت رقیب چیست ؟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1828800"/>
            <a:ext cx="20682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/>
              <a:t>اهداف آینده</a:t>
            </a:r>
          </a:p>
          <a:p>
            <a:pPr algn="r" rtl="1"/>
            <a:r>
              <a:rPr lang="fa-IR" sz="1400" b="1" dirty="0" smtClean="0"/>
              <a:t>در تمامی سطوح مدیریتی</a:t>
            </a:r>
          </a:p>
          <a:p>
            <a:pPr algn="r" rtl="1"/>
            <a:r>
              <a:rPr lang="fa-IR" sz="1400" b="1" dirty="0" smtClean="0"/>
              <a:t>و در ابعاد چندگانه </a:t>
            </a:r>
          </a:p>
          <a:p>
            <a:pPr algn="r" rtl="1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28600" y="4648200"/>
            <a:ext cx="15135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a-IR" b="1" dirty="0" smtClean="0"/>
              <a:t>پیش فرض ها</a:t>
            </a:r>
          </a:p>
          <a:p>
            <a:pPr algn="ctr"/>
            <a:r>
              <a:rPr lang="fa-IR" b="1" dirty="0" smtClean="0"/>
              <a:t>نقاط قوت وضعف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553200" y="5105400"/>
            <a:ext cx="17540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a-I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توانمندی ها</a:t>
            </a:r>
          </a:p>
          <a:p>
            <a:pPr algn="ctr"/>
            <a:r>
              <a:rPr lang="fa-I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پیش فرض های شرکت</a:t>
            </a:r>
          </a:p>
          <a:p>
            <a:pPr algn="ctr"/>
            <a:r>
              <a:rPr lang="fa-I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در مورد خود و صنعت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022251" y="1600200"/>
            <a:ext cx="19431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1600" b="1" dirty="0" smtClean="0"/>
              <a:t>استراتژی فعلی</a:t>
            </a:r>
          </a:p>
          <a:p>
            <a:pPr algn="r" rtl="1"/>
            <a:r>
              <a:rPr lang="fa-IR" sz="1600" b="1" dirty="0" smtClean="0"/>
              <a:t>روند رقابت فعلی کسب</a:t>
            </a:r>
          </a:p>
          <a:p>
            <a:pPr algn="r" rtl="1"/>
            <a:r>
              <a:rPr lang="fa-IR" sz="1600" b="1" dirty="0" smtClean="0"/>
              <a:t> و کار به چه صورت است</a:t>
            </a:r>
            <a:endParaRPr lang="en-US" sz="16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105400" y="762000"/>
            <a:ext cx="3774764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fa-I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شرکت رقیب چه فعالیت هایی انجام می دهد ؟</a:t>
            </a:r>
            <a:endParaRPr lang="en-US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81800" y="685800"/>
            <a:ext cx="1576072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a-IR" sz="2000" dirty="0" smtClean="0">
                <a:solidFill>
                  <a:srgbClr val="00FF00"/>
                </a:solidFill>
              </a:rPr>
              <a:t>اجزا تحلیل رقیب</a:t>
            </a:r>
            <a:endParaRPr lang="en-US" sz="2000" dirty="0" smtClean="0">
              <a:solidFill>
                <a:srgbClr val="00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1905000"/>
            <a:ext cx="8037842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پیش بینی رقبای بالقوه کار آسانی نیست ولی می توان آنها را از گروههای زیر بازشناخت:</a:t>
            </a:r>
          </a:p>
          <a:p>
            <a:pPr algn="r" rtl="1"/>
            <a:endParaRPr lang="fa-IR" b="1" dirty="0" smtClean="0"/>
          </a:p>
          <a:p>
            <a:pPr algn="r" rtl="1">
              <a:buFont typeface="Wingdings" pitchFamily="2" charset="2"/>
              <a:buChar char="q"/>
            </a:pPr>
            <a:r>
              <a:rPr lang="fa-IR" b="1" dirty="0" smtClean="0"/>
              <a:t>شرکت هایی که درون صنعت نیستند ولی می توانند با هزینه اندک موانع ورود را پشت سر بگذارند</a:t>
            </a:r>
          </a:p>
          <a:p>
            <a:pPr algn="r" rtl="1">
              <a:buFont typeface="Wingdings" pitchFamily="2" charset="2"/>
              <a:buChar char="q"/>
            </a:pPr>
            <a:endParaRPr lang="fa-IR" b="1" dirty="0" smtClean="0"/>
          </a:p>
          <a:p>
            <a:pPr algn="r" rtl="1">
              <a:buFont typeface="Wingdings" pitchFamily="2" charset="2"/>
              <a:buChar char="q"/>
            </a:pPr>
            <a:r>
              <a:rPr lang="fa-IR" b="1" dirty="0" smtClean="0"/>
              <a:t>شرکت هایی که حضور آنها در صنعت باعث نوعی همکاری آشکار شده است.</a:t>
            </a:r>
          </a:p>
          <a:p>
            <a:pPr algn="r" rtl="1">
              <a:buFont typeface="Wingdings" pitchFamily="2" charset="2"/>
              <a:buChar char="q"/>
            </a:pPr>
            <a:endParaRPr lang="fa-IR" b="1" dirty="0" smtClean="0"/>
          </a:p>
          <a:p>
            <a:pPr algn="r" rtl="1">
              <a:buFont typeface="Wingdings" pitchFamily="2" charset="2"/>
              <a:buChar char="q"/>
            </a:pPr>
            <a:r>
              <a:rPr lang="fa-IR" b="1" dirty="0" smtClean="0"/>
              <a:t>شرکت هایی که برای آنها رقابت در درون صنعت به عنوان بخشی از یک کار گروهی به شمار می آید.</a:t>
            </a:r>
          </a:p>
          <a:p>
            <a:pPr algn="r" rtl="1">
              <a:buFont typeface="Wingdings" pitchFamily="2" charset="2"/>
              <a:buChar char="q"/>
            </a:pPr>
            <a:endParaRPr lang="fa-IR" b="1" dirty="0" smtClean="0"/>
          </a:p>
          <a:p>
            <a:pPr algn="r" rtl="1">
              <a:buFont typeface="Wingdings" pitchFamily="2" charset="2"/>
              <a:buChar char="q"/>
            </a:pPr>
            <a:r>
              <a:rPr lang="fa-IR" b="1" dirty="0" smtClean="0"/>
              <a:t>مشتریان یا تامین کنندگانی که ممکن است ادغام رو به عقب یا رو به جلو انجام دهند.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162800" y="1143000"/>
            <a:ext cx="1101584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a-IR" sz="2000" dirty="0" smtClean="0">
                <a:solidFill>
                  <a:srgbClr val="00FF00"/>
                </a:solidFill>
              </a:rPr>
              <a:t>اهداف آینده</a:t>
            </a:r>
            <a:endParaRPr lang="en-US" sz="2000" dirty="0">
              <a:solidFill>
                <a:srgbClr val="00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29600" y="1828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62000" y="2133600"/>
            <a:ext cx="817249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اطلاع از اهداف رقیب به پیش بینی واکنش های استراتژیک آن در برابر تغییرات استراتژیک کمک می کند.</a:t>
            </a:r>
          </a:p>
          <a:p>
            <a:pPr algn="r" rtl="1"/>
            <a:endParaRPr lang="fa-I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شناخت و تشخیص اهداف رقیب به تعیین میزان اهمیت اقدامات آن کمک می کند.</a:t>
            </a:r>
          </a:p>
          <a:p>
            <a:pPr algn="r" rtl="1"/>
            <a:endParaRPr lang="fa-I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به روشن شدن این امرکه آیا شرکت مادر از اقدامات واحدهای کاری خود حمایت می کند یا اینکه </a:t>
            </a:r>
          </a:p>
          <a:p>
            <a:pPr algn="r" rtl="1"/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از فعالیت های تلافی جویانه آنها در مقابل اقدامات رقبا حمایت می کند ،کمک می نماید.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84263" y="990600"/>
            <a:ext cx="5748753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a-IR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اهداف واحدهای کسب و کار</a:t>
            </a:r>
          </a:p>
          <a:p>
            <a:pPr algn="r"/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ابتدا فرآیند تحلیل را با بررسی آن واحد کسب و کار یا بخش آغاز می کنیم.</a:t>
            </a:r>
          </a:p>
          <a:p>
            <a:pPr algn="r"/>
            <a:endParaRPr lang="fa-I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برخی از مواردی که در این تحلیل باید مورد نظر قرار دهیم.</a:t>
            </a:r>
          </a:p>
          <a:p>
            <a:pPr algn="r" rtl="1">
              <a:buFont typeface="Wingdings" pitchFamily="2" charset="2"/>
              <a:buChar char="v"/>
            </a:pPr>
            <a:endParaRPr lang="fa-I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>
              <a:buFont typeface="Wingdings" pitchFamily="2" charset="2"/>
              <a:buChar char="v"/>
            </a:pPr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اهداف بیان شده و بیان نشده شرکت رقیب</a:t>
            </a:r>
          </a:p>
          <a:p>
            <a:pPr algn="r" rtl="1">
              <a:buFont typeface="Wingdings" pitchFamily="2" charset="2"/>
              <a:buChar char="v"/>
            </a:pPr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چگونگی رفتار رقیب در مورد ریسک ها</a:t>
            </a:r>
          </a:p>
          <a:p>
            <a:pPr algn="r" rtl="1">
              <a:buFont typeface="Wingdings" pitchFamily="2" charset="2"/>
              <a:buChar char="v"/>
            </a:pPr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نوع ارزش ها،عقاید سازمانی،اقتصادی و یا غیر اقتصادی</a:t>
            </a:r>
          </a:p>
          <a:p>
            <a:pPr algn="r" rtl="1">
              <a:buFont typeface="Wingdings" pitchFamily="2" charset="2"/>
              <a:buChar char="v"/>
            </a:pPr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ساختار سازمانی رقیب</a:t>
            </a:r>
          </a:p>
          <a:p>
            <a:pPr algn="r" rtl="1">
              <a:buFont typeface="Wingdings" pitchFamily="2" charset="2"/>
              <a:buChar char="v"/>
            </a:pPr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سیستم های مناسب کنترل و تشویق </a:t>
            </a:r>
          </a:p>
          <a:p>
            <a:pPr algn="r" rtl="1">
              <a:buFont typeface="Wingdings" pitchFamily="2" charset="2"/>
              <a:buChar char="v"/>
            </a:pPr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روش ارزیابی انبار شرکت رقیب</a:t>
            </a:r>
          </a:p>
          <a:p>
            <a:pPr algn="r" rtl="1">
              <a:buFont typeface="Wingdings" pitchFamily="2" charset="2"/>
              <a:buChar char="v"/>
            </a:pPr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چگونگی تقسیم هزینه ها</a:t>
            </a:r>
          </a:p>
          <a:p>
            <a:pPr algn="r" rtl="1">
              <a:buFont typeface="Wingdings" pitchFamily="2" charset="2"/>
              <a:buChar char="v"/>
            </a:pPr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روش مقابله با تورم</a:t>
            </a:r>
          </a:p>
          <a:p>
            <a:pPr algn="r"/>
            <a:endParaRPr lang="fa-I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37432" y="914400"/>
            <a:ext cx="775571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a-IR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اهداف شرکت مادر و واحد های کسب و کار</a:t>
            </a:r>
          </a:p>
          <a:p>
            <a:pPr algn="r"/>
            <a:endParaRPr lang="fa-I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اگر شرکت رقیب واحدی از شرکت بزرگتر باشد ، احتمال این می رود که شرکت مادر یک سری </a:t>
            </a:r>
          </a:p>
          <a:p>
            <a:pPr algn="r"/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محدودیت ها و مقررات را بر آن تحمیل کند.این محدودیت ها و مقررات در پیش بینی شرکت کوچکتر </a:t>
            </a:r>
          </a:p>
          <a:p>
            <a:pPr algn="r"/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نقش اساسی دارند.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2971800"/>
            <a:ext cx="807471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a-IR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تحلیل و بررسی پورتفولیو و اهداف رقیب</a:t>
            </a:r>
          </a:p>
          <a:p>
            <a:pPr algn="r"/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تحلیل پورتفولیوی شرکت مادر اطلاعاتی را پیرامون اینکه ،اهداف واحد کسب و کار چه خواهد بود </a:t>
            </a:r>
          </a:p>
          <a:p>
            <a:pPr algn="r"/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،واحد برای حفظ موقعیت عملکرد خود در راستای جنبه هایی نظیر بازگشت سرمایه ،سهم جریان نقدینگی</a:t>
            </a:r>
          </a:p>
          <a:p>
            <a:pPr algn="r"/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 غیره چه اندازه تلاش خواهد کرد، و همینطور اعمال تغییرات در موقعیت استراتژیک واحد تا چه اندازه </a:t>
            </a:r>
          </a:p>
          <a:p>
            <a:pPr algn="r"/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محتمل است ، به ما میدهد.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883" y="1066800"/>
            <a:ext cx="8303940" cy="38318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fa-IR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اهداف رقبا و تعیین موقعیت استراتژیک</a:t>
            </a:r>
          </a:p>
          <a:p>
            <a:pPr algn="r">
              <a:lnSpc>
                <a:spcPct val="150000"/>
              </a:lnSpc>
            </a:pPr>
            <a:endParaRPr lang="fa-IR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>
              <a:lnSpc>
                <a:spcPct val="150000"/>
              </a:lnSpc>
            </a:pPr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یکی از روش های طراحی استراتژی این است که این است که به دنبال موقعیت هایی در بازار باشیم تا</a:t>
            </a:r>
          </a:p>
          <a:p>
            <a:pPr algn="r">
              <a:lnSpc>
                <a:spcPct val="150000"/>
              </a:lnSpc>
            </a:pPr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شرکت بدون اینکه تهدیدی برای رقبایش محسوب شود به فعالیت خود ادامه دهد.</a:t>
            </a:r>
          </a:p>
          <a:p>
            <a:pPr algn="r">
              <a:lnSpc>
                <a:spcPct val="150000"/>
              </a:lnSpc>
            </a:pPr>
            <a:endParaRPr lang="fa-I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>
              <a:lnSpc>
                <a:spcPct val="150000"/>
              </a:lnSpc>
            </a:pPr>
            <a:r>
              <a:rPr lang="fa-I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تحلیل رقبا امری حیاتی است:</a:t>
            </a:r>
          </a:p>
          <a:p>
            <a:pPr algn="r">
              <a:lnSpc>
                <a:spcPct val="150000"/>
              </a:lnSpc>
            </a:pPr>
            <a:endParaRPr lang="fa-I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>
              <a:lnSpc>
                <a:spcPct val="150000"/>
              </a:lnSpc>
            </a:pPr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چرا که به شرکت کمک می کند از انجام اقدامات استراتژیکی که منجر به بروز درگیری شدید از طریق تهدید </a:t>
            </a:r>
          </a:p>
          <a:p>
            <a:pPr algn="r">
              <a:lnSpc>
                <a:spcPct val="150000"/>
              </a:lnSpc>
            </a:pPr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توان رقبا در رسیدن به اهداف کلیدی می شود ، خوداری کند.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1316</Words>
  <Application>Microsoft Office PowerPoint</Application>
  <PresentationFormat>On-screen Show (4:3)</PresentationFormat>
  <Paragraphs>172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abbas</cp:lastModifiedBy>
  <cp:revision>25</cp:revision>
  <dcterms:created xsi:type="dcterms:W3CDTF">2006-08-16T00:00:00Z</dcterms:created>
  <dcterms:modified xsi:type="dcterms:W3CDTF">2009-11-11T17:34:49Z</dcterms:modified>
</cp:coreProperties>
</file>