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51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67000" y="6019800"/>
            <a:ext cx="3302506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Ahmad </a:t>
            </a:r>
            <a:r>
              <a:rPr lang="en-US" sz="30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teymouri</a:t>
            </a:r>
            <a:endParaRPr lang="en-US" sz="3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9903" y="990600"/>
            <a:ext cx="8730340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b="1" dirty="0" smtClean="0">
                <a:solidFill>
                  <a:srgbClr val="FFFF00"/>
                </a:solidFill>
              </a:rPr>
              <a:t>استراتژی تمایز چگونه با هریک از نیروهای رقابتی مقابله می کند:</a:t>
            </a:r>
          </a:p>
          <a:p>
            <a:pPr algn="r" rtl="1"/>
            <a:r>
              <a:rPr lang="fa-IR" b="1" dirty="0" smtClean="0"/>
              <a:t>1- رقبای بالقوه :</a:t>
            </a:r>
          </a:p>
          <a:p>
            <a:pPr algn="r" rtl="1"/>
            <a:r>
              <a:rPr lang="fa-IR" b="1" dirty="0" smtClean="0"/>
              <a:t>وفاداری  مشتری و نیاز رقابت کننده به غلبه بر بی نظیر بودن باعث ایجاد مانع ورود می شود.</a:t>
            </a:r>
          </a:p>
          <a:p>
            <a:pPr algn="r" rtl="1"/>
            <a:endParaRPr lang="fa-IR" b="1" dirty="0" smtClean="0"/>
          </a:p>
          <a:p>
            <a:pPr algn="r" rtl="1"/>
            <a:r>
              <a:rPr lang="fa-IR" b="1" dirty="0" smtClean="0"/>
              <a:t>2- خریداران : تمایز قدرت خریدار را کاهش می دهد ، زیرا خریدار خریدار هیچ محصول جاگزینی را </a:t>
            </a:r>
          </a:p>
          <a:p>
            <a:pPr algn="r" rtl="1"/>
            <a:r>
              <a:rPr lang="fa-IR" b="1" dirty="0" smtClean="0"/>
              <a:t>در اختیار ندارد و در نتیجهکمتر به قیمت حساسیت نشان میدهد.</a:t>
            </a:r>
          </a:p>
          <a:p>
            <a:pPr algn="r" rtl="1"/>
            <a:endParaRPr lang="fa-IR" b="1" dirty="0" smtClean="0"/>
          </a:p>
          <a:p>
            <a:pPr algn="r" rtl="1"/>
            <a:r>
              <a:rPr lang="fa-IR" b="1" dirty="0" smtClean="0"/>
              <a:t>3-تامین کنندگان : تمایز با میزان بالای حاشیه سود همراه است ، پس فشار تامین کنندگان بر شرکت کمتر از دیگر</a:t>
            </a:r>
          </a:p>
          <a:p>
            <a:pPr algn="r" rtl="1"/>
            <a:r>
              <a:rPr lang="fa-IR" b="1" dirty="0" smtClean="0"/>
              <a:t>رقباست.</a:t>
            </a:r>
          </a:p>
          <a:p>
            <a:pPr algn="r" rtl="1"/>
            <a:endParaRPr lang="fa-IR" b="1" dirty="0" smtClean="0"/>
          </a:p>
          <a:p>
            <a:pPr algn="r" rtl="1"/>
            <a:r>
              <a:rPr lang="fa-IR" b="1" dirty="0" smtClean="0"/>
              <a:t>4-رقبای صنعت : تمایز به واسطه وفاداری مشتری به علامت تجاری محصول ، باعث حساسیت کمتر به </a:t>
            </a:r>
          </a:p>
          <a:p>
            <a:pPr algn="r" rtl="1"/>
            <a:r>
              <a:rPr lang="fa-IR" b="1" dirty="0" smtClean="0"/>
              <a:t>قیمت محصول شرکت می شود .</a:t>
            </a:r>
          </a:p>
          <a:p>
            <a:pPr algn="r" rtl="1"/>
            <a:endParaRPr lang="fa-IR" b="1" dirty="0" smtClean="0"/>
          </a:p>
          <a:p>
            <a:pPr algn="r" rtl="1"/>
            <a:r>
              <a:rPr lang="fa-IR" b="1" dirty="0" smtClean="0"/>
              <a:t>5-محصول جایگزین:شرکتی که برای جذب وفاداری خود را از دیگر شرکت ها متمایز کرده در برابر</a:t>
            </a:r>
          </a:p>
          <a:p>
            <a:pPr algn="r" rtl="1"/>
            <a:r>
              <a:rPr lang="fa-IR" b="1" dirty="0" smtClean="0"/>
              <a:t> محصول جایگزین مقاوم تر است</a:t>
            </a:r>
            <a:endParaRPr lang="en-US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91200" y="838200"/>
            <a:ext cx="3004141" cy="46166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ContrastingLeftFacing"/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a-IR" sz="2400" b="1" dirty="0" smtClean="0"/>
              <a:t>تمرکز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524000" y="1371600"/>
            <a:ext cx="5806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b="1" dirty="0" smtClean="0"/>
              <a:t>تمرکز به گروه خاصی از خریداران ، بخشی از خط تولید یا بازار جغرافیای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2514600"/>
            <a:ext cx="784387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b="1" dirty="0" smtClean="0"/>
              <a:t>استراتژی تمرکز بر این اصل استوار است که شرکت از این طریق می تواند موثر تر وکاراتر از رقبای </a:t>
            </a:r>
          </a:p>
          <a:p>
            <a:pPr algn="r" rtl="1"/>
            <a:r>
              <a:rPr lang="fa-IR" b="1" dirty="0" smtClean="0"/>
              <a:t>دیگر به هدف استراتژیک محدود خود برسد.</a:t>
            </a:r>
          </a:p>
          <a:p>
            <a:pPr algn="r" rtl="1"/>
            <a:endParaRPr lang="fa-IR" b="1" dirty="0" smtClean="0"/>
          </a:p>
          <a:p>
            <a:pPr algn="r" rtl="1"/>
            <a:r>
              <a:rPr lang="fa-IR" b="1" dirty="0" smtClean="0">
                <a:solidFill>
                  <a:srgbClr val="FFC000"/>
                </a:solidFill>
              </a:rPr>
              <a:t>توجه</a:t>
            </a:r>
            <a:r>
              <a:rPr lang="fa-IR" b="1" dirty="0" smtClean="0"/>
              <a:t>: استراتژی تمرکز از خاستگاه بازار قادر به دستیابی به هزینه اندک یا تمایز نیست.</a:t>
            </a:r>
          </a:p>
          <a:p>
            <a:pPr algn="r" rtl="1"/>
            <a:endParaRPr lang="fa-IR" b="1" dirty="0" smtClean="0"/>
          </a:p>
          <a:p>
            <a:pPr algn="ctr" rtl="1"/>
            <a:r>
              <a:rPr lang="fa-IR" b="1" dirty="0" smtClean="0">
                <a:solidFill>
                  <a:srgbClr val="FFFF00"/>
                </a:solidFill>
              </a:rPr>
              <a:t>مگراینکه</a:t>
            </a:r>
          </a:p>
          <a:p>
            <a:pPr algn="ctr" rtl="1"/>
            <a:endParaRPr lang="fa-IR" b="1" dirty="0" smtClean="0"/>
          </a:p>
          <a:p>
            <a:pPr algn="r" rtl="1"/>
            <a:r>
              <a:rPr lang="fa-IR" b="1" dirty="0" smtClean="0"/>
              <a:t>بازار هدف محدود شود ، که در آن صورت می تواند به هر کدام یا هر دو دست یابد.</a:t>
            </a:r>
            <a:endParaRPr lang="en-US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1524000"/>
            <a:ext cx="7722050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b="1" dirty="0" smtClean="0"/>
              <a:t>استراتژی تمرکز همواره حاکی از یک سری محدودیت ها در مورد سهم بازار قابل دسترسی می باشد.</a:t>
            </a:r>
          </a:p>
          <a:p>
            <a:pPr algn="r" rtl="1"/>
            <a:endParaRPr lang="fa-IR" b="1" dirty="0" smtClean="0"/>
          </a:p>
          <a:p>
            <a:pPr algn="r" rtl="1"/>
            <a:endParaRPr lang="fa-IR" b="1" dirty="0" smtClean="0"/>
          </a:p>
          <a:p>
            <a:pPr algn="r" rtl="1"/>
            <a:endParaRPr lang="fa-IR" b="1" dirty="0" smtClean="0"/>
          </a:p>
          <a:p>
            <a:pPr algn="r" rtl="1"/>
            <a:r>
              <a:rPr lang="fa-IR" b="1" dirty="0" smtClean="0"/>
              <a:t>تمرکز لزوما مستلزم ایجاد نوعی توازن بین سودآوری و حجم فروش است.</a:t>
            </a:r>
          </a:p>
          <a:p>
            <a:pPr algn="r" rtl="1"/>
            <a:endParaRPr lang="fa-IR" b="1" dirty="0" smtClean="0"/>
          </a:p>
          <a:p>
            <a:pPr algn="r" rtl="1"/>
            <a:endParaRPr lang="fa-IR" b="1" dirty="0" smtClean="0"/>
          </a:p>
          <a:p>
            <a:pPr algn="r" rtl="1"/>
            <a:endParaRPr lang="fa-IR" b="1" dirty="0" smtClean="0"/>
          </a:p>
          <a:p>
            <a:pPr algn="r" rtl="1"/>
            <a:endParaRPr lang="fa-IR" b="1" dirty="0" smtClean="0"/>
          </a:p>
          <a:p>
            <a:pPr algn="r" rtl="1"/>
            <a:r>
              <a:rPr lang="fa-IR" b="1" dirty="0" smtClean="0"/>
              <a:t>تمرکز ممکن است مانند تمایز مستلزم توازن در وضعیت کلی هزینه ها باشد یا نباشد.</a:t>
            </a:r>
            <a:endParaRPr lang="en-US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629400" y="914400"/>
            <a:ext cx="1260281" cy="36933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none" rtlCol="0">
            <a:spAutoFit/>
          </a:bodyPr>
          <a:lstStyle/>
          <a:p>
            <a:r>
              <a:rPr lang="fa-IR" b="1" dirty="0" smtClean="0">
                <a:solidFill>
                  <a:srgbClr val="FFC000"/>
                </a:solidFill>
              </a:rPr>
              <a:t>توقف در وسط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136" y="1447800"/>
            <a:ext cx="840012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b="1" dirty="0" smtClean="0"/>
              <a:t>شرکتی که نتواند استراتژی خود را در قالب یکی از این سه روش تدوین کند – یعنی در میانه کار راکد بماند –</a:t>
            </a:r>
          </a:p>
          <a:p>
            <a:pPr algn="r" rtl="1"/>
            <a:r>
              <a:rPr lang="fa-IR" b="1" dirty="0" smtClean="0"/>
              <a:t>در موقعیت استراتژی ضعیفی قرار می گیرد. چنین شرکتی فاقد سه بازار و منابع سرمایه گذاری خواهد بود.</a:t>
            </a:r>
          </a:p>
          <a:p>
            <a:pPr algn="r" rtl="1"/>
            <a:endParaRPr lang="fa-IR" b="1" dirty="0" smtClean="0"/>
          </a:p>
          <a:p>
            <a:pPr algn="r" rtl="1"/>
            <a:r>
              <a:rPr lang="fa-IR" b="1" dirty="0" smtClean="0"/>
              <a:t>این مفاهیم حاکی از وجود چند نوع ارتباط ممکن بین سهم بازار و سود دهی است .</a:t>
            </a:r>
          </a:p>
          <a:p>
            <a:pPr algn="r" rtl="1"/>
            <a:r>
              <a:rPr lang="fa-IR" b="1" dirty="0" smtClean="0"/>
              <a:t>یک رابطه </a:t>
            </a:r>
            <a:r>
              <a:rPr lang="en-US" b="1" dirty="0" smtClean="0"/>
              <a:t>u </a:t>
            </a:r>
            <a:r>
              <a:rPr lang="fa-IR" b="1" dirty="0" smtClean="0"/>
              <a:t> شکل بین سود دهی و سهم بازار وجود دارد. </a:t>
            </a:r>
            <a:endParaRPr lang="en-US" b="1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1752600" y="5181600"/>
            <a:ext cx="43434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 flipH="1" flipV="1">
            <a:off x="685006" y="4114006"/>
            <a:ext cx="2133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Arc 27"/>
          <p:cNvSpPr/>
          <p:nvPr/>
        </p:nvSpPr>
        <p:spPr>
          <a:xfrm rot="5400000">
            <a:off x="2400300" y="1866900"/>
            <a:ext cx="2895600" cy="2971800"/>
          </a:xfrm>
          <a:prstGeom prst="arc">
            <a:avLst>
              <a:gd name="adj1" fmla="val 16243450"/>
              <a:gd name="adj2" fmla="val 5345921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4876800" y="5334000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b="1" dirty="0" smtClean="0"/>
              <a:t>سهم بازار </a:t>
            </a:r>
            <a:endParaRPr lang="en-US" b="1" dirty="0"/>
          </a:p>
        </p:txBody>
      </p:sp>
      <p:sp>
        <p:nvSpPr>
          <p:cNvPr id="30" name="TextBox 29"/>
          <p:cNvSpPr txBox="1"/>
          <p:nvPr/>
        </p:nvSpPr>
        <p:spPr>
          <a:xfrm rot="16200000">
            <a:off x="708804" y="3931381"/>
            <a:ext cx="139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b="1" dirty="0" smtClean="0"/>
              <a:t>بازگشت سرمایه</a:t>
            </a:r>
            <a:endParaRPr lang="en-US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486400" y="838200"/>
            <a:ext cx="2803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b="1" dirty="0" smtClean="0"/>
              <a:t>خطرات ناشی از استراتژی ژنریک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371600" y="1752600"/>
            <a:ext cx="7236815" cy="272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b="1" dirty="0" smtClean="0">
                <a:solidFill>
                  <a:srgbClr val="FFC000"/>
                </a:solidFill>
              </a:rPr>
              <a:t>ریسک پیشروبودن در هزینه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v"/>
            </a:pPr>
            <a:r>
              <a:rPr lang="fa-IR" b="1" dirty="0" smtClean="0"/>
              <a:t>تغییرات فناوری که که سرمایه گذاری یا آموزش های گذشته را از اعتبار ساقط می کند.</a:t>
            </a:r>
          </a:p>
          <a:p>
            <a:pPr algn="r" rtl="1">
              <a:buFont typeface="Wingdings" pitchFamily="2" charset="2"/>
              <a:buChar char="v"/>
            </a:pPr>
            <a:r>
              <a:rPr lang="fa-IR" b="1" dirty="0" smtClean="0"/>
              <a:t>آموزش تازه وارد ها با هزینه اندک به شیوه تقلید یا از طریق توانای آنها برای سرمایه گذاری در تسهیلات پیشرفته </a:t>
            </a:r>
          </a:p>
          <a:p>
            <a:pPr algn="r" rtl="1">
              <a:buFont typeface="Wingdings" pitchFamily="2" charset="2"/>
              <a:buChar char="v"/>
            </a:pPr>
            <a:r>
              <a:rPr lang="fa-IR" b="1" dirty="0" smtClean="0"/>
              <a:t>ناتوانی از مشاهده تغییرات ایجاد شده در محصول مورد نیاز یا بازاریابی با در نظر گرفتن هزینه</a:t>
            </a:r>
          </a:p>
          <a:p>
            <a:pPr algn="r" rtl="1">
              <a:buFont typeface="Wingdings" pitchFamily="2" charset="2"/>
              <a:buChar char="v"/>
            </a:pPr>
            <a:r>
              <a:rPr lang="fa-IR" b="1" dirty="0" smtClean="0"/>
              <a:t>تورم در هزینه ها که منجر به محدود شدن توان شرکت در حفظ حاشیه قیمت برای جبران وجهه نشان تجاری رقابت کنندگان و نیز روش های انها برای ایجاد تمایز شود. </a:t>
            </a:r>
          </a:p>
          <a:p>
            <a:pPr algn="r" rtl="1"/>
            <a:r>
              <a:rPr lang="fa-IR" b="1" dirty="0" smtClean="0"/>
              <a:t> </a:t>
            </a:r>
            <a:endParaRPr lang="en-US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143000"/>
            <a:ext cx="8174033" cy="25405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b="1" dirty="0" smtClean="0">
                <a:solidFill>
                  <a:srgbClr val="FFC000"/>
                </a:solidFill>
              </a:rPr>
              <a:t>خطر ناشی از تمایز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q"/>
            </a:pPr>
            <a:r>
              <a:rPr lang="fa-IR" b="1" dirty="0" smtClean="0"/>
              <a:t>تفاوت هزینه موجود بین رقابت کنندگان کم هزینه و شرکت تمایز یافته بیشتر از آن خواهد بود </a:t>
            </a:r>
          </a:p>
          <a:p>
            <a:pPr algn="r" rtl="1">
              <a:lnSpc>
                <a:spcPct val="150000"/>
              </a:lnSpc>
            </a:pPr>
            <a:r>
              <a:rPr lang="fa-IR" b="1" dirty="0" smtClean="0"/>
              <a:t>که تنوع محصول قادر به حفظ اعتبار علامت تجاری باشد .بنابراین خریداران بخشی از وجهه ای که </a:t>
            </a:r>
          </a:p>
          <a:p>
            <a:pPr algn="r" rtl="1">
              <a:lnSpc>
                <a:spcPct val="150000"/>
              </a:lnSpc>
            </a:pPr>
            <a:r>
              <a:rPr lang="fa-IR" b="1" dirty="0" smtClean="0"/>
              <a:t>شرکت تمایز یافته کسب کرده را قربانی می کنند تا به کمک آن به میزان زیادی در هزینه صرفه جویی کنند.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q"/>
            </a:pPr>
            <a:r>
              <a:rPr lang="fa-IR" b="1" dirty="0" smtClean="0"/>
              <a:t>نیاز خریداران به عامل تمایز کاهش می یابد 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q"/>
            </a:pPr>
            <a:r>
              <a:rPr lang="fa-IR" b="1" dirty="0" smtClean="0"/>
              <a:t>تقلید باعث تقلیل میزان تمایز پیش بینی شده می گردد.</a:t>
            </a:r>
            <a:endParaRPr lang="en-US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52689" y="1143000"/>
            <a:ext cx="7839069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b="1" dirty="0" smtClean="0">
                <a:solidFill>
                  <a:srgbClr val="FFC000"/>
                </a:solidFill>
              </a:rPr>
              <a:t>خطرات ناشی از تمرکز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Ø"/>
            </a:pPr>
            <a:r>
              <a:rPr lang="fa-IR" b="1" dirty="0" smtClean="0"/>
              <a:t>میزان اختلاف هزینه موجود بین رقبایی که در سطح گسترده رقابت می کنند و شرکت تمایز یافته </a:t>
            </a:r>
          </a:p>
          <a:p>
            <a:pPr algn="r" rtl="1">
              <a:lnSpc>
                <a:spcPct val="150000"/>
              </a:lnSpc>
            </a:pPr>
            <a:r>
              <a:rPr lang="fa-IR" b="1" dirty="0" smtClean="0"/>
              <a:t>افزایش می یابد و این خود موجب می شود که مزایای هزینه </a:t>
            </a:r>
            <a:r>
              <a:rPr lang="fa-IR" b="1" dirty="0" smtClean="0"/>
              <a:t>در پرداختن به یک </a:t>
            </a:r>
            <a:r>
              <a:rPr lang="fa-IR" b="1" dirty="0" smtClean="0"/>
              <a:t>هدف محدود و خاص </a:t>
            </a:r>
          </a:p>
          <a:p>
            <a:pPr algn="r" rtl="1">
              <a:lnSpc>
                <a:spcPct val="150000"/>
              </a:lnSpc>
            </a:pPr>
            <a:r>
              <a:rPr lang="fa-IR" b="1" dirty="0" smtClean="0"/>
              <a:t>از بین برود  یا تمایزی را که در نتیجه تمرکز ایجاد شده جبران کند.</a:t>
            </a:r>
          </a:p>
          <a:p>
            <a:pPr algn="r" rtl="1">
              <a:lnSpc>
                <a:spcPct val="150000"/>
              </a:lnSpc>
            </a:pPr>
            <a:endParaRPr lang="fa-IR" b="1" dirty="0" smtClean="0"/>
          </a:p>
          <a:p>
            <a:pPr algn="r" rtl="1">
              <a:lnSpc>
                <a:spcPct val="150000"/>
              </a:lnSpc>
              <a:buFont typeface="Wingdings" pitchFamily="2" charset="2"/>
              <a:buChar char="Ø"/>
            </a:pPr>
            <a:r>
              <a:rPr lang="fa-IR" b="1" dirty="0" smtClean="0"/>
              <a:t>روی هم رفته میزان تفاوت موجود در محصولات دلخواه یا خدمات بین هدف استراتژی و </a:t>
            </a:r>
          </a:p>
          <a:p>
            <a:pPr algn="r" rtl="1">
              <a:lnSpc>
                <a:spcPct val="150000"/>
              </a:lnSpc>
            </a:pPr>
            <a:r>
              <a:rPr lang="fa-IR" b="1" dirty="0" smtClean="0"/>
              <a:t>بازار کاهش می یابد.</a:t>
            </a:r>
            <a:endParaRPr lang="fa-IR" b="1" dirty="0" smtClean="0"/>
          </a:p>
          <a:p>
            <a:pPr algn="r" rtl="1">
              <a:lnSpc>
                <a:spcPct val="150000"/>
              </a:lnSpc>
            </a:pPr>
            <a:endParaRPr lang="fa-IR" b="1" dirty="0" smtClean="0"/>
          </a:p>
          <a:p>
            <a:pPr algn="r" rtl="1">
              <a:lnSpc>
                <a:spcPct val="150000"/>
              </a:lnSpc>
              <a:buFont typeface="Wingdings" pitchFamily="2" charset="2"/>
              <a:buChar char="Ø"/>
            </a:pPr>
            <a:r>
              <a:rPr lang="fa-IR" b="1" dirty="0" smtClean="0"/>
              <a:t>رقبا بازارهایی فرعی را در درون هدف استراتژیک پیدا می کنند و شرکت تمرکز یاقته را </a:t>
            </a:r>
          </a:p>
          <a:p>
            <a:pPr algn="r" rtl="1">
              <a:lnSpc>
                <a:spcPct val="150000"/>
              </a:lnSpc>
            </a:pPr>
            <a:r>
              <a:rPr lang="fa-IR" b="1" dirty="0" smtClean="0"/>
              <a:t>از تمرکز خارج می کنند</a:t>
            </a:r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95400" y="2133600"/>
            <a:ext cx="704551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fa-IR" sz="5400" b="1" dirty="0" smtClean="0">
                <a:ln w="11430">
                  <a:solidFill>
                    <a:schemeClr val="accent1">
                      <a:lumMod val="40000"/>
                      <a:lumOff val="60000"/>
                    </a:schemeClr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فصل دوم</a:t>
            </a:r>
          </a:p>
          <a:p>
            <a:pPr algn="ctr"/>
            <a:r>
              <a:rPr lang="fa-IR" sz="5400" b="1" dirty="0" smtClean="0">
                <a:ln w="11430">
                  <a:solidFill>
                    <a:schemeClr val="accent1">
                      <a:lumMod val="40000"/>
                      <a:lumOff val="60000"/>
                    </a:schemeClr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استراتژی های رقابتی ژنریک </a:t>
            </a:r>
            <a:endParaRPr lang="en-US" sz="5400" b="1" dirty="0">
              <a:ln w="11430">
                <a:solidFill>
                  <a:schemeClr val="accent1">
                    <a:lumMod val="40000"/>
                    <a:lumOff val="60000"/>
                  </a:schemeClr>
                </a:solidFill>
              </a:ln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1447800"/>
            <a:ext cx="8126007" cy="33715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fa-IR" b="1" dirty="0" smtClean="0">
                <a:solidFill>
                  <a:srgbClr val="FFFF00"/>
                </a:solidFill>
              </a:rPr>
              <a:t>استراتژی های عمومی سه گانه</a:t>
            </a:r>
          </a:p>
          <a:p>
            <a:pPr algn="r">
              <a:lnSpc>
                <a:spcPct val="150000"/>
              </a:lnSpc>
            </a:pPr>
            <a:endParaRPr lang="fa-IR" b="1" dirty="0" smtClean="0"/>
          </a:p>
          <a:p>
            <a:pPr algn="r">
              <a:lnSpc>
                <a:spcPct val="150000"/>
              </a:lnSpc>
            </a:pPr>
            <a:r>
              <a:rPr lang="fa-IR" b="1" dirty="0" smtClean="0"/>
              <a:t>در مواجهه با پنج نیروی رقابتی ، اصولا سه نوع استراتژی ژنریک برای پیشی گرفتن بر دیگر رقبای یک</a:t>
            </a:r>
          </a:p>
          <a:p>
            <a:pPr algn="r">
              <a:lnSpc>
                <a:spcPct val="150000"/>
              </a:lnSpc>
            </a:pPr>
            <a:r>
              <a:rPr lang="fa-IR" b="1" dirty="0" smtClean="0"/>
              <a:t>شرکت در صنعت وجود دارد.</a:t>
            </a:r>
          </a:p>
          <a:p>
            <a:pPr algn="r">
              <a:lnSpc>
                <a:spcPct val="150000"/>
              </a:lnSpc>
            </a:pPr>
            <a:endParaRPr lang="fa-IR" b="1" dirty="0" smtClean="0"/>
          </a:p>
          <a:p>
            <a:pPr algn="r">
              <a:lnSpc>
                <a:spcPct val="150000"/>
              </a:lnSpc>
            </a:pPr>
            <a:r>
              <a:rPr lang="fa-IR" b="1" dirty="0" smtClean="0"/>
              <a:t>1) پیشرو بودن در هزینه</a:t>
            </a:r>
          </a:p>
          <a:p>
            <a:pPr algn="r">
              <a:lnSpc>
                <a:spcPct val="150000"/>
              </a:lnSpc>
            </a:pPr>
            <a:r>
              <a:rPr lang="fa-IR" b="1" dirty="0" smtClean="0"/>
              <a:t>2) تمایز </a:t>
            </a:r>
          </a:p>
          <a:p>
            <a:pPr algn="r">
              <a:lnSpc>
                <a:spcPct val="150000"/>
              </a:lnSpc>
            </a:pPr>
            <a:r>
              <a:rPr lang="fa-IR" b="1" dirty="0" smtClean="0"/>
              <a:t>3) تمرکز</a:t>
            </a:r>
            <a:endParaRPr lang="en-US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91200" y="838200"/>
            <a:ext cx="3004141" cy="46166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ContrastingLeftFacing"/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a-IR" sz="2400" b="1" dirty="0" smtClean="0"/>
              <a:t>پیشرو </a:t>
            </a:r>
            <a:r>
              <a:rPr lang="fa-IR" sz="2400" b="1" dirty="0" smtClean="0"/>
              <a:t>بودن در </a:t>
            </a:r>
            <a:r>
              <a:rPr lang="fa-IR" sz="2400" b="1" dirty="0" smtClean="0"/>
              <a:t>هزینه</a:t>
            </a:r>
            <a:endParaRPr lang="en-US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066800" y="1752600"/>
            <a:ext cx="7900536" cy="2949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fa-IR" b="1" dirty="0" smtClean="0">
                <a:solidFill>
                  <a:srgbClr val="FFFF00"/>
                </a:solidFill>
              </a:rPr>
              <a:t>راهبری هزینه مستلزم:</a:t>
            </a:r>
          </a:p>
          <a:p>
            <a:pPr algn="r">
              <a:lnSpc>
                <a:spcPct val="150000"/>
              </a:lnSpc>
            </a:pPr>
            <a:r>
              <a:rPr lang="fa-IR" b="1" dirty="0" smtClean="0"/>
              <a:t>1) تدارک تجهیزات کارآمد</a:t>
            </a:r>
          </a:p>
          <a:p>
            <a:pPr algn="r">
              <a:lnSpc>
                <a:spcPct val="150000"/>
              </a:lnSpc>
            </a:pPr>
            <a:r>
              <a:rPr lang="fa-IR" b="1" dirty="0" smtClean="0"/>
              <a:t>2) تلاش فراوان برای کاهش هزینه از طریق تجربه</a:t>
            </a:r>
          </a:p>
          <a:p>
            <a:pPr algn="r">
              <a:lnSpc>
                <a:spcPct val="150000"/>
              </a:lnSpc>
            </a:pPr>
            <a:r>
              <a:rPr lang="fa-IR" b="1" dirty="0" smtClean="0"/>
              <a:t>3) کنترل شدید مخارج و هزینه های جاری</a:t>
            </a:r>
          </a:p>
          <a:p>
            <a:pPr algn="r">
              <a:lnSpc>
                <a:spcPct val="150000"/>
              </a:lnSpc>
            </a:pPr>
            <a:r>
              <a:rPr lang="fa-IR" b="1" dirty="0" smtClean="0"/>
              <a:t>4) اجتناب از هزینه های نهایی مشتری</a:t>
            </a:r>
          </a:p>
          <a:p>
            <a:pPr algn="r">
              <a:lnSpc>
                <a:spcPct val="150000"/>
              </a:lnSpc>
            </a:pPr>
            <a:r>
              <a:rPr lang="fa-IR" b="1" dirty="0" smtClean="0"/>
              <a:t>5) کاهش هزینه به حد اقل در زمینه هایی نظیر تحقیق و توسعه ، خدمات ، نیروی فروش ، تبلیغات و </a:t>
            </a:r>
          </a:p>
          <a:p>
            <a:pPr algn="r">
              <a:lnSpc>
                <a:spcPct val="150000"/>
              </a:lnSpc>
            </a:pPr>
            <a:r>
              <a:rPr lang="fa-IR" b="1" dirty="0" smtClean="0"/>
              <a:t>غیره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685800"/>
            <a:ext cx="8021811" cy="54938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fa-IR" b="1" dirty="0" smtClean="0">
                <a:solidFill>
                  <a:srgbClr val="FFFF00"/>
                </a:solidFill>
              </a:rPr>
              <a:t> قرار گرفتن در یک موقعیت کم هزینه باعث می شود:</a:t>
            </a:r>
            <a:endParaRPr lang="fa-IR" b="1" dirty="0" smtClean="0"/>
          </a:p>
          <a:p>
            <a:pPr algn="r">
              <a:lnSpc>
                <a:spcPct val="150000"/>
              </a:lnSpc>
            </a:pPr>
            <a:r>
              <a:rPr lang="fa-IR" b="1" dirty="0" smtClean="0"/>
              <a:t>1) درآمد (بازگشت سرمایه ) شرکت در درون صنعت بالاتر از حد میانگین باشد.</a:t>
            </a:r>
          </a:p>
          <a:p>
            <a:pPr algn="r">
              <a:lnSpc>
                <a:spcPct val="150000"/>
              </a:lnSpc>
            </a:pPr>
            <a:r>
              <a:rPr lang="fa-IR" b="1" dirty="0" smtClean="0"/>
              <a:t>2) به عنوان یک سپر دفاعی در برابر دیگر رقبا عمل کند</a:t>
            </a:r>
          </a:p>
          <a:p>
            <a:pPr algn="r">
              <a:lnSpc>
                <a:spcPct val="150000"/>
              </a:lnSpc>
            </a:pPr>
            <a:r>
              <a:rPr lang="fa-IR" b="1" dirty="0" smtClean="0"/>
              <a:t>3) از شرکت در مقابل خریداران محافظت کند</a:t>
            </a:r>
          </a:p>
          <a:p>
            <a:pPr algn="r">
              <a:lnSpc>
                <a:spcPct val="150000"/>
              </a:lnSpc>
            </a:pPr>
            <a:r>
              <a:rPr lang="fa-IR" b="1" dirty="0" smtClean="0"/>
              <a:t>4)باعث ایجاد سپر دفاعی در مقابل تامین کنندگان می شود</a:t>
            </a:r>
          </a:p>
          <a:p>
            <a:pPr algn="r">
              <a:lnSpc>
                <a:spcPct val="150000"/>
              </a:lnSpc>
            </a:pPr>
            <a:r>
              <a:rPr lang="fa-IR" b="1" dirty="0" smtClean="0"/>
              <a:t>5)از شرکت در مقابل پنج عامل رقابتی محافظت می کند.</a:t>
            </a:r>
          </a:p>
          <a:p>
            <a:pPr algn="r">
              <a:lnSpc>
                <a:spcPct val="150000"/>
              </a:lnSpc>
            </a:pPr>
            <a:endParaRPr lang="fa-IR" b="1" dirty="0" smtClean="0"/>
          </a:p>
          <a:p>
            <a:pPr algn="r">
              <a:lnSpc>
                <a:spcPct val="150000"/>
              </a:lnSpc>
            </a:pPr>
            <a:r>
              <a:rPr lang="fa-IR" b="1" dirty="0" smtClean="0"/>
              <a:t>چراکه چانه زنی تنها می تواند باعث تحلیل رفتن تدریجی سود شود در صورتی که چانه زنی برای رقبایی</a:t>
            </a:r>
          </a:p>
          <a:p>
            <a:pPr algn="r">
              <a:lnSpc>
                <a:spcPct val="150000"/>
              </a:lnSpc>
            </a:pPr>
            <a:r>
              <a:rPr lang="fa-IR" b="1" dirty="0" smtClean="0"/>
              <a:t> با کارایی پایینتر باعث از بین رفتن سود شده و از همان لحظه رویارویی با فشار های رقابتی </a:t>
            </a:r>
          </a:p>
          <a:p>
            <a:pPr algn="r">
              <a:lnSpc>
                <a:spcPct val="150000"/>
              </a:lnSpc>
            </a:pPr>
            <a:r>
              <a:rPr lang="fa-IR" b="1" dirty="0" smtClean="0"/>
              <a:t>دچار مشکل می شوند.</a:t>
            </a:r>
          </a:p>
          <a:p>
            <a:pPr algn="r">
              <a:lnSpc>
                <a:spcPct val="150000"/>
              </a:lnSpc>
            </a:pPr>
            <a:r>
              <a:rPr lang="fa-IR" b="1" dirty="0" smtClean="0"/>
              <a:t> </a:t>
            </a:r>
          </a:p>
          <a:p>
            <a:pPr algn="r">
              <a:lnSpc>
                <a:spcPct val="150000"/>
              </a:lnSpc>
            </a:pPr>
            <a:endParaRPr lang="fa-IR" b="1" dirty="0" smtClean="0"/>
          </a:p>
          <a:p>
            <a:pPr algn="r">
              <a:lnSpc>
                <a:spcPct val="150000"/>
              </a:lnSpc>
            </a:pPr>
            <a:endParaRPr lang="en-US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54834" y="1676400"/>
            <a:ext cx="7401385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fa-IR" b="1" dirty="0" smtClean="0">
                <a:solidFill>
                  <a:srgbClr val="FFFF00"/>
                </a:solidFill>
              </a:rPr>
              <a:t>دستیابی به یک موقعیت با هزینه کلی پایین اغلب مستلزم :</a:t>
            </a:r>
          </a:p>
          <a:p>
            <a:pPr algn="r">
              <a:lnSpc>
                <a:spcPct val="150000"/>
              </a:lnSpc>
            </a:pPr>
            <a:r>
              <a:rPr lang="fa-IR" b="1" dirty="0" smtClean="0"/>
              <a:t>1) سهم نسبی بالا از بازار</a:t>
            </a:r>
          </a:p>
          <a:p>
            <a:pPr algn="r">
              <a:lnSpc>
                <a:spcPct val="150000"/>
              </a:lnSpc>
            </a:pPr>
            <a:r>
              <a:rPr lang="fa-IR" b="1" dirty="0" smtClean="0"/>
              <a:t>2) دستیابی مطلوب به مواد خام</a:t>
            </a:r>
          </a:p>
          <a:p>
            <a:pPr algn="r">
              <a:lnSpc>
                <a:spcPct val="150000"/>
              </a:lnSpc>
            </a:pPr>
            <a:r>
              <a:rPr lang="fa-IR" b="1" dirty="0" smtClean="0"/>
              <a:t>3) طراحی کالاهایی جهت تسهیل فرآیند تولید</a:t>
            </a:r>
          </a:p>
          <a:p>
            <a:pPr algn="r">
              <a:lnSpc>
                <a:spcPct val="150000"/>
              </a:lnSpc>
            </a:pPr>
            <a:r>
              <a:rPr lang="fa-IR" b="1" dirty="0" smtClean="0"/>
              <a:t>4) ایجاد و حفظ خط گسترده ای برای تولید کالاهایی مرتبط و هم جهت ، پخش هزینه ها و ارائه </a:t>
            </a:r>
          </a:p>
          <a:p>
            <a:pPr algn="r">
              <a:lnSpc>
                <a:spcPct val="150000"/>
              </a:lnSpc>
            </a:pPr>
            <a:r>
              <a:rPr lang="fa-IR" b="1" dirty="0" smtClean="0"/>
              <a:t>خدمات به تمامی گروههای خریدار جهت افزایش حجم تولید.</a:t>
            </a:r>
            <a:endParaRPr lang="en-US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295400"/>
            <a:ext cx="8108309" cy="1294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fa-IR" b="1" dirty="0" smtClean="0"/>
              <a:t>اجرای استراتژی هزینه کم ممکن است خود مستلزم صرف هزینه راه اندازی بالا در تجهیزات پیشرفته </a:t>
            </a:r>
          </a:p>
          <a:p>
            <a:pPr algn="r">
              <a:lnSpc>
                <a:spcPct val="150000"/>
              </a:lnSpc>
            </a:pPr>
            <a:r>
              <a:rPr lang="fa-IR" b="1" dirty="0" smtClean="0"/>
              <a:t>، قیمت گذاری تهاجمی و تحمل خسارت های راه اندازی باشد تا از طریق ان شرکت بتواند سهمی از بازار </a:t>
            </a:r>
          </a:p>
          <a:p>
            <a:pPr algn="r">
              <a:lnSpc>
                <a:spcPct val="150000"/>
              </a:lnSpc>
            </a:pPr>
            <a:r>
              <a:rPr lang="fa-IR" b="1" dirty="0" smtClean="0"/>
              <a:t>را تصاحب کند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45292" y="3810000"/>
            <a:ext cx="7818166" cy="1294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b="1" dirty="0" smtClean="0"/>
              <a:t>با افزایش سهم بازار ، در خرید شرکت صرفه جویی به عمل می آید که منجر به کاهش هزینه می شود</a:t>
            </a:r>
          </a:p>
          <a:p>
            <a:pPr algn="r" rtl="1">
              <a:lnSpc>
                <a:spcPct val="150000"/>
              </a:lnSpc>
            </a:pPr>
            <a:r>
              <a:rPr lang="fa-IR" b="1" dirty="0" smtClean="0"/>
              <a:t>با هزینه های پایین ، حاشیه سود شرکت افزایش می یابد ، شرکت با این حاشیه سود می تواند روی </a:t>
            </a:r>
          </a:p>
          <a:p>
            <a:pPr algn="r" rtl="1">
              <a:lnSpc>
                <a:spcPct val="150000"/>
              </a:lnSpc>
            </a:pPr>
            <a:r>
              <a:rPr lang="fa-IR" b="1" dirty="0" smtClean="0"/>
              <a:t>تجهیزات جدید سرمایه گذاری کند تا پیشرو بودن در هزینه را حفظ کند</a:t>
            </a:r>
            <a:endParaRPr lang="en-US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1676400"/>
            <a:ext cx="7851893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b="1" dirty="0" smtClean="0"/>
              <a:t>این شرکت در سال 1979 طی یک اقدام متهورانه سعی در منقلب کردن صنعت تولید</a:t>
            </a:r>
          </a:p>
          <a:p>
            <a:pPr algn="r" rtl="1">
              <a:lnSpc>
                <a:spcPct val="150000"/>
              </a:lnSpc>
            </a:pPr>
            <a:r>
              <a:rPr lang="fa-IR" b="1" dirty="0" smtClean="0"/>
              <a:t> جرثقیل های مخصوص زمین های ناهموار داشت.</a:t>
            </a:r>
          </a:p>
          <a:p>
            <a:pPr algn="r" rtl="1">
              <a:lnSpc>
                <a:spcPct val="150000"/>
              </a:lnSpc>
            </a:pPr>
            <a:r>
              <a:rPr lang="fa-IR" b="1" dirty="0" smtClean="0"/>
              <a:t>با به کارگیری قطعات جداشدنی ، ایجاد تغییرات ظاهری ، کاهش حجم مواد ، استفاده از قطعات مدولار </a:t>
            </a:r>
          </a:p>
          <a:p>
            <a:pPr algn="r" rtl="1">
              <a:lnSpc>
                <a:spcPct val="150000"/>
              </a:lnSpc>
            </a:pPr>
            <a:r>
              <a:rPr lang="fa-IR" b="1" dirty="0" smtClean="0"/>
              <a:t>و...</a:t>
            </a:r>
          </a:p>
          <a:p>
            <a:pPr algn="r" rtl="1">
              <a:lnSpc>
                <a:spcPct val="150000"/>
              </a:lnSpc>
            </a:pPr>
            <a:endParaRPr lang="fa-IR" b="1" dirty="0" smtClean="0"/>
          </a:p>
          <a:p>
            <a:pPr algn="r" rtl="1">
              <a:lnSpc>
                <a:spcPct val="150000"/>
              </a:lnSpc>
            </a:pPr>
            <a:r>
              <a:rPr lang="fa-IR" b="1" dirty="0" smtClean="0"/>
              <a:t>توانست رشد سهم بازار خود را از 15% به 25% ارتقا دهد.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5181600" y="990600"/>
            <a:ext cx="3112070" cy="369332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  <a:reflection blurRad="6350" stA="50000" endA="300" endPos="55000" dir="5400000" sy="-100000" algn="bl" rotWithShape="0"/>
          </a:effectLst>
          <a:scene3d>
            <a:camera prst="perspectiveContrastingLeftFacing"/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b="1" dirty="0" err="1" smtClean="0"/>
              <a:t>Harnisch</a:t>
            </a:r>
            <a:r>
              <a:rPr lang="en-US" b="1" dirty="0" smtClean="0"/>
              <a:t> </a:t>
            </a:r>
            <a:r>
              <a:rPr lang="en-US" b="1" dirty="0" err="1" smtClean="0"/>
              <a:t>feger</a:t>
            </a:r>
            <a:r>
              <a:rPr lang="en-US" b="1" dirty="0" smtClean="0"/>
              <a:t> </a:t>
            </a:r>
            <a:r>
              <a:rPr lang="fa-IR" b="1" dirty="0" smtClean="0">
                <a:solidFill>
                  <a:prstClr val="black"/>
                </a:solidFill>
              </a:rPr>
              <a:t>مورد </a:t>
            </a:r>
            <a:r>
              <a:rPr lang="fa-IR" b="1" dirty="0" smtClean="0">
                <a:solidFill>
                  <a:prstClr val="black"/>
                </a:solidFill>
              </a:rPr>
              <a:t>کاوی </a:t>
            </a:r>
            <a:r>
              <a:rPr lang="fa-IR" b="1" dirty="0" smtClean="0">
                <a:solidFill>
                  <a:prstClr val="black"/>
                </a:solidFill>
              </a:rPr>
              <a:t>شرکت  </a:t>
            </a:r>
            <a:endParaRPr lang="en-US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91200" y="838200"/>
            <a:ext cx="3004141" cy="46166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ContrastingLeftFacing"/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a-IR" sz="2400" b="1" dirty="0" smtClean="0"/>
              <a:t>تمایز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447800" y="1752600"/>
            <a:ext cx="64395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b="1" dirty="0" smtClean="0"/>
              <a:t>دومین استراتژی ژنریک است که شرکت محصولات یا خدمات متمایز ارائه می دهد.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828800" y="2286000"/>
            <a:ext cx="5955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b="1" dirty="0" smtClean="0"/>
              <a:t>این اقدام باعث ایجاد موقعیتی می شود که در کل صنعت منحصر به فرد است.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38400" y="2971800"/>
            <a:ext cx="4639411" cy="25405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b="1" dirty="0" smtClean="0">
                <a:solidFill>
                  <a:srgbClr val="FFFF00"/>
                </a:solidFill>
              </a:rPr>
              <a:t>راههای ایجاد تمایز متفاوت است برخی از این راهها شامل:</a:t>
            </a:r>
          </a:p>
          <a:p>
            <a:pPr algn="r" rtl="1">
              <a:lnSpc>
                <a:spcPct val="150000"/>
              </a:lnSpc>
            </a:pPr>
            <a:r>
              <a:rPr lang="fa-IR" b="1" dirty="0" smtClean="0"/>
              <a:t>طرح یا تصویر علامت تجاری</a:t>
            </a:r>
          </a:p>
          <a:p>
            <a:pPr algn="r" rtl="1">
              <a:lnSpc>
                <a:spcPct val="150000"/>
              </a:lnSpc>
            </a:pPr>
            <a:r>
              <a:rPr lang="fa-IR" b="1" dirty="0" smtClean="0"/>
              <a:t>فناوری</a:t>
            </a:r>
          </a:p>
          <a:p>
            <a:pPr algn="r" rtl="1">
              <a:lnSpc>
                <a:spcPct val="150000"/>
              </a:lnSpc>
            </a:pPr>
            <a:r>
              <a:rPr lang="fa-IR" b="1" dirty="0" smtClean="0"/>
              <a:t>خصوصیات و ویژگی های ظاهری</a:t>
            </a:r>
          </a:p>
          <a:p>
            <a:pPr algn="r" rtl="1">
              <a:lnSpc>
                <a:spcPct val="150000"/>
              </a:lnSpc>
            </a:pPr>
            <a:r>
              <a:rPr lang="fa-IR" b="1" dirty="0" smtClean="0"/>
              <a:t>خدمات مشتری</a:t>
            </a:r>
          </a:p>
          <a:p>
            <a:pPr algn="r" rtl="1">
              <a:lnSpc>
                <a:spcPct val="150000"/>
              </a:lnSpc>
            </a:pPr>
            <a:r>
              <a:rPr lang="fa-IR" b="1" dirty="0" smtClean="0"/>
              <a:t>شبکه توزیع فروش</a:t>
            </a:r>
            <a:endParaRPr lang="en-US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573</TotalTime>
  <Words>1122</Words>
  <Application>Microsoft Office PowerPoint</Application>
  <PresentationFormat>On-screen Show (4:3)</PresentationFormat>
  <Paragraphs>124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abbas</cp:lastModifiedBy>
  <cp:revision>20</cp:revision>
  <dcterms:created xsi:type="dcterms:W3CDTF">2006-08-16T00:00:00Z</dcterms:created>
  <dcterms:modified xsi:type="dcterms:W3CDTF">2009-11-06T10:32:37Z</dcterms:modified>
</cp:coreProperties>
</file>