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7989E5-67BB-44F3-991A-DAC407782C10}" type="doc">
      <dgm:prSet loTypeId="urn:microsoft.com/office/officeart/2005/8/layout/radial5" loCatId="cycle" qsTypeId="urn:microsoft.com/office/officeart/2005/8/quickstyle/3d1" qsCatId="3D" csTypeId="urn:microsoft.com/office/officeart/2005/8/colors/accent1_2" csCatId="accent1" phldr="1"/>
      <dgm:spPr/>
      <dgm:t>
        <a:bodyPr/>
        <a:lstStyle/>
        <a:p>
          <a:endParaRPr lang="en-US"/>
        </a:p>
      </dgm:t>
    </dgm:pt>
    <dgm:pt modelId="{D9BF65C4-7FA5-4EF5-9879-A3497FC35577}">
      <dgm:prSet phldrT="[Text]" custT="1"/>
      <dgm:spPr/>
      <dgm:t>
        <a:bodyPr/>
        <a:lstStyle/>
        <a:p>
          <a:r>
            <a:rPr lang="fa-IR" sz="2000" dirty="0" smtClean="0">
              <a:solidFill>
                <a:schemeClr val="tx1"/>
              </a:solidFill>
              <a:latin typeface="Arial" pitchFamily="34" charset="0"/>
              <a:cs typeface="Arial" pitchFamily="34" charset="0"/>
            </a:rPr>
            <a:t>رقبای صنعت</a:t>
          </a:r>
          <a:endParaRPr lang="en-US" sz="2000" dirty="0" smtClean="0">
            <a:solidFill>
              <a:schemeClr val="tx1"/>
            </a:solidFill>
            <a:latin typeface="Arial" pitchFamily="34" charset="0"/>
            <a:cs typeface="Arial" pitchFamily="34" charset="0"/>
          </a:endParaRPr>
        </a:p>
      </dgm:t>
    </dgm:pt>
    <dgm:pt modelId="{FDD78D81-FF91-495B-962A-DC1B1E23244F}" type="parTrans" cxnId="{B2B5BD48-9C1E-484D-B372-A548886227EC}">
      <dgm:prSet/>
      <dgm:spPr/>
      <dgm:t>
        <a:bodyPr/>
        <a:lstStyle/>
        <a:p>
          <a:endParaRPr lang="en-US"/>
        </a:p>
      </dgm:t>
    </dgm:pt>
    <dgm:pt modelId="{D9990817-5FC5-4CE7-A9FE-7BBDABC4E950}" type="sibTrans" cxnId="{B2B5BD48-9C1E-484D-B372-A548886227EC}">
      <dgm:prSet/>
      <dgm:spPr/>
      <dgm:t>
        <a:bodyPr/>
        <a:lstStyle/>
        <a:p>
          <a:endParaRPr lang="en-US"/>
        </a:p>
      </dgm:t>
    </dgm:pt>
    <dgm:pt modelId="{4FFABBCE-EE3E-499E-8EA3-09C81167A596}">
      <dgm:prSet phldrT="[Text]" custT="1"/>
      <dgm:spPr/>
      <dgm:t>
        <a:bodyPr/>
        <a:lstStyle/>
        <a:p>
          <a:r>
            <a:rPr lang="fa-IR" sz="2000" b="0" dirty="0" smtClean="0">
              <a:solidFill>
                <a:schemeClr val="tx1"/>
              </a:solidFill>
              <a:latin typeface="Arial" pitchFamily="34" charset="0"/>
              <a:cs typeface="Arial" pitchFamily="34" charset="0"/>
            </a:rPr>
            <a:t>رقبای</a:t>
          </a:r>
          <a:r>
            <a:rPr lang="fa-IR" sz="1600" b="0" dirty="0" smtClean="0">
              <a:solidFill>
                <a:schemeClr val="tx1"/>
              </a:solidFill>
              <a:latin typeface="Arial" pitchFamily="34" charset="0"/>
              <a:cs typeface="Arial" pitchFamily="34" charset="0"/>
            </a:rPr>
            <a:t> </a:t>
          </a:r>
          <a:r>
            <a:rPr lang="fa-IR" sz="2000" b="0" dirty="0" smtClean="0">
              <a:solidFill>
                <a:schemeClr val="tx1"/>
              </a:solidFill>
              <a:latin typeface="Arial" pitchFamily="34" charset="0"/>
              <a:cs typeface="Arial" pitchFamily="34" charset="0"/>
            </a:rPr>
            <a:t>بالقوه</a:t>
          </a:r>
          <a:endParaRPr lang="en-US" sz="2000" b="0" dirty="0" smtClean="0">
            <a:solidFill>
              <a:schemeClr val="tx1"/>
            </a:solidFill>
            <a:latin typeface="Arial" pitchFamily="34" charset="0"/>
            <a:cs typeface="Arial" pitchFamily="34" charset="0"/>
          </a:endParaRPr>
        </a:p>
      </dgm:t>
    </dgm:pt>
    <dgm:pt modelId="{DCEC2527-ADB7-4DE4-9A93-83A4E9E2FE58}" type="parTrans" cxnId="{DFF8EBF7-2CD5-411F-9613-CADC73B14633}">
      <dgm:prSet/>
      <dgm:spPr/>
      <dgm:t>
        <a:bodyPr/>
        <a:lstStyle/>
        <a:p>
          <a:endParaRPr lang="en-US"/>
        </a:p>
      </dgm:t>
    </dgm:pt>
    <dgm:pt modelId="{C88C852B-6330-4CF9-9E22-0557840F14F4}" type="sibTrans" cxnId="{DFF8EBF7-2CD5-411F-9613-CADC73B14633}">
      <dgm:prSet/>
      <dgm:spPr/>
      <dgm:t>
        <a:bodyPr/>
        <a:lstStyle/>
        <a:p>
          <a:endParaRPr lang="en-US"/>
        </a:p>
      </dgm:t>
    </dgm:pt>
    <dgm:pt modelId="{0441DA37-93A6-4382-A92E-7BF525E76046}">
      <dgm:prSet phldrT="[Text]" custT="1"/>
      <dgm:spPr/>
      <dgm:t>
        <a:bodyPr/>
        <a:lstStyle/>
        <a:p>
          <a:r>
            <a:rPr lang="fa-IR" sz="2000" dirty="0" smtClean="0">
              <a:solidFill>
                <a:schemeClr val="tx1"/>
              </a:solidFill>
              <a:latin typeface="Arial" pitchFamily="34" charset="0"/>
              <a:cs typeface="Arial" pitchFamily="34" charset="0"/>
            </a:rPr>
            <a:t>قدرت خریداران</a:t>
          </a:r>
          <a:endParaRPr lang="en-US" sz="2000" dirty="0" smtClean="0">
            <a:solidFill>
              <a:schemeClr val="tx1"/>
            </a:solidFill>
            <a:latin typeface="Arial" pitchFamily="34" charset="0"/>
            <a:cs typeface="Arial" pitchFamily="34" charset="0"/>
          </a:endParaRPr>
        </a:p>
      </dgm:t>
    </dgm:pt>
    <dgm:pt modelId="{527F04C0-B81F-4325-9E4F-FE16B55A610F}" type="parTrans" cxnId="{B1A7C601-4467-4F4F-9D45-E97E6C61EA73}">
      <dgm:prSet/>
      <dgm:spPr/>
      <dgm:t>
        <a:bodyPr/>
        <a:lstStyle/>
        <a:p>
          <a:endParaRPr lang="en-US"/>
        </a:p>
      </dgm:t>
    </dgm:pt>
    <dgm:pt modelId="{21F58D1D-86F2-47D8-84F2-5B2F41660564}" type="sibTrans" cxnId="{B1A7C601-4467-4F4F-9D45-E97E6C61EA73}">
      <dgm:prSet/>
      <dgm:spPr/>
      <dgm:t>
        <a:bodyPr/>
        <a:lstStyle/>
        <a:p>
          <a:endParaRPr lang="en-US"/>
        </a:p>
      </dgm:t>
    </dgm:pt>
    <dgm:pt modelId="{19BBC2CE-4526-4CEE-8689-47A25293DE14}">
      <dgm:prSet phldrT="[Text]" custT="1"/>
      <dgm:spPr/>
      <dgm:t>
        <a:bodyPr/>
        <a:lstStyle/>
        <a:p>
          <a:r>
            <a:rPr lang="fa-IR" sz="2000" dirty="0" smtClean="0">
              <a:solidFill>
                <a:schemeClr val="tx1"/>
              </a:solidFill>
              <a:latin typeface="Arial" pitchFamily="34" charset="0"/>
              <a:cs typeface="Arial" pitchFamily="34" charset="0"/>
            </a:rPr>
            <a:t>محصولات جایگزین</a:t>
          </a:r>
          <a:endParaRPr lang="en-US" sz="2000" dirty="0" smtClean="0">
            <a:solidFill>
              <a:schemeClr val="tx1"/>
            </a:solidFill>
            <a:latin typeface="Arial" pitchFamily="34" charset="0"/>
            <a:cs typeface="Arial" pitchFamily="34" charset="0"/>
          </a:endParaRPr>
        </a:p>
      </dgm:t>
    </dgm:pt>
    <dgm:pt modelId="{6BCDC8B4-F25A-44A5-9D32-4CC4C6596828}" type="parTrans" cxnId="{E2800BE6-669E-4242-84C3-2DED20D7E253}">
      <dgm:prSet/>
      <dgm:spPr/>
      <dgm:t>
        <a:bodyPr/>
        <a:lstStyle/>
        <a:p>
          <a:endParaRPr lang="en-US"/>
        </a:p>
      </dgm:t>
    </dgm:pt>
    <dgm:pt modelId="{BE1521F4-565B-4D3A-B9E3-37EE186F80A3}" type="sibTrans" cxnId="{E2800BE6-669E-4242-84C3-2DED20D7E253}">
      <dgm:prSet/>
      <dgm:spPr/>
      <dgm:t>
        <a:bodyPr/>
        <a:lstStyle/>
        <a:p>
          <a:endParaRPr lang="en-US"/>
        </a:p>
      </dgm:t>
    </dgm:pt>
    <dgm:pt modelId="{B03C90B1-6C47-4147-9E51-FC3429F30046}">
      <dgm:prSet phldrT="[Text]" custT="1"/>
      <dgm:spPr/>
      <dgm:t>
        <a:bodyPr/>
        <a:lstStyle/>
        <a:p>
          <a:r>
            <a:rPr lang="fa-IR" sz="2000" dirty="0" smtClean="0">
              <a:solidFill>
                <a:schemeClr val="tx1"/>
              </a:solidFill>
              <a:latin typeface="Arial" pitchFamily="34" charset="0"/>
              <a:cs typeface="Arial" pitchFamily="34" charset="0"/>
            </a:rPr>
            <a:t>تامین کنندگان</a:t>
          </a:r>
          <a:endParaRPr lang="en-US" sz="2000" dirty="0" smtClean="0">
            <a:solidFill>
              <a:schemeClr val="tx1"/>
            </a:solidFill>
            <a:latin typeface="Arial" pitchFamily="34" charset="0"/>
            <a:cs typeface="Arial" pitchFamily="34" charset="0"/>
          </a:endParaRPr>
        </a:p>
      </dgm:t>
    </dgm:pt>
    <dgm:pt modelId="{D1FB9845-AB7C-4E74-8919-2E0B9CEC0562}" type="parTrans" cxnId="{36ECF5F5-9C30-4E7B-BFBB-8BFFEC8717FA}">
      <dgm:prSet/>
      <dgm:spPr/>
      <dgm:t>
        <a:bodyPr/>
        <a:lstStyle/>
        <a:p>
          <a:endParaRPr lang="en-US"/>
        </a:p>
      </dgm:t>
    </dgm:pt>
    <dgm:pt modelId="{826B2F68-A90E-4F88-A614-D14177F02F73}" type="sibTrans" cxnId="{36ECF5F5-9C30-4E7B-BFBB-8BFFEC8717FA}">
      <dgm:prSet/>
      <dgm:spPr/>
      <dgm:t>
        <a:bodyPr/>
        <a:lstStyle/>
        <a:p>
          <a:endParaRPr lang="en-US"/>
        </a:p>
      </dgm:t>
    </dgm:pt>
    <dgm:pt modelId="{A7E55BFA-8D0E-4515-8788-5E6FADF95A5F}" type="pres">
      <dgm:prSet presAssocID="{5E7989E5-67BB-44F3-991A-DAC407782C10}" presName="Name0" presStyleCnt="0">
        <dgm:presLayoutVars>
          <dgm:chMax val="1"/>
          <dgm:dir/>
          <dgm:animLvl val="ctr"/>
          <dgm:resizeHandles val="exact"/>
        </dgm:presLayoutVars>
      </dgm:prSet>
      <dgm:spPr/>
    </dgm:pt>
    <dgm:pt modelId="{1CD161BD-9AD5-45BA-BA15-42D9912632E6}" type="pres">
      <dgm:prSet presAssocID="{D9BF65C4-7FA5-4EF5-9879-A3497FC35577}" presName="centerShape" presStyleLbl="node0" presStyleIdx="0" presStyleCnt="1"/>
      <dgm:spPr>
        <a:prstGeom prst="flowChartAlternateProcess">
          <a:avLst/>
        </a:prstGeom>
      </dgm:spPr>
      <dgm:t>
        <a:bodyPr/>
        <a:lstStyle/>
        <a:p>
          <a:endParaRPr lang="en-US"/>
        </a:p>
      </dgm:t>
    </dgm:pt>
    <dgm:pt modelId="{E3647A93-2E8D-4DAA-9A2B-D311416E9B4F}" type="pres">
      <dgm:prSet presAssocID="{DCEC2527-ADB7-4DE4-9A93-83A4E9E2FE58}" presName="parTrans" presStyleLbl="sibTrans2D1" presStyleIdx="0" presStyleCnt="4"/>
      <dgm:spPr/>
    </dgm:pt>
    <dgm:pt modelId="{6D71C292-67E2-4503-81DE-E07DE364BAD6}" type="pres">
      <dgm:prSet presAssocID="{DCEC2527-ADB7-4DE4-9A93-83A4E9E2FE58}" presName="connectorText" presStyleLbl="sibTrans2D1" presStyleIdx="0" presStyleCnt="4"/>
      <dgm:spPr/>
    </dgm:pt>
    <dgm:pt modelId="{EEC20702-562D-461B-9980-380B3AF3A8DC}" type="pres">
      <dgm:prSet presAssocID="{4FFABBCE-EE3E-499E-8EA3-09C81167A596}" presName="node" presStyleLbl="node1" presStyleIdx="0" presStyleCnt="4" custRadScaleRad="101848" custRadScaleInc="75">
        <dgm:presLayoutVars>
          <dgm:bulletEnabled val="1"/>
        </dgm:presLayoutVars>
      </dgm:prSet>
      <dgm:spPr>
        <a:prstGeom prst="roundRect">
          <a:avLst/>
        </a:prstGeom>
      </dgm:spPr>
    </dgm:pt>
    <dgm:pt modelId="{442EA72F-767F-49A8-9795-0BE8886AD24B}" type="pres">
      <dgm:prSet presAssocID="{527F04C0-B81F-4325-9E4F-FE16B55A610F}" presName="parTrans" presStyleLbl="sibTrans2D1" presStyleIdx="1" presStyleCnt="4"/>
      <dgm:spPr/>
    </dgm:pt>
    <dgm:pt modelId="{6680FFF2-45FD-42D2-876E-A15DEB7AD539}" type="pres">
      <dgm:prSet presAssocID="{527F04C0-B81F-4325-9E4F-FE16B55A610F}" presName="connectorText" presStyleLbl="sibTrans2D1" presStyleIdx="1" presStyleCnt="4"/>
      <dgm:spPr/>
    </dgm:pt>
    <dgm:pt modelId="{CE348FD8-9B3C-43ED-8B55-DD4D982ADA17}" type="pres">
      <dgm:prSet presAssocID="{0441DA37-93A6-4382-A92E-7BF525E76046}" presName="node" presStyleLbl="node1" presStyleIdx="1" presStyleCnt="4">
        <dgm:presLayoutVars>
          <dgm:bulletEnabled val="1"/>
        </dgm:presLayoutVars>
      </dgm:prSet>
      <dgm:spPr>
        <a:prstGeom prst="flowChartAlternateProcess">
          <a:avLst/>
        </a:prstGeom>
      </dgm:spPr>
    </dgm:pt>
    <dgm:pt modelId="{9D859F10-5578-4EE3-8AF0-C2386B490E02}" type="pres">
      <dgm:prSet presAssocID="{6BCDC8B4-F25A-44A5-9D32-4CC4C6596828}" presName="parTrans" presStyleLbl="sibTrans2D1" presStyleIdx="2" presStyleCnt="4"/>
      <dgm:spPr/>
    </dgm:pt>
    <dgm:pt modelId="{D7EE3C26-00C7-4EE3-90E8-AE87835231FA}" type="pres">
      <dgm:prSet presAssocID="{6BCDC8B4-F25A-44A5-9D32-4CC4C6596828}" presName="connectorText" presStyleLbl="sibTrans2D1" presStyleIdx="2" presStyleCnt="4"/>
      <dgm:spPr/>
    </dgm:pt>
    <dgm:pt modelId="{84826DC3-41CD-47E2-A7E6-8174079E839E}" type="pres">
      <dgm:prSet presAssocID="{19BBC2CE-4526-4CEE-8689-47A25293DE14}" presName="node" presStyleLbl="node1" presStyleIdx="2" presStyleCnt="4">
        <dgm:presLayoutVars>
          <dgm:bulletEnabled val="1"/>
        </dgm:presLayoutVars>
      </dgm:prSet>
      <dgm:spPr>
        <a:prstGeom prst="flowChartAlternateProcess">
          <a:avLst/>
        </a:prstGeom>
      </dgm:spPr>
      <dgm:t>
        <a:bodyPr/>
        <a:lstStyle/>
        <a:p>
          <a:endParaRPr lang="en-US"/>
        </a:p>
      </dgm:t>
    </dgm:pt>
    <dgm:pt modelId="{A502CC1C-43ED-4B94-B407-5B5736959609}" type="pres">
      <dgm:prSet presAssocID="{D1FB9845-AB7C-4E74-8919-2E0B9CEC0562}" presName="parTrans" presStyleLbl="sibTrans2D1" presStyleIdx="3" presStyleCnt="4"/>
      <dgm:spPr/>
    </dgm:pt>
    <dgm:pt modelId="{97963F1F-3675-47F1-9F91-1B3872ACBC80}" type="pres">
      <dgm:prSet presAssocID="{D1FB9845-AB7C-4E74-8919-2E0B9CEC0562}" presName="connectorText" presStyleLbl="sibTrans2D1" presStyleIdx="3" presStyleCnt="4"/>
      <dgm:spPr/>
    </dgm:pt>
    <dgm:pt modelId="{61800DB0-5A06-4DEE-AE31-1981D2DE2288}" type="pres">
      <dgm:prSet presAssocID="{B03C90B1-6C47-4147-9E51-FC3429F30046}" presName="node" presStyleLbl="node1" presStyleIdx="3" presStyleCnt="4">
        <dgm:presLayoutVars>
          <dgm:bulletEnabled val="1"/>
        </dgm:presLayoutVars>
      </dgm:prSet>
      <dgm:spPr>
        <a:prstGeom prst="flowChartAlternateProcess">
          <a:avLst/>
        </a:prstGeom>
      </dgm:spPr>
      <dgm:t>
        <a:bodyPr/>
        <a:lstStyle/>
        <a:p>
          <a:endParaRPr lang="en-US"/>
        </a:p>
      </dgm:t>
    </dgm:pt>
  </dgm:ptLst>
  <dgm:cxnLst>
    <dgm:cxn modelId="{E081F1D5-D169-4B35-906F-E5CA3E54E8EC}" type="presOf" srcId="{5E7989E5-67BB-44F3-991A-DAC407782C10}" destId="{A7E55BFA-8D0E-4515-8788-5E6FADF95A5F}" srcOrd="0" destOrd="0" presId="urn:microsoft.com/office/officeart/2005/8/layout/radial5"/>
    <dgm:cxn modelId="{83214AB3-E7D1-41E1-AD3D-504365792733}" type="presOf" srcId="{D1FB9845-AB7C-4E74-8919-2E0B9CEC0562}" destId="{97963F1F-3675-47F1-9F91-1B3872ACBC80}" srcOrd="1" destOrd="0" presId="urn:microsoft.com/office/officeart/2005/8/layout/radial5"/>
    <dgm:cxn modelId="{CB6E7715-0057-414E-9A1F-A0BEDC40960C}" type="presOf" srcId="{527F04C0-B81F-4325-9E4F-FE16B55A610F}" destId="{442EA72F-767F-49A8-9795-0BE8886AD24B}" srcOrd="0" destOrd="0" presId="urn:microsoft.com/office/officeart/2005/8/layout/radial5"/>
    <dgm:cxn modelId="{DFF8EBF7-2CD5-411F-9613-CADC73B14633}" srcId="{D9BF65C4-7FA5-4EF5-9879-A3497FC35577}" destId="{4FFABBCE-EE3E-499E-8EA3-09C81167A596}" srcOrd="0" destOrd="0" parTransId="{DCEC2527-ADB7-4DE4-9A93-83A4E9E2FE58}" sibTransId="{C88C852B-6330-4CF9-9E22-0557840F14F4}"/>
    <dgm:cxn modelId="{A1D993B1-A134-4AA6-BE10-962F9829EDD4}" type="presOf" srcId="{6BCDC8B4-F25A-44A5-9D32-4CC4C6596828}" destId="{D7EE3C26-00C7-4EE3-90E8-AE87835231FA}" srcOrd="1" destOrd="0" presId="urn:microsoft.com/office/officeart/2005/8/layout/radial5"/>
    <dgm:cxn modelId="{99FC94F1-62CA-4AE9-8012-5F6DC4512262}" type="presOf" srcId="{DCEC2527-ADB7-4DE4-9A93-83A4E9E2FE58}" destId="{6D71C292-67E2-4503-81DE-E07DE364BAD6}" srcOrd="1" destOrd="0" presId="urn:microsoft.com/office/officeart/2005/8/layout/radial5"/>
    <dgm:cxn modelId="{241A35F4-05BD-43F9-B871-4E478DDC94F8}" type="presOf" srcId="{4FFABBCE-EE3E-499E-8EA3-09C81167A596}" destId="{EEC20702-562D-461B-9980-380B3AF3A8DC}" srcOrd="0" destOrd="0" presId="urn:microsoft.com/office/officeart/2005/8/layout/radial5"/>
    <dgm:cxn modelId="{36ECF5F5-9C30-4E7B-BFBB-8BFFEC8717FA}" srcId="{D9BF65C4-7FA5-4EF5-9879-A3497FC35577}" destId="{B03C90B1-6C47-4147-9E51-FC3429F30046}" srcOrd="3" destOrd="0" parTransId="{D1FB9845-AB7C-4E74-8919-2E0B9CEC0562}" sibTransId="{826B2F68-A90E-4F88-A614-D14177F02F73}"/>
    <dgm:cxn modelId="{EDE6E1FE-6CB3-4079-9602-AB858D3DE421}" type="presOf" srcId="{D1FB9845-AB7C-4E74-8919-2E0B9CEC0562}" destId="{A502CC1C-43ED-4B94-B407-5B5736959609}" srcOrd="0" destOrd="0" presId="urn:microsoft.com/office/officeart/2005/8/layout/radial5"/>
    <dgm:cxn modelId="{66DE3724-2C0D-45D9-95C3-5BAE98FF72AF}" type="presOf" srcId="{6BCDC8B4-F25A-44A5-9D32-4CC4C6596828}" destId="{9D859F10-5578-4EE3-8AF0-C2386B490E02}" srcOrd="0" destOrd="0" presId="urn:microsoft.com/office/officeart/2005/8/layout/radial5"/>
    <dgm:cxn modelId="{21FEFF2A-450F-45E1-B42A-C6CFBBE2E90E}" type="presOf" srcId="{527F04C0-B81F-4325-9E4F-FE16B55A610F}" destId="{6680FFF2-45FD-42D2-876E-A15DEB7AD539}" srcOrd="1" destOrd="0" presId="urn:microsoft.com/office/officeart/2005/8/layout/radial5"/>
    <dgm:cxn modelId="{0E45FAF4-9570-405F-B63B-C9B41BA7C485}" type="presOf" srcId="{D9BF65C4-7FA5-4EF5-9879-A3497FC35577}" destId="{1CD161BD-9AD5-45BA-BA15-42D9912632E6}" srcOrd="0" destOrd="0" presId="urn:microsoft.com/office/officeart/2005/8/layout/radial5"/>
    <dgm:cxn modelId="{E2800BE6-669E-4242-84C3-2DED20D7E253}" srcId="{D9BF65C4-7FA5-4EF5-9879-A3497FC35577}" destId="{19BBC2CE-4526-4CEE-8689-47A25293DE14}" srcOrd="2" destOrd="0" parTransId="{6BCDC8B4-F25A-44A5-9D32-4CC4C6596828}" sibTransId="{BE1521F4-565B-4D3A-B9E3-37EE186F80A3}"/>
    <dgm:cxn modelId="{B1A7C601-4467-4F4F-9D45-E97E6C61EA73}" srcId="{D9BF65C4-7FA5-4EF5-9879-A3497FC35577}" destId="{0441DA37-93A6-4382-A92E-7BF525E76046}" srcOrd="1" destOrd="0" parTransId="{527F04C0-B81F-4325-9E4F-FE16B55A610F}" sibTransId="{21F58D1D-86F2-47D8-84F2-5B2F41660564}"/>
    <dgm:cxn modelId="{5C271703-30AE-4F2C-AB37-F6C42282ECD6}" type="presOf" srcId="{B03C90B1-6C47-4147-9E51-FC3429F30046}" destId="{61800DB0-5A06-4DEE-AE31-1981D2DE2288}" srcOrd="0" destOrd="0" presId="urn:microsoft.com/office/officeart/2005/8/layout/radial5"/>
    <dgm:cxn modelId="{B2B5BD48-9C1E-484D-B372-A548886227EC}" srcId="{5E7989E5-67BB-44F3-991A-DAC407782C10}" destId="{D9BF65C4-7FA5-4EF5-9879-A3497FC35577}" srcOrd="0" destOrd="0" parTransId="{FDD78D81-FF91-495B-962A-DC1B1E23244F}" sibTransId="{D9990817-5FC5-4CE7-A9FE-7BBDABC4E950}"/>
    <dgm:cxn modelId="{EB036625-08E9-42B0-8DC9-2257367628BF}" type="presOf" srcId="{DCEC2527-ADB7-4DE4-9A93-83A4E9E2FE58}" destId="{E3647A93-2E8D-4DAA-9A2B-D311416E9B4F}" srcOrd="0" destOrd="0" presId="urn:microsoft.com/office/officeart/2005/8/layout/radial5"/>
    <dgm:cxn modelId="{10DA8DE3-313B-4584-A5EE-829F3638AD7F}" type="presOf" srcId="{0441DA37-93A6-4382-A92E-7BF525E76046}" destId="{CE348FD8-9B3C-43ED-8B55-DD4D982ADA17}" srcOrd="0" destOrd="0" presId="urn:microsoft.com/office/officeart/2005/8/layout/radial5"/>
    <dgm:cxn modelId="{ACE14BC2-748B-4865-82A4-FAE493CE59FC}" type="presOf" srcId="{19BBC2CE-4526-4CEE-8689-47A25293DE14}" destId="{84826DC3-41CD-47E2-A7E6-8174079E839E}" srcOrd="0" destOrd="0" presId="urn:microsoft.com/office/officeart/2005/8/layout/radial5"/>
    <dgm:cxn modelId="{09A3F4D2-2712-44CE-8EA2-D4D276A3913D}" type="presParOf" srcId="{A7E55BFA-8D0E-4515-8788-5E6FADF95A5F}" destId="{1CD161BD-9AD5-45BA-BA15-42D9912632E6}" srcOrd="0" destOrd="0" presId="urn:microsoft.com/office/officeart/2005/8/layout/radial5"/>
    <dgm:cxn modelId="{24975E56-5ABA-4C13-9A84-1F9F08239925}" type="presParOf" srcId="{A7E55BFA-8D0E-4515-8788-5E6FADF95A5F}" destId="{E3647A93-2E8D-4DAA-9A2B-D311416E9B4F}" srcOrd="1" destOrd="0" presId="urn:microsoft.com/office/officeart/2005/8/layout/radial5"/>
    <dgm:cxn modelId="{D8F94D79-D62A-44B1-A09B-FADAB1C3EB86}" type="presParOf" srcId="{E3647A93-2E8D-4DAA-9A2B-D311416E9B4F}" destId="{6D71C292-67E2-4503-81DE-E07DE364BAD6}" srcOrd="0" destOrd="0" presId="urn:microsoft.com/office/officeart/2005/8/layout/radial5"/>
    <dgm:cxn modelId="{B26CBAF4-02CF-4E03-951D-4EE2225F50C5}" type="presParOf" srcId="{A7E55BFA-8D0E-4515-8788-5E6FADF95A5F}" destId="{EEC20702-562D-461B-9980-380B3AF3A8DC}" srcOrd="2" destOrd="0" presId="urn:microsoft.com/office/officeart/2005/8/layout/radial5"/>
    <dgm:cxn modelId="{3EA24C79-859D-4640-8DAD-5B957F613161}" type="presParOf" srcId="{A7E55BFA-8D0E-4515-8788-5E6FADF95A5F}" destId="{442EA72F-767F-49A8-9795-0BE8886AD24B}" srcOrd="3" destOrd="0" presId="urn:microsoft.com/office/officeart/2005/8/layout/radial5"/>
    <dgm:cxn modelId="{CE6542C5-4BBB-47B3-8DC1-1248523B651E}" type="presParOf" srcId="{442EA72F-767F-49A8-9795-0BE8886AD24B}" destId="{6680FFF2-45FD-42D2-876E-A15DEB7AD539}" srcOrd="0" destOrd="0" presId="urn:microsoft.com/office/officeart/2005/8/layout/radial5"/>
    <dgm:cxn modelId="{7D0F421A-732F-4267-9F04-B46CE3542BD2}" type="presParOf" srcId="{A7E55BFA-8D0E-4515-8788-5E6FADF95A5F}" destId="{CE348FD8-9B3C-43ED-8B55-DD4D982ADA17}" srcOrd="4" destOrd="0" presId="urn:microsoft.com/office/officeart/2005/8/layout/radial5"/>
    <dgm:cxn modelId="{6B7A0F65-E33B-4510-86CE-E88A39EE7457}" type="presParOf" srcId="{A7E55BFA-8D0E-4515-8788-5E6FADF95A5F}" destId="{9D859F10-5578-4EE3-8AF0-C2386B490E02}" srcOrd="5" destOrd="0" presId="urn:microsoft.com/office/officeart/2005/8/layout/radial5"/>
    <dgm:cxn modelId="{7F33656B-342A-46FB-BCCA-482718D27967}" type="presParOf" srcId="{9D859F10-5578-4EE3-8AF0-C2386B490E02}" destId="{D7EE3C26-00C7-4EE3-90E8-AE87835231FA}" srcOrd="0" destOrd="0" presId="urn:microsoft.com/office/officeart/2005/8/layout/radial5"/>
    <dgm:cxn modelId="{1607C1D9-06A9-4A8F-AB2B-9A0E688E65B9}" type="presParOf" srcId="{A7E55BFA-8D0E-4515-8788-5E6FADF95A5F}" destId="{84826DC3-41CD-47E2-A7E6-8174079E839E}" srcOrd="6" destOrd="0" presId="urn:microsoft.com/office/officeart/2005/8/layout/radial5"/>
    <dgm:cxn modelId="{C750B664-CF3F-40C4-AD64-EF646F527B1B}" type="presParOf" srcId="{A7E55BFA-8D0E-4515-8788-5E6FADF95A5F}" destId="{A502CC1C-43ED-4B94-B407-5B5736959609}" srcOrd="7" destOrd="0" presId="urn:microsoft.com/office/officeart/2005/8/layout/radial5"/>
    <dgm:cxn modelId="{AFCC800A-3114-4B33-A131-628C8796921D}" type="presParOf" srcId="{A502CC1C-43ED-4B94-B407-5B5736959609}" destId="{97963F1F-3675-47F1-9F91-1B3872ACBC80}" srcOrd="0" destOrd="0" presId="urn:microsoft.com/office/officeart/2005/8/layout/radial5"/>
    <dgm:cxn modelId="{6BE192D4-5166-44B4-B09F-7C9E7856622A}" type="presParOf" srcId="{A7E55BFA-8D0E-4515-8788-5E6FADF95A5F}" destId="{61800DB0-5A06-4DEE-AE31-1981D2DE2288}" srcOrd="8" destOrd="0" presId="urn:microsoft.com/office/officeart/2005/8/layout/radial5"/>
  </dgm:cxnLst>
  <dgm:bg/>
  <dgm:whole/>
</dgm:dataModel>
</file>

<file path=ppt/diagrams/data2.xml><?xml version="1.0" encoding="utf-8"?>
<dgm:dataModel xmlns:dgm="http://schemas.openxmlformats.org/drawingml/2006/diagram" xmlns:a="http://schemas.openxmlformats.org/drawingml/2006/main">
  <dgm:ptLst>
    <dgm:pt modelId="{2CAB8780-24C4-4214-96AA-8A5E3B8F3586}" type="doc">
      <dgm:prSet loTypeId="urn:microsoft.com/office/officeart/2005/8/layout/matrix2" loCatId="matrix" qsTypeId="urn:microsoft.com/office/officeart/2005/8/quickstyle/3d1" qsCatId="3D" csTypeId="urn:microsoft.com/office/officeart/2005/8/colors/colorful1" csCatId="colorful" phldr="1"/>
      <dgm:spPr/>
      <dgm:t>
        <a:bodyPr/>
        <a:lstStyle/>
        <a:p>
          <a:endParaRPr lang="en-US"/>
        </a:p>
      </dgm:t>
    </dgm:pt>
    <dgm:pt modelId="{27654ADE-689E-4CCF-B58E-D158B0891301}">
      <dgm:prSet phldrT="[Text]" custT="1"/>
      <dgm:spPr/>
      <dgm:t>
        <a:bodyPr/>
        <a:lstStyle/>
        <a:p>
          <a:r>
            <a:rPr lang="fa-IR" sz="2400" smtClean="0"/>
            <a:t>درآمد کم –ثابت</a:t>
          </a:r>
          <a:endParaRPr lang="en-US" sz="2400" dirty="0"/>
        </a:p>
      </dgm:t>
    </dgm:pt>
    <dgm:pt modelId="{A56AE6BD-E394-489C-AB5C-157BB1AA8372}" type="parTrans" cxnId="{7FFC0F6E-C861-46DF-9FB4-6116D97C0F11}">
      <dgm:prSet/>
      <dgm:spPr/>
      <dgm:t>
        <a:bodyPr/>
        <a:lstStyle/>
        <a:p>
          <a:endParaRPr lang="en-US"/>
        </a:p>
      </dgm:t>
    </dgm:pt>
    <dgm:pt modelId="{6F40C63C-10B8-4CE9-B87B-AEBAD55F9E91}" type="sibTrans" cxnId="{7FFC0F6E-C861-46DF-9FB4-6116D97C0F11}">
      <dgm:prSet/>
      <dgm:spPr/>
      <dgm:t>
        <a:bodyPr/>
        <a:lstStyle/>
        <a:p>
          <a:endParaRPr lang="en-US"/>
        </a:p>
      </dgm:t>
    </dgm:pt>
    <dgm:pt modelId="{13679CF4-1004-4162-AF99-84B243326888}">
      <dgm:prSet phldrT="[Text]" custT="1"/>
      <dgm:spPr/>
      <dgm:t>
        <a:bodyPr/>
        <a:lstStyle/>
        <a:p>
          <a:r>
            <a:rPr lang="fa-IR" sz="2400" smtClean="0"/>
            <a:t>درآمد کم - ریسک</a:t>
          </a:r>
          <a:endParaRPr lang="en-US" sz="2400" dirty="0" smtClean="0"/>
        </a:p>
      </dgm:t>
    </dgm:pt>
    <dgm:pt modelId="{45738C0E-0734-40FD-8DBA-8F1236933342}" type="parTrans" cxnId="{6DC47EFB-18CB-4D64-8FEB-B67515449ED9}">
      <dgm:prSet/>
      <dgm:spPr/>
      <dgm:t>
        <a:bodyPr/>
        <a:lstStyle/>
        <a:p>
          <a:endParaRPr lang="en-US"/>
        </a:p>
      </dgm:t>
    </dgm:pt>
    <dgm:pt modelId="{34DC1622-1752-4303-B7C1-88F876A44D93}" type="sibTrans" cxnId="{6DC47EFB-18CB-4D64-8FEB-B67515449ED9}">
      <dgm:prSet/>
      <dgm:spPr/>
      <dgm:t>
        <a:bodyPr/>
        <a:lstStyle/>
        <a:p>
          <a:endParaRPr lang="en-US"/>
        </a:p>
      </dgm:t>
    </dgm:pt>
    <dgm:pt modelId="{45B22B58-EA4B-45E0-B63D-47E641A9715E}">
      <dgm:prSet phldrT="[Text]" custT="1"/>
      <dgm:spPr/>
      <dgm:t>
        <a:bodyPr/>
        <a:lstStyle/>
        <a:p>
          <a:r>
            <a:rPr lang="fa-IR" sz="2400" smtClean="0"/>
            <a:t>درآمد بالا -ثابت</a:t>
          </a:r>
          <a:endParaRPr lang="en-US" sz="2400" dirty="0" smtClean="0"/>
        </a:p>
      </dgm:t>
    </dgm:pt>
    <dgm:pt modelId="{C53083BC-991D-47A6-9462-BBF72D062DE2}" type="parTrans" cxnId="{28F5A83A-EF97-45BB-B6D5-5AECB8E28310}">
      <dgm:prSet/>
      <dgm:spPr/>
      <dgm:t>
        <a:bodyPr/>
        <a:lstStyle/>
        <a:p>
          <a:endParaRPr lang="en-US"/>
        </a:p>
      </dgm:t>
    </dgm:pt>
    <dgm:pt modelId="{92394B96-AFC2-4E94-92D2-1805E9F59A52}" type="sibTrans" cxnId="{28F5A83A-EF97-45BB-B6D5-5AECB8E28310}">
      <dgm:prSet/>
      <dgm:spPr/>
      <dgm:t>
        <a:bodyPr/>
        <a:lstStyle/>
        <a:p>
          <a:endParaRPr lang="en-US"/>
        </a:p>
      </dgm:t>
    </dgm:pt>
    <dgm:pt modelId="{F90DCFEB-BEE6-4DF4-A6E1-761289B4DA61}">
      <dgm:prSet phldrT="[Text]" custT="1"/>
      <dgm:spPr/>
      <dgm:t>
        <a:bodyPr/>
        <a:lstStyle/>
        <a:p>
          <a:r>
            <a:rPr lang="fa-IR" sz="2400" smtClean="0"/>
            <a:t>درآمد</a:t>
          </a:r>
          <a:r>
            <a:rPr lang="fa-IR" sz="3100" smtClean="0"/>
            <a:t> </a:t>
          </a:r>
          <a:r>
            <a:rPr lang="fa-IR" sz="2400" smtClean="0"/>
            <a:t>بالا -ریسک</a:t>
          </a:r>
          <a:endParaRPr lang="en-US" sz="2400" dirty="0" smtClean="0"/>
        </a:p>
      </dgm:t>
    </dgm:pt>
    <dgm:pt modelId="{0A5DDCE4-C885-46A7-B6E8-83AD3A31ED79}" type="parTrans" cxnId="{8ACBDFE7-F1F3-49E1-8849-3B703F664D48}">
      <dgm:prSet/>
      <dgm:spPr/>
      <dgm:t>
        <a:bodyPr/>
        <a:lstStyle/>
        <a:p>
          <a:endParaRPr lang="en-US"/>
        </a:p>
      </dgm:t>
    </dgm:pt>
    <dgm:pt modelId="{0CAB3153-EE42-4A56-902E-994588D2EB12}" type="sibTrans" cxnId="{8ACBDFE7-F1F3-49E1-8849-3B703F664D48}">
      <dgm:prSet/>
      <dgm:spPr/>
      <dgm:t>
        <a:bodyPr/>
        <a:lstStyle/>
        <a:p>
          <a:endParaRPr lang="en-US"/>
        </a:p>
      </dgm:t>
    </dgm:pt>
    <dgm:pt modelId="{CE63C08B-B4F1-4418-BB3E-19835F609D7C}" type="pres">
      <dgm:prSet presAssocID="{2CAB8780-24C4-4214-96AA-8A5E3B8F3586}" presName="matrix" presStyleCnt="0">
        <dgm:presLayoutVars>
          <dgm:chMax val="1"/>
          <dgm:dir/>
          <dgm:resizeHandles val="exact"/>
        </dgm:presLayoutVars>
      </dgm:prSet>
      <dgm:spPr/>
    </dgm:pt>
    <dgm:pt modelId="{990E3D48-5F58-4034-BB1C-CBB859608C08}" type="pres">
      <dgm:prSet presAssocID="{2CAB8780-24C4-4214-96AA-8A5E3B8F3586}" presName="axisShape" presStyleLbl="bgShp" presStyleIdx="0" presStyleCnt="1"/>
      <dgm:spPr/>
    </dgm:pt>
    <dgm:pt modelId="{3DD75CB9-BFCF-4B9D-91E0-560BE085A2CC}" type="pres">
      <dgm:prSet presAssocID="{2CAB8780-24C4-4214-96AA-8A5E3B8F3586}" presName="rect1" presStyleLbl="node1" presStyleIdx="0" presStyleCnt="4">
        <dgm:presLayoutVars>
          <dgm:chMax val="0"/>
          <dgm:chPref val="0"/>
          <dgm:bulletEnabled val="1"/>
        </dgm:presLayoutVars>
      </dgm:prSet>
      <dgm:spPr/>
      <dgm:t>
        <a:bodyPr/>
        <a:lstStyle/>
        <a:p>
          <a:endParaRPr lang="en-US"/>
        </a:p>
      </dgm:t>
    </dgm:pt>
    <dgm:pt modelId="{0E32172A-9146-4051-8E03-CE5751695B09}" type="pres">
      <dgm:prSet presAssocID="{2CAB8780-24C4-4214-96AA-8A5E3B8F3586}" presName="rect2" presStyleLbl="node1" presStyleIdx="1" presStyleCnt="4">
        <dgm:presLayoutVars>
          <dgm:chMax val="0"/>
          <dgm:chPref val="0"/>
          <dgm:bulletEnabled val="1"/>
        </dgm:presLayoutVars>
      </dgm:prSet>
      <dgm:spPr/>
    </dgm:pt>
    <dgm:pt modelId="{825D00C5-F3CF-4039-B135-A4E8C80ED2AE}" type="pres">
      <dgm:prSet presAssocID="{2CAB8780-24C4-4214-96AA-8A5E3B8F3586}" presName="rect3" presStyleLbl="node1" presStyleIdx="2" presStyleCnt="4">
        <dgm:presLayoutVars>
          <dgm:chMax val="0"/>
          <dgm:chPref val="0"/>
          <dgm:bulletEnabled val="1"/>
        </dgm:presLayoutVars>
      </dgm:prSet>
      <dgm:spPr/>
      <dgm:t>
        <a:bodyPr/>
        <a:lstStyle/>
        <a:p>
          <a:endParaRPr lang="en-US"/>
        </a:p>
      </dgm:t>
    </dgm:pt>
    <dgm:pt modelId="{F75DB7C7-1D89-4902-874D-F204D01919B5}" type="pres">
      <dgm:prSet presAssocID="{2CAB8780-24C4-4214-96AA-8A5E3B8F3586}" presName="rect4" presStyleLbl="node1" presStyleIdx="3" presStyleCnt="4">
        <dgm:presLayoutVars>
          <dgm:chMax val="0"/>
          <dgm:chPref val="0"/>
          <dgm:bulletEnabled val="1"/>
        </dgm:presLayoutVars>
      </dgm:prSet>
      <dgm:spPr/>
    </dgm:pt>
  </dgm:ptLst>
  <dgm:cxnLst>
    <dgm:cxn modelId="{6DC47EFB-18CB-4D64-8FEB-B67515449ED9}" srcId="{2CAB8780-24C4-4214-96AA-8A5E3B8F3586}" destId="{13679CF4-1004-4162-AF99-84B243326888}" srcOrd="1" destOrd="0" parTransId="{45738C0E-0734-40FD-8DBA-8F1236933342}" sibTransId="{34DC1622-1752-4303-B7C1-88F876A44D93}"/>
    <dgm:cxn modelId="{55619165-D97A-491B-B7A7-A30CB7AE2377}" type="presOf" srcId="{27654ADE-689E-4CCF-B58E-D158B0891301}" destId="{3DD75CB9-BFCF-4B9D-91E0-560BE085A2CC}" srcOrd="0" destOrd="0" presId="urn:microsoft.com/office/officeart/2005/8/layout/matrix2"/>
    <dgm:cxn modelId="{2295209D-2435-4AE2-925B-87BB84722A14}" type="presOf" srcId="{F90DCFEB-BEE6-4DF4-A6E1-761289B4DA61}" destId="{F75DB7C7-1D89-4902-874D-F204D01919B5}" srcOrd="0" destOrd="0" presId="urn:microsoft.com/office/officeart/2005/8/layout/matrix2"/>
    <dgm:cxn modelId="{28F5A83A-EF97-45BB-B6D5-5AECB8E28310}" srcId="{2CAB8780-24C4-4214-96AA-8A5E3B8F3586}" destId="{45B22B58-EA4B-45E0-B63D-47E641A9715E}" srcOrd="2" destOrd="0" parTransId="{C53083BC-991D-47A6-9462-BBF72D062DE2}" sibTransId="{92394B96-AFC2-4E94-92D2-1805E9F59A52}"/>
    <dgm:cxn modelId="{AF1193E6-D61F-411C-87F4-2A4AF48CA872}" type="presOf" srcId="{13679CF4-1004-4162-AF99-84B243326888}" destId="{0E32172A-9146-4051-8E03-CE5751695B09}" srcOrd="0" destOrd="0" presId="urn:microsoft.com/office/officeart/2005/8/layout/matrix2"/>
    <dgm:cxn modelId="{7FFC0F6E-C861-46DF-9FB4-6116D97C0F11}" srcId="{2CAB8780-24C4-4214-96AA-8A5E3B8F3586}" destId="{27654ADE-689E-4CCF-B58E-D158B0891301}" srcOrd="0" destOrd="0" parTransId="{A56AE6BD-E394-489C-AB5C-157BB1AA8372}" sibTransId="{6F40C63C-10B8-4CE9-B87B-AEBAD55F9E91}"/>
    <dgm:cxn modelId="{8ACBDFE7-F1F3-49E1-8849-3B703F664D48}" srcId="{2CAB8780-24C4-4214-96AA-8A5E3B8F3586}" destId="{F90DCFEB-BEE6-4DF4-A6E1-761289B4DA61}" srcOrd="3" destOrd="0" parTransId="{0A5DDCE4-C885-46A7-B6E8-83AD3A31ED79}" sibTransId="{0CAB3153-EE42-4A56-902E-994588D2EB12}"/>
    <dgm:cxn modelId="{40E34B75-D7BB-4342-A3DE-ACA2B1A3344C}" type="presOf" srcId="{45B22B58-EA4B-45E0-B63D-47E641A9715E}" destId="{825D00C5-F3CF-4039-B135-A4E8C80ED2AE}" srcOrd="0" destOrd="0" presId="urn:microsoft.com/office/officeart/2005/8/layout/matrix2"/>
    <dgm:cxn modelId="{2CDE9824-9833-453F-BE90-9B40F4A6C3EA}" type="presOf" srcId="{2CAB8780-24C4-4214-96AA-8A5E3B8F3586}" destId="{CE63C08B-B4F1-4418-BB3E-19835F609D7C}" srcOrd="0" destOrd="0" presId="urn:microsoft.com/office/officeart/2005/8/layout/matrix2"/>
    <dgm:cxn modelId="{555BD94D-8335-4C26-97E1-B15281602F5B}" type="presParOf" srcId="{CE63C08B-B4F1-4418-BB3E-19835F609D7C}" destId="{990E3D48-5F58-4034-BB1C-CBB859608C08}" srcOrd="0" destOrd="0" presId="urn:microsoft.com/office/officeart/2005/8/layout/matrix2"/>
    <dgm:cxn modelId="{BD759077-B08A-4828-A731-E54CCDC240E7}" type="presParOf" srcId="{CE63C08B-B4F1-4418-BB3E-19835F609D7C}" destId="{3DD75CB9-BFCF-4B9D-91E0-560BE085A2CC}" srcOrd="1" destOrd="0" presId="urn:microsoft.com/office/officeart/2005/8/layout/matrix2"/>
    <dgm:cxn modelId="{EF11C513-B63D-434C-9B8D-ABA64863138E}" type="presParOf" srcId="{CE63C08B-B4F1-4418-BB3E-19835F609D7C}" destId="{0E32172A-9146-4051-8E03-CE5751695B09}" srcOrd="2" destOrd="0" presId="urn:microsoft.com/office/officeart/2005/8/layout/matrix2"/>
    <dgm:cxn modelId="{FC326B4A-DF39-4716-93C2-B69C6990294C}" type="presParOf" srcId="{CE63C08B-B4F1-4418-BB3E-19835F609D7C}" destId="{825D00C5-F3CF-4039-B135-A4E8C80ED2AE}" srcOrd="3" destOrd="0" presId="urn:microsoft.com/office/officeart/2005/8/layout/matrix2"/>
    <dgm:cxn modelId="{B8BF131F-DF48-4701-BD96-900FA09F7069}" type="presParOf" srcId="{CE63C08B-B4F1-4418-BB3E-19835F609D7C}" destId="{F75DB7C7-1D89-4902-874D-F204D01919B5}" srcOrd="4" destOrd="0" presId="urn:microsoft.com/office/officeart/2005/8/layout/matrix2"/>
  </dgm:cxnLst>
  <dgm:bg/>
  <dgm:whole/>
</dgm:dataModel>
</file>

<file path=ppt/diagrams/data3.xml><?xml version="1.0" encoding="utf-8"?>
<dgm:dataModel xmlns:dgm="http://schemas.openxmlformats.org/drawingml/2006/diagram" xmlns:a="http://schemas.openxmlformats.org/drawingml/2006/main">
  <dgm:ptLst>
    <dgm:pt modelId="{89FF22B7-DE24-4BF6-8823-595738F458E9}" type="doc">
      <dgm:prSet loTypeId="urn:microsoft.com/office/officeart/2005/8/layout/vList2" loCatId="list" qsTypeId="urn:microsoft.com/office/officeart/2005/8/quickstyle/simple5" qsCatId="simple" csTypeId="urn:microsoft.com/office/officeart/2005/8/colors/accent1_2" csCatId="accent1" phldr="1"/>
      <dgm:spPr/>
      <dgm:t>
        <a:bodyPr/>
        <a:lstStyle/>
        <a:p>
          <a:endParaRPr lang="en-US"/>
        </a:p>
      </dgm:t>
    </dgm:pt>
    <dgm:pt modelId="{216A094E-98F4-4DEF-BFCF-7E3C95C9DEB4}">
      <dgm:prSet phldrT="[Text]"/>
      <dgm:spPr/>
      <dgm:t>
        <a:bodyPr/>
        <a:lstStyle/>
        <a:p>
          <a:pPr algn="r"/>
          <a:r>
            <a:rPr lang="fa-IR" b="1" dirty="0" smtClean="0">
              <a:solidFill>
                <a:schemeClr val="tx1"/>
              </a:solidFill>
            </a:rPr>
            <a:t>1) تنظیم موقعیت شرکت : برای ایجاد لایه دفاعی</a:t>
          </a:r>
          <a:endParaRPr lang="en-US" b="1" dirty="0">
            <a:solidFill>
              <a:schemeClr val="tx1"/>
            </a:solidFill>
          </a:endParaRPr>
        </a:p>
      </dgm:t>
    </dgm:pt>
    <dgm:pt modelId="{9B3BCDDB-8AC1-4605-AA3A-3DB4CCC85B0D}" type="parTrans" cxnId="{C40D91D4-93DC-4920-AA57-2618E9AD8A68}">
      <dgm:prSet/>
      <dgm:spPr/>
      <dgm:t>
        <a:bodyPr/>
        <a:lstStyle/>
        <a:p>
          <a:pPr algn="r"/>
          <a:endParaRPr lang="en-US" b="1">
            <a:solidFill>
              <a:schemeClr val="tx1"/>
            </a:solidFill>
          </a:endParaRPr>
        </a:p>
      </dgm:t>
    </dgm:pt>
    <dgm:pt modelId="{FC7DCAAE-90F7-4EBF-8827-64CA6C04F9C4}" type="sibTrans" cxnId="{C40D91D4-93DC-4920-AA57-2618E9AD8A68}">
      <dgm:prSet/>
      <dgm:spPr/>
      <dgm:t>
        <a:bodyPr/>
        <a:lstStyle/>
        <a:p>
          <a:pPr algn="r"/>
          <a:endParaRPr lang="en-US" b="1">
            <a:solidFill>
              <a:schemeClr val="tx1"/>
            </a:solidFill>
          </a:endParaRPr>
        </a:p>
      </dgm:t>
    </dgm:pt>
    <dgm:pt modelId="{79D64D68-A502-4136-AE0D-D3C65A1EEC02}">
      <dgm:prSet phldrT="[Text]"/>
      <dgm:spPr/>
      <dgm:t>
        <a:bodyPr/>
        <a:lstStyle/>
        <a:p>
          <a:pPr algn="r"/>
          <a:r>
            <a:rPr lang="fa-IR" b="1" dirty="0" smtClean="0">
              <a:solidFill>
                <a:schemeClr val="tx1"/>
              </a:solidFill>
            </a:rPr>
            <a:t>2) تاثیر بر توازن عوامل از طریق ایجاد حرکات استراتژیک :حالت تهاجمی</a:t>
          </a:r>
          <a:endParaRPr lang="en-US" b="1" dirty="0">
            <a:solidFill>
              <a:schemeClr val="tx1"/>
            </a:solidFill>
          </a:endParaRPr>
        </a:p>
      </dgm:t>
    </dgm:pt>
    <dgm:pt modelId="{52A60E36-5932-4D0A-91E8-0E46316ED59C}" type="parTrans" cxnId="{4ACE1C57-2EDF-424D-8097-08BEE2157BFD}">
      <dgm:prSet/>
      <dgm:spPr/>
      <dgm:t>
        <a:bodyPr/>
        <a:lstStyle/>
        <a:p>
          <a:pPr algn="r"/>
          <a:endParaRPr lang="en-US" b="1">
            <a:solidFill>
              <a:schemeClr val="tx1"/>
            </a:solidFill>
          </a:endParaRPr>
        </a:p>
      </dgm:t>
    </dgm:pt>
    <dgm:pt modelId="{073A343C-BC28-40EA-9002-01C927EC8522}" type="sibTrans" cxnId="{4ACE1C57-2EDF-424D-8097-08BEE2157BFD}">
      <dgm:prSet/>
      <dgm:spPr/>
      <dgm:t>
        <a:bodyPr/>
        <a:lstStyle/>
        <a:p>
          <a:pPr algn="r"/>
          <a:endParaRPr lang="en-US" b="1">
            <a:solidFill>
              <a:schemeClr val="tx1"/>
            </a:solidFill>
          </a:endParaRPr>
        </a:p>
      </dgm:t>
    </dgm:pt>
    <dgm:pt modelId="{C631B48F-3A6D-44E7-A577-22BE22AE85DF}">
      <dgm:prSet phldrT="[Text]"/>
      <dgm:spPr/>
      <dgm:t>
        <a:bodyPr/>
        <a:lstStyle/>
        <a:p>
          <a:pPr algn="r"/>
          <a:r>
            <a:rPr lang="fa-IR" b="1" dirty="0" smtClean="0">
              <a:solidFill>
                <a:schemeClr val="tx1"/>
              </a:solidFill>
            </a:rPr>
            <a:t>3) پیش بینی تغییراتی که ممکن است در فاکتور هایی که اساس عوامل رقابتی را تشکیل دهد ایجاد شود </a:t>
          </a:r>
          <a:endParaRPr lang="en-US" b="1" dirty="0">
            <a:solidFill>
              <a:schemeClr val="tx1"/>
            </a:solidFill>
          </a:endParaRPr>
        </a:p>
      </dgm:t>
    </dgm:pt>
    <dgm:pt modelId="{E1F7E04F-456C-4EDC-A3BD-11FF1E80DDA8}" type="parTrans" cxnId="{A3511B87-73B0-4976-A33D-A624029A1CD9}">
      <dgm:prSet/>
      <dgm:spPr/>
      <dgm:t>
        <a:bodyPr/>
        <a:lstStyle/>
        <a:p>
          <a:pPr algn="r"/>
          <a:endParaRPr lang="en-US" b="1">
            <a:solidFill>
              <a:schemeClr val="tx1"/>
            </a:solidFill>
          </a:endParaRPr>
        </a:p>
      </dgm:t>
    </dgm:pt>
    <dgm:pt modelId="{1711CC13-2518-4116-9B71-666ED4AAF66D}" type="sibTrans" cxnId="{A3511B87-73B0-4976-A33D-A624029A1CD9}">
      <dgm:prSet/>
      <dgm:spPr/>
      <dgm:t>
        <a:bodyPr/>
        <a:lstStyle/>
        <a:p>
          <a:pPr algn="r"/>
          <a:endParaRPr lang="en-US" b="1">
            <a:solidFill>
              <a:schemeClr val="tx1"/>
            </a:solidFill>
          </a:endParaRPr>
        </a:p>
      </dgm:t>
    </dgm:pt>
    <dgm:pt modelId="{322D02BB-63A7-4BA5-9D2F-32FAE0761A7D}" type="pres">
      <dgm:prSet presAssocID="{89FF22B7-DE24-4BF6-8823-595738F458E9}" presName="linear" presStyleCnt="0">
        <dgm:presLayoutVars>
          <dgm:animLvl val="lvl"/>
          <dgm:resizeHandles val="exact"/>
        </dgm:presLayoutVars>
      </dgm:prSet>
      <dgm:spPr/>
    </dgm:pt>
    <dgm:pt modelId="{3F17441D-3B4D-44C3-9A26-B7418FB64EAA}" type="pres">
      <dgm:prSet presAssocID="{216A094E-98F4-4DEF-BFCF-7E3C95C9DEB4}" presName="parentText" presStyleLbl="node1" presStyleIdx="0" presStyleCnt="3">
        <dgm:presLayoutVars>
          <dgm:chMax val="0"/>
          <dgm:bulletEnabled val="1"/>
        </dgm:presLayoutVars>
      </dgm:prSet>
      <dgm:spPr/>
    </dgm:pt>
    <dgm:pt modelId="{8986101E-E0A0-4256-9DE5-5F942E629A61}" type="pres">
      <dgm:prSet presAssocID="{FC7DCAAE-90F7-4EBF-8827-64CA6C04F9C4}" presName="spacer" presStyleCnt="0"/>
      <dgm:spPr/>
    </dgm:pt>
    <dgm:pt modelId="{8A40DE1A-F9EE-4699-A6CC-303B2CFBF799}" type="pres">
      <dgm:prSet presAssocID="{79D64D68-A502-4136-AE0D-D3C65A1EEC02}" presName="parentText" presStyleLbl="node1" presStyleIdx="1" presStyleCnt="3">
        <dgm:presLayoutVars>
          <dgm:chMax val="0"/>
          <dgm:bulletEnabled val="1"/>
        </dgm:presLayoutVars>
      </dgm:prSet>
      <dgm:spPr/>
    </dgm:pt>
    <dgm:pt modelId="{FDB794FE-8EF9-4363-B653-3B1F8F4CCD08}" type="pres">
      <dgm:prSet presAssocID="{073A343C-BC28-40EA-9002-01C927EC8522}" presName="spacer" presStyleCnt="0"/>
      <dgm:spPr/>
    </dgm:pt>
    <dgm:pt modelId="{13C7948B-F770-4200-A63E-1FF13D8D08FC}" type="pres">
      <dgm:prSet presAssocID="{C631B48F-3A6D-44E7-A577-22BE22AE85DF}" presName="parentText" presStyleLbl="node1" presStyleIdx="2" presStyleCnt="3">
        <dgm:presLayoutVars>
          <dgm:chMax val="0"/>
          <dgm:bulletEnabled val="1"/>
        </dgm:presLayoutVars>
      </dgm:prSet>
      <dgm:spPr/>
    </dgm:pt>
  </dgm:ptLst>
  <dgm:cxnLst>
    <dgm:cxn modelId="{7A2D4000-A5D7-40D7-ABDB-444FF38BD11E}" type="presOf" srcId="{89FF22B7-DE24-4BF6-8823-595738F458E9}" destId="{322D02BB-63A7-4BA5-9D2F-32FAE0761A7D}" srcOrd="0" destOrd="0" presId="urn:microsoft.com/office/officeart/2005/8/layout/vList2"/>
    <dgm:cxn modelId="{C40D91D4-93DC-4920-AA57-2618E9AD8A68}" srcId="{89FF22B7-DE24-4BF6-8823-595738F458E9}" destId="{216A094E-98F4-4DEF-BFCF-7E3C95C9DEB4}" srcOrd="0" destOrd="0" parTransId="{9B3BCDDB-8AC1-4605-AA3A-3DB4CCC85B0D}" sibTransId="{FC7DCAAE-90F7-4EBF-8827-64CA6C04F9C4}"/>
    <dgm:cxn modelId="{A3511B87-73B0-4976-A33D-A624029A1CD9}" srcId="{89FF22B7-DE24-4BF6-8823-595738F458E9}" destId="{C631B48F-3A6D-44E7-A577-22BE22AE85DF}" srcOrd="2" destOrd="0" parTransId="{E1F7E04F-456C-4EDC-A3BD-11FF1E80DDA8}" sibTransId="{1711CC13-2518-4116-9B71-666ED4AAF66D}"/>
    <dgm:cxn modelId="{C12F7E8E-7A97-4787-AD84-DEBCA9C629B3}" type="presOf" srcId="{79D64D68-A502-4136-AE0D-D3C65A1EEC02}" destId="{8A40DE1A-F9EE-4699-A6CC-303B2CFBF799}" srcOrd="0" destOrd="0" presId="urn:microsoft.com/office/officeart/2005/8/layout/vList2"/>
    <dgm:cxn modelId="{7E2ABD85-342E-4BE2-9535-C3C215DF0BE0}" type="presOf" srcId="{C631B48F-3A6D-44E7-A577-22BE22AE85DF}" destId="{13C7948B-F770-4200-A63E-1FF13D8D08FC}" srcOrd="0" destOrd="0" presId="urn:microsoft.com/office/officeart/2005/8/layout/vList2"/>
    <dgm:cxn modelId="{60B66A48-C1FC-4B33-B277-E74DD22809C8}" type="presOf" srcId="{216A094E-98F4-4DEF-BFCF-7E3C95C9DEB4}" destId="{3F17441D-3B4D-44C3-9A26-B7418FB64EAA}" srcOrd="0" destOrd="0" presId="urn:microsoft.com/office/officeart/2005/8/layout/vList2"/>
    <dgm:cxn modelId="{4ACE1C57-2EDF-424D-8097-08BEE2157BFD}" srcId="{89FF22B7-DE24-4BF6-8823-595738F458E9}" destId="{79D64D68-A502-4136-AE0D-D3C65A1EEC02}" srcOrd="1" destOrd="0" parTransId="{52A60E36-5932-4D0A-91E8-0E46316ED59C}" sibTransId="{073A343C-BC28-40EA-9002-01C927EC8522}"/>
    <dgm:cxn modelId="{ECE3F9A2-04C9-4989-B179-CAC3EB846A88}" type="presParOf" srcId="{322D02BB-63A7-4BA5-9D2F-32FAE0761A7D}" destId="{3F17441D-3B4D-44C3-9A26-B7418FB64EAA}" srcOrd="0" destOrd="0" presId="urn:microsoft.com/office/officeart/2005/8/layout/vList2"/>
    <dgm:cxn modelId="{F622A587-903A-4A69-8727-F8619906D52E}" type="presParOf" srcId="{322D02BB-63A7-4BA5-9D2F-32FAE0761A7D}" destId="{8986101E-E0A0-4256-9DE5-5F942E629A61}" srcOrd="1" destOrd="0" presId="urn:microsoft.com/office/officeart/2005/8/layout/vList2"/>
    <dgm:cxn modelId="{EE4FFBF3-D57B-4F46-B9C7-24AEF11CAA50}" type="presParOf" srcId="{322D02BB-63A7-4BA5-9D2F-32FAE0761A7D}" destId="{8A40DE1A-F9EE-4699-A6CC-303B2CFBF799}" srcOrd="2" destOrd="0" presId="urn:microsoft.com/office/officeart/2005/8/layout/vList2"/>
    <dgm:cxn modelId="{D9934E97-22B6-42E1-AD95-3F4C72C3AC5C}" type="presParOf" srcId="{322D02BB-63A7-4BA5-9D2F-32FAE0761A7D}" destId="{FDB794FE-8EF9-4363-B653-3B1F8F4CCD08}" srcOrd="3" destOrd="0" presId="urn:microsoft.com/office/officeart/2005/8/layout/vList2"/>
    <dgm:cxn modelId="{6FF4B2E4-645B-49DF-94A1-F3B6C5EFADAB}" type="presParOf" srcId="{322D02BB-63A7-4BA5-9D2F-32FAE0761A7D}" destId="{13C7948B-F770-4200-A63E-1FF13D8D08FC}" srcOrd="4"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فصل اول :تحلیل ساختاری صنایع</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C7AFF50-3772-403D-8042-E2EF221C023E}" type="datetimeFigureOut">
              <a:rPr lang="en-US" smtClean="0"/>
              <a:t>11/4/2009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EBC747-48EF-43D4-8DBA-31B3F230AB84}" type="slidenum">
              <a:rPr lang="en-US" smtClean="0"/>
              <a:t>‹#›</a:t>
            </a:fld>
            <a:endParaRPr lang="en-US"/>
          </a:p>
        </p:txBody>
      </p:sp>
    </p:spTree>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فصل اول :تحلیل ساختاری صنایع</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8E16BB-C513-4A4F-8E70-14579E698237}" type="datetimeFigureOut">
              <a:rPr lang="en-US" smtClean="0"/>
              <a:t>11/4/2009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9A6C17-2F03-4CFF-AB5A-BFDB639B674B}" type="slidenum">
              <a:rPr lang="en-US" smtClean="0"/>
              <a:t>‹#›</a:t>
            </a:fld>
            <a:endParaRPr lang="en-US"/>
          </a:p>
        </p:txBody>
      </p:sp>
    </p:spTree>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0"/>
          </p:nvPr>
        </p:nvSpPr>
        <p:spPr/>
        <p:txBody>
          <a:bodyPr/>
          <a:lstStyle/>
          <a:p>
            <a:r>
              <a:rPr lang="fa-IR" smtClean="0"/>
              <a:t>فصل اول :تحلیل ساختاری صنایع</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Header Placeholder 5"/>
          <p:cNvSpPr>
            <a:spLocks noGrp="1"/>
          </p:cNvSpPr>
          <p:nvPr>
            <p:ph type="hdr" sz="quarter" idx="10"/>
          </p:nvPr>
        </p:nvSpPr>
        <p:spPr/>
        <p:txBody>
          <a:bodyPr/>
          <a:lstStyle/>
          <a:p>
            <a:r>
              <a:rPr lang="fa-IR" smtClean="0"/>
              <a:t>فصل اول :تحلیل ساختاری صنایع</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76600" y="1066800"/>
            <a:ext cx="5346335" cy="646331"/>
          </a:xfrm>
          <a:prstGeom prst="rect">
            <a:avLst/>
          </a:prstGeom>
          <a:noFill/>
        </p:spPr>
        <p:txBody>
          <a:bodyPr wrap="none" rtlCol="0">
            <a:spAutoFit/>
          </a:bodyPr>
          <a:lstStyle/>
          <a:p>
            <a:pPr algn="r"/>
            <a:r>
              <a:rPr lang="fa-IR" b="1" dirty="0" smtClean="0">
                <a:solidFill>
                  <a:srgbClr val="FFFF00"/>
                </a:solidFill>
              </a:rPr>
              <a:t>7- سیاست دولت</a:t>
            </a:r>
          </a:p>
          <a:p>
            <a:pPr algn="r"/>
            <a:r>
              <a:rPr lang="fa-IR" b="1" dirty="0" smtClean="0"/>
              <a:t>اعمال سیاست ها ،انحصارگری دولت و مسائل مربوز به محیط زیست</a:t>
            </a:r>
            <a:endParaRPr lang="en-US" b="1" dirty="0"/>
          </a:p>
        </p:txBody>
      </p:sp>
      <p:sp>
        <p:nvSpPr>
          <p:cNvPr id="5" name="TextBox 4"/>
          <p:cNvSpPr txBox="1"/>
          <p:nvPr/>
        </p:nvSpPr>
        <p:spPr>
          <a:xfrm>
            <a:off x="1696463" y="2133600"/>
            <a:ext cx="6914137" cy="3373359"/>
          </a:xfrm>
          <a:prstGeom prst="rect">
            <a:avLst/>
          </a:prstGeom>
          <a:noFill/>
        </p:spPr>
        <p:txBody>
          <a:bodyPr wrap="none" rtlCol="0">
            <a:spAutoFit/>
          </a:bodyPr>
          <a:lstStyle/>
          <a:p>
            <a:pPr algn="r">
              <a:lnSpc>
                <a:spcPct val="150000"/>
              </a:lnSpc>
            </a:pPr>
            <a:r>
              <a:rPr lang="fa-IR" b="1" dirty="0" smtClean="0">
                <a:solidFill>
                  <a:srgbClr val="FFFF00"/>
                </a:solidFill>
              </a:rPr>
              <a:t>8-انتظار تلافی</a:t>
            </a:r>
          </a:p>
          <a:p>
            <a:pPr algn="r">
              <a:lnSpc>
                <a:spcPct val="150000"/>
              </a:lnSpc>
            </a:pPr>
            <a:r>
              <a:rPr lang="fa-IR" b="1" dirty="0" smtClean="0"/>
              <a:t>شرایطی که نشان از احتمال تلافی شدید در مقابل ورود و در نتیجه مانع شدن از آن هستند</a:t>
            </a:r>
          </a:p>
          <a:p>
            <a:pPr algn="r">
              <a:lnSpc>
                <a:spcPct val="150000"/>
              </a:lnSpc>
            </a:pPr>
            <a:endParaRPr lang="fa-IR" b="1" dirty="0" smtClean="0"/>
          </a:p>
          <a:p>
            <a:pPr algn="r">
              <a:lnSpc>
                <a:spcPct val="150000"/>
              </a:lnSpc>
            </a:pPr>
            <a:endParaRPr lang="fa-IR" b="1" dirty="0" smtClean="0"/>
          </a:p>
          <a:p>
            <a:pPr algn="r">
              <a:lnSpc>
                <a:spcPct val="150000"/>
              </a:lnSpc>
            </a:pPr>
            <a:r>
              <a:rPr lang="fa-IR" b="1" dirty="0" smtClean="0"/>
              <a:t>الف)سابقه واکنش شرکت ها</a:t>
            </a:r>
          </a:p>
          <a:p>
            <a:pPr algn="r">
              <a:lnSpc>
                <a:spcPct val="150000"/>
              </a:lnSpc>
            </a:pPr>
            <a:r>
              <a:rPr lang="fa-IR" b="1" dirty="0" smtClean="0"/>
              <a:t>ب)شرکت هایی که دارای منابع قابل توجه برای واکنش تلافی جویانه باشند</a:t>
            </a:r>
          </a:p>
          <a:p>
            <a:pPr algn="r">
              <a:lnSpc>
                <a:spcPct val="150000"/>
              </a:lnSpc>
            </a:pPr>
            <a:r>
              <a:rPr lang="fa-IR" b="1" dirty="0" smtClean="0"/>
              <a:t>ج)شرکت هایی که در قبال صنعت دارایی های غیر جاری زیادی را درگیر کرده اند </a:t>
            </a:r>
          </a:p>
          <a:p>
            <a:pPr algn="r">
              <a:lnSpc>
                <a:spcPct val="150000"/>
              </a:lnSpc>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7834" y="838200"/>
            <a:ext cx="7438318" cy="4801314"/>
          </a:xfrm>
          <a:prstGeom prst="rect">
            <a:avLst/>
          </a:prstGeom>
          <a:noFill/>
        </p:spPr>
        <p:txBody>
          <a:bodyPr wrap="none" rtlCol="0">
            <a:spAutoFit/>
          </a:bodyPr>
          <a:lstStyle/>
          <a:p>
            <a:pPr algn="r"/>
            <a:r>
              <a:rPr lang="fa-IR" b="1" dirty="0" smtClean="0">
                <a:solidFill>
                  <a:srgbClr val="FFFF00"/>
                </a:solidFill>
              </a:rPr>
              <a:t>9) قیمت مانع ورود </a:t>
            </a:r>
          </a:p>
          <a:p>
            <a:pPr algn="r"/>
            <a:r>
              <a:rPr lang="fa-IR" b="1" dirty="0" smtClean="0"/>
              <a:t>شرایط ورود  به یک صنعت را می توان در یک مفهوم فرضی مهم تحت عنوان قیمت مانع ورود</a:t>
            </a:r>
          </a:p>
          <a:p>
            <a:pPr algn="r"/>
            <a:r>
              <a:rPr lang="fa-IR" b="1" dirty="0" smtClean="0"/>
              <a:t>خلاصه کرد.</a:t>
            </a:r>
          </a:p>
          <a:p>
            <a:pPr algn="r"/>
            <a:endParaRPr lang="fa-IR" b="1" dirty="0" smtClean="0"/>
          </a:p>
          <a:p>
            <a:pPr algn="r"/>
            <a:r>
              <a:rPr lang="fa-IR" b="1" dirty="0" smtClean="0"/>
              <a:t>ویژگی های موانع ورود:</a:t>
            </a:r>
          </a:p>
          <a:p>
            <a:pPr algn="r"/>
            <a:r>
              <a:rPr lang="fa-IR" b="1" dirty="0" smtClean="0"/>
              <a:t>1- می تواند با تغییر در شرایط تغییر کند ( انقضای مدت امتیاز انحصاری )</a:t>
            </a:r>
          </a:p>
          <a:p>
            <a:pPr algn="r"/>
            <a:r>
              <a:rPr lang="fa-IR" b="1" dirty="0" smtClean="0"/>
              <a:t>2- تاثیر تصمیمات استراتژی روی آنها : با افزایش مقیاس – افزایش کانالهای توزیع ،</a:t>
            </a:r>
          </a:p>
          <a:p>
            <a:pPr algn="r"/>
            <a:r>
              <a:rPr lang="fa-IR" b="1" dirty="0" smtClean="0"/>
              <a:t> موانع ورود زیاد می شود.</a:t>
            </a:r>
          </a:p>
          <a:p>
            <a:pPr algn="r"/>
            <a:r>
              <a:rPr lang="fa-IR" b="1" dirty="0" smtClean="0"/>
              <a:t>3- ممکن است منابع ومهارت های یک یک شرکت موانع ورود را کاهش دهد .</a:t>
            </a:r>
          </a:p>
          <a:p>
            <a:pPr algn="r"/>
            <a:r>
              <a:rPr lang="fa-IR" b="1" dirty="0" smtClean="0"/>
              <a:t>مثال شرکت ژیلت : فندک های یک بار مصرف</a:t>
            </a:r>
          </a:p>
          <a:p>
            <a:pPr algn="r"/>
            <a:endParaRPr lang="fa-IR" b="1" dirty="0" smtClean="0"/>
          </a:p>
          <a:p>
            <a:pPr algn="r"/>
            <a:endParaRPr lang="fa-IR" b="1" dirty="0" smtClean="0"/>
          </a:p>
          <a:p>
            <a:pPr algn="r"/>
            <a:r>
              <a:rPr lang="fa-IR" b="1" dirty="0" smtClean="0"/>
              <a:t>محدودیت های مزیت مقیاس:</a:t>
            </a:r>
          </a:p>
          <a:p>
            <a:pPr algn="r"/>
            <a:r>
              <a:rPr lang="fa-IR" b="1" dirty="0" smtClean="0"/>
              <a:t>1- مشکل تنوع محصول یا توسعه سریع تکنولوژی</a:t>
            </a:r>
          </a:p>
          <a:p>
            <a:pPr algn="r"/>
            <a:r>
              <a:rPr lang="fa-IR" b="1" dirty="0" smtClean="0"/>
              <a:t>2- تغییرات تکنولوژی می تواند شرکت را با مشکل روبه رو کند.</a:t>
            </a:r>
          </a:p>
          <a:p>
            <a:pPr algn="r"/>
            <a:r>
              <a:rPr lang="fa-IR" b="1" dirty="0" smtClean="0"/>
              <a:t>3- کوشش در جهت استفاده از فناوری موجود برای مزیت مقیاس ممکن است باعث ابهام در به </a:t>
            </a:r>
          </a:p>
          <a:p>
            <a:pPr algn="r"/>
            <a:r>
              <a:rPr lang="fa-IR" b="1" dirty="0" smtClean="0"/>
              <a:t>کارگیری فناوری های جدیدی که کمتر به مقیاس وابسته هستند، شود.</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4920" y="1066800"/>
            <a:ext cx="7393435" cy="3693319"/>
          </a:xfrm>
          <a:prstGeom prst="rect">
            <a:avLst/>
          </a:prstGeom>
          <a:noFill/>
        </p:spPr>
        <p:txBody>
          <a:bodyPr wrap="none" rtlCol="0">
            <a:spAutoFit/>
          </a:bodyPr>
          <a:lstStyle/>
          <a:p>
            <a:pPr algn="r"/>
            <a:r>
              <a:rPr lang="fa-IR" b="1" dirty="0" smtClean="0">
                <a:solidFill>
                  <a:srgbClr val="FFFF00"/>
                </a:solidFill>
              </a:rPr>
              <a:t>محدودیت های تجربه :</a:t>
            </a:r>
          </a:p>
          <a:p>
            <a:pPr algn="r"/>
            <a:r>
              <a:rPr lang="fa-IR" b="1" dirty="0" smtClean="0"/>
              <a:t>تجربه مانع ضعیفی است و از پیش نیاز های آن این است که نباید رقبا قادر به :</a:t>
            </a:r>
          </a:p>
          <a:p>
            <a:pPr algn="r"/>
            <a:r>
              <a:rPr lang="fa-IR" b="1" dirty="0" smtClean="0"/>
              <a:t>1) کپی کردن </a:t>
            </a:r>
          </a:p>
          <a:p>
            <a:pPr algn="r"/>
            <a:r>
              <a:rPr lang="fa-IR" b="1" dirty="0" smtClean="0"/>
              <a:t>2)استخدام کارکنان شرکت رقیب</a:t>
            </a:r>
          </a:p>
          <a:p>
            <a:pPr algn="r"/>
            <a:r>
              <a:rPr lang="fa-IR" b="1" dirty="0" smtClean="0"/>
              <a:t>3)خرید آخرین ماشین آلات ،دانش فنی</a:t>
            </a:r>
          </a:p>
          <a:p>
            <a:pPr algn="r"/>
            <a:endParaRPr lang="fa-IR" b="1" dirty="0" smtClean="0"/>
          </a:p>
          <a:p>
            <a:pPr algn="r"/>
            <a:endParaRPr lang="fa-IR" b="1" dirty="0" smtClean="0"/>
          </a:p>
          <a:p>
            <a:pPr algn="r"/>
            <a:r>
              <a:rPr lang="fa-IR" b="1" dirty="0" smtClean="0"/>
              <a:t>1)نوآوری در محصول یا در فرآیند منجر به ایجاد نوعی تکنولوژی اساسا جدید و ایجاد منحنی</a:t>
            </a:r>
          </a:p>
          <a:p>
            <a:pPr algn="r"/>
            <a:r>
              <a:rPr lang="fa-IR" b="1" dirty="0" smtClean="0"/>
              <a:t> تجربه کاملا جدید می شود.</a:t>
            </a:r>
          </a:p>
          <a:p>
            <a:pPr algn="r"/>
            <a:r>
              <a:rPr lang="fa-IR" b="1" dirty="0" smtClean="0"/>
              <a:t>2)برای رسیدن به یک تجربه باید موانع زیادی را کنار زد- مثل تداوم در تکنولوژی</a:t>
            </a:r>
          </a:p>
          <a:p>
            <a:pPr algn="r"/>
            <a:r>
              <a:rPr lang="fa-IR" b="1" dirty="0" smtClean="0"/>
              <a:t>3)تلاش زیاد برای دستیابی به کاهش هزینه از طریق تجربه ممکن است توجه به دیگر پیشرفت </a:t>
            </a:r>
          </a:p>
          <a:p>
            <a:pPr algn="r"/>
            <a:r>
              <a:rPr lang="fa-IR" b="1" dirty="0" smtClean="0"/>
              <a:t>بازار در دیگر حوزه ها را کاهش دهد.</a:t>
            </a:r>
          </a:p>
          <a:p>
            <a:pPr algn="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6807" y="914400"/>
            <a:ext cx="7930441" cy="4524315"/>
          </a:xfrm>
          <a:prstGeom prst="rect">
            <a:avLst/>
          </a:prstGeom>
          <a:noFill/>
        </p:spPr>
        <p:txBody>
          <a:bodyPr wrap="square" rtlCol="0">
            <a:spAutoFit/>
          </a:bodyPr>
          <a:lstStyle/>
          <a:p>
            <a:pPr algn="r"/>
            <a:r>
              <a:rPr lang="fa-IR" b="1" dirty="0" smtClean="0">
                <a:solidFill>
                  <a:srgbClr val="FFFF00"/>
                </a:solidFill>
              </a:rPr>
              <a:t>شدت رقابت در بین رقبای موجود:</a:t>
            </a:r>
          </a:p>
          <a:p>
            <a:pPr algn="r"/>
            <a:r>
              <a:rPr lang="fa-IR" b="1" dirty="0" smtClean="0"/>
              <a:t>اقدامات رقابتی از جانب یکی از رقبا تاثیر مهمی بر عملکرد دیگر رقبا دارد.</a:t>
            </a:r>
          </a:p>
          <a:p>
            <a:pPr algn="r"/>
            <a:r>
              <a:rPr lang="fa-IR" b="1" dirty="0" smtClean="0"/>
              <a:t>ممکن است باعث کاهش قیمت ها در بازار و کاهش سوددهی و یا اینکه با افزایش فروش مواجه شوند.</a:t>
            </a:r>
          </a:p>
          <a:p>
            <a:pPr algn="r"/>
            <a:endParaRPr lang="fa-IR" b="1" dirty="0" smtClean="0"/>
          </a:p>
          <a:p>
            <a:pPr algn="r"/>
            <a:r>
              <a:rPr lang="fa-IR" b="1" dirty="0" smtClean="0">
                <a:solidFill>
                  <a:srgbClr val="FFFF00"/>
                </a:solidFill>
              </a:rPr>
              <a:t>رشد کند صنعت :</a:t>
            </a:r>
          </a:p>
          <a:p>
            <a:pPr algn="r"/>
            <a:r>
              <a:rPr lang="fa-IR" b="1" dirty="0" smtClean="0"/>
              <a:t>باعث می شود شرکت های توسعه طلب به دنبال بازی سهم بری از بازار شوند ولی این روش بی ثبات تر از هنگامی است که رشد صنعت باعث می شود شرکت صرفا با همپایی با صنعت نتایج را بهبود </a:t>
            </a:r>
          </a:p>
          <a:p>
            <a:pPr algn="r"/>
            <a:r>
              <a:rPr lang="fa-IR" b="1" dirty="0" smtClean="0"/>
              <a:t>بخشد.</a:t>
            </a:r>
          </a:p>
          <a:p>
            <a:pPr algn="r"/>
            <a:endParaRPr lang="fa-IR" b="1" dirty="0" smtClean="0"/>
          </a:p>
          <a:p>
            <a:pPr algn="r"/>
            <a:r>
              <a:rPr lang="fa-IR" b="1" dirty="0" smtClean="0">
                <a:solidFill>
                  <a:srgbClr val="FFFF00"/>
                </a:solidFill>
              </a:rPr>
              <a:t>هزینه های ثابت بالا یا هزینه های انبارداری</a:t>
            </a:r>
          </a:p>
          <a:p>
            <a:pPr algn="r"/>
            <a:r>
              <a:rPr lang="fa-IR" b="1" dirty="0" smtClean="0"/>
              <a:t>با افزایش هزینه های ثابت باید ظرفیت ها افزایش یابد.</a:t>
            </a:r>
          </a:p>
          <a:p>
            <a:pPr algn="r"/>
            <a:endParaRPr lang="fa-IR" b="1" dirty="0" smtClean="0"/>
          </a:p>
          <a:p>
            <a:pPr algn="r"/>
            <a:r>
              <a:rPr lang="fa-IR" b="1" dirty="0" smtClean="0">
                <a:solidFill>
                  <a:srgbClr val="FFFF00"/>
                </a:solidFill>
              </a:rPr>
              <a:t>افزایش ظرفیت در اندازه های بالا</a:t>
            </a:r>
          </a:p>
          <a:p>
            <a:pPr algn="r"/>
            <a:r>
              <a:rPr lang="fa-IR" b="1" dirty="0" smtClean="0"/>
              <a:t>تاثیر منفی بر تعادل عرضه و تقاضا دارد.شرکت مجبور به کاهش قیمت ها می شود.</a:t>
            </a:r>
          </a:p>
          <a:p>
            <a:pPr algn="r"/>
            <a:endParaRPr lang="fa-IR" b="1" dirty="0" smtClean="0"/>
          </a:p>
          <a:p>
            <a:pPr algn="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371600"/>
            <a:ext cx="7734874" cy="1477328"/>
          </a:xfrm>
          <a:prstGeom prst="rect">
            <a:avLst/>
          </a:prstGeom>
          <a:noFill/>
        </p:spPr>
        <p:txBody>
          <a:bodyPr wrap="none" rtlCol="0">
            <a:spAutoFit/>
          </a:bodyPr>
          <a:lstStyle/>
          <a:p>
            <a:pPr algn="r"/>
            <a:r>
              <a:rPr lang="fa-IR" b="1" dirty="0" smtClean="0">
                <a:solidFill>
                  <a:srgbClr val="FFFF00"/>
                </a:solidFill>
              </a:rPr>
              <a:t>سهام استراتژی بالا از صنعت :</a:t>
            </a:r>
          </a:p>
          <a:p>
            <a:pPr algn="r"/>
            <a:r>
              <a:rPr lang="fa-IR" b="1" dirty="0" smtClean="0"/>
              <a:t>باعث بی ثباتی در صنعت خواهد شد.مثلا شرکت هایی مانند سونی،بوش و ... استراتژی خود را به </a:t>
            </a:r>
          </a:p>
          <a:p>
            <a:pPr algn="r"/>
            <a:r>
              <a:rPr lang="fa-IR" b="1" dirty="0" smtClean="0"/>
              <a:t>دست آوردن نوعی شهرت جهانی قرار دهند و از آنجایی که هدف آنها توسعه طلبی است ممکن است </a:t>
            </a:r>
          </a:p>
          <a:p>
            <a:pPr algn="r"/>
            <a:r>
              <a:rPr lang="fa-IR" b="1" dirty="0" smtClean="0"/>
              <a:t>سود دهی را قربانی کنند.</a:t>
            </a:r>
          </a:p>
          <a:p>
            <a:pPr algn="r"/>
            <a:endParaRPr lang="fa-IR" b="1" dirty="0" smtClean="0"/>
          </a:p>
        </p:txBody>
      </p:sp>
      <p:sp>
        <p:nvSpPr>
          <p:cNvPr id="5" name="TextBox 4"/>
          <p:cNvSpPr txBox="1"/>
          <p:nvPr/>
        </p:nvSpPr>
        <p:spPr>
          <a:xfrm>
            <a:off x="1143000" y="3352800"/>
            <a:ext cx="7593526" cy="1200329"/>
          </a:xfrm>
          <a:prstGeom prst="rect">
            <a:avLst/>
          </a:prstGeom>
          <a:noFill/>
        </p:spPr>
        <p:txBody>
          <a:bodyPr wrap="square" rtlCol="0">
            <a:spAutoFit/>
          </a:bodyPr>
          <a:lstStyle/>
          <a:p>
            <a:pPr algn="r"/>
            <a:r>
              <a:rPr lang="fa-IR" b="1" dirty="0" smtClean="0">
                <a:solidFill>
                  <a:srgbClr val="FFFF00"/>
                </a:solidFill>
              </a:rPr>
              <a:t>موانع خروج بالا:</a:t>
            </a:r>
          </a:p>
          <a:p>
            <a:pPr algn="r"/>
            <a:endParaRPr lang="fa-IR" b="1" dirty="0" smtClean="0">
              <a:solidFill>
                <a:srgbClr val="FFFF00"/>
              </a:solidFill>
            </a:endParaRPr>
          </a:p>
          <a:p>
            <a:pPr algn="r"/>
            <a:r>
              <a:rPr lang="fa-IR" b="1" dirty="0" smtClean="0"/>
              <a:t>عوامل اقتصادی ،استراتژیک و عاطفی ای هستند که به دوام رقابت بین شرکت ها کمک می کنند.</a:t>
            </a:r>
          </a:p>
          <a:p>
            <a:pPr algn="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00578" y="762000"/>
            <a:ext cx="6885218" cy="2031325"/>
          </a:xfrm>
          <a:prstGeom prst="rect">
            <a:avLst/>
          </a:prstGeom>
          <a:noFill/>
        </p:spPr>
        <p:txBody>
          <a:bodyPr wrap="none" rtlCol="0">
            <a:spAutoFit/>
          </a:bodyPr>
          <a:lstStyle/>
          <a:p>
            <a:pPr algn="r"/>
            <a:r>
              <a:rPr lang="fa-IR" b="1" dirty="0" smtClean="0"/>
              <a:t>عوامل موانع خروج:</a:t>
            </a:r>
          </a:p>
          <a:p>
            <a:pPr algn="r"/>
            <a:r>
              <a:rPr lang="fa-IR" b="1" dirty="0" smtClean="0"/>
              <a:t>1) دارایی های تخصصی</a:t>
            </a:r>
          </a:p>
          <a:p>
            <a:pPr algn="r"/>
            <a:r>
              <a:rPr lang="fa-IR" b="1" dirty="0" smtClean="0"/>
              <a:t>2) هزینه های ثابت خروج</a:t>
            </a:r>
          </a:p>
          <a:p>
            <a:pPr algn="r"/>
            <a:r>
              <a:rPr lang="fa-IR" b="1" dirty="0" smtClean="0"/>
              <a:t>3) روابط درونی استراتژیک</a:t>
            </a:r>
          </a:p>
          <a:p>
            <a:pPr algn="r"/>
            <a:r>
              <a:rPr lang="fa-IR" b="1" dirty="0" smtClean="0"/>
              <a:t>4) موانع عاطفی :احساس وابستگی به حرفه ای خاص ، وفاداری به کارکنان ، غرور</a:t>
            </a:r>
          </a:p>
          <a:p>
            <a:pPr algn="r"/>
            <a:r>
              <a:rPr lang="fa-IR" b="1" dirty="0" smtClean="0"/>
              <a:t>5) محدودیت های دولتی و اجتماعی :به دلیل کاهش اشتغال و تاثیرات اقتصادی منطقه ای</a:t>
            </a:r>
          </a:p>
          <a:p>
            <a:pPr algn="r"/>
            <a:r>
              <a:rPr lang="fa-IR" b="1" dirty="0" smtClean="0"/>
              <a:t> </a:t>
            </a:r>
            <a:endParaRPr lang="en-US" b="1" dirty="0"/>
          </a:p>
        </p:txBody>
      </p:sp>
      <p:graphicFrame>
        <p:nvGraphicFramePr>
          <p:cNvPr id="5" name="Diagram 4"/>
          <p:cNvGraphicFramePr/>
          <p:nvPr/>
        </p:nvGraphicFramePr>
        <p:xfrm>
          <a:off x="1524000" y="2971800"/>
          <a:ext cx="4572000" cy="332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510087" y="4191000"/>
            <a:ext cx="670376" cy="646331"/>
          </a:xfrm>
          <a:prstGeom prst="rect">
            <a:avLst/>
          </a:prstGeom>
          <a:noFill/>
        </p:spPr>
        <p:txBody>
          <a:bodyPr wrap="none" rtlCol="0">
            <a:spAutoFit/>
          </a:bodyPr>
          <a:lstStyle/>
          <a:p>
            <a:pPr algn="r"/>
            <a:r>
              <a:rPr lang="fa-IR" b="1" dirty="0" smtClean="0"/>
              <a:t>موانع </a:t>
            </a:r>
          </a:p>
          <a:p>
            <a:pPr algn="r"/>
            <a:r>
              <a:rPr lang="fa-IR" b="1" dirty="0" smtClean="0"/>
              <a:t>ورود</a:t>
            </a:r>
            <a:endParaRPr lang="en-US" b="1" dirty="0"/>
          </a:p>
        </p:txBody>
      </p:sp>
      <p:sp>
        <p:nvSpPr>
          <p:cNvPr id="7" name="TextBox 6"/>
          <p:cNvSpPr txBox="1"/>
          <p:nvPr/>
        </p:nvSpPr>
        <p:spPr>
          <a:xfrm>
            <a:off x="3200400" y="2667000"/>
            <a:ext cx="1127232" cy="369332"/>
          </a:xfrm>
          <a:prstGeom prst="rect">
            <a:avLst/>
          </a:prstGeom>
          <a:noFill/>
        </p:spPr>
        <p:txBody>
          <a:bodyPr wrap="none" rtlCol="0">
            <a:spAutoFit/>
          </a:bodyPr>
          <a:lstStyle/>
          <a:p>
            <a:r>
              <a:rPr lang="fa-IR" b="1" dirty="0" smtClean="0"/>
              <a:t>موانع خروج</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5401" y="1600200"/>
            <a:ext cx="7261988" cy="3365024"/>
          </a:xfrm>
          <a:prstGeom prst="rect">
            <a:avLst/>
          </a:prstGeom>
          <a:noFill/>
        </p:spPr>
        <p:txBody>
          <a:bodyPr wrap="none" rtlCol="0">
            <a:spAutoFit/>
          </a:bodyPr>
          <a:lstStyle/>
          <a:p>
            <a:pPr algn="r">
              <a:lnSpc>
                <a:spcPct val="150000"/>
              </a:lnSpc>
            </a:pPr>
            <a:r>
              <a:rPr lang="fa-IR" b="1" dirty="0" smtClean="0">
                <a:solidFill>
                  <a:srgbClr val="FFFF00"/>
                </a:solidFill>
              </a:rPr>
              <a:t>فشار ناشی از محصولات جایگزین</a:t>
            </a:r>
          </a:p>
          <a:p>
            <a:pPr algn="r">
              <a:lnSpc>
                <a:spcPct val="150000"/>
              </a:lnSpc>
            </a:pPr>
            <a:r>
              <a:rPr lang="fa-IR" b="1" dirty="0" smtClean="0"/>
              <a:t>محصولات جایگزین با ایجاد سقفی برای قیمت ها بازدهی بالقوه صنعت را کاهش می دهند.</a:t>
            </a:r>
          </a:p>
          <a:p>
            <a:pPr algn="r">
              <a:lnSpc>
                <a:spcPct val="150000"/>
              </a:lnSpc>
            </a:pPr>
            <a:endParaRPr lang="fa-IR" b="1" dirty="0" smtClean="0"/>
          </a:p>
          <a:p>
            <a:pPr algn="r">
              <a:lnSpc>
                <a:spcPct val="150000"/>
              </a:lnSpc>
            </a:pPr>
            <a:endParaRPr lang="fa-IR" b="1" dirty="0" smtClean="0">
              <a:solidFill>
                <a:srgbClr val="FFFF00"/>
              </a:solidFill>
            </a:endParaRPr>
          </a:p>
          <a:p>
            <a:pPr algn="r">
              <a:lnSpc>
                <a:spcPct val="150000"/>
              </a:lnSpc>
            </a:pPr>
            <a:r>
              <a:rPr lang="fa-IR" b="1" dirty="0" smtClean="0">
                <a:solidFill>
                  <a:srgbClr val="FFFF00"/>
                </a:solidFill>
              </a:rPr>
              <a:t>مهمترین و قابل توجه ترین کالاهای جایگزین:</a:t>
            </a:r>
          </a:p>
          <a:p>
            <a:pPr algn="r">
              <a:lnSpc>
                <a:spcPct val="150000"/>
              </a:lnSpc>
            </a:pPr>
            <a:endParaRPr lang="fa-IR" b="1" dirty="0" smtClean="0">
              <a:solidFill>
                <a:srgbClr val="FFFF00"/>
              </a:solidFill>
            </a:endParaRPr>
          </a:p>
          <a:p>
            <a:pPr algn="r">
              <a:lnSpc>
                <a:spcPct val="150000"/>
              </a:lnSpc>
            </a:pPr>
            <a:r>
              <a:rPr lang="fa-IR" b="1" dirty="0" smtClean="0"/>
              <a:t>1) تابع گرایش هایی هستند که موازنه عملکرد قیمتی آنها را با کالای صنعتی بهبود می بخشد.</a:t>
            </a:r>
          </a:p>
          <a:p>
            <a:pPr algn="r">
              <a:lnSpc>
                <a:spcPct val="150000"/>
              </a:lnSpc>
            </a:pPr>
            <a:r>
              <a:rPr lang="fa-IR" b="1" dirty="0" smtClean="0"/>
              <a:t>2) توسط صنایعی که سود بالایی که سود بالایی دارند تولید می شود.</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576152"/>
            <a:ext cx="7218707" cy="5909310"/>
          </a:xfrm>
          <a:prstGeom prst="rect">
            <a:avLst/>
          </a:prstGeom>
          <a:noFill/>
        </p:spPr>
        <p:txBody>
          <a:bodyPr wrap="none" rtlCol="0">
            <a:spAutoFit/>
          </a:bodyPr>
          <a:lstStyle/>
          <a:p>
            <a:pPr algn="r">
              <a:lnSpc>
                <a:spcPct val="150000"/>
              </a:lnSpc>
            </a:pPr>
            <a:r>
              <a:rPr lang="fa-IR" b="1" dirty="0" smtClean="0">
                <a:solidFill>
                  <a:srgbClr val="FFFF00"/>
                </a:solidFill>
              </a:rPr>
              <a:t>توان چانه زنی خریداران:</a:t>
            </a:r>
          </a:p>
          <a:p>
            <a:pPr algn="r">
              <a:lnSpc>
                <a:spcPct val="150000"/>
              </a:lnSpc>
            </a:pPr>
            <a:r>
              <a:rPr lang="fa-IR" b="1" dirty="0" smtClean="0"/>
              <a:t>خریداران دنبال کیفیت بهتر،قیمت کمتر هستند که منجر به کاهش سوددهی صنعت  می شود.</a:t>
            </a:r>
            <a:endParaRPr lang="fa-IR" b="1" dirty="0" smtClean="0"/>
          </a:p>
          <a:p>
            <a:pPr algn="r">
              <a:lnSpc>
                <a:spcPct val="150000"/>
              </a:lnSpc>
            </a:pPr>
            <a:r>
              <a:rPr lang="fa-IR" b="1" dirty="0" smtClean="0">
                <a:solidFill>
                  <a:srgbClr val="FFFF00"/>
                </a:solidFill>
              </a:rPr>
              <a:t>چه وقت قدرت خریداران زیاد است:</a:t>
            </a:r>
          </a:p>
          <a:p>
            <a:pPr algn="r">
              <a:lnSpc>
                <a:spcPct val="150000"/>
              </a:lnSpc>
            </a:pPr>
            <a:r>
              <a:rPr lang="fa-IR" b="1" dirty="0" smtClean="0"/>
              <a:t>1) اگر حجم خرید خریداران بالا و متناسب با فروش فروشنده باشد: مناسب برای تولیدکندگان </a:t>
            </a:r>
          </a:p>
          <a:p>
            <a:pPr algn="r">
              <a:lnSpc>
                <a:spcPct val="150000"/>
              </a:lnSpc>
            </a:pPr>
            <a:r>
              <a:rPr lang="fa-IR" b="1" dirty="0" smtClean="0"/>
              <a:t>با هزینه ثابت بالا</a:t>
            </a:r>
          </a:p>
          <a:p>
            <a:pPr algn="r">
              <a:lnSpc>
                <a:spcPct val="150000"/>
              </a:lnSpc>
            </a:pPr>
            <a:r>
              <a:rPr lang="fa-IR" b="1" dirty="0" smtClean="0"/>
              <a:t>2) اگر محصول فروش رفته صنعت ، بخش عمده ای از هزینه ها یا خرید مشتری را شامل </a:t>
            </a:r>
          </a:p>
          <a:p>
            <a:pPr algn="r">
              <a:lnSpc>
                <a:spcPct val="150000"/>
              </a:lnSpc>
            </a:pPr>
            <a:r>
              <a:rPr lang="fa-IR" b="1" dirty="0" smtClean="0"/>
              <a:t>شود:حساسیت به قیمت به وجود میآ ید</a:t>
            </a:r>
          </a:p>
          <a:p>
            <a:pPr algn="r">
              <a:lnSpc>
                <a:spcPct val="150000"/>
              </a:lnSpc>
            </a:pPr>
            <a:r>
              <a:rPr lang="fa-IR" b="1" dirty="0" smtClean="0"/>
              <a:t>3) اگر محصولی که خریداری می شود استاندارد یا فاقد تمایز باشند.</a:t>
            </a:r>
          </a:p>
          <a:p>
            <a:pPr algn="r">
              <a:lnSpc>
                <a:spcPct val="150000"/>
              </a:lnSpc>
            </a:pPr>
            <a:r>
              <a:rPr lang="fa-IR" b="1" dirty="0" smtClean="0"/>
              <a:t>4) اگر خریدار با تغییر هزینه کمی رو به رو باشد.</a:t>
            </a:r>
          </a:p>
          <a:p>
            <a:pPr algn="r">
              <a:lnSpc>
                <a:spcPct val="150000"/>
              </a:lnSpc>
            </a:pPr>
            <a:r>
              <a:rPr lang="fa-IR" b="1" dirty="0" smtClean="0"/>
              <a:t>5) اگر خریدار سود پایینی کسب کند.</a:t>
            </a:r>
          </a:p>
          <a:p>
            <a:pPr algn="r">
              <a:lnSpc>
                <a:spcPct val="150000"/>
              </a:lnSpc>
            </a:pPr>
            <a:r>
              <a:rPr lang="fa-IR" b="1" dirty="0" smtClean="0"/>
              <a:t>6) اگر خریداران موجب تهدید قابل اعتنایی از ادغام رو به عقب باشند.</a:t>
            </a:r>
          </a:p>
          <a:p>
            <a:pPr algn="r">
              <a:lnSpc>
                <a:spcPct val="150000"/>
              </a:lnSpc>
            </a:pPr>
            <a:r>
              <a:rPr lang="fa-IR" b="1" dirty="0" smtClean="0"/>
              <a:t>7)اگر محصول صنعت نقش ضعیفی در کیفیت خدمات و محصولات خریدار داشته باشد.</a:t>
            </a:r>
          </a:p>
          <a:p>
            <a:pPr algn="r">
              <a:lnSpc>
                <a:spcPct val="150000"/>
              </a:lnSpc>
            </a:pPr>
            <a:r>
              <a:rPr lang="fa-IR" b="1" dirty="0" smtClean="0"/>
              <a:t>8)اگر خریدار اطلاع کاملی داشته باشد:باعث قوی شدن اهرم چانه زنی وی می شود.</a:t>
            </a:r>
          </a:p>
          <a:p>
            <a:pPr algn="r">
              <a:lnSpc>
                <a:spcPct val="150000"/>
              </a:lnSpc>
            </a:pP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066800"/>
            <a:ext cx="7354962" cy="4202561"/>
          </a:xfrm>
          <a:prstGeom prst="rect">
            <a:avLst/>
          </a:prstGeom>
          <a:noFill/>
        </p:spPr>
        <p:txBody>
          <a:bodyPr wrap="none" rtlCol="0">
            <a:spAutoFit/>
          </a:bodyPr>
          <a:lstStyle/>
          <a:p>
            <a:pPr algn="r">
              <a:lnSpc>
                <a:spcPct val="150000"/>
              </a:lnSpc>
            </a:pPr>
            <a:r>
              <a:rPr lang="fa-IR" b="1" dirty="0" smtClean="0">
                <a:solidFill>
                  <a:srgbClr val="FFFF00"/>
                </a:solidFill>
              </a:rPr>
              <a:t>توان چانه زنی تامین کنندگان:</a:t>
            </a:r>
          </a:p>
          <a:p>
            <a:pPr algn="r">
              <a:lnSpc>
                <a:spcPct val="150000"/>
              </a:lnSpc>
            </a:pPr>
            <a:r>
              <a:rPr lang="fa-IR" b="1" dirty="0" smtClean="0"/>
              <a:t>از طریق افزایش قیمت یا کاهش کیفیت کالا </a:t>
            </a:r>
          </a:p>
          <a:p>
            <a:pPr algn="r">
              <a:lnSpc>
                <a:spcPct val="150000"/>
              </a:lnSpc>
            </a:pPr>
            <a:endParaRPr lang="fa-IR" b="1" dirty="0" smtClean="0"/>
          </a:p>
          <a:p>
            <a:pPr algn="r">
              <a:lnSpc>
                <a:spcPct val="150000"/>
              </a:lnSpc>
            </a:pPr>
            <a:r>
              <a:rPr lang="fa-IR" b="1" dirty="0" smtClean="0">
                <a:solidFill>
                  <a:srgbClr val="FFFF00"/>
                </a:solidFill>
              </a:rPr>
              <a:t>شرایطی که تامین کنندگان را قدرتمند می سازد:</a:t>
            </a:r>
          </a:p>
          <a:p>
            <a:pPr algn="r">
              <a:lnSpc>
                <a:spcPct val="150000"/>
              </a:lnSpc>
            </a:pPr>
            <a:r>
              <a:rPr lang="fa-IR" b="1" dirty="0" smtClean="0"/>
              <a:t>1) اگر گروه تامین کنندگان در کنترل چند شرکت معدود باشد.</a:t>
            </a:r>
          </a:p>
          <a:p>
            <a:pPr algn="r">
              <a:lnSpc>
                <a:spcPct val="150000"/>
              </a:lnSpc>
            </a:pPr>
            <a:r>
              <a:rPr lang="fa-IR" b="1" dirty="0" smtClean="0"/>
              <a:t>2) اگر شرکت مجبور نباشد برای فروش محصول خود به صنعت ، با دیگر محصولات جایگزین </a:t>
            </a:r>
          </a:p>
          <a:p>
            <a:pPr algn="r">
              <a:lnSpc>
                <a:spcPct val="150000"/>
              </a:lnSpc>
            </a:pPr>
            <a:r>
              <a:rPr lang="fa-IR" b="1" dirty="0" smtClean="0"/>
              <a:t>رقابت کند.</a:t>
            </a:r>
          </a:p>
          <a:p>
            <a:pPr algn="r">
              <a:lnSpc>
                <a:spcPct val="150000"/>
              </a:lnSpc>
            </a:pPr>
            <a:r>
              <a:rPr lang="fa-IR" b="1" dirty="0" smtClean="0"/>
              <a:t>3) اگر صنعت مشتری مهمی برای محصولات تامین کننده نباشد.</a:t>
            </a:r>
          </a:p>
          <a:p>
            <a:pPr algn="r">
              <a:lnSpc>
                <a:spcPct val="150000"/>
              </a:lnSpc>
            </a:pPr>
            <a:r>
              <a:rPr lang="fa-IR" b="1" dirty="0" smtClean="0"/>
              <a:t>4) اگر محصول تامین کننده درون داد مهمی برای خریدار به شمار آید.</a:t>
            </a:r>
          </a:p>
          <a:p>
            <a:pPr algn="r">
              <a:lnSpc>
                <a:spcPct val="150000"/>
              </a:lnSpc>
            </a:pPr>
            <a:r>
              <a:rPr lang="fa-IR" b="1" dirty="0" smtClean="0"/>
              <a:t>5) اگر محصول گروه تامین کننده دارای تمایز و تنوع باشد</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0" y="1066800"/>
            <a:ext cx="4155368" cy="646331"/>
          </a:xfrm>
          <a:prstGeom prst="rect">
            <a:avLst/>
          </a:prstGeom>
          <a:noFill/>
        </p:spPr>
        <p:txBody>
          <a:bodyPr wrap="none" rtlCol="0">
            <a:spAutoFit/>
          </a:bodyPr>
          <a:lstStyle/>
          <a:p>
            <a:pPr algn="r"/>
            <a:r>
              <a:rPr lang="fa-IR" b="1" dirty="0" smtClean="0">
                <a:solidFill>
                  <a:srgbClr val="FFFF00"/>
                </a:solidFill>
              </a:rPr>
              <a:t>چندین روش برای مقابله با عوامل رقابت در صنعت :</a:t>
            </a:r>
          </a:p>
          <a:p>
            <a:pPr algn="r"/>
            <a:endParaRPr lang="en-US" b="1" dirty="0">
              <a:solidFill>
                <a:srgbClr val="FFFF00"/>
              </a:solidFill>
            </a:endParaRPr>
          </a:p>
        </p:txBody>
      </p:sp>
      <p:graphicFrame>
        <p:nvGraphicFramePr>
          <p:cNvPr id="6" name="Diagram 5"/>
          <p:cNvGraphicFramePr/>
          <p:nvPr/>
        </p:nvGraphicFramePr>
        <p:xfrm>
          <a:off x="1524000" y="2362200"/>
          <a:ext cx="6858000" cy="223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7400" y="2362200"/>
            <a:ext cx="5339923"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فصل اول</a:t>
            </a:r>
          </a:p>
          <a:p>
            <a:pPr algn="ctr"/>
            <a:r>
              <a:rPr lang="fa-IR"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تحلیل ساختاری صنایع</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1219200"/>
            <a:ext cx="6769802" cy="369332"/>
          </a:xfrm>
          <a:prstGeom prst="rect">
            <a:avLst/>
          </a:prstGeom>
          <a:noFill/>
        </p:spPr>
        <p:txBody>
          <a:bodyPr wrap="none" rtlCol="0">
            <a:spAutoFit/>
          </a:bodyPr>
          <a:lstStyle/>
          <a:p>
            <a:pPr algn="r"/>
            <a:r>
              <a:rPr lang="fa-IR" b="1" dirty="0" smtClean="0"/>
              <a:t>ماهیت تدوین استراترژی عبارتست از مرتبط کردن یک شرکت به محیط افزایش اطرافش</a:t>
            </a:r>
            <a:endParaRPr lang="en-US" b="1" dirty="0"/>
          </a:p>
        </p:txBody>
      </p:sp>
      <p:sp>
        <p:nvSpPr>
          <p:cNvPr id="5" name="TextBox 4"/>
          <p:cNvSpPr txBox="1"/>
          <p:nvPr/>
        </p:nvSpPr>
        <p:spPr>
          <a:xfrm>
            <a:off x="3200400" y="1752600"/>
            <a:ext cx="5416932" cy="646331"/>
          </a:xfrm>
          <a:prstGeom prst="rect">
            <a:avLst/>
          </a:prstGeom>
          <a:noFill/>
        </p:spPr>
        <p:txBody>
          <a:bodyPr wrap="none" rtlCol="0">
            <a:spAutoFit/>
          </a:bodyPr>
          <a:lstStyle/>
          <a:p>
            <a:pPr algn="r"/>
            <a:r>
              <a:rPr lang="fa-IR" b="1" dirty="0" smtClean="0"/>
              <a:t>از آنجایی که نیروهای بیرونی معمولا برای همه شرکت ها وجود دارد </a:t>
            </a:r>
          </a:p>
          <a:p>
            <a:pPr algn="r"/>
            <a:r>
              <a:rPr lang="fa-IR" b="1" dirty="0" smtClean="0"/>
              <a:t>عامل اصلی در توانایی های متفاوت شرکت ها در برخورد با آنهاست.</a:t>
            </a:r>
            <a:endParaRPr lang="en-US" b="1" dirty="0"/>
          </a:p>
        </p:txBody>
      </p:sp>
      <p:graphicFrame>
        <p:nvGraphicFramePr>
          <p:cNvPr id="7" name="Diagram 6"/>
          <p:cNvGraphicFramePr/>
          <p:nvPr/>
        </p:nvGraphicFramePr>
        <p:xfrm>
          <a:off x="457200" y="2133600"/>
          <a:ext cx="4191000" cy="370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781800" y="2667000"/>
            <a:ext cx="1794081" cy="707886"/>
          </a:xfrm>
          <a:prstGeom prst="rect">
            <a:avLst/>
          </a:prstGeom>
          <a:noFill/>
        </p:spPr>
        <p:txBody>
          <a:bodyPr wrap="none" rtlCol="0">
            <a:spAutoFit/>
          </a:bodyPr>
          <a:lstStyle/>
          <a:p>
            <a:pPr algn="r"/>
            <a:r>
              <a:rPr lang="fa-IR" sz="2000" b="1" dirty="0" smtClean="0"/>
              <a:t>شناخت منابع اصلی</a:t>
            </a:r>
          </a:p>
          <a:p>
            <a:pPr algn="r"/>
            <a:r>
              <a:rPr lang="fa-IR" sz="2000" b="1" dirty="0" smtClean="0"/>
              <a:t> فشار رقابتی</a:t>
            </a:r>
            <a:endParaRPr lang="en-US" sz="2000" b="1" dirty="0"/>
          </a:p>
        </p:txBody>
      </p:sp>
      <p:sp>
        <p:nvSpPr>
          <p:cNvPr id="5" name="Right Brace 4"/>
          <p:cNvSpPr/>
          <p:nvPr/>
        </p:nvSpPr>
        <p:spPr>
          <a:xfrm>
            <a:off x="6172200" y="838200"/>
            <a:ext cx="533400" cy="434340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a:p>
        </p:txBody>
      </p:sp>
      <p:sp>
        <p:nvSpPr>
          <p:cNvPr id="6" name="TextBox 5"/>
          <p:cNvSpPr txBox="1"/>
          <p:nvPr/>
        </p:nvSpPr>
        <p:spPr>
          <a:xfrm>
            <a:off x="1981200" y="1295400"/>
            <a:ext cx="4188967" cy="369332"/>
          </a:xfrm>
          <a:prstGeom prst="rect">
            <a:avLst/>
          </a:prstGeom>
          <a:noFill/>
        </p:spPr>
        <p:txBody>
          <a:bodyPr wrap="none" rtlCol="0">
            <a:spAutoFit/>
          </a:bodyPr>
          <a:lstStyle/>
          <a:p>
            <a:r>
              <a:rPr lang="fa-IR" b="1" dirty="0" smtClean="0"/>
              <a:t>1- نقاط عمده ضعف و قوت شرکت ر مشخص می کند</a:t>
            </a:r>
            <a:endParaRPr lang="en-US" b="1" dirty="0"/>
          </a:p>
        </p:txBody>
      </p:sp>
      <p:sp>
        <p:nvSpPr>
          <p:cNvPr id="7" name="TextBox 6"/>
          <p:cNvSpPr txBox="1"/>
          <p:nvPr/>
        </p:nvSpPr>
        <p:spPr>
          <a:xfrm>
            <a:off x="2292894" y="2819400"/>
            <a:ext cx="3911648" cy="369332"/>
          </a:xfrm>
          <a:prstGeom prst="rect">
            <a:avLst/>
          </a:prstGeom>
          <a:noFill/>
        </p:spPr>
        <p:txBody>
          <a:bodyPr wrap="none" rtlCol="0">
            <a:spAutoFit/>
          </a:bodyPr>
          <a:lstStyle/>
          <a:p>
            <a:pPr algn="r"/>
            <a:r>
              <a:rPr lang="fa-IR" b="1" dirty="0" smtClean="0"/>
              <a:t>2- جایگاه آن را در درون صنعت مشخص می کند</a:t>
            </a:r>
            <a:endParaRPr lang="en-US" b="1" dirty="0"/>
          </a:p>
        </p:txBody>
      </p:sp>
      <p:sp>
        <p:nvSpPr>
          <p:cNvPr id="8" name="TextBox 7"/>
          <p:cNvSpPr txBox="1"/>
          <p:nvPr/>
        </p:nvSpPr>
        <p:spPr>
          <a:xfrm>
            <a:off x="533400" y="4343400"/>
            <a:ext cx="5840060" cy="646331"/>
          </a:xfrm>
          <a:prstGeom prst="rect">
            <a:avLst/>
          </a:prstGeom>
          <a:noFill/>
        </p:spPr>
        <p:txBody>
          <a:bodyPr wrap="none" rtlCol="0">
            <a:spAutoFit/>
          </a:bodyPr>
          <a:lstStyle/>
          <a:p>
            <a:pPr algn="r"/>
            <a:r>
              <a:rPr lang="fa-IR" b="1" dirty="0" smtClean="0"/>
              <a:t>3- حوزه هایی را که تغییرات استراتژیک در آنها می تواند بیشترین بازدهی </a:t>
            </a:r>
          </a:p>
          <a:p>
            <a:pPr algn="r"/>
            <a:r>
              <a:rPr lang="fa-IR" b="1" dirty="0" smtClean="0"/>
              <a:t>را به همراه داشته باشد ، مشخص می کند</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57800" y="685800"/>
            <a:ext cx="3086101" cy="369332"/>
          </a:xfrm>
          <a:prstGeom prst="rect">
            <a:avLst/>
          </a:prstGeom>
          <a:solidFill>
            <a:srgbClr val="FFC000"/>
          </a:solidFill>
          <a:ln>
            <a:noFill/>
          </a:ln>
          <a:effectLst/>
          <a:scene3d>
            <a:camera prst="orthographicFront">
              <a:rot lat="0" lon="0" rev="0"/>
            </a:camera>
            <a:lightRig rig="chilly" dir="t">
              <a:rot lat="0" lon="0" rev="18480000"/>
            </a:lightRig>
          </a:scene3d>
          <a:sp3d prstMaterial="clear">
            <a:bevelT h="63500"/>
          </a:sp3d>
        </p:spPr>
        <p:style>
          <a:lnRef idx="2">
            <a:schemeClr val="dk1"/>
          </a:lnRef>
          <a:fillRef idx="1">
            <a:schemeClr val="lt1"/>
          </a:fillRef>
          <a:effectRef idx="0">
            <a:schemeClr val="dk1"/>
          </a:effectRef>
          <a:fontRef idx="minor">
            <a:schemeClr val="dk1"/>
          </a:fontRef>
        </p:style>
        <p:txBody>
          <a:bodyPr wrap="none" rtlCol="0">
            <a:spAutoFit/>
          </a:bodyPr>
          <a:lstStyle/>
          <a:p>
            <a:r>
              <a:rPr lang="fa-IR" b="1" dirty="0" smtClean="0"/>
              <a:t>عوامل تعیین کننده ساختار شدت رقابت</a:t>
            </a:r>
            <a:endParaRPr lang="en-US" b="1" dirty="0"/>
          </a:p>
        </p:txBody>
      </p:sp>
      <p:sp>
        <p:nvSpPr>
          <p:cNvPr id="5" name="TextBox 4"/>
          <p:cNvSpPr txBox="1"/>
          <p:nvPr/>
        </p:nvSpPr>
        <p:spPr>
          <a:xfrm>
            <a:off x="1752600" y="1371600"/>
            <a:ext cx="6790642" cy="369332"/>
          </a:xfrm>
          <a:prstGeom prst="rect">
            <a:avLst/>
          </a:prstGeom>
          <a:ln>
            <a:noFill/>
          </a:ln>
          <a:effectLst/>
          <a:scene3d>
            <a:camera prst="orthographicFront">
              <a:rot lat="0" lon="0" rev="0"/>
            </a:camera>
            <a:lightRig rig="chilly" dir="t">
              <a:rot lat="0" lon="0" rev="18480000"/>
            </a:lightRig>
          </a:scene3d>
          <a:sp3d prstMaterial="clear">
            <a:bevelT h="63500"/>
          </a:sp3d>
        </p:spPr>
        <p:style>
          <a:lnRef idx="3">
            <a:schemeClr val="lt1"/>
          </a:lnRef>
          <a:fillRef idx="1">
            <a:schemeClr val="accent4"/>
          </a:fillRef>
          <a:effectRef idx="1">
            <a:schemeClr val="accent4"/>
          </a:effectRef>
          <a:fontRef idx="minor">
            <a:schemeClr val="lt1"/>
          </a:fontRef>
        </p:style>
        <p:txBody>
          <a:bodyPr wrap="none" rtlCol="0">
            <a:spAutoFit/>
          </a:bodyPr>
          <a:lstStyle/>
          <a:p>
            <a:r>
              <a:rPr lang="fa-IR" b="1" dirty="0" smtClean="0">
                <a:solidFill>
                  <a:srgbClr val="C00000"/>
                </a:solidFill>
              </a:rPr>
              <a:t>تعریف صنعت : مجموعه شرکتهایی که محصولات آنها جایگزین نزدیکی برای هم هستند</a:t>
            </a:r>
            <a:endParaRPr lang="en-US" b="1" dirty="0">
              <a:solidFill>
                <a:srgbClr val="C00000"/>
              </a:solidFill>
            </a:endParaRPr>
          </a:p>
        </p:txBody>
      </p:sp>
      <p:sp>
        <p:nvSpPr>
          <p:cNvPr id="6" name="TextBox 5"/>
          <p:cNvSpPr txBox="1"/>
          <p:nvPr/>
        </p:nvSpPr>
        <p:spPr>
          <a:xfrm>
            <a:off x="2706446" y="2286000"/>
            <a:ext cx="6244017" cy="646331"/>
          </a:xfrm>
          <a:prstGeom prst="rect">
            <a:avLst/>
          </a:prstGeom>
          <a:noFill/>
        </p:spPr>
        <p:txBody>
          <a:bodyPr wrap="none" rtlCol="0">
            <a:spAutoFit/>
          </a:bodyPr>
          <a:lstStyle/>
          <a:p>
            <a:pPr algn="r"/>
            <a:r>
              <a:rPr lang="fa-IR" b="1" dirty="0" smtClean="0"/>
              <a:t>در یک صنعت با رقابت کامل :صنعت در راستای کاهش میزان بازدهی سرمایه به</a:t>
            </a:r>
          </a:p>
          <a:p>
            <a:pPr algn="r"/>
            <a:r>
              <a:rPr lang="fa-IR" b="1" dirty="0" smtClean="0"/>
              <a:t> سوی سطح نرخ پایه سود پیش می رود</a:t>
            </a:r>
            <a:endParaRPr lang="en-US" b="1" dirty="0"/>
          </a:p>
        </p:txBody>
      </p:sp>
      <p:sp>
        <p:nvSpPr>
          <p:cNvPr id="8" name="TextBox 7"/>
          <p:cNvSpPr txBox="1"/>
          <p:nvPr/>
        </p:nvSpPr>
        <p:spPr>
          <a:xfrm>
            <a:off x="1524000" y="3124200"/>
            <a:ext cx="7297190" cy="369332"/>
          </a:xfrm>
          <a:prstGeom prst="rect">
            <a:avLst/>
          </a:prstGeom>
          <a:noFill/>
        </p:spPr>
        <p:txBody>
          <a:bodyPr wrap="none" rtlCol="0">
            <a:spAutoFit/>
          </a:bodyPr>
          <a:lstStyle/>
          <a:p>
            <a:pPr algn="r"/>
            <a:r>
              <a:rPr lang="fa-IR" b="1" dirty="0" smtClean="0"/>
              <a:t>نرخ پایه :سود قرضه های دولتی به اضافه تعدیلاتی برای پوشش ریسک از دست دادن سرمایه</a:t>
            </a:r>
            <a:endParaRPr lang="en-US" b="1" dirty="0"/>
          </a:p>
        </p:txBody>
      </p:sp>
      <p:sp>
        <p:nvSpPr>
          <p:cNvPr id="9" name="TextBox 8"/>
          <p:cNvSpPr txBox="1"/>
          <p:nvPr/>
        </p:nvSpPr>
        <p:spPr>
          <a:xfrm>
            <a:off x="7479682" y="4343400"/>
            <a:ext cx="1306768" cy="369332"/>
          </a:xfrm>
          <a:prstGeom prst="rect">
            <a:avLst/>
          </a:prstGeom>
          <a:noFill/>
        </p:spPr>
        <p:txBody>
          <a:bodyPr wrap="none" rtlCol="0">
            <a:spAutoFit/>
          </a:bodyPr>
          <a:lstStyle/>
          <a:p>
            <a:pPr algn="r"/>
            <a:r>
              <a:rPr lang="fa-IR" dirty="0" smtClean="0"/>
              <a:t> رقابت کامل : </a:t>
            </a:r>
            <a:endParaRPr lang="en-US" dirty="0"/>
          </a:p>
        </p:txBody>
      </p:sp>
      <p:sp>
        <p:nvSpPr>
          <p:cNvPr id="10" name="Right Brace 9"/>
          <p:cNvSpPr/>
          <p:nvPr/>
        </p:nvSpPr>
        <p:spPr>
          <a:xfrm>
            <a:off x="7391400" y="3733800"/>
            <a:ext cx="152400" cy="19812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11" name="TextBox 10"/>
          <p:cNvSpPr txBox="1"/>
          <p:nvPr/>
        </p:nvSpPr>
        <p:spPr>
          <a:xfrm>
            <a:off x="4766104" y="3886200"/>
            <a:ext cx="2549096" cy="369332"/>
          </a:xfrm>
          <a:prstGeom prst="rect">
            <a:avLst/>
          </a:prstGeom>
          <a:noFill/>
        </p:spPr>
        <p:txBody>
          <a:bodyPr wrap="none" rtlCol="0">
            <a:spAutoFit/>
          </a:bodyPr>
          <a:lstStyle/>
          <a:p>
            <a:r>
              <a:rPr lang="fa-IR" dirty="0" smtClean="0"/>
              <a:t>1-ورود سرمایه به آن آزاد است</a:t>
            </a:r>
            <a:endParaRPr lang="en-US" dirty="0"/>
          </a:p>
        </p:txBody>
      </p:sp>
      <p:sp>
        <p:nvSpPr>
          <p:cNvPr id="13" name="TextBox 12"/>
          <p:cNvSpPr txBox="1"/>
          <p:nvPr/>
        </p:nvSpPr>
        <p:spPr>
          <a:xfrm>
            <a:off x="3048000" y="4419600"/>
            <a:ext cx="4354077" cy="369332"/>
          </a:xfrm>
          <a:prstGeom prst="rect">
            <a:avLst/>
          </a:prstGeom>
          <a:noFill/>
        </p:spPr>
        <p:txBody>
          <a:bodyPr wrap="none" rtlCol="0">
            <a:spAutoFit/>
          </a:bodyPr>
          <a:lstStyle/>
          <a:p>
            <a:r>
              <a:rPr lang="fa-IR" dirty="0" smtClean="0"/>
              <a:t>2- شرکت های متعدد و شبیه به هم و  محصولات مشابه</a:t>
            </a:r>
            <a:endParaRPr lang="en-US" dirty="0"/>
          </a:p>
        </p:txBody>
      </p:sp>
      <p:sp>
        <p:nvSpPr>
          <p:cNvPr id="14" name="TextBox 13"/>
          <p:cNvSpPr txBox="1"/>
          <p:nvPr/>
        </p:nvSpPr>
        <p:spPr>
          <a:xfrm>
            <a:off x="1524000" y="5105400"/>
            <a:ext cx="5889754" cy="369332"/>
          </a:xfrm>
          <a:prstGeom prst="rect">
            <a:avLst/>
          </a:prstGeom>
          <a:noFill/>
        </p:spPr>
        <p:txBody>
          <a:bodyPr wrap="none" rtlCol="0">
            <a:spAutoFit/>
          </a:bodyPr>
          <a:lstStyle/>
          <a:p>
            <a:r>
              <a:rPr lang="fa-IR" dirty="0" smtClean="0"/>
              <a:t>3- هیچ توانی برای چانه زنی در مقابل تامین کنندگان و مشتریان وجود ندارد</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8202" y="1143000"/>
            <a:ext cx="3510897" cy="878574"/>
          </a:xfrm>
          <a:prstGeom prst="rect">
            <a:avLst/>
          </a:prstGeom>
          <a:noFill/>
        </p:spPr>
        <p:txBody>
          <a:bodyPr wrap="none" rtlCol="0">
            <a:spAutoFit/>
          </a:bodyPr>
          <a:lstStyle/>
          <a:p>
            <a:pPr algn="r">
              <a:lnSpc>
                <a:spcPct val="150000"/>
              </a:lnSpc>
            </a:pPr>
            <a:r>
              <a:rPr lang="fa-IR" b="1" dirty="0" smtClean="0"/>
              <a:t>تهدید ورود :</a:t>
            </a:r>
          </a:p>
          <a:p>
            <a:pPr algn="r">
              <a:lnSpc>
                <a:spcPct val="150000"/>
              </a:lnSpc>
            </a:pPr>
            <a:r>
              <a:rPr lang="fa-IR" b="1" dirty="0" smtClean="0"/>
              <a:t>چرا رقبای تازه واردتهدید محسوب می شوند</a:t>
            </a:r>
            <a:endParaRPr lang="en-US" b="1" dirty="0"/>
          </a:p>
        </p:txBody>
      </p:sp>
      <p:sp>
        <p:nvSpPr>
          <p:cNvPr id="5" name="TextBox 4"/>
          <p:cNvSpPr txBox="1"/>
          <p:nvPr/>
        </p:nvSpPr>
        <p:spPr>
          <a:xfrm>
            <a:off x="5410200" y="2590800"/>
            <a:ext cx="2723823" cy="1674946"/>
          </a:xfrm>
          <a:prstGeom prst="rect">
            <a:avLst/>
          </a:prstGeom>
          <a:noFill/>
        </p:spPr>
        <p:txBody>
          <a:bodyPr wrap="none" rtlCol="0">
            <a:spAutoFit/>
          </a:bodyPr>
          <a:lstStyle/>
          <a:p>
            <a:pPr>
              <a:lnSpc>
                <a:spcPct val="200000"/>
              </a:lnSpc>
            </a:pPr>
            <a:r>
              <a:rPr lang="fa-IR" b="1" dirty="0" smtClean="0"/>
              <a:t>1)تمایل به گرفتن سهمی از بازار</a:t>
            </a:r>
          </a:p>
          <a:p>
            <a:pPr algn="r">
              <a:lnSpc>
                <a:spcPct val="200000"/>
              </a:lnSpc>
            </a:pPr>
            <a:r>
              <a:rPr lang="fa-IR" b="1" dirty="0" smtClean="0"/>
              <a:t>2)کاهش قیمت ها</a:t>
            </a:r>
          </a:p>
          <a:p>
            <a:pPr algn="r">
              <a:lnSpc>
                <a:spcPct val="200000"/>
              </a:lnSpc>
            </a:pPr>
            <a:r>
              <a:rPr lang="fa-IR" b="1" dirty="0" smtClean="0"/>
              <a:t>3)افزایش هزینه ها</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62600" y="685800"/>
            <a:ext cx="2649970" cy="707886"/>
          </a:xfrm>
          <a:prstGeom prst="rect">
            <a:avLst/>
          </a:prstGeom>
          <a:no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square" lIns="91440" tIns="45720" rIns="91440" bIns="45720">
            <a:spAutoFit/>
          </a:bodyPr>
          <a:lstStyle/>
          <a:p>
            <a:pPr algn="ctr"/>
            <a:r>
              <a:rPr lang="fa-IR"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موانع ورود</a:t>
            </a:r>
            <a:endParaRPr lang="en-US"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 name="TextBox 4"/>
          <p:cNvSpPr txBox="1"/>
          <p:nvPr/>
        </p:nvSpPr>
        <p:spPr>
          <a:xfrm>
            <a:off x="1295400" y="1981200"/>
            <a:ext cx="6644726" cy="1477328"/>
          </a:xfrm>
          <a:prstGeom prst="rect">
            <a:avLst/>
          </a:prstGeom>
          <a:noFill/>
          <a:ln>
            <a:solidFill>
              <a:srgbClr val="FFC000"/>
            </a:solidFill>
          </a:ln>
        </p:spPr>
        <p:txBody>
          <a:bodyPr wrap="square" rtlCol="0">
            <a:spAutoFit/>
          </a:bodyPr>
          <a:lstStyle/>
          <a:p>
            <a:pPr algn="r"/>
            <a:r>
              <a:rPr lang="fa-IR" b="1" dirty="0" smtClean="0">
                <a:solidFill>
                  <a:srgbClr val="FFFF00"/>
                </a:solidFill>
              </a:rPr>
              <a:t> 1)مزیت مقیاس : مزیت تولید انبوه</a:t>
            </a:r>
          </a:p>
          <a:p>
            <a:pPr algn="r"/>
            <a:endParaRPr lang="fa-IR" b="1" dirty="0" smtClean="0"/>
          </a:p>
          <a:p>
            <a:pPr algn="r"/>
            <a:r>
              <a:rPr lang="fa-IR" b="1" dirty="0" smtClean="0"/>
              <a:t>شرکت های تازه وارد دو را پیش رو دارند: </a:t>
            </a:r>
          </a:p>
          <a:p>
            <a:pPr algn="r"/>
            <a:r>
              <a:rPr lang="fa-IR" b="1" dirty="0" smtClean="0">
                <a:solidFill>
                  <a:schemeClr val="bg1"/>
                </a:solidFill>
              </a:rPr>
              <a:t>1)تولید انبوه :که باید خطر تهدید شرکت های موجود را بپذیریند</a:t>
            </a:r>
          </a:p>
          <a:p>
            <a:pPr algn="r"/>
            <a:r>
              <a:rPr lang="fa-IR" b="1" dirty="0" smtClean="0">
                <a:solidFill>
                  <a:schemeClr val="bg1"/>
                </a:solidFill>
              </a:rPr>
              <a:t>2)تولید محدود :هزینه بالای تولید را بپذیریند</a:t>
            </a:r>
            <a:endParaRPr lang="en-US" b="1" dirty="0">
              <a:solidFill>
                <a:schemeClr val="bg1"/>
              </a:solidFill>
            </a:endParaRPr>
          </a:p>
        </p:txBody>
      </p:sp>
      <p:sp>
        <p:nvSpPr>
          <p:cNvPr id="7" name="TextBox 6"/>
          <p:cNvSpPr txBox="1"/>
          <p:nvPr/>
        </p:nvSpPr>
        <p:spPr>
          <a:xfrm>
            <a:off x="1295400" y="3733800"/>
            <a:ext cx="6629400" cy="1200329"/>
          </a:xfrm>
          <a:prstGeom prst="rect">
            <a:avLst/>
          </a:prstGeom>
          <a:noFill/>
          <a:ln>
            <a:solidFill>
              <a:schemeClr val="bg1"/>
            </a:solidFill>
          </a:ln>
        </p:spPr>
        <p:txBody>
          <a:bodyPr wrap="square" rtlCol="0">
            <a:spAutoFit/>
          </a:bodyPr>
          <a:lstStyle/>
          <a:p>
            <a:pPr algn="r"/>
            <a:r>
              <a:rPr lang="fa-IR" b="1" dirty="0" smtClean="0">
                <a:solidFill>
                  <a:srgbClr val="FFFF00"/>
                </a:solidFill>
              </a:rPr>
              <a:t>2)تمایز</a:t>
            </a:r>
            <a:r>
              <a:rPr lang="fa-IR" dirty="0" smtClean="0"/>
              <a:t> </a:t>
            </a:r>
            <a:r>
              <a:rPr lang="fa-IR" b="1" dirty="0" smtClean="0">
                <a:solidFill>
                  <a:srgbClr val="FFFF00"/>
                </a:solidFill>
              </a:rPr>
              <a:t>محصول</a:t>
            </a:r>
          </a:p>
          <a:p>
            <a:pPr algn="r"/>
            <a:r>
              <a:rPr lang="fa-IR" b="1" dirty="0" smtClean="0"/>
              <a:t>شرکت های شناخته شده در بازار شرکت هایی با علامت شناخته شده و اعتماد مشتری </a:t>
            </a:r>
          </a:p>
          <a:p>
            <a:pPr algn="r"/>
            <a:r>
              <a:rPr lang="fa-IR" b="1" dirty="0" smtClean="0"/>
              <a:t>هشتند ، یا اولین شرکت تولید کننده بوده</a:t>
            </a:r>
          </a:p>
          <a:p>
            <a:pPr algn="r"/>
            <a:r>
              <a:rPr lang="fa-IR" b="1" dirty="0" smtClean="0"/>
              <a:t>شرکت های تازه وارد باید هزینه های زیادی برای تامین علایق مشتری صرف کنند</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09800" y="1295400"/>
            <a:ext cx="6128349" cy="646331"/>
          </a:xfrm>
          <a:prstGeom prst="rect">
            <a:avLst/>
          </a:prstGeom>
          <a:noFill/>
        </p:spPr>
        <p:txBody>
          <a:bodyPr wrap="square" rtlCol="0">
            <a:spAutoFit/>
          </a:bodyPr>
          <a:lstStyle/>
          <a:p>
            <a:pPr algn="r"/>
            <a:r>
              <a:rPr lang="fa-IR" b="1" dirty="0" smtClean="0">
                <a:solidFill>
                  <a:srgbClr val="FFFF00"/>
                </a:solidFill>
              </a:rPr>
              <a:t>3) نیاز به سرمایه </a:t>
            </a:r>
          </a:p>
          <a:p>
            <a:pPr algn="r"/>
            <a:r>
              <a:rPr lang="fa-IR" b="1" dirty="0" smtClean="0"/>
              <a:t> و تهیه تجهیزات</a:t>
            </a:r>
            <a:r>
              <a:rPr lang="en-US" b="1" dirty="0" smtClean="0"/>
              <a:t>R&amp;D</a:t>
            </a:r>
            <a:r>
              <a:rPr lang="fa-IR" b="1" dirty="0" smtClean="0"/>
              <a:t> نیاز شرکت تازه وارد به تبلیغات ، </a:t>
            </a:r>
            <a:endParaRPr lang="en-US" b="1" dirty="0"/>
          </a:p>
        </p:txBody>
      </p:sp>
      <p:sp>
        <p:nvSpPr>
          <p:cNvPr id="5" name="TextBox 4"/>
          <p:cNvSpPr txBox="1"/>
          <p:nvPr/>
        </p:nvSpPr>
        <p:spPr>
          <a:xfrm>
            <a:off x="1143000" y="2209800"/>
            <a:ext cx="7241438" cy="923330"/>
          </a:xfrm>
          <a:prstGeom prst="rect">
            <a:avLst/>
          </a:prstGeom>
          <a:noFill/>
        </p:spPr>
        <p:txBody>
          <a:bodyPr wrap="square" rtlCol="0">
            <a:spAutoFit/>
          </a:bodyPr>
          <a:lstStyle/>
          <a:p>
            <a:pPr algn="r"/>
            <a:r>
              <a:rPr lang="fa-IR" b="1" dirty="0" smtClean="0">
                <a:solidFill>
                  <a:srgbClr val="FFFF00"/>
                </a:solidFill>
              </a:rPr>
              <a:t> 4) هزینه تغییر</a:t>
            </a:r>
          </a:p>
          <a:p>
            <a:pPr algn="r"/>
            <a:r>
              <a:rPr lang="fa-IR" b="1" dirty="0" smtClean="0"/>
              <a:t>آموزش مجدد کارکنان ، امکانات جدید،هزینه رسیدن به مهارت،طراحی مجدد کالای تولیدی </a:t>
            </a:r>
          </a:p>
          <a:p>
            <a:pPr algn="r"/>
            <a:endParaRPr lang="en-US" b="1" dirty="0"/>
          </a:p>
        </p:txBody>
      </p:sp>
      <p:sp>
        <p:nvSpPr>
          <p:cNvPr id="6" name="TextBox 5"/>
          <p:cNvSpPr txBox="1"/>
          <p:nvPr/>
        </p:nvSpPr>
        <p:spPr>
          <a:xfrm>
            <a:off x="3048000" y="3429000"/>
            <a:ext cx="5203669" cy="923330"/>
          </a:xfrm>
          <a:prstGeom prst="rect">
            <a:avLst/>
          </a:prstGeom>
          <a:noFill/>
        </p:spPr>
        <p:txBody>
          <a:bodyPr wrap="none" rtlCol="0">
            <a:spAutoFit/>
          </a:bodyPr>
          <a:lstStyle/>
          <a:p>
            <a:pPr algn="r"/>
            <a:r>
              <a:rPr lang="fa-IR" b="1" dirty="0" smtClean="0">
                <a:solidFill>
                  <a:srgbClr val="FFFF00"/>
                </a:solidFill>
              </a:rPr>
              <a:t>5) دسترسی به کانال های فروش :</a:t>
            </a:r>
          </a:p>
          <a:p>
            <a:pPr algn="r"/>
            <a:r>
              <a:rPr lang="fa-IR" b="1" dirty="0" smtClean="0"/>
              <a:t>مشکل توزیع و فروش </a:t>
            </a:r>
          </a:p>
          <a:p>
            <a:pPr algn="r"/>
            <a:r>
              <a:rPr lang="fa-IR" b="1" dirty="0" smtClean="0"/>
              <a:t>مثلا در یک سوپر مارکت جایی برای محصولات شرکت باقی نمانده</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09779" y="1143000"/>
            <a:ext cx="7422289" cy="1200329"/>
          </a:xfrm>
          <a:prstGeom prst="rect">
            <a:avLst/>
          </a:prstGeom>
          <a:noFill/>
        </p:spPr>
        <p:txBody>
          <a:bodyPr wrap="none" rtlCol="0">
            <a:spAutoFit/>
          </a:bodyPr>
          <a:lstStyle/>
          <a:p>
            <a:pPr algn="r"/>
            <a:r>
              <a:rPr lang="fa-IR" b="1" dirty="0" smtClean="0">
                <a:solidFill>
                  <a:srgbClr val="FFFF00"/>
                </a:solidFill>
              </a:rPr>
              <a:t>6-خسارت های هزینه مستقل از مقیاس</a:t>
            </a:r>
          </a:p>
          <a:p>
            <a:pPr algn="r"/>
            <a:r>
              <a:rPr lang="fa-IR" b="1" dirty="0" smtClean="0"/>
              <a:t>شرکت های جا افتاده ممکن است با نوعی مزیت هزینه روبه رو باشند که برای رقبای تازه وارد </a:t>
            </a:r>
          </a:p>
          <a:p>
            <a:pPr algn="r"/>
            <a:r>
              <a:rPr lang="fa-IR" b="1" dirty="0" smtClean="0"/>
              <a:t>قابل حصول نباشد</a:t>
            </a:r>
          </a:p>
          <a:p>
            <a:pPr algn="r"/>
            <a:endParaRPr lang="en-US" b="1" dirty="0"/>
          </a:p>
        </p:txBody>
      </p:sp>
      <p:sp>
        <p:nvSpPr>
          <p:cNvPr id="5" name="TextBox 4"/>
          <p:cNvSpPr txBox="1"/>
          <p:nvPr/>
        </p:nvSpPr>
        <p:spPr>
          <a:xfrm>
            <a:off x="3733800" y="2743200"/>
            <a:ext cx="4147131" cy="2125069"/>
          </a:xfrm>
          <a:prstGeom prst="rect">
            <a:avLst/>
          </a:prstGeom>
          <a:noFill/>
        </p:spPr>
        <p:txBody>
          <a:bodyPr wrap="square" rtlCol="0">
            <a:spAutoFit/>
          </a:bodyPr>
          <a:lstStyle/>
          <a:p>
            <a:pPr algn="r">
              <a:lnSpc>
                <a:spcPct val="150000"/>
              </a:lnSpc>
            </a:pPr>
            <a:r>
              <a:rPr lang="fa-IR" b="1" dirty="0" smtClean="0"/>
              <a:t>1)موقعیت مکانی مناسب</a:t>
            </a:r>
          </a:p>
          <a:p>
            <a:pPr algn="r">
              <a:lnSpc>
                <a:spcPct val="150000"/>
              </a:lnSpc>
            </a:pPr>
            <a:r>
              <a:rPr lang="fa-IR" b="1" dirty="0" smtClean="0"/>
              <a:t>2)دسترسی مطلوب به مواد اولیه</a:t>
            </a:r>
          </a:p>
          <a:p>
            <a:pPr algn="r">
              <a:lnSpc>
                <a:spcPct val="150000"/>
              </a:lnSpc>
            </a:pPr>
            <a:r>
              <a:rPr lang="fa-IR" b="1" dirty="0" smtClean="0"/>
              <a:t>3)فناوری انحصاری تولید</a:t>
            </a:r>
          </a:p>
          <a:p>
            <a:pPr algn="r">
              <a:lnSpc>
                <a:spcPct val="150000"/>
              </a:lnSpc>
            </a:pPr>
            <a:r>
              <a:rPr lang="fa-IR" b="1" dirty="0" smtClean="0"/>
              <a:t>4)یارانه های دولت</a:t>
            </a:r>
          </a:p>
          <a:p>
            <a:pPr algn="r">
              <a:lnSpc>
                <a:spcPct val="150000"/>
              </a:lnSpc>
            </a:pPr>
            <a:r>
              <a:rPr lang="fa-IR" b="1" dirty="0" smtClean="0"/>
              <a:t>5)منحنی یادکیری یا تجربه</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1437</TotalTime>
  <Words>1364</Words>
  <Application>Microsoft Office PowerPoint</Application>
  <PresentationFormat>On-screen Show (4:3)</PresentationFormat>
  <Paragraphs>164</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abbas</cp:lastModifiedBy>
  <cp:revision>16</cp:revision>
  <dcterms:created xsi:type="dcterms:W3CDTF">2006-08-16T00:00:00Z</dcterms:created>
  <dcterms:modified xsi:type="dcterms:W3CDTF">2009-11-05T08:38:24Z</dcterms:modified>
</cp:coreProperties>
</file>