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13" autoAdjust="0"/>
    <p:restoredTop sz="86380" autoAdjust="0"/>
  </p:normalViewPr>
  <p:slideViewPr>
    <p:cSldViewPr>
      <p:cViewPr>
        <p:scale>
          <a:sx n="73" d="100"/>
          <a:sy n="73" d="100"/>
        </p:scale>
        <p:origin x="-19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346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A16B1-63CB-4CCC-915B-B642D0AE0DC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82CF5E1-124C-4BDE-88B3-A3661666C120}">
      <dgm:prSet phldrT="[Text]"/>
      <dgm:spPr/>
      <dgm:t>
        <a:bodyPr/>
        <a:lstStyle/>
        <a:p>
          <a:pPr rtl="1"/>
          <a:r>
            <a:rPr lang="fa-IR" dirty="0" smtClean="0"/>
            <a:t>محصول</a:t>
          </a:r>
          <a:r>
            <a:rPr lang="en-US" dirty="0" smtClean="0"/>
            <a:t>x</a:t>
          </a:r>
          <a:endParaRPr lang="fa-IR" dirty="0"/>
        </a:p>
      </dgm:t>
    </dgm:pt>
    <dgm:pt modelId="{3DD2494B-9C1D-41C3-BE95-5CA6443E89EC}" type="parTrans" cxnId="{BD917857-44F9-430E-94EE-739E21141CA4}">
      <dgm:prSet/>
      <dgm:spPr/>
      <dgm:t>
        <a:bodyPr/>
        <a:lstStyle/>
        <a:p>
          <a:pPr rtl="1"/>
          <a:endParaRPr lang="fa-IR"/>
        </a:p>
      </dgm:t>
    </dgm:pt>
    <dgm:pt modelId="{A537310C-C501-4CBE-A310-97C288541F16}" type="sibTrans" cxnId="{BD917857-44F9-430E-94EE-739E21141CA4}">
      <dgm:prSet/>
      <dgm:spPr/>
      <dgm:t>
        <a:bodyPr/>
        <a:lstStyle/>
        <a:p>
          <a:pPr rtl="1"/>
          <a:endParaRPr lang="fa-IR"/>
        </a:p>
      </dgm:t>
    </dgm:pt>
    <dgm:pt modelId="{E3086851-6D99-4BB6-9F44-A9CF0CB58175}">
      <dgm:prSet phldrT="[Text]"/>
      <dgm:spPr/>
      <dgm:t>
        <a:bodyPr/>
        <a:lstStyle/>
        <a:p>
          <a:pPr rtl="1"/>
          <a:endParaRPr lang="fa-IR" u="sng" dirty="0"/>
        </a:p>
      </dgm:t>
    </dgm:pt>
    <dgm:pt modelId="{3C660317-BCAF-4A01-84CD-D8520A09BCAF}" type="parTrans" cxnId="{4D14B0DA-F2CD-4FB5-A8D9-FACF7860BCF2}">
      <dgm:prSet/>
      <dgm:spPr/>
      <dgm:t>
        <a:bodyPr/>
        <a:lstStyle/>
        <a:p>
          <a:pPr rtl="1"/>
          <a:endParaRPr lang="fa-IR"/>
        </a:p>
      </dgm:t>
    </dgm:pt>
    <dgm:pt modelId="{CC935B59-6478-491F-9ACB-4D39644269BA}" type="sibTrans" cxnId="{4D14B0DA-F2CD-4FB5-A8D9-FACF7860BCF2}">
      <dgm:prSet/>
      <dgm:spPr/>
      <dgm:t>
        <a:bodyPr/>
        <a:lstStyle/>
        <a:p>
          <a:pPr rtl="1"/>
          <a:endParaRPr lang="fa-IR"/>
        </a:p>
      </dgm:t>
    </dgm:pt>
    <dgm:pt modelId="{6E6786B3-051E-4E6E-B6B4-EFF5288EB78C}">
      <dgm:prSet phldrT="[Text]"/>
      <dgm:spPr/>
      <dgm:t>
        <a:bodyPr/>
        <a:lstStyle/>
        <a:p>
          <a:pPr rtl="1"/>
          <a:r>
            <a:rPr lang="fa-IR" u="sng" dirty="0" smtClean="0"/>
            <a:t>120</a:t>
          </a:r>
        </a:p>
        <a:p>
          <a:pPr rtl="1"/>
          <a:r>
            <a:rPr lang="fa-IR" u="none" dirty="0" smtClean="0"/>
            <a:t>30</a:t>
          </a:r>
          <a:endParaRPr lang="fa-IR" u="none" dirty="0"/>
        </a:p>
      </dgm:t>
    </dgm:pt>
    <dgm:pt modelId="{66D5B1B7-14B0-4FEB-89F2-EA2D46DFF29A}" type="parTrans" cxnId="{3CE8DEA4-0211-4073-B2B1-F211BFA4BC56}">
      <dgm:prSet/>
      <dgm:spPr/>
      <dgm:t>
        <a:bodyPr/>
        <a:lstStyle/>
        <a:p>
          <a:pPr rtl="1"/>
          <a:endParaRPr lang="fa-IR"/>
        </a:p>
      </dgm:t>
    </dgm:pt>
    <dgm:pt modelId="{C6F69D42-A61F-43D9-B9C0-8137ECD1DEA7}" type="sibTrans" cxnId="{3CE8DEA4-0211-4073-B2B1-F211BFA4BC56}">
      <dgm:prSet/>
      <dgm:spPr/>
      <dgm:t>
        <a:bodyPr/>
        <a:lstStyle/>
        <a:p>
          <a:pPr rtl="1"/>
          <a:endParaRPr lang="fa-IR"/>
        </a:p>
      </dgm:t>
    </dgm:pt>
    <dgm:pt modelId="{7E1F3D64-53C0-4E65-A492-F115EE390412}">
      <dgm:prSet phldrT="[Text]"/>
      <dgm:spPr/>
      <dgm:t>
        <a:bodyPr/>
        <a:lstStyle/>
        <a:p>
          <a:pPr rtl="1"/>
          <a:endParaRPr lang="fa-IR" dirty="0"/>
        </a:p>
      </dgm:t>
    </dgm:pt>
    <dgm:pt modelId="{8AD1CF4C-9E6B-43CB-9F95-A2842178EDCC}" type="parTrans" cxnId="{F032783D-16CA-4691-ACD6-A78D8D817B34}">
      <dgm:prSet/>
      <dgm:spPr/>
      <dgm:t>
        <a:bodyPr/>
        <a:lstStyle/>
        <a:p>
          <a:pPr rtl="1"/>
          <a:endParaRPr lang="fa-IR"/>
        </a:p>
      </dgm:t>
    </dgm:pt>
    <dgm:pt modelId="{06D732E0-D9B3-4FF1-A1C7-F2E164D440E7}" type="sibTrans" cxnId="{F032783D-16CA-4691-ACD6-A78D8D817B34}">
      <dgm:prSet/>
      <dgm:spPr/>
      <dgm:t>
        <a:bodyPr/>
        <a:lstStyle/>
        <a:p>
          <a:pPr rtl="1"/>
          <a:endParaRPr lang="fa-IR"/>
        </a:p>
      </dgm:t>
    </dgm:pt>
    <dgm:pt modelId="{7AF09EAB-9BE7-4A5F-913E-80BBB8804B75}">
      <dgm:prSet phldrT="[Text]"/>
      <dgm:spPr/>
      <dgm:t>
        <a:bodyPr/>
        <a:lstStyle/>
        <a:p>
          <a:pPr rtl="1"/>
          <a:r>
            <a:rPr lang="fa-IR" dirty="0" smtClean="0"/>
            <a:t>4ریال درآمد میشود</a:t>
          </a:r>
          <a:endParaRPr lang="fa-IR" dirty="0"/>
        </a:p>
      </dgm:t>
    </dgm:pt>
    <dgm:pt modelId="{1CE8D82A-F11B-4E38-A920-FB527E7D42B2}" type="parTrans" cxnId="{892FCFF8-F42A-4AC2-B7A6-886ED36E5A00}">
      <dgm:prSet/>
      <dgm:spPr/>
      <dgm:t>
        <a:bodyPr/>
        <a:lstStyle/>
        <a:p>
          <a:pPr rtl="1"/>
          <a:endParaRPr lang="fa-IR"/>
        </a:p>
      </dgm:t>
    </dgm:pt>
    <dgm:pt modelId="{19A55DDF-55A3-48CE-A422-423302E2C409}" type="sibTrans" cxnId="{892FCFF8-F42A-4AC2-B7A6-886ED36E5A00}">
      <dgm:prSet/>
      <dgm:spPr/>
      <dgm:t>
        <a:bodyPr/>
        <a:lstStyle/>
        <a:p>
          <a:pPr rtl="1"/>
          <a:endParaRPr lang="fa-IR"/>
        </a:p>
      </dgm:t>
    </dgm:pt>
    <dgm:pt modelId="{00575B6D-B7A5-4F50-8F13-E67480F2EDC4}">
      <dgm:prSet phldrT="[Text]"/>
      <dgm:spPr/>
      <dgm:t>
        <a:bodyPr/>
        <a:lstStyle/>
        <a:p>
          <a:pPr rtl="1"/>
          <a:endParaRPr lang="fa-IR" dirty="0"/>
        </a:p>
      </dgm:t>
    </dgm:pt>
    <dgm:pt modelId="{D0D7FFB5-15C4-425A-83D9-8FB62159BA66}" type="parTrans" cxnId="{6F167572-AEF2-4D3A-94A7-46BC9924DEDF}">
      <dgm:prSet/>
      <dgm:spPr/>
      <dgm:t>
        <a:bodyPr/>
        <a:lstStyle/>
        <a:p>
          <a:pPr rtl="1"/>
          <a:endParaRPr lang="fa-IR"/>
        </a:p>
      </dgm:t>
    </dgm:pt>
    <dgm:pt modelId="{88F827CF-9C3F-41DC-B3C7-2264D1C612C1}" type="sibTrans" cxnId="{6F167572-AEF2-4D3A-94A7-46BC9924DEDF}">
      <dgm:prSet/>
      <dgm:spPr/>
      <dgm:t>
        <a:bodyPr/>
        <a:lstStyle/>
        <a:p>
          <a:pPr rtl="1"/>
          <a:endParaRPr lang="fa-IR"/>
        </a:p>
      </dgm:t>
    </dgm:pt>
    <dgm:pt modelId="{DF377CCE-41F6-4C78-8594-AB68B7C68642}" type="pres">
      <dgm:prSet presAssocID="{339A16B1-63CB-4CCC-915B-B642D0AE0DC8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3A7A70C-FFA1-49F9-9991-B959CD7C6C6E}" type="pres">
      <dgm:prSet presAssocID="{382CF5E1-124C-4BDE-88B3-A3661666C120}" presName="composite" presStyleCnt="0"/>
      <dgm:spPr/>
    </dgm:pt>
    <dgm:pt modelId="{9C4A3960-FE79-412D-BF83-B2B2D4BD739A}" type="pres">
      <dgm:prSet presAssocID="{382CF5E1-124C-4BDE-88B3-A3661666C120}" presName="parTx" presStyleLbl="node1" presStyleIdx="0" presStyleCnt="3" custScaleX="82369" custLinFactNeighborX="-536" custLinFactNeighborY="-15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42783E-8CC5-4475-A543-5CB7683DAC26}" type="pres">
      <dgm:prSet presAssocID="{382CF5E1-124C-4BDE-88B3-A3661666C120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DB374C3-E7D0-4CDC-BB19-97523C1DA6D7}" type="pres">
      <dgm:prSet presAssocID="{A537310C-C501-4CBE-A310-97C288541F16}" presName="space" presStyleCnt="0"/>
      <dgm:spPr/>
    </dgm:pt>
    <dgm:pt modelId="{73872459-DD83-4349-A87E-09D59F42B4C6}" type="pres">
      <dgm:prSet presAssocID="{6E6786B3-051E-4E6E-B6B4-EFF5288EB78C}" presName="composite" presStyleCnt="0"/>
      <dgm:spPr/>
    </dgm:pt>
    <dgm:pt modelId="{83649791-8783-47C4-A833-D653FF68AAC2}" type="pres">
      <dgm:prSet presAssocID="{6E6786B3-051E-4E6E-B6B4-EFF5288EB78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8B27B5D-AFAD-4760-AB20-614E0C3B4B48}" type="pres">
      <dgm:prSet presAssocID="{6E6786B3-051E-4E6E-B6B4-EFF5288EB78C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D9EF1B2-343A-4DB8-BB3C-E6E59E870F92}" type="pres">
      <dgm:prSet presAssocID="{C6F69D42-A61F-43D9-B9C0-8137ECD1DEA7}" presName="space" presStyleCnt="0"/>
      <dgm:spPr/>
    </dgm:pt>
    <dgm:pt modelId="{C7E11303-0797-42E3-B519-73E46292DBA9}" type="pres">
      <dgm:prSet presAssocID="{7AF09EAB-9BE7-4A5F-913E-80BBB8804B75}" presName="composite" presStyleCnt="0"/>
      <dgm:spPr/>
    </dgm:pt>
    <dgm:pt modelId="{A22A3C58-83E2-4854-913C-AAEADCBBCF36}" type="pres">
      <dgm:prSet presAssocID="{7AF09EAB-9BE7-4A5F-913E-80BBB8804B75}" presName="parTx" presStyleLbl="node1" presStyleIdx="2" presStyleCnt="3" custScaleX="912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367092-A320-4891-BD15-C46CF8E3DE69}" type="pres">
      <dgm:prSet presAssocID="{7AF09EAB-9BE7-4A5F-913E-80BBB8804B75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92FCFF8-F42A-4AC2-B7A6-886ED36E5A00}" srcId="{339A16B1-63CB-4CCC-915B-B642D0AE0DC8}" destId="{7AF09EAB-9BE7-4A5F-913E-80BBB8804B75}" srcOrd="2" destOrd="0" parTransId="{1CE8D82A-F11B-4E38-A920-FB527E7D42B2}" sibTransId="{19A55DDF-55A3-48CE-A422-423302E2C409}"/>
    <dgm:cxn modelId="{32978699-E628-4437-A15F-5ADCCD52AD8E}" type="presOf" srcId="{7E1F3D64-53C0-4E65-A492-F115EE390412}" destId="{F8B27B5D-AFAD-4760-AB20-614E0C3B4B48}" srcOrd="0" destOrd="0" presId="urn:microsoft.com/office/officeart/2005/8/layout/chevron1"/>
    <dgm:cxn modelId="{BB8698C5-2523-47D7-9BE4-061293425B5A}" type="presOf" srcId="{339A16B1-63CB-4CCC-915B-B642D0AE0DC8}" destId="{DF377CCE-41F6-4C78-8594-AB68B7C68642}" srcOrd="0" destOrd="0" presId="urn:microsoft.com/office/officeart/2005/8/layout/chevron1"/>
    <dgm:cxn modelId="{E8D6E78A-4E27-46A1-8EBF-35BE521D8A94}" type="presOf" srcId="{7AF09EAB-9BE7-4A5F-913E-80BBB8804B75}" destId="{A22A3C58-83E2-4854-913C-AAEADCBBCF36}" srcOrd="0" destOrd="0" presId="urn:microsoft.com/office/officeart/2005/8/layout/chevron1"/>
    <dgm:cxn modelId="{01E60CF0-7783-42A4-B5E2-D14462DD6874}" type="presOf" srcId="{382CF5E1-124C-4BDE-88B3-A3661666C120}" destId="{9C4A3960-FE79-412D-BF83-B2B2D4BD739A}" srcOrd="0" destOrd="0" presId="urn:microsoft.com/office/officeart/2005/8/layout/chevron1"/>
    <dgm:cxn modelId="{87F17CA5-132F-4073-9409-126A46377DE3}" type="presOf" srcId="{00575B6D-B7A5-4F50-8F13-E67480F2EDC4}" destId="{E0367092-A320-4891-BD15-C46CF8E3DE69}" srcOrd="0" destOrd="0" presId="urn:microsoft.com/office/officeart/2005/8/layout/chevron1"/>
    <dgm:cxn modelId="{4D14B0DA-F2CD-4FB5-A8D9-FACF7860BCF2}" srcId="{382CF5E1-124C-4BDE-88B3-A3661666C120}" destId="{E3086851-6D99-4BB6-9F44-A9CF0CB58175}" srcOrd="0" destOrd="0" parTransId="{3C660317-BCAF-4A01-84CD-D8520A09BCAF}" sibTransId="{CC935B59-6478-491F-9ACB-4D39644269BA}"/>
    <dgm:cxn modelId="{6F167572-AEF2-4D3A-94A7-46BC9924DEDF}" srcId="{7AF09EAB-9BE7-4A5F-913E-80BBB8804B75}" destId="{00575B6D-B7A5-4F50-8F13-E67480F2EDC4}" srcOrd="0" destOrd="0" parTransId="{D0D7FFB5-15C4-425A-83D9-8FB62159BA66}" sibTransId="{88F827CF-9C3F-41DC-B3C7-2264D1C612C1}"/>
    <dgm:cxn modelId="{91CEA053-D702-494B-89F4-BAA76692F259}" type="presOf" srcId="{E3086851-6D99-4BB6-9F44-A9CF0CB58175}" destId="{9B42783E-8CC5-4475-A543-5CB7683DAC26}" srcOrd="0" destOrd="0" presId="urn:microsoft.com/office/officeart/2005/8/layout/chevron1"/>
    <dgm:cxn modelId="{BD917857-44F9-430E-94EE-739E21141CA4}" srcId="{339A16B1-63CB-4CCC-915B-B642D0AE0DC8}" destId="{382CF5E1-124C-4BDE-88B3-A3661666C120}" srcOrd="0" destOrd="0" parTransId="{3DD2494B-9C1D-41C3-BE95-5CA6443E89EC}" sibTransId="{A537310C-C501-4CBE-A310-97C288541F16}"/>
    <dgm:cxn modelId="{F032783D-16CA-4691-ACD6-A78D8D817B34}" srcId="{6E6786B3-051E-4E6E-B6B4-EFF5288EB78C}" destId="{7E1F3D64-53C0-4E65-A492-F115EE390412}" srcOrd="0" destOrd="0" parTransId="{8AD1CF4C-9E6B-43CB-9F95-A2842178EDCC}" sibTransId="{06D732E0-D9B3-4FF1-A1C7-F2E164D440E7}"/>
    <dgm:cxn modelId="{3CE8DEA4-0211-4073-B2B1-F211BFA4BC56}" srcId="{339A16B1-63CB-4CCC-915B-B642D0AE0DC8}" destId="{6E6786B3-051E-4E6E-B6B4-EFF5288EB78C}" srcOrd="1" destOrd="0" parTransId="{66D5B1B7-14B0-4FEB-89F2-EA2D46DFF29A}" sibTransId="{C6F69D42-A61F-43D9-B9C0-8137ECD1DEA7}"/>
    <dgm:cxn modelId="{9B56C9DB-E56F-433C-85A5-5B5DBB17BBD5}" type="presOf" srcId="{6E6786B3-051E-4E6E-B6B4-EFF5288EB78C}" destId="{83649791-8783-47C4-A833-D653FF68AAC2}" srcOrd="0" destOrd="0" presId="urn:microsoft.com/office/officeart/2005/8/layout/chevron1"/>
    <dgm:cxn modelId="{4FE9CCA5-315F-4DC9-93B7-FF2EA600C203}" type="presParOf" srcId="{DF377CCE-41F6-4C78-8594-AB68B7C68642}" destId="{83A7A70C-FFA1-49F9-9991-B959CD7C6C6E}" srcOrd="0" destOrd="0" presId="urn:microsoft.com/office/officeart/2005/8/layout/chevron1"/>
    <dgm:cxn modelId="{ED19CB32-2EBF-4A79-B32C-2CAC6E1972EC}" type="presParOf" srcId="{83A7A70C-FFA1-49F9-9991-B959CD7C6C6E}" destId="{9C4A3960-FE79-412D-BF83-B2B2D4BD739A}" srcOrd="0" destOrd="0" presId="urn:microsoft.com/office/officeart/2005/8/layout/chevron1"/>
    <dgm:cxn modelId="{1185B04A-4F14-4CD8-9C31-252551F2D97D}" type="presParOf" srcId="{83A7A70C-FFA1-49F9-9991-B959CD7C6C6E}" destId="{9B42783E-8CC5-4475-A543-5CB7683DAC26}" srcOrd="1" destOrd="0" presId="urn:microsoft.com/office/officeart/2005/8/layout/chevron1"/>
    <dgm:cxn modelId="{83423FA9-8FA2-42EE-ACF8-881A40C9E88B}" type="presParOf" srcId="{DF377CCE-41F6-4C78-8594-AB68B7C68642}" destId="{DDB374C3-E7D0-4CDC-BB19-97523C1DA6D7}" srcOrd="1" destOrd="0" presId="urn:microsoft.com/office/officeart/2005/8/layout/chevron1"/>
    <dgm:cxn modelId="{F894E56F-FF25-4C3F-99AF-B7F8739B00EC}" type="presParOf" srcId="{DF377CCE-41F6-4C78-8594-AB68B7C68642}" destId="{73872459-DD83-4349-A87E-09D59F42B4C6}" srcOrd="2" destOrd="0" presId="urn:microsoft.com/office/officeart/2005/8/layout/chevron1"/>
    <dgm:cxn modelId="{9AC0CE98-5431-4583-AC14-1B68AB7F0CA7}" type="presParOf" srcId="{73872459-DD83-4349-A87E-09D59F42B4C6}" destId="{83649791-8783-47C4-A833-D653FF68AAC2}" srcOrd="0" destOrd="0" presId="urn:microsoft.com/office/officeart/2005/8/layout/chevron1"/>
    <dgm:cxn modelId="{B39EBD7C-F38E-40BA-9995-931189A2D6A5}" type="presParOf" srcId="{73872459-DD83-4349-A87E-09D59F42B4C6}" destId="{F8B27B5D-AFAD-4760-AB20-614E0C3B4B48}" srcOrd="1" destOrd="0" presId="urn:microsoft.com/office/officeart/2005/8/layout/chevron1"/>
    <dgm:cxn modelId="{EA1A0F9A-279B-4AE5-BF9D-DEAA25DC80CD}" type="presParOf" srcId="{DF377CCE-41F6-4C78-8594-AB68B7C68642}" destId="{0D9EF1B2-343A-4DB8-BB3C-E6E59E870F92}" srcOrd="3" destOrd="0" presId="urn:microsoft.com/office/officeart/2005/8/layout/chevron1"/>
    <dgm:cxn modelId="{C11092C4-E86E-4F3C-B2F5-73FEC4AC4842}" type="presParOf" srcId="{DF377CCE-41F6-4C78-8594-AB68B7C68642}" destId="{C7E11303-0797-42E3-B519-73E46292DBA9}" srcOrd="4" destOrd="0" presId="urn:microsoft.com/office/officeart/2005/8/layout/chevron1"/>
    <dgm:cxn modelId="{1529372B-73AF-423F-B40E-46394EF91B8F}" type="presParOf" srcId="{C7E11303-0797-42E3-B519-73E46292DBA9}" destId="{A22A3C58-83E2-4854-913C-AAEADCBBCF36}" srcOrd="0" destOrd="0" presId="urn:microsoft.com/office/officeart/2005/8/layout/chevron1"/>
    <dgm:cxn modelId="{056950D0-70F3-4126-9954-DB04C609C7F1}" type="presParOf" srcId="{C7E11303-0797-42E3-B519-73E46292DBA9}" destId="{E0367092-A320-4891-BD15-C46CF8E3DE6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9DBC4-A151-47F3-B633-54ABD8C5701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6381887-A056-4B74-88AD-3F5016B0DCB0}">
      <dgm:prSet phldrT="[Text]"/>
      <dgm:spPr/>
      <dgm:t>
        <a:bodyPr/>
        <a:lstStyle/>
        <a:p>
          <a:pPr rtl="1"/>
          <a:r>
            <a:rPr lang="fa-IR" dirty="0" smtClean="0"/>
            <a:t>محصول</a:t>
          </a:r>
          <a:r>
            <a:rPr lang="en-US" dirty="0" smtClean="0"/>
            <a:t>y</a:t>
          </a:r>
          <a:endParaRPr lang="fa-IR" dirty="0"/>
        </a:p>
      </dgm:t>
    </dgm:pt>
    <dgm:pt modelId="{AD745C5F-AD3B-49D4-AF66-33070FBF83CE}" type="parTrans" cxnId="{FEB3A1DB-F2A3-404B-85C7-2813928C6DBC}">
      <dgm:prSet/>
      <dgm:spPr/>
      <dgm:t>
        <a:bodyPr/>
        <a:lstStyle/>
        <a:p>
          <a:pPr rtl="1"/>
          <a:endParaRPr lang="fa-IR"/>
        </a:p>
      </dgm:t>
    </dgm:pt>
    <dgm:pt modelId="{1C89ABAB-0F2C-4804-BDEF-EF49CB3EB9F0}" type="sibTrans" cxnId="{FEB3A1DB-F2A3-404B-85C7-2813928C6DBC}">
      <dgm:prSet/>
      <dgm:spPr/>
      <dgm:t>
        <a:bodyPr/>
        <a:lstStyle/>
        <a:p>
          <a:pPr rtl="1"/>
          <a:endParaRPr lang="fa-IR"/>
        </a:p>
      </dgm:t>
    </dgm:pt>
    <dgm:pt modelId="{4AEE20C8-6976-4B22-AAC0-29422CFD29A5}">
      <dgm:prSet phldrT="[Text]"/>
      <dgm:spPr/>
      <dgm:t>
        <a:bodyPr/>
        <a:lstStyle/>
        <a:p>
          <a:pPr rtl="1"/>
          <a:r>
            <a:rPr lang="fa-IR" u="sng" dirty="0" smtClean="0"/>
            <a:t>75</a:t>
          </a:r>
          <a:endParaRPr lang="fa-IR" u="none" dirty="0" smtClean="0"/>
        </a:p>
        <a:p>
          <a:pPr rtl="1"/>
          <a:r>
            <a:rPr lang="fa-IR" u="none" dirty="0" smtClean="0"/>
            <a:t>15</a:t>
          </a:r>
          <a:endParaRPr lang="fa-IR" u="sng" dirty="0"/>
        </a:p>
      </dgm:t>
    </dgm:pt>
    <dgm:pt modelId="{4ACAE9E1-34C5-49D3-BED2-CE8A9688D238}" type="parTrans" cxnId="{B532E276-F684-402D-9525-45CAAC07AE31}">
      <dgm:prSet/>
      <dgm:spPr/>
      <dgm:t>
        <a:bodyPr/>
        <a:lstStyle/>
        <a:p>
          <a:pPr rtl="1"/>
          <a:endParaRPr lang="fa-IR"/>
        </a:p>
      </dgm:t>
    </dgm:pt>
    <dgm:pt modelId="{D5E04490-16F4-44D1-B747-58DC2D8ECF37}" type="sibTrans" cxnId="{B532E276-F684-402D-9525-45CAAC07AE31}">
      <dgm:prSet/>
      <dgm:spPr/>
      <dgm:t>
        <a:bodyPr/>
        <a:lstStyle/>
        <a:p>
          <a:pPr rtl="1"/>
          <a:endParaRPr lang="fa-IR"/>
        </a:p>
      </dgm:t>
    </dgm:pt>
    <dgm:pt modelId="{95079F17-0D4E-4B97-B640-82054EC2BB19}">
      <dgm:prSet phldrT="[Text]"/>
      <dgm:spPr/>
      <dgm:t>
        <a:bodyPr/>
        <a:lstStyle/>
        <a:p>
          <a:pPr rtl="1"/>
          <a:r>
            <a:rPr lang="fa-IR" dirty="0" smtClean="0"/>
            <a:t>5ریال درآمد میشود</a:t>
          </a:r>
          <a:endParaRPr lang="fa-IR" dirty="0"/>
        </a:p>
      </dgm:t>
    </dgm:pt>
    <dgm:pt modelId="{460A376D-8B8C-4B2B-B1E7-8C2C8859D133}" type="parTrans" cxnId="{B91E6A4D-5FC6-4795-8777-3C61E7CC062E}">
      <dgm:prSet/>
      <dgm:spPr/>
      <dgm:t>
        <a:bodyPr/>
        <a:lstStyle/>
        <a:p>
          <a:pPr rtl="1"/>
          <a:endParaRPr lang="fa-IR"/>
        </a:p>
      </dgm:t>
    </dgm:pt>
    <dgm:pt modelId="{779C5297-4237-42F8-8DD8-1B5FAAA073E2}" type="sibTrans" cxnId="{B91E6A4D-5FC6-4795-8777-3C61E7CC062E}">
      <dgm:prSet/>
      <dgm:spPr/>
      <dgm:t>
        <a:bodyPr/>
        <a:lstStyle/>
        <a:p>
          <a:pPr rtl="1"/>
          <a:endParaRPr lang="fa-IR"/>
        </a:p>
      </dgm:t>
    </dgm:pt>
    <dgm:pt modelId="{DA5C00D8-8BBC-4F86-831F-6E59BA7D96C1}" type="pres">
      <dgm:prSet presAssocID="{B549DBC4-A151-47F3-B633-54ABD8C5701D}" presName="Name0" presStyleCnt="0">
        <dgm:presLayoutVars>
          <dgm:dir val="rev"/>
          <dgm:animLvl val="lvl"/>
          <dgm:resizeHandles val="exact"/>
        </dgm:presLayoutVars>
      </dgm:prSet>
      <dgm:spPr/>
    </dgm:pt>
    <dgm:pt modelId="{20E055E7-FD1A-4E2F-983B-FDBA5B4BDC91}" type="pres">
      <dgm:prSet presAssocID="{36381887-A056-4B74-88AD-3F5016B0DCB0}" presName="parTxOnly" presStyleLbl="node1" presStyleIdx="0" presStyleCnt="3" custLinFactNeighborY="7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CAB53E5-0F55-4F3C-8EDD-2B6C0F755189}" type="pres">
      <dgm:prSet presAssocID="{1C89ABAB-0F2C-4804-BDEF-EF49CB3EB9F0}" presName="parTxOnlySpace" presStyleCnt="0"/>
      <dgm:spPr/>
    </dgm:pt>
    <dgm:pt modelId="{F703F459-89CB-4179-829D-C308119C6256}" type="pres">
      <dgm:prSet presAssocID="{4AEE20C8-6976-4B22-AAC0-29422CFD29A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371846F-DC0E-43BD-989E-9C1C25DE8691}" type="pres">
      <dgm:prSet presAssocID="{D5E04490-16F4-44D1-B747-58DC2D8ECF37}" presName="parTxOnlySpace" presStyleCnt="0"/>
      <dgm:spPr/>
    </dgm:pt>
    <dgm:pt modelId="{13B7FD5C-6EE3-4758-AC40-6BACDC21E9CC}" type="pres">
      <dgm:prSet presAssocID="{95079F17-0D4E-4B97-B640-82054EC2BB1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532E276-F684-402D-9525-45CAAC07AE31}" srcId="{B549DBC4-A151-47F3-B633-54ABD8C5701D}" destId="{4AEE20C8-6976-4B22-AAC0-29422CFD29A5}" srcOrd="1" destOrd="0" parTransId="{4ACAE9E1-34C5-49D3-BED2-CE8A9688D238}" sibTransId="{D5E04490-16F4-44D1-B747-58DC2D8ECF37}"/>
    <dgm:cxn modelId="{748865B6-2356-447D-BFB0-3AE704C4A88C}" type="presOf" srcId="{B549DBC4-A151-47F3-B633-54ABD8C5701D}" destId="{DA5C00D8-8BBC-4F86-831F-6E59BA7D96C1}" srcOrd="0" destOrd="0" presId="urn:microsoft.com/office/officeart/2005/8/layout/chevron1"/>
    <dgm:cxn modelId="{F73FB963-48CF-40AA-9191-99956C8C5F35}" type="presOf" srcId="{36381887-A056-4B74-88AD-3F5016B0DCB0}" destId="{20E055E7-FD1A-4E2F-983B-FDBA5B4BDC91}" srcOrd="0" destOrd="0" presId="urn:microsoft.com/office/officeart/2005/8/layout/chevron1"/>
    <dgm:cxn modelId="{5FCB6C44-10DC-421A-B3AB-17D6ACB2E8DE}" type="presOf" srcId="{95079F17-0D4E-4B97-B640-82054EC2BB19}" destId="{13B7FD5C-6EE3-4758-AC40-6BACDC21E9CC}" srcOrd="0" destOrd="0" presId="urn:microsoft.com/office/officeart/2005/8/layout/chevron1"/>
    <dgm:cxn modelId="{FEB3A1DB-F2A3-404B-85C7-2813928C6DBC}" srcId="{B549DBC4-A151-47F3-B633-54ABD8C5701D}" destId="{36381887-A056-4B74-88AD-3F5016B0DCB0}" srcOrd="0" destOrd="0" parTransId="{AD745C5F-AD3B-49D4-AF66-33070FBF83CE}" sibTransId="{1C89ABAB-0F2C-4804-BDEF-EF49CB3EB9F0}"/>
    <dgm:cxn modelId="{0895E73F-A955-4758-94FB-3E0A440C69EA}" type="presOf" srcId="{4AEE20C8-6976-4B22-AAC0-29422CFD29A5}" destId="{F703F459-89CB-4179-829D-C308119C6256}" srcOrd="0" destOrd="0" presId="urn:microsoft.com/office/officeart/2005/8/layout/chevron1"/>
    <dgm:cxn modelId="{B91E6A4D-5FC6-4795-8777-3C61E7CC062E}" srcId="{B549DBC4-A151-47F3-B633-54ABD8C5701D}" destId="{95079F17-0D4E-4B97-B640-82054EC2BB19}" srcOrd="2" destOrd="0" parTransId="{460A376D-8B8C-4B2B-B1E7-8C2C8859D133}" sibTransId="{779C5297-4237-42F8-8DD8-1B5FAAA073E2}"/>
    <dgm:cxn modelId="{6A27715F-95A8-4E42-85B3-6DFB52D63330}" type="presParOf" srcId="{DA5C00D8-8BBC-4F86-831F-6E59BA7D96C1}" destId="{20E055E7-FD1A-4E2F-983B-FDBA5B4BDC91}" srcOrd="0" destOrd="0" presId="urn:microsoft.com/office/officeart/2005/8/layout/chevron1"/>
    <dgm:cxn modelId="{A14E4226-0985-48B3-9E09-E5085A730F43}" type="presParOf" srcId="{DA5C00D8-8BBC-4F86-831F-6E59BA7D96C1}" destId="{5CAB53E5-0F55-4F3C-8EDD-2B6C0F755189}" srcOrd="1" destOrd="0" presId="urn:microsoft.com/office/officeart/2005/8/layout/chevron1"/>
    <dgm:cxn modelId="{A5837568-ECB1-4353-B20D-E5AA71AD96A5}" type="presParOf" srcId="{DA5C00D8-8BBC-4F86-831F-6E59BA7D96C1}" destId="{F703F459-89CB-4179-829D-C308119C6256}" srcOrd="2" destOrd="0" presId="urn:microsoft.com/office/officeart/2005/8/layout/chevron1"/>
    <dgm:cxn modelId="{F91EDB6D-287A-4A43-9B1A-847D00E5F00B}" type="presParOf" srcId="{DA5C00D8-8BBC-4F86-831F-6E59BA7D96C1}" destId="{2371846F-DC0E-43BD-989E-9C1C25DE8691}" srcOrd="3" destOrd="0" presId="urn:microsoft.com/office/officeart/2005/8/layout/chevron1"/>
    <dgm:cxn modelId="{618DC4B4-A838-4AAE-B0B1-5B67B9B79BD6}" type="presParOf" srcId="{DA5C00D8-8BBC-4F86-831F-6E59BA7D96C1}" destId="{13B7FD5C-6EE3-4758-AC40-6BACDC21E9C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A3960-FE79-412D-BF83-B2B2D4BD739A}">
      <dsp:nvSpPr>
        <dsp:cNvPr id="0" name=""/>
        <dsp:cNvSpPr/>
      </dsp:nvSpPr>
      <dsp:spPr>
        <a:xfrm rot="10800000">
          <a:off x="4574543" y="1235487"/>
          <a:ext cx="2112535" cy="1025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1" tIns="30671" rIns="92012" bIns="30671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محصول</a:t>
          </a:r>
          <a:r>
            <a:rPr lang="en-US" sz="2300" kern="1200" dirty="0" smtClean="0"/>
            <a:t>x</a:t>
          </a:r>
          <a:endParaRPr lang="fa-IR" sz="2300" kern="1200" dirty="0"/>
        </a:p>
      </dsp:txBody>
      <dsp:txXfrm rot="10800000">
        <a:off x="5087487" y="1235487"/>
        <a:ext cx="1086647" cy="1025888"/>
      </dsp:txXfrm>
    </dsp:sp>
    <dsp:sp modelId="{9B42783E-8CC5-4475-A543-5CB7683DAC26}">
      <dsp:nvSpPr>
        <dsp:cNvPr id="0" name=""/>
        <dsp:cNvSpPr/>
      </dsp:nvSpPr>
      <dsp:spPr>
        <a:xfrm>
          <a:off x="4875142" y="2406016"/>
          <a:ext cx="2051777" cy="52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300" u="sng" kern="1200" dirty="0"/>
        </a:p>
      </dsp:txBody>
      <dsp:txXfrm>
        <a:off x="4875142" y="2406016"/>
        <a:ext cx="2051777" cy="522000"/>
      </dsp:txXfrm>
    </dsp:sp>
    <dsp:sp modelId="{83649791-8783-47C4-A833-D653FF68AAC2}">
      <dsp:nvSpPr>
        <dsp:cNvPr id="0" name=""/>
        <dsp:cNvSpPr/>
      </dsp:nvSpPr>
      <dsp:spPr>
        <a:xfrm rot="10800000">
          <a:off x="2239568" y="1251891"/>
          <a:ext cx="2564721" cy="1025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1" tIns="30671" rIns="92012" bIns="30671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u="sng" kern="1200" dirty="0" smtClean="0"/>
            <a:t>120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u="none" kern="1200" dirty="0" smtClean="0"/>
            <a:t>30</a:t>
          </a:r>
          <a:endParaRPr lang="fa-IR" sz="2300" u="none" kern="1200" dirty="0"/>
        </a:p>
      </dsp:txBody>
      <dsp:txXfrm rot="10800000">
        <a:off x="2752512" y="1251891"/>
        <a:ext cx="1538833" cy="1025888"/>
      </dsp:txXfrm>
    </dsp:sp>
    <dsp:sp modelId="{F8B27B5D-AFAD-4760-AB20-614E0C3B4B48}">
      <dsp:nvSpPr>
        <dsp:cNvPr id="0" name=""/>
        <dsp:cNvSpPr/>
      </dsp:nvSpPr>
      <dsp:spPr>
        <a:xfrm>
          <a:off x="2752513" y="2406016"/>
          <a:ext cx="2051777" cy="52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300" kern="1200" dirty="0"/>
        </a:p>
      </dsp:txBody>
      <dsp:txXfrm>
        <a:off x="2752513" y="2406016"/>
        <a:ext cx="2051777" cy="522000"/>
      </dsp:txXfrm>
    </dsp:sp>
    <dsp:sp modelId="{A22A3C58-83E2-4854-913C-AAEADCBBCF36}">
      <dsp:nvSpPr>
        <dsp:cNvPr id="0" name=""/>
        <dsp:cNvSpPr/>
      </dsp:nvSpPr>
      <dsp:spPr>
        <a:xfrm rot="10800000">
          <a:off x="2566" y="1251891"/>
          <a:ext cx="2341283" cy="1025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1" tIns="30671" rIns="92012" bIns="30671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4ریال درآمد میشود</a:t>
          </a:r>
          <a:endParaRPr lang="fa-IR" sz="2300" kern="1200" dirty="0"/>
        </a:p>
      </dsp:txBody>
      <dsp:txXfrm rot="10800000">
        <a:off x="515510" y="1251891"/>
        <a:ext cx="1315395" cy="1025888"/>
      </dsp:txXfrm>
    </dsp:sp>
    <dsp:sp modelId="{E0367092-A320-4891-BD15-C46CF8E3DE69}">
      <dsp:nvSpPr>
        <dsp:cNvPr id="0" name=""/>
        <dsp:cNvSpPr/>
      </dsp:nvSpPr>
      <dsp:spPr>
        <a:xfrm>
          <a:off x="403791" y="2406016"/>
          <a:ext cx="2051777" cy="52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300" kern="1200" dirty="0"/>
        </a:p>
      </dsp:txBody>
      <dsp:txXfrm>
        <a:off x="403791" y="2406016"/>
        <a:ext cx="2051777" cy="522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055E7-FD1A-4E2F-983B-FDBA5B4BDC91}">
      <dsp:nvSpPr>
        <dsp:cNvPr id="0" name=""/>
        <dsp:cNvSpPr/>
      </dsp:nvSpPr>
      <dsp:spPr>
        <a:xfrm rot="10800000">
          <a:off x="4408171" y="1549789"/>
          <a:ext cx="2447867" cy="9791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36005" rIns="108014" bIns="3600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محصول</a:t>
          </a:r>
          <a:r>
            <a:rPr lang="en-US" sz="2700" kern="1200" dirty="0" smtClean="0"/>
            <a:t>y</a:t>
          </a:r>
          <a:endParaRPr lang="fa-IR" sz="2700" kern="1200" dirty="0"/>
        </a:p>
      </dsp:txBody>
      <dsp:txXfrm rot="10800000">
        <a:off x="4897744" y="1549789"/>
        <a:ext cx="1468720" cy="979147"/>
      </dsp:txXfrm>
    </dsp:sp>
    <dsp:sp modelId="{F703F459-89CB-4179-829D-C308119C6256}">
      <dsp:nvSpPr>
        <dsp:cNvPr id="0" name=""/>
        <dsp:cNvSpPr/>
      </dsp:nvSpPr>
      <dsp:spPr>
        <a:xfrm rot="10800000">
          <a:off x="2205090" y="1542426"/>
          <a:ext cx="2447867" cy="9791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36005" rIns="108014" bIns="3600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u="sng" kern="1200" dirty="0" smtClean="0"/>
            <a:t>75</a:t>
          </a:r>
          <a:endParaRPr lang="fa-IR" sz="2700" u="none" kern="1200" dirty="0" smtClean="0"/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u="none" kern="1200" dirty="0" smtClean="0"/>
            <a:t>15</a:t>
          </a:r>
          <a:endParaRPr lang="fa-IR" sz="2700" u="sng" kern="1200" dirty="0"/>
        </a:p>
      </dsp:txBody>
      <dsp:txXfrm rot="10800000">
        <a:off x="2694663" y="1542426"/>
        <a:ext cx="1468720" cy="979147"/>
      </dsp:txXfrm>
    </dsp:sp>
    <dsp:sp modelId="{13B7FD5C-6EE3-4758-AC40-6BACDC21E9CC}">
      <dsp:nvSpPr>
        <dsp:cNvPr id="0" name=""/>
        <dsp:cNvSpPr/>
      </dsp:nvSpPr>
      <dsp:spPr>
        <a:xfrm rot="10800000">
          <a:off x="2009" y="1542426"/>
          <a:ext cx="2447867" cy="9791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36005" rIns="108014" bIns="3600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5ریال درآمد میشود</a:t>
          </a:r>
          <a:endParaRPr lang="fa-IR" sz="2700" kern="1200" dirty="0"/>
        </a:p>
      </dsp:txBody>
      <dsp:txXfrm rot="10800000">
        <a:off x="491582" y="1542426"/>
        <a:ext cx="1468720" cy="979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0977620-4660-4185-97CB-D915EF583C3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49F7D4-B7C4-40F3-AA65-6FD44EDFD16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609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غافثغقفغقفغقفغقغقغقفغقفغ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F7D4-B7C4-40F3-AA65-6FD44EDFD168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ظطسشسشسشسشس</a:t>
            </a:r>
          </a:p>
          <a:p>
            <a:r>
              <a:rPr lang="fa-IR" dirty="0" smtClean="0"/>
              <a:t>سشسشس</a:t>
            </a:r>
          </a:p>
          <a:p>
            <a:r>
              <a:rPr lang="fa-IR" dirty="0" smtClean="0"/>
              <a:t>سش</a:t>
            </a:r>
          </a:p>
          <a:p>
            <a:r>
              <a:rPr lang="fa-IR" dirty="0" smtClean="0"/>
              <a:t>شس</a:t>
            </a:r>
          </a:p>
          <a:p>
            <a:r>
              <a:rPr lang="fa-IR" dirty="0" smtClean="0"/>
              <a:t>شس</a:t>
            </a:r>
          </a:p>
          <a:p>
            <a:r>
              <a:rPr lang="fa-IR" dirty="0" smtClean="0"/>
              <a:t>ش</a:t>
            </a:r>
          </a:p>
          <a:p>
            <a:r>
              <a:rPr lang="fa-IR" dirty="0" smtClean="0"/>
              <a:t>سش</a:t>
            </a:r>
          </a:p>
          <a:p>
            <a:r>
              <a:rPr lang="fa-IR" dirty="0" smtClean="0"/>
              <a:t>س</a:t>
            </a:r>
          </a:p>
          <a:p>
            <a:r>
              <a:rPr lang="fa-IR" dirty="0" smtClean="0"/>
              <a:t>شس</a:t>
            </a:r>
          </a:p>
          <a:p>
            <a:r>
              <a:rPr lang="fa-IR" dirty="0" smtClean="0"/>
              <a:t>شس</a:t>
            </a:r>
          </a:p>
          <a:p>
            <a:r>
              <a:rPr lang="fa-IR" dirty="0" smtClean="0"/>
              <a:t>شس</a:t>
            </a:r>
          </a:p>
          <a:p>
            <a:r>
              <a:rPr lang="fa-IR" dirty="0" smtClean="0"/>
              <a:t>س</a:t>
            </a:r>
          </a:p>
          <a:p>
            <a:r>
              <a:rPr lang="fa-IR" dirty="0" smtClean="0"/>
              <a:t>ش</a:t>
            </a:r>
          </a:p>
          <a:p>
            <a:r>
              <a:rPr lang="fa-IR" dirty="0" smtClean="0"/>
              <a:t>س</a:t>
            </a:r>
          </a:p>
          <a:p>
            <a:r>
              <a:rPr lang="fa-IR" dirty="0" smtClean="0"/>
              <a:t>ش</a:t>
            </a:r>
          </a:p>
          <a:p>
            <a:r>
              <a:rPr lang="fa-IR" dirty="0" smtClean="0"/>
              <a:t>شس</a:t>
            </a:r>
          </a:p>
          <a:p>
            <a:r>
              <a:rPr lang="fa-IR" dirty="0" smtClean="0"/>
              <a:t>ش</a:t>
            </a:r>
          </a:p>
          <a:p>
            <a:r>
              <a:rPr lang="fa-IR" dirty="0" smtClean="0"/>
              <a:t>س</a:t>
            </a:r>
          </a:p>
          <a:p>
            <a:r>
              <a:rPr lang="fa-IR" dirty="0" smtClean="0"/>
              <a:t>سش</a:t>
            </a:r>
          </a:p>
          <a:p>
            <a:r>
              <a:rPr lang="fa-IR" dirty="0" smtClean="0"/>
              <a:t>ش</a:t>
            </a:r>
          </a:p>
          <a:p>
            <a:r>
              <a:rPr lang="fa-IR" dirty="0" smtClean="0"/>
              <a:t>ش</a:t>
            </a:r>
          </a:p>
          <a:p>
            <a:r>
              <a:rPr lang="fa-IR" dirty="0" smtClean="0"/>
              <a:t>شس</a:t>
            </a:r>
          </a:p>
          <a:p>
            <a:r>
              <a:rPr lang="fa-IR" dirty="0" smtClean="0"/>
              <a:t>س</a:t>
            </a:r>
          </a:p>
          <a:p>
            <a:r>
              <a:rPr lang="fa-IR" dirty="0" smtClean="0"/>
              <a:t>ش</a:t>
            </a:r>
          </a:p>
          <a:p>
            <a:r>
              <a:rPr lang="fa-IR" dirty="0" smtClean="0"/>
              <a:t>سش</a:t>
            </a:r>
          </a:p>
          <a:p>
            <a:r>
              <a:rPr lang="fa-IR" dirty="0" smtClean="0"/>
              <a:t>س</a:t>
            </a:r>
          </a:p>
          <a:p>
            <a:r>
              <a:rPr lang="fa-IR" dirty="0" smtClean="0"/>
              <a:t>شس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F7D4-B7C4-40F3-AA65-6FD44EDFD168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F7D4-B7C4-40F3-AA65-6FD44EDFD168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CDBC46-9F73-4312-BAA0-06BD8FA51C92}" type="datetimeFigureOut">
              <a:rPr lang="fa-IR" smtClean="0"/>
              <a:pPr/>
              <a:t>20/07/1438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8A6D6B-058D-4B4B-A2B6-603B9DBE22C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rmAutofit/>
          </a:bodyPr>
          <a:lstStyle/>
          <a:p>
            <a:r>
              <a:rPr lang="fa-IR" sz="8000" dirty="0" smtClean="0">
                <a:cs typeface="B Titr" pitchFamily="2" charset="-78"/>
              </a:rPr>
              <a:t>تئوری محدودیت</a:t>
            </a:r>
            <a:endParaRPr lang="fa-IR" sz="8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ارائه دهندگان:</a:t>
            </a:r>
          </a:p>
          <a:p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3-هزینه های عملیاتی: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2000" dirty="0" smtClean="0"/>
              <a:t>هزینه عملیاتی مبالغ صرف شده برای تبدیل م.جودی اولیه به محصول میباشد.</a:t>
            </a:r>
            <a:endParaRPr lang="fa-I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طور کلی توان عملیاتی میزان سرمایه گذاری در موجودیها و هزینه های عملیاتی معیارهایی هستند که میتوانند مدیران را در جهت سود آوری بیشتر کمک کنند.</a:t>
            </a:r>
          </a:p>
          <a:p>
            <a:r>
              <a:rPr lang="fa-IR" dirty="0" smtClean="0"/>
              <a:t>مدیران باید سعی کنند در راستای هدف خود (سود آوری بیشتر)توان عملیاتی را بالا برده و میزان سرمایه گذاری در موجودیها و هزینه های عملیاتی را کاهش دهند.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فرایند اجرای تئوری محدودیت: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گلدارت و کوس دو پیش شرط و 5گام برای اجرای تئوری محدودیت ارائه دادند.</a:t>
            </a:r>
          </a:p>
          <a:p>
            <a:r>
              <a:rPr lang="fa-IR" dirty="0" smtClean="0"/>
              <a:t>پیش شرطها:</a:t>
            </a:r>
          </a:p>
          <a:p>
            <a:pPr>
              <a:buNone/>
            </a:pPr>
            <a:r>
              <a:rPr lang="fa-IR" dirty="0" smtClean="0"/>
              <a:t>اول:تعریف سیستم و شناسایی اهداف آن</a:t>
            </a:r>
          </a:p>
          <a:p>
            <a:pPr>
              <a:buNone/>
            </a:pPr>
            <a:r>
              <a:rPr lang="fa-IR" dirty="0" smtClean="0"/>
              <a:t>دوم:تعریف معیارهای دستیابی سیستم به این اهداف</a:t>
            </a:r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گامهای پنج گانه اجرای تئوری محدودیت: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شناسایی محدودیت های سیستم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بهره برداری از محدودیتهای سیستم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تسری اثر تصمیم گیری به سایر منابع فاقد محدودیت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رفع محدودیت سیستم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در صورت رفع محدودیت بازگشت به مرحله اول(بهبود مستمر)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فر</a:t>
            </a:r>
            <a:r>
              <a:rPr lang="fa-IR" dirty="0" smtClean="0">
                <a:cs typeface="B Titr" pitchFamily="2" charset="-78"/>
              </a:rPr>
              <a:t>ایند اجرای تئوری محدودیت در قالب مثال: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فرض میکنیم اطلاعات زیر از شرکتی در دست است: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fa-IR" u="sng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357139"/>
          <a:ext cx="9143999" cy="6500861"/>
        </p:xfrm>
        <a:graphic>
          <a:graphicData uri="http://schemas.openxmlformats.org/drawingml/2006/table">
            <a:tbl>
              <a:tblPr rtl="1" firstRow="1" lastRow="1" bandRow="1">
                <a:tableStyleId>{21E4AEA4-8DFA-4A89-87EB-49C32662AFE0}</a:tableStyleId>
              </a:tblPr>
              <a:tblGrid>
                <a:gridCol w="4254050"/>
                <a:gridCol w="2311384"/>
                <a:gridCol w="2578565"/>
              </a:tblGrid>
              <a:tr h="6436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شرح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محصول</a:t>
                      </a:r>
                      <a:r>
                        <a:rPr lang="en-US" dirty="0" smtClean="0"/>
                        <a:t>x</a:t>
                      </a: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محصول</a:t>
                      </a:r>
                      <a:r>
                        <a:rPr lang="en-US" dirty="0" smtClean="0"/>
                        <a:t>y</a:t>
                      </a:r>
                      <a:endParaRPr lang="fa-IR" dirty="0" smtClean="0"/>
                    </a:p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u="none" dirty="0" smtClean="0"/>
                        <a:t>تقاضای بازار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50واحد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100واحد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قیمت</a:t>
                      </a:r>
                      <a:r>
                        <a:rPr lang="fa-IR" sz="1600" baseline="0" dirty="0" smtClean="0"/>
                        <a:t> فروش هر واحد</a:t>
                      </a:r>
                      <a:endParaRPr lang="fa-IR" sz="1600" dirty="0" smtClean="0"/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180ریال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150ریال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مواد اولیه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u="sng" dirty="0" smtClean="0"/>
                        <a:t>60ریال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u="sng" dirty="0" smtClean="0"/>
                        <a:t>75ریال</a:t>
                      </a:r>
                      <a:endParaRPr lang="fa-IR" sz="1600" u="sng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</a:rPr>
                        <a:t>عملکرد هر واحد</a:t>
                      </a:r>
                    </a:p>
                    <a:p>
                      <a:pPr rtl="1"/>
                      <a:endParaRPr lang="fa-IR" sz="1600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1"/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solidFill>
                            <a:schemeClr val="bg1"/>
                          </a:solidFill>
                        </a:rPr>
                        <a:t>120ریال</a:t>
                      </a:r>
                    </a:p>
                    <a:p>
                      <a:pPr rtl="1"/>
                      <a:endParaRPr lang="fa-IR" sz="1600" dirty="0">
                        <a:solidFill>
                          <a:schemeClr val="bg1"/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>
                          <a:solidFill>
                            <a:schemeClr val="bg1"/>
                          </a:solidFill>
                        </a:rPr>
                        <a:t>75 ریال</a:t>
                      </a:r>
                      <a:endParaRPr lang="fa-IR" sz="1600" dirty="0">
                        <a:solidFill>
                          <a:schemeClr val="bg1"/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زمان لازم برای تواید: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کارگر  </a:t>
                      </a:r>
                      <a:r>
                        <a:rPr lang="fa-IR" sz="1600" baseline="0" dirty="0" smtClean="0"/>
                        <a:t> الف</a:t>
                      </a:r>
                      <a:endParaRPr lang="fa-IR" sz="1600" dirty="0" smtClean="0"/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10دقیقه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15دقیقه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کارگر   ب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30دقیقه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15دقیقه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کارگر  ج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5دقیقه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15دقیقه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23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کارگر  د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u="sng" dirty="0" smtClean="0"/>
                        <a:t>5دقیقه</a:t>
                      </a:r>
                      <a:endParaRPr lang="fa-IR" sz="1600" u="sng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u="sng" dirty="0" smtClean="0"/>
                        <a:t>15دقیقه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61633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/>
                        <a:t>جمع زمان لازم برای تولید</a:t>
                      </a:r>
                    </a:p>
                    <a:p>
                      <a:pPr rtl="1"/>
                      <a:endParaRPr lang="fa-IR" sz="1600" dirty="0">
                        <a:cs typeface="B Zar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50دقیقه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60دقیقه</a:t>
                      </a:r>
                      <a:endParaRPr lang="fa-IR" sz="1600" dirty="0">
                        <a:cs typeface="B Zar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ضمن هر کارگر در هفته 2400ساعت قابلیت کارکرد دارد.</a:t>
            </a:r>
          </a:p>
          <a:p>
            <a:r>
              <a:rPr lang="fa-IR" dirty="0" smtClean="0"/>
              <a:t>با توجه به اطلاعات مثال فوق اجرای پنج گانه تئوری محدودیت را برسی میکنیم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Titr" pitchFamily="2" charset="-78"/>
              </a:rPr>
              <a:t>گام اول:شناسایی محدودیت های سیستم: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طور کلی محدودیت های سیستم به شکل زیر احتمال رخداد دارد: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/>
              <a:t>محدودیت های فیزیکی(محدودیت ظرفیت تولید)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/>
              <a:t>محدودیت بازار(محدودیت تقاظا)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/>
              <a:t>محدودیت محیطی(سیاسی و قوانین)</a:t>
            </a:r>
          </a:p>
          <a:p>
            <a:pPr>
              <a:buNone/>
            </a:pPr>
            <a:r>
              <a:rPr lang="fa-IR" dirty="0" smtClean="0"/>
              <a:t>در مثال مزبور هیچگونه محدودیت بیرونی (بازار و محیطی )وجود ندارد اما با توجه به بررسی زمان کار کارگر ها در زمان کارکرد محدودیت ها به شرح زیر وجود دارد.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5" y="928670"/>
          <a:ext cx="8072493" cy="46434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194450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زمان کارگر در دسترس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زمان لازم جهت تولید محصولات</a:t>
                      </a:r>
                      <a:r>
                        <a:rPr lang="en-US" dirty="0" smtClean="0"/>
                        <a:t>x</a:t>
                      </a:r>
                      <a:r>
                        <a:rPr lang="fa-IR" dirty="0" smtClean="0"/>
                        <a:t>و</a:t>
                      </a:r>
                      <a:r>
                        <a:rPr lang="en-US" dirty="0" smtClean="0"/>
                        <a:t>y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کارگر</a:t>
                      </a:r>
                      <a:endParaRPr lang="fa-IR" dirty="0"/>
                    </a:p>
                  </a:txBody>
                  <a:tcPr/>
                </a:tc>
              </a:tr>
              <a:tr h="67474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2400&gt;2000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2000=(10*50)+(15*100)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الف</a:t>
                      </a:r>
                      <a:endParaRPr lang="fa-IR" dirty="0"/>
                    </a:p>
                  </a:txBody>
                  <a:tcPr/>
                </a:tc>
              </a:tr>
              <a:tr h="67474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2400&lt;3000</a:t>
                      </a:r>
                      <a:endParaRPr lang="fa-I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3000=(30*50)+(15*100)</a:t>
                      </a:r>
                      <a:endParaRPr lang="fa-I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ب</a:t>
                      </a:r>
                      <a:endParaRPr lang="fa-I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474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2400&gt;1750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1750=(5*50)+(15*100)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ج</a:t>
                      </a:r>
                      <a:endParaRPr lang="fa-IR" dirty="0"/>
                    </a:p>
                  </a:txBody>
                  <a:tcPr/>
                </a:tc>
              </a:tr>
              <a:tr h="67474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2400&gt;1750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1750=(5*50)+(15*100)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د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گام دوم:بهره برداری از محدودیت های سیستم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در این گام برای بهره برداری هر چه بیشتر از محدودیت موجود می بایست محصولی که دارای بیشترین ارزش افزوده میباشد توسط کارگر تولید شود .</a:t>
            </a:r>
          </a:p>
          <a:p>
            <a:r>
              <a:rPr lang="fa-IR" dirty="0" smtClean="0"/>
              <a:t>در نگاه اول به نظر میرسد که با توجه به اینکه محصول </a:t>
            </a:r>
            <a:r>
              <a:rPr lang="en-US" dirty="0" smtClean="0"/>
              <a:t>x</a:t>
            </a:r>
            <a:r>
              <a:rPr lang="fa-IR" dirty="0" smtClean="0"/>
              <a:t>120ریال و محصول</a:t>
            </a:r>
            <a:r>
              <a:rPr lang="en-US" dirty="0" smtClean="0"/>
              <a:t>y</a:t>
            </a:r>
            <a:r>
              <a:rPr lang="fa-IR" dirty="0" smtClean="0"/>
              <a:t>75 ریالارزش افزوده دارد ÷س باید ابتدا از ظرفیت کامل زمانی کارگر ب جهت تولید محصول </a:t>
            </a:r>
            <a:r>
              <a:rPr lang="en-US" dirty="0" smtClean="0"/>
              <a:t>x</a:t>
            </a:r>
            <a:r>
              <a:rPr lang="fa-IR" dirty="0" smtClean="0"/>
              <a:t>وسپس جهت تولید محصول</a:t>
            </a:r>
            <a:r>
              <a:rPr lang="en-US" dirty="0" smtClean="0"/>
              <a:t>y</a:t>
            </a:r>
            <a:r>
              <a:rPr lang="fa-IR" dirty="0" smtClean="0"/>
              <a:t>استفاده کرد که در این حالت ارزش افزوده کل10500خواهد بود</a:t>
            </a:r>
          </a:p>
          <a:p>
            <a:pPr algn="l">
              <a:buNone/>
            </a:pPr>
            <a:r>
              <a:rPr lang="fa-IR" dirty="0" smtClean="0"/>
              <a:t>10500=(75*60)+(120*50)=ارزش افزوده کل</a:t>
            </a:r>
          </a:p>
          <a:p>
            <a:pPr>
              <a:buNone/>
            </a:pPr>
            <a:r>
              <a:rPr lang="fa-IR" dirty="0" smtClean="0"/>
              <a:t>کل زمان      </a:t>
            </a:r>
            <a:r>
              <a:rPr lang="en-US" dirty="0" smtClean="0"/>
              <a:t>=x</a:t>
            </a:r>
            <a:r>
              <a:rPr lang="fa-IR" dirty="0" smtClean="0"/>
              <a:t>30*50       1500</a:t>
            </a:r>
          </a:p>
          <a:p>
            <a:pPr>
              <a:buNone/>
            </a:pPr>
            <a:r>
              <a:rPr lang="fa-IR" dirty="0" smtClean="0"/>
              <a:t>2400دقیقه   </a:t>
            </a:r>
            <a:r>
              <a:rPr lang="en-US" dirty="0" smtClean="0"/>
              <a:t>=y</a:t>
            </a:r>
            <a:r>
              <a:rPr lang="fa-IR" dirty="0" smtClean="0"/>
              <a:t>15*60       </a:t>
            </a:r>
            <a:r>
              <a:rPr lang="fa-IR" u="sng" dirty="0" smtClean="0"/>
              <a:t>900</a:t>
            </a:r>
          </a:p>
          <a:p>
            <a:pPr>
              <a:buNone/>
            </a:pPr>
            <a:r>
              <a:rPr lang="fa-IR" dirty="0" smtClean="0"/>
              <a:t>                                    2400دقیقه</a:t>
            </a:r>
          </a:p>
          <a:p>
            <a:pPr>
              <a:buNone/>
            </a:pPr>
            <a:r>
              <a:rPr lang="fa-IR" dirty="0" smtClean="0">
                <a:solidFill>
                  <a:srgbClr val="FF0000"/>
                </a:solidFill>
              </a:rPr>
              <a:t>اما در این دیدگاه تصمیم بهینه ای نمی باشد</a:t>
            </a: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4" name="Right Brace 3"/>
          <p:cNvSpPr/>
          <p:nvPr/>
        </p:nvSpPr>
        <p:spPr>
          <a:xfrm>
            <a:off x="7072330" y="4572008"/>
            <a:ext cx="71438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/>
          <p:cNvSpPr/>
          <p:nvPr/>
        </p:nvSpPr>
        <p:spPr>
          <a:xfrm>
            <a:off x="5214942" y="4786322"/>
            <a:ext cx="500066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Arrow 5"/>
          <p:cNvSpPr/>
          <p:nvPr/>
        </p:nvSpPr>
        <p:spPr>
          <a:xfrm>
            <a:off x="5214942" y="5143512"/>
            <a:ext cx="500066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2800" dirty="0" smtClean="0">
                <a:cs typeface="B Zar" pitchFamily="2" charset="-78"/>
              </a:rPr>
              <a:t>نگاه دوم-در نگاه بعدی میبایست میزان استفاده هر یک از محصولات از محدودیت را طبق اصل تئوری محدودیت محاسبه کنیم</a:t>
            </a:r>
            <a:endParaRPr lang="fa-IR" sz="2800" dirty="0">
              <a:cs typeface="B Za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6929486" cy="4179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214282" y="2794000"/>
          <a:ext cx="68580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 flipH="1" flipV="1">
            <a:off x="6965173" y="4107661"/>
            <a:ext cx="92869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7036595" y="3178983"/>
            <a:ext cx="1009656" cy="652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Arrow Callout 22"/>
          <p:cNvSpPr/>
          <p:nvPr/>
        </p:nvSpPr>
        <p:spPr>
          <a:xfrm>
            <a:off x="7929586" y="2428868"/>
            <a:ext cx="1214414" cy="314327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هر دقبقه کارکرد کارگر ب برای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پس بهتر است از هر دقیقه زمان کارگر ب برای تولید محصول با بیشترین ارزش افزوده(که همان محصول </a:t>
            </a:r>
            <a:r>
              <a:rPr lang="en-US" dirty="0" smtClean="0"/>
              <a:t>y</a:t>
            </a:r>
            <a:r>
              <a:rPr lang="fa-IR" dirty="0" smtClean="0"/>
              <a:t>است)استفاده کنیم که در این حالت ارزش افزوده کل برابر است با:</a:t>
            </a:r>
          </a:p>
          <a:p>
            <a:endParaRPr lang="fa-IR" dirty="0" smtClean="0"/>
          </a:p>
          <a:p>
            <a:pPr>
              <a:buNone/>
            </a:pPr>
            <a:r>
              <a:rPr lang="fa-IR" dirty="0" smtClean="0"/>
              <a:t>                       </a:t>
            </a:r>
            <a:r>
              <a:rPr lang="en-US" dirty="0" smtClean="0"/>
              <a:t>=y</a:t>
            </a:r>
            <a:r>
              <a:rPr lang="fa-IR" dirty="0" smtClean="0"/>
              <a:t>15*100واحد    = 1500 دقیقه</a:t>
            </a:r>
          </a:p>
          <a:p>
            <a:pPr>
              <a:buNone/>
            </a:pPr>
            <a:r>
              <a:rPr lang="fa-IR" dirty="0" smtClean="0"/>
              <a:t>                       </a:t>
            </a:r>
            <a:r>
              <a:rPr lang="en-US" dirty="0" smtClean="0"/>
              <a:t>=x</a:t>
            </a:r>
            <a:r>
              <a:rPr lang="fa-IR" dirty="0" smtClean="0"/>
              <a:t>30دقیقه*30واحد=</a:t>
            </a:r>
            <a:r>
              <a:rPr lang="fa-IR" u="sng" dirty="0" smtClean="0"/>
              <a:t>900</a:t>
            </a:r>
            <a:r>
              <a:rPr lang="fa-IR" dirty="0" smtClean="0"/>
              <a:t>دقیقه</a:t>
            </a:r>
          </a:p>
          <a:p>
            <a:pPr>
              <a:buNone/>
            </a:pPr>
            <a:r>
              <a:rPr lang="fa-IR" dirty="0" smtClean="0"/>
              <a:t>                                              2400</a:t>
            </a:r>
          </a:p>
          <a:p>
            <a:pPr algn="l">
              <a:buNone/>
            </a:pPr>
            <a:r>
              <a:rPr lang="fa-IR" dirty="0" smtClean="0"/>
              <a:t>11100=(120*30)+(75*100)=ارزش افزوده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/>
              <a:t>همانطور که واضح است دیدگاه دوم ارزش افزوده بیشتری از دیدگاه اول ایجاد می کند:1500&lt;11100</a:t>
            </a:r>
            <a:endParaRPr lang="fa-IR" dirty="0"/>
          </a:p>
        </p:txBody>
      </p:sp>
      <p:sp>
        <p:nvSpPr>
          <p:cNvPr id="4" name="Right Brace 3"/>
          <p:cNvSpPr/>
          <p:nvPr/>
        </p:nvSpPr>
        <p:spPr>
          <a:xfrm>
            <a:off x="6215074" y="3214686"/>
            <a:ext cx="642942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Callout 4"/>
          <p:cNvSpPr/>
          <p:nvPr/>
        </p:nvSpPr>
        <p:spPr>
          <a:xfrm>
            <a:off x="6786578" y="3214686"/>
            <a:ext cx="2357422" cy="107157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زمان کارگر ب 2400دقیقه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یکی از وظایف مدیران حداکثر کردن سود شرکت با  توجه به محدودیت منابع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مدیری تواناست که با توجه به محدودیت بیشترین استفاده را از منبع ببرد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حسابداری مدیریت باید راهکاری رابرای استفاده بهینه از منابع ابداع کند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گام سوم :تسری اثر تصمیم گیری به سایر منابع فاقد محدودیت:</a:t>
            </a:r>
            <a:endParaRPr lang="fa-IR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 طبق مثال مذکور اگر تولید محصول</a:t>
            </a:r>
            <a:r>
              <a:rPr lang="en-US" dirty="0" smtClean="0">
                <a:cs typeface="B Zar" pitchFamily="2" charset="-78"/>
              </a:rPr>
              <a:t>y</a:t>
            </a:r>
            <a:r>
              <a:rPr lang="fa-IR" dirty="0" smtClean="0">
                <a:cs typeface="B Zar" pitchFamily="2" charset="-78"/>
              </a:rPr>
              <a:t>100واحد و محصول</a:t>
            </a:r>
            <a:r>
              <a:rPr lang="en-US" dirty="0" smtClean="0">
                <a:cs typeface="B Zar" pitchFamily="2" charset="-78"/>
              </a:rPr>
              <a:t>x</a:t>
            </a:r>
            <a:r>
              <a:rPr lang="fa-IR" dirty="0" smtClean="0">
                <a:cs typeface="B Zar" pitchFamily="2" charset="-78"/>
              </a:rPr>
              <a:t>30واحد باشد میزان کارکرد کارگر ج(که دارای محدودیت نبود)به شرح زیر است:</a:t>
            </a:r>
          </a:p>
          <a:p>
            <a:pPr algn="l">
              <a:buNone/>
            </a:pPr>
            <a:r>
              <a:rPr lang="fa-IR" dirty="0" smtClean="0">
                <a:cs typeface="B Zar" pitchFamily="2" charset="-78"/>
              </a:rPr>
              <a:t>1650دقیقه=(5*30)+(15*100)=زمان فروشنده جهت تولید برای کارگرج</a:t>
            </a:r>
          </a:p>
          <a:p>
            <a:pPr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باتوجه به زمان محاسبه شده کارگر ج دارای 750دقیقه ظرفیت خالی میباشد(1650-2400)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3100" dirty="0" smtClean="0">
                <a:cs typeface="B Titr" pitchFamily="2" charset="-78"/>
              </a:rPr>
              <a:t>گلدرات و فوکس قواعدی برای حل مشکل مذبور ارائه کردند</a:t>
            </a:r>
            <a:r>
              <a:rPr lang="fa-IR" dirty="0" smtClean="0"/>
              <a:t>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برنامه ی بهینه سازی فن آوری تولید باید جریان </a:t>
            </a:r>
            <a:r>
              <a:rPr lang="fa-IR" dirty="0" smtClean="0">
                <a:solidFill>
                  <a:srgbClr val="FF0000"/>
                </a:solidFill>
              </a:rPr>
              <a:t>ورودی و خروجی</a:t>
            </a:r>
            <a:r>
              <a:rPr lang="fa-IR" dirty="0" smtClean="0"/>
              <a:t> بین ایستگاهها را متوازن کند.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میزان بهره برداری از ایستگاههای غیر گلوگاهی باید از طریق محدودیت های موجود تعیین شوند.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ساعات تلف شده توسط گلوگاهها باید به عنوان ساعلت تلف شده کل سیستم مد نظر قرار گیرد.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ساعات استفاده نشده توسط ایستگاههای غیر گلوگاهی (اگر طبق برنامه باشد)را نباید به عنوان کم کاری در نظر گرفت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ایستگاه گلوگاهی هم بر میزان موجودی کالا وهم بر عملکرد شرکت تاثیر میگذارد.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برنامه ها باید هم زمان تمامی محدودیت ها طراحی شود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fa-IR" dirty="0" smtClean="0"/>
              <a:t>نظریه تئوری محدودیت این است که استفاده صد در صد از منابع فاقد محدودیت باعث افزایش عملکرد نمیشود بلکه باعث افزایش موجودی ها میشود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گام چهارم:رفع محدودیت های سیستم: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برای رفع محدودیت های نقاط گلوگاهی دو دیدگاه وجود دارد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>
                <a:cs typeface="B Zar" pitchFamily="2" charset="-78"/>
              </a:rPr>
              <a:t>سرمایه گذاری در فن آوری های جدید برای افزایش توان گلوگاها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>
                <a:cs typeface="B Zar" pitchFamily="2" charset="-78"/>
              </a:rPr>
              <a:t>هذف فعالیتهای فاقد ارزش افزوده گلوگاهها برای افزایش بهره وری  و کاهش چرخه ی زمانی در آنها</a:t>
            </a:r>
          </a:p>
          <a:p>
            <a:pPr marL="624078" indent="-514350">
              <a:buNone/>
            </a:pPr>
            <a:r>
              <a:rPr lang="fa-IR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گام پنجم:به کارگیری دوباره فرایند:</a:t>
            </a:r>
          </a:p>
          <a:p>
            <a:pPr marL="624078" indent="-514350">
              <a:buNone/>
            </a:pPr>
            <a:r>
              <a:rPr lang="fa-IR" dirty="0" smtClean="0">
                <a:cs typeface="B Zar" pitchFamily="2" charset="-78"/>
              </a:rPr>
              <a:t>بعد از رفع محدودیت ها به علت داشتن محدودیت های احتمالی جدید این فرایند را به منظور بهبود مستمر دوباره از مرحله ی اول آغاز میکنیم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تفاوتهای تئوری محدودیت با حسابداری صنعتی و </a:t>
            </a:r>
            <a:r>
              <a:rPr lang="en-US" dirty="0" smtClean="0">
                <a:cs typeface="B Titr" pitchFamily="2" charset="-78"/>
              </a:rPr>
              <a:t>ABC</a:t>
            </a:r>
            <a:r>
              <a:rPr lang="fa-IR" dirty="0" smtClean="0">
                <a:cs typeface="B Titr" pitchFamily="2" charset="-78"/>
              </a:rPr>
              <a:t> :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85786" y="2285992"/>
          <a:ext cx="4572032" cy="3357584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286016"/>
                <a:gridCol w="2286016"/>
              </a:tblGrid>
              <a:tr h="83939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نظر گلدرات و کوکس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حسابداری</a:t>
                      </a:r>
                      <a:r>
                        <a:rPr lang="fa-IR" baseline="0" dirty="0" smtClean="0"/>
                        <a:t> صنعتی</a:t>
                      </a:r>
                      <a:endParaRPr lang="fa-IR" dirty="0"/>
                    </a:p>
                  </a:txBody>
                  <a:tcPr/>
                </a:tc>
              </a:tr>
              <a:tr h="839396">
                <a:tc>
                  <a:txBody>
                    <a:bodyPr/>
                    <a:lstStyle/>
                    <a:p>
                      <a:pPr marL="342900" indent="-342900" rtl="1">
                        <a:buFontTx/>
                        <a:buNone/>
                      </a:pPr>
                      <a:r>
                        <a:rPr lang="fa-IR" dirty="0" smtClean="0"/>
                        <a:t>توان عملیاتی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سود خالص</a:t>
                      </a:r>
                      <a:endParaRPr lang="fa-IR" dirty="0"/>
                    </a:p>
                  </a:txBody>
                  <a:tcPr/>
                </a:tc>
              </a:tr>
              <a:tr h="83939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موجودیها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نرخ بازده سرمایه</a:t>
                      </a:r>
                      <a:r>
                        <a:rPr lang="fa-IR" baseline="0" dirty="0" smtClean="0"/>
                        <a:t> گذاری</a:t>
                      </a:r>
                      <a:endParaRPr lang="fa-IR" dirty="0"/>
                    </a:p>
                  </a:txBody>
                  <a:tcPr/>
                </a:tc>
              </a:tr>
              <a:tr h="83939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هزینه های عملیاتی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جریان نقدی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5786446" y="2071678"/>
            <a:ext cx="428628" cy="3714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6286512" y="2214554"/>
            <a:ext cx="2571768" cy="3429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معیار اندازه گیری عملکرد بنگاه های اقتصادی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تفاوت تئوری محدودیت با حسابداری صنعتی: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اعتقاد نورن و همکاران تئوری محدودیت دید محافظه کارانه تری نسبت به شناسایی عملکرد دارد و عملکرد راتنها </a:t>
            </a:r>
            <a:r>
              <a:rPr lang="fa-IR" dirty="0" smtClean="0">
                <a:solidFill>
                  <a:srgbClr val="FF0000"/>
                </a:solidFill>
              </a:rPr>
              <a:t>زمان فروش </a:t>
            </a:r>
            <a:r>
              <a:rPr lang="fa-IR" dirty="0" smtClean="0"/>
              <a:t>محصول می سنجد.</a:t>
            </a:r>
          </a:p>
          <a:p>
            <a:r>
              <a:rPr lang="fa-IR" dirty="0" smtClean="0"/>
              <a:t>یعنی به دیدگاه تئوری محدودیت شرکت زمانی عملکرد مناسب دارد که محصول را </a:t>
            </a:r>
            <a:r>
              <a:rPr lang="fa-IR" dirty="0" smtClean="0">
                <a:solidFill>
                  <a:srgbClr val="FF0000"/>
                </a:solidFill>
              </a:rPr>
              <a:t>برای فروش تولید کند بدون افزایش میزان موجودی</a:t>
            </a:r>
          </a:p>
          <a:p>
            <a:r>
              <a:rPr lang="fa-IR" dirty="0" smtClean="0"/>
              <a:t>تئوری محدودیت کارایی هر بخش را با توجه به محدودیت های سیستم ارزیابی می کند این در حالی است که حسابداری صنعتی سنتی </a:t>
            </a:r>
            <a:r>
              <a:rPr lang="fa-IR" dirty="0" smtClean="0">
                <a:solidFill>
                  <a:srgbClr val="FF0000"/>
                </a:solidFill>
              </a:rPr>
              <a:t>بدون در نظر گرفتن محدودیت های سیستم </a:t>
            </a:r>
            <a:r>
              <a:rPr lang="fa-IR" dirty="0" smtClean="0"/>
              <a:t>عملکرد هر بخش را ارزیابی می کند.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428652"/>
            <a:ext cx="8229600" cy="1428760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Titr" pitchFamily="2" charset="-78"/>
              </a:rPr>
              <a:t>تفاوت تئوری محدودیت با سیستم </a:t>
            </a:r>
            <a:r>
              <a:rPr lang="en-US" dirty="0" smtClean="0">
                <a:cs typeface="B Titr" pitchFamily="2" charset="-78"/>
              </a:rPr>
              <a:t>ABC</a:t>
            </a:r>
            <a:endParaRPr lang="fa-IR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193599"/>
        </p:xfrm>
        <a:graphic>
          <a:graphicData uri="http://schemas.openxmlformats.org/drawingml/2006/table">
            <a:tbl>
              <a:tblPr rtl="1" firstRow="1" firstCol="1" bandRow="1" bandCol="1">
                <a:tableStyleId>{5A111915-BE36-4E01-A7E5-04B1672EAD32}</a:tableStyleId>
              </a:tblPr>
              <a:tblGrid>
                <a:gridCol w="3048000"/>
                <a:gridCol w="3048000"/>
                <a:gridCol w="3048000"/>
              </a:tblGrid>
              <a:tr h="357190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تئوری محدودیت</a:t>
                      </a:r>
                      <a:endParaRPr lang="fa-I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ABC</a:t>
                      </a:r>
                      <a:endParaRPr lang="fa-I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0257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bg1"/>
                          </a:solidFill>
                        </a:rPr>
                        <a:t>هدف</a:t>
                      </a:r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بالا</a:t>
                      </a:r>
                      <a:r>
                        <a:rPr lang="fa-IR" baseline="0" dirty="0" smtClean="0"/>
                        <a:t> بردن عملکرد شرکت از طریق بهره وری محدودیت های سیستم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فراهم کردن اطلاعات برای مدیران از طریق رابطه ی عت و معلولی بین هزینه های منابع صرف شده</a:t>
                      </a:r>
                      <a:endParaRPr lang="fa-IR" dirty="0"/>
                    </a:p>
                  </a:txBody>
                  <a:tcPr/>
                </a:tc>
              </a:tr>
              <a:tr h="92505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bg1"/>
                          </a:solidFill>
                        </a:rPr>
                        <a:t>ظرفیت منابع</a:t>
                      </a:r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ظرفیت تولید</a:t>
                      </a:r>
                      <a:r>
                        <a:rPr lang="fa-IR" baseline="0" dirty="0" smtClean="0"/>
                        <a:t> مشخص است و نمیتوان هزینه عملیاتی را به سرعت تغییر داد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مدیران قادر به تغییر</a:t>
                      </a:r>
                      <a:r>
                        <a:rPr lang="fa-IR" baseline="0" dirty="0" smtClean="0"/>
                        <a:t> ظرفیت منابع تولید هستند</a:t>
                      </a:r>
                      <a:endParaRPr lang="fa-IR" dirty="0"/>
                    </a:p>
                  </a:txBody>
                  <a:tcPr/>
                </a:tc>
              </a:tr>
              <a:tr h="92505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bg1"/>
                          </a:solidFill>
                        </a:rPr>
                        <a:t>فرایند بهبود</a:t>
                      </a:r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از طریق بر طرف کردن محدودیت ها و کاهش زمان عبور محصولات از گلوگاهها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از طریق تعیین میزان هزینه های هر فعالیت</a:t>
                      </a:r>
                      <a:endParaRPr lang="fa-IR" dirty="0"/>
                    </a:p>
                  </a:txBody>
                  <a:tcPr/>
                </a:tc>
              </a:tr>
              <a:tr h="120257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bg1"/>
                          </a:solidFill>
                        </a:rPr>
                        <a:t>بهبود سودآوری</a:t>
                      </a:r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محصولاتی تولید میشوند که به ازای استفاده</a:t>
                      </a:r>
                      <a:r>
                        <a:rPr lang="fa-IR" baseline="0" dirty="0" smtClean="0"/>
                        <a:t> از یک واحد محدودیت حاشیه عملکرد بالاتری ایجاد کند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حجم و نوع ترکیب محصول در یک</a:t>
                      </a:r>
                      <a:r>
                        <a:rPr lang="fa-IR" baseline="0" dirty="0" smtClean="0"/>
                        <a:t> برهه ی زمانی بلند مدت تعیین میشود</a:t>
                      </a:r>
                      <a:endParaRPr lang="fa-IR" dirty="0"/>
                    </a:p>
                  </a:txBody>
                  <a:tcPr/>
                </a:tc>
              </a:tr>
              <a:tr h="64753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bg1"/>
                          </a:solidFill>
                        </a:rPr>
                        <a:t>دوره</a:t>
                      </a:r>
                      <a:r>
                        <a:rPr lang="fa-IR" baseline="0" dirty="0" smtClean="0">
                          <a:solidFill>
                            <a:schemeClr val="bg1"/>
                          </a:solidFill>
                        </a:rPr>
                        <a:t> ی زمانی</a:t>
                      </a:r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دوره زمانی کوتاه مدت مد نظر است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دوره ی زمانی بلن مدت مد نظر است</a:t>
                      </a:r>
                      <a:endParaRPr lang="fa-IR" dirty="0"/>
                    </a:p>
                  </a:txBody>
                  <a:tcPr/>
                </a:tc>
              </a:tr>
              <a:tr h="92505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bg1"/>
                          </a:solidFill>
                        </a:rPr>
                        <a:t>کنترل روی هزینه تبدیل </a:t>
                      </a:r>
                      <a:endParaRPr lang="fa-I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هیچگونه کنترلی روی منابع تبدیل ندارد و بهای</a:t>
                      </a:r>
                      <a:r>
                        <a:rPr lang="fa-IR" baseline="0" dirty="0" smtClean="0"/>
                        <a:t> محصول از مواد مستقیم تشکیل شده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مدیریت کنتل کامل و مطلق دارد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معایب تئوری محدودیت: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تمرکز بر روی دوره ی زمانی کوتاه مدت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نادیده گرفتن هزینه های ثابت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ثابت فرض کردن متغییرهایی مانند قیمت محصول و سفارش مشتری</a:t>
            </a:r>
          </a:p>
          <a:p>
            <a:pPr marL="624078" indent="-514350">
              <a:buNone/>
            </a:pPr>
            <a:r>
              <a:rPr lang="fa-IR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مزایای تئوری محدودیت: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یک تئوری مدیریت فراگیر است</a:t>
            </a:r>
          </a:p>
          <a:p>
            <a:pPr marL="852678" indent="-742950">
              <a:buFont typeface="+mj-lt"/>
              <a:buAutoNum type="arabicParenR"/>
            </a:pPr>
            <a:r>
              <a:rPr lang="fa-IR" dirty="0" smtClean="0"/>
              <a:t>مدیریت موجودی کالا</a:t>
            </a:r>
          </a:p>
          <a:p>
            <a:pPr marL="852678" indent="-742950">
              <a:buFont typeface="+mj-lt"/>
              <a:buAutoNum type="arabicParenR"/>
            </a:pPr>
            <a:r>
              <a:rPr lang="fa-IR" dirty="0" smtClean="0"/>
              <a:t>بهبود کیفیت و سود آوری در کوتاه مدت</a:t>
            </a:r>
          </a:p>
          <a:p>
            <a:pPr marL="852678" indent="-742950">
              <a:buFont typeface="+mj-lt"/>
              <a:buAutoNum type="arabicParenR"/>
            </a:pPr>
            <a:r>
              <a:rPr lang="fa-IR" dirty="0" smtClean="0"/>
              <a:t>سادگی و قابل فهم بودن در مقایسه با هزینه یابی سنتی</a:t>
            </a:r>
          </a:p>
          <a:p>
            <a:pPr marL="852678" indent="-742950">
              <a:buFont typeface="+mj-lt"/>
              <a:buAutoNum type="arabicParenR"/>
            </a:pP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3100" dirty="0" smtClean="0">
                <a:cs typeface="B Titr" pitchFamily="2" charset="-78"/>
              </a:rPr>
              <a:t>تحقیقات انجام شده بر روی تئوری </a:t>
            </a:r>
            <a:r>
              <a:rPr lang="fa-IR" sz="3100" dirty="0" smtClean="0">
                <a:cs typeface="B Zar" pitchFamily="2" charset="-78"/>
              </a:rPr>
              <a:t>محدودیت:تحقیقی </a:t>
            </a:r>
            <a:r>
              <a:rPr lang="fa-IR" sz="2400" dirty="0" smtClean="0">
                <a:cs typeface="B Zar" pitchFamily="2" charset="-78"/>
              </a:rPr>
              <a:t>که توسط استیون و ویکتوریاپانمندانه(بررسی مزایای تئوری محدودیت گلدرات)به روی نمونه1000تایی انجام شده نتایج زیر را ارائه می کند.</a:t>
            </a:r>
            <a:br>
              <a:rPr lang="fa-IR" sz="2400" dirty="0" smtClean="0">
                <a:cs typeface="B Zar" pitchFamily="2" charset="-78"/>
              </a:rPr>
            </a:br>
            <a:r>
              <a:rPr lang="fa-IR" dirty="0" smtClean="0">
                <a:cs typeface="B Zar" pitchFamily="2" charset="-78"/>
              </a:rPr>
              <a:t> 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a-IR" dirty="0" smtClean="0"/>
              <a:t>زمان تحویل:</a:t>
            </a:r>
          </a:p>
          <a:p>
            <a:pPr>
              <a:buNone/>
            </a:pPr>
            <a:r>
              <a:rPr lang="fa-IR" dirty="0" smtClean="0"/>
              <a:t>75درصد نمونه کاهش 50درصدی در زمان تحویل را گزارش می دهند</a:t>
            </a:r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زمان فرایند تولید:</a:t>
            </a:r>
          </a:p>
          <a:p>
            <a:pPr>
              <a:buNone/>
            </a:pPr>
            <a:r>
              <a:rPr lang="fa-IR" dirty="0" smtClean="0"/>
              <a:t>40مورد تاکید کردند که زمان تولید کاهش یافته</a:t>
            </a:r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زمان تحویل طبق برنامه مشتری:</a:t>
            </a:r>
          </a:p>
          <a:p>
            <a:pPr>
              <a:buNone/>
            </a:pPr>
            <a:r>
              <a:rPr lang="fa-IR" dirty="0" smtClean="0"/>
              <a:t>12شرکت از نمونه معتقد بودند 60درصد و حتی چند شرکت صد در صدبهبود داشتند</a:t>
            </a:r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میزان موجودی:</a:t>
            </a:r>
          </a:p>
          <a:p>
            <a:pPr>
              <a:buNone/>
            </a:pPr>
            <a:r>
              <a:rPr lang="fa-IR" dirty="0" smtClean="0"/>
              <a:t>در28شرکت موجودی کالا تا50درصد کاهش پیدا کرده</a:t>
            </a:r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ارتباط بین کاهش زمان تحویل و میزان موجودیک</a:t>
            </a:r>
          </a:p>
          <a:p>
            <a:pPr>
              <a:buNone/>
            </a:pPr>
            <a:r>
              <a:rPr lang="fa-IR" dirty="0" smtClean="0"/>
              <a:t>این تحقیق همبستگی77درصدی را بین دو مورد نشان می دهد</a:t>
            </a:r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عملکرد(توان عملیاتی):</a:t>
            </a:r>
          </a:p>
          <a:p>
            <a:pPr>
              <a:buNone/>
            </a:pPr>
            <a:r>
              <a:rPr lang="fa-IR" dirty="0" smtClean="0"/>
              <a:t>همه ی گزارش ها افزایش68درصدی در درآمد را نشان میدهند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893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باتشکر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تاریخچه تئوری محدودیت: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سال 1970الیا گلدرات با توجه به درخواست یک کارخانه دار در دورهای کوتاه مدت تولیدات وی را با ارائه(برنامه بهینه کردن فن آوری تویلد) 3 برابر نمود.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Titr" pitchFamily="2" charset="-78"/>
              </a:rPr>
              <a:t>برنامه بهینه کردن فنآوری تولید در محافل دانشگاهی به شرح زیر است: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طراحی و ساخت شبکه ی تولید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تقسیم شبکه تولید به دو قسمت گلوگاهی و غیر گلوگاهی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تهیه برنامه برای قسمت های غیر گلوگاهی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استفاده بیشتر از قسمت های گلوگاهی</a:t>
            </a:r>
          </a:p>
          <a:p>
            <a:pPr marL="624078" indent="-514350">
              <a:buFont typeface="+mj-lt"/>
              <a:buAutoNum type="arabicParenR"/>
            </a:pPr>
            <a:endParaRPr lang="fa-IR" dirty="0" smtClean="0"/>
          </a:p>
          <a:p>
            <a:pPr marL="624078" indent="-514350">
              <a:buFont typeface="+mj-lt"/>
              <a:buAutoNum type="arabicParenR"/>
            </a:pPr>
            <a:endParaRPr lang="fa-IR" dirty="0" smtClean="0"/>
          </a:p>
          <a:p>
            <a:pPr marL="624078" indent="-514350">
              <a:buNone/>
            </a:pPr>
            <a:r>
              <a:rPr lang="fa-IR" dirty="0" smtClean="0">
                <a:cs typeface="B Elham" pitchFamily="2" charset="-78"/>
              </a:rPr>
              <a:t>این برنامه به سرعت مورد پذیرش </a:t>
            </a:r>
            <a:r>
              <a:rPr lang="fa-IR" dirty="0" smtClean="0">
                <a:solidFill>
                  <a:srgbClr val="FF0000"/>
                </a:solidFill>
                <a:cs typeface="B Elham" pitchFamily="2" charset="-78"/>
              </a:rPr>
              <a:t>شرکتهای سهامی </a:t>
            </a:r>
            <a:r>
              <a:rPr lang="fa-IR" dirty="0" smtClean="0">
                <a:cs typeface="B Elham" pitchFamily="2" charset="-78"/>
              </a:rPr>
              <a:t>بزرگ قرار گرفت</a:t>
            </a:r>
            <a:endParaRPr lang="fa-IR" dirty="0"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نظر گلدرات و کوکس مراحل اولیه گسترش فلسفه تئوری محدودیت از طریق بهینه کردن برنامه های </a:t>
            </a:r>
            <a:r>
              <a:rPr lang="fa-IR" dirty="0" smtClean="0">
                <a:solidFill>
                  <a:srgbClr val="FF0000"/>
                </a:solidFill>
              </a:rPr>
              <a:t>زمانی</a:t>
            </a:r>
            <a:r>
              <a:rPr lang="fa-IR" dirty="0" smtClean="0"/>
              <a:t> تولید آغاز شد.</a:t>
            </a:r>
          </a:p>
          <a:p>
            <a:endParaRPr lang="fa-IR" dirty="0" smtClean="0"/>
          </a:p>
          <a:p>
            <a:pPr>
              <a:buNone/>
            </a:pPr>
            <a:endParaRPr lang="fa-IR" dirty="0" smtClean="0"/>
          </a:p>
          <a:p>
            <a:r>
              <a:rPr lang="fa-IR" dirty="0" smtClean="0"/>
              <a:t>نمونه هایی از تحقیقات انجام شده درباره ی تئوری محدودیت: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مدیریت پروژه ها 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مدیریت خرده فروشی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محیط هلی مختلف تولیدی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857232"/>
            <a:ext cx="8229600" cy="1066800"/>
          </a:xfrm>
        </p:spPr>
        <p:txBody>
          <a:bodyPr>
            <a:noAutofit/>
          </a:bodyPr>
          <a:lstStyle/>
          <a:p>
            <a:pPr algn="r"/>
            <a:r>
              <a:rPr lang="fa-IR" sz="4800" cap="all" dirty="0" smtClean="0"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نظریه ی تئوری محدودیت:</a:t>
            </a:r>
            <a:endParaRPr lang="fa-IR" sz="4800" cap="all" dirty="0"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a-IR" dirty="0" smtClean="0"/>
              <a:t>فلسفه ی اصلی توری محدودیت استفاده ی بهینه از محدودیت ها و گلوگاههای تولیدی است.</a:t>
            </a:r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تئوری محدودیت به کل مراحل تولید همانند زنجیره می نگرد و حلقه ضعیف را که موجب گسیخته شدن این زنجیر (فرایند)می شود را تقویت می نماید.</a:t>
            </a:r>
          </a:p>
          <a:p>
            <a:pPr>
              <a:buFont typeface="Wingdings" pitchFamily="2" charset="2"/>
              <a:buChar char="Ø"/>
            </a:pPr>
            <a:r>
              <a:rPr lang="fa-IR" dirty="0" smtClean="0"/>
              <a:t>به مرحله ای از مراحل تولید که در آن کالای در جریان ساخت انباشت می شود را گلوگاه گویند.</a:t>
            </a:r>
          </a:p>
          <a:p>
            <a:pPr>
              <a:buFont typeface="Wingdings" pitchFamily="2" charset="2"/>
              <a:buChar char="Ø"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وجود گلوگاه                                 محدودیت داخلی میباشد.</a:t>
            </a:r>
          </a:p>
          <a:p>
            <a:pPr>
              <a:buNone/>
            </a:pPr>
            <a:r>
              <a:rPr lang="fa-IR" dirty="0" smtClean="0"/>
              <a:t> نبود سفارش مشتری                      محدودیت های بیرونی است.</a:t>
            </a:r>
          </a:p>
          <a:p>
            <a:pPr>
              <a:buFont typeface="Wingdings" pitchFamily="2" charset="2"/>
              <a:buChar char="Ø"/>
            </a:pPr>
            <a:endParaRPr lang="fa-IR" dirty="0"/>
          </a:p>
        </p:txBody>
      </p:sp>
      <p:sp>
        <p:nvSpPr>
          <p:cNvPr id="9" name="Left Arrow 8"/>
          <p:cNvSpPr/>
          <p:nvPr/>
        </p:nvSpPr>
        <p:spPr>
          <a:xfrm>
            <a:off x="4214810" y="5143512"/>
            <a:ext cx="178595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Left Arrow 11"/>
          <p:cNvSpPr/>
          <p:nvPr/>
        </p:nvSpPr>
        <p:spPr>
          <a:xfrm>
            <a:off x="4214810" y="5572140"/>
            <a:ext cx="178595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ight Brace 12"/>
          <p:cNvSpPr/>
          <p:nvPr/>
        </p:nvSpPr>
        <p:spPr>
          <a:xfrm>
            <a:off x="8286776" y="4857760"/>
            <a:ext cx="468000" cy="129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معیارهای تئوری محدودیت: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تئوری محدودیت مجموعه از معیارهای خاص است که حسابداری عملکرد نامیده میشود این معیارها عبارتند از:</a:t>
            </a:r>
          </a:p>
          <a:p>
            <a:endParaRPr lang="fa-IR" dirty="0" smtClean="0"/>
          </a:p>
          <a:p>
            <a:endParaRPr lang="fa-IR" dirty="0" smtClean="0"/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توان عملیاتی 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سرمایه گذاری در موجودی ها</a:t>
            </a:r>
          </a:p>
          <a:p>
            <a:pPr marL="624078" indent="-514350">
              <a:buFont typeface="+mj-lt"/>
              <a:buAutoNum type="arabicParenR"/>
            </a:pPr>
            <a:r>
              <a:rPr lang="fa-IR" dirty="0" smtClean="0"/>
              <a:t>هزینه های عملیاتی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1-توان عملیاتی: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این توری هزینه های تبدیل هزینه ثابت تلقی میشود و به منظور ارزیابی عملکرد و ارزش افزوده منتج از آن از مبلغ فروش کسر نمیشود</a:t>
            </a:r>
          </a:p>
          <a:p>
            <a:endParaRPr lang="fa-IR" dirty="0" smtClean="0"/>
          </a:p>
          <a:p>
            <a:pPr algn="l">
              <a:buNone/>
            </a:pPr>
            <a:r>
              <a:rPr lang="fa-IR" dirty="0" smtClean="0">
                <a:solidFill>
                  <a:srgbClr val="FF0000"/>
                </a:solidFill>
              </a:rPr>
              <a:t>هزینه مواد مستقیم-قیمت فروش=توان عملیاتی (ارزش افزوده)</a:t>
            </a:r>
          </a:p>
          <a:p>
            <a:pPr>
              <a:buFont typeface="Arial" pitchFamily="34" charset="0"/>
              <a:buChar char="•"/>
            </a:pPr>
            <a:r>
              <a:rPr lang="fa-IR" dirty="0" smtClean="0"/>
              <a:t>در این توری مدیران برای ایجاد وجه نقد باید محصولاتی را که می توانند بفروشند تولید کنند.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2-سرمایه گذاری در موجودیها: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بر مبنای تئوری محدودیت مبالغ سرمایه گذاری شده در </a:t>
            </a:r>
            <a:r>
              <a:rPr lang="fa-IR" dirty="0" smtClean="0">
                <a:solidFill>
                  <a:srgbClr val="FF0000"/>
                </a:solidFill>
              </a:rPr>
              <a:t>موجودی ها </a:t>
            </a:r>
            <a:r>
              <a:rPr lang="fa-IR" dirty="0" smtClean="0"/>
              <a:t>معیاری برای ارزیابی عملکرد مدیریت است.</a:t>
            </a:r>
          </a:p>
          <a:p>
            <a:r>
              <a:rPr lang="fa-IR" dirty="0" smtClean="0"/>
              <a:t>حسابداری سنتی موجودی های کالا و ساختمان وماشین آلات و ...راجزو سرمایه گذاری میداند این در حالی است که تئوری محدودیت فقط موجودی کالا را معیاری برای ارزیابی عملکرد مدیران می داند چراکه ساختمان و ماشین آلات از قبل و بدون توجه به تولید خریداری شده اند.</a:t>
            </a:r>
          </a:p>
          <a:p>
            <a:r>
              <a:rPr lang="fa-IR" dirty="0" smtClean="0"/>
              <a:t>تئوری محدودیت بر خلاف حسابداری سنتی موجودی ها و نه داراییها را به عنوان سرمایه گذاری تلقی می کند.واز طرفی سرمایه گذاری اضافی در موجودیها باعث ایجاد هزینه های اضافی میشود.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780</TotalTime>
  <Words>1780</Words>
  <Application>Microsoft Office PowerPoint</Application>
  <PresentationFormat>On-screen Show (4:3)</PresentationFormat>
  <Paragraphs>248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تئوری محدودیت</vt:lpstr>
      <vt:lpstr>PowerPoint Presentation</vt:lpstr>
      <vt:lpstr>تاریخچه تئوری محدودیت:</vt:lpstr>
      <vt:lpstr>برنامه بهینه کردن فنآوری تولید در محافل دانشگاهی به شرح زیر است:</vt:lpstr>
      <vt:lpstr>PowerPoint Presentation</vt:lpstr>
      <vt:lpstr>نظریه ی تئوری محدودیت:</vt:lpstr>
      <vt:lpstr>معیارهای تئوری محدودیت: </vt:lpstr>
      <vt:lpstr>1-توان عملیاتی:</vt:lpstr>
      <vt:lpstr>2-سرمایه گذاری در موجودیها: </vt:lpstr>
      <vt:lpstr>3-هزینه های عملیاتی: هزینه عملیاتی مبالغ صرف شده برای تبدیل م.جودی اولیه به محصول میباشد.</vt:lpstr>
      <vt:lpstr>فرایند اجرای تئوری محدودیت:</vt:lpstr>
      <vt:lpstr>فرایند اجرای تئوری محدودیت در قالب مثال:</vt:lpstr>
      <vt:lpstr>PowerPoint Presentation</vt:lpstr>
      <vt:lpstr>PowerPoint Presentation</vt:lpstr>
      <vt:lpstr>گام اول:شناسایی محدودیت های سیستم:</vt:lpstr>
      <vt:lpstr>PowerPoint Presentation</vt:lpstr>
      <vt:lpstr>گام دوم:بهره برداری از محدودیت های سیستم</vt:lpstr>
      <vt:lpstr>نگاه دوم-در نگاه بعدی میبایست میزان استفاده هر یک از محصولات از محدودیت را طبق اصل تئوری محدودیت محاسبه کنیم</vt:lpstr>
      <vt:lpstr>PowerPoint Presentation</vt:lpstr>
      <vt:lpstr>گام سوم :تسری اثر تصمیم گیری به سایر منابع فاقد محدودیت:</vt:lpstr>
      <vt:lpstr>گلدرات و فوکس قواعدی برای حل مشکل مذبور ارائه کردند:</vt:lpstr>
      <vt:lpstr>گام چهارم:رفع محدودیت های سیستم:</vt:lpstr>
      <vt:lpstr>تفاوتهای تئوری محدودیت با حسابداری صنعتی و ABC :</vt:lpstr>
      <vt:lpstr>تفاوت تئوری محدودیت با حسابداری صنعتی:</vt:lpstr>
      <vt:lpstr>تفاوت تئوری محدودیت با سیستم ABC</vt:lpstr>
      <vt:lpstr>معایب تئوری محدودیت:</vt:lpstr>
      <vt:lpstr>تحقیقات انجام شده بر روی تئوری محدودیت:تحقیقی که توسط استیون و ویکتوریاپانمندانه(بررسی مزایای تئوری محدودیت گلدرات)به روی نمونه1000تایی انجام شده نتایج زیر را ارائه می کند.  </vt:lpstr>
      <vt:lpstr>PowerPoint Presentation</vt:lpstr>
    </vt:vector>
  </TitlesOfParts>
  <Company>NewTech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تئوری محدودیت</dc:title>
  <dc:creator>PC</dc:creator>
  <cp:lastModifiedBy>WIN 7</cp:lastModifiedBy>
  <cp:revision>63</cp:revision>
  <dcterms:created xsi:type="dcterms:W3CDTF">2012-04-24T07:31:37Z</dcterms:created>
  <dcterms:modified xsi:type="dcterms:W3CDTF">2017-04-16T18:50:53Z</dcterms:modified>
</cp:coreProperties>
</file>