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1" r:id="rId3"/>
    <p:sldId id="262" r:id="rId4"/>
    <p:sldId id="263" r:id="rId5"/>
    <p:sldId id="271" r:id="rId6"/>
    <p:sldId id="269" r:id="rId7"/>
    <p:sldId id="272" r:id="rId8"/>
    <p:sldId id="265" r:id="rId9"/>
    <p:sldId id="274" r:id="rId10"/>
    <p:sldId id="266" r:id="rId11"/>
    <p:sldId id="276" r:id="rId12"/>
    <p:sldId id="279" r:id="rId13"/>
    <p:sldId id="278" r:id="rId14"/>
    <p:sldId id="286" r:id="rId15"/>
    <p:sldId id="280" r:id="rId16"/>
    <p:sldId id="284" r:id="rId17"/>
    <p:sldId id="283" r:id="rId18"/>
    <p:sldId id="285" r:id="rId19"/>
    <p:sldId id="287" r:id="rId2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 varScale="1">
        <p:scale>
          <a:sx n="66" d="100"/>
          <a:sy n="66" d="100"/>
        </p:scale>
        <p:origin x="-16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52CE89-BF6F-4CB1-89D7-166D90963AA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46BA79C-C4A4-4BE8-8484-217699BE064A}">
      <dgm:prSet phldrT="[Text]"/>
      <dgm:spPr/>
      <dgm:t>
        <a:bodyPr/>
        <a:lstStyle/>
        <a:p>
          <a:pPr rtl="1"/>
          <a:r>
            <a:rPr lang="fa-IR" dirty="0" smtClean="0"/>
            <a:t>قابلیت فنی</a:t>
          </a:r>
          <a:endParaRPr lang="fa-IR" dirty="0"/>
        </a:p>
      </dgm:t>
    </dgm:pt>
    <dgm:pt modelId="{8166AC64-C092-4331-B2B9-C41611A56300}" type="parTrans" cxnId="{465BDEB6-835C-4ECA-810D-BDC4FFE6F262}">
      <dgm:prSet/>
      <dgm:spPr/>
      <dgm:t>
        <a:bodyPr/>
        <a:lstStyle/>
        <a:p>
          <a:pPr rtl="1"/>
          <a:endParaRPr lang="fa-IR"/>
        </a:p>
      </dgm:t>
    </dgm:pt>
    <dgm:pt modelId="{D8BDD23B-3731-426D-9C30-75D972705186}" type="sibTrans" cxnId="{465BDEB6-835C-4ECA-810D-BDC4FFE6F262}">
      <dgm:prSet/>
      <dgm:spPr/>
      <dgm:t>
        <a:bodyPr/>
        <a:lstStyle/>
        <a:p>
          <a:pPr rtl="1"/>
          <a:endParaRPr lang="fa-IR"/>
        </a:p>
      </dgm:t>
    </dgm:pt>
    <dgm:pt modelId="{419776D5-649E-4D2E-B700-B7CD579C11ED}">
      <dgm:prSet phldrT="[Text]"/>
      <dgm:spPr/>
      <dgm:t>
        <a:bodyPr/>
        <a:lstStyle/>
        <a:p>
          <a:pPr rtl="1"/>
          <a:r>
            <a:rPr lang="fa-IR" dirty="0" smtClean="0"/>
            <a:t>قابلیت ساختاری</a:t>
          </a:r>
          <a:endParaRPr lang="fa-IR" dirty="0"/>
        </a:p>
      </dgm:t>
    </dgm:pt>
    <dgm:pt modelId="{3971F872-A82B-4EE5-A2F7-8503C4CC68E6}" type="parTrans" cxnId="{63A76C1A-D16E-41E2-BDE3-001BA477298A}">
      <dgm:prSet/>
      <dgm:spPr/>
      <dgm:t>
        <a:bodyPr/>
        <a:lstStyle/>
        <a:p>
          <a:pPr rtl="1"/>
          <a:endParaRPr lang="fa-IR"/>
        </a:p>
      </dgm:t>
    </dgm:pt>
    <dgm:pt modelId="{A6BD570F-2660-429C-A200-F961C6B1EA85}" type="sibTrans" cxnId="{63A76C1A-D16E-41E2-BDE3-001BA477298A}">
      <dgm:prSet/>
      <dgm:spPr/>
      <dgm:t>
        <a:bodyPr/>
        <a:lstStyle/>
        <a:p>
          <a:pPr rtl="1"/>
          <a:endParaRPr lang="fa-IR"/>
        </a:p>
      </dgm:t>
    </dgm:pt>
    <dgm:pt modelId="{BDA00F05-F391-4DA5-885E-DDFEE202E4BA}">
      <dgm:prSet phldrT="[Text]"/>
      <dgm:spPr/>
      <dgm:t>
        <a:bodyPr/>
        <a:lstStyle/>
        <a:p>
          <a:pPr rtl="1"/>
          <a:r>
            <a:rPr lang="fa-IR" dirty="0" smtClean="0"/>
            <a:t>قابلیت اطلاعاتی</a:t>
          </a:r>
          <a:endParaRPr lang="fa-IR" dirty="0"/>
        </a:p>
      </dgm:t>
    </dgm:pt>
    <dgm:pt modelId="{D810DEFD-DEED-4729-993B-E727A223C833}" type="parTrans" cxnId="{D25EEB71-57F6-47A4-B238-17B47B43667E}">
      <dgm:prSet/>
      <dgm:spPr/>
      <dgm:t>
        <a:bodyPr/>
        <a:lstStyle/>
        <a:p>
          <a:pPr rtl="1"/>
          <a:endParaRPr lang="fa-IR"/>
        </a:p>
      </dgm:t>
    </dgm:pt>
    <dgm:pt modelId="{56402D95-6FF1-4C85-9EF2-DD4DD10663D1}" type="sibTrans" cxnId="{D25EEB71-57F6-47A4-B238-17B47B43667E}">
      <dgm:prSet/>
      <dgm:spPr/>
      <dgm:t>
        <a:bodyPr/>
        <a:lstStyle/>
        <a:p>
          <a:pPr rtl="1"/>
          <a:endParaRPr lang="fa-IR"/>
        </a:p>
      </dgm:t>
    </dgm:pt>
    <dgm:pt modelId="{F721B07B-7662-46AC-99B2-7B71CBCF0DE2}">
      <dgm:prSet phldrT="[Text]"/>
      <dgm:spPr/>
      <dgm:t>
        <a:bodyPr/>
        <a:lstStyle/>
        <a:p>
          <a:pPr rtl="1"/>
          <a:r>
            <a:rPr lang="fa-IR" dirty="0" smtClean="0"/>
            <a:t>همکاری الکترونیکی</a:t>
          </a:r>
          <a:endParaRPr lang="fa-IR" dirty="0"/>
        </a:p>
      </dgm:t>
    </dgm:pt>
    <dgm:pt modelId="{59D6BDCB-B634-4DD9-B3FE-6DF3F5472D73}" type="parTrans" cxnId="{D09553E5-DCA9-4955-B07B-41395521FE33}">
      <dgm:prSet/>
      <dgm:spPr/>
      <dgm:t>
        <a:bodyPr/>
        <a:lstStyle/>
        <a:p>
          <a:pPr rtl="1"/>
          <a:endParaRPr lang="fa-IR"/>
        </a:p>
      </dgm:t>
    </dgm:pt>
    <dgm:pt modelId="{C5FC60C9-2A18-4EB3-B596-39AE748F34A6}" type="sibTrans" cxnId="{D09553E5-DCA9-4955-B07B-41395521FE33}">
      <dgm:prSet/>
      <dgm:spPr/>
      <dgm:t>
        <a:bodyPr/>
        <a:lstStyle/>
        <a:p>
          <a:pPr rtl="1"/>
          <a:endParaRPr lang="fa-IR"/>
        </a:p>
      </dgm:t>
    </dgm:pt>
    <dgm:pt modelId="{CF45EDB0-4C02-4157-B77F-4D82B6160DFD}" type="pres">
      <dgm:prSet presAssocID="{0D52CE89-BF6F-4CB1-89D7-166D90963AAD}" presName="Name0" presStyleCnt="0">
        <dgm:presLayoutVars>
          <dgm:dir/>
          <dgm:resizeHandles val="exact"/>
        </dgm:presLayoutVars>
      </dgm:prSet>
      <dgm:spPr/>
    </dgm:pt>
    <dgm:pt modelId="{3B53B4DA-5641-405E-989A-D8D0F7D35A60}" type="pres">
      <dgm:prSet presAssocID="{446BA79C-C4A4-4BE8-8484-217699BE064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FCEF4CD-B8D7-4640-8D1C-EA9623679018}" type="pres">
      <dgm:prSet presAssocID="{D8BDD23B-3731-426D-9C30-75D972705186}" presName="sibTrans" presStyleLbl="sibTrans2D1" presStyleIdx="0" presStyleCnt="3"/>
      <dgm:spPr/>
      <dgm:t>
        <a:bodyPr/>
        <a:lstStyle/>
        <a:p>
          <a:pPr rtl="1"/>
          <a:endParaRPr lang="fa-IR"/>
        </a:p>
      </dgm:t>
    </dgm:pt>
    <dgm:pt modelId="{9A69656B-CA69-4773-B6E6-59867FD1F8D8}" type="pres">
      <dgm:prSet presAssocID="{D8BDD23B-3731-426D-9C30-75D972705186}" presName="connectorText" presStyleLbl="sibTrans2D1" presStyleIdx="0" presStyleCnt="3"/>
      <dgm:spPr/>
      <dgm:t>
        <a:bodyPr/>
        <a:lstStyle/>
        <a:p>
          <a:pPr rtl="1"/>
          <a:endParaRPr lang="fa-IR"/>
        </a:p>
      </dgm:t>
    </dgm:pt>
    <dgm:pt modelId="{8F141D81-A54A-4EC1-B3A8-505DE2F0737C}" type="pres">
      <dgm:prSet presAssocID="{419776D5-649E-4D2E-B700-B7CD579C11E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D294857-F692-4302-97A5-E781156CDAFF}" type="pres">
      <dgm:prSet presAssocID="{A6BD570F-2660-429C-A200-F961C6B1EA85}" presName="sibTrans" presStyleLbl="sibTrans2D1" presStyleIdx="1" presStyleCnt="3"/>
      <dgm:spPr/>
      <dgm:t>
        <a:bodyPr/>
        <a:lstStyle/>
        <a:p>
          <a:pPr rtl="1"/>
          <a:endParaRPr lang="fa-IR"/>
        </a:p>
      </dgm:t>
    </dgm:pt>
    <dgm:pt modelId="{E3E2958F-F6F1-458F-8C86-192A85BDC9E4}" type="pres">
      <dgm:prSet presAssocID="{A6BD570F-2660-429C-A200-F961C6B1EA85}" presName="connectorText" presStyleLbl="sibTrans2D1" presStyleIdx="1" presStyleCnt="3"/>
      <dgm:spPr/>
      <dgm:t>
        <a:bodyPr/>
        <a:lstStyle/>
        <a:p>
          <a:pPr rtl="1"/>
          <a:endParaRPr lang="fa-IR"/>
        </a:p>
      </dgm:t>
    </dgm:pt>
    <dgm:pt modelId="{D1F3112E-9072-4764-9A92-A97C4B5AB2E1}" type="pres">
      <dgm:prSet presAssocID="{BDA00F05-F391-4DA5-885E-DDFEE202E4B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8F1E256-C940-4C48-9B47-270798208873}" type="pres">
      <dgm:prSet presAssocID="{56402D95-6FF1-4C85-9EF2-DD4DD10663D1}" presName="sibTrans" presStyleLbl="sibTrans2D1" presStyleIdx="2" presStyleCnt="3"/>
      <dgm:spPr/>
      <dgm:t>
        <a:bodyPr/>
        <a:lstStyle/>
        <a:p>
          <a:pPr rtl="1"/>
          <a:endParaRPr lang="fa-IR"/>
        </a:p>
      </dgm:t>
    </dgm:pt>
    <dgm:pt modelId="{088F1EDD-551A-448B-BC8D-BC239CBA8162}" type="pres">
      <dgm:prSet presAssocID="{56402D95-6FF1-4C85-9EF2-DD4DD10663D1}" presName="connectorText" presStyleLbl="sibTrans2D1" presStyleIdx="2" presStyleCnt="3"/>
      <dgm:spPr/>
      <dgm:t>
        <a:bodyPr/>
        <a:lstStyle/>
        <a:p>
          <a:pPr rtl="1"/>
          <a:endParaRPr lang="fa-IR"/>
        </a:p>
      </dgm:t>
    </dgm:pt>
    <dgm:pt modelId="{CA41A8F9-7751-405B-B2B2-C57921C2EBE3}" type="pres">
      <dgm:prSet presAssocID="{F721B07B-7662-46AC-99B2-7B71CBCF0DE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D5AC3BD4-5704-4AF8-B07B-A8B92DA000E2}" type="presOf" srcId="{BDA00F05-F391-4DA5-885E-DDFEE202E4BA}" destId="{D1F3112E-9072-4764-9A92-A97C4B5AB2E1}" srcOrd="0" destOrd="0" presId="urn:microsoft.com/office/officeart/2005/8/layout/process1"/>
    <dgm:cxn modelId="{8F713262-2C42-4B4A-BF72-CCFB88EBEB02}" type="presOf" srcId="{D8BDD23B-3731-426D-9C30-75D972705186}" destId="{7FCEF4CD-B8D7-4640-8D1C-EA9623679018}" srcOrd="0" destOrd="0" presId="urn:microsoft.com/office/officeart/2005/8/layout/process1"/>
    <dgm:cxn modelId="{D782B234-28BA-414F-85F8-5BB6D1565064}" type="presOf" srcId="{56402D95-6FF1-4C85-9EF2-DD4DD10663D1}" destId="{B8F1E256-C940-4C48-9B47-270798208873}" srcOrd="0" destOrd="0" presId="urn:microsoft.com/office/officeart/2005/8/layout/process1"/>
    <dgm:cxn modelId="{D25EEB71-57F6-47A4-B238-17B47B43667E}" srcId="{0D52CE89-BF6F-4CB1-89D7-166D90963AAD}" destId="{BDA00F05-F391-4DA5-885E-DDFEE202E4BA}" srcOrd="2" destOrd="0" parTransId="{D810DEFD-DEED-4729-993B-E727A223C833}" sibTransId="{56402D95-6FF1-4C85-9EF2-DD4DD10663D1}"/>
    <dgm:cxn modelId="{1E876D7B-567E-4ECA-B045-3C99EA5555D6}" type="presOf" srcId="{F721B07B-7662-46AC-99B2-7B71CBCF0DE2}" destId="{CA41A8F9-7751-405B-B2B2-C57921C2EBE3}" srcOrd="0" destOrd="0" presId="urn:microsoft.com/office/officeart/2005/8/layout/process1"/>
    <dgm:cxn modelId="{FD1EE33D-C8BF-4D6C-BC65-D9DE3A621EDB}" type="presOf" srcId="{A6BD570F-2660-429C-A200-F961C6B1EA85}" destId="{FD294857-F692-4302-97A5-E781156CDAFF}" srcOrd="0" destOrd="0" presId="urn:microsoft.com/office/officeart/2005/8/layout/process1"/>
    <dgm:cxn modelId="{28CFF957-5F36-49D5-969F-3605E7231A0A}" type="presOf" srcId="{56402D95-6FF1-4C85-9EF2-DD4DD10663D1}" destId="{088F1EDD-551A-448B-BC8D-BC239CBA8162}" srcOrd="1" destOrd="0" presId="urn:microsoft.com/office/officeart/2005/8/layout/process1"/>
    <dgm:cxn modelId="{63A76C1A-D16E-41E2-BDE3-001BA477298A}" srcId="{0D52CE89-BF6F-4CB1-89D7-166D90963AAD}" destId="{419776D5-649E-4D2E-B700-B7CD579C11ED}" srcOrd="1" destOrd="0" parTransId="{3971F872-A82B-4EE5-A2F7-8503C4CC68E6}" sibTransId="{A6BD570F-2660-429C-A200-F961C6B1EA85}"/>
    <dgm:cxn modelId="{D3CFE194-52E0-46E7-9C04-95A7F39FDD45}" type="presOf" srcId="{A6BD570F-2660-429C-A200-F961C6B1EA85}" destId="{E3E2958F-F6F1-458F-8C86-192A85BDC9E4}" srcOrd="1" destOrd="0" presId="urn:microsoft.com/office/officeart/2005/8/layout/process1"/>
    <dgm:cxn modelId="{ACEA52CE-A4F5-4739-B8E3-78523112E8EE}" type="presOf" srcId="{D8BDD23B-3731-426D-9C30-75D972705186}" destId="{9A69656B-CA69-4773-B6E6-59867FD1F8D8}" srcOrd="1" destOrd="0" presId="urn:microsoft.com/office/officeart/2005/8/layout/process1"/>
    <dgm:cxn modelId="{FB7D0393-FDFF-43E0-BA5F-C77A1C273C50}" type="presOf" srcId="{0D52CE89-BF6F-4CB1-89D7-166D90963AAD}" destId="{CF45EDB0-4C02-4157-B77F-4D82B6160DFD}" srcOrd="0" destOrd="0" presId="urn:microsoft.com/office/officeart/2005/8/layout/process1"/>
    <dgm:cxn modelId="{D09553E5-DCA9-4955-B07B-41395521FE33}" srcId="{0D52CE89-BF6F-4CB1-89D7-166D90963AAD}" destId="{F721B07B-7662-46AC-99B2-7B71CBCF0DE2}" srcOrd="3" destOrd="0" parTransId="{59D6BDCB-B634-4DD9-B3FE-6DF3F5472D73}" sibTransId="{C5FC60C9-2A18-4EB3-B596-39AE748F34A6}"/>
    <dgm:cxn modelId="{756BBBEE-60EE-494D-AD2D-6127FD060DDD}" type="presOf" srcId="{419776D5-649E-4D2E-B700-B7CD579C11ED}" destId="{8F141D81-A54A-4EC1-B3A8-505DE2F0737C}" srcOrd="0" destOrd="0" presId="urn:microsoft.com/office/officeart/2005/8/layout/process1"/>
    <dgm:cxn modelId="{332D5255-7FD5-4FB2-B9AE-2CFEB55EBCD3}" type="presOf" srcId="{446BA79C-C4A4-4BE8-8484-217699BE064A}" destId="{3B53B4DA-5641-405E-989A-D8D0F7D35A60}" srcOrd="0" destOrd="0" presId="urn:microsoft.com/office/officeart/2005/8/layout/process1"/>
    <dgm:cxn modelId="{465BDEB6-835C-4ECA-810D-BDC4FFE6F262}" srcId="{0D52CE89-BF6F-4CB1-89D7-166D90963AAD}" destId="{446BA79C-C4A4-4BE8-8484-217699BE064A}" srcOrd="0" destOrd="0" parTransId="{8166AC64-C092-4331-B2B9-C41611A56300}" sibTransId="{D8BDD23B-3731-426D-9C30-75D972705186}"/>
    <dgm:cxn modelId="{C699C67B-FF76-46B5-9864-644CB6377B3F}" type="presParOf" srcId="{CF45EDB0-4C02-4157-B77F-4D82B6160DFD}" destId="{3B53B4DA-5641-405E-989A-D8D0F7D35A60}" srcOrd="0" destOrd="0" presId="urn:microsoft.com/office/officeart/2005/8/layout/process1"/>
    <dgm:cxn modelId="{EFB24DA6-E9F7-448A-9AB9-A98898D4DDE5}" type="presParOf" srcId="{CF45EDB0-4C02-4157-B77F-4D82B6160DFD}" destId="{7FCEF4CD-B8D7-4640-8D1C-EA9623679018}" srcOrd="1" destOrd="0" presId="urn:microsoft.com/office/officeart/2005/8/layout/process1"/>
    <dgm:cxn modelId="{A63DD8A9-27D9-4B4E-B9BF-98C500764319}" type="presParOf" srcId="{7FCEF4CD-B8D7-4640-8D1C-EA9623679018}" destId="{9A69656B-CA69-4773-B6E6-59867FD1F8D8}" srcOrd="0" destOrd="0" presId="urn:microsoft.com/office/officeart/2005/8/layout/process1"/>
    <dgm:cxn modelId="{833C9730-27CB-4EAF-8F1B-283BB5012CA4}" type="presParOf" srcId="{CF45EDB0-4C02-4157-B77F-4D82B6160DFD}" destId="{8F141D81-A54A-4EC1-B3A8-505DE2F0737C}" srcOrd="2" destOrd="0" presId="urn:microsoft.com/office/officeart/2005/8/layout/process1"/>
    <dgm:cxn modelId="{C78628B2-9B2C-4614-BD21-DE3063DED577}" type="presParOf" srcId="{CF45EDB0-4C02-4157-B77F-4D82B6160DFD}" destId="{FD294857-F692-4302-97A5-E781156CDAFF}" srcOrd="3" destOrd="0" presId="urn:microsoft.com/office/officeart/2005/8/layout/process1"/>
    <dgm:cxn modelId="{D887604A-454B-4CAE-892A-C69DB700DD6E}" type="presParOf" srcId="{FD294857-F692-4302-97A5-E781156CDAFF}" destId="{E3E2958F-F6F1-458F-8C86-192A85BDC9E4}" srcOrd="0" destOrd="0" presId="urn:microsoft.com/office/officeart/2005/8/layout/process1"/>
    <dgm:cxn modelId="{502A6CAF-25B0-486A-AFF1-D513A79176B4}" type="presParOf" srcId="{CF45EDB0-4C02-4157-B77F-4D82B6160DFD}" destId="{D1F3112E-9072-4764-9A92-A97C4B5AB2E1}" srcOrd="4" destOrd="0" presId="urn:microsoft.com/office/officeart/2005/8/layout/process1"/>
    <dgm:cxn modelId="{0F70C7EA-3080-4F76-A88A-3E5938E6A35F}" type="presParOf" srcId="{CF45EDB0-4C02-4157-B77F-4D82B6160DFD}" destId="{B8F1E256-C940-4C48-9B47-270798208873}" srcOrd="5" destOrd="0" presId="urn:microsoft.com/office/officeart/2005/8/layout/process1"/>
    <dgm:cxn modelId="{04DD10BC-01A8-4765-858F-D0F02BD5F484}" type="presParOf" srcId="{B8F1E256-C940-4C48-9B47-270798208873}" destId="{088F1EDD-551A-448B-BC8D-BC239CBA8162}" srcOrd="0" destOrd="0" presId="urn:microsoft.com/office/officeart/2005/8/layout/process1"/>
    <dgm:cxn modelId="{B25BC21E-D297-4E95-B81B-3A89C20A5592}" type="presParOf" srcId="{CF45EDB0-4C02-4157-B77F-4D82B6160DFD}" destId="{CA41A8F9-7751-405B-B2B2-C57921C2EBE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3B4DA-5641-405E-989A-D8D0F7D35A60}">
      <dsp:nvSpPr>
        <dsp:cNvPr id="0" name=""/>
        <dsp:cNvSpPr/>
      </dsp:nvSpPr>
      <dsp:spPr>
        <a:xfrm>
          <a:off x="3616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قابلیت فنی</a:t>
          </a:r>
          <a:endParaRPr lang="fa-IR" sz="2600" kern="1200" dirty="0"/>
        </a:p>
      </dsp:txBody>
      <dsp:txXfrm>
        <a:off x="31403" y="1816401"/>
        <a:ext cx="1525650" cy="893160"/>
      </dsp:txXfrm>
    </dsp:sp>
    <dsp:sp modelId="{7FCEF4CD-B8D7-4640-8D1C-EA9623679018}">
      <dsp:nvSpPr>
        <dsp:cNvPr id="0" name=""/>
        <dsp:cNvSpPr/>
      </dsp:nvSpPr>
      <dsp:spPr>
        <a:xfrm>
          <a:off x="1742963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700" kern="1200"/>
        </a:p>
      </dsp:txBody>
      <dsp:txXfrm>
        <a:off x="1742963" y="2145338"/>
        <a:ext cx="234653" cy="235285"/>
      </dsp:txXfrm>
    </dsp:sp>
    <dsp:sp modelId="{8F141D81-A54A-4EC1-B3A8-505DE2F0737C}">
      <dsp:nvSpPr>
        <dsp:cNvPr id="0" name=""/>
        <dsp:cNvSpPr/>
      </dsp:nvSpPr>
      <dsp:spPr>
        <a:xfrm>
          <a:off x="2217330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قابلیت ساختاری</a:t>
          </a:r>
          <a:endParaRPr lang="fa-IR" sz="2600" kern="1200" dirty="0"/>
        </a:p>
      </dsp:txBody>
      <dsp:txXfrm>
        <a:off x="2245117" y="1816401"/>
        <a:ext cx="1525650" cy="893160"/>
      </dsp:txXfrm>
    </dsp:sp>
    <dsp:sp modelId="{FD294857-F692-4302-97A5-E781156CDAFF}">
      <dsp:nvSpPr>
        <dsp:cNvPr id="0" name=""/>
        <dsp:cNvSpPr/>
      </dsp:nvSpPr>
      <dsp:spPr>
        <a:xfrm>
          <a:off x="3956677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700" kern="1200"/>
        </a:p>
      </dsp:txBody>
      <dsp:txXfrm>
        <a:off x="3956677" y="2145338"/>
        <a:ext cx="234653" cy="235285"/>
      </dsp:txXfrm>
    </dsp:sp>
    <dsp:sp modelId="{D1F3112E-9072-4764-9A92-A97C4B5AB2E1}">
      <dsp:nvSpPr>
        <dsp:cNvPr id="0" name=""/>
        <dsp:cNvSpPr/>
      </dsp:nvSpPr>
      <dsp:spPr>
        <a:xfrm>
          <a:off x="4431044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قابلیت اطلاعاتی</a:t>
          </a:r>
          <a:endParaRPr lang="fa-IR" sz="2600" kern="1200" dirty="0"/>
        </a:p>
      </dsp:txBody>
      <dsp:txXfrm>
        <a:off x="4458831" y="1816401"/>
        <a:ext cx="1525650" cy="893160"/>
      </dsp:txXfrm>
    </dsp:sp>
    <dsp:sp modelId="{B8F1E256-C940-4C48-9B47-270798208873}">
      <dsp:nvSpPr>
        <dsp:cNvPr id="0" name=""/>
        <dsp:cNvSpPr/>
      </dsp:nvSpPr>
      <dsp:spPr>
        <a:xfrm>
          <a:off x="6170391" y="2066909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700" kern="1200"/>
        </a:p>
      </dsp:txBody>
      <dsp:txXfrm>
        <a:off x="6170391" y="2145338"/>
        <a:ext cx="234653" cy="235285"/>
      </dsp:txXfrm>
    </dsp:sp>
    <dsp:sp modelId="{CA41A8F9-7751-405B-B2B2-C57921C2EBE3}">
      <dsp:nvSpPr>
        <dsp:cNvPr id="0" name=""/>
        <dsp:cNvSpPr/>
      </dsp:nvSpPr>
      <dsp:spPr>
        <a:xfrm>
          <a:off x="6644759" y="1788614"/>
          <a:ext cx="1581224" cy="948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همکاری الکترونیکی</a:t>
          </a:r>
          <a:endParaRPr lang="fa-IR" sz="2600" kern="1200" dirty="0"/>
        </a:p>
      </dsp:txBody>
      <dsp:txXfrm>
        <a:off x="6672546" y="1816401"/>
        <a:ext cx="1525650" cy="893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EC352EB-8ACB-4033-A8D8-911055588709}" type="datetimeFigureOut">
              <a:rPr lang="fa-IR" smtClean="0"/>
              <a:t>01/07/1438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DBD8AE6-1FA2-4225-8027-58332FFB8E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83440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8AE6-1FA2-4225-8027-58332FFB8E27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7810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8AE6-1FA2-4225-8027-58332FFB8E27}" type="slidenum">
              <a:rPr lang="fa-IR" smtClean="0"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763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8AE6-1FA2-4225-8027-58332FFB8E27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763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8AE6-1FA2-4225-8027-58332FFB8E27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763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8AE6-1FA2-4225-8027-58332FFB8E27}" type="slidenum">
              <a:rPr lang="fa-IR" smtClean="0"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763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8AE6-1FA2-4225-8027-58332FFB8E27}" type="slidenum">
              <a:rPr lang="fa-IR" smtClean="0"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7632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8AE6-1FA2-4225-8027-58332FFB8E27}" type="slidenum">
              <a:rPr lang="fa-IR" smtClean="0"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763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8AE6-1FA2-4225-8027-58332FFB8E27}" type="slidenum">
              <a:rPr lang="fa-IR" smtClean="0"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7632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8AE6-1FA2-4225-8027-58332FFB8E27}" type="slidenum">
              <a:rPr lang="fa-IR" smtClean="0"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7632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8AE6-1FA2-4225-8027-58332FFB8E27}" type="slidenum">
              <a:rPr lang="fa-IR" smtClean="0"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7632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8AE6-1FA2-4225-8027-58332FFB8E27}" type="slidenum">
              <a:rPr lang="fa-IR" smtClean="0"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763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8AE6-1FA2-4225-8027-58332FFB8E27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763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8AE6-1FA2-4225-8027-58332FFB8E27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763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8AE6-1FA2-4225-8027-58332FFB8E27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763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8AE6-1FA2-4225-8027-58332FFB8E27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763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8AE6-1FA2-4225-8027-58332FFB8E27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763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8AE6-1FA2-4225-8027-58332FFB8E27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763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8AE6-1FA2-4225-8027-58332FFB8E27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763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8AE6-1FA2-4225-8027-58332FFB8E27}" type="slidenum">
              <a:rPr lang="fa-IR" smtClean="0"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763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7C792-5431-43B3-AE05-0D69986C2EE7}" type="datetimeFigureOut">
              <a:rPr lang="fr-FR"/>
              <a:pPr>
                <a:defRPr/>
              </a:pPr>
              <a:t>28/03/2017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9CD9B-087F-41FB-9186-9F2C55D7386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381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AA3DD-1FFE-4C8B-8098-9D54FC9EABCF}" type="datetimeFigureOut">
              <a:rPr lang="fr-FR"/>
              <a:pPr>
                <a:defRPr/>
              </a:pPr>
              <a:t>28/03/2017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DD63-E4DB-44FB-9AC5-390F70EBB92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269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56170-4209-4F8A-BB0B-56AA7D9CB190}" type="datetimeFigureOut">
              <a:rPr lang="fr-FR"/>
              <a:pPr>
                <a:defRPr/>
              </a:pPr>
              <a:t>28/03/2017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65D3A-2DD8-4075-8CF0-81AFCD57C3B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756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F40F1-05C2-45D8-8F89-987FB7222A9C}" type="datetimeFigureOut">
              <a:rPr lang="fr-FR"/>
              <a:pPr>
                <a:defRPr/>
              </a:pPr>
              <a:t>28/03/2017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A2A24-F209-425E-8E95-896933A8769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739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8164F-BB12-4344-B609-1AEC461E5D81}" type="datetimeFigureOut">
              <a:rPr lang="fr-FR"/>
              <a:pPr>
                <a:defRPr/>
              </a:pPr>
              <a:t>28/03/2017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7A872-4B11-4B3A-8D87-C18BC883CD0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151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43031-5D42-4C9B-B7FE-A0F4D0AD2873}" type="datetimeFigureOut">
              <a:rPr lang="fr-FR"/>
              <a:pPr>
                <a:defRPr/>
              </a:pPr>
              <a:t>28/03/2017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0E8B4-1CBD-4464-9519-CBC56164AFE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676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0EAC9-607B-4DDA-BB8A-BD577C6C2A5A}" type="datetimeFigureOut">
              <a:rPr lang="fr-FR"/>
              <a:pPr>
                <a:defRPr/>
              </a:pPr>
              <a:t>28/03/2017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25EBB-153F-4144-9F44-3FD6CB63BCD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028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D5752-0540-4B0A-BC74-1651BE2CEC49}" type="datetimeFigureOut">
              <a:rPr lang="fr-FR"/>
              <a:pPr>
                <a:defRPr/>
              </a:pPr>
              <a:t>28/03/2017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77984-F6CE-401D-AC95-9563F110D2D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880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4A271-777D-444B-A232-E6969901618F}" type="datetimeFigureOut">
              <a:rPr lang="fr-FR"/>
              <a:pPr>
                <a:defRPr/>
              </a:pPr>
              <a:t>28/03/2017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64A91-A516-44D1-93D3-69E79ADC987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892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8473B-F51D-4861-9507-12D9D1F69350}" type="datetimeFigureOut">
              <a:rPr lang="fr-FR"/>
              <a:pPr>
                <a:defRPr/>
              </a:pPr>
              <a:t>28/03/2017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2D44D-228B-4F36-B6E0-E20F804133B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89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BCBD8-789C-4984-ABFD-9656790230B9}" type="datetimeFigureOut">
              <a:rPr lang="fr-FR"/>
              <a:pPr>
                <a:defRPr/>
              </a:pPr>
              <a:t>28/03/2017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2073-A97F-4C5D-A6E7-8EC19ABA27E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772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DAF93A-5BA4-4918-AE9D-259393C5894B}" type="datetimeFigureOut">
              <a:rPr lang="fr-FR"/>
              <a:pPr>
                <a:defRPr/>
              </a:pPr>
              <a:t>28/03/2017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AAA6FA-929A-4554-A96F-D0098F71890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785813"/>
          </a:xfrm>
        </p:spPr>
        <p:txBody>
          <a:bodyPr/>
          <a:lstStyle/>
          <a:p>
            <a:pPr rtl="0"/>
            <a:r>
              <a:rPr lang="fa-IR" sz="3800" dirty="0" smtClean="0">
                <a:cs typeface="B Nazanin" pitchFamily="2" charset="-78"/>
              </a:rPr>
              <a:t>همکاری در زنجیره تامین الکترونیکی</a:t>
            </a:r>
            <a:br>
              <a:rPr lang="fa-IR" sz="3800" dirty="0" smtClean="0">
                <a:cs typeface="B Nazanin" pitchFamily="2" charset="-78"/>
              </a:rPr>
            </a:br>
            <a:r>
              <a:rPr lang="fa-IR" sz="3800" dirty="0" smtClean="0">
                <a:cs typeface="B Nazanin" pitchFamily="2" charset="-78"/>
              </a:rPr>
              <a:t>با در نظر گرفتن سه قابلیت زیرساخت بین سازمانی فناوری اطلاعات</a:t>
            </a:r>
            <a:endParaRPr lang="fr-CA" sz="3800" dirty="0" smtClean="0">
              <a:cs typeface="B Nazanin" pitchFamily="2" charset="-78"/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304800" y="3439886"/>
            <a:ext cx="2286000" cy="3037114"/>
          </a:xfrm>
        </p:spPr>
        <p:txBody>
          <a:bodyPr/>
          <a:lstStyle/>
          <a:p>
            <a:endParaRPr lang="fr-CA" sz="2600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 bwMode="auto">
          <a:xfrm>
            <a:off x="1524000" y="2743200"/>
            <a:ext cx="6400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1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sz="2600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قابلیت ساختاری</a:t>
            </a:r>
            <a:endParaRPr lang="fr-CA" dirty="0" smtClean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just"/>
            <a:r>
              <a:rPr lang="fa-IR" dirty="0" smtClean="0">
                <a:cs typeface="B Nazanin" pitchFamily="2" charset="-78"/>
              </a:rPr>
              <a:t>فرض ب-1: قابلیت ساختاری قوی تر زیرساختهای بین سازمانی </a:t>
            </a:r>
            <a:r>
              <a:rPr lang="en-US" dirty="0" smtClean="0">
                <a:cs typeface="B Nazanin" pitchFamily="2" charset="-78"/>
              </a:rPr>
              <a:t>IT</a:t>
            </a:r>
            <a:r>
              <a:rPr lang="fa-IR" dirty="0" smtClean="0">
                <a:cs typeface="B Nazanin" pitchFamily="2" charset="-78"/>
              </a:rPr>
              <a:t> موجب قابلیت اطلاعاتی غنی تر خواهد شد.</a:t>
            </a:r>
            <a:endParaRPr lang="en-US" dirty="0" smtClean="0">
              <a:cs typeface="B Nazanin" pitchFamily="2" charset="-78"/>
            </a:endParaRPr>
          </a:p>
          <a:p>
            <a:pPr algn="just"/>
            <a:r>
              <a:rPr lang="fa-IR" dirty="0" smtClean="0">
                <a:cs typeface="B Nazanin" pitchFamily="2" charset="-78"/>
              </a:rPr>
              <a:t>فرض ب-2: قابلیت ساختاری قوی تر زیرساختهای بین سازمانی </a:t>
            </a:r>
            <a:r>
              <a:rPr lang="en-US" dirty="0" smtClean="0">
                <a:cs typeface="B Nazanin" pitchFamily="2" charset="-78"/>
              </a:rPr>
              <a:t>IT </a:t>
            </a:r>
            <a:r>
              <a:rPr lang="fa-IR" dirty="0" smtClean="0">
                <a:cs typeface="B Nazanin" pitchFamily="2" charset="-78"/>
              </a:rPr>
              <a:t>موجب همکاری الکترونیکی بیشتر خواهد شد.</a:t>
            </a:r>
            <a:endParaRPr lang="en-US" dirty="0" smtClean="0">
              <a:cs typeface="B Nazanin" pitchFamily="2" charset="-78"/>
            </a:endParaRPr>
          </a:p>
          <a:p>
            <a:pPr algn="just"/>
            <a:endParaRPr lang="fr-CA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072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قابلیت اطلاعاتی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just"/>
            <a:r>
              <a:rPr lang="fa-IR" sz="3100" dirty="0" smtClean="0">
                <a:cs typeface="B Nazanin" pitchFamily="2" charset="-78"/>
              </a:rPr>
              <a:t>قابلیت </a:t>
            </a:r>
            <a:r>
              <a:rPr lang="fa-IR" sz="3100" dirty="0">
                <a:cs typeface="B Nazanin" pitchFamily="2" charset="-78"/>
              </a:rPr>
              <a:t>اطلاعاتی زیرساخت </a:t>
            </a:r>
            <a:r>
              <a:rPr lang="fa-IR" sz="3100" dirty="0" smtClean="0">
                <a:cs typeface="B Nazanin" pitchFamily="2" charset="-78"/>
              </a:rPr>
              <a:t>بین سازمانی </a:t>
            </a:r>
            <a:r>
              <a:rPr lang="en-US" sz="3100" dirty="0" smtClean="0">
                <a:cs typeface="B Nazanin" pitchFamily="2" charset="-78"/>
              </a:rPr>
              <a:t>IT</a:t>
            </a:r>
            <a:r>
              <a:rPr lang="fa-IR" sz="3100" dirty="0" smtClean="0">
                <a:cs typeface="B Nazanin" pitchFamily="2" charset="-78"/>
              </a:rPr>
              <a:t>، </a:t>
            </a:r>
            <a:r>
              <a:rPr lang="fa-IR" sz="3100" dirty="0">
                <a:cs typeface="B Nazanin" pitchFamily="2" charset="-78"/>
              </a:rPr>
              <a:t>به غنای اطلاعاتی که بین سازمان ها مبادله می شود اشاره دارد که در آن، تنوع تبادل داده و کیفیت تبادل داده </a:t>
            </a:r>
            <a:r>
              <a:rPr lang="fa-IR" sz="3100" dirty="0" smtClean="0">
                <a:cs typeface="B Nazanin" pitchFamily="2" charset="-78"/>
              </a:rPr>
              <a:t>را </a:t>
            </a:r>
            <a:r>
              <a:rPr lang="fa-IR" sz="3100" dirty="0">
                <a:cs typeface="B Nazanin" pitchFamily="2" charset="-78"/>
              </a:rPr>
              <a:t>مشخص می کند.</a:t>
            </a:r>
            <a:endParaRPr lang="en-US" sz="3100" dirty="0">
              <a:cs typeface="B Nazanin" pitchFamily="2" charset="-78"/>
            </a:endParaRPr>
          </a:p>
          <a:p>
            <a:pPr algn="just"/>
            <a:r>
              <a:rPr lang="fa-IR" sz="3100" dirty="0">
                <a:cs typeface="B Nazanin" pitchFamily="2" charset="-78"/>
              </a:rPr>
              <a:t>قابلیت های اطلاعاتی شرکت های شریک را قادر می کند تا </a:t>
            </a:r>
            <a:r>
              <a:rPr lang="fa-IR" sz="3100" dirty="0" smtClean="0">
                <a:cs typeface="B Nazanin" pitchFamily="2" charset="-78"/>
              </a:rPr>
              <a:t>انواع </a:t>
            </a:r>
            <a:r>
              <a:rPr lang="fa-IR" sz="3100" dirty="0">
                <a:cs typeface="B Nazanin" pitchFamily="2" charset="-78"/>
              </a:rPr>
              <a:t>اطلاعات </a:t>
            </a:r>
            <a:r>
              <a:rPr lang="fa-IR" sz="3100" dirty="0" smtClean="0">
                <a:cs typeface="B Nazanin" pitchFamily="2" charset="-78"/>
              </a:rPr>
              <a:t>خاص را </a:t>
            </a:r>
            <a:r>
              <a:rPr lang="fa-IR" sz="3100" dirty="0">
                <a:cs typeface="B Nazanin" pitchFamily="2" charset="-78"/>
              </a:rPr>
              <a:t>مدیریت </a:t>
            </a:r>
            <a:r>
              <a:rPr lang="fa-IR" sz="3100" dirty="0" smtClean="0">
                <a:cs typeface="B Nazanin" pitchFamily="2" charset="-78"/>
              </a:rPr>
              <a:t>کنند.</a:t>
            </a:r>
          </a:p>
          <a:p>
            <a:pPr algn="just"/>
            <a:r>
              <a:rPr lang="fa-IR" sz="2800" dirty="0">
                <a:cs typeface="B Nazanin" pitchFamily="2" charset="-78"/>
              </a:rPr>
              <a:t>بدون پشتیبانی برای تنوع تبادل اطلاعات، سازمان ها با موضوعات تبدیل اطلاعات داخلی مواجه هستند که می تواند فرایند های تراکنشی تجاری را پیچیده کند یا درهم بشکند.</a:t>
            </a:r>
            <a:endParaRPr lang="fr-CA" sz="3100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008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>
                <a:cs typeface="B Nazanin" pitchFamily="2" charset="-78"/>
              </a:rPr>
              <a:t>قابلیت اطلاعاتی</a:t>
            </a:r>
            <a:endParaRPr lang="fr-CA" dirty="0" smtClean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کیفیت ضعیف تبادل داده اغلب باعث تبادلات اطلاعات ناکامل و نادقیق می شود که موجب ناکامی می </a:t>
            </a:r>
            <a:r>
              <a:rPr lang="fa-IR" dirty="0" smtClean="0">
                <a:cs typeface="B Nazanin" pitchFamily="2" charset="-78"/>
              </a:rPr>
              <a:t>شود و شرکت </a:t>
            </a:r>
            <a:r>
              <a:rPr lang="fa-IR" dirty="0">
                <a:cs typeface="B Nazanin" pitchFamily="2" charset="-78"/>
              </a:rPr>
              <a:t>ها را به ارتباط با شرکایشان بی میل می شوند.</a:t>
            </a:r>
            <a:endParaRPr lang="en-US" dirty="0">
              <a:cs typeface="B Nazanin" pitchFamily="2" charset="-78"/>
            </a:endParaRPr>
          </a:p>
          <a:p>
            <a:pPr algn="just"/>
            <a:r>
              <a:rPr lang="fa-IR" dirty="0">
                <a:cs typeface="B Nazanin" pitchFamily="2" charset="-78"/>
              </a:rPr>
              <a:t>کیفیت تبادل اطلاعات برای کاهش و حذف بدفهمی مورد انتظار است </a:t>
            </a:r>
            <a:r>
              <a:rPr lang="fa-IR" dirty="0" smtClean="0">
                <a:cs typeface="B Nazanin" pitchFamily="2" charset="-78"/>
              </a:rPr>
              <a:t>چرا که </a:t>
            </a:r>
            <a:r>
              <a:rPr lang="fa-IR" dirty="0">
                <a:cs typeface="B Nazanin" pitchFamily="2" charset="-78"/>
              </a:rPr>
              <a:t>ممکن است </a:t>
            </a:r>
            <a:r>
              <a:rPr lang="fa-IR" dirty="0" smtClean="0">
                <a:cs typeface="B Nazanin" pitchFamily="2" charset="-78"/>
              </a:rPr>
              <a:t>خطاها </a:t>
            </a:r>
            <a:r>
              <a:rPr lang="fa-IR" dirty="0">
                <a:cs typeface="B Nazanin" pitchFamily="2" charset="-78"/>
              </a:rPr>
              <a:t>را افزایش </a:t>
            </a:r>
            <a:r>
              <a:rPr lang="fa-IR" dirty="0" smtClean="0">
                <a:cs typeface="B Nazanin" pitchFamily="2" charset="-78"/>
              </a:rPr>
              <a:t>دهند.</a:t>
            </a:r>
          </a:p>
          <a:p>
            <a:pPr marL="0" indent="0" algn="just">
              <a:buNone/>
            </a:pPr>
            <a:endParaRPr lang="en-US" dirty="0">
              <a:cs typeface="B Nazanin" pitchFamily="2" charset="-78"/>
            </a:endParaRPr>
          </a:p>
          <a:p>
            <a:pPr algn="just"/>
            <a:endParaRPr lang="fr-CA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740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>
                <a:cs typeface="B Nazanin" pitchFamily="2" charset="-78"/>
              </a:rPr>
              <a:t>قابلیت اطلاعاتی</a:t>
            </a:r>
            <a:endParaRPr lang="fr-CA" dirty="0" smtClean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just"/>
            <a:r>
              <a:rPr lang="fa-IR" dirty="0" smtClean="0">
                <a:cs typeface="B Nazanin" pitchFamily="2" charset="-78"/>
              </a:rPr>
              <a:t>مخصوصا در منطقه ارتباطات بین سازمانی، کیفیت داده به عنوان سیگنال حیاتی برای مقاصد آینده در نظر گرفته شده است و به عنوان یک مظهر آشکار پدیده های ماهرانه تر مانند اعتماد و تعهد ترجمه شده است. بنابراین این امر اندازه ناسازگاری در سازمان ها را کاهش می دهد و همکاری الکترونیکی بین شرکا را بهبود می دهد.</a:t>
            </a:r>
            <a:endParaRPr lang="en-US" dirty="0" smtClean="0">
              <a:cs typeface="B Nazanin" pitchFamily="2" charset="-78"/>
            </a:endParaRPr>
          </a:p>
          <a:p>
            <a:pPr algn="just"/>
            <a:r>
              <a:rPr lang="fa-IR" dirty="0" smtClean="0">
                <a:cs typeface="B Nazanin" pitchFamily="2" charset="-78"/>
              </a:rPr>
              <a:t>فرض ج-1: قابلیت اطلاعاتی غنی تر زیرساختهای بین سازمانی </a:t>
            </a:r>
            <a:r>
              <a:rPr lang="en-US" dirty="0" smtClean="0">
                <a:cs typeface="B Nazanin" pitchFamily="2" charset="-78"/>
              </a:rPr>
              <a:t>IT</a:t>
            </a:r>
            <a:r>
              <a:rPr lang="fa-IR" dirty="0" smtClean="0">
                <a:cs typeface="B Nazanin" pitchFamily="2" charset="-78"/>
              </a:rPr>
              <a:t> موجب همکاری الکترونیکی بهتر خواهد شد.</a:t>
            </a:r>
            <a:endParaRPr lang="en-US" dirty="0" smtClean="0">
              <a:cs typeface="B Nazanin" pitchFamily="2" charset="-78"/>
            </a:endParaRPr>
          </a:p>
          <a:p>
            <a:pPr algn="just"/>
            <a:endParaRPr lang="fr-CA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268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itchFamily="2" charset="-78"/>
              </a:rPr>
              <a:t>آزمایش</a:t>
            </a:r>
            <a:endParaRPr lang="fr-CA" dirty="0" smtClean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just"/>
            <a:r>
              <a:rPr lang="fa-IR" dirty="0" smtClean="0">
                <a:cs typeface="B Nazanin" pitchFamily="2" charset="-78"/>
              </a:rPr>
              <a:t>برای تست مدل تحقیقاتی، داده هایی از طریق یک پرسشنامه تهیه شده است. این پرسشنامه توسط مدیران </a:t>
            </a:r>
            <a:r>
              <a:rPr lang="en-US" dirty="0" smtClean="0">
                <a:cs typeface="B Nazanin" pitchFamily="2" charset="-78"/>
              </a:rPr>
              <a:t>IT</a:t>
            </a:r>
            <a:r>
              <a:rPr lang="fa-IR" dirty="0" smtClean="0">
                <a:cs typeface="B Nazanin" pitchFamily="2" charset="-78"/>
              </a:rPr>
              <a:t> در صنایع تولید و خرده فروشی تکمیل شده است.</a:t>
            </a:r>
          </a:p>
          <a:p>
            <a:pPr algn="just"/>
            <a:r>
              <a:rPr lang="fa-IR" dirty="0" smtClean="0">
                <a:cs typeface="B Nazanin" pitchFamily="2" charset="-78"/>
              </a:rPr>
              <a:t>مدلسازی معادله ساختاری برای بیان نتایج استفاده شده است.</a:t>
            </a:r>
            <a:endParaRPr lang="en-US" dirty="0" smtClean="0">
              <a:cs typeface="B Nazanin" pitchFamily="2" charset="-78"/>
            </a:endParaRPr>
          </a:p>
          <a:p>
            <a:pPr algn="just"/>
            <a:endParaRPr lang="fr-CA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859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itchFamily="2" charset="-78"/>
              </a:rPr>
              <a:t>مدل</a:t>
            </a:r>
            <a:endParaRPr lang="fr-CA" b="1" dirty="0" smtClean="0">
              <a:cs typeface="B Nazanin" pitchFamily="2" charset="-78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14" y="1981200"/>
            <a:ext cx="8610600" cy="3820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62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نتیجه گیری</a:t>
            </a:r>
            <a:endParaRPr lang="fr-CA" dirty="0" smtClean="0">
              <a:cs typeface="B Nazanin" pitchFamily="2" charset="-78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616263"/>
              </p:ext>
            </p:extLst>
          </p:nvPr>
        </p:nvGraphicFramePr>
        <p:xfrm>
          <a:off x="457200" y="185737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1537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itchFamily="2" charset="-78"/>
              </a:rPr>
              <a:t>کارهای آینده</a:t>
            </a:r>
            <a:endParaRPr lang="fr-CA" b="1" dirty="0" smtClean="0">
              <a:cs typeface="B Nazanin" pitchFamily="2" charset="-78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just"/>
            <a:r>
              <a:rPr lang="fa-IR" dirty="0" smtClean="0">
                <a:cs typeface="B Nazanin" pitchFamily="2" charset="-78"/>
              </a:rPr>
              <a:t>به جای توجه به ارتباط مستقیم قابلیت ساختاری و همکاری الکترونیکی به تاثیر قابلیت ساختاری بر یکپارچه سازی فرایند، اعتماد،  و اشتراک اطلاعات توجه شود.</a:t>
            </a:r>
            <a:endParaRPr lang="fr-CA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298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itchFamily="2" charset="-78"/>
              </a:rPr>
              <a:t>مرجع</a:t>
            </a:r>
            <a:endParaRPr lang="fr-CA" b="1" dirty="0" smtClean="0">
              <a:cs typeface="B Nazanin" pitchFamily="2" charset="-78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just" rtl="0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H.choi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H.Y.Choi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“Electronic Supply Chain Cooperation: Considering Three Capabilities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Interorganizational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Information Technology Infrastructure”, issues in information systems, 2005</a:t>
            </a:r>
            <a:endParaRPr lang="fr-C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31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marL="0" indent="0" algn="ctr" rtl="0">
              <a:buNone/>
            </a:pPr>
            <a:r>
              <a:rPr lang="fa-IR" sz="6000" dirty="0" smtClean="0">
                <a:latin typeface="Times New Roman" pitchFamily="18" charset="0"/>
                <a:cs typeface="B Nazanin" pitchFamily="2" charset="-78"/>
              </a:rPr>
              <a:t>با تشکر از توجه شما</a:t>
            </a:r>
            <a:endParaRPr lang="fr-CA" sz="6000" dirty="0" smtClean="0"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621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itchFamily="2" charset="-78"/>
              </a:rPr>
              <a:t>مقدمه</a:t>
            </a:r>
            <a:endParaRPr lang="fr-CA" b="1" dirty="0" smtClean="0">
              <a:cs typeface="B Nazanin" pitchFamily="2" charset="-78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just"/>
            <a:r>
              <a:rPr lang="fa-IR" sz="3100" dirty="0" smtClean="0">
                <a:cs typeface="B Nazanin" pitchFamily="2" charset="-78"/>
              </a:rPr>
              <a:t>استفاده از اینترنت، </a:t>
            </a:r>
            <a:r>
              <a:rPr lang="en-US" sz="3100" dirty="0" smtClean="0">
                <a:cs typeface="B Nazanin" pitchFamily="2" charset="-78"/>
              </a:rPr>
              <a:t>EDI</a:t>
            </a:r>
            <a:r>
              <a:rPr lang="fa-IR" sz="3100" dirty="0" smtClean="0">
                <a:cs typeface="B Nazanin" pitchFamily="2" charset="-78"/>
              </a:rPr>
              <a:t> و ... در میان سازمان های زنجیره تامین در حال رشد است</a:t>
            </a:r>
          </a:p>
          <a:p>
            <a:pPr algn="just"/>
            <a:r>
              <a:rPr lang="fa-IR" sz="3100" dirty="0" smtClean="0">
                <a:cs typeface="B Nazanin" pitchFamily="2" charset="-78"/>
              </a:rPr>
              <a:t>بر اساس مطالعات چارچوب زیرساخت </a:t>
            </a:r>
            <a:r>
              <a:rPr lang="en-US" sz="2800" dirty="0" smtClean="0">
                <a:cs typeface="B Nazanin" pitchFamily="2" charset="-78"/>
              </a:rPr>
              <a:t>IT</a:t>
            </a:r>
            <a:r>
              <a:rPr lang="fa-IR" sz="2800" dirty="0" smtClean="0">
                <a:cs typeface="B Nazanin" pitchFamily="2" charset="-78"/>
              </a:rPr>
              <a:t> ، ارتباطات بین سازمانی و کانال های بازاریابی این مطالعه یک مدل تحقیقاتی توصیف کننده ارائه می کند</a:t>
            </a:r>
            <a:endParaRPr lang="fa-IR" sz="31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itchFamily="2" charset="-78"/>
              </a:rPr>
              <a:t>ادبیات</a:t>
            </a:r>
            <a:endParaRPr lang="fr-CA" b="1" dirty="0" smtClean="0">
              <a:cs typeface="B Nazanin" pitchFamily="2" charset="-78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just"/>
            <a:r>
              <a:rPr lang="fa-IR" sz="3100" b="1" dirty="0" smtClean="0">
                <a:cs typeface="B Nazanin" pitchFamily="2" charset="-78"/>
              </a:rPr>
              <a:t>زیرساخت بین سازمانی فناوری اطلاعات </a:t>
            </a:r>
            <a:r>
              <a:rPr lang="fa-IR" sz="3100" dirty="0" smtClean="0">
                <a:cs typeface="B Nazanin" pitchFamily="2" charset="-78"/>
              </a:rPr>
              <a:t>به عنوان یک مجموعه از منابع </a:t>
            </a:r>
            <a:r>
              <a:rPr lang="en-US" sz="3100" dirty="0" smtClean="0">
                <a:cs typeface="B Nazanin" pitchFamily="2" charset="-78"/>
              </a:rPr>
              <a:t>IT</a:t>
            </a:r>
            <a:r>
              <a:rPr lang="fa-IR" sz="3100" dirty="0" smtClean="0">
                <a:cs typeface="B Nazanin" pitchFamily="2" charset="-78"/>
              </a:rPr>
              <a:t> است که در میان سازمان به اشتراک گذاشته شده است و شامل شبکه های ارتباطی، سخت افزار، برنامه های کاربردی</a:t>
            </a:r>
            <a:r>
              <a:rPr lang="en-US" sz="3100" dirty="0" smtClean="0">
                <a:cs typeface="B Nazanin" pitchFamily="2" charset="-78"/>
              </a:rPr>
              <a:t>IT</a:t>
            </a:r>
            <a:r>
              <a:rPr lang="fa-IR" sz="3100" dirty="0" smtClean="0">
                <a:cs typeface="B Nazanin" pitchFamily="2" charset="-78"/>
              </a:rPr>
              <a:t>، استاندادهای انتقال داده و مهارت های </a:t>
            </a:r>
            <a:r>
              <a:rPr lang="en-US" sz="3100" dirty="0" smtClean="0">
                <a:cs typeface="B Nazanin" pitchFamily="2" charset="-78"/>
              </a:rPr>
              <a:t>IT</a:t>
            </a:r>
            <a:r>
              <a:rPr lang="fa-IR" sz="3100" dirty="0" smtClean="0">
                <a:cs typeface="B Nazanin" pitchFamily="2" charset="-78"/>
              </a:rPr>
              <a:t> ، دانش و تجربه ها ست.</a:t>
            </a:r>
          </a:p>
          <a:p>
            <a:pPr algn="just"/>
            <a:r>
              <a:rPr lang="fa-IR" sz="3100" dirty="0" smtClean="0">
                <a:cs typeface="B Nazanin" pitchFamily="2" charset="-78"/>
              </a:rPr>
              <a:t>هم مطالعات سازمانی و هم مطالعات سیستم های اطلاعاتی اخیرا به سمت همکاری بین شرکت ها حرکت کرده اند و زیرساخت های </a:t>
            </a:r>
            <a:r>
              <a:rPr lang="en-US" sz="3100" dirty="0" smtClean="0">
                <a:cs typeface="B Nazanin" pitchFamily="2" charset="-78"/>
              </a:rPr>
              <a:t>IT</a:t>
            </a:r>
            <a:r>
              <a:rPr lang="fa-IR" sz="3100" dirty="0" smtClean="0">
                <a:cs typeface="B Nazanin" pitchFamily="2" charset="-78"/>
              </a:rPr>
              <a:t> بین سازمانی در جهت این گرایش فشار وارد می کنند. این همکاری با کمک </a:t>
            </a:r>
            <a:r>
              <a:rPr lang="en-US" sz="3100" dirty="0" smtClean="0">
                <a:cs typeface="B Nazanin" pitchFamily="2" charset="-78"/>
              </a:rPr>
              <a:t>IT</a:t>
            </a:r>
            <a:r>
              <a:rPr lang="fa-IR" sz="3100" dirty="0" smtClean="0">
                <a:cs typeface="B Nazanin" pitchFamily="2" charset="-78"/>
              </a:rPr>
              <a:t> </a:t>
            </a:r>
            <a:r>
              <a:rPr lang="fa-IR" sz="3100" b="1" dirty="0" smtClean="0">
                <a:cs typeface="B Nazanin" pitchFamily="2" charset="-78"/>
              </a:rPr>
              <a:t>همکاری الکترونیکی </a:t>
            </a:r>
            <a:r>
              <a:rPr lang="fa-IR" sz="3100" dirty="0" smtClean="0">
                <a:cs typeface="B Nazanin" pitchFamily="2" charset="-78"/>
              </a:rPr>
              <a:t>نامیده می شود. </a:t>
            </a:r>
            <a:endParaRPr lang="fr-CA" sz="3100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030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itchFamily="2" charset="-78"/>
              </a:rPr>
              <a:t>مساله</a:t>
            </a:r>
            <a:endParaRPr lang="fr-CA" b="1" dirty="0" smtClean="0">
              <a:cs typeface="B Nazanin" pitchFamily="2" charset="-78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just"/>
            <a:r>
              <a:rPr lang="fa-IR" dirty="0" smtClean="0">
                <a:cs typeface="B Nazanin" pitchFamily="2" charset="-78"/>
              </a:rPr>
              <a:t>در این مطالعه بر همکاری الکترونیکی به دست آمده از طریق استفاده از زیرساخت </a:t>
            </a:r>
            <a:r>
              <a:rPr lang="en-US" dirty="0" smtClean="0">
                <a:cs typeface="B Nazanin" pitchFamily="2" charset="-78"/>
              </a:rPr>
              <a:t>IT</a:t>
            </a:r>
            <a:r>
              <a:rPr lang="fa-IR" dirty="0" smtClean="0">
                <a:cs typeface="B Nazanin" pitchFamily="2" charset="-78"/>
              </a:rPr>
              <a:t> بین سازمانی در قالب زنجیره تامین تمرکز می شود  </a:t>
            </a:r>
          </a:p>
          <a:p>
            <a:pPr algn="just"/>
            <a:r>
              <a:rPr lang="fa-IR" dirty="0" smtClean="0">
                <a:cs typeface="B Nazanin" pitchFamily="2" charset="-78"/>
              </a:rPr>
              <a:t>ما می خواهیم نقش سه قابلیت زیرساخت بین سازمانی </a:t>
            </a:r>
            <a:r>
              <a:rPr lang="en-US" dirty="0" smtClean="0">
                <a:cs typeface="B Nazanin" pitchFamily="2" charset="-78"/>
              </a:rPr>
              <a:t> IT</a:t>
            </a:r>
            <a:r>
              <a:rPr lang="fa-IR" dirty="0" smtClean="0">
                <a:cs typeface="B Nazanin" pitchFamily="2" charset="-78"/>
              </a:rPr>
              <a:t>را روی  همکاری الکترونیکی به صورت تجربی آزمایش کنیم.</a:t>
            </a:r>
          </a:p>
          <a:p>
            <a:pPr algn="just"/>
            <a:endParaRPr lang="fr-CA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376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قابلیت فنی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just"/>
            <a:r>
              <a:rPr lang="fa-IR" sz="3100" dirty="0" smtClean="0">
                <a:cs typeface="B Nazanin" pitchFamily="2" charset="-78"/>
              </a:rPr>
              <a:t>قابلیت </a:t>
            </a:r>
            <a:r>
              <a:rPr lang="fa-IR" sz="3100" dirty="0">
                <a:cs typeface="B Nazanin" pitchFamily="2" charset="-78"/>
              </a:rPr>
              <a:t>فنی، تدارکات لازم برای کارکرد اشتراکی</a:t>
            </a:r>
            <a:r>
              <a:rPr lang="en-US" sz="3100" dirty="0">
                <a:cs typeface="B Nazanin" pitchFamily="2" charset="-78"/>
              </a:rPr>
              <a:t>IT</a:t>
            </a:r>
            <a:r>
              <a:rPr lang="fa-IR" sz="3100" dirty="0">
                <a:cs typeface="B Nazanin" pitchFamily="2" charset="-78"/>
              </a:rPr>
              <a:t> را ارائه می کند که برنامه های کاربردی </a:t>
            </a:r>
            <a:r>
              <a:rPr lang="en-US" sz="3100" dirty="0">
                <a:cs typeface="B Nazanin" pitchFamily="2" charset="-78"/>
              </a:rPr>
              <a:t>IT</a:t>
            </a:r>
            <a:r>
              <a:rPr lang="fa-IR" sz="3100" dirty="0">
                <a:cs typeface="B Nazanin" pitchFamily="2" charset="-78"/>
              </a:rPr>
              <a:t> روی آن پیاده سازی شده </a:t>
            </a:r>
            <a:r>
              <a:rPr lang="fa-IR" sz="3100" dirty="0" smtClean="0">
                <a:cs typeface="B Nazanin" pitchFamily="2" charset="-78"/>
              </a:rPr>
              <a:t>اند.</a:t>
            </a:r>
          </a:p>
          <a:p>
            <a:pPr algn="just"/>
            <a:r>
              <a:rPr lang="fa-IR" sz="3100" dirty="0" smtClean="0">
                <a:cs typeface="B Nazanin" pitchFamily="2" charset="-78"/>
              </a:rPr>
              <a:t> </a:t>
            </a:r>
            <a:r>
              <a:rPr lang="fa-IR" sz="3100" dirty="0">
                <a:cs typeface="B Nazanin" pitchFamily="2" charset="-78"/>
              </a:rPr>
              <a:t>به اندازه ای که زیرساخت </a:t>
            </a:r>
            <a:r>
              <a:rPr lang="en-US" sz="3100" dirty="0">
                <a:cs typeface="B Nazanin" pitchFamily="2" charset="-78"/>
              </a:rPr>
              <a:t>IT</a:t>
            </a:r>
            <a:r>
              <a:rPr lang="fa-IR" sz="3100" dirty="0">
                <a:cs typeface="B Nazanin" pitchFamily="2" charset="-78"/>
              </a:rPr>
              <a:t> </a:t>
            </a:r>
            <a:r>
              <a:rPr lang="fa-IR" sz="3100" dirty="0" smtClean="0">
                <a:cs typeface="B Nazanin" pitchFamily="2" charset="-78"/>
              </a:rPr>
              <a:t>بین سازمانی</a:t>
            </a:r>
            <a:r>
              <a:rPr lang="fa-IR" sz="3100" dirty="0">
                <a:cs typeface="B Nazanin" pitchFamily="2" charset="-78"/>
              </a:rPr>
              <a:t>، کارکرد </a:t>
            </a:r>
            <a:r>
              <a:rPr lang="fa-IR" sz="3100" dirty="0" smtClean="0">
                <a:cs typeface="B Nazanin" pitchFamily="2" charset="-78"/>
              </a:rPr>
              <a:t>اشتراکی</a:t>
            </a:r>
            <a:r>
              <a:rPr lang="en-US" sz="3100" dirty="0" smtClean="0">
                <a:cs typeface="B Nazanin" pitchFamily="2" charset="-78"/>
              </a:rPr>
              <a:t>IT</a:t>
            </a:r>
            <a:r>
              <a:rPr lang="fa-IR" sz="3100" dirty="0" smtClean="0">
                <a:cs typeface="B Nazanin" pitchFamily="2" charset="-78"/>
              </a:rPr>
              <a:t> را </a:t>
            </a:r>
            <a:r>
              <a:rPr lang="fa-IR" sz="3100" dirty="0">
                <a:cs typeface="B Nazanin" pitchFamily="2" charset="-78"/>
              </a:rPr>
              <a:t>فراهم می کند، طبیعت و حوزه قابلیت فنی را مشخص می کند. </a:t>
            </a:r>
          </a:p>
          <a:p>
            <a:pPr algn="just"/>
            <a:r>
              <a:rPr lang="fa-IR" sz="3100" dirty="0" smtClean="0">
                <a:cs typeface="B Nazanin" pitchFamily="2" charset="-78"/>
              </a:rPr>
              <a:t>برای </a:t>
            </a:r>
            <a:r>
              <a:rPr lang="fa-IR" sz="3100" dirty="0">
                <a:cs typeface="B Nazanin" pitchFamily="2" charset="-78"/>
              </a:rPr>
              <a:t>مثال یک زیر ساخت </a:t>
            </a:r>
            <a:r>
              <a:rPr lang="en-US" sz="3100" dirty="0">
                <a:cs typeface="B Nazanin" pitchFamily="2" charset="-78"/>
              </a:rPr>
              <a:t>IT</a:t>
            </a:r>
            <a:r>
              <a:rPr lang="fa-IR" sz="3100" dirty="0">
                <a:cs typeface="B Nazanin" pitchFamily="2" charset="-78"/>
              </a:rPr>
              <a:t> شخص ثالث مانند شبکه های ارزش افزوده قابلیت فنی بیشتری </a:t>
            </a:r>
            <a:r>
              <a:rPr lang="fa-IR" sz="3100" dirty="0" smtClean="0">
                <a:cs typeface="B Nazanin" pitchFamily="2" charset="-78"/>
              </a:rPr>
              <a:t>نسبت </a:t>
            </a:r>
            <a:r>
              <a:rPr lang="fa-IR" sz="3100" dirty="0">
                <a:cs typeface="B Nazanin" pitchFamily="2" charset="-78"/>
              </a:rPr>
              <a:t>به یک شبکه اختصاصی فراهم می کنند.</a:t>
            </a:r>
            <a:endParaRPr lang="en-US" sz="3100" dirty="0">
              <a:cs typeface="B Nazanin" pitchFamily="2" charset="-78"/>
            </a:endParaRPr>
          </a:p>
          <a:p>
            <a:pPr algn="just"/>
            <a:endParaRPr lang="fr-CA" sz="3100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815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قابلیت فنی</a:t>
            </a:r>
            <a:endParaRPr lang="fr-CA" dirty="0" smtClean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just"/>
            <a:r>
              <a:rPr lang="fa-IR" sz="3100" dirty="0" smtClean="0">
                <a:cs typeface="B Nazanin" pitchFamily="2" charset="-78"/>
              </a:rPr>
              <a:t>قابلیت فنی، بر </a:t>
            </a:r>
            <a:r>
              <a:rPr lang="fa-IR" sz="3100" dirty="0">
                <a:cs typeface="B Nazanin" pitchFamily="2" charset="-78"/>
              </a:rPr>
              <a:t>اساس کثرت کارکرد </a:t>
            </a:r>
            <a:r>
              <a:rPr lang="en-US" sz="3100" dirty="0">
                <a:cs typeface="B Nazanin" pitchFamily="2" charset="-78"/>
              </a:rPr>
              <a:t>IT</a:t>
            </a:r>
            <a:r>
              <a:rPr lang="fa-IR" sz="3100" dirty="0">
                <a:cs typeface="B Nazanin" pitchFamily="2" charset="-78"/>
              </a:rPr>
              <a:t>، </a:t>
            </a:r>
            <a:r>
              <a:rPr lang="fa-IR" sz="3100" dirty="0" smtClean="0">
                <a:cs typeface="B Nazanin" pitchFamily="2" charset="-78"/>
              </a:rPr>
              <a:t>شدت </a:t>
            </a:r>
            <a:r>
              <a:rPr lang="fa-IR" sz="3100" dirty="0">
                <a:cs typeface="B Nazanin" pitchFamily="2" charset="-78"/>
              </a:rPr>
              <a:t>و حوزه استفاده </a:t>
            </a:r>
            <a:r>
              <a:rPr lang="fa-IR" sz="3100" dirty="0" smtClean="0">
                <a:cs typeface="B Nazanin" pitchFamily="2" charset="-78"/>
              </a:rPr>
              <a:t>از</a:t>
            </a:r>
            <a:r>
              <a:rPr lang="en-US" sz="3100" dirty="0" smtClean="0">
                <a:cs typeface="B Nazanin" pitchFamily="2" charset="-78"/>
              </a:rPr>
              <a:t> IT</a:t>
            </a:r>
            <a:r>
              <a:rPr lang="fa-IR" sz="3100" dirty="0" smtClean="0">
                <a:cs typeface="B Nazanin" pitchFamily="2" charset="-78"/>
              </a:rPr>
              <a:t>را </a:t>
            </a:r>
            <a:r>
              <a:rPr lang="fa-IR" sz="3100" dirty="0">
                <a:cs typeface="B Nazanin" pitchFamily="2" charset="-78"/>
              </a:rPr>
              <a:t>میان شرکت های شریک برای تبادل اطلاعات و تعاملات الکترونیکی فراهم می کند. </a:t>
            </a:r>
            <a:endParaRPr lang="fa-IR" sz="3100" dirty="0" smtClean="0">
              <a:cs typeface="B Nazanin" pitchFamily="2" charset="-78"/>
            </a:endParaRPr>
          </a:p>
          <a:p>
            <a:pPr algn="just"/>
            <a:r>
              <a:rPr lang="fa-IR" sz="3100" dirty="0" smtClean="0">
                <a:cs typeface="B Nazanin" pitchFamily="2" charset="-78"/>
              </a:rPr>
              <a:t>شدت </a:t>
            </a:r>
            <a:r>
              <a:rPr lang="fa-IR" sz="3100" dirty="0">
                <a:cs typeface="B Nazanin" pitchFamily="2" charset="-78"/>
              </a:rPr>
              <a:t>و حوزه استفاده </a:t>
            </a:r>
            <a:r>
              <a:rPr lang="fa-IR" sz="3100" dirty="0" smtClean="0">
                <a:cs typeface="B Nazanin" pitchFamily="2" charset="-78"/>
              </a:rPr>
              <a:t>بیشتر </a:t>
            </a:r>
            <a:r>
              <a:rPr lang="fa-IR" sz="3100" dirty="0">
                <a:cs typeface="B Nazanin" pitchFamily="2" charset="-78"/>
              </a:rPr>
              <a:t>از </a:t>
            </a:r>
            <a:r>
              <a:rPr lang="en-US" sz="3100" dirty="0">
                <a:cs typeface="B Nazanin" pitchFamily="2" charset="-78"/>
              </a:rPr>
              <a:t>IT</a:t>
            </a:r>
            <a:r>
              <a:rPr lang="fa-IR" sz="3100" dirty="0">
                <a:cs typeface="B Nazanin" pitchFamily="2" charset="-78"/>
              </a:rPr>
              <a:t> شرکت ها شریک را به سمت جریان های کاری، فرایند ها و مهارت های انسانی مختص ارتباط سوق می دهد</a:t>
            </a:r>
            <a:r>
              <a:rPr lang="fa-IR" sz="3100" dirty="0" smtClean="0">
                <a:cs typeface="B Nazanin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109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قابلیت فنی</a:t>
            </a:r>
            <a:endParaRPr lang="fr-CA" dirty="0" smtClean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just"/>
            <a:r>
              <a:rPr lang="fa-IR" sz="3100" dirty="0" smtClean="0">
                <a:cs typeface="B Nazanin" pitchFamily="2" charset="-78"/>
              </a:rPr>
              <a:t>فرض الف-1: </a:t>
            </a:r>
            <a:r>
              <a:rPr lang="fa-IR" sz="3100" dirty="0">
                <a:cs typeface="B Nazanin" pitchFamily="2" charset="-78"/>
              </a:rPr>
              <a:t>قابلیت های فنی بیشتر زیرساختهای </a:t>
            </a:r>
            <a:r>
              <a:rPr lang="fa-IR" sz="3100" dirty="0" smtClean="0">
                <a:cs typeface="B Nazanin" pitchFamily="2" charset="-78"/>
              </a:rPr>
              <a:t>بین </a:t>
            </a:r>
            <a:r>
              <a:rPr lang="fa-IR" sz="3100" dirty="0">
                <a:cs typeface="B Nazanin" pitchFamily="2" charset="-78"/>
              </a:rPr>
              <a:t>سازمانی </a:t>
            </a:r>
            <a:r>
              <a:rPr lang="en-US" sz="3100" dirty="0">
                <a:cs typeface="B Nazanin" pitchFamily="2" charset="-78"/>
              </a:rPr>
              <a:t>IT</a:t>
            </a:r>
            <a:r>
              <a:rPr lang="fa-IR" sz="3100" dirty="0">
                <a:cs typeface="B Nazanin" pitchFamily="2" charset="-78"/>
              </a:rPr>
              <a:t> موجب قابلیت های ساختاری بیشتر می شود.</a:t>
            </a:r>
            <a:endParaRPr lang="en-US" sz="3100" dirty="0">
              <a:cs typeface="B Nazanin" pitchFamily="2" charset="-78"/>
            </a:endParaRPr>
          </a:p>
          <a:p>
            <a:pPr algn="just"/>
            <a:r>
              <a:rPr lang="fa-IR" sz="3100" dirty="0">
                <a:cs typeface="B Nazanin" pitchFamily="2" charset="-78"/>
              </a:rPr>
              <a:t>فرض </a:t>
            </a:r>
            <a:r>
              <a:rPr lang="fa-IR" sz="3100" dirty="0" smtClean="0">
                <a:cs typeface="B Nazanin" pitchFamily="2" charset="-78"/>
              </a:rPr>
              <a:t>الف-2: </a:t>
            </a:r>
            <a:r>
              <a:rPr lang="fa-IR" sz="3100" dirty="0">
                <a:cs typeface="B Nazanin" pitchFamily="2" charset="-78"/>
              </a:rPr>
              <a:t>قابلیت های فنی بیشتر زیرساختهای </a:t>
            </a:r>
            <a:r>
              <a:rPr lang="fa-IR" sz="3100" dirty="0" smtClean="0">
                <a:cs typeface="B Nazanin" pitchFamily="2" charset="-78"/>
              </a:rPr>
              <a:t>بین </a:t>
            </a:r>
            <a:r>
              <a:rPr lang="fa-IR" sz="3100" dirty="0">
                <a:cs typeface="B Nazanin" pitchFamily="2" charset="-78"/>
              </a:rPr>
              <a:t>سازمانی </a:t>
            </a:r>
            <a:r>
              <a:rPr lang="en-US" sz="3100" dirty="0">
                <a:cs typeface="B Nazanin" pitchFamily="2" charset="-78"/>
              </a:rPr>
              <a:t>IT</a:t>
            </a:r>
            <a:r>
              <a:rPr lang="fa-IR" sz="3100" dirty="0">
                <a:cs typeface="B Nazanin" pitchFamily="2" charset="-78"/>
              </a:rPr>
              <a:t> موجب قابلیت های اطلاعاتی غنی تر می شود.</a:t>
            </a:r>
            <a:endParaRPr lang="en-US" sz="3100" dirty="0">
              <a:cs typeface="B Nazanin" pitchFamily="2" charset="-78"/>
            </a:endParaRPr>
          </a:p>
          <a:p>
            <a:pPr algn="just"/>
            <a:endParaRPr lang="fr-CA" sz="3100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015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قابلیت ساختاری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just"/>
            <a:r>
              <a:rPr lang="fa-IR" sz="3100" dirty="0" smtClean="0">
                <a:cs typeface="B Nazanin" pitchFamily="2" charset="-78"/>
              </a:rPr>
              <a:t>قابلیت </a:t>
            </a:r>
            <a:r>
              <a:rPr lang="fa-IR" sz="3100" dirty="0">
                <a:cs typeface="B Nazanin" pitchFamily="2" charset="-78"/>
              </a:rPr>
              <a:t>ساختاری الگوهای تعامل یا ساختارهای تعامل بین اعضای زنجیره تامین را مشخص می کند. </a:t>
            </a:r>
            <a:endParaRPr lang="fa-IR" sz="3100" dirty="0" smtClean="0">
              <a:cs typeface="B Nazanin" pitchFamily="2" charset="-78"/>
            </a:endParaRPr>
          </a:p>
          <a:p>
            <a:pPr algn="just"/>
            <a:r>
              <a:rPr lang="fa-IR" sz="3100" dirty="0" smtClean="0">
                <a:cs typeface="B Nazanin" pitchFamily="2" charset="-78"/>
              </a:rPr>
              <a:t>ساختار </a:t>
            </a:r>
            <a:r>
              <a:rPr lang="fa-IR" sz="3100" dirty="0">
                <a:cs typeface="B Nazanin" pitchFamily="2" charset="-78"/>
              </a:rPr>
              <a:t>تعاملی شامل قواعد و رویه ها، تماس مستقیم، نیروی کار و روابط عادی پرسنل است که تبادل اطلاعات بین شرکت ها را پشتیبانی می کند و بنابراین به قابلیت های پردازش اطلاعات </a:t>
            </a:r>
            <a:r>
              <a:rPr lang="fa-IR" sz="3100" dirty="0" smtClean="0">
                <a:cs typeface="B Nazanin" pitchFamily="2" charset="-78"/>
              </a:rPr>
              <a:t>بین شرکتی </a:t>
            </a:r>
            <a:r>
              <a:rPr lang="fa-IR" sz="3100" dirty="0">
                <a:cs typeface="B Nazanin" pitchFamily="2" charset="-78"/>
              </a:rPr>
              <a:t>وابسته است</a:t>
            </a:r>
            <a:r>
              <a:rPr lang="fa-IR" sz="3100" dirty="0" smtClean="0">
                <a:cs typeface="B Nazanin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51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قابلیت ساختاری</a:t>
            </a:r>
            <a:endParaRPr lang="fr-CA" dirty="0" smtClean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just"/>
            <a:r>
              <a:rPr lang="fa-IR" dirty="0" smtClean="0">
                <a:cs typeface="B Nazanin" pitchFamily="2" charset="-78"/>
              </a:rPr>
              <a:t>در مطالعات سازمانی ساختار تعاملات بین سازمانی به شکل وسیعی به عنوان عامل های مهمی که در ارتباطات بین شرکت تاثیر می گذارد، مورد مطالعه قرار گرفته است. </a:t>
            </a:r>
          </a:p>
          <a:p>
            <a:pPr algn="just"/>
            <a:r>
              <a:rPr lang="fa-IR" dirty="0">
                <a:cs typeface="B Nazanin" pitchFamily="2" charset="-78"/>
              </a:rPr>
              <a:t> ساختار تعاملی قوی تر و متنوع تر بین اعضای زنجیره تامین، مقدار و تنوع اطلاعات تبادل شده بین شرکت ها را در زنجیره تامین افزایش می دهد.</a:t>
            </a:r>
          </a:p>
          <a:p>
            <a:pPr algn="just"/>
            <a:endParaRPr lang="fr-CA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161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139</Template>
  <TotalTime>195</TotalTime>
  <Words>880</Words>
  <Application>Microsoft Office PowerPoint</Application>
  <PresentationFormat>On-screen Show (4:3)</PresentationFormat>
  <Paragraphs>72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139</vt:lpstr>
      <vt:lpstr>همکاری در زنجیره تامین الکترونیکی با در نظر گرفتن سه قابلیت زیرساخت بین سازمانی فناوری اطلاعات</vt:lpstr>
      <vt:lpstr>مقدمه</vt:lpstr>
      <vt:lpstr>ادبیات</vt:lpstr>
      <vt:lpstr>مساله</vt:lpstr>
      <vt:lpstr>قابلیت فنی</vt:lpstr>
      <vt:lpstr>قابلیت فنی</vt:lpstr>
      <vt:lpstr>قابلیت فنی</vt:lpstr>
      <vt:lpstr>قابلیت ساختاری</vt:lpstr>
      <vt:lpstr>قابلیت ساختاری</vt:lpstr>
      <vt:lpstr>قابلیت ساختاری</vt:lpstr>
      <vt:lpstr>قابلیت اطلاعاتی</vt:lpstr>
      <vt:lpstr>قابلیت اطلاعاتی</vt:lpstr>
      <vt:lpstr>قابلیت اطلاعاتی</vt:lpstr>
      <vt:lpstr>آزمایش</vt:lpstr>
      <vt:lpstr>مدل</vt:lpstr>
      <vt:lpstr>نتیجه گیری</vt:lpstr>
      <vt:lpstr>کارهای آینده</vt:lpstr>
      <vt:lpstr>مرجع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همکاری در زنجیره تامین الکترونیکی با در نظر گرفتن سه قابلیت زیرساخت درون سازمانی فناوری اطلاعات</dc:title>
  <dc:creator>asus n53</dc:creator>
  <cp:lastModifiedBy>WIN 7</cp:lastModifiedBy>
  <cp:revision>20</cp:revision>
  <dcterms:created xsi:type="dcterms:W3CDTF">2012-05-13T17:20:19Z</dcterms:created>
  <dcterms:modified xsi:type="dcterms:W3CDTF">2017-03-28T15:29:25Z</dcterms:modified>
</cp:coreProperties>
</file>