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6" r:id="rId2"/>
    <p:sldId id="287" r:id="rId3"/>
    <p:sldId id="278" r:id="rId4"/>
    <p:sldId id="258" r:id="rId5"/>
    <p:sldId id="266" r:id="rId6"/>
    <p:sldId id="267" r:id="rId7"/>
    <p:sldId id="281" r:id="rId8"/>
    <p:sldId id="268" r:id="rId9"/>
    <p:sldId id="269" r:id="rId10"/>
    <p:sldId id="270" r:id="rId11"/>
    <p:sldId id="271" r:id="rId12"/>
    <p:sldId id="272" r:id="rId13"/>
    <p:sldId id="273" r:id="rId14"/>
    <p:sldId id="282" r:id="rId15"/>
    <p:sldId id="283" r:id="rId16"/>
    <p:sldId id="274" r:id="rId17"/>
    <p:sldId id="275" r:id="rId18"/>
    <p:sldId id="276" r:id="rId19"/>
    <p:sldId id="277" r:id="rId20"/>
    <p:sldId id="284" r:id="rId21"/>
    <p:sldId id="289" r:id="rId22"/>
    <p:sldId id="288" r:id="rId23"/>
    <p:sldId id="285"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Untitled Section" id="{8C8DF5AB-1150-4CA8-A5D0-BE36307B5DC9}">
          <p14:sldIdLst>
            <p14:sldId id="286"/>
            <p14:sldId id="287"/>
            <p14:sldId id="278"/>
            <p14:sldId id="258"/>
            <p14:sldId id="266"/>
            <p14:sldId id="267"/>
            <p14:sldId id="281"/>
            <p14:sldId id="268"/>
            <p14:sldId id="269"/>
            <p14:sldId id="270"/>
            <p14:sldId id="271"/>
            <p14:sldId id="272"/>
            <p14:sldId id="273"/>
            <p14:sldId id="282"/>
            <p14:sldId id="283"/>
            <p14:sldId id="274"/>
            <p14:sldId id="275"/>
            <p14:sldId id="276"/>
            <p14:sldId id="277"/>
            <p14:sldId id="284"/>
            <p14:sldId id="289"/>
            <p14:sldId id="288"/>
            <p14:sldId id="285"/>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a-IR" sz="2400" dirty="0" smtClean="0">
                <a:latin typeface="B Nazanin+ Black" pitchFamily="2" charset="-78"/>
                <a:cs typeface="B Nazanin+ Black" pitchFamily="2" charset="-78"/>
              </a:rPr>
              <a:t>نتایج جستجوی کلمات کلیدی در پنج نشریه </a:t>
            </a:r>
            <a:endParaRPr lang="en-US" sz="2400" dirty="0">
              <a:latin typeface="B Nazanin+ Black" pitchFamily="2" charset="-78"/>
              <a:cs typeface="B Nazanin+ Black" pitchFamily="2" charset="-78"/>
            </a:endParaRPr>
          </a:p>
        </c:rich>
      </c:tx>
      <c:overlay val="0"/>
    </c:title>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روش شناسی سیستم های نرم</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Sheet1!$B$2:$B$6</c:f>
              <c:numCache>
                <c:formatCode>General</c:formatCode>
                <c:ptCount val="5"/>
                <c:pt idx="0">
                  <c:v>34</c:v>
                </c:pt>
                <c:pt idx="1">
                  <c:v>5</c:v>
                </c:pt>
                <c:pt idx="2">
                  <c:v>2</c:v>
                </c:pt>
                <c:pt idx="3">
                  <c:v>0</c:v>
                </c:pt>
                <c:pt idx="4">
                  <c:v>0</c:v>
                </c:pt>
              </c:numCache>
            </c:numRef>
          </c:val>
        </c:ser>
        <c:ser>
          <c:idx val="1"/>
          <c:order val="1"/>
          <c:tx>
            <c:strRef>
              <c:f>Sheet1!$C$1</c:f>
              <c:strCache>
                <c:ptCount val="1"/>
                <c:pt idx="0">
                  <c:v>ساختاردهی مسئله</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Sheet1!$C$2:$C$6</c:f>
              <c:numCache>
                <c:formatCode>General</c:formatCode>
                <c:ptCount val="5"/>
                <c:pt idx="0">
                  <c:v>55</c:v>
                </c:pt>
                <c:pt idx="1">
                  <c:v>11</c:v>
                </c:pt>
                <c:pt idx="2">
                  <c:v>2</c:v>
                </c:pt>
                <c:pt idx="3">
                  <c:v>0</c:v>
                </c:pt>
                <c:pt idx="4">
                  <c:v>0</c:v>
                </c:pt>
              </c:numCache>
            </c:numRef>
          </c:val>
        </c:ser>
        <c:ser>
          <c:idx val="2"/>
          <c:order val="2"/>
          <c:tx>
            <c:strRef>
              <c:f>Sheet1!$D$1</c:f>
              <c:strCache>
                <c:ptCount val="1"/>
                <c:pt idx="0">
                  <c:v>نقشه شناختی</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Sheet1!$D$2:$D$6</c:f>
              <c:numCache>
                <c:formatCode>General</c:formatCode>
                <c:ptCount val="5"/>
                <c:pt idx="0">
                  <c:v>13</c:v>
                </c:pt>
                <c:pt idx="1">
                  <c:v>6</c:v>
                </c:pt>
                <c:pt idx="2">
                  <c:v>0</c:v>
                </c:pt>
                <c:pt idx="3">
                  <c:v>0</c:v>
                </c:pt>
                <c:pt idx="4">
                  <c:v>0</c:v>
                </c:pt>
              </c:numCache>
            </c:numRef>
          </c:val>
        </c:ser>
        <c:ser>
          <c:idx val="3"/>
          <c:order val="3"/>
          <c:tx>
            <c:strRef>
              <c:f>Sheet1!$E$1</c:f>
              <c:strCache>
                <c:ptCount val="1"/>
                <c:pt idx="0">
                  <c:v>تحقیق در عملیات نرم</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Sheet1!$E$2:$E$6</c:f>
              <c:numCache>
                <c:formatCode>General</c:formatCode>
                <c:ptCount val="5"/>
                <c:pt idx="0">
                  <c:v>98</c:v>
                </c:pt>
                <c:pt idx="1">
                  <c:v>30</c:v>
                </c:pt>
                <c:pt idx="2">
                  <c:v>6</c:v>
                </c:pt>
                <c:pt idx="3">
                  <c:v>0</c:v>
                </c:pt>
                <c:pt idx="4">
                  <c:v>0</c:v>
                </c:pt>
              </c:numCache>
            </c:numRef>
          </c:val>
        </c:ser>
        <c:ser>
          <c:idx val="4"/>
          <c:order val="4"/>
          <c:tx>
            <c:strRef>
              <c:f>Sheet1!$F$1</c:f>
              <c:strCache>
                <c:ptCount val="1"/>
                <c:pt idx="0">
                  <c:v>رویکرد انتخاب استراتژیک</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Sheet1!$F$2:$F$6</c:f>
              <c:numCache>
                <c:formatCode>General</c:formatCode>
                <c:ptCount val="5"/>
                <c:pt idx="0">
                  <c:v>4</c:v>
                </c:pt>
                <c:pt idx="1">
                  <c:v>2</c:v>
                </c:pt>
                <c:pt idx="2">
                  <c:v>0</c:v>
                </c:pt>
                <c:pt idx="3">
                  <c:v>0</c:v>
                </c:pt>
                <c:pt idx="4">
                  <c:v>0</c:v>
                </c:pt>
              </c:numCache>
            </c:numRef>
          </c:val>
        </c:ser>
        <c:ser>
          <c:idx val="5"/>
          <c:order val="5"/>
          <c:tx>
            <c:strRef>
              <c:f>Sheet1!$G$1</c:f>
              <c:strCache>
                <c:ptCount val="1"/>
                <c:pt idx="0">
                  <c:v>سیستم های بحرانی </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Sheet1!$G$2:$G$6</c:f>
              <c:numCache>
                <c:formatCode>General</c:formatCode>
                <c:ptCount val="5"/>
                <c:pt idx="0">
                  <c:v>18</c:v>
                </c:pt>
                <c:pt idx="1">
                  <c:v>2</c:v>
                </c:pt>
                <c:pt idx="2">
                  <c:v>0</c:v>
                </c:pt>
                <c:pt idx="3">
                  <c:v>0</c:v>
                </c:pt>
                <c:pt idx="4">
                  <c:v>0</c:v>
                </c:pt>
              </c:numCache>
            </c:numRef>
          </c:val>
        </c:ser>
        <c:ser>
          <c:idx val="6"/>
          <c:order val="6"/>
          <c:tx>
            <c:strRef>
              <c:f>Sheet1!$H$1</c:f>
              <c:strCache>
                <c:ptCount val="1"/>
                <c:pt idx="0">
                  <c:v>فرا بازی ، ابر بازی و تئوری درام </c:v>
                </c:pt>
              </c:strCache>
            </c:strRef>
          </c:tx>
          <c:invertIfNegative val="0"/>
          <c:cat>
            <c:strRef>
              <c:f>Sheet1!$A$2:$A$6</c:f>
              <c:strCache>
                <c:ptCount val="5"/>
                <c:pt idx="0">
                  <c:v>JORS</c:v>
                </c:pt>
                <c:pt idx="1">
                  <c:v>EJOR</c:v>
                </c:pt>
                <c:pt idx="2">
                  <c:v>Interfaces</c:v>
                </c:pt>
                <c:pt idx="3">
                  <c:v>Operations risearch </c:v>
                </c:pt>
                <c:pt idx="4">
                  <c:v>Management Science</c:v>
                </c:pt>
              </c:strCache>
            </c:strRef>
          </c:cat>
          <c:val>
            <c:numRef>
              <c:f>Sheet1!$H$2:$H$6</c:f>
              <c:numCache>
                <c:formatCode>General</c:formatCode>
                <c:ptCount val="5"/>
                <c:pt idx="0">
                  <c:v>7</c:v>
                </c:pt>
                <c:pt idx="1">
                  <c:v>6</c:v>
                </c:pt>
                <c:pt idx="2">
                  <c:v>0</c:v>
                </c:pt>
                <c:pt idx="3">
                  <c:v>2</c:v>
                </c:pt>
                <c:pt idx="4">
                  <c:v>0</c:v>
                </c:pt>
              </c:numCache>
            </c:numRef>
          </c:val>
        </c:ser>
        <c:dLbls>
          <c:showLegendKey val="0"/>
          <c:showVal val="0"/>
          <c:showCatName val="0"/>
          <c:showSerName val="0"/>
          <c:showPercent val="0"/>
          <c:showBubbleSize val="0"/>
        </c:dLbls>
        <c:gapWidth val="150"/>
        <c:shape val="cylinder"/>
        <c:axId val="24861184"/>
        <c:axId val="336666624"/>
        <c:axId val="0"/>
      </c:bar3DChart>
      <c:catAx>
        <c:axId val="24861184"/>
        <c:scaling>
          <c:orientation val="minMax"/>
        </c:scaling>
        <c:delete val="0"/>
        <c:axPos val="b"/>
        <c:majorTickMark val="none"/>
        <c:minorTickMark val="none"/>
        <c:tickLblPos val="nextTo"/>
        <c:txPr>
          <a:bodyPr/>
          <a:lstStyle/>
          <a:p>
            <a:pPr>
              <a:defRPr>
                <a:latin typeface="B Nazanin+ Black" pitchFamily="2" charset="-78"/>
                <a:cs typeface="B Nazanin+ Black" pitchFamily="2" charset="-78"/>
              </a:defRPr>
            </a:pPr>
            <a:endParaRPr lang="en-US"/>
          </a:p>
        </c:txPr>
        <c:crossAx val="336666624"/>
        <c:crosses val="autoZero"/>
        <c:auto val="1"/>
        <c:lblAlgn val="ctr"/>
        <c:lblOffset val="100"/>
        <c:noMultiLvlLbl val="0"/>
      </c:catAx>
      <c:valAx>
        <c:axId val="336666624"/>
        <c:scaling>
          <c:orientation val="minMax"/>
        </c:scaling>
        <c:delete val="0"/>
        <c:axPos val="l"/>
        <c:majorGridlines/>
        <c:numFmt formatCode="General" sourceLinked="1"/>
        <c:majorTickMark val="none"/>
        <c:minorTickMark val="none"/>
        <c:tickLblPos val="nextTo"/>
        <c:crossAx val="24861184"/>
        <c:crosses val="autoZero"/>
        <c:crossBetween val="between"/>
      </c:valAx>
    </c:plotArea>
    <c:legend>
      <c:legendPos val="r"/>
      <c:overlay val="0"/>
      <c:txPr>
        <a:bodyPr/>
        <a:lstStyle/>
        <a:p>
          <a:pPr>
            <a:defRPr sz="1400">
              <a:latin typeface="B Nazanin+ Black" pitchFamily="2" charset="-78"/>
              <a:cs typeface="B Nazanin+ Black" pitchFamily="2" charset="-78"/>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CB67516-E4CD-4C3B-82D5-34B5EB664848}" type="datetimeFigureOut">
              <a:rPr lang="en-GB"/>
              <a:pPr>
                <a:defRPr/>
              </a:pPr>
              <a:t>28/03/2017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84F6598-7ACB-43A2-8615-64EF4D2DDA3D}" type="slidenum">
              <a:rPr lang="en-GB" altLang="en-US"/>
              <a:pPr>
                <a:defRPr/>
              </a:pPr>
              <a:t>‹#›</a:t>
            </a:fld>
            <a:endParaRPr lang="en-GB" altLang="en-US"/>
          </a:p>
        </p:txBody>
      </p:sp>
    </p:spTree>
    <p:extLst>
      <p:ext uri="{BB962C8B-B14F-4D97-AF65-F5344CB8AC3E}">
        <p14:creationId xmlns:p14="http://schemas.microsoft.com/office/powerpoint/2010/main" val="6661091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A38AC6-B99A-4D8C-9BBF-191AF8C16CE0}" type="slidenum">
              <a:rPr lang="en-GB" altLang="en-US">
                <a:latin typeface="Arial" panose="020B0604020202020204" pitchFamily="34" charset="0"/>
              </a:rPr>
              <a:pPr>
                <a:spcBef>
                  <a:spcPct val="0"/>
                </a:spcBef>
              </a:pPr>
              <a:t>4</a:t>
            </a:fld>
            <a:endParaRPr lang="en-GB" altLang="en-US" dirty="0">
              <a:latin typeface="Arial" panose="020B0604020202020204" pitchFamily="34"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Tree>
    <p:extLst>
      <p:ext uri="{BB962C8B-B14F-4D97-AF65-F5344CB8AC3E}">
        <p14:creationId xmlns:p14="http://schemas.microsoft.com/office/powerpoint/2010/main" val="44827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84F6598-7ACB-43A2-8615-64EF4D2DDA3D}" type="slidenum">
              <a:rPr lang="en-GB" altLang="en-US" smtClean="0"/>
              <a:pPr>
                <a:defRPr/>
              </a:pPr>
              <a:t>5</a:t>
            </a:fld>
            <a:endParaRPr lang="en-GB" altLang="en-US"/>
          </a:p>
        </p:txBody>
      </p:sp>
    </p:spTree>
    <p:extLst>
      <p:ext uri="{BB962C8B-B14F-4D97-AF65-F5344CB8AC3E}">
        <p14:creationId xmlns:p14="http://schemas.microsoft.com/office/powerpoint/2010/main" val="120213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19023702-E8A5-41BA-8E86-D915E9C398D5}" type="datetimeFigureOut">
              <a:rPr lang="en-GB" smtClean="0"/>
              <a:pPr>
                <a:defRPr/>
              </a:pPr>
              <a:t>28/03/2017</a:t>
            </a:fld>
            <a:endParaRPr lang="en-GB"/>
          </a:p>
        </p:txBody>
      </p:sp>
      <p:sp>
        <p:nvSpPr>
          <p:cNvPr id="17" name="Footer Placeholder 16"/>
          <p:cNvSpPr>
            <a:spLocks noGrp="1"/>
          </p:cNvSpPr>
          <p:nvPr>
            <p:ph type="ftr" sz="quarter" idx="11"/>
          </p:nvPr>
        </p:nvSpPr>
        <p:spPr/>
        <p:txBody>
          <a:bodyPr/>
          <a:lstStyle/>
          <a:p>
            <a:pPr>
              <a:defRPr/>
            </a:pPr>
            <a:endParaRPr lang="en-GB"/>
          </a:p>
        </p:txBody>
      </p:sp>
      <p:sp>
        <p:nvSpPr>
          <p:cNvPr id="29" name="Slide Number Placeholder 28"/>
          <p:cNvSpPr>
            <a:spLocks noGrp="1"/>
          </p:cNvSpPr>
          <p:nvPr>
            <p:ph type="sldNum" sz="quarter" idx="12"/>
          </p:nvPr>
        </p:nvSpPr>
        <p:spPr/>
        <p:txBody>
          <a:bodyPr/>
          <a:lstStyle/>
          <a:p>
            <a:pPr>
              <a:defRPr/>
            </a:pPr>
            <a:fld id="{F7121469-FDE6-4665-882E-600A12D0F9AC}" type="slidenum">
              <a:rPr lang="en-GB" altLang="en-US" smtClean="0"/>
              <a:pPr>
                <a:defRPr/>
              </a:pPr>
              <a:t>‹#›</a:t>
            </a:fld>
            <a:endParaRPr lang="en-GB" alt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EC9F012-0D50-4D25-BD86-6307916F66C9}" type="datetimeFigureOut">
              <a:rPr lang="en-GB" smtClean="0"/>
              <a:pPr>
                <a:defRPr/>
              </a:pPr>
              <a:t>28/03/2017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3CBE65F-2171-4229-AEA9-4A59D8C76C19}" type="slidenum">
              <a:rPr lang="en-GB" altLang="en-US" smtClean="0"/>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7E01A8E-9AA5-4EDC-AE7A-9E12304F8FD3}" type="datetimeFigureOut">
              <a:rPr lang="en-GB" smtClean="0"/>
              <a:pPr>
                <a:defRPr/>
              </a:pPr>
              <a:t>28/03/2017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72758067-E3F4-40A8-A884-E9283F026412}" type="slidenum">
              <a:rPr lang="en-GB" altLang="en-US" smtClean="0"/>
              <a:pPr>
                <a:defRPr/>
              </a:pPr>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EFFA454-FD57-409F-9867-70855437320A}" type="datetimeFigureOut">
              <a:rPr lang="en-GB" smtClean="0"/>
              <a:pPr>
                <a:defRPr/>
              </a:pPr>
              <a:t>28/03/2017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9F6EEE8-4166-4828-B772-6E3D89556928}" type="slidenum">
              <a:rPr lang="en-GB" altLang="en-US" smtClean="0"/>
              <a:pPr>
                <a:defRPr/>
              </a:pPr>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E3246502-E8AC-48EE-8E5F-251DB53DC477}" type="datetimeFigureOut">
              <a:rPr lang="en-GB" smtClean="0"/>
              <a:pPr>
                <a:defRPr/>
              </a:pPr>
              <a:t>28/03/2017</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a:xfrm>
            <a:off x="7924800" y="6416675"/>
            <a:ext cx="762000" cy="365125"/>
          </a:xfrm>
        </p:spPr>
        <p:txBody>
          <a:bodyPr/>
          <a:lstStyle/>
          <a:p>
            <a:pPr>
              <a:defRPr/>
            </a:pPr>
            <a:fld id="{E0A69372-2DA9-42E0-ACA2-23818FF90D28}" type="slidenum">
              <a:rPr lang="en-GB" altLang="en-US" smtClean="0"/>
              <a:pPr>
                <a:defRPr/>
              </a:pPr>
              <a:t>‹#›</a:t>
            </a:fld>
            <a:endParaRPr lang="en-GB"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A5F71C72-7108-4666-BC10-F3CC27E6062C}" type="datetimeFigureOut">
              <a:rPr lang="en-GB" smtClean="0"/>
              <a:pPr>
                <a:defRPr/>
              </a:pPr>
              <a:t>28/03/2017</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B033863-F1F7-45A3-8358-DB32E49B50EB}" type="slidenum">
              <a:rPr lang="en-GB" altLang="en-US" smtClean="0"/>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D72E602F-9280-4C32-AB68-C505A5FFFABB}" type="datetimeFigureOut">
              <a:rPr lang="en-GB" smtClean="0"/>
              <a:pPr>
                <a:defRPr/>
              </a:pPr>
              <a:t>28/03/2017</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6148CABC-EC70-4A4F-B631-389804967375}" type="slidenum">
              <a:rPr lang="en-GB" altLang="en-US" smtClean="0"/>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F391252-1611-4808-A2B7-2814171B2E3B}" type="datetimeFigureOut">
              <a:rPr lang="en-GB" smtClean="0"/>
              <a:pPr>
                <a:defRPr/>
              </a:pPr>
              <a:t>28/03/2017</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003E86C2-2A30-48FB-A693-7214ACD2596E}" type="slidenum">
              <a:rPr lang="en-GB" altLang="en-US" smtClean="0"/>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000690E-51B6-44E6-B283-C6B959F9A589}" type="datetimeFigureOut">
              <a:rPr lang="en-GB" smtClean="0"/>
              <a:pPr>
                <a:defRPr/>
              </a:pPr>
              <a:t>28/03/2017</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23AC564-00E7-4EB3-9D08-C9FFC0A2DF77}" type="slidenum">
              <a:rPr lang="en-GB" altLang="en-US" smtClean="0"/>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C7E41BC1-9503-4B6B-B07F-A9C88646E38F}" type="datetimeFigureOut">
              <a:rPr lang="en-GB" smtClean="0"/>
              <a:pPr>
                <a:defRPr/>
              </a:pPr>
              <a:t>28/03/2017</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EBC5CB4-4EF4-4059-8D85-7A1E1DD21E66}" type="slidenum">
              <a:rPr lang="en-GB" altLang="en-US" smtClean="0"/>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56063B0A-78D2-45C7-91B1-DEA650EF7A19}" type="datetimeFigureOut">
              <a:rPr lang="en-GB" smtClean="0"/>
              <a:pPr>
                <a:defRPr/>
              </a:pPr>
              <a:t>28/03/2017</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BFE90486-1A95-4EF6-B594-F1F614025164}" type="slidenum">
              <a:rPr lang="en-GB" altLang="en-US" smtClean="0"/>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C0046267-D7CA-44A5-9F67-627508771234}" type="datetimeFigureOut">
              <a:rPr lang="en-GB" smtClean="0"/>
              <a:pPr>
                <a:defRPr/>
              </a:pPr>
              <a:t>28/03/2017</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6E7A6D02-F795-4357-A150-7E8027A8F91F}" type="slidenum">
              <a:rPr lang="en-GB" altLang="en-US" smtClean="0"/>
              <a:pPr>
                <a:defRPr/>
              </a:pPr>
              <a:t>‹#›</a:t>
            </a:fld>
            <a:endParaRPr lang="en-GB" altLang="en-US"/>
          </a:p>
        </p:txBody>
      </p:sp>
      <p:sp>
        <p:nvSpPr>
          <p:cNvPr id="7" name="Oval 48"/>
          <p:cNvSpPr>
            <a:spLocks noChangeArrowheads="1"/>
          </p:cNvSpPr>
          <p:nvPr userDrawn="1"/>
        </p:nvSpPr>
        <p:spPr bwMode="auto">
          <a:xfrm>
            <a:off x="4932363" y="-387350"/>
            <a:ext cx="2952750" cy="3254375"/>
          </a:xfrm>
          <a:prstGeom prst="ellipse">
            <a:avLst/>
          </a:prstGeom>
          <a:noFill/>
          <a:ln w="12700" algn="ctr">
            <a:solidFill>
              <a:schemeClr val="accent4"/>
            </a:solidFill>
            <a:round/>
            <a:headEnd/>
            <a:tailEnd/>
          </a:ln>
          <a:extLst>
            <a:ext uri="{909E8E84-426E-40DD-AFC4-6F175D3DCCD1}">
              <a14:hiddenFill xmlns:a14="http://schemas.microsoft.com/office/drawing/2010/main">
                <a:solidFill>
                  <a:srgbClr val="FFFFFF"/>
                </a:solidFill>
              </a14:hiddenFill>
            </a:ext>
          </a:extLst>
        </p:spPr>
        <p:txBody>
          <a:bodyPr/>
          <a:lstStyle/>
          <a:p>
            <a:pPr eaLnBrk="1" hangingPunct="1">
              <a:defRPr/>
            </a:pPr>
            <a:endParaRPr lang="en-US">
              <a:cs typeface="Arial" charset="0"/>
            </a:endParaRPr>
          </a:p>
        </p:txBody>
      </p:sp>
      <p:sp>
        <p:nvSpPr>
          <p:cNvPr id="8" name="Oval 49"/>
          <p:cNvSpPr>
            <a:spLocks noChangeArrowheads="1"/>
          </p:cNvSpPr>
          <p:nvPr userDrawn="1"/>
        </p:nvSpPr>
        <p:spPr bwMode="auto">
          <a:xfrm>
            <a:off x="4495800" y="-531813"/>
            <a:ext cx="5045075" cy="5040313"/>
          </a:xfrm>
          <a:prstGeom prst="ellipse">
            <a:avLst/>
          </a:prstGeom>
          <a:noFill/>
          <a:ln w="12700" algn="ctr">
            <a:solidFill>
              <a:schemeClr val="accent4"/>
            </a:solidFill>
            <a:round/>
            <a:headEnd/>
            <a:tailEnd/>
          </a:ln>
          <a:extLst>
            <a:ext uri="{909E8E84-426E-40DD-AFC4-6F175D3DCCD1}">
              <a14:hiddenFill xmlns:a14="http://schemas.microsoft.com/office/drawing/2010/main">
                <a:solidFill>
                  <a:srgbClr val="FFFFFF"/>
                </a:solidFill>
              </a14:hiddenFill>
            </a:ext>
          </a:extLst>
        </p:spPr>
        <p:txBody>
          <a:bodyPr/>
          <a:lstStyle/>
          <a:p>
            <a:pPr eaLnBrk="1" hangingPunct="1">
              <a:defRPr/>
            </a:pPr>
            <a:endParaRPr lang="en-US">
              <a:cs typeface="Arial" charset="0"/>
            </a:endParaRPr>
          </a:p>
        </p:txBody>
      </p:sp>
      <p:cxnSp>
        <p:nvCxnSpPr>
          <p:cNvPr id="9" name="Straight Connector 50"/>
          <p:cNvCxnSpPr>
            <a:cxnSpLocks noChangeShapeType="1"/>
          </p:cNvCxnSpPr>
          <p:nvPr userDrawn="1"/>
        </p:nvCxnSpPr>
        <p:spPr bwMode="auto">
          <a:xfrm>
            <a:off x="1258888" y="0"/>
            <a:ext cx="73025" cy="6858000"/>
          </a:xfrm>
          <a:prstGeom prst="line">
            <a:avLst/>
          </a:prstGeom>
          <a:noFill/>
          <a:ln w="12700" algn="ctr">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51"/>
          <p:cNvCxnSpPr>
            <a:cxnSpLocks noChangeShapeType="1"/>
          </p:cNvCxnSpPr>
          <p:nvPr userDrawn="1"/>
        </p:nvCxnSpPr>
        <p:spPr bwMode="auto">
          <a:xfrm>
            <a:off x="4643438" y="22225"/>
            <a:ext cx="73025" cy="6858000"/>
          </a:xfrm>
          <a:prstGeom prst="line">
            <a:avLst/>
          </a:prstGeom>
          <a:noFill/>
          <a:ln w="12700" algn="ctr">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52"/>
          <p:cNvCxnSpPr>
            <a:cxnSpLocks noChangeShapeType="1"/>
          </p:cNvCxnSpPr>
          <p:nvPr userDrawn="1"/>
        </p:nvCxnSpPr>
        <p:spPr bwMode="auto">
          <a:xfrm>
            <a:off x="8005763" y="34925"/>
            <a:ext cx="71437" cy="6858000"/>
          </a:xfrm>
          <a:prstGeom prst="line">
            <a:avLst/>
          </a:prstGeom>
          <a:noFill/>
          <a:ln w="12700" algn="ctr">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Freeform 53"/>
          <p:cNvSpPr>
            <a:spLocks/>
          </p:cNvSpPr>
          <p:nvPr userDrawn="1"/>
        </p:nvSpPr>
        <p:spPr bwMode="auto">
          <a:xfrm>
            <a:off x="-103188" y="354013"/>
            <a:ext cx="6164263" cy="6445250"/>
          </a:xfrm>
          <a:custGeom>
            <a:avLst/>
            <a:gdLst>
              <a:gd name="T0" fmla="*/ 0 w 6164826"/>
              <a:gd name="T1" fmla="*/ 0 h 6445045"/>
              <a:gd name="T2" fmla="*/ 2889892 w 6164826"/>
              <a:gd name="T3" fmla="*/ 1194734 h 6445045"/>
              <a:gd name="T4" fmla="*/ 5072056 w 6164826"/>
              <a:gd name="T5" fmla="*/ 3643200 h 6445045"/>
              <a:gd name="T6" fmla="*/ 6163137 w 6164826"/>
              <a:gd name="T7" fmla="*/ 6445660 h 6445045"/>
              <a:gd name="T8" fmla="*/ 6163137 w 6164826"/>
              <a:gd name="T9" fmla="*/ 6445660 h 64450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64826" h="6445045">
                <a:moveTo>
                  <a:pt x="0" y="0"/>
                </a:moveTo>
                <a:cubicBezTo>
                  <a:pt x="1022555" y="293739"/>
                  <a:pt x="2045110" y="587478"/>
                  <a:pt x="2890684" y="1194620"/>
                </a:cubicBezTo>
                <a:cubicBezTo>
                  <a:pt x="3736258" y="1801762"/>
                  <a:pt x="4527755" y="2767781"/>
                  <a:pt x="5073445" y="3642852"/>
                </a:cubicBezTo>
                <a:cubicBezTo>
                  <a:pt x="5619135" y="4517923"/>
                  <a:pt x="6164826" y="6445045"/>
                  <a:pt x="6164826" y="6445045"/>
                </a:cubicBezTo>
              </a:path>
            </a:pathLst>
          </a:custGeom>
          <a:noFill/>
          <a:ln w="12700" cap="flat" cmpd="sng" algn="ctr">
            <a:solidFill>
              <a:schemeClr val="accent4"/>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GB">
              <a:cs typeface="Arial" charset="0"/>
            </a:endParaRPr>
          </a:p>
        </p:txBody>
      </p:sp>
      <p:sp>
        <p:nvSpPr>
          <p:cNvPr id="15" name="Freeform 54"/>
          <p:cNvSpPr>
            <a:spLocks/>
          </p:cNvSpPr>
          <p:nvPr userDrawn="1"/>
        </p:nvSpPr>
        <p:spPr bwMode="auto">
          <a:xfrm>
            <a:off x="2020888" y="-58738"/>
            <a:ext cx="4719637" cy="6946901"/>
          </a:xfrm>
          <a:custGeom>
            <a:avLst/>
            <a:gdLst>
              <a:gd name="T0" fmla="*/ 0 w 4719484"/>
              <a:gd name="T1" fmla="*/ 0 h 6946491"/>
              <a:gd name="T2" fmla="*/ 1224236 w 4719484"/>
              <a:gd name="T3" fmla="*/ 1401346 h 6946491"/>
              <a:gd name="T4" fmla="*/ 2861466 w 4719484"/>
              <a:gd name="T5" fmla="*/ 3643497 h 6946491"/>
              <a:gd name="T6" fmla="*/ 4719943 w 4719484"/>
              <a:gd name="T7" fmla="*/ 6947721 h 6946491"/>
              <a:gd name="T8" fmla="*/ 4719943 w 4719484"/>
              <a:gd name="T9" fmla="*/ 6947721 h 694649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19484" h="6946491">
                <a:moveTo>
                  <a:pt x="0" y="0"/>
                </a:moveTo>
                <a:cubicBezTo>
                  <a:pt x="373626" y="396977"/>
                  <a:pt x="747252" y="793955"/>
                  <a:pt x="1224116" y="1401097"/>
                </a:cubicBezTo>
                <a:cubicBezTo>
                  <a:pt x="1700980" y="2008239"/>
                  <a:pt x="2278626" y="2718620"/>
                  <a:pt x="2861187" y="3642852"/>
                </a:cubicBezTo>
                <a:cubicBezTo>
                  <a:pt x="3443748" y="4567084"/>
                  <a:pt x="4719484" y="6946491"/>
                  <a:pt x="4719484" y="6946491"/>
                </a:cubicBezTo>
              </a:path>
            </a:pathLst>
          </a:custGeom>
          <a:noFill/>
          <a:ln w="12700" cap="flat" cmpd="sng" algn="ctr">
            <a:solidFill>
              <a:schemeClr val="accent4"/>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GB">
              <a:cs typeface="Arial" charset="0"/>
            </a:endParaRPr>
          </a:p>
        </p:txBody>
      </p:sp>
      <p:cxnSp>
        <p:nvCxnSpPr>
          <p:cNvPr id="16" name="Straight Connector 55"/>
          <p:cNvCxnSpPr>
            <a:cxnSpLocks noChangeShapeType="1"/>
          </p:cNvCxnSpPr>
          <p:nvPr userDrawn="1"/>
        </p:nvCxnSpPr>
        <p:spPr bwMode="auto">
          <a:xfrm flipH="1">
            <a:off x="7018338" y="-26988"/>
            <a:ext cx="2125662" cy="6907213"/>
          </a:xfrm>
          <a:prstGeom prst="line">
            <a:avLst/>
          </a:prstGeom>
          <a:noFill/>
          <a:ln w="9525" algn="ctr">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57"/>
          <p:cNvCxnSpPr>
            <a:cxnSpLocks noChangeShapeType="1"/>
          </p:cNvCxnSpPr>
          <p:nvPr userDrawn="1"/>
        </p:nvCxnSpPr>
        <p:spPr bwMode="auto">
          <a:xfrm flipV="1">
            <a:off x="42863" y="3341688"/>
            <a:ext cx="9144000" cy="144462"/>
          </a:xfrm>
          <a:prstGeom prst="line">
            <a:avLst/>
          </a:prstGeom>
          <a:noFill/>
          <a:ln w="12700" algn="ctr">
            <a:solidFill>
              <a:schemeClr val="accent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Oval 58"/>
          <p:cNvSpPr>
            <a:spLocks noChangeArrowheads="1"/>
          </p:cNvSpPr>
          <p:nvPr userDrawn="1"/>
        </p:nvSpPr>
        <p:spPr bwMode="auto">
          <a:xfrm>
            <a:off x="-1908175" y="1844675"/>
            <a:ext cx="6840538" cy="6624638"/>
          </a:xfrm>
          <a:prstGeom prst="ellipse">
            <a:avLst/>
          </a:prstGeom>
          <a:noFill/>
          <a:ln w="12700" algn="ctr">
            <a:solidFill>
              <a:schemeClr val="accent4"/>
            </a:solidFill>
            <a:round/>
            <a:headEnd/>
            <a:tailEnd/>
          </a:ln>
          <a:extLst>
            <a:ext uri="{909E8E84-426E-40DD-AFC4-6F175D3DCCD1}">
              <a14:hiddenFill xmlns:a14="http://schemas.microsoft.com/office/drawing/2010/main">
                <a:solidFill>
                  <a:srgbClr val="FFFFFF"/>
                </a:solidFill>
              </a14:hiddenFill>
            </a:ext>
          </a:extLst>
        </p:spPr>
        <p:txBody>
          <a:bodyPr/>
          <a:lstStyle/>
          <a:p>
            <a:pPr eaLnBrk="1" hangingPunct="1">
              <a:defRPr/>
            </a:pPr>
            <a:endParaRPr lang="en-US">
              <a:cs typeface="Arial" charset="0"/>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nedaouladeh.blogf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43000"/>
          </a:xfrm>
        </p:spPr>
        <p:txBody>
          <a:bodyPr/>
          <a:lstStyle/>
          <a:p>
            <a:r>
              <a:rPr lang="fa-IR" altLang="en-US">
                <a:latin typeface="B Nazanin+ Black" pitchFamily="2" charset="-78"/>
                <a:cs typeface="B Nazanin+ Black" pitchFamily="2" charset="-78"/>
              </a:rPr>
              <a:t>تحقیق </a:t>
            </a:r>
            <a:r>
              <a:rPr lang="fa-IR" altLang="en-US" smtClean="0">
                <a:latin typeface="B Nazanin+ Black" pitchFamily="2" charset="-78"/>
                <a:cs typeface="B Nazanin+ Black" pitchFamily="2" charset="-78"/>
              </a:rPr>
              <a:t>درعملیات </a:t>
            </a:r>
            <a:r>
              <a:rPr lang="fa-IR" altLang="en-US" dirty="0">
                <a:latin typeface="B Nazanin+ Black" pitchFamily="2" charset="-78"/>
                <a:cs typeface="B Nazanin+ Black" pitchFamily="2" charset="-78"/>
              </a:rPr>
              <a:t>نرم</a:t>
            </a:r>
            <a:endParaRPr lang="en-US" dirty="0"/>
          </a:p>
        </p:txBody>
      </p:sp>
      <p:sp>
        <p:nvSpPr>
          <p:cNvPr id="3" name="Content Placeholder 2"/>
          <p:cNvSpPr>
            <a:spLocks noGrp="1"/>
          </p:cNvSpPr>
          <p:nvPr>
            <p:ph idx="1"/>
          </p:nvPr>
        </p:nvSpPr>
        <p:spPr/>
        <p:txBody>
          <a:bodyPr/>
          <a:lstStyle/>
          <a:p>
            <a:pPr marL="137160" indent="0" algn="ctr">
              <a:buNone/>
            </a:pPr>
            <a:r>
              <a:rPr lang="fa-IR" dirty="0" smtClean="0">
                <a:latin typeface="B Nazanin+ Black" pitchFamily="2" charset="-78"/>
                <a:cs typeface="B Nazanin+ Black" pitchFamily="2" charset="-78"/>
              </a:rPr>
              <a:t> </a:t>
            </a:r>
            <a:endParaRPr lang="fa-IR" sz="2000" dirty="0" smtClean="0">
              <a:latin typeface="B Nazanin+ Black" pitchFamily="2" charset="-78"/>
              <a:cs typeface="B Nazanin+ Black" pitchFamily="2" charset="-78"/>
            </a:endParaRPr>
          </a:p>
          <a:p>
            <a:pPr marL="137160" indent="0" algn="ctr">
              <a:buNone/>
            </a:pPr>
            <a:r>
              <a:rPr lang="fa-IR" sz="2000" dirty="0" smtClean="0">
                <a:latin typeface="B Nazanin+ Black" pitchFamily="2" charset="-78"/>
                <a:cs typeface="B Nazanin+ Black" pitchFamily="2" charset="-78"/>
              </a:rPr>
              <a:t>ارائه فصل اول کتاب تحقیق در عملیات نرم</a:t>
            </a:r>
          </a:p>
          <a:p>
            <a:pPr marL="137160" indent="0" algn="ctr">
              <a:buNone/>
            </a:pPr>
            <a:r>
              <a:rPr lang="fa-IR" dirty="0" smtClean="0">
                <a:latin typeface="B Nazanin+ Black" pitchFamily="2" charset="-78"/>
                <a:cs typeface="B Nazanin+ Black" pitchFamily="2" charset="-78"/>
              </a:rPr>
              <a:t> </a:t>
            </a:r>
          </a:p>
          <a:p>
            <a:pPr marL="137160" indent="0" algn="ctr">
              <a:buNone/>
            </a:pPr>
            <a:r>
              <a:rPr lang="fa-IR" dirty="0" smtClean="0">
                <a:latin typeface="B Nazanin+ Black" pitchFamily="2" charset="-78"/>
                <a:cs typeface="B Nazanin+ Black" pitchFamily="2" charset="-78"/>
              </a:rPr>
              <a:t> </a:t>
            </a:r>
            <a:endParaRPr lang="en-US" dirty="0">
              <a:latin typeface="B Nazanin+ Black" pitchFamily="2" charset="-78"/>
              <a:cs typeface="B Nazanin+ Black" pitchFamily="2" charset="-78"/>
            </a:endParaRPr>
          </a:p>
        </p:txBody>
      </p:sp>
    </p:spTree>
    <p:extLst>
      <p:ext uri="{BB962C8B-B14F-4D97-AF65-F5344CB8AC3E}">
        <p14:creationId xmlns:p14="http://schemas.microsoft.com/office/powerpoint/2010/main" val="1818220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a:bodyPr>
          <a:lstStyle/>
          <a:p>
            <a:pPr marL="137160" indent="0" algn="r" rtl="1">
              <a:buNone/>
            </a:pPr>
            <a:r>
              <a:rPr lang="fa-IR" sz="2400" dirty="0">
                <a:latin typeface="B Nazanin+ Black" pitchFamily="2" charset="-78"/>
                <a:cs typeface="B Nazanin+ Black" pitchFamily="2" charset="-78"/>
              </a:rPr>
              <a:t>ﻣﻮاﺟﻬﻪ ﺑﺎ ﻣﺴﺎﺋﻞ ﻧﺮم </a:t>
            </a:r>
            <a:r>
              <a:rPr lang="fa-IR" sz="2400" dirty="0" smtClean="0">
                <a:latin typeface="B Nazanin+ Black" pitchFamily="2" charset="-78"/>
                <a:cs typeface="B Nazanin+ Black" pitchFamily="2" charset="-78"/>
              </a:rPr>
              <a:t>:</a:t>
            </a:r>
          </a:p>
          <a:p>
            <a:pPr marL="137160" indent="0" algn="just" rtl="1">
              <a:buNone/>
            </a:pPr>
            <a:r>
              <a:rPr lang="fa-IR" sz="1400" dirty="0" smtClean="0">
                <a:latin typeface="B Nazanin+ Black" pitchFamily="2" charset="-78"/>
                <a:cs typeface="B Nazanin+ Black" pitchFamily="2" charset="-78"/>
              </a:rPr>
              <a:t>- ﺗﻮﺟﻪ </a:t>
            </a:r>
            <a:r>
              <a:rPr lang="fa-IR" sz="1400" dirty="0">
                <a:latin typeface="B Nazanin+ Black" pitchFamily="2" charset="-78"/>
                <a:cs typeface="B Nazanin+ Black" pitchFamily="2" charset="-78"/>
              </a:rPr>
              <a:t>ﺑﻪ </a:t>
            </a:r>
            <a:r>
              <a:rPr lang="fa-IR" sz="1400" dirty="0" smtClean="0">
                <a:latin typeface="B Nazanin+ Black" pitchFamily="2" charset="-78"/>
                <a:cs typeface="B Nazanin+ Black" pitchFamily="2" charset="-78"/>
              </a:rPr>
              <a:t>جنبهﻫﺎی </a:t>
            </a:r>
            <a:r>
              <a:rPr lang="fa-IR" sz="1400" dirty="0">
                <a:latin typeface="B Nazanin+ Black" pitchFamily="2" charset="-78"/>
                <a:cs typeface="B Nazanin+ Black" pitchFamily="2" charset="-78"/>
              </a:rPr>
              <a:t>اﻧﺴﺎﻧﯽ </a:t>
            </a:r>
            <a:r>
              <a:rPr lang="fa-IR" sz="1400" dirty="0" smtClean="0">
                <a:latin typeface="B Nazanin+ Black" pitchFamily="2" charset="-78"/>
                <a:cs typeface="B Nazanin+ Black" pitchFamily="2" charset="-78"/>
              </a:rPr>
              <a:t>ﻣﺴﺌﻠه</a:t>
            </a:r>
          </a:p>
          <a:p>
            <a:pPr marL="137160" indent="0" algn="just" rtl="1">
              <a:buNone/>
            </a:pPr>
            <a:r>
              <a:rPr lang="fa-IR" sz="1400" dirty="0" smtClean="0">
                <a:latin typeface="B Nazanin+ Black" pitchFamily="2" charset="-78"/>
                <a:cs typeface="B Nazanin+ Black" pitchFamily="2" charset="-78"/>
              </a:rPr>
              <a:t>- کم رنگ شدن بهینه سازی</a:t>
            </a:r>
          </a:p>
          <a:p>
            <a:pPr marL="137160" indent="0" algn="just" rtl="1">
              <a:buNone/>
            </a:pPr>
            <a:r>
              <a:rPr lang="fa-IR" sz="1400" dirty="0" smtClean="0">
                <a:latin typeface="B Nazanin+ Black" pitchFamily="2" charset="-78"/>
                <a:cs typeface="B Nazanin+ Black" pitchFamily="2" charset="-78"/>
              </a:rPr>
              <a:t>- اﻣﮑﺎن </a:t>
            </a:r>
            <a:r>
              <a:rPr lang="fa-IR" sz="1400" dirty="0">
                <a:latin typeface="B Nazanin+ Black" pitchFamily="2" charset="-78"/>
                <a:cs typeface="B Nazanin+ Black" pitchFamily="2" charset="-78"/>
              </a:rPr>
              <a:t>ﺗﻔﺴﯿﺮ ﻫﺪف ﺑﻪ دﻟﯿﻞ ادراك ﻣﺘﻔﺎوت از واﻗﻌﯿﺖ </a:t>
            </a:r>
            <a:endParaRPr lang="fa-IR" sz="1400" dirty="0" smtClean="0">
              <a:latin typeface="B Nazanin+ Black" pitchFamily="2" charset="-78"/>
              <a:cs typeface="B Nazanin+ Black" pitchFamily="2" charset="-78"/>
            </a:endParaRPr>
          </a:p>
          <a:p>
            <a:pPr marL="137160" indent="0" algn="just" rtl="1">
              <a:buNone/>
            </a:pPr>
            <a:r>
              <a:rPr lang="fa-IR" sz="1400" dirty="0" smtClean="0">
                <a:latin typeface="B Nazanin+ Black" pitchFamily="2" charset="-78"/>
                <a:cs typeface="B Nazanin+ Black" pitchFamily="2" charset="-78"/>
              </a:rPr>
              <a:t>- ﻫﺪف </a:t>
            </a:r>
            <a:r>
              <a:rPr lang="fa-IR" sz="1400" dirty="0">
                <a:latin typeface="B Nazanin+ Black" pitchFamily="2" charset="-78"/>
                <a:cs typeface="B Nazanin+ Black" pitchFamily="2" charset="-78"/>
              </a:rPr>
              <a:t>ﻏﺎﻟﺐ </a:t>
            </a:r>
            <a:r>
              <a:rPr lang="fa-IR" sz="1400" dirty="0" smtClean="0">
                <a:latin typeface="B Nazanin+ Black" pitchFamily="2" charset="-78"/>
                <a:cs typeface="B Nazanin+ Black" pitchFamily="2" charset="-78"/>
              </a:rPr>
              <a:t>:ساخت دهی به مسئله </a:t>
            </a:r>
          </a:p>
          <a:p>
            <a:pPr marL="137160" indent="0" algn="just" rtl="1">
              <a:buNone/>
            </a:pPr>
            <a:r>
              <a:rPr lang="fa-IR" sz="1400" dirty="0" smtClean="0">
                <a:latin typeface="B Nazanin+ Black" pitchFamily="2" charset="-78"/>
                <a:cs typeface="B Nazanin+ Black" pitchFamily="2" charset="-78"/>
              </a:rPr>
              <a:t>- ﻓﺮض:سیستم ها جنبه های ذهنی از واقعیت ادراک شده توسط ذینفعان مختلف هستند که افراد بر حسب تجربه گذشته ، آموزش ها ، ارزش ها و بستر اجتماعی خود به تفسیر آنها می پردازند . </a:t>
            </a:r>
          </a:p>
          <a:p>
            <a:pPr marL="137160" indent="0" algn="just" rtl="1">
              <a:buNone/>
            </a:pPr>
            <a:endParaRPr lang="fa-IR" sz="1400" dirty="0" smtClean="0">
              <a:latin typeface="B Nazanin+ Black" pitchFamily="2" charset="-78"/>
              <a:cs typeface="B Nazanin+ Black" pitchFamily="2" charset="-78"/>
            </a:endParaRPr>
          </a:p>
          <a:p>
            <a:pPr marL="137160" indent="0" algn="just" rtl="1">
              <a:buNone/>
            </a:pPr>
            <a:endParaRPr lang="fa-IR" sz="1400" dirty="0">
              <a:latin typeface="B Nazanin+ Black" pitchFamily="2" charset="-78"/>
              <a:cs typeface="B Nazanin+ Black" pitchFamily="2" charset="-78"/>
            </a:endParaRPr>
          </a:p>
          <a:p>
            <a:pPr marL="137160" indent="0" algn="just" rtl="1">
              <a:buNone/>
            </a:pPr>
            <a:endParaRPr lang="fa-IR" sz="1400" dirty="0" smtClean="0">
              <a:latin typeface="B Nazanin+ Black" pitchFamily="2" charset="-78"/>
              <a:cs typeface="B Nazanin+ Black" pitchFamily="2" charset="-78"/>
            </a:endParaRPr>
          </a:p>
          <a:p>
            <a:pPr marL="137160" indent="0" algn="ctr" rtl="1">
              <a:buNone/>
            </a:pPr>
            <a:r>
              <a:rPr lang="fa-IR" sz="3200" dirty="0" smtClean="0">
                <a:solidFill>
                  <a:srgbClr val="FFC000"/>
                </a:solidFill>
                <a:latin typeface="B Nazanin+ Black" pitchFamily="2" charset="-78"/>
                <a:cs typeface="B Nazanin+ Black" pitchFamily="2" charset="-78"/>
              </a:rPr>
              <a:t>نکته : تحقیق در عملیات نرم و سخت ، جایگزین هم نبوده ، بلکه نقش مکمل دارند و به نوعی با هم تنیده اند .</a:t>
            </a:r>
            <a:endParaRPr lang="en-US" sz="3200" dirty="0">
              <a:solidFill>
                <a:srgbClr val="FFC000"/>
              </a:solidFill>
              <a:latin typeface="B Nazanin+ Black" pitchFamily="2" charset="-78"/>
              <a:cs typeface="B Nazanin+ Black" pitchFamily="2" charset="-78"/>
            </a:endParaRPr>
          </a:p>
        </p:txBody>
      </p:sp>
    </p:spTree>
    <p:extLst>
      <p:ext uri="{BB962C8B-B14F-4D97-AF65-F5344CB8AC3E}">
        <p14:creationId xmlns:p14="http://schemas.microsoft.com/office/powerpoint/2010/main" val="1975556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a:bodyPr>
          <a:lstStyle/>
          <a:p>
            <a:pPr marL="137160" indent="0" algn="ctr" rtl="1">
              <a:buNone/>
            </a:pPr>
            <a:r>
              <a:rPr lang="fa-IR" sz="2400" dirty="0">
                <a:latin typeface="B Nazanin+ Black" pitchFamily="2" charset="-78"/>
                <a:cs typeface="B Nazanin+ Black" pitchFamily="2" charset="-78"/>
              </a:rPr>
              <a:t>ﻣﻘﺎﯾﺴﻪ روﯾﮑﺮدﻫﺎي ﻧﺮم و </a:t>
            </a:r>
            <a:r>
              <a:rPr lang="fa-IR" sz="2400" dirty="0" smtClean="0">
                <a:latin typeface="B Nazanin+ Black" pitchFamily="2" charset="-78"/>
                <a:cs typeface="B Nazanin+ Black" pitchFamily="2" charset="-78"/>
              </a:rPr>
              <a:t>ﺳﺨﺖ</a:t>
            </a:r>
          </a:p>
          <a:p>
            <a:pPr marL="137160" indent="0" algn="ctr" rtl="1">
              <a:buNone/>
            </a:pPr>
            <a:r>
              <a:rPr lang="fa-IR" sz="2400" dirty="0" smtClean="0">
                <a:latin typeface="B Nazanin+ Black" pitchFamily="2" charset="-78"/>
                <a:cs typeface="B Nazanin+ Black" pitchFamily="2" charset="-78"/>
              </a:rPr>
              <a:t> </a:t>
            </a:r>
            <a:endParaRPr lang="en-US" sz="2400" dirty="0">
              <a:latin typeface="B Nazanin+ Black" pitchFamily="2" charset="-78"/>
              <a:cs typeface="B Nazanin+ Black"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510859023"/>
              </p:ext>
            </p:extLst>
          </p:nvPr>
        </p:nvGraphicFramePr>
        <p:xfrm>
          <a:off x="683568" y="2204864"/>
          <a:ext cx="7776864" cy="3024336"/>
        </p:xfrm>
        <a:graphic>
          <a:graphicData uri="http://schemas.openxmlformats.org/drawingml/2006/table">
            <a:tbl>
              <a:tblPr firstRow="1" bandRow="1">
                <a:tableStyleId>{5C22544A-7EE6-4342-B048-85BDC9FD1C3A}</a:tableStyleId>
              </a:tblPr>
              <a:tblGrid>
                <a:gridCol w="2359742"/>
                <a:gridCol w="2968850"/>
                <a:gridCol w="2448272"/>
              </a:tblGrid>
              <a:tr h="390435">
                <a:tc>
                  <a:txBody>
                    <a:bodyPr/>
                    <a:lstStyle/>
                    <a:p>
                      <a:pPr algn="ctr"/>
                      <a:r>
                        <a:rPr lang="fa-IR" sz="1800" dirty="0" smtClean="0">
                          <a:latin typeface="B Nazanin+ Black" pitchFamily="2" charset="-78"/>
                          <a:cs typeface="B Nazanin+ Black" pitchFamily="2" charset="-78"/>
                        </a:rPr>
                        <a:t>نرم</a:t>
                      </a:r>
                      <a:endParaRPr lang="en-US" sz="1600" dirty="0">
                        <a:latin typeface="B Nazanin+ Black" pitchFamily="2" charset="-78"/>
                        <a:cs typeface="B Nazanin+ Black" pitchFamily="2" charset="-78"/>
                      </a:endParaRPr>
                    </a:p>
                  </a:txBody>
                  <a:tcPr/>
                </a:tc>
                <a:tc>
                  <a:txBody>
                    <a:bodyPr/>
                    <a:lstStyle/>
                    <a:p>
                      <a:pPr algn="ctr"/>
                      <a:r>
                        <a:rPr lang="fa-IR" dirty="0" smtClean="0">
                          <a:latin typeface="B Nazanin+ Black" pitchFamily="2" charset="-78"/>
                          <a:cs typeface="B Nazanin+ Black" pitchFamily="2" charset="-78"/>
                        </a:rPr>
                        <a:t>ﺳﺨﺖ</a:t>
                      </a:r>
                      <a:endParaRPr lang="en-US" dirty="0">
                        <a:latin typeface="B Nazanin+ Black" pitchFamily="2" charset="-78"/>
                        <a:cs typeface="B Nazanin+ Black" pitchFamily="2" charset="-78"/>
                      </a:endParaRPr>
                    </a:p>
                  </a:txBody>
                  <a:tcPr/>
                </a:tc>
                <a:tc>
                  <a:txBody>
                    <a:bodyPr/>
                    <a:lstStyle/>
                    <a:p>
                      <a:endParaRPr lang="en-US" dirty="0"/>
                    </a:p>
                  </a:txBody>
                  <a:tcPr/>
                </a:tc>
              </a:tr>
              <a:tr h="390435">
                <a:tc>
                  <a:txBody>
                    <a:bodyPr/>
                    <a:lstStyle/>
                    <a:p>
                      <a:pPr algn="ctr"/>
                      <a:r>
                        <a:rPr lang="fa-IR" sz="1600" dirty="0" smtClean="0">
                          <a:latin typeface="B Nazanin+ Black" pitchFamily="2" charset="-78"/>
                          <a:cs typeface="B Nazanin+ Black" pitchFamily="2" charset="-78"/>
                        </a:rPr>
                        <a:t>آشفته ( مسئله زا )</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ﺧﻮب ﺗﻌﺮﯾﻒ ﺷﺪه</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وضعیت مسئله</a:t>
                      </a:r>
                      <a:endParaRPr lang="en-US" sz="1600" dirty="0">
                        <a:latin typeface="B Nazanin+ Black" pitchFamily="2" charset="-78"/>
                        <a:cs typeface="B Nazanin+ Black" pitchFamily="2" charset="-78"/>
                      </a:endParaRPr>
                    </a:p>
                  </a:txBody>
                  <a:tcPr/>
                </a:tc>
              </a:tr>
              <a:tr h="390435">
                <a:tc>
                  <a:txBody>
                    <a:bodyPr/>
                    <a:lstStyle/>
                    <a:p>
                      <a:pPr algn="ctr" rtl="1"/>
                      <a:r>
                        <a:rPr lang="fa-IR" sz="1600" dirty="0" smtClean="0">
                          <a:latin typeface="B Nazanin+ Black" pitchFamily="2" charset="-78"/>
                          <a:cs typeface="B Nazanin+ Black" pitchFamily="2" charset="-78"/>
                        </a:rPr>
                        <a:t>ساخت دهی به مسئله</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حل مسئله</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هدف</a:t>
                      </a:r>
                      <a:endParaRPr lang="en-US" sz="1600" dirty="0">
                        <a:latin typeface="B Nazanin+ Black" pitchFamily="2" charset="-78"/>
                        <a:cs typeface="B Nazanin+ Black" pitchFamily="2" charset="-78"/>
                      </a:endParaRPr>
                    </a:p>
                  </a:txBody>
                  <a:tcPr/>
                </a:tc>
              </a:tr>
              <a:tr h="390435">
                <a:tc>
                  <a:txBody>
                    <a:bodyPr/>
                    <a:lstStyle/>
                    <a:p>
                      <a:pPr algn="ctr" rtl="1"/>
                      <a:r>
                        <a:rPr lang="fa-IR" sz="1600" dirty="0" smtClean="0">
                          <a:latin typeface="B Nazanin+ Black" pitchFamily="2" charset="-78"/>
                          <a:cs typeface="B Nazanin+ Black" pitchFamily="2" charset="-78"/>
                        </a:rPr>
                        <a:t>قابل مذاکره</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مشخص</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مرزهای سازمان</a:t>
                      </a:r>
                      <a:endParaRPr lang="en-US" sz="1600" dirty="0">
                        <a:latin typeface="B Nazanin+ Black" pitchFamily="2" charset="-78"/>
                        <a:cs typeface="B Nazanin+ Black" pitchFamily="2" charset="-78"/>
                      </a:endParaRPr>
                    </a:p>
                  </a:txBody>
                  <a:tcPr/>
                </a:tc>
              </a:tr>
              <a:tr h="390435">
                <a:tc>
                  <a:txBody>
                    <a:bodyPr/>
                    <a:lstStyle/>
                    <a:p>
                      <a:pPr algn="ctr" rtl="1"/>
                      <a:r>
                        <a:rPr lang="fa-IR" sz="1600" dirty="0" smtClean="0">
                          <a:latin typeface="B Nazanin+ Black" pitchFamily="2" charset="-78"/>
                          <a:cs typeface="B Nazanin+ Black" pitchFamily="2" charset="-78"/>
                        </a:rPr>
                        <a:t>مدل های مفهومی</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مدل های ریاضی / منطقی</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روش شناسی</a:t>
                      </a:r>
                      <a:endParaRPr lang="en-US" sz="1600" dirty="0">
                        <a:latin typeface="B Nazanin+ Black" pitchFamily="2" charset="-78"/>
                        <a:cs typeface="B Nazanin+ Black" pitchFamily="2" charset="-78"/>
                      </a:endParaRPr>
                    </a:p>
                  </a:txBody>
                  <a:tcPr/>
                </a:tc>
              </a:tr>
              <a:tr h="390435">
                <a:tc>
                  <a:txBody>
                    <a:bodyPr/>
                    <a:lstStyle/>
                    <a:p>
                      <a:pPr algn="ctr" rtl="1"/>
                      <a:r>
                        <a:rPr lang="fa-IR" sz="1600" dirty="0" smtClean="0">
                          <a:latin typeface="B Nazanin+ Black" pitchFamily="2" charset="-78"/>
                          <a:cs typeface="B Nazanin+ Black" pitchFamily="2" charset="-78"/>
                        </a:rPr>
                        <a:t>تسهیل گری</a:t>
                      </a:r>
                      <a:r>
                        <a:rPr lang="fa-IR" sz="1600" baseline="0" dirty="0" smtClean="0">
                          <a:latin typeface="B Nazanin+ Black" pitchFamily="2" charset="-78"/>
                          <a:cs typeface="B Nazanin+ Black" pitchFamily="2" charset="-78"/>
                        </a:rPr>
                        <a:t> </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خبرگی</a:t>
                      </a:r>
                      <a:r>
                        <a:rPr lang="fa-IR" sz="1600" baseline="0" dirty="0" smtClean="0">
                          <a:latin typeface="B Nazanin+ Black" pitchFamily="2" charset="-78"/>
                          <a:cs typeface="B Nazanin+ Black" pitchFamily="2" charset="-78"/>
                        </a:rPr>
                        <a:t> در تحقیق در عملیات</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کارکرد متخصص </a:t>
                      </a:r>
                      <a:r>
                        <a:rPr lang="en-US" sz="1600" baseline="0" dirty="0" smtClean="0">
                          <a:latin typeface="B Nazanin+ Black" pitchFamily="2" charset="-78"/>
                          <a:cs typeface="B Nazanin+ Black" pitchFamily="2" charset="-78"/>
                        </a:rPr>
                        <a:t>OR</a:t>
                      </a:r>
                      <a:endParaRPr lang="en-US" sz="1600" dirty="0">
                        <a:latin typeface="B Nazanin+ Black" pitchFamily="2" charset="-78"/>
                        <a:cs typeface="B Nazanin+ Black" pitchFamily="2" charset="-78"/>
                      </a:endParaRPr>
                    </a:p>
                  </a:txBody>
                  <a:tcPr/>
                </a:tc>
              </a:tr>
              <a:tr h="681726">
                <a:tc>
                  <a:txBody>
                    <a:bodyPr/>
                    <a:lstStyle/>
                    <a:p>
                      <a:pPr algn="ctr" rtl="1"/>
                      <a:r>
                        <a:rPr lang="fa-IR" sz="1600" dirty="0" smtClean="0">
                          <a:latin typeface="B Nazanin+ Black" pitchFamily="2" charset="-78"/>
                          <a:cs typeface="B Nazanin+ Black" pitchFamily="2" charset="-78"/>
                        </a:rPr>
                        <a:t>ﻓﺮآﯾﻨﺪ ﯾﺎدﮔﯿﺮي  / برنامه اقدام </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ﻣﺤﺼﻮل ﻗﺎﺑﻞ ﻟﻤﺲ / پیشنهاد های مشخص</a:t>
                      </a:r>
                      <a:endParaRPr lang="en-US" sz="1600" dirty="0">
                        <a:latin typeface="B Nazanin+ Black" pitchFamily="2" charset="-78"/>
                        <a:cs typeface="B Nazanin+ Black" pitchFamily="2" charset="-78"/>
                      </a:endParaRPr>
                    </a:p>
                  </a:txBody>
                  <a:tcPr/>
                </a:tc>
                <a:tc>
                  <a:txBody>
                    <a:bodyPr/>
                    <a:lstStyle/>
                    <a:p>
                      <a:pPr algn="ctr" rtl="1"/>
                      <a:r>
                        <a:rPr lang="fa-IR" sz="1600" dirty="0" smtClean="0">
                          <a:latin typeface="B Nazanin+ Black" pitchFamily="2" charset="-78"/>
                          <a:cs typeface="B Nazanin+ Black" pitchFamily="2" charset="-78"/>
                        </a:rPr>
                        <a:t>خروجی</a:t>
                      </a:r>
                      <a:endParaRPr lang="en-US" sz="1600" dirty="0">
                        <a:latin typeface="B Nazanin+ Black" pitchFamily="2" charset="-78"/>
                        <a:cs typeface="B Nazanin+ Black" pitchFamily="2" charset="-78"/>
                      </a:endParaRPr>
                    </a:p>
                  </a:txBody>
                  <a:tcPr/>
                </a:tc>
              </a:tr>
            </a:tbl>
          </a:graphicData>
        </a:graphic>
      </p:graphicFrame>
    </p:spTree>
    <p:extLst>
      <p:ext uri="{BB962C8B-B14F-4D97-AF65-F5344CB8AC3E}">
        <p14:creationId xmlns:p14="http://schemas.microsoft.com/office/powerpoint/2010/main" val="785107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a:bodyPr>
          <a:lstStyle/>
          <a:p>
            <a:pPr marL="137160" indent="0" algn="r" rtl="1">
              <a:buNone/>
            </a:pPr>
            <a:r>
              <a:rPr lang="fa-IR" sz="2400" dirty="0" smtClean="0">
                <a:latin typeface="B Nazanin+ Black" pitchFamily="2" charset="-78"/>
                <a:cs typeface="B Nazanin+ Black" pitchFamily="2" charset="-78"/>
              </a:rPr>
              <a:t>پارادایم :</a:t>
            </a:r>
          </a:p>
          <a:p>
            <a:pPr marL="137160" indent="0" algn="just" rtl="1">
              <a:buNone/>
            </a:pPr>
            <a:r>
              <a:rPr lang="fa-IR" sz="1400" dirty="0" smtClean="0">
                <a:latin typeface="B Nazanin+ Black" pitchFamily="2" charset="-78"/>
                <a:cs typeface="B Nazanin+ Black" pitchFamily="2" charset="-78"/>
              </a:rPr>
              <a:t>- بر اساس معنی استفاده شده به وسیله </a:t>
            </a:r>
            <a:r>
              <a:rPr lang="fa-IR" sz="1400" dirty="0" smtClean="0">
                <a:solidFill>
                  <a:srgbClr val="FFC000"/>
                </a:solidFill>
                <a:latin typeface="B Nazanin+ Black" pitchFamily="2" charset="-78"/>
                <a:cs typeface="B Nazanin+ Black" pitchFamily="2" charset="-78"/>
              </a:rPr>
              <a:t>بورل و مورگان </a:t>
            </a:r>
            <a:r>
              <a:rPr lang="fa-IR" sz="1400" dirty="0" smtClean="0">
                <a:latin typeface="B Nazanin+ Black" pitchFamily="2" charset="-78"/>
                <a:cs typeface="B Nazanin+ Black" pitchFamily="2" charset="-78"/>
              </a:rPr>
              <a:t>، مجموعه ای از مفروضات خاص در ارتباط با سوالات هستی شناسی ، شناخت شناسی و روش شناسی است که ساختار دانش در هر رشته ای را شکل می دهد .</a:t>
            </a:r>
          </a:p>
          <a:p>
            <a:pPr algn="just" rtl="1">
              <a:buFontTx/>
              <a:buChar char="-"/>
            </a:pPr>
            <a:endParaRPr lang="fa-IR" sz="1400" dirty="0" smtClean="0">
              <a:latin typeface="B Nazanin+ Black" pitchFamily="2" charset="-78"/>
              <a:cs typeface="B Nazanin+ Black" pitchFamily="2" charset="-78"/>
            </a:endParaRPr>
          </a:p>
          <a:p>
            <a:pPr marL="137160" indent="0" algn="just" rtl="1">
              <a:buNone/>
            </a:pPr>
            <a:r>
              <a:rPr lang="fa-IR" sz="1800" dirty="0">
                <a:solidFill>
                  <a:srgbClr val="FFC000"/>
                </a:solidFill>
                <a:latin typeface="B Nazanin+ Black" pitchFamily="2" charset="-78"/>
                <a:cs typeface="B Nazanin+ Black" pitchFamily="2" charset="-78"/>
              </a:rPr>
              <a:t>تعریف یک: </a:t>
            </a:r>
            <a:endParaRPr lang="fa-IR" sz="1800" dirty="0" smtClean="0">
              <a:solidFill>
                <a:srgbClr val="FFC000"/>
              </a:solidFill>
              <a:latin typeface="B Nazanin+ Black" pitchFamily="2" charset="-78"/>
              <a:cs typeface="B Nazanin+ Black" pitchFamily="2" charset="-78"/>
            </a:endParaRPr>
          </a:p>
          <a:p>
            <a:pPr marL="137160" indent="0" algn="just" rtl="1">
              <a:buNone/>
            </a:pPr>
            <a:r>
              <a:rPr lang="fa-IR" sz="1600" dirty="0" smtClean="0">
                <a:latin typeface="B Nazanin+ Black" pitchFamily="2" charset="-78"/>
                <a:cs typeface="B Nazanin+ Black" pitchFamily="2" charset="-78"/>
              </a:rPr>
              <a:t>پارادایم </a:t>
            </a:r>
            <a:r>
              <a:rPr lang="fa-IR" sz="1600" dirty="0">
                <a:latin typeface="B Nazanin+ Black" pitchFamily="2" charset="-78"/>
                <a:cs typeface="B Nazanin+ Black" pitchFamily="2" charset="-78"/>
              </a:rPr>
              <a:t>در واقع همان برداشت ذهنی، الگوی فکری، چارچوب ذهنی و... و همان عادات فکری ما می باشد که باعث می گردد ما از الگوی رفتاری خاصی بیشتر تبعیت کنیم</a:t>
            </a:r>
            <a:r>
              <a:rPr lang="fa-IR" sz="1600" dirty="0" smtClean="0">
                <a:latin typeface="B Nazanin+ Black" pitchFamily="2" charset="-78"/>
                <a:cs typeface="B Nazanin+ Black" pitchFamily="2" charset="-78"/>
              </a:rPr>
              <a:t>.</a:t>
            </a:r>
            <a:r>
              <a:rPr lang="fa-IR" sz="1600" b="1" dirty="0"/>
              <a:t> </a:t>
            </a:r>
            <a:r>
              <a:rPr lang="fa-IR" sz="1400" b="1" dirty="0" smtClean="0">
                <a:latin typeface="B Nazanin+ Bold" pitchFamily="2" charset="-78"/>
                <a:cs typeface="B Nazanin+ Bold" pitchFamily="2" charset="-78"/>
              </a:rPr>
              <a:t>( یعنی </a:t>
            </a:r>
            <a:r>
              <a:rPr lang="fa-IR" sz="1400" b="1" dirty="0">
                <a:latin typeface="B Nazanin+ Bold" pitchFamily="2" charset="-78"/>
                <a:cs typeface="B Nazanin+ Bold" pitchFamily="2" charset="-78"/>
              </a:rPr>
              <a:t>بطور مثال اگر من عادت به پرخوری و یا کم خوری دارم بخاطر اینکه از پارادایم فکری پرخوری و یا کم خوری برخوردارم. و یا اگر من عادت دارم در کارهایم منظم باشم، خوش قول باشم،و ... و یا برعکس نا منظم و بد قول باشم و ... بخاطر این است که من از چنین پارادایم هایی برخوردار هستم. پارادایم هایی که بعضا خوب، مثبت و سازنده و یا برعکس منفی و یا تخریبی هستند</a:t>
            </a:r>
            <a:r>
              <a:rPr lang="fa-IR" sz="1400" b="1" dirty="0" smtClean="0">
                <a:latin typeface="B Nazanin+ Bold" pitchFamily="2" charset="-78"/>
                <a:cs typeface="B Nazanin+ Bold" pitchFamily="2" charset="-78"/>
              </a:rPr>
              <a:t>.)</a:t>
            </a:r>
          </a:p>
          <a:p>
            <a:pPr marL="137160" indent="0" algn="just" rtl="1">
              <a:buNone/>
            </a:pPr>
            <a:endParaRPr lang="fa-IR" sz="1400" dirty="0" smtClean="0">
              <a:latin typeface="B Nazanin+ Bold" pitchFamily="2" charset="-78"/>
              <a:cs typeface="B Nazanin+ Bold" pitchFamily="2" charset="-78"/>
            </a:endParaRPr>
          </a:p>
          <a:p>
            <a:pPr marL="137160" indent="0" algn="just" rtl="1">
              <a:buNone/>
            </a:pPr>
            <a:r>
              <a:rPr lang="fa-IR" sz="1800" dirty="0">
                <a:solidFill>
                  <a:srgbClr val="FFC000"/>
                </a:solidFill>
                <a:latin typeface="B Nazanin+ Black" pitchFamily="2" charset="-78"/>
                <a:cs typeface="B Nazanin+ Black" pitchFamily="2" charset="-78"/>
              </a:rPr>
              <a:t>تعریف دو: </a:t>
            </a:r>
            <a:endParaRPr lang="fa-IR" sz="1800" dirty="0" smtClean="0">
              <a:solidFill>
                <a:srgbClr val="FFC000"/>
              </a:solidFill>
              <a:latin typeface="B Nazanin+ Black" pitchFamily="2" charset="-78"/>
              <a:cs typeface="B Nazanin+ Black" pitchFamily="2" charset="-78"/>
            </a:endParaRPr>
          </a:p>
          <a:p>
            <a:pPr marL="137160" indent="0" algn="just" rtl="1">
              <a:buNone/>
            </a:pPr>
            <a:r>
              <a:rPr lang="fa-IR" sz="1400" dirty="0" smtClean="0">
                <a:latin typeface="B Nazanin+ Black" pitchFamily="2" charset="-78"/>
                <a:cs typeface="B Nazanin+ Black" pitchFamily="2" charset="-78"/>
              </a:rPr>
              <a:t>پارادایم </a:t>
            </a:r>
            <a:r>
              <a:rPr lang="fa-IR" sz="1400" dirty="0">
                <a:latin typeface="B Nazanin+ Black" pitchFamily="2" charset="-78"/>
                <a:cs typeface="B Nazanin+ Black" pitchFamily="2" charset="-78"/>
              </a:rPr>
              <a:t>را می توان معادل فهمیدن حقیقت چیزی دانست. یعنی هنگامیکه شما از حقیقت چیزی سر در می آورید، به پارادایم جدیدی دست یافته اید </a:t>
            </a:r>
            <a:r>
              <a:rPr lang="fa-IR" sz="1400" dirty="0" smtClean="0">
                <a:latin typeface="B Nazanin+ Black" pitchFamily="2" charset="-78"/>
                <a:cs typeface="B Nazanin+ Black" pitchFamily="2" charset="-78"/>
              </a:rPr>
              <a:t>. </a:t>
            </a:r>
            <a:r>
              <a:rPr lang="fa-IR" sz="1400" b="1" dirty="0" smtClean="0">
                <a:latin typeface="B Nazanin+ Black" pitchFamily="2" charset="-78"/>
                <a:cs typeface="B Nazanin+ Black" pitchFamily="2" charset="-78"/>
              </a:rPr>
              <a:t>(</a:t>
            </a:r>
            <a:r>
              <a:rPr lang="fa-IR" sz="1400" b="1" dirty="0">
                <a:latin typeface="B Nazanin+ Bold" pitchFamily="2" charset="-78"/>
                <a:cs typeface="B Nazanin+ Bold" pitchFamily="2" charset="-78"/>
              </a:rPr>
              <a:t>مثال تا قبل از گالیله، همه فکر می کردند زمین ثابت و بقیه سیارات بدور آن می چرخند، چرا که واقعیت حرکت خورشید از شرق به غرب چنین فهمی را ایجاد می کرد، اما گالیله زودتر از دیگران به این حقیقت دست یافت که ما به </a:t>
            </a:r>
            <a:r>
              <a:rPr lang="fa-IR" sz="1400" b="1" dirty="0" smtClean="0">
                <a:latin typeface="B Nazanin+ Bold" pitchFamily="2" charset="-78"/>
                <a:cs typeface="B Nazanin+ Bold" pitchFamily="2" charset="-78"/>
              </a:rPr>
              <a:t>دورخورشید می چرخیم و لذا ما را نسبت به زمین عوض نمود ).</a:t>
            </a:r>
          </a:p>
          <a:p>
            <a:pPr marL="137160" indent="0" algn="r" rtl="1">
              <a:buNone/>
            </a:pPr>
            <a:r>
              <a:rPr lang="fa-IR" sz="1400" dirty="0">
                <a:latin typeface="B Nazanin+ Bold" pitchFamily="2" charset="-78"/>
                <a:cs typeface="B Nazanin+ Bold" pitchFamily="2" charset="-78"/>
              </a:rPr>
              <a:t/>
            </a:r>
            <a:br>
              <a:rPr lang="fa-IR" sz="1400" dirty="0">
                <a:latin typeface="B Nazanin+ Bold" pitchFamily="2" charset="-78"/>
                <a:cs typeface="B Nazanin+ Bold" pitchFamily="2" charset="-78"/>
              </a:rPr>
            </a:br>
            <a:endParaRPr lang="en-US" sz="1400" dirty="0">
              <a:latin typeface="B Nazanin+ Bold" pitchFamily="2" charset="-78"/>
              <a:cs typeface="B Nazanin+ Bold" pitchFamily="2" charset="-78"/>
            </a:endParaRPr>
          </a:p>
        </p:txBody>
      </p:sp>
    </p:spTree>
    <p:extLst>
      <p:ext uri="{BB962C8B-B14F-4D97-AF65-F5344CB8AC3E}">
        <p14:creationId xmlns:p14="http://schemas.microsoft.com/office/powerpoint/2010/main" val="3259149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a:bodyPr>
          <a:lstStyle/>
          <a:p>
            <a:pPr marL="137160" indent="0" algn="just" rtl="1">
              <a:buNone/>
            </a:pPr>
            <a:r>
              <a:rPr lang="fa-IR" sz="2400" b="1" dirty="0" smtClean="0">
                <a:latin typeface="B Nazanin+ Black" pitchFamily="2" charset="-78"/>
                <a:cs typeface="B Nazanin+ Black" pitchFamily="2" charset="-78"/>
              </a:rPr>
              <a:t>فهمیدن پارادایم به چه دردی می خورد ؟</a:t>
            </a:r>
          </a:p>
          <a:p>
            <a:pPr marL="137160" indent="0" algn="just" rtl="1">
              <a:buNone/>
            </a:pPr>
            <a:r>
              <a:rPr lang="fa-IR" sz="1400" b="1" dirty="0">
                <a:latin typeface="B Nazanin+ Black" pitchFamily="2" charset="-78"/>
                <a:cs typeface="B Nazanin+ Black" pitchFamily="2" charset="-78"/>
              </a:rPr>
              <a:t/>
            </a:r>
            <a:br>
              <a:rPr lang="fa-IR" sz="1400" b="1" dirty="0">
                <a:latin typeface="B Nazanin+ Black" pitchFamily="2" charset="-78"/>
                <a:cs typeface="B Nazanin+ Black" pitchFamily="2" charset="-78"/>
              </a:rPr>
            </a:br>
            <a:r>
              <a:rPr lang="fa-IR" sz="1400" b="1" dirty="0">
                <a:latin typeface="B Nazanin+ Black" pitchFamily="2" charset="-78"/>
                <a:cs typeface="B Nazanin+ Black" pitchFamily="2" charset="-78"/>
              </a:rPr>
              <a:t>تغییر پارادایم (</a:t>
            </a:r>
            <a:r>
              <a:rPr lang="en-US" sz="1400" b="1" dirty="0">
                <a:latin typeface="B Nazanin+ Black" pitchFamily="2" charset="-78"/>
                <a:cs typeface="B Nazanin+ Black" pitchFamily="2" charset="-78"/>
              </a:rPr>
              <a:t>Paradigm Shift)، </a:t>
            </a:r>
            <a:r>
              <a:rPr lang="fa-IR" sz="1400" b="1" dirty="0">
                <a:latin typeface="B Nazanin+ Black" pitchFamily="2" charset="-78"/>
                <a:cs typeface="B Nazanin+ Black" pitchFamily="2" charset="-78"/>
              </a:rPr>
              <a:t>بدیهی است که درک حقیقت هر چیزی کمک بسزایی به شناخت بیشتر می کند و هنگامیکه حقیقتی برایمان برملا می گرددبه فهم جدید می رسیم که باعث تغییر نگرشمان می </a:t>
            </a:r>
            <a:r>
              <a:rPr lang="fa-IR" sz="1400" b="1" dirty="0" smtClean="0">
                <a:latin typeface="B Nazanin+ Black" pitchFamily="2" charset="-78"/>
                <a:cs typeface="B Nazanin+ Black" pitchFamily="2" charset="-78"/>
              </a:rPr>
              <a:t>گردد.اساسی ترین </a:t>
            </a:r>
            <a:r>
              <a:rPr lang="fa-IR" sz="1400" b="1" dirty="0">
                <a:latin typeface="B Nazanin+ Black" pitchFamily="2" charset="-78"/>
                <a:cs typeface="B Nazanin+ Black" pitchFamily="2" charset="-78"/>
              </a:rPr>
              <a:t>روشی است که برای تغییر دادن آدمی تا کنون شناخته شده است. یعنی با تغییر پارادایم یک آدم می توان، طرز رفتار و یا برداشت وی را بطور اساسی تغییر داد و انگار که دکمه راه اندازی مجدد (</a:t>
            </a:r>
            <a:r>
              <a:rPr lang="en-US" sz="1400" b="1" dirty="0">
                <a:latin typeface="B Nazanin+ Black" pitchFamily="2" charset="-78"/>
                <a:cs typeface="B Nazanin+ Black" pitchFamily="2" charset="-78"/>
              </a:rPr>
              <a:t>Reset).  </a:t>
            </a:r>
            <a:r>
              <a:rPr lang="fa-IR" sz="1400" b="1" dirty="0">
                <a:latin typeface="B Nazanin+ Black" pitchFamily="2" charset="-78"/>
                <a:cs typeface="B Nazanin+ Black" pitchFamily="2" charset="-78"/>
              </a:rPr>
              <a:t>فردی همچون کامپیوتر فشرده شود. و طرف نگاهی مجدد به موضوعی پیدا کند.</a:t>
            </a:r>
            <a:br>
              <a:rPr lang="fa-IR" sz="1400" b="1" dirty="0">
                <a:latin typeface="B Nazanin+ Black" pitchFamily="2" charset="-78"/>
                <a:cs typeface="B Nazanin+ Black" pitchFamily="2" charset="-78"/>
              </a:rPr>
            </a:br>
            <a:r>
              <a:rPr lang="fa-IR" sz="1400" b="1" dirty="0">
                <a:latin typeface="B Nazanin+ Black" pitchFamily="2" charset="-78"/>
                <a:cs typeface="B Nazanin+ Black" pitchFamily="2" charset="-78"/>
              </a:rPr>
              <a:t>شما می دانید که در دنیای مدیریت یکی از سخت ترین کارها تغییر دادن طرز فکر پرسنل می باشد در حین اینکه بسیار هم بدان نیاز داریم. اما من مدیر که تغییر دادن خودم بسیار سخت است، چگونه می توانم طرز فکر همکارانم را آنگونه که دوست دارم و مناسب سازمان و یا کارم می دانم، تغییر دهم؟ منِ مدیری که نه تخصص روانشناسی دارم و نه قراربوده است که داشته باشم. اما وقتی استراتژی خاصی را دنبال می کنم که نیازمند تغییر رفتار همکارانم می باشد، واقعا چالش بزرگی را حس می کنم. انگار که من  از کره دیگری آمده ام و آنان مطعلق به کره دیگری هستند و با  دو زبان متفاوت با هم حرف می زنیم. حال موضوع پارادایم چه کمکی به من می کند؟</a:t>
            </a:r>
            <a:endParaRPr lang="en-US" sz="1400" dirty="0">
              <a:latin typeface="B Nazanin+ Black" pitchFamily="2" charset="-78"/>
              <a:cs typeface="B Nazanin+ Black" pitchFamily="2" charset="-78"/>
            </a:endParaRPr>
          </a:p>
        </p:txBody>
      </p:sp>
    </p:spTree>
    <p:extLst>
      <p:ext uri="{BB962C8B-B14F-4D97-AF65-F5344CB8AC3E}">
        <p14:creationId xmlns:p14="http://schemas.microsoft.com/office/powerpoint/2010/main" val="1571266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5" name="Content Placeholder 4"/>
          <p:cNvSpPr>
            <a:spLocks noGrp="1"/>
          </p:cNvSpPr>
          <p:nvPr>
            <p:ph idx="1"/>
          </p:nvPr>
        </p:nvSpPr>
        <p:spPr/>
        <p:txBody>
          <a:bodyPr>
            <a:normAutofit/>
          </a:bodyPr>
          <a:lstStyle/>
          <a:p>
            <a:pPr marL="137160" indent="0" algn="ctr" rtl="1">
              <a:buNone/>
            </a:pPr>
            <a:r>
              <a:rPr lang="fa-IR" sz="2400" dirty="0" smtClean="0">
                <a:latin typeface="B Nazanin+ Black" pitchFamily="2" charset="-78"/>
                <a:cs typeface="B Nazanin+ Black" pitchFamily="2" charset="-78"/>
              </a:rPr>
              <a:t>ویژگی های پارادایم سنتی تحقیق در عملیات </a:t>
            </a:r>
          </a:p>
          <a:p>
            <a:pPr marL="137160" indent="0" algn="ctr" rtl="1">
              <a:buNone/>
            </a:pPr>
            <a:endParaRPr lang="en-US" sz="2400" dirty="0">
              <a:latin typeface="B Nazanin+ Black" pitchFamily="2" charset="-78"/>
              <a:cs typeface="B Nazanin+ Black" pitchFamily="2" charset="-78"/>
            </a:endParaRPr>
          </a:p>
        </p:txBody>
      </p:sp>
      <p:graphicFrame>
        <p:nvGraphicFramePr>
          <p:cNvPr id="6" name="Table 5"/>
          <p:cNvGraphicFramePr>
            <a:graphicFrameLocks noGrp="1"/>
          </p:cNvGraphicFramePr>
          <p:nvPr>
            <p:extLst>
              <p:ext uri="{D42A27DB-BD31-4B8C-83A1-F6EECF244321}">
                <p14:modId xmlns:p14="http://schemas.microsoft.com/office/powerpoint/2010/main" val="539483852"/>
              </p:ext>
            </p:extLst>
          </p:nvPr>
        </p:nvGraphicFramePr>
        <p:xfrm>
          <a:off x="755576" y="2420888"/>
          <a:ext cx="7488832" cy="3312368"/>
        </p:xfrm>
        <a:graphic>
          <a:graphicData uri="http://schemas.openxmlformats.org/drawingml/2006/table">
            <a:tbl>
              <a:tblPr firstRow="1" bandRow="1">
                <a:tableStyleId>{BC89EF96-8CEA-46FF-86C4-4CE0E7609802}</a:tableStyleId>
              </a:tblPr>
              <a:tblGrid>
                <a:gridCol w="7488832"/>
              </a:tblGrid>
              <a:tr h="681172">
                <a:tc>
                  <a:txBody>
                    <a:bodyPr/>
                    <a:lstStyle/>
                    <a:p>
                      <a:pPr algn="r"/>
                      <a:r>
                        <a:rPr lang="fa-IR" sz="1400" dirty="0" smtClean="0">
                          <a:latin typeface="B Nazanin+ Black" pitchFamily="2" charset="-78"/>
                          <a:cs typeface="B Nazanin+ Black" pitchFamily="2" charset="-78"/>
                        </a:rPr>
                        <a:t>1.صورت</a:t>
                      </a:r>
                      <a:r>
                        <a:rPr lang="fa-IR" sz="1400" baseline="0" dirty="0" smtClean="0">
                          <a:latin typeface="B Nazanin+ Black" pitchFamily="2" charset="-78"/>
                          <a:cs typeface="B Nazanin+ Black" pitchFamily="2" charset="-78"/>
                        </a:rPr>
                        <a:t> بندی مسئله به شکل یک هدف جهت بهینه سازی آن است. اگر اهداف چند گانه وجود داشته باشد ، تلاش می شود با مبادله به یک مقیاس مشترک رسید .</a:t>
                      </a:r>
                      <a:endParaRPr lang="en-US" sz="1400" b="0" dirty="0">
                        <a:latin typeface="B Nazanin+ Black" pitchFamily="2" charset="-78"/>
                        <a:cs typeface="B Nazanin+ Black" pitchFamily="2" charset="-78"/>
                      </a:endParaRPr>
                    </a:p>
                  </a:txBody>
                  <a:tcPr/>
                </a:tc>
              </a:tr>
              <a:tr h="487506">
                <a:tc>
                  <a:txBody>
                    <a:bodyPr/>
                    <a:lstStyle/>
                    <a:p>
                      <a:pPr algn="r" rtl="1"/>
                      <a:r>
                        <a:rPr lang="fa-IR" sz="1400" dirty="0" smtClean="0">
                          <a:latin typeface="B Nazanin+ Black" pitchFamily="2" charset="-78"/>
                          <a:cs typeface="B Nazanin+ Black" pitchFamily="2" charset="-78"/>
                        </a:rPr>
                        <a:t>2.نیاز به داده های بسیار</a:t>
                      </a:r>
                      <a:r>
                        <a:rPr lang="fa-IR" sz="1400" baseline="0" dirty="0" smtClean="0">
                          <a:latin typeface="B Nazanin+ Black" pitchFamily="2" charset="-78"/>
                          <a:cs typeface="B Nazanin+ Black" pitchFamily="2" charset="-78"/>
                        </a:rPr>
                        <a:t> زیاد دارد . مشکلات تقلیل داده ها ، دسترسی به داده ها و اعتبار داده ها وجود دارد .</a:t>
                      </a:r>
                      <a:endParaRPr lang="en-US" sz="1400" b="0" dirty="0">
                        <a:latin typeface="B Nazanin+ Black" pitchFamily="2" charset="-78"/>
                        <a:cs typeface="B Nazanin+ Black" pitchFamily="2" charset="-78"/>
                      </a:endParaRPr>
                    </a:p>
                  </a:txBody>
                  <a:tcPr/>
                </a:tc>
              </a:tr>
              <a:tr h="487506">
                <a:tc>
                  <a:txBody>
                    <a:bodyPr/>
                    <a:lstStyle/>
                    <a:p>
                      <a:pPr algn="r" rtl="1"/>
                      <a:r>
                        <a:rPr lang="fa-IR" sz="1400" dirty="0" smtClean="0">
                          <a:latin typeface="B Nazanin+ Black" pitchFamily="2" charset="-78"/>
                          <a:cs typeface="B Nazanin+ Black" pitchFamily="2" charset="-78"/>
                        </a:rPr>
                        <a:t>3. علمی سازی و تفکیک روش</a:t>
                      </a:r>
                      <a:r>
                        <a:rPr lang="fa-IR" sz="1400" baseline="0" dirty="0" smtClean="0">
                          <a:latin typeface="B Nazanin+ Black" pitchFamily="2" charset="-78"/>
                          <a:cs typeface="B Nazanin+ Black" pitchFamily="2" charset="-78"/>
                        </a:rPr>
                        <a:t> از نگرش ها داشتن پیش فرض اجماع </a:t>
                      </a:r>
                      <a:endParaRPr lang="en-US" sz="1400" b="0" dirty="0">
                        <a:latin typeface="B Nazanin+ Black" pitchFamily="2" charset="-78"/>
                        <a:cs typeface="B Nazanin+ Black" pitchFamily="2" charset="-78"/>
                      </a:endParaRPr>
                    </a:p>
                  </a:txBody>
                  <a:tcPr/>
                </a:tc>
              </a:tr>
              <a:tr h="487506">
                <a:tc>
                  <a:txBody>
                    <a:bodyPr/>
                    <a:lstStyle/>
                    <a:p>
                      <a:pPr algn="r" rtl="1"/>
                      <a:r>
                        <a:rPr lang="fa-IR" sz="1400" dirty="0" smtClean="0">
                          <a:latin typeface="B Nazanin+ Black" pitchFamily="2" charset="-78"/>
                          <a:cs typeface="B Nazanin+ Black" pitchFamily="2" charset="-78"/>
                        </a:rPr>
                        <a:t>4.افراد به صورت اشیاء مستقل در نظر گرفته می شوند .</a:t>
                      </a:r>
                      <a:endParaRPr lang="en-US" sz="1400" dirty="0">
                        <a:latin typeface="B Nazanin+ Black" pitchFamily="2" charset="-78"/>
                        <a:cs typeface="B Nazanin+ Black" pitchFamily="2" charset="-78"/>
                      </a:endParaRPr>
                    </a:p>
                  </a:txBody>
                  <a:tcPr/>
                </a:tc>
              </a:tr>
              <a:tr h="681172">
                <a:tc>
                  <a:txBody>
                    <a:bodyPr/>
                    <a:lstStyle/>
                    <a:p>
                      <a:pPr algn="r" rtl="1"/>
                      <a:r>
                        <a:rPr lang="fa-IR" sz="1400" dirty="0" smtClean="0">
                          <a:latin typeface="B Nazanin+ Black" pitchFamily="2" charset="-78"/>
                          <a:cs typeface="B Nazanin+ Black" pitchFamily="2" charset="-78"/>
                        </a:rPr>
                        <a:t>5.فرض</a:t>
                      </a:r>
                      <a:r>
                        <a:rPr lang="fa-IR" sz="1400" baseline="0" dirty="0" smtClean="0">
                          <a:latin typeface="B Nazanin+ Black" pitchFamily="2" charset="-78"/>
                          <a:cs typeface="B Nazanin+ Black" pitchFamily="2" charset="-78"/>
                        </a:rPr>
                        <a:t> اینکه یک تصمیم گیرنده وجود دارد و دارای اهداف مجرد و مستقلی است که می توان از انها اقدامات عینی را استخراج و با استفاده از زنجیره سلسله مراتبی فرماندهی پیاده سازی کرد .</a:t>
                      </a:r>
                      <a:endParaRPr lang="en-US" sz="1400" b="0" dirty="0">
                        <a:latin typeface="B Nazanin+ Black" pitchFamily="2" charset="-78"/>
                        <a:cs typeface="B Nazanin+ Black" pitchFamily="2" charset="-78"/>
                      </a:endParaRPr>
                    </a:p>
                  </a:txBody>
                  <a:tcPr/>
                </a:tc>
              </a:tr>
              <a:tr h="487506">
                <a:tc>
                  <a:txBody>
                    <a:bodyPr/>
                    <a:lstStyle/>
                    <a:p>
                      <a:pPr algn="r" rtl="1"/>
                      <a:r>
                        <a:rPr lang="fa-IR" sz="1400" dirty="0" smtClean="0">
                          <a:latin typeface="B Nazanin+ Black" pitchFamily="2" charset="-78"/>
                          <a:cs typeface="B Nazanin+ Black" pitchFamily="2" charset="-78"/>
                        </a:rPr>
                        <a:t>6.تلاش برای از بین بردن عدم اطمینان آینده و تصمیم گیری برای آینده از قبل وجود دارد .</a:t>
                      </a:r>
                      <a:endParaRPr lang="en-US" sz="1400" b="0" dirty="0">
                        <a:latin typeface="B Nazanin+ Black" pitchFamily="2" charset="-78"/>
                        <a:cs typeface="B Nazanin+ Black" pitchFamily="2" charset="-78"/>
                      </a:endParaRPr>
                    </a:p>
                  </a:txBody>
                  <a:tcPr/>
                </a:tc>
              </a:tr>
            </a:tbl>
          </a:graphicData>
        </a:graphic>
      </p:graphicFrame>
    </p:spTree>
    <p:extLst>
      <p:ext uri="{BB962C8B-B14F-4D97-AF65-F5344CB8AC3E}">
        <p14:creationId xmlns:p14="http://schemas.microsoft.com/office/powerpoint/2010/main" val="1471970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a:bodyPr>
          <a:lstStyle/>
          <a:p>
            <a:pPr marL="137160" indent="0" algn="ctr" rtl="1">
              <a:buNone/>
            </a:pPr>
            <a:r>
              <a:rPr lang="fa-IR" sz="2400" dirty="0" smtClean="0">
                <a:latin typeface="B Nazanin+ Black" pitchFamily="2" charset="-78"/>
                <a:cs typeface="B Nazanin+ Black" pitchFamily="2" charset="-78"/>
              </a:rPr>
              <a:t>ویژگی های پارادایم جایگزین </a:t>
            </a:r>
          </a:p>
          <a:p>
            <a:pPr marL="137160" indent="0" algn="ctr" rtl="1">
              <a:buNone/>
            </a:pPr>
            <a:endParaRPr lang="en-US" sz="2400" dirty="0">
              <a:latin typeface="B Nazanin+ Black" pitchFamily="2" charset="-78"/>
              <a:cs typeface="B Nazanin+ Black"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511586867"/>
              </p:ext>
            </p:extLst>
          </p:nvPr>
        </p:nvGraphicFramePr>
        <p:xfrm>
          <a:off x="539552" y="2564904"/>
          <a:ext cx="7776864" cy="3168352"/>
        </p:xfrm>
        <a:graphic>
          <a:graphicData uri="http://schemas.openxmlformats.org/drawingml/2006/table">
            <a:tbl>
              <a:tblPr firstRow="1" bandRow="1">
                <a:tableStyleId>{BC89EF96-8CEA-46FF-86C4-4CE0E7609802}</a:tableStyleId>
              </a:tblPr>
              <a:tblGrid>
                <a:gridCol w="7776864"/>
              </a:tblGrid>
              <a:tr h="555480">
                <a:tc>
                  <a:txBody>
                    <a:bodyPr/>
                    <a:lstStyle/>
                    <a:p>
                      <a:pPr algn="r" rtl="1"/>
                      <a:r>
                        <a:rPr lang="fa-IR" sz="1400" dirty="0" smtClean="0">
                          <a:latin typeface="B Nazanin+ Black" pitchFamily="2" charset="-78"/>
                          <a:cs typeface="B Nazanin+ Black" pitchFamily="2" charset="-78"/>
                        </a:rPr>
                        <a:t>1. از نوع</a:t>
                      </a:r>
                      <a:r>
                        <a:rPr lang="fa-IR" sz="1400" baseline="0" dirty="0" smtClean="0">
                          <a:latin typeface="B Nazanin+ Black" pitchFamily="2" charset="-78"/>
                          <a:cs typeface="B Nazanin+ Black" pitchFamily="2" charset="-78"/>
                        </a:rPr>
                        <a:t> بهینه سازی نیست . به دنبال راه حل جایگزین است که بدون مبادله از نظر معیارهای متفاوت قابل قبول است .</a:t>
                      </a:r>
                      <a:endParaRPr lang="en-US" sz="1400" b="0" dirty="0">
                        <a:latin typeface="B Nazanin+ Black" pitchFamily="2" charset="-78"/>
                        <a:cs typeface="B Nazanin+ Black" pitchFamily="2" charset="-78"/>
                      </a:endParaRPr>
                    </a:p>
                  </a:txBody>
                  <a:tcPr/>
                </a:tc>
              </a:tr>
              <a:tr h="554510">
                <a:tc>
                  <a:txBody>
                    <a:bodyPr/>
                    <a:lstStyle/>
                    <a:p>
                      <a:pPr algn="r" rtl="1"/>
                      <a:r>
                        <a:rPr lang="fa-IR" sz="1400" dirty="0" smtClean="0">
                          <a:latin typeface="B Nazanin+ Black" pitchFamily="2" charset="-78"/>
                          <a:cs typeface="B Nazanin+ Black" pitchFamily="2" charset="-78"/>
                        </a:rPr>
                        <a:t>2.نیاز به داده کمتر است و از ترکیب داده های سخت و نرم با قضاوت های اجتماعی استفاده می کند .</a:t>
                      </a:r>
                      <a:endParaRPr lang="en-US" sz="1400" dirty="0">
                        <a:latin typeface="B Nazanin+ Black" pitchFamily="2" charset="-78"/>
                        <a:cs typeface="B Nazanin+ Black" pitchFamily="2" charset="-78"/>
                      </a:endParaRPr>
                    </a:p>
                  </a:txBody>
                  <a:tcPr/>
                </a:tc>
              </a:tr>
              <a:tr h="554510">
                <a:tc>
                  <a:txBody>
                    <a:bodyPr/>
                    <a:lstStyle/>
                    <a:p>
                      <a:pPr algn="r" rtl="1"/>
                      <a:r>
                        <a:rPr lang="fa-IR" sz="1400" dirty="0" smtClean="0">
                          <a:latin typeface="B Nazanin+ Black" pitchFamily="2" charset="-78"/>
                          <a:cs typeface="B Nazanin+ Black" pitchFamily="2" charset="-78"/>
                        </a:rPr>
                        <a:t>3. سادگی</a:t>
                      </a:r>
                      <a:r>
                        <a:rPr lang="fa-IR" sz="1400" baseline="0" dirty="0" smtClean="0">
                          <a:latin typeface="B Nazanin+ Black" pitchFamily="2" charset="-78"/>
                          <a:cs typeface="B Nazanin+ Black" pitchFamily="2" charset="-78"/>
                        </a:rPr>
                        <a:t> و شفافیت از ویژگی های آن است و تلاش می کند وضعیت ناسازگاری را شفاف کند .</a:t>
                      </a:r>
                      <a:endParaRPr lang="en-US" sz="1100" dirty="0">
                        <a:latin typeface="B Nazanin+ Black" pitchFamily="2" charset="-78"/>
                        <a:cs typeface="B Nazanin+ Black" pitchFamily="2" charset="-78"/>
                      </a:endParaRPr>
                    </a:p>
                  </a:txBody>
                  <a:tcPr/>
                </a:tc>
              </a:tr>
              <a:tr h="554510">
                <a:tc>
                  <a:txBody>
                    <a:bodyPr/>
                    <a:lstStyle/>
                    <a:p>
                      <a:pPr algn="r" rtl="1"/>
                      <a:r>
                        <a:rPr lang="fa-IR" sz="1400" dirty="0" smtClean="0">
                          <a:latin typeface="B Nazanin+ Black" pitchFamily="2" charset="-78"/>
                          <a:cs typeface="B Nazanin+ Black" pitchFamily="2" charset="-78"/>
                        </a:rPr>
                        <a:t>4.افراد</a:t>
                      </a:r>
                      <a:r>
                        <a:rPr lang="fa-IR" sz="1400" baseline="0" dirty="0" smtClean="0">
                          <a:latin typeface="B Nazanin+ Black" pitchFamily="2" charset="-78"/>
                          <a:cs typeface="B Nazanin+ Black" pitchFamily="2" charset="-78"/>
                        </a:rPr>
                        <a:t> را به عنوان سوژه های فعال درنظر می گیرد .</a:t>
                      </a:r>
                      <a:endParaRPr lang="en-US" sz="1400" dirty="0">
                        <a:latin typeface="B Nazanin+ Black" pitchFamily="2" charset="-78"/>
                        <a:cs typeface="B Nazanin+ Black" pitchFamily="2" charset="-78"/>
                      </a:endParaRPr>
                    </a:p>
                  </a:txBody>
                  <a:tcPr/>
                </a:tc>
              </a:tr>
              <a:tr h="394832">
                <a:tc>
                  <a:txBody>
                    <a:bodyPr/>
                    <a:lstStyle/>
                    <a:p>
                      <a:pPr algn="r" rtl="1"/>
                      <a:r>
                        <a:rPr lang="fa-IR" sz="1400" dirty="0" smtClean="0">
                          <a:latin typeface="B Nazanin+ Black" pitchFamily="2" charset="-78"/>
                          <a:cs typeface="B Nazanin+ Black" pitchFamily="2" charset="-78"/>
                        </a:rPr>
                        <a:t>5.برنامه ریزی  را تسهیل می کند .</a:t>
                      </a:r>
                      <a:endParaRPr lang="en-US" sz="1400" dirty="0">
                        <a:latin typeface="B Nazanin+ Black" pitchFamily="2" charset="-78"/>
                        <a:cs typeface="B Nazanin+ Black" pitchFamily="2" charset="-78"/>
                      </a:endParaRPr>
                    </a:p>
                  </a:txBody>
                  <a:tcPr/>
                </a:tc>
              </a:tr>
              <a:tr h="554510">
                <a:tc>
                  <a:txBody>
                    <a:bodyPr/>
                    <a:lstStyle/>
                    <a:p>
                      <a:pPr algn="r" rtl="1"/>
                      <a:r>
                        <a:rPr lang="fa-IR" sz="1400" dirty="0" smtClean="0">
                          <a:latin typeface="B Nazanin+ Black" pitchFamily="2" charset="-78"/>
                          <a:cs typeface="B Nazanin+ Black" pitchFamily="2" charset="-78"/>
                        </a:rPr>
                        <a:t>6.عدم</a:t>
                      </a:r>
                      <a:r>
                        <a:rPr lang="fa-IR" sz="1400" baseline="0" dirty="0" smtClean="0">
                          <a:latin typeface="B Nazanin+ Black" pitchFamily="2" charset="-78"/>
                          <a:cs typeface="B Nazanin+ Black" pitchFamily="2" charset="-78"/>
                        </a:rPr>
                        <a:t> اطمینان را می پذیرد و هدفش آن است که گزینه های بیشتری در دسترس باشد .</a:t>
                      </a:r>
                      <a:endParaRPr lang="en-US" sz="1400" dirty="0">
                        <a:latin typeface="B Nazanin+ Black" pitchFamily="2" charset="-78"/>
                        <a:cs typeface="B Nazanin+ Black" pitchFamily="2" charset="-78"/>
                      </a:endParaRPr>
                    </a:p>
                  </a:txBody>
                  <a:tcPr/>
                </a:tc>
              </a:tr>
            </a:tbl>
          </a:graphicData>
        </a:graphic>
      </p:graphicFrame>
    </p:spTree>
    <p:extLst>
      <p:ext uri="{BB962C8B-B14F-4D97-AF65-F5344CB8AC3E}">
        <p14:creationId xmlns:p14="http://schemas.microsoft.com/office/powerpoint/2010/main" val="1609226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lnSpcReduction="10000"/>
          </a:bodyPr>
          <a:lstStyle/>
          <a:p>
            <a:pPr marL="137160" indent="0" algn="r" rtl="1">
              <a:buNone/>
            </a:pPr>
            <a:r>
              <a:rPr lang="fa-IR" sz="2400" dirty="0" smtClean="0">
                <a:latin typeface="B Nazanin+ Black" pitchFamily="2" charset="-78"/>
                <a:cs typeface="B Nazanin+ Black" pitchFamily="2" charset="-78"/>
              </a:rPr>
              <a:t>پارادایم بهینه سازی / هنجاری ( 1960-1940) : روش های حل مسئله </a:t>
            </a:r>
          </a:p>
          <a:p>
            <a:pPr marL="137160" indent="0" algn="just" rtl="1">
              <a:buNone/>
            </a:pPr>
            <a:r>
              <a:rPr lang="fa-IR" sz="2400" dirty="0" smtClean="0">
                <a:latin typeface="B Nazanin+ Black" pitchFamily="2" charset="-78"/>
                <a:cs typeface="B Nazanin+ Black" pitchFamily="2" charset="-78"/>
              </a:rPr>
              <a:t>- </a:t>
            </a:r>
            <a:r>
              <a:rPr lang="fa-IR" sz="1400" dirty="0" smtClean="0">
                <a:latin typeface="B Nazanin+ Black" pitchFamily="2" charset="-78"/>
                <a:cs typeface="B Nazanin+ Black" pitchFamily="2" charset="-78"/>
              </a:rPr>
              <a:t>این پارادایم بر این مبتنی است که تصمیم گیرنده با عقلانیت کامل تصمیم می گیرد و توانایی انتخاب راه حل های مختلف را با دانش کامل نسبت به چیستی مسئله ( جایی که هست ) و خواسته خود ( جایی که می خواهد باشد ) دارد .در علوم مدیریت به طور مشخص ، به دنبال بهینه سازی عملیات هستند .</a:t>
            </a:r>
          </a:p>
          <a:p>
            <a:pPr marL="137160" indent="0" algn="r" rtl="1">
              <a:buNone/>
            </a:pPr>
            <a:endParaRPr lang="fa-IR" sz="1400" dirty="0">
              <a:latin typeface="B Nazanin+ Black" pitchFamily="2" charset="-78"/>
              <a:cs typeface="B Nazanin+ Black" pitchFamily="2" charset="-78"/>
            </a:endParaRPr>
          </a:p>
          <a:p>
            <a:pPr marL="137160" indent="0" algn="r" rtl="1">
              <a:buNone/>
            </a:pPr>
            <a:r>
              <a:rPr lang="fa-IR" sz="2400" dirty="0" smtClean="0">
                <a:latin typeface="B Nazanin+ Black" pitchFamily="2" charset="-78"/>
                <a:cs typeface="B Nazanin+ Black" pitchFamily="2" charset="-78"/>
              </a:rPr>
              <a:t>پارادایم تفسیری / یادگیری (1980/1970) : روش شناسی های بهبود وضعیت</a:t>
            </a:r>
            <a:endParaRPr lang="en-US" sz="2400" dirty="0">
              <a:latin typeface="B Nazanin+ Black" pitchFamily="2" charset="-78"/>
              <a:cs typeface="B Nazanin+ Black" pitchFamily="2" charset="-78"/>
            </a:endParaRPr>
          </a:p>
          <a:p>
            <a:pPr marL="137160" indent="0" algn="just" rtl="1">
              <a:buNone/>
            </a:pPr>
            <a:r>
              <a:rPr lang="fa-IR" sz="1400" dirty="0" smtClean="0">
                <a:solidFill>
                  <a:srgbClr val="FFC000"/>
                </a:solidFill>
                <a:latin typeface="B Nazanin+ Black" pitchFamily="2" charset="-78"/>
                <a:cs typeface="B Nazanin+ Black" pitchFamily="2" charset="-78"/>
              </a:rPr>
              <a:t>اکاف</a:t>
            </a:r>
            <a:r>
              <a:rPr lang="fa-IR" sz="1400" dirty="0" smtClean="0">
                <a:latin typeface="B Nazanin+ Black" pitchFamily="2" charset="-78"/>
                <a:cs typeface="B Nazanin+ Black" pitchFamily="2" charset="-78"/>
              </a:rPr>
              <a:t> این پارادایم را « </a:t>
            </a:r>
            <a:r>
              <a:rPr lang="fa-IR" sz="1400" dirty="0" smtClean="0">
                <a:solidFill>
                  <a:srgbClr val="FFC000"/>
                </a:solidFill>
                <a:latin typeface="B Nazanin+ Black" pitchFamily="2" charset="-78"/>
                <a:cs typeface="B Nazanin+ Black" pitchFamily="2" charset="-78"/>
              </a:rPr>
              <a:t>رویکرد طراحی </a:t>
            </a:r>
            <a:r>
              <a:rPr lang="fa-IR" sz="1400" dirty="0" smtClean="0">
                <a:latin typeface="B Nazanin+ Black" pitchFamily="2" charset="-78"/>
                <a:cs typeface="B Nazanin+ Black" pitchFamily="2" charset="-78"/>
              </a:rPr>
              <a:t>» می نامد ، زیرا این روش ها سعی دارند مسئله های سیستم را در مخالفت با « </a:t>
            </a:r>
            <a:r>
              <a:rPr lang="fa-IR" sz="1400" dirty="0" smtClean="0">
                <a:solidFill>
                  <a:srgbClr val="FFC000"/>
                </a:solidFill>
                <a:latin typeface="B Nazanin+ Black" pitchFamily="2" charset="-78"/>
                <a:cs typeface="B Nazanin+ Black" pitchFamily="2" charset="-78"/>
              </a:rPr>
              <a:t>رویکرد تحقق </a:t>
            </a:r>
            <a:r>
              <a:rPr lang="fa-IR" sz="1400" dirty="0" smtClean="0">
                <a:latin typeface="B Nazanin+ Black" pitchFamily="2" charset="-78"/>
                <a:cs typeface="B Nazanin+ Black" pitchFamily="2" charset="-78"/>
              </a:rPr>
              <a:t>» ، </a:t>
            </a:r>
            <a:r>
              <a:rPr lang="fa-IR" sz="1400" dirty="0" smtClean="0">
                <a:solidFill>
                  <a:srgbClr val="FFC000"/>
                </a:solidFill>
                <a:latin typeface="B Nazanin+ Black" pitchFamily="2" charset="-78"/>
                <a:cs typeface="B Nazanin+ Black" pitchFamily="2" charset="-78"/>
              </a:rPr>
              <a:t>که هدفش مهار زمینه یا محیطی است که مسئله اتفاق می افتد ، از بین ببرد و سعی می کند به جای حل مسائل سیستم ، آنها را کم نموده و از بین ببرد </a:t>
            </a:r>
            <a:r>
              <a:rPr lang="fa-IR" sz="1400" dirty="0" smtClean="0">
                <a:latin typeface="B Nazanin+ Black" pitchFamily="2" charset="-78"/>
                <a:cs typeface="B Nazanin+ Black" pitchFamily="2" charset="-78"/>
              </a:rPr>
              <a:t>. </a:t>
            </a:r>
          </a:p>
          <a:p>
            <a:pPr marL="137160" indent="0" algn="just" rtl="1">
              <a:buNone/>
            </a:pPr>
            <a:r>
              <a:rPr lang="fa-IR" sz="1800" dirty="0" smtClean="0">
                <a:latin typeface="B Nazanin+ Black" pitchFamily="2" charset="-78"/>
                <a:cs typeface="B Nazanin+ Black" pitchFamily="2" charset="-78"/>
              </a:rPr>
              <a:t>تعدادی از روش شناسی های این پارادایم :</a:t>
            </a:r>
            <a:endParaRPr lang="fa-IR" sz="1800" dirty="0">
              <a:latin typeface="B Nazanin+ Black" pitchFamily="2" charset="-78"/>
              <a:cs typeface="B Nazanin+ Black" pitchFamily="2" charset="-78"/>
            </a:endParaRPr>
          </a:p>
          <a:p>
            <a:pPr algn="just" rtl="1">
              <a:buFontTx/>
              <a:buChar char="-"/>
            </a:pPr>
            <a:r>
              <a:rPr lang="fa-IR" sz="1400" dirty="0" smtClean="0">
                <a:solidFill>
                  <a:srgbClr val="C00000"/>
                </a:solidFill>
                <a:latin typeface="B Nazanin+ Black" pitchFamily="2" charset="-78"/>
                <a:cs typeface="B Nazanin+ Black" pitchFamily="2" charset="-78"/>
              </a:rPr>
              <a:t>روش شناسی سیستم های نرم ( </a:t>
            </a:r>
            <a:r>
              <a:rPr lang="en-US" sz="1400" dirty="0" smtClean="0">
                <a:solidFill>
                  <a:srgbClr val="C00000"/>
                </a:solidFill>
                <a:latin typeface="B Nazanin+ Black" pitchFamily="2" charset="-78"/>
                <a:cs typeface="B Nazanin+ Black" pitchFamily="2" charset="-78"/>
              </a:rPr>
              <a:t>SSM </a:t>
            </a:r>
            <a:r>
              <a:rPr lang="fa-IR" sz="1400" dirty="0" smtClean="0">
                <a:solidFill>
                  <a:srgbClr val="C00000"/>
                </a:solidFill>
                <a:latin typeface="B Nazanin+ Black" pitchFamily="2" charset="-78"/>
                <a:cs typeface="B Nazanin+ Black" pitchFamily="2" charset="-78"/>
              </a:rPr>
              <a:t> )</a:t>
            </a:r>
          </a:p>
          <a:p>
            <a:pPr algn="just" rtl="1">
              <a:buFontTx/>
              <a:buChar char="-"/>
            </a:pPr>
            <a:r>
              <a:rPr lang="fa-IR" sz="1400" dirty="0" smtClean="0">
                <a:solidFill>
                  <a:srgbClr val="C00000"/>
                </a:solidFill>
                <a:latin typeface="B Nazanin+ Black" pitchFamily="2" charset="-78"/>
                <a:cs typeface="B Nazanin+ Black" pitchFamily="2" charset="-78"/>
              </a:rPr>
              <a:t>تحلیل و توسعه گزینه های استراتژیک ( </a:t>
            </a:r>
            <a:r>
              <a:rPr lang="en-US" sz="1400" dirty="0" smtClean="0">
                <a:solidFill>
                  <a:srgbClr val="C00000"/>
                </a:solidFill>
                <a:latin typeface="B Nazanin+ Black" pitchFamily="2" charset="-78"/>
                <a:cs typeface="B Nazanin+ Black" pitchFamily="2" charset="-78"/>
              </a:rPr>
              <a:t>SODA </a:t>
            </a:r>
            <a:r>
              <a:rPr lang="fa-IR" sz="1400" dirty="0">
                <a:solidFill>
                  <a:srgbClr val="C00000"/>
                </a:solidFill>
                <a:latin typeface="B Nazanin+ Black" pitchFamily="2" charset="-78"/>
                <a:cs typeface="B Nazanin+ Black" pitchFamily="2" charset="-78"/>
              </a:rPr>
              <a:t> </a:t>
            </a:r>
            <a:r>
              <a:rPr lang="fa-IR" sz="1400" dirty="0" smtClean="0">
                <a:solidFill>
                  <a:srgbClr val="C00000"/>
                </a:solidFill>
                <a:latin typeface="B Nazanin+ Black" pitchFamily="2" charset="-78"/>
                <a:cs typeface="B Nazanin+ Black" pitchFamily="2" charset="-78"/>
              </a:rPr>
              <a:t>)</a:t>
            </a:r>
          </a:p>
          <a:p>
            <a:pPr algn="just" rtl="1">
              <a:buFontTx/>
              <a:buChar char="-"/>
            </a:pPr>
            <a:r>
              <a:rPr lang="fa-IR" sz="1400" dirty="0" smtClean="0">
                <a:latin typeface="B Nazanin+ Black" pitchFamily="2" charset="-78"/>
                <a:cs typeface="B Nazanin+ Black" pitchFamily="2" charset="-78"/>
              </a:rPr>
              <a:t>تئوری درام ( </a:t>
            </a:r>
            <a:r>
              <a:rPr lang="en-US" sz="1400" dirty="0" smtClean="0">
                <a:latin typeface="B Nazanin+ Black" pitchFamily="2" charset="-78"/>
                <a:cs typeface="B Nazanin+ Black" pitchFamily="2" charset="-78"/>
              </a:rPr>
              <a:t>DT</a:t>
            </a:r>
            <a:r>
              <a:rPr lang="fa-IR" sz="1400" dirty="0" smtClean="0">
                <a:latin typeface="B Nazanin+ Black" pitchFamily="2" charset="-78"/>
                <a:cs typeface="B Nazanin+ Black" pitchFamily="2" charset="-78"/>
              </a:rPr>
              <a:t> )</a:t>
            </a:r>
          </a:p>
          <a:p>
            <a:pPr algn="just" rtl="1">
              <a:buFontTx/>
              <a:buChar char="-"/>
            </a:pPr>
            <a:r>
              <a:rPr lang="fa-IR" sz="1400" dirty="0" smtClean="0">
                <a:latin typeface="B Nazanin+ Black" pitchFamily="2" charset="-78"/>
                <a:cs typeface="B Nazanin+ Black" pitchFamily="2" charset="-78"/>
              </a:rPr>
              <a:t>رویکرد تحلیل عملکرد – اهمیت ( </a:t>
            </a:r>
            <a:r>
              <a:rPr lang="en-US" sz="1400" dirty="0" smtClean="0">
                <a:latin typeface="B Nazanin+ Black" pitchFamily="2" charset="-78"/>
                <a:cs typeface="B Nazanin+ Black" pitchFamily="2" charset="-78"/>
              </a:rPr>
              <a:t>IPA</a:t>
            </a:r>
            <a:r>
              <a:rPr lang="fa-IR" sz="1400" dirty="0" smtClean="0">
                <a:latin typeface="B Nazanin+ Black" pitchFamily="2" charset="-78"/>
                <a:cs typeface="B Nazanin+ Black" pitchFamily="2" charset="-78"/>
              </a:rPr>
              <a:t> )</a:t>
            </a:r>
          </a:p>
          <a:p>
            <a:pPr algn="just" rtl="1">
              <a:buFontTx/>
              <a:buChar char="-"/>
            </a:pPr>
            <a:r>
              <a:rPr lang="fa-IR" sz="1400" dirty="0" smtClean="0">
                <a:solidFill>
                  <a:srgbClr val="C00000"/>
                </a:solidFill>
                <a:latin typeface="B Nazanin+ Black" pitchFamily="2" charset="-78"/>
                <a:cs typeface="B Nazanin+ Black" pitchFamily="2" charset="-78"/>
              </a:rPr>
              <a:t>رویکرد گزینه استراتژیک ( </a:t>
            </a:r>
            <a:r>
              <a:rPr lang="en-US" sz="1400" dirty="0" smtClean="0">
                <a:solidFill>
                  <a:srgbClr val="C00000"/>
                </a:solidFill>
                <a:latin typeface="B Nazanin+ Black" pitchFamily="2" charset="-78"/>
                <a:cs typeface="B Nazanin+ Black" pitchFamily="2" charset="-78"/>
              </a:rPr>
              <a:t>SCA</a:t>
            </a:r>
            <a:r>
              <a:rPr lang="fa-IR" sz="1400" dirty="0" smtClean="0">
                <a:solidFill>
                  <a:srgbClr val="C00000"/>
                </a:solidFill>
                <a:latin typeface="B Nazanin+ Black" pitchFamily="2" charset="-78"/>
                <a:cs typeface="B Nazanin+ Black" pitchFamily="2" charset="-78"/>
              </a:rPr>
              <a:t> )</a:t>
            </a:r>
          </a:p>
          <a:p>
            <a:pPr algn="just" rtl="1">
              <a:buFontTx/>
              <a:buChar char="-"/>
            </a:pPr>
            <a:r>
              <a:rPr lang="fa-IR" sz="1400" dirty="0" smtClean="0">
                <a:latin typeface="B Nazanin+ Black" pitchFamily="2" charset="-78"/>
                <a:cs typeface="B Nazanin+ Black" pitchFamily="2" charset="-78"/>
              </a:rPr>
              <a:t>رویکرهای تحلیل استواری ( </a:t>
            </a:r>
            <a:r>
              <a:rPr lang="en-US" sz="1400" dirty="0" smtClean="0">
                <a:latin typeface="B Nazanin+ Black" pitchFamily="2" charset="-78"/>
                <a:cs typeface="B Nazanin+ Black" pitchFamily="2" charset="-78"/>
              </a:rPr>
              <a:t> RA</a:t>
            </a:r>
            <a:r>
              <a:rPr lang="fa-IR" sz="1400" dirty="0" smtClean="0">
                <a:latin typeface="B Nazanin+ Black" pitchFamily="2" charset="-78"/>
                <a:cs typeface="B Nazanin+ Black" pitchFamily="2" charset="-78"/>
              </a:rPr>
              <a:t> )</a:t>
            </a:r>
          </a:p>
          <a:p>
            <a:pPr algn="just" rtl="1">
              <a:buFontTx/>
              <a:buChar char="-"/>
            </a:pPr>
            <a:r>
              <a:rPr lang="fa-IR" sz="1400" dirty="0" smtClean="0">
                <a:latin typeface="B Nazanin+ Black" pitchFamily="2" charset="-78"/>
                <a:cs typeface="B Nazanin+ Black" pitchFamily="2" charset="-78"/>
              </a:rPr>
              <a:t>نگاشت شناختی ( </a:t>
            </a:r>
            <a:r>
              <a:rPr lang="en-US" sz="1400" dirty="0" smtClean="0">
                <a:latin typeface="B Nazanin+ Black" pitchFamily="2" charset="-78"/>
                <a:cs typeface="B Nazanin+ Black" pitchFamily="2" charset="-78"/>
              </a:rPr>
              <a:t>CM </a:t>
            </a:r>
            <a:r>
              <a:rPr lang="fa-IR" sz="1400" dirty="0" smtClean="0">
                <a:latin typeface="B Nazanin+ Black" pitchFamily="2" charset="-78"/>
                <a:cs typeface="B Nazanin+ Black" pitchFamily="2" charset="-78"/>
              </a:rPr>
              <a:t> )</a:t>
            </a:r>
          </a:p>
          <a:p>
            <a:pPr algn="just" rtl="1">
              <a:buFontTx/>
              <a:buChar char="-"/>
            </a:pPr>
            <a:r>
              <a:rPr lang="fa-IR" sz="1400" dirty="0" smtClean="0">
                <a:latin typeface="B Nazanin+ Black" pitchFamily="2" charset="-78"/>
                <a:cs typeface="B Nazanin+ Black" pitchFamily="2" charset="-78"/>
              </a:rPr>
              <a:t>رویکرد مدل سازی ساختاری تفسیری ( </a:t>
            </a:r>
            <a:r>
              <a:rPr lang="en-US" sz="1400" dirty="0" smtClean="0">
                <a:latin typeface="B Nazanin+ Black" pitchFamily="2" charset="-78"/>
                <a:cs typeface="B Nazanin+ Black" pitchFamily="2" charset="-78"/>
              </a:rPr>
              <a:t>ISM</a:t>
            </a:r>
            <a:r>
              <a:rPr lang="fa-IR" sz="1400" dirty="0" smtClean="0">
                <a:latin typeface="B Nazanin+ Black" pitchFamily="2" charset="-78"/>
                <a:cs typeface="B Nazanin+ Black" pitchFamily="2" charset="-78"/>
              </a:rPr>
              <a:t> )</a:t>
            </a:r>
          </a:p>
        </p:txBody>
      </p:sp>
      <p:sp>
        <p:nvSpPr>
          <p:cNvPr id="4" name="Flowchart: Sequential Access Storage 3"/>
          <p:cNvSpPr/>
          <p:nvPr/>
        </p:nvSpPr>
        <p:spPr>
          <a:xfrm>
            <a:off x="1403648" y="4293096"/>
            <a:ext cx="1944216" cy="1800200"/>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C00000"/>
                </a:solidFill>
                <a:latin typeface="B Nazanin+ Black" pitchFamily="2" charset="-78"/>
                <a:cs typeface="B Nazanin+ Black" pitchFamily="2" charset="-78"/>
              </a:rPr>
              <a:t>بیشترین کاربرد را در کشور انگلستان دارند</a:t>
            </a:r>
            <a:endParaRPr lang="en-US" dirty="0">
              <a:solidFill>
                <a:srgbClr val="C00000"/>
              </a:solidFill>
              <a:latin typeface="B Nazanin+ Black" pitchFamily="2" charset="-78"/>
              <a:cs typeface="B Nazanin+ Black" pitchFamily="2" charset="-78"/>
            </a:endParaRPr>
          </a:p>
        </p:txBody>
      </p:sp>
    </p:spTree>
    <p:extLst>
      <p:ext uri="{BB962C8B-B14F-4D97-AF65-F5344CB8AC3E}">
        <p14:creationId xmlns:p14="http://schemas.microsoft.com/office/powerpoint/2010/main" val="1514865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a:xfrm>
            <a:off x="457200" y="1412776"/>
            <a:ext cx="8229600" cy="4608512"/>
          </a:xfrm>
        </p:spPr>
        <p:txBody>
          <a:bodyPr>
            <a:normAutofit/>
          </a:bodyPr>
          <a:lstStyle/>
          <a:p>
            <a:pPr marL="137160" indent="0" algn="just" rtl="1">
              <a:buNone/>
            </a:pPr>
            <a:r>
              <a:rPr lang="fa-IR" sz="2300" dirty="0" smtClean="0">
                <a:latin typeface="B Nazanin+ Black" pitchFamily="2" charset="-78"/>
                <a:cs typeface="B Nazanin+ Black" pitchFamily="2" charset="-78"/>
              </a:rPr>
              <a:t>پارادایم انتقادی (1990-1980) : روش شناسی سیستم های مداخله ای – مقتدر </a:t>
            </a:r>
          </a:p>
          <a:p>
            <a:pPr marL="137160" indent="0" algn="just" rtl="1">
              <a:buNone/>
            </a:pPr>
            <a:endParaRPr lang="fa-IR" sz="2300" dirty="0" smtClean="0">
              <a:latin typeface="B Nazanin+ Black" pitchFamily="2" charset="-78"/>
              <a:cs typeface="B Nazanin+ Black" pitchFamily="2" charset="-78"/>
            </a:endParaRPr>
          </a:p>
          <a:p>
            <a:pPr marL="137160" indent="0" algn="just" rtl="1">
              <a:buNone/>
            </a:pPr>
            <a:r>
              <a:rPr lang="fa-IR" sz="1600" dirty="0" smtClean="0">
                <a:latin typeface="B Nazanin+ Black" pitchFamily="2" charset="-78"/>
                <a:cs typeface="B Nazanin+ Black" pitchFamily="2" charset="-78"/>
              </a:rPr>
              <a:t>-فلسفه این روش شناسی بر این اعتقاد استوار است که سیستم های اجتماعی ستمگر و ناعادلانه اند .</a:t>
            </a:r>
          </a:p>
          <a:p>
            <a:pPr marL="137160" indent="0" algn="just" rtl="1">
              <a:buNone/>
            </a:pPr>
            <a:r>
              <a:rPr lang="fa-IR" sz="1600" dirty="0" smtClean="0">
                <a:latin typeface="B Nazanin+ Black" pitchFamily="2" charset="-78"/>
                <a:cs typeface="B Nazanin+ Black" pitchFamily="2" charset="-78"/>
              </a:rPr>
              <a:t>-تفکر سیستمی در پارادایم باید بر موضوع نابرابری افراد جامعه متمرکز شود .</a:t>
            </a:r>
          </a:p>
          <a:p>
            <a:pPr marL="137160" indent="0" algn="just" rtl="1">
              <a:buNone/>
            </a:pPr>
            <a:r>
              <a:rPr lang="fa-IR" sz="1600" dirty="0" smtClean="0">
                <a:latin typeface="B Nazanin+ Black" pitchFamily="2" charset="-78"/>
                <a:cs typeface="B Nazanin+ Black" pitchFamily="2" charset="-78"/>
              </a:rPr>
              <a:t>- این پارادایم بر مبنای کار جکسون و فلود در اوایل دهه 1980 در انگلستان شکل گرفت .</a:t>
            </a:r>
          </a:p>
          <a:p>
            <a:pPr marL="137160" indent="0" algn="just" rtl="1">
              <a:buNone/>
            </a:pPr>
            <a:r>
              <a:rPr lang="fa-IR" sz="1600" dirty="0" smtClean="0">
                <a:latin typeface="B Nazanin+ Black" pitchFamily="2" charset="-78"/>
                <a:cs typeface="B Nazanin+ Black" pitchFamily="2" charset="-78"/>
              </a:rPr>
              <a:t>-ویژگی اصلی این رویکردها این است که سعی در قدرت دادن به تمام بازیگران دخیل در مسئله می کند .</a:t>
            </a:r>
          </a:p>
          <a:p>
            <a:pPr marL="137160" indent="0" algn="just" rtl="1">
              <a:buNone/>
            </a:pPr>
            <a:endParaRPr lang="fa-IR" sz="1400" dirty="0" smtClean="0">
              <a:latin typeface="B Nazanin+ Black" pitchFamily="2" charset="-78"/>
              <a:cs typeface="B Nazanin+ Black" pitchFamily="2" charset="-78"/>
            </a:endParaRPr>
          </a:p>
          <a:p>
            <a:pPr marL="137160" indent="0" algn="just" rtl="1">
              <a:buNone/>
            </a:pPr>
            <a:endParaRPr lang="fa-IR" sz="1600" dirty="0" smtClean="0">
              <a:latin typeface="B Nazanin+ Black" pitchFamily="2" charset="-78"/>
              <a:cs typeface="B Nazanin+ Black" pitchFamily="2" charset="-78"/>
            </a:endParaRPr>
          </a:p>
        </p:txBody>
      </p:sp>
    </p:spTree>
    <p:extLst>
      <p:ext uri="{BB962C8B-B14F-4D97-AF65-F5344CB8AC3E}">
        <p14:creationId xmlns:p14="http://schemas.microsoft.com/office/powerpoint/2010/main" val="26210378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lstStyle/>
          <a:p>
            <a:pPr marL="137160" indent="0" algn="just" rtl="1">
              <a:buNone/>
            </a:pPr>
            <a:r>
              <a:rPr lang="fa-IR" sz="2400" dirty="0" smtClean="0">
                <a:latin typeface="B Nazanin+ Black" pitchFamily="2" charset="-78"/>
                <a:cs typeface="B Nazanin+ Black" pitchFamily="2" charset="-78"/>
              </a:rPr>
              <a:t>رویکرد های ساختاردهی مسئله ( </a:t>
            </a:r>
            <a:r>
              <a:rPr lang="en-US" sz="2400" dirty="0" smtClean="0">
                <a:latin typeface="B Nazanin+ Black" pitchFamily="2" charset="-78"/>
                <a:cs typeface="B Nazanin+ Black" pitchFamily="2" charset="-78"/>
              </a:rPr>
              <a:t>PSM</a:t>
            </a:r>
            <a:r>
              <a:rPr lang="fa-IR" sz="2400" dirty="0" smtClean="0">
                <a:latin typeface="B Nazanin+ Black" pitchFamily="2" charset="-78"/>
                <a:cs typeface="B Nazanin+ Black" pitchFamily="2" charset="-78"/>
              </a:rPr>
              <a:t>) :</a:t>
            </a:r>
          </a:p>
          <a:p>
            <a:pPr marL="137160" indent="0" algn="r" rtl="1">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99818790"/>
              </p:ext>
            </p:extLst>
          </p:nvPr>
        </p:nvGraphicFramePr>
        <p:xfrm>
          <a:off x="539552" y="2492896"/>
          <a:ext cx="7848872" cy="2592289"/>
        </p:xfrm>
        <a:graphic>
          <a:graphicData uri="http://schemas.openxmlformats.org/drawingml/2006/table">
            <a:tbl>
              <a:tblPr firstRow="1" bandRow="1">
                <a:tableStyleId>{5C22544A-7EE6-4342-B048-85BDC9FD1C3A}</a:tableStyleId>
              </a:tblPr>
              <a:tblGrid>
                <a:gridCol w="3924436"/>
                <a:gridCol w="3924436"/>
              </a:tblGrid>
              <a:tr h="428387">
                <a:tc>
                  <a:txBody>
                    <a:bodyPr/>
                    <a:lstStyle/>
                    <a:p>
                      <a:pPr algn="ctr" rtl="1"/>
                      <a:r>
                        <a:rPr lang="fa-IR" sz="2000" b="0" dirty="0" smtClean="0">
                          <a:latin typeface="B Nazanin+ Black" pitchFamily="2" charset="-78"/>
                          <a:cs typeface="B Nazanin+ Black" pitchFamily="2" charset="-78"/>
                        </a:rPr>
                        <a:t>ویژگی مسائل غیر ساختاریافته</a:t>
                      </a:r>
                      <a:endParaRPr lang="en-US" sz="2000" b="0" dirty="0">
                        <a:latin typeface="B Nazanin+ Black" pitchFamily="2" charset="-78"/>
                        <a:cs typeface="B Nazanin+ Black" pitchFamily="2" charset="-78"/>
                      </a:endParaRPr>
                    </a:p>
                  </a:txBody>
                  <a:tcPr/>
                </a:tc>
                <a:tc>
                  <a:txBody>
                    <a:bodyPr/>
                    <a:lstStyle/>
                    <a:p>
                      <a:pPr algn="ctr"/>
                      <a:r>
                        <a:rPr lang="fa-IR" sz="2000" dirty="0" smtClean="0">
                          <a:latin typeface="B Nazanin+ Black" pitchFamily="2" charset="-78"/>
                          <a:cs typeface="B Nazanin+ Black" pitchFamily="2" charset="-78"/>
                        </a:rPr>
                        <a:t>مسائل</a:t>
                      </a:r>
                      <a:r>
                        <a:rPr lang="fa-IR" sz="2000" baseline="0" dirty="0" smtClean="0">
                          <a:latin typeface="B Nazanin+ Black" pitchFamily="2" charset="-78"/>
                          <a:cs typeface="B Nazanin+ Black" pitchFamily="2" charset="-78"/>
                        </a:rPr>
                        <a:t> ساختار یافته </a:t>
                      </a:r>
                      <a:endParaRPr lang="en-US" sz="2000" dirty="0">
                        <a:latin typeface="B Nazanin+ Black" pitchFamily="2" charset="-78"/>
                        <a:cs typeface="B Nazanin+ Black" pitchFamily="2" charset="-78"/>
                      </a:endParaRPr>
                    </a:p>
                  </a:txBody>
                  <a:tcPr/>
                </a:tc>
              </a:tr>
              <a:tr h="400926">
                <a:tc>
                  <a:txBody>
                    <a:bodyPr/>
                    <a:lstStyle/>
                    <a:p>
                      <a:pPr algn="ctr"/>
                      <a:r>
                        <a:rPr lang="fa-IR" sz="1400" dirty="0" smtClean="0">
                          <a:latin typeface="B Nazanin+ Black" pitchFamily="2" charset="-78"/>
                          <a:cs typeface="B Nazanin+ Black" pitchFamily="2" charset="-78"/>
                        </a:rPr>
                        <a:t>ذی نفعان چند گانه</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فرمول بندی منطقی از طریق معیارها</a:t>
                      </a:r>
                      <a:endParaRPr lang="en-US" sz="1400" dirty="0">
                        <a:latin typeface="B Nazanin+ Black" pitchFamily="2" charset="-78"/>
                        <a:cs typeface="B Nazanin+ Black" pitchFamily="2" charset="-78"/>
                      </a:endParaRPr>
                    </a:p>
                  </a:txBody>
                  <a:tcPr/>
                </a:tc>
              </a:tr>
              <a:tr h="560198">
                <a:tc>
                  <a:txBody>
                    <a:bodyPr/>
                    <a:lstStyle/>
                    <a:p>
                      <a:pPr algn="ctr"/>
                      <a:r>
                        <a:rPr lang="fa-IR" sz="1400" dirty="0" smtClean="0">
                          <a:latin typeface="B Nazanin+ Black" pitchFamily="2" charset="-78"/>
                          <a:cs typeface="B Nazanin+ Black" pitchFamily="2" charset="-78"/>
                        </a:rPr>
                        <a:t>دیدگاه های چند گانه</a:t>
                      </a:r>
                      <a:endParaRPr lang="en-US" sz="1400" dirty="0">
                        <a:latin typeface="B Nazanin+ Black" pitchFamily="2" charset="-78"/>
                        <a:cs typeface="B Nazanin+ Black" pitchFamily="2" charset="-78"/>
                      </a:endParaRPr>
                    </a:p>
                  </a:txBody>
                  <a:tcPr/>
                </a:tc>
                <a:tc>
                  <a:txBody>
                    <a:bodyPr/>
                    <a:lstStyle/>
                    <a:p>
                      <a:pPr algn="ctr" rtl="1"/>
                      <a:r>
                        <a:rPr lang="fa-IR" sz="1400" dirty="0" smtClean="0">
                          <a:latin typeface="B Nazanin+ Black" pitchFamily="2" charset="-78"/>
                          <a:cs typeface="B Nazanin+ Black" pitchFamily="2" charset="-78"/>
                        </a:rPr>
                        <a:t>قابل تعریف با</a:t>
                      </a:r>
                      <a:r>
                        <a:rPr lang="fa-IR" sz="1400" baseline="0" dirty="0" smtClean="0">
                          <a:latin typeface="B Nazanin+ Black" pitchFamily="2" charset="-78"/>
                          <a:cs typeface="B Nazanin+ Black" pitchFamily="2" charset="-78"/>
                        </a:rPr>
                        <a:t> استفاده از روش های کلاسیک تحقیق در عملیات </a:t>
                      </a:r>
                      <a:endParaRPr lang="en-US" sz="1400" dirty="0">
                        <a:latin typeface="B Nazanin+ Black" pitchFamily="2" charset="-78"/>
                        <a:cs typeface="B Nazanin+ Black" pitchFamily="2" charset="-78"/>
                      </a:endParaRPr>
                    </a:p>
                  </a:txBody>
                  <a:tcPr/>
                </a:tc>
              </a:tr>
              <a:tr h="400926">
                <a:tc>
                  <a:txBody>
                    <a:bodyPr/>
                    <a:lstStyle/>
                    <a:p>
                      <a:pPr algn="ctr"/>
                      <a:r>
                        <a:rPr lang="fa-IR" sz="1400" dirty="0" smtClean="0">
                          <a:latin typeface="B Nazanin+ Black" pitchFamily="2" charset="-78"/>
                          <a:cs typeface="B Nazanin+ Black" pitchFamily="2" charset="-78"/>
                        </a:rPr>
                        <a:t>منافع گنگ و یا</a:t>
                      </a:r>
                      <a:r>
                        <a:rPr lang="fa-IR" sz="1400" baseline="0" dirty="0" smtClean="0">
                          <a:latin typeface="B Nazanin+ Black" pitchFamily="2" charset="-78"/>
                          <a:cs typeface="B Nazanin+ Black" pitchFamily="2" charset="-78"/>
                        </a:rPr>
                        <a:t> متناقض </a:t>
                      </a:r>
                      <a:endParaRPr lang="en-US" sz="1400" dirty="0">
                        <a:latin typeface="B Nazanin+ Black" pitchFamily="2" charset="-78"/>
                        <a:cs typeface="B Nazanin+ Black" pitchFamily="2" charset="-78"/>
                      </a:endParaRPr>
                    </a:p>
                  </a:txBody>
                  <a:tcPr/>
                </a:tc>
                <a:tc>
                  <a:txBody>
                    <a:bodyPr/>
                    <a:lstStyle/>
                    <a:p>
                      <a:pPr algn="ctr"/>
                      <a:r>
                        <a:rPr lang="fa-IR" dirty="0" smtClean="0"/>
                        <a:t>----</a:t>
                      </a:r>
                      <a:endParaRPr lang="en-US" dirty="0"/>
                    </a:p>
                  </a:txBody>
                  <a:tcPr/>
                </a:tc>
              </a:tr>
              <a:tr h="400926">
                <a:tc>
                  <a:txBody>
                    <a:bodyPr/>
                    <a:lstStyle/>
                    <a:p>
                      <a:pPr algn="ctr"/>
                      <a:r>
                        <a:rPr lang="fa-IR" sz="1400" dirty="0" smtClean="0">
                          <a:latin typeface="B Nazanin+ Black" pitchFamily="2" charset="-78"/>
                          <a:cs typeface="B Nazanin+ Black" pitchFamily="2" charset="-78"/>
                        </a:rPr>
                        <a:t>عوامل نامشهود </a:t>
                      </a:r>
                      <a:endParaRPr lang="en-US" sz="1400" dirty="0">
                        <a:latin typeface="B Nazanin+ Black" pitchFamily="2" charset="-78"/>
                        <a:cs typeface="B Nazanin+ Black" pitchFamily="2" charset="-78"/>
                      </a:endParaRPr>
                    </a:p>
                  </a:txBody>
                  <a:tcPr/>
                </a:tc>
                <a:tc>
                  <a:txBody>
                    <a:bodyPr/>
                    <a:lstStyle/>
                    <a:p>
                      <a:pPr algn="ctr"/>
                      <a:r>
                        <a:rPr lang="fa-IR" dirty="0" smtClean="0"/>
                        <a:t>----</a:t>
                      </a:r>
                      <a:endParaRPr lang="en-US" dirty="0"/>
                    </a:p>
                  </a:txBody>
                  <a:tcPr/>
                </a:tc>
              </a:tr>
              <a:tr h="400926">
                <a:tc>
                  <a:txBody>
                    <a:bodyPr/>
                    <a:lstStyle/>
                    <a:p>
                      <a:pPr algn="ctr"/>
                      <a:r>
                        <a:rPr lang="fa-IR" sz="1400" dirty="0" smtClean="0">
                          <a:latin typeface="B Nazanin+ Black" pitchFamily="2" charset="-78"/>
                          <a:cs typeface="B Nazanin+ Black" pitchFamily="2" charset="-78"/>
                        </a:rPr>
                        <a:t>عدم قطعیت</a:t>
                      </a:r>
                      <a:endParaRPr lang="en-US" sz="1400" dirty="0">
                        <a:latin typeface="B Nazanin+ Black" pitchFamily="2" charset="-78"/>
                        <a:cs typeface="B Nazanin+ Black" pitchFamily="2" charset="-78"/>
                      </a:endParaRPr>
                    </a:p>
                  </a:txBody>
                  <a:tcPr/>
                </a:tc>
                <a:tc>
                  <a:txBody>
                    <a:bodyPr/>
                    <a:lstStyle/>
                    <a:p>
                      <a:pPr algn="ctr"/>
                      <a:r>
                        <a:rPr lang="fa-IR" dirty="0" smtClean="0"/>
                        <a:t>----</a:t>
                      </a:r>
                      <a:endParaRPr lang="en-US" dirty="0"/>
                    </a:p>
                  </a:txBody>
                  <a:tcPr/>
                </a:tc>
              </a:tr>
            </a:tbl>
          </a:graphicData>
        </a:graphic>
      </p:graphicFrame>
    </p:spTree>
    <p:extLst>
      <p:ext uri="{BB962C8B-B14F-4D97-AF65-F5344CB8AC3E}">
        <p14:creationId xmlns:p14="http://schemas.microsoft.com/office/powerpoint/2010/main" val="3747536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lstStyle/>
          <a:p>
            <a:pPr marL="137160" indent="0" algn="r" rtl="1">
              <a:buNone/>
            </a:pPr>
            <a:r>
              <a:rPr lang="fa-IR" sz="2400" dirty="0" smtClean="0">
                <a:latin typeface="B Nazanin+ Black" pitchFamily="2" charset="-78"/>
                <a:cs typeface="B Nazanin+ Black" pitchFamily="2" charset="-78"/>
              </a:rPr>
              <a:t>مسائل ساختار یافته باید :</a:t>
            </a:r>
          </a:p>
          <a:p>
            <a:pPr marL="137160" indent="0" algn="r" rtl="1">
              <a:buNone/>
            </a:pPr>
            <a:r>
              <a:rPr lang="fa-IR" sz="1400" dirty="0" smtClean="0">
                <a:latin typeface="B Nazanin+ Black" pitchFamily="2" charset="-78"/>
                <a:cs typeface="B Nazanin+ Black" pitchFamily="2" charset="-78"/>
              </a:rPr>
              <a:t>- بتواند بین دیدگاه های مختلف چندین راهکار تقارن و همبستگی برقرار سازد.</a:t>
            </a:r>
          </a:p>
          <a:p>
            <a:pPr marL="137160" indent="0" algn="r" rtl="1">
              <a:buNone/>
            </a:pPr>
            <a:r>
              <a:rPr lang="fa-IR" sz="1400" dirty="0" smtClean="0">
                <a:latin typeface="B Nazanin+ Black" pitchFamily="2" charset="-78"/>
                <a:cs typeface="B Nazanin+ Black" pitchFamily="2" charset="-78"/>
              </a:rPr>
              <a:t>- برای همه مشارکت کنندگان قابل دسترسی و فهم باشد.</a:t>
            </a:r>
          </a:p>
          <a:p>
            <a:pPr marL="137160" indent="0" algn="r" rtl="1">
              <a:buNone/>
            </a:pPr>
            <a:r>
              <a:rPr lang="fa-IR" sz="1400" dirty="0" smtClean="0">
                <a:latin typeface="B Nazanin+ Black" pitchFamily="2" charset="-78"/>
                <a:cs typeface="B Nazanin+ Black" pitchFamily="2" charset="-78"/>
              </a:rPr>
              <a:t>- به صورت تکرار پذیر عمل کند تا چگونگی مباحثه میان مشارکت کنندگان و مراحل آن را بازتاب دهد .</a:t>
            </a:r>
          </a:p>
          <a:p>
            <a:pPr marL="137160" indent="0" algn="r" rtl="1">
              <a:buNone/>
            </a:pPr>
            <a:r>
              <a:rPr lang="fa-IR" sz="1400" dirty="0" smtClean="0">
                <a:latin typeface="B Nazanin+ Black" pitchFamily="2" charset="-78"/>
                <a:cs typeface="B Nazanin+ Black" pitchFamily="2" charset="-78"/>
              </a:rPr>
              <a:t>- بهبودهای جزئی و موضعی را شناسایی کرده و آنها را الزام کند ، نه آنکه یک راه حل کلی ارائه دهد. </a:t>
            </a:r>
          </a:p>
          <a:p>
            <a:pPr marL="137160" indent="0" algn="r" rtl="1">
              <a:buNone/>
            </a:pPr>
            <a:endParaRPr lang="fa-IR" sz="1400" dirty="0">
              <a:latin typeface="B Nazanin+ Black" pitchFamily="2" charset="-78"/>
              <a:cs typeface="B Nazanin+ Black" pitchFamily="2" charset="-78"/>
            </a:endParaRPr>
          </a:p>
        </p:txBody>
      </p:sp>
    </p:spTree>
    <p:extLst>
      <p:ext uri="{BB962C8B-B14F-4D97-AF65-F5344CB8AC3E}">
        <p14:creationId xmlns:p14="http://schemas.microsoft.com/office/powerpoint/2010/main" val="2649592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1520" y="274638"/>
            <a:ext cx="8424936" cy="706437"/>
          </a:xfrm>
          <a:noFill/>
        </p:spPr>
        <p:txBody>
          <a:bodyPr>
            <a:normAutofit fontScale="90000"/>
            <a:scene3d>
              <a:camera prst="orthographicFront"/>
              <a:lightRig rig="soft" dir="t">
                <a:rot lat="0" lon="0" rev="16800000"/>
              </a:lightRig>
            </a:scene3d>
            <a:sp3d extrusionH="57150" prstMaterial="softEdge">
              <a:bevelT w="50800" h="38100" prst="riblet"/>
              <a:bevelB w="50800" h="38100" prst="riblet"/>
            </a:sp3d>
          </a:bodyPr>
          <a:lstStyle/>
          <a:p>
            <a:pPr algn="ctr"/>
            <a:r>
              <a:rPr lang="fa-IR" altLang="en-US" dirty="0" smtClean="0">
                <a:latin typeface="B Nazanin+ Black" pitchFamily="2" charset="-78"/>
                <a:cs typeface="B Nazanin+ Black" pitchFamily="2" charset="-78"/>
              </a:rPr>
              <a:t>تحقیق در عملیات نرم</a:t>
            </a:r>
            <a:endParaRPr lang="en-GB" altLang="en-US" dirty="0" smtClean="0">
              <a:latin typeface="B Nazanin+ Black" pitchFamily="2" charset="-78"/>
              <a:cs typeface="B Nazanin+ Black" pitchFamily="2" charset="-78"/>
            </a:endParaRPr>
          </a:p>
        </p:txBody>
      </p:sp>
      <p:sp>
        <p:nvSpPr>
          <p:cNvPr id="3" name="Content Placeholder 2"/>
          <p:cNvSpPr>
            <a:spLocks noGrp="1"/>
          </p:cNvSpPr>
          <p:nvPr>
            <p:ph idx="1"/>
          </p:nvPr>
        </p:nvSpPr>
        <p:spPr>
          <a:xfrm>
            <a:off x="457200" y="1268760"/>
            <a:ext cx="8229600" cy="5040600"/>
          </a:xfrm>
        </p:spPr>
        <p:txBody>
          <a:bodyPr/>
          <a:lstStyle/>
          <a:p>
            <a:pPr algn="just" rtl="1">
              <a:buFont typeface="Wingdings" pitchFamily="2" charset="2"/>
              <a:buChar char="q"/>
            </a:pPr>
            <a:r>
              <a:rPr lang="fa-IR" sz="2400" b="1" dirty="0" smtClean="0">
                <a:latin typeface="B Nazanin+ Black" pitchFamily="2" charset="-78"/>
                <a:cs typeface="B Nazanin+ Black" pitchFamily="2" charset="-78"/>
              </a:rPr>
              <a:t>فصل اول :</a:t>
            </a:r>
          </a:p>
          <a:p>
            <a:pPr algn="just" rtl="1">
              <a:buFont typeface="Wingdings" pitchFamily="2" charset="2"/>
              <a:buChar char="ü"/>
            </a:pPr>
            <a:r>
              <a:rPr lang="fa-IR" sz="1800" dirty="0" smtClean="0">
                <a:latin typeface="B Nazanin+ Black" pitchFamily="2" charset="-78"/>
                <a:cs typeface="B Nazanin+ Black" pitchFamily="2" charset="-78"/>
              </a:rPr>
              <a:t>مقدمه </a:t>
            </a:r>
          </a:p>
          <a:p>
            <a:pPr algn="just" rtl="1">
              <a:buFont typeface="Wingdings" pitchFamily="2" charset="2"/>
              <a:buChar char="ü"/>
            </a:pPr>
            <a:r>
              <a:rPr lang="fa-IR" sz="1800" dirty="0" smtClean="0">
                <a:latin typeface="B Nazanin+ Black" pitchFamily="2" charset="-78"/>
                <a:cs typeface="B Nazanin+ Black" pitchFamily="2" charset="-78"/>
              </a:rPr>
              <a:t>روش های مدل سازی سنتی </a:t>
            </a:r>
          </a:p>
          <a:p>
            <a:pPr algn="just" rtl="1">
              <a:buFont typeface="Wingdings" pitchFamily="2" charset="2"/>
              <a:buChar char="ü"/>
            </a:pPr>
            <a:r>
              <a:rPr lang="fa-IR" sz="1800" dirty="0" smtClean="0">
                <a:latin typeface="B Nazanin+ Black" pitchFamily="2" charset="-78"/>
                <a:cs typeface="B Nazanin+ Black" pitchFamily="2" charset="-78"/>
              </a:rPr>
              <a:t>ماهیت تحقیق در عملیات نرم </a:t>
            </a:r>
          </a:p>
          <a:p>
            <a:pPr algn="just" rtl="1">
              <a:buFont typeface="Wingdings" pitchFamily="2" charset="2"/>
              <a:buChar char="ü"/>
            </a:pPr>
            <a:r>
              <a:rPr lang="fa-IR" sz="1800" dirty="0" smtClean="0">
                <a:latin typeface="B Nazanin+ Black" pitchFamily="2" charset="-78"/>
                <a:cs typeface="B Nazanin+ Black" pitchFamily="2" charset="-78"/>
              </a:rPr>
              <a:t>مسائل آشفته و رویکرد های نرم </a:t>
            </a:r>
          </a:p>
          <a:p>
            <a:pPr algn="just" rtl="1">
              <a:buFont typeface="Wingdings" pitchFamily="2" charset="2"/>
              <a:buChar char="ü"/>
            </a:pPr>
            <a:r>
              <a:rPr lang="fa-IR" sz="1800" dirty="0" smtClean="0">
                <a:latin typeface="B Nazanin+ Black" pitchFamily="2" charset="-78"/>
                <a:cs typeface="B Nazanin+ Black" pitchFamily="2" charset="-78"/>
              </a:rPr>
              <a:t>پارادایم ها ، روش شناسی ها ، و روش ها در علم مدیریت </a:t>
            </a:r>
          </a:p>
          <a:p>
            <a:pPr algn="just" rtl="1">
              <a:buFont typeface="Wingdings" pitchFamily="2" charset="2"/>
              <a:buChar char="ü"/>
            </a:pPr>
            <a:r>
              <a:rPr lang="fa-IR" sz="1800" dirty="0" smtClean="0">
                <a:latin typeface="B Nazanin+ Black" pitchFamily="2" charset="-78"/>
                <a:cs typeface="B Nazanin+ Black" pitchFamily="2" charset="-78"/>
              </a:rPr>
              <a:t>نگاشت پیشرفتهای علم مدیریت </a:t>
            </a:r>
          </a:p>
          <a:p>
            <a:pPr algn="just" rtl="1">
              <a:buFont typeface="Wingdings" pitchFamily="2" charset="2"/>
              <a:buChar char="ü"/>
            </a:pPr>
            <a:r>
              <a:rPr lang="fa-IR" sz="1800" dirty="0" smtClean="0">
                <a:latin typeface="B Nazanin+ Black" pitchFamily="2" charset="-78"/>
                <a:cs typeface="B Nazanin+ Black" pitchFamily="2" charset="-78"/>
              </a:rPr>
              <a:t>پارادایم بهینه سازی </a:t>
            </a:r>
          </a:p>
          <a:p>
            <a:pPr algn="just" rtl="1">
              <a:buFont typeface="Wingdings" pitchFamily="2" charset="2"/>
              <a:buChar char="ü"/>
            </a:pPr>
            <a:r>
              <a:rPr lang="fa-IR" sz="1800" dirty="0" smtClean="0">
                <a:latin typeface="B Nazanin+ Black" pitchFamily="2" charset="-78"/>
                <a:cs typeface="B Nazanin+ Black" pitchFamily="2" charset="-78"/>
              </a:rPr>
              <a:t>پارادایم تفصیری </a:t>
            </a:r>
          </a:p>
          <a:p>
            <a:pPr algn="just" rtl="1">
              <a:buFont typeface="Wingdings" pitchFamily="2" charset="2"/>
              <a:buChar char="ü"/>
            </a:pPr>
            <a:r>
              <a:rPr lang="fa-IR" sz="1800" dirty="0" smtClean="0">
                <a:latin typeface="B Nazanin+ Black" pitchFamily="2" charset="-78"/>
                <a:cs typeface="B Nazanin+ Black" pitchFamily="2" charset="-78"/>
              </a:rPr>
              <a:t>پارادایم انتقادی </a:t>
            </a:r>
          </a:p>
          <a:p>
            <a:pPr algn="just" rtl="1">
              <a:buFont typeface="Wingdings" pitchFamily="2" charset="2"/>
              <a:buChar char="ü"/>
            </a:pPr>
            <a:r>
              <a:rPr lang="fa-IR" sz="1800" dirty="0" smtClean="0">
                <a:latin typeface="B Nazanin+ Black" pitchFamily="2" charset="-78"/>
                <a:cs typeface="B Nazanin+ Black" pitchFamily="2" charset="-78"/>
              </a:rPr>
              <a:t>رویکرد پست مدرن در علم مدیریت ( از سال 2000 تا کنون )</a:t>
            </a:r>
            <a:endParaRPr lang="en-US" sz="1800" dirty="0" smtClean="0">
              <a:latin typeface="B Nazanin+ Black" pitchFamily="2" charset="-78"/>
              <a:cs typeface="B Nazanin+ Black" pitchFamily="2" charset="-78"/>
            </a:endParaRPr>
          </a:p>
          <a:p>
            <a:pPr algn="just" rtl="1">
              <a:buFont typeface="Wingdings" pitchFamily="2" charset="2"/>
              <a:buChar char="ü"/>
            </a:pPr>
            <a:r>
              <a:rPr lang="fa-IR" sz="1800" dirty="0" smtClean="0">
                <a:latin typeface="B Nazanin+ Black" pitchFamily="2" charset="-78"/>
                <a:cs typeface="B Nazanin+ Black" pitchFamily="2" charset="-78"/>
              </a:rPr>
              <a:t>رویکرد های ساختاردهی مسئله </a:t>
            </a:r>
          </a:p>
          <a:p>
            <a:pPr algn="just" rtl="1">
              <a:buFont typeface="Wingdings" pitchFamily="2" charset="2"/>
              <a:buChar char="ü"/>
            </a:pPr>
            <a:r>
              <a:rPr lang="fa-IR" sz="1800" dirty="0" smtClean="0">
                <a:latin typeface="B Nazanin+ Black" pitchFamily="2" charset="-78"/>
                <a:cs typeface="B Nazanin+ Black" pitchFamily="2" charset="-78"/>
              </a:rPr>
              <a:t>تحقیق در عملیات و و پژوهش عملیاتی :مقایسه دو کشور پیشرو ( آمریکا و انگلیس )</a:t>
            </a:r>
          </a:p>
          <a:p>
            <a:pPr algn="just" rtl="1">
              <a:buFont typeface="Wingdings" pitchFamily="2" charset="2"/>
              <a:buChar char="ü"/>
            </a:pPr>
            <a:r>
              <a:rPr lang="fa-IR" sz="1800" dirty="0" smtClean="0">
                <a:latin typeface="B Nazanin+ Black" pitchFamily="2" charset="-78"/>
                <a:cs typeface="B Nazanin+ Black" pitchFamily="2" charset="-78"/>
              </a:rPr>
              <a:t>خلاصه فصل </a:t>
            </a:r>
          </a:p>
        </p:txBody>
      </p:sp>
    </p:spTree>
    <p:extLst>
      <p:ext uri="{BB962C8B-B14F-4D97-AF65-F5344CB8AC3E}">
        <p14:creationId xmlns:p14="http://schemas.microsoft.com/office/powerpoint/2010/main" val="220016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normAutofit/>
          </a:bodyPr>
          <a:lstStyle/>
          <a:p>
            <a:pPr marL="137160" indent="0" algn="r" rtl="1">
              <a:buNone/>
            </a:pPr>
            <a:r>
              <a:rPr lang="fa-IR" sz="2400" dirty="0" smtClean="0">
                <a:latin typeface="B Nazanin+ Black" pitchFamily="2" charset="-78"/>
                <a:cs typeface="B Nazanin+ Black" pitchFamily="2" charset="-78"/>
              </a:rPr>
              <a:t>تحقیق در عملیات و پژوهش عملیاتی : مقایسه دو کشور پیشرو ( آمریکا و انگلستان )</a:t>
            </a:r>
            <a:endParaRPr lang="en-US" sz="2400" dirty="0">
              <a:latin typeface="B Nazanin+ Black" pitchFamily="2" charset="-78"/>
              <a:cs typeface="B Nazanin+ Black"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225457076"/>
              </p:ext>
            </p:extLst>
          </p:nvPr>
        </p:nvGraphicFramePr>
        <p:xfrm>
          <a:off x="395536" y="2708920"/>
          <a:ext cx="7920880" cy="3096345"/>
        </p:xfrm>
        <a:graphic>
          <a:graphicData uri="http://schemas.openxmlformats.org/drawingml/2006/table">
            <a:tbl>
              <a:tblPr firstRow="1" bandRow="1">
                <a:tableStyleId>{5C22544A-7EE6-4342-B048-85BDC9FD1C3A}</a:tableStyleId>
              </a:tblPr>
              <a:tblGrid>
                <a:gridCol w="3960440"/>
                <a:gridCol w="3960440"/>
              </a:tblGrid>
              <a:tr h="417485">
                <a:tc>
                  <a:txBody>
                    <a:bodyPr/>
                    <a:lstStyle/>
                    <a:p>
                      <a:pPr algn="ctr"/>
                      <a:r>
                        <a:rPr lang="fa-IR" sz="1800" dirty="0" smtClean="0">
                          <a:latin typeface="B Nazanin+ Black" pitchFamily="2" charset="-78"/>
                          <a:cs typeface="B Nazanin+ Black" pitchFamily="2" charset="-78"/>
                        </a:rPr>
                        <a:t>انگلستان </a:t>
                      </a:r>
                      <a:endParaRPr lang="en-US" sz="1400" dirty="0">
                        <a:latin typeface="B Nazanin+ Black" pitchFamily="2" charset="-78"/>
                        <a:cs typeface="B Nazanin+ Black" pitchFamily="2" charset="-78"/>
                      </a:endParaRPr>
                    </a:p>
                  </a:txBody>
                  <a:tcPr/>
                </a:tc>
                <a:tc>
                  <a:txBody>
                    <a:bodyPr/>
                    <a:lstStyle/>
                    <a:p>
                      <a:pPr algn="ctr" rtl="1"/>
                      <a:r>
                        <a:rPr lang="fa-IR" b="0" dirty="0" smtClean="0">
                          <a:latin typeface="B Nazanin+ Black" pitchFamily="2" charset="-78"/>
                          <a:cs typeface="B Nazanin+ Black" pitchFamily="2" charset="-78"/>
                        </a:rPr>
                        <a:t>آمریکا</a:t>
                      </a:r>
                      <a:endParaRPr lang="en-US" b="0" dirty="0">
                        <a:latin typeface="B Nazanin+ Black" pitchFamily="2" charset="-78"/>
                        <a:cs typeface="B Nazanin+ Black" pitchFamily="2" charset="-78"/>
                      </a:endParaRPr>
                    </a:p>
                  </a:txBody>
                  <a:tcPr/>
                </a:tc>
              </a:tr>
              <a:tr h="347904">
                <a:tc>
                  <a:txBody>
                    <a:bodyPr/>
                    <a:lstStyle/>
                    <a:p>
                      <a:pPr algn="ctr"/>
                      <a:r>
                        <a:rPr lang="fa-IR" sz="1400" dirty="0" smtClean="0">
                          <a:latin typeface="B Nazanin+ Black" pitchFamily="2" charset="-78"/>
                          <a:cs typeface="B Nazanin+ Black" pitchFamily="2" charset="-78"/>
                        </a:rPr>
                        <a:t>پژوهش عملیاتی </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تحقیق در عملیات </a:t>
                      </a:r>
                      <a:endParaRPr lang="en-US" sz="1400" dirty="0">
                        <a:latin typeface="B Nazanin+ Black" pitchFamily="2" charset="-78"/>
                        <a:cs typeface="B Nazanin+ Black" pitchFamily="2" charset="-78"/>
                      </a:endParaRPr>
                    </a:p>
                  </a:txBody>
                  <a:tcPr/>
                </a:tc>
              </a:tr>
              <a:tr h="347904">
                <a:tc>
                  <a:txBody>
                    <a:bodyPr/>
                    <a:lstStyle/>
                    <a:p>
                      <a:pPr algn="ctr"/>
                      <a:r>
                        <a:rPr lang="fa-IR" sz="1400" dirty="0" smtClean="0">
                          <a:latin typeface="B Nazanin+ Black" pitchFamily="2" charset="-78"/>
                          <a:cs typeface="B Nazanin+ Black" pitchFamily="2" charset="-78"/>
                        </a:rPr>
                        <a:t>رویکردی</a:t>
                      </a:r>
                      <a:r>
                        <a:rPr lang="fa-IR" sz="1400" baseline="0" dirty="0" smtClean="0">
                          <a:latin typeface="B Nazanin+ Black" pitchFamily="2" charset="-78"/>
                          <a:cs typeface="B Nazanin+ Black" pitchFamily="2" charset="-78"/>
                        </a:rPr>
                        <a:t> سیستمی تر و البته تفسیری – تشریحی </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r>
              <a:tr h="347904">
                <a:tc>
                  <a:txBody>
                    <a:bodyPr/>
                    <a:lstStyle/>
                    <a:p>
                      <a:pPr algn="ctr"/>
                      <a:r>
                        <a:rPr lang="fa-IR" sz="1400" dirty="0" smtClean="0">
                          <a:latin typeface="B Nazanin+ Black" pitchFamily="2" charset="-78"/>
                          <a:cs typeface="B Nazanin+ Black" pitchFamily="2" charset="-78"/>
                        </a:rPr>
                        <a:t>بیشترین چاپ</a:t>
                      </a:r>
                      <a:r>
                        <a:rPr lang="fa-IR" sz="1400" baseline="0" dirty="0" smtClean="0">
                          <a:latin typeface="B Nazanin+ Black" pitchFamily="2" charset="-78"/>
                          <a:cs typeface="B Nazanin+ Black" pitchFamily="2" charset="-78"/>
                        </a:rPr>
                        <a:t> مقالات در نشریات </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r>
              <a:tr h="347904">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بی توجهی به تحقیق در عملیات نرم </a:t>
                      </a:r>
                      <a:endParaRPr lang="en-US" sz="1400" dirty="0">
                        <a:latin typeface="B Nazanin+ Black" pitchFamily="2" charset="-78"/>
                        <a:cs typeface="B Nazanin+ Black" pitchFamily="2" charset="-78"/>
                      </a:endParaRPr>
                    </a:p>
                  </a:txBody>
                  <a:tcPr/>
                </a:tc>
              </a:tr>
              <a:tr h="591436">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قرارگرفتن</a:t>
                      </a:r>
                      <a:r>
                        <a:rPr lang="fa-IR" sz="1400" baseline="0" dirty="0" smtClean="0">
                          <a:latin typeface="B Nazanin+ Black" pitchFamily="2" charset="-78"/>
                          <a:cs typeface="B Nazanin+ Black" pitchFamily="2" charset="-78"/>
                        </a:rPr>
                        <a:t> تحقیق نرم در دپارتمان های دیگر غیر از دپارتمان تحقیق در عملیات</a:t>
                      </a:r>
                      <a:endParaRPr lang="en-US" sz="1400" dirty="0">
                        <a:latin typeface="B Nazanin+ Black" pitchFamily="2" charset="-78"/>
                        <a:cs typeface="B Nazanin+ Black" pitchFamily="2" charset="-78"/>
                      </a:endParaRPr>
                    </a:p>
                  </a:txBody>
                  <a:tcPr/>
                </a:tc>
              </a:tr>
              <a:tr h="347904">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r>
              <a:tr h="347904">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c>
                  <a:txBody>
                    <a:bodyPr/>
                    <a:lstStyle/>
                    <a:p>
                      <a:pPr algn="ctr"/>
                      <a:r>
                        <a:rPr lang="fa-IR" sz="1400" dirty="0" smtClean="0">
                          <a:latin typeface="B Nazanin+ Black" pitchFamily="2" charset="-78"/>
                          <a:cs typeface="B Nazanin+ Black" pitchFamily="2" charset="-78"/>
                        </a:rPr>
                        <a:t>----</a:t>
                      </a:r>
                      <a:endParaRPr lang="en-US" sz="1400" dirty="0">
                        <a:latin typeface="B Nazanin+ Black" pitchFamily="2" charset="-78"/>
                        <a:cs typeface="B Nazanin+ Black" pitchFamily="2" charset="-78"/>
                      </a:endParaRPr>
                    </a:p>
                  </a:txBody>
                  <a:tcPr/>
                </a:tc>
              </a:tr>
            </a:tbl>
          </a:graphicData>
        </a:graphic>
      </p:graphicFrame>
    </p:spTree>
    <p:extLst>
      <p:ext uri="{BB962C8B-B14F-4D97-AF65-F5344CB8AC3E}">
        <p14:creationId xmlns:p14="http://schemas.microsoft.com/office/powerpoint/2010/main" val="7886352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6180870"/>
              </p:ext>
            </p:extLst>
          </p:nvPr>
        </p:nvGraphicFramePr>
        <p:xfrm>
          <a:off x="457200" y="1600200"/>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422081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lstStyle/>
          <a:p>
            <a:pPr marL="137160" indent="0" algn="r" rtl="1">
              <a:buNone/>
            </a:pPr>
            <a:r>
              <a:rPr lang="fa-IR" sz="2400" dirty="0" smtClean="0">
                <a:latin typeface="B Nazanin+ Black" pitchFamily="2" charset="-78"/>
                <a:cs typeface="B Nazanin+ Black" pitchFamily="2" charset="-78"/>
              </a:rPr>
              <a:t>خلاصه فصل :</a:t>
            </a:r>
          </a:p>
          <a:p>
            <a:pPr marL="137160" indent="0" algn="just" rtl="1">
              <a:buNone/>
            </a:pPr>
            <a:r>
              <a:rPr lang="fa-IR" sz="1400" dirty="0" smtClean="0"/>
              <a:t>-</a:t>
            </a:r>
            <a:r>
              <a:rPr lang="fa-IR" dirty="0" smtClean="0"/>
              <a:t> </a:t>
            </a:r>
            <a:r>
              <a:rPr lang="fa-IR" sz="1600" dirty="0" smtClean="0">
                <a:latin typeface="B Nazanin+ Black" pitchFamily="2" charset="-78"/>
                <a:cs typeface="B Nazanin+ Black" pitchFamily="2" charset="-78"/>
              </a:rPr>
              <a:t>مسائل جهان پیرامون ما بسیار پیچیده است و به طور فزاینده بر پیچیدگی و چندگانگی آن افزوده می شود که مدل سازی و درک آنها با استفاده از روش های تحقیق در عملیات سخت ، بسیار دشوار است .</a:t>
            </a:r>
          </a:p>
          <a:p>
            <a:pPr marL="137160" indent="0" algn="just" rtl="1">
              <a:buNone/>
            </a:pPr>
            <a:r>
              <a:rPr lang="fa-IR" sz="1600" dirty="0" smtClean="0">
                <a:latin typeface="B Nazanin+ Black" pitchFamily="2" charset="-78"/>
                <a:cs typeface="B Nazanin+ Black" pitchFamily="2" charset="-78"/>
              </a:rPr>
              <a:t>- تحقیق در عملیات نرم سعی داشت تا با علم به اینکه انسانها بخش جدایی ناپذیر از سازمانها هستند و این افراد هر یک دارای جهان بینی ها و انگیزه های خود هستند به مسائل نگاه کند .</a:t>
            </a:r>
          </a:p>
          <a:p>
            <a:pPr marL="137160" indent="0" algn="just" rtl="1">
              <a:buNone/>
            </a:pPr>
            <a:r>
              <a:rPr lang="fa-IR" sz="1600" dirty="0" smtClean="0">
                <a:latin typeface="B Nazanin+ Black" pitchFamily="2" charset="-78"/>
                <a:cs typeface="B Nazanin+ Black" pitchFamily="2" charset="-78"/>
              </a:rPr>
              <a:t>- تحقیق در عملیات نرم مشکلات درگیر در پیش بینی رفتار انسان را درک می کند .</a:t>
            </a:r>
          </a:p>
          <a:p>
            <a:pPr marL="137160" indent="0" algn="just" rtl="1">
              <a:buNone/>
            </a:pPr>
            <a:r>
              <a:rPr lang="fa-IR" sz="1600" dirty="0" smtClean="0">
                <a:latin typeface="B Nazanin+ Black" pitchFamily="2" charset="-78"/>
                <a:cs typeface="B Nazanin+ Black" pitchFamily="2" charset="-78"/>
              </a:rPr>
              <a:t>- تکنیک های تحقیق در عملیات نرم همواره محققی را به کار می گیرد تا تمامی جوانب را در نظر گرفته و  همواره به عنوان تسهیلگر فرایند در مسایل عمل نمایند .</a:t>
            </a:r>
          </a:p>
          <a:p>
            <a:pPr marL="137160" indent="0" algn="just" rtl="1">
              <a:buNone/>
            </a:pPr>
            <a:r>
              <a:rPr lang="fa-IR" sz="1600" dirty="0" smtClean="0">
                <a:latin typeface="B Nazanin+ Black" pitchFamily="2" charset="-78"/>
                <a:cs typeface="B Nazanin+ Black" pitchFamily="2" charset="-78"/>
              </a:rPr>
              <a:t>- تحقیق در عملیات نرم از روش های کیفی ، عقلانی ، تفسیری و ساختاریافته برای تفسیر ، تعریف و اکتاشاف دیدگاه های مختلف یک سازمان عمل می کند .</a:t>
            </a:r>
          </a:p>
          <a:p>
            <a:pPr marL="137160" indent="0" algn="just" rtl="1">
              <a:buNone/>
            </a:pPr>
            <a:endParaRPr lang="fa-IR" sz="1600" dirty="0" smtClean="0">
              <a:latin typeface="B Nazanin+ Black" pitchFamily="2" charset="-78"/>
              <a:cs typeface="B Nazanin+ Black" pitchFamily="2" charset="-78"/>
            </a:endParaRPr>
          </a:p>
        </p:txBody>
      </p:sp>
    </p:spTree>
    <p:extLst>
      <p:ext uri="{BB962C8B-B14F-4D97-AF65-F5344CB8AC3E}">
        <p14:creationId xmlns:p14="http://schemas.microsoft.com/office/powerpoint/2010/main" val="112460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1560" y="274638"/>
            <a:ext cx="7776864" cy="5170586"/>
          </a:xfrm>
        </p:spPr>
        <p:txBody>
          <a:bodyPr>
            <a:noAutofit/>
          </a:bodyPr>
          <a:lstStyle/>
          <a:p>
            <a:pPr algn="r" rtl="1"/>
            <a:r>
              <a:rPr lang="fa-IR" sz="3200" dirty="0" smtClean="0">
                <a:effectLst>
                  <a:outerShdw blurRad="38100" dist="38100" dir="2700000" algn="tl">
                    <a:srgbClr val="000000">
                      <a:alpha val="43137"/>
                    </a:srgbClr>
                  </a:outerShdw>
                </a:effectLst>
                <a:latin typeface="B Nazanin+ Black" pitchFamily="2" charset="-78"/>
                <a:cs typeface="B Nazanin+ Black" pitchFamily="2" charset="-78"/>
              </a:rPr>
              <a:t>منابع :</a:t>
            </a:r>
            <a:r>
              <a:rPr lang="fa-IR" sz="2800" dirty="0" smtClean="0">
                <a:effectLst>
                  <a:outerShdw blurRad="38100" dist="38100" dir="2700000" algn="tl">
                    <a:srgbClr val="000000">
                      <a:alpha val="43137"/>
                    </a:srgbClr>
                  </a:outerShdw>
                </a:effectLst>
                <a:latin typeface="B Nazanin+ Black" pitchFamily="2" charset="-78"/>
                <a:cs typeface="B Nazanin+ Black" pitchFamily="2" charset="-78"/>
              </a:rPr>
              <a:t/>
            </a:r>
            <a:br>
              <a:rPr lang="fa-IR" sz="28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کتاب تحقیق در عملیات نرم ( رویکردهای ساختاردهی مسئله )</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کتاب مدل سازی نرم در مدیریت </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سایت انجمن مدیریت صنعتی </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جزوه آموزشی تحقیق در عملیات 2 ، دکتر عادل آذر</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سایت </a:t>
            </a:r>
            <a:r>
              <a:rPr lang="en-US" sz="2000" dirty="0" smtClean="0">
                <a:effectLst>
                  <a:outerShdw blurRad="38100" dist="38100" dir="2700000" algn="tl">
                    <a:srgbClr val="000000">
                      <a:alpha val="43137"/>
                    </a:srgbClr>
                  </a:outerShdw>
                </a:effectLst>
                <a:latin typeface="B Nazanin+ Black" pitchFamily="2" charset="-78"/>
                <a:cs typeface="B Nazanin+ Black" pitchFamily="2" charset="-78"/>
              </a:rPr>
              <a:t>http</a:t>
            </a:r>
            <a:r>
              <a:rPr lang="en-US" sz="2000" dirty="0">
                <a:effectLst>
                  <a:outerShdw blurRad="38100" dist="38100" dir="2700000" algn="tl">
                    <a:srgbClr val="000000">
                      <a:alpha val="43137"/>
                    </a:srgbClr>
                  </a:outerShdw>
                </a:effectLst>
                <a:latin typeface="B Nazanin+ Black" pitchFamily="2" charset="-78"/>
                <a:cs typeface="B Nazanin+ Black" pitchFamily="2" charset="-78"/>
              </a:rPr>
              <a:t>://</a:t>
            </a:r>
            <a:r>
              <a:rPr lang="en-US" sz="2000" dirty="0" smtClean="0">
                <a:effectLst>
                  <a:outerShdw blurRad="38100" dist="38100" dir="2700000" algn="tl">
                    <a:srgbClr val="000000">
                      <a:alpha val="43137"/>
                    </a:srgbClr>
                  </a:outerShdw>
                </a:effectLst>
                <a:latin typeface="B Nazanin+ Black" pitchFamily="2" charset="-78"/>
                <a:cs typeface="B Nazanin+ Black" pitchFamily="2" charset="-78"/>
              </a:rPr>
              <a:t>m-sanati.ir</a:t>
            </a: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a:t>
            </a:r>
            <a:r>
              <a:rPr lang="en-US" sz="2000" dirty="0">
                <a:effectLst>
                  <a:outerShdw blurRad="38100" dist="38100" dir="2700000" algn="tl">
                    <a:srgbClr val="000000">
                      <a:alpha val="43137"/>
                    </a:srgbClr>
                  </a:outerShdw>
                </a:effectLst>
                <a:latin typeface="B Nazanin+ Black" pitchFamily="2" charset="-78"/>
                <a:cs typeface="B Nazanin+ Black" pitchFamily="2" charset="-78"/>
              </a:rPr>
              <a:t>MIS </a:t>
            </a:r>
            <a:r>
              <a:rPr lang="fa-IR" sz="2000" dirty="0">
                <a:effectLst>
                  <a:outerShdw blurRad="38100" dist="38100" dir="2700000" algn="tl">
                    <a:srgbClr val="000000">
                      <a:alpha val="43137"/>
                    </a:srgbClr>
                  </a:outerShdw>
                </a:effectLst>
                <a:latin typeface="B Nazanin+ Black" pitchFamily="2" charset="-78"/>
                <a:cs typeface="B Nazanin+ Black" pitchFamily="2" charset="-78"/>
              </a:rPr>
              <a:t>مدیریت سیستم های اطلاعاتی - مقاله مساله یابی</a:t>
            </a:r>
            <a:br>
              <a:rPr lang="fa-IR" sz="2000" dirty="0">
                <a:effectLst>
                  <a:outerShdw blurRad="38100" dist="38100" dir="2700000" algn="tl">
                    <a:srgbClr val="000000">
                      <a:alpha val="43137"/>
                    </a:srgbClr>
                  </a:outerShdw>
                </a:effectLst>
                <a:latin typeface="B Nazanin+ Black" pitchFamily="2" charset="-78"/>
                <a:cs typeface="B Nazanin+ Black" pitchFamily="2" charset="-78"/>
              </a:rPr>
            </a:br>
            <a:r>
              <a:rPr lang="en-US" sz="2000" dirty="0">
                <a:effectLst>
                  <a:outerShdw blurRad="38100" dist="38100" dir="2700000" algn="tl">
                    <a:srgbClr val="000000">
                      <a:alpha val="43137"/>
                    </a:srgbClr>
                  </a:outerShdw>
                </a:effectLst>
                <a:latin typeface="B Nazanin+ Black" pitchFamily="2" charset="-78"/>
                <a:cs typeface="B Nazanin+ Black" pitchFamily="2" charset="-78"/>
                <a:hlinkClick r:id="rId2"/>
              </a:rPr>
              <a:t>http://</a:t>
            </a:r>
            <a:r>
              <a:rPr lang="en-US" sz="2000" dirty="0" smtClean="0">
                <a:effectLst>
                  <a:outerShdw blurRad="38100" dist="38100" dir="2700000" algn="tl">
                    <a:srgbClr val="000000">
                      <a:alpha val="43137"/>
                    </a:srgbClr>
                  </a:outerShdw>
                </a:effectLst>
                <a:latin typeface="B Nazanin+ Black" pitchFamily="2" charset="-78"/>
                <a:cs typeface="B Nazanin+ Black" pitchFamily="2" charset="-78"/>
                <a:hlinkClick r:id="rId2"/>
              </a:rPr>
              <a:t>nedaouladeh.blogfa</a:t>
            </a:r>
            <a:r>
              <a:rPr lang="fa-IR" sz="2000" dirty="0">
                <a:effectLst>
                  <a:outerShdw blurRad="38100" dist="38100" dir="2700000" algn="tl">
                    <a:srgbClr val="000000">
                      <a:alpha val="43137"/>
                    </a:srgbClr>
                  </a:outerShdw>
                </a:effectLst>
                <a:latin typeface="B Nazanin+ Black" pitchFamily="2" charset="-78"/>
                <a:cs typeface="B Nazanin+ Black" pitchFamily="2" charset="-78"/>
              </a:rPr>
              <a:t/>
            </a:r>
            <a:br>
              <a:rPr lang="fa-IR" sz="2000" dirty="0">
                <a:effectLst>
                  <a:outerShdw blurRad="38100" dist="38100" dir="2700000" algn="tl">
                    <a:srgbClr val="000000">
                      <a:alpha val="43137"/>
                    </a:srgbClr>
                  </a:outerShdw>
                </a:effectLst>
                <a:latin typeface="B Nazanin+ Black" pitchFamily="2" charset="-78"/>
                <a:cs typeface="B Nazanin+ Black" pitchFamily="2" charset="-78"/>
              </a:rPr>
            </a:br>
            <a:r>
              <a:rPr lang="fa-IR" sz="2000" dirty="0">
                <a:effectLst>
                  <a:outerShdw blurRad="38100" dist="38100" dir="2700000" algn="tl">
                    <a:srgbClr val="000000">
                      <a:alpha val="43137"/>
                    </a:srgbClr>
                  </a:outerShdw>
                </a:effectLst>
                <a:latin typeface="B Nazanin+ Black" pitchFamily="2" charset="-78"/>
                <a:cs typeface="B Nazanin+ Black" pitchFamily="2" charset="-78"/>
              </a:rPr>
              <a:t>-تعریف و مفهوم مسأله</a:t>
            </a:r>
            <a:br>
              <a:rPr lang="fa-IR" sz="2000" dirty="0">
                <a:effectLst>
                  <a:outerShdw blurRad="38100" dist="38100" dir="2700000" algn="tl">
                    <a:srgbClr val="000000">
                      <a:alpha val="43137"/>
                    </a:srgbClr>
                  </a:outerShdw>
                </a:effectLst>
                <a:latin typeface="B Nazanin+ Black" pitchFamily="2" charset="-78"/>
                <a:cs typeface="B Nazanin+ Black" pitchFamily="2" charset="-78"/>
              </a:rPr>
            </a:br>
            <a:r>
              <a:rPr lang="en-US" sz="2000" dirty="0">
                <a:effectLst>
                  <a:outerShdw blurRad="38100" dist="38100" dir="2700000" algn="tl">
                    <a:srgbClr val="000000">
                      <a:alpha val="43137"/>
                    </a:srgbClr>
                  </a:outerShdw>
                </a:effectLst>
                <a:latin typeface="B Nazanin+ Black" pitchFamily="2" charset="-78"/>
                <a:cs typeface="B Nazanin+ Black" pitchFamily="2" charset="-78"/>
              </a:rPr>
              <a:t>http://pishgam5.rozblog.com</a:t>
            </a: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a:r>
            <a:b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br>
            <a:r>
              <a:rPr lang="fa-IR" sz="2000" dirty="0">
                <a:effectLst>
                  <a:outerShdw blurRad="38100" dist="38100" dir="2700000" algn="tl">
                    <a:srgbClr val="000000">
                      <a:alpha val="43137"/>
                    </a:srgbClr>
                  </a:outerShdw>
                </a:effectLst>
                <a:latin typeface="B Nazanin+ Black" pitchFamily="2" charset="-78"/>
                <a:cs typeface="B Nazanin+ Black" pitchFamily="2" charset="-78"/>
              </a:rPr>
              <a:t/>
            </a:r>
            <a:br>
              <a:rPr lang="fa-IR" sz="2000" dirty="0">
                <a:effectLst>
                  <a:outerShdw blurRad="38100" dist="38100" dir="2700000" algn="tl">
                    <a:srgbClr val="000000">
                      <a:alpha val="43137"/>
                    </a:srgbClr>
                  </a:outerShdw>
                </a:effectLst>
                <a:latin typeface="B Nazanin+ Black" pitchFamily="2" charset="-78"/>
                <a:cs typeface="B Nazanin+ Black" pitchFamily="2" charset="-78"/>
              </a:rPr>
            </a:br>
            <a:r>
              <a:rPr lang="fa-IR" sz="1800" dirty="0" smtClean="0">
                <a:effectLst>
                  <a:outerShdw blurRad="38100" dist="38100" dir="2700000" algn="tl">
                    <a:srgbClr val="000000">
                      <a:alpha val="43137"/>
                    </a:srgbClr>
                  </a:outerShdw>
                </a:effectLst>
              </a:rPr>
              <a:t/>
            </a:r>
            <a:br>
              <a:rPr lang="fa-IR" sz="1800" dirty="0" smtClean="0">
                <a:effectLst>
                  <a:outerShdw blurRad="38100" dist="38100" dir="2700000" algn="tl">
                    <a:srgbClr val="000000">
                      <a:alpha val="43137"/>
                    </a:srgbClr>
                  </a:outerShdw>
                </a:effectLst>
              </a:rPr>
            </a:br>
            <a:r>
              <a:rPr lang="fa-IR" sz="1800" dirty="0">
                <a:effectLst>
                  <a:outerShdw blurRad="38100" dist="38100" dir="2700000" algn="tl">
                    <a:srgbClr val="000000">
                      <a:alpha val="43137"/>
                    </a:srgbClr>
                  </a:outerShdw>
                </a:effectLst>
              </a:rPr>
              <a:t/>
            </a:r>
            <a:br>
              <a:rPr lang="fa-IR" sz="1800" dirty="0">
                <a:effectLst>
                  <a:outerShdw blurRad="38100" dist="38100" dir="2700000" algn="tl">
                    <a:srgbClr val="000000">
                      <a:alpha val="43137"/>
                    </a:srgbClr>
                  </a:outerShdw>
                </a:effectLst>
              </a:rPr>
            </a:br>
            <a:r>
              <a:rPr lang="fa-IR" sz="1800" dirty="0" smtClean="0">
                <a:effectLst>
                  <a:outerShdw blurRad="38100" dist="38100" dir="2700000" algn="tl">
                    <a:srgbClr val="000000">
                      <a:alpha val="43137"/>
                    </a:srgbClr>
                  </a:outerShdw>
                </a:effectLst>
              </a:rPr>
              <a:t/>
            </a:r>
            <a:br>
              <a:rPr lang="fa-IR" sz="1800" dirty="0" smtClean="0">
                <a:effectLst>
                  <a:outerShdw blurRad="38100" dist="38100" dir="2700000" algn="tl">
                    <a:srgbClr val="000000">
                      <a:alpha val="43137"/>
                    </a:srgbClr>
                  </a:outerShdw>
                </a:effectLst>
              </a:rPr>
            </a:br>
            <a:r>
              <a:rPr lang="fa-IR" sz="2000" dirty="0" smtClean="0">
                <a:effectLst>
                  <a:outerShdw blurRad="38100" dist="38100" dir="2700000" algn="tl">
                    <a:srgbClr val="000000">
                      <a:alpha val="43137"/>
                    </a:srgbClr>
                  </a:outerShdw>
                </a:effectLst>
                <a:latin typeface="B Nazanin+ Black" pitchFamily="2" charset="-78"/>
                <a:cs typeface="B Nazanin+ Black" pitchFamily="2" charset="-78"/>
              </a:rPr>
              <a:t>                                                                                                                    پایان </a:t>
            </a:r>
            <a:r>
              <a:rPr lang="fa-IR" sz="1800" dirty="0" smtClean="0">
                <a:effectLst>
                  <a:outerShdw blurRad="38100" dist="38100" dir="2700000" algn="tl">
                    <a:srgbClr val="000000">
                      <a:alpha val="43137"/>
                    </a:srgbClr>
                  </a:outerShdw>
                </a:effectLst>
              </a:rPr>
              <a:t/>
            </a:r>
            <a:br>
              <a:rPr lang="fa-IR" sz="1800" dirty="0" smtClean="0">
                <a:effectLst>
                  <a:outerShdw blurRad="38100" dist="38100" dir="2700000" algn="tl">
                    <a:srgbClr val="000000">
                      <a:alpha val="43137"/>
                    </a:srgbClr>
                  </a:outerShdw>
                </a:effectLst>
              </a:rPr>
            </a:br>
            <a:r>
              <a:rPr lang="fa-IR" sz="1800" dirty="0" smtClean="0">
                <a:effectLst>
                  <a:outerShdw blurRad="38100" dist="38100" dir="2700000" algn="tl">
                    <a:srgbClr val="000000">
                      <a:alpha val="43137"/>
                    </a:srgbClr>
                  </a:outerShdw>
                </a:effectLst>
              </a:rPr>
              <a:t/>
            </a:r>
            <a:br>
              <a:rPr lang="fa-IR" sz="1800" dirty="0" smtClean="0">
                <a:effectLst>
                  <a:outerShdw blurRad="38100" dist="38100" dir="2700000" algn="tl">
                    <a:srgbClr val="000000">
                      <a:alpha val="43137"/>
                    </a:srgbClr>
                  </a:outerShdw>
                </a:effectLst>
              </a:rPr>
            </a:br>
            <a:endParaRPr lang="en-US" sz="1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8922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a:t>
            </a:r>
            <a:endParaRPr lang="en-US" dirty="0"/>
          </a:p>
        </p:txBody>
      </p:sp>
      <p:sp>
        <p:nvSpPr>
          <p:cNvPr id="3" name="Content Placeholder 2"/>
          <p:cNvSpPr>
            <a:spLocks noGrp="1"/>
          </p:cNvSpPr>
          <p:nvPr>
            <p:ph idx="1"/>
          </p:nvPr>
        </p:nvSpPr>
        <p:spPr/>
        <p:txBody>
          <a:bodyPr/>
          <a:lstStyle/>
          <a:p>
            <a:pPr marL="137160" indent="0" algn="r" rtl="1">
              <a:buNone/>
            </a:pPr>
            <a:r>
              <a:rPr lang="fa-IR" sz="2400" dirty="0" smtClean="0">
                <a:latin typeface="B Nazanin+ Black" pitchFamily="2" charset="-78"/>
                <a:cs typeface="B Nazanin+ Black" pitchFamily="2" charset="-78"/>
              </a:rPr>
              <a:t>تاریخچه :</a:t>
            </a:r>
          </a:p>
          <a:p>
            <a:pPr marL="137160" indent="0" algn="r" rtl="1">
              <a:buNone/>
            </a:pPr>
            <a:r>
              <a:rPr lang="fa-IR" sz="1400" dirty="0" smtClean="0">
                <a:latin typeface="B Nazanin+ Black" pitchFamily="2" charset="-78"/>
                <a:cs typeface="B Nazanin+ Black" pitchFamily="2" charset="-78"/>
              </a:rPr>
              <a:t>-</a:t>
            </a:r>
            <a:r>
              <a:rPr lang="fa-IR" sz="1400" dirty="0">
                <a:latin typeface="B Nazanin+ Black" pitchFamily="2" charset="-78"/>
                <a:cs typeface="B Nazanin+ Black" pitchFamily="2" charset="-78"/>
              </a:rPr>
              <a:t>اولین استفاده سازمان یافته از تحقیق در عملیات در جنگ جهانی </a:t>
            </a:r>
            <a:r>
              <a:rPr lang="fa-IR" sz="1400" dirty="0" smtClean="0">
                <a:latin typeface="B Nazanin+ Black" pitchFamily="2" charset="-78"/>
                <a:cs typeface="B Nazanin+ Black" pitchFamily="2" charset="-78"/>
              </a:rPr>
              <a:t>دوم در انگلستان</a:t>
            </a:r>
            <a:r>
              <a:rPr lang="en-US" sz="1400" dirty="0" smtClean="0">
                <a:latin typeface="B Nazanin+ Black" pitchFamily="2" charset="-78"/>
                <a:cs typeface="B Nazanin+ Black" pitchFamily="2" charset="-78"/>
              </a:rPr>
              <a:t>   </a:t>
            </a:r>
            <a:r>
              <a:rPr lang="fa-IR" sz="1400" dirty="0" smtClean="0">
                <a:latin typeface="B Nazanin+ Black" pitchFamily="2" charset="-78"/>
                <a:cs typeface="B Nazanin+ Black" pitchFamily="2" charset="-78"/>
              </a:rPr>
              <a:t>و به سال 1941 بر می گردد .</a:t>
            </a:r>
          </a:p>
          <a:p>
            <a:pPr marL="137160" indent="0" algn="just" rtl="1">
              <a:buNone/>
            </a:pPr>
            <a:r>
              <a:rPr lang="fa-IR" sz="1400" dirty="0" smtClean="0">
                <a:latin typeface="B Nazanin+ Black" pitchFamily="2" charset="-78"/>
                <a:cs typeface="B Nazanin+ Black" pitchFamily="2" charset="-78"/>
              </a:rPr>
              <a:t>- در </a:t>
            </a:r>
            <a:r>
              <a:rPr lang="fa-IR" sz="1400" dirty="0">
                <a:latin typeface="B Nazanin+ Black" pitchFamily="2" charset="-78"/>
                <a:cs typeface="B Nazanin+ Black" pitchFamily="2" charset="-78"/>
              </a:rPr>
              <a:t>جنگ جهانی دوم فرماندهی نظامی در انگلستان از گروهی از دانشمندان </a:t>
            </a:r>
            <a:r>
              <a:rPr lang="fa-IR" sz="1400" dirty="0" smtClean="0">
                <a:latin typeface="B Nazanin+ Black" pitchFamily="2" charset="-78"/>
                <a:cs typeface="B Nazanin+ Black" pitchFamily="2" charset="-78"/>
              </a:rPr>
              <a:t>دعوت بعمل </a:t>
            </a:r>
            <a:r>
              <a:rPr lang="fa-IR" sz="1400" dirty="0">
                <a:latin typeface="B Nazanin+ Black" pitchFamily="2" charset="-78"/>
                <a:cs typeface="B Nazanin+ Black" pitchFamily="2" charset="-78"/>
              </a:rPr>
              <a:t>آورد تا در مسائل سوق الجیشی و تدابیر جنگی مربوط به دفاع زمینی و هوایی این کشور مطالعه نمایند. هدف آنها تعیین موثرترین روش استفاده از منابع محدود نظامی بود. از جمله مسائلی که مورد بررسی قرار گرفت مطالعه کارایی بمب افکنهای نوع جدید و روش استفاده از راداری بود که به تازگی اختراع شده بود. تشکیل این گروه علمی به عنوان اولین فعالیت رسمی تحقیق در عملیات به شمار آمده است</a:t>
            </a:r>
            <a:r>
              <a:rPr lang="fa-IR" sz="1400" dirty="0" smtClean="0">
                <a:latin typeface="B Nazanin+ Black" pitchFamily="2" charset="-78"/>
                <a:cs typeface="B Nazanin+ Black" pitchFamily="2" charset="-78"/>
              </a:rPr>
              <a:t>.</a:t>
            </a:r>
          </a:p>
          <a:p>
            <a:pPr marL="137160" indent="0" algn="just" rtl="1">
              <a:buNone/>
            </a:pPr>
            <a:r>
              <a:rPr lang="fa-IR" sz="1400" dirty="0" smtClean="0">
                <a:latin typeface="B Nazanin+ Black" pitchFamily="2" charset="-78"/>
                <a:cs typeface="B Nazanin+ Black" pitchFamily="2" charset="-78"/>
              </a:rPr>
              <a:t>- جالب </a:t>
            </a:r>
            <a:r>
              <a:rPr lang="fa-IR" sz="1400" dirty="0">
                <a:latin typeface="B Nazanin+ Black" pitchFamily="2" charset="-78"/>
                <a:cs typeface="B Nazanin+ Black" pitchFamily="2" charset="-78"/>
              </a:rPr>
              <a:t>اینجاست که این روش ها به قدری موفق بودند که بعد از جنگ توجه مدیران صنعتی را نیز به خود جلب نمود و گروهای تحقیق در عملیات دریافتند که مسائل نظامی تفاوتی با مسائل صنعتی و اقتصادی ندارند و می توان از این علم در صنعت هم استفاده نمود</a:t>
            </a:r>
            <a:r>
              <a:rPr lang="fa-IR" sz="1400" dirty="0" smtClean="0">
                <a:latin typeface="B Nazanin+ Black" pitchFamily="2" charset="-78"/>
                <a:cs typeface="B Nazanin+ Black" pitchFamily="2" charset="-78"/>
              </a:rPr>
              <a:t>.</a:t>
            </a:r>
          </a:p>
          <a:p>
            <a:pPr marL="137160" indent="0" algn="just" rtl="1">
              <a:buNone/>
            </a:pPr>
            <a:r>
              <a:rPr lang="fa-IR" sz="1400" dirty="0" smtClean="0">
                <a:latin typeface="B Nazanin+ Black" pitchFamily="2" charset="-78"/>
                <a:cs typeface="B Nazanin+ Black" pitchFamily="2" charset="-78"/>
              </a:rPr>
              <a:t>- و </a:t>
            </a:r>
            <a:r>
              <a:rPr lang="fa-IR" sz="1400" dirty="0">
                <a:latin typeface="B Nazanin+ Black" pitchFamily="2" charset="-78"/>
                <a:cs typeface="B Nazanin+ Black" pitchFamily="2" charset="-78"/>
              </a:rPr>
              <a:t>از این رو در اوایل دهه ی ۱۹۵۰ میلادی بود که در بخش های صنعتی آمریکا برای کاهشش ضایعات و افزایش بهره وری واحد های تولیدی و صنعتی کارشناسان </a:t>
            </a:r>
            <a:r>
              <a:rPr lang="en-US" sz="1400" dirty="0">
                <a:latin typeface="B Nazanin+ Black" pitchFamily="2" charset="-78"/>
                <a:cs typeface="B Nazanin+ Black" pitchFamily="2" charset="-78"/>
              </a:rPr>
              <a:t>OR</a:t>
            </a:r>
            <a:r>
              <a:rPr lang="fa-IR" sz="1400" dirty="0">
                <a:latin typeface="B Nazanin+ Black" pitchFamily="2" charset="-78"/>
                <a:cs typeface="B Nazanin+ Black" pitchFamily="2" charset="-78"/>
              </a:rPr>
              <a:t>مشغول به کار شدند. از این پس پیشرفت های چشمگیری که استفاده از روش های </a:t>
            </a:r>
            <a:r>
              <a:rPr lang="en-US" sz="1400" dirty="0">
                <a:latin typeface="B Nazanin+ Black" pitchFamily="2" charset="-78"/>
                <a:cs typeface="B Nazanin+ Black" pitchFamily="2" charset="-78"/>
              </a:rPr>
              <a:t>OR</a:t>
            </a:r>
            <a:r>
              <a:rPr lang="fa-IR" sz="1400" dirty="0">
                <a:latin typeface="B Nazanin+ Black" pitchFamily="2" charset="-78"/>
                <a:cs typeface="B Nazanin+ Black" pitchFamily="2" charset="-78"/>
              </a:rPr>
              <a:t>برای واحد های صنعتی آمریکایی به وجود آورد باعث رشد روز افزون تحقیق در عملیات گردید و دانشمندان را به پژوهش های بیشتر در این زمینه ترغیب نمود</a:t>
            </a:r>
            <a:r>
              <a:rPr lang="fa-IR" sz="1400" dirty="0" smtClean="0">
                <a:latin typeface="B Nazanin+ Black" pitchFamily="2" charset="-78"/>
                <a:cs typeface="B Nazanin+ Black" pitchFamily="2" charset="-78"/>
              </a:rPr>
              <a:t>.</a:t>
            </a:r>
          </a:p>
          <a:p>
            <a:pPr marL="137160" indent="0" algn="just" rtl="1">
              <a:buNone/>
            </a:pPr>
            <a:r>
              <a:rPr lang="fa-IR" sz="1400" dirty="0" smtClean="0">
                <a:latin typeface="B Nazanin+ Black" pitchFamily="2" charset="-78"/>
                <a:cs typeface="B Nazanin+ Black" pitchFamily="2" charset="-78"/>
              </a:rPr>
              <a:t>- </a:t>
            </a:r>
            <a:r>
              <a:rPr lang="fa-IR" sz="1400" dirty="0">
                <a:latin typeface="B Nazanin+ Black" pitchFamily="2" charset="-78"/>
                <a:cs typeface="B Nazanin+ Black" pitchFamily="2" charset="-78"/>
              </a:rPr>
              <a:t>ابداع روش سیمپلکس </a:t>
            </a:r>
            <a:r>
              <a:rPr lang="fa-IR" sz="1400" dirty="0" smtClean="0">
                <a:latin typeface="B Nazanin+ Black" pitchFamily="2" charset="-78"/>
                <a:cs typeface="B Nazanin+ Black" pitchFamily="2" charset="-78"/>
              </a:rPr>
              <a:t>جورج دانتزیگ </a:t>
            </a:r>
            <a:r>
              <a:rPr lang="fa-IR" sz="1400" dirty="0">
                <a:latin typeface="B Nazanin+ Black" pitchFamily="2" charset="-78"/>
                <a:cs typeface="B Nazanin+ Black" pitchFamily="2" charset="-78"/>
              </a:rPr>
              <a:t>در سال ۱۹۴۷ از اولین و مهمترین دستاوردهای این پژوهش ها بود. البته شایان ذکر است برخی از روشهای متعارف تحقیق در عملیات مانند برنامه ریزی پویا ، نظریه ی صف و نظریه ی موجودی ها تا قبل از سال ۱۹۵۰تا حدودی گسترش پیدا کرده بود. </a:t>
            </a:r>
            <a:endParaRPr lang="en-US" sz="1400" dirty="0">
              <a:latin typeface="B Nazanin+ Black" pitchFamily="2" charset="-78"/>
              <a:cs typeface="B Nazanin+ Black" pitchFamily="2" charset="-78"/>
            </a:endParaRPr>
          </a:p>
        </p:txBody>
      </p:sp>
    </p:spTree>
    <p:extLst>
      <p:ext uri="{BB962C8B-B14F-4D97-AF65-F5344CB8AC3E}">
        <p14:creationId xmlns:p14="http://schemas.microsoft.com/office/powerpoint/2010/main" val="96037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a-IR" altLang="en-US" dirty="0" smtClean="0">
                <a:latin typeface="B Nazanin+ Black" pitchFamily="2" charset="-78"/>
                <a:cs typeface="B Nazanin+ Black" pitchFamily="2" charset="-78"/>
              </a:rPr>
              <a:t>تحقیق </a:t>
            </a:r>
            <a:r>
              <a:rPr lang="fa-IR" altLang="en-US" dirty="0">
                <a:latin typeface="B Nazanin+ Black" pitchFamily="2" charset="-78"/>
                <a:cs typeface="B Nazanin+ Black" pitchFamily="2" charset="-78"/>
              </a:rPr>
              <a:t>در عملیات </a:t>
            </a:r>
            <a:r>
              <a:rPr lang="fa-IR" altLang="en-US" dirty="0" smtClean="0">
                <a:latin typeface="B Nazanin+ Black" pitchFamily="2" charset="-78"/>
                <a:cs typeface="B Nazanin+ Black" pitchFamily="2" charset="-78"/>
              </a:rPr>
              <a:t>نرم </a:t>
            </a:r>
            <a:r>
              <a:rPr lang="fa-IR" altLang="en-US" sz="2000" dirty="0" smtClean="0">
                <a:latin typeface="B Nazanin+ Black" pitchFamily="2" charset="-78"/>
                <a:cs typeface="B Nazanin+ Black" pitchFamily="2" charset="-78"/>
              </a:rPr>
              <a:t>( مقدمه )</a:t>
            </a:r>
            <a:endParaRPr lang="en-US" altLang="en-US" sz="2000" dirty="0" smtClean="0"/>
          </a:p>
        </p:txBody>
      </p:sp>
      <p:sp>
        <p:nvSpPr>
          <p:cNvPr id="4099" name="Rectangle 3"/>
          <p:cNvSpPr>
            <a:spLocks noGrp="1" noChangeArrowheads="1"/>
          </p:cNvSpPr>
          <p:nvPr>
            <p:ph idx="1"/>
          </p:nvPr>
        </p:nvSpPr>
        <p:spPr>
          <a:xfrm>
            <a:off x="406400" y="1663700"/>
            <a:ext cx="8229600" cy="4368800"/>
          </a:xfrm>
        </p:spPr>
        <p:txBody>
          <a:bodyPr/>
          <a:lstStyle/>
          <a:p>
            <a:pPr marL="137160" indent="0" algn="r" rtl="1" eaLnBrk="1" hangingPunct="1">
              <a:buNone/>
            </a:pPr>
            <a:r>
              <a:rPr lang="fa-IR" altLang="en-US" u="sng" dirty="0" smtClean="0">
                <a:latin typeface="B Nazanin+ Black" pitchFamily="2" charset="-78"/>
                <a:cs typeface="B Nazanin+ Black" pitchFamily="2" charset="-78"/>
              </a:rPr>
              <a:t>فرایند حل مسئله </a:t>
            </a:r>
            <a:r>
              <a:rPr lang="en-US" altLang="en-US" u="sng" dirty="0" smtClean="0">
                <a:latin typeface="B Nazanin+ Black" pitchFamily="2" charset="-78"/>
                <a:cs typeface="B Nazanin+ Black" pitchFamily="2" charset="-78"/>
              </a:rPr>
              <a:t>OR</a:t>
            </a:r>
          </a:p>
        </p:txBody>
      </p:sp>
      <p:sp>
        <p:nvSpPr>
          <p:cNvPr id="2" name="Rectangle 1"/>
          <p:cNvSpPr/>
          <p:nvPr/>
        </p:nvSpPr>
        <p:spPr>
          <a:xfrm>
            <a:off x="3491880" y="1772816"/>
            <a:ext cx="1584176"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مشاهده</a:t>
            </a:r>
            <a:endParaRPr lang="en-US" dirty="0"/>
          </a:p>
        </p:txBody>
      </p:sp>
      <p:sp>
        <p:nvSpPr>
          <p:cNvPr id="5" name="Rectangle 4"/>
          <p:cNvSpPr/>
          <p:nvPr/>
        </p:nvSpPr>
        <p:spPr>
          <a:xfrm>
            <a:off x="3491880" y="2564904"/>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تعریف مسئله</a:t>
            </a:r>
            <a:endParaRPr lang="en-US" dirty="0"/>
          </a:p>
        </p:txBody>
      </p:sp>
      <p:sp>
        <p:nvSpPr>
          <p:cNvPr id="6" name="Rectangle 5"/>
          <p:cNvSpPr/>
          <p:nvPr/>
        </p:nvSpPr>
        <p:spPr>
          <a:xfrm>
            <a:off x="3491880" y="3356992"/>
            <a:ext cx="158417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ساختن مدل</a:t>
            </a:r>
            <a:endParaRPr lang="en-US" dirty="0"/>
          </a:p>
        </p:txBody>
      </p:sp>
      <p:sp>
        <p:nvSpPr>
          <p:cNvPr id="7" name="Rectangle 6"/>
          <p:cNvSpPr/>
          <p:nvPr/>
        </p:nvSpPr>
        <p:spPr>
          <a:xfrm>
            <a:off x="3491880" y="4293096"/>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حل مدل</a:t>
            </a:r>
            <a:endParaRPr lang="en-US" dirty="0"/>
          </a:p>
        </p:txBody>
      </p:sp>
      <p:sp>
        <p:nvSpPr>
          <p:cNvPr id="8" name="Rectangle 7"/>
          <p:cNvSpPr/>
          <p:nvPr/>
        </p:nvSpPr>
        <p:spPr>
          <a:xfrm>
            <a:off x="3491880" y="5013176"/>
            <a:ext cx="1584176"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اجرا</a:t>
            </a:r>
            <a:endParaRPr lang="en-US" dirty="0"/>
          </a:p>
        </p:txBody>
      </p:sp>
      <p:cxnSp>
        <p:nvCxnSpPr>
          <p:cNvPr id="10" name="Straight Arrow Connector 9"/>
          <p:cNvCxnSpPr>
            <a:stCxn id="2" idx="2"/>
            <a:endCxn id="5" idx="0"/>
          </p:cNvCxnSpPr>
          <p:nvPr/>
        </p:nvCxnSpPr>
        <p:spPr>
          <a:xfrm>
            <a:off x="4283968" y="2204864"/>
            <a:ext cx="0"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Straight Arrow Connector 14"/>
          <p:cNvCxnSpPr>
            <a:stCxn id="5" idx="2"/>
            <a:endCxn id="6" idx="0"/>
          </p:cNvCxnSpPr>
          <p:nvPr/>
        </p:nvCxnSpPr>
        <p:spPr>
          <a:xfrm>
            <a:off x="4283968" y="3068960"/>
            <a:ext cx="0" cy="28803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a:stCxn id="6" idx="2"/>
            <a:endCxn id="7" idx="0"/>
          </p:cNvCxnSpPr>
          <p:nvPr/>
        </p:nvCxnSpPr>
        <p:spPr>
          <a:xfrm>
            <a:off x="4283968" y="3933056"/>
            <a:ext cx="0" cy="36004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a:stCxn id="7" idx="2"/>
            <a:endCxn id="8" idx="0"/>
          </p:cNvCxnSpPr>
          <p:nvPr/>
        </p:nvCxnSpPr>
        <p:spPr>
          <a:xfrm>
            <a:off x="4283968" y="4797152"/>
            <a:ext cx="0" cy="216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Connector 21"/>
          <p:cNvCxnSpPr/>
          <p:nvPr/>
        </p:nvCxnSpPr>
        <p:spPr>
          <a:xfrm>
            <a:off x="2771800" y="2816932"/>
            <a:ext cx="0" cy="2556284"/>
          </a:xfrm>
          <a:prstGeom prst="line">
            <a:avLst/>
          </a:prstGeom>
        </p:spPr>
        <p:style>
          <a:lnRef idx="2">
            <a:schemeClr val="dk1"/>
          </a:lnRef>
          <a:fillRef idx="0">
            <a:schemeClr val="dk1"/>
          </a:fillRef>
          <a:effectRef idx="1">
            <a:schemeClr val="dk1"/>
          </a:effectRef>
          <a:fontRef idx="minor">
            <a:schemeClr val="tx1"/>
          </a:fontRef>
        </p:style>
      </p:cxnSp>
      <p:cxnSp>
        <p:nvCxnSpPr>
          <p:cNvPr id="24" name="Straight Arrow Connector 23"/>
          <p:cNvCxnSpPr>
            <a:endCxn id="5" idx="1"/>
          </p:cNvCxnSpPr>
          <p:nvPr/>
        </p:nvCxnSpPr>
        <p:spPr>
          <a:xfrm>
            <a:off x="2771800" y="2816932"/>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a:endCxn id="6" idx="1"/>
          </p:cNvCxnSpPr>
          <p:nvPr/>
        </p:nvCxnSpPr>
        <p:spPr>
          <a:xfrm>
            <a:off x="2771800" y="3645024"/>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Straight Arrow Connector 27"/>
          <p:cNvCxnSpPr>
            <a:endCxn id="7" idx="1"/>
          </p:cNvCxnSpPr>
          <p:nvPr/>
        </p:nvCxnSpPr>
        <p:spPr>
          <a:xfrm>
            <a:off x="2771800" y="4545124"/>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a:endCxn id="8" idx="1"/>
          </p:cNvCxnSpPr>
          <p:nvPr/>
        </p:nvCxnSpPr>
        <p:spPr>
          <a:xfrm>
            <a:off x="2771800" y="5265204"/>
            <a:ext cx="72008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096" name="Elbow Connector 4095"/>
          <p:cNvCxnSpPr/>
          <p:nvPr/>
        </p:nvCxnSpPr>
        <p:spPr>
          <a:xfrm>
            <a:off x="1475656" y="3212976"/>
            <a:ext cx="4608512" cy="127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100" name="Straight Connector 4099"/>
          <p:cNvCxnSpPr/>
          <p:nvPr/>
        </p:nvCxnSpPr>
        <p:spPr>
          <a:xfrm>
            <a:off x="6084168" y="3225676"/>
            <a:ext cx="0" cy="16794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02" name="Straight Connector 4101"/>
          <p:cNvCxnSpPr/>
          <p:nvPr/>
        </p:nvCxnSpPr>
        <p:spPr>
          <a:xfrm flipH="1">
            <a:off x="1547664" y="4905164"/>
            <a:ext cx="45365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04" name="Straight Connector 4103"/>
          <p:cNvCxnSpPr/>
          <p:nvPr/>
        </p:nvCxnSpPr>
        <p:spPr>
          <a:xfrm>
            <a:off x="1475656" y="3219326"/>
            <a:ext cx="0" cy="1685838"/>
          </a:xfrm>
          <a:prstGeom prst="line">
            <a:avLst/>
          </a:prstGeom>
        </p:spPr>
        <p:style>
          <a:lnRef idx="1">
            <a:schemeClr val="accent1"/>
          </a:lnRef>
          <a:fillRef idx="0">
            <a:schemeClr val="accent1"/>
          </a:fillRef>
          <a:effectRef idx="0">
            <a:schemeClr val="accent1"/>
          </a:effectRef>
          <a:fontRef idx="minor">
            <a:schemeClr val="tx1"/>
          </a:fontRef>
        </p:style>
      </p:cxnSp>
      <p:sp>
        <p:nvSpPr>
          <p:cNvPr id="4108" name="Right Arrow 4107"/>
          <p:cNvSpPr/>
          <p:nvPr/>
        </p:nvSpPr>
        <p:spPr>
          <a:xfrm>
            <a:off x="986452" y="3573016"/>
            <a:ext cx="1137276" cy="9721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بازخورد</a:t>
            </a:r>
            <a:endParaRPr lang="en-US" dirty="0"/>
          </a:p>
        </p:txBody>
      </p:sp>
      <p:sp>
        <p:nvSpPr>
          <p:cNvPr id="4110" name="Flowchart: Sequential Access Storage 4109"/>
          <p:cNvSpPr/>
          <p:nvPr/>
        </p:nvSpPr>
        <p:spPr>
          <a:xfrm>
            <a:off x="6308324" y="3923334"/>
            <a:ext cx="1314436" cy="104440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اطلاعات</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 </a:t>
            </a:r>
            <a:r>
              <a:rPr lang="fa-IR" altLang="en-US" sz="2000" dirty="0">
                <a:latin typeface="B Nazanin+ Black" pitchFamily="2" charset="-78"/>
                <a:cs typeface="B Nazanin+ Black" pitchFamily="2" charset="-78"/>
              </a:rPr>
              <a:t>( مقدمه )</a:t>
            </a:r>
            <a:endParaRPr lang="en-US" dirty="0"/>
          </a:p>
        </p:txBody>
      </p:sp>
      <p:sp>
        <p:nvSpPr>
          <p:cNvPr id="3" name="Content Placeholder 2"/>
          <p:cNvSpPr>
            <a:spLocks noGrp="1"/>
          </p:cNvSpPr>
          <p:nvPr>
            <p:ph idx="1"/>
          </p:nvPr>
        </p:nvSpPr>
        <p:spPr/>
        <p:txBody>
          <a:bodyPr>
            <a:normAutofit/>
          </a:bodyPr>
          <a:lstStyle/>
          <a:p>
            <a:pPr marL="137160" indent="0" algn="just" rtl="1">
              <a:buNone/>
            </a:pPr>
            <a:r>
              <a:rPr lang="fa-IR" sz="2400" dirty="0" smtClean="0">
                <a:latin typeface="B Nazanin+ Black" pitchFamily="2" charset="-78"/>
                <a:cs typeface="B Nazanin+ Black" pitchFamily="2" charset="-78"/>
              </a:rPr>
              <a:t>تعریف تحقیق در عملیات:</a:t>
            </a:r>
          </a:p>
          <a:p>
            <a:pPr marL="137160" indent="0" algn="just" rtl="1">
              <a:buNone/>
            </a:pPr>
            <a:r>
              <a:rPr lang="fa-IR" sz="1600" dirty="0" smtClean="0">
                <a:latin typeface="B Nazanin+ Black" pitchFamily="2" charset="-78"/>
                <a:cs typeface="B Nazanin+ Black" pitchFamily="2" charset="-78"/>
              </a:rPr>
              <a:t>- تحقیق </a:t>
            </a:r>
            <a:r>
              <a:rPr lang="fa-IR" sz="1600" dirty="0">
                <a:latin typeface="B Nazanin+ Black" pitchFamily="2" charset="-78"/>
                <a:cs typeface="B Nazanin+ Black" pitchFamily="2" charset="-78"/>
              </a:rPr>
              <a:t>در عملیات به مجموعه ی از روش های علمی و فنونی گفته می شود که جهت شناخت مسایل درون سیستم به کار می روند و </a:t>
            </a:r>
            <a:r>
              <a:rPr lang="fa-IR" sz="1600" dirty="0" smtClean="0">
                <a:latin typeface="B Nazanin+ Black" pitchFamily="2" charset="-78"/>
                <a:cs typeface="B Nazanin+ Black" pitchFamily="2" charset="-78"/>
              </a:rPr>
              <a:t>درصدد </a:t>
            </a:r>
            <a:r>
              <a:rPr lang="fa-IR" sz="1800" dirty="0">
                <a:solidFill>
                  <a:srgbClr val="FFC000"/>
                </a:solidFill>
                <a:latin typeface="B Nazanin+ Black" pitchFamily="2" charset="-78"/>
                <a:cs typeface="B Nazanin+ Black" pitchFamily="2" charset="-78"/>
              </a:rPr>
              <a:t>جواب بهینه </a:t>
            </a:r>
            <a:r>
              <a:rPr lang="fa-IR" sz="1600" dirty="0">
                <a:latin typeface="B Nazanin+ Black" pitchFamily="2" charset="-78"/>
                <a:cs typeface="B Nazanin+ Black" pitchFamily="2" charset="-78"/>
              </a:rPr>
              <a:t>برای مسئله هستند</a:t>
            </a:r>
            <a:r>
              <a:rPr lang="fa-IR" sz="1600" dirty="0" smtClean="0">
                <a:latin typeface="B Nazanin+ Black" pitchFamily="2" charset="-78"/>
                <a:cs typeface="B Nazanin+ Black" pitchFamily="2" charset="-78"/>
              </a:rPr>
              <a:t>.( تکنیک های لازم : </a:t>
            </a:r>
            <a:r>
              <a:rPr lang="fa-IR" sz="1600" b="1" dirty="0">
                <a:latin typeface="B Nazanin+ Black" pitchFamily="2" charset="-78"/>
                <a:cs typeface="B Nazanin+ Black" pitchFamily="2" charset="-78"/>
              </a:rPr>
              <a:t>شبیه </a:t>
            </a:r>
            <a:r>
              <a:rPr lang="fa-IR" sz="1600" b="1" dirty="0" smtClean="0">
                <a:latin typeface="B Nazanin+ Black" pitchFamily="2" charset="-78"/>
                <a:cs typeface="B Nazanin+ Black" pitchFamily="2" charset="-78"/>
              </a:rPr>
              <a:t>سازی</a:t>
            </a:r>
            <a:r>
              <a:rPr lang="en-US" sz="1600" b="1" dirty="0" smtClean="0">
                <a:latin typeface="B Nazanin+ Black" pitchFamily="2" charset="-78"/>
                <a:cs typeface="B Nazanin+ Black" pitchFamily="2" charset="-78"/>
              </a:rPr>
              <a:t>Simulation)</a:t>
            </a:r>
            <a:r>
              <a:rPr lang="fa-IR" sz="1600" b="1" dirty="0" smtClean="0">
                <a:latin typeface="B Nazanin+ Black" pitchFamily="2" charset="-78"/>
                <a:cs typeface="B Nazanin+ Black" pitchFamily="2" charset="-78"/>
              </a:rPr>
              <a:t>)-</a:t>
            </a:r>
            <a:r>
              <a:rPr lang="fa-IR" sz="1600" b="1" dirty="0">
                <a:latin typeface="B Nazanin+ Black" pitchFamily="2" charset="-78"/>
                <a:cs typeface="B Nazanin+ Black" pitchFamily="2" charset="-78"/>
              </a:rPr>
              <a:t>بهینه سازی(</a:t>
            </a:r>
            <a:r>
              <a:rPr lang="en-US" sz="1600" b="1" dirty="0" smtClean="0">
                <a:latin typeface="B Nazanin+ Black" pitchFamily="2" charset="-78"/>
                <a:cs typeface="B Nazanin+ Black" pitchFamily="2" charset="-78"/>
              </a:rPr>
              <a:t>Optimization</a:t>
            </a:r>
            <a:r>
              <a:rPr lang="fa-IR" sz="1600" b="1" dirty="0" smtClean="0">
                <a:latin typeface="B Nazanin+ Black" pitchFamily="2" charset="-78"/>
                <a:cs typeface="B Nazanin+ Black" pitchFamily="2" charset="-78"/>
              </a:rPr>
              <a:t>)-</a:t>
            </a:r>
            <a:r>
              <a:rPr lang="fa-IR" sz="1600" b="1" dirty="0">
                <a:latin typeface="B Nazanin+ Black" pitchFamily="2" charset="-78"/>
                <a:cs typeface="B Nazanin+ Black" pitchFamily="2" charset="-78"/>
              </a:rPr>
              <a:t>آمار و احتمال(</a:t>
            </a:r>
            <a:r>
              <a:rPr lang="en-US" sz="1600" b="1" dirty="0">
                <a:latin typeface="B Nazanin+ Black" pitchFamily="2" charset="-78"/>
                <a:cs typeface="B Nazanin+ Black" pitchFamily="2" charset="-78"/>
              </a:rPr>
              <a:t>Probability and </a:t>
            </a:r>
            <a:r>
              <a:rPr lang="en-US" sz="1600" b="1" dirty="0" smtClean="0">
                <a:latin typeface="B Nazanin+ Black" pitchFamily="2" charset="-78"/>
                <a:cs typeface="B Nazanin+ Black" pitchFamily="2" charset="-78"/>
              </a:rPr>
              <a:t>Statistics</a:t>
            </a:r>
            <a:r>
              <a:rPr lang="fa-IR" sz="1600" b="1" dirty="0" smtClean="0">
                <a:latin typeface="B Nazanin+ Black" pitchFamily="2" charset="-78"/>
                <a:cs typeface="B Nazanin+ Black" pitchFamily="2" charset="-78"/>
              </a:rPr>
              <a:t>) )</a:t>
            </a:r>
          </a:p>
          <a:p>
            <a:pPr marL="137160" indent="0" algn="just" rtl="1">
              <a:buNone/>
            </a:pPr>
            <a:endParaRPr lang="fa-IR" sz="1600" dirty="0" smtClean="0">
              <a:latin typeface="B Nazanin+ Black" pitchFamily="2" charset="-78"/>
              <a:cs typeface="B Nazanin+ Black" pitchFamily="2" charset="-78"/>
            </a:endParaRPr>
          </a:p>
          <a:p>
            <a:pPr marL="137160" indent="0" algn="just" rtl="1">
              <a:buNone/>
            </a:pPr>
            <a:r>
              <a:rPr lang="fa-IR" sz="2000" b="1" dirty="0" smtClean="0">
                <a:latin typeface="B Nazanin+ Black" pitchFamily="2" charset="-78"/>
                <a:cs typeface="B Nazanin+ Black" pitchFamily="2" charset="-78"/>
              </a:rPr>
              <a:t>شبیه </a:t>
            </a:r>
            <a:r>
              <a:rPr lang="fa-IR" sz="2000" b="1" dirty="0">
                <a:latin typeface="B Nazanin+ Black" pitchFamily="2" charset="-78"/>
                <a:cs typeface="B Nazanin+ Black" pitchFamily="2" charset="-78"/>
              </a:rPr>
              <a:t>سازی</a:t>
            </a:r>
            <a:r>
              <a:rPr lang="en-US" sz="2000" b="1" dirty="0">
                <a:latin typeface="B Nazanin+ Black" pitchFamily="2" charset="-78"/>
                <a:cs typeface="B Nazanin+ Black" pitchFamily="2" charset="-78"/>
              </a:rPr>
              <a:t>Simulation)</a:t>
            </a:r>
            <a:r>
              <a:rPr lang="fa-IR" sz="2000" b="1" dirty="0" smtClean="0">
                <a:latin typeface="B Nazanin+ Black" pitchFamily="2" charset="-78"/>
                <a:cs typeface="B Nazanin+ Black" pitchFamily="2" charset="-78"/>
              </a:rPr>
              <a:t>):</a:t>
            </a:r>
            <a:r>
              <a:rPr lang="fa-IR" sz="2000" dirty="0">
                <a:latin typeface="B Nazanin+ Black" pitchFamily="2" charset="-78"/>
                <a:cs typeface="B Nazanin+ Black" pitchFamily="2" charset="-78"/>
              </a:rPr>
              <a:t> </a:t>
            </a:r>
            <a:endParaRPr lang="fa-IR" sz="2000" dirty="0" smtClean="0">
              <a:latin typeface="B Nazanin+ Black" pitchFamily="2" charset="-78"/>
              <a:cs typeface="B Nazanin+ Black" pitchFamily="2" charset="-78"/>
            </a:endParaRPr>
          </a:p>
          <a:p>
            <a:pPr marL="137160" indent="0" algn="just" rtl="1">
              <a:buNone/>
            </a:pPr>
            <a:r>
              <a:rPr lang="fa-IR" sz="1200" dirty="0" smtClean="0">
                <a:latin typeface="B Nazanin+ Black" pitchFamily="2" charset="-78"/>
                <a:cs typeface="B Nazanin+ Black" pitchFamily="2" charset="-78"/>
              </a:rPr>
              <a:t>- </a:t>
            </a:r>
            <a:r>
              <a:rPr lang="fa-IR" sz="1400" dirty="0" smtClean="0">
                <a:latin typeface="B Nazanin+ Black" pitchFamily="2" charset="-78"/>
                <a:cs typeface="B Nazanin+ Black" pitchFamily="2" charset="-78"/>
              </a:rPr>
              <a:t>این </a:t>
            </a:r>
            <a:r>
              <a:rPr lang="fa-IR" sz="1400" dirty="0">
                <a:latin typeface="B Nazanin+ Black" pitchFamily="2" charset="-78"/>
                <a:cs typeface="B Nazanin+ Black" pitchFamily="2" charset="-78"/>
              </a:rPr>
              <a:t>توانایی را به متخصصان می دهد که شرایط کار را آزمایش کنند و با تست ایده های خود برای بهبود هر چه بهتر </a:t>
            </a:r>
            <a:r>
              <a:rPr lang="fa-IR" sz="1400" dirty="0" smtClean="0">
                <a:latin typeface="B Nazanin+ Black" pitchFamily="2" charset="-78"/>
                <a:cs typeface="B Nazanin+ Black" pitchFamily="2" charset="-78"/>
              </a:rPr>
              <a:t>بکوشند.</a:t>
            </a:r>
          </a:p>
          <a:p>
            <a:pPr marL="137160" indent="0" algn="just" rtl="1">
              <a:buNone/>
            </a:pPr>
            <a:r>
              <a:rPr lang="fa-IR" sz="1400" b="1" dirty="0" smtClean="0">
                <a:latin typeface="B Nazanin+ Black" pitchFamily="2" charset="-78"/>
                <a:cs typeface="B Nazanin+ Black" pitchFamily="2" charset="-78"/>
              </a:rPr>
              <a:t>- </a:t>
            </a:r>
            <a:r>
              <a:rPr lang="fa-IR" sz="2000" b="1" dirty="0" smtClean="0">
                <a:latin typeface="B Nazanin+ Black" pitchFamily="2" charset="-78"/>
                <a:cs typeface="B Nazanin+ Black" pitchFamily="2" charset="-78"/>
              </a:rPr>
              <a:t>بهینه </a:t>
            </a:r>
            <a:r>
              <a:rPr lang="fa-IR" sz="2000" b="1" dirty="0">
                <a:latin typeface="B Nazanin+ Black" pitchFamily="2" charset="-78"/>
                <a:cs typeface="B Nazanin+ Black" pitchFamily="2" charset="-78"/>
              </a:rPr>
              <a:t>سازی(</a:t>
            </a:r>
            <a:r>
              <a:rPr lang="en-US" sz="2000" b="1" dirty="0">
                <a:latin typeface="B Nazanin+ Black" pitchFamily="2" charset="-78"/>
                <a:cs typeface="B Nazanin+ Black" pitchFamily="2" charset="-78"/>
              </a:rPr>
              <a:t>Optimization</a:t>
            </a:r>
            <a:r>
              <a:rPr lang="fa-IR" sz="2000" b="1" dirty="0" smtClean="0">
                <a:latin typeface="B Nazanin+ Black" pitchFamily="2" charset="-78"/>
                <a:cs typeface="B Nazanin+ Black" pitchFamily="2" charset="-78"/>
              </a:rPr>
              <a:t>): </a:t>
            </a:r>
          </a:p>
          <a:p>
            <a:pPr marL="137160" indent="0" algn="just" rtl="1">
              <a:buNone/>
            </a:pPr>
            <a:r>
              <a:rPr lang="fa-IR" sz="1200" dirty="0" smtClean="0">
                <a:latin typeface="B Nazanin+ Black" pitchFamily="2" charset="-78"/>
                <a:cs typeface="B Nazanin+ Black" pitchFamily="2" charset="-78"/>
              </a:rPr>
              <a:t>- ا</a:t>
            </a:r>
            <a:r>
              <a:rPr lang="fa-IR" sz="1400" dirty="0" smtClean="0">
                <a:latin typeface="B Nazanin+ Black" pitchFamily="2" charset="-78"/>
                <a:cs typeface="B Nazanin+ Black" pitchFamily="2" charset="-78"/>
              </a:rPr>
              <a:t>مکان </a:t>
            </a:r>
            <a:r>
              <a:rPr lang="fa-IR" sz="1400" dirty="0">
                <a:latin typeface="B Nazanin+ Black" pitchFamily="2" charset="-78"/>
                <a:cs typeface="B Nazanin+ Black" pitchFamily="2" charset="-78"/>
              </a:rPr>
              <a:t>انتخاب بهترین حالت ممکن را از بین تعداد زیاد حالات به متخصص می دهد</a:t>
            </a:r>
            <a:r>
              <a:rPr lang="fa-IR" sz="1400" dirty="0" smtClean="0">
                <a:latin typeface="B Nazanin+ Black" pitchFamily="2" charset="-78"/>
                <a:cs typeface="B Nazanin+ Black" pitchFamily="2" charset="-78"/>
              </a:rPr>
              <a:t>.</a:t>
            </a:r>
          </a:p>
          <a:p>
            <a:pPr marL="137160" indent="0" algn="just" rtl="1">
              <a:buNone/>
            </a:pPr>
            <a:r>
              <a:rPr lang="fa-IR" sz="1400" b="1" dirty="0" smtClean="0">
                <a:latin typeface="B Nazanin+ Black" pitchFamily="2" charset="-78"/>
                <a:cs typeface="B Nazanin+ Black" pitchFamily="2" charset="-78"/>
              </a:rPr>
              <a:t>- </a:t>
            </a:r>
            <a:r>
              <a:rPr lang="fa-IR" sz="2000" b="1" dirty="0" smtClean="0">
                <a:latin typeface="B Nazanin+ Black" pitchFamily="2" charset="-78"/>
                <a:cs typeface="B Nazanin+ Black" pitchFamily="2" charset="-78"/>
              </a:rPr>
              <a:t>آمار </a:t>
            </a:r>
            <a:r>
              <a:rPr lang="fa-IR" sz="2000" b="1" dirty="0">
                <a:latin typeface="B Nazanin+ Black" pitchFamily="2" charset="-78"/>
                <a:cs typeface="B Nazanin+ Black" pitchFamily="2" charset="-78"/>
              </a:rPr>
              <a:t>و احتمال(</a:t>
            </a:r>
            <a:r>
              <a:rPr lang="en-US" sz="2000" b="1" dirty="0">
                <a:latin typeface="B Nazanin+ Black" pitchFamily="2" charset="-78"/>
                <a:cs typeface="B Nazanin+ Black" pitchFamily="2" charset="-78"/>
              </a:rPr>
              <a:t>Probability and Statistics</a:t>
            </a:r>
            <a:r>
              <a:rPr lang="fa-IR" sz="2000" b="1" dirty="0" smtClean="0">
                <a:latin typeface="B Nazanin+ Black" pitchFamily="2" charset="-78"/>
                <a:cs typeface="B Nazanin+ Black" pitchFamily="2" charset="-78"/>
              </a:rPr>
              <a:t>):  </a:t>
            </a:r>
          </a:p>
          <a:p>
            <a:pPr marL="137160" indent="0" algn="just" rtl="1">
              <a:buNone/>
            </a:pPr>
            <a:r>
              <a:rPr lang="fa-IR" sz="1200" dirty="0" smtClean="0">
                <a:latin typeface="B Nazanin+ Black" pitchFamily="2" charset="-78"/>
                <a:cs typeface="B Nazanin+ Black" pitchFamily="2" charset="-78"/>
              </a:rPr>
              <a:t>- </a:t>
            </a:r>
            <a:r>
              <a:rPr lang="fa-IR" sz="1400" dirty="0" smtClean="0">
                <a:latin typeface="B Nazanin+ Black" pitchFamily="2" charset="-78"/>
                <a:cs typeface="B Nazanin+ Black" pitchFamily="2" charset="-78"/>
              </a:rPr>
              <a:t>این </a:t>
            </a:r>
            <a:r>
              <a:rPr lang="fa-IR" sz="1400" dirty="0">
                <a:latin typeface="B Nazanin+ Black" pitchFamily="2" charset="-78"/>
                <a:cs typeface="B Nazanin+ Black" pitchFamily="2" charset="-78"/>
              </a:rPr>
              <a:t>امکان را به متخصص </a:t>
            </a:r>
            <a:r>
              <a:rPr lang="en-US" sz="1400" dirty="0">
                <a:latin typeface="B Nazanin+ Black" pitchFamily="2" charset="-78"/>
                <a:cs typeface="B Nazanin+ Black" pitchFamily="2" charset="-78"/>
              </a:rPr>
              <a:t>OR </a:t>
            </a:r>
            <a:r>
              <a:rPr lang="fa-IR" sz="1400" dirty="0">
                <a:latin typeface="B Nazanin+ Black" pitchFamily="2" charset="-78"/>
                <a:cs typeface="B Nazanin+ Black" pitchFamily="2" charset="-78"/>
              </a:rPr>
              <a:t>می دهد که میزان ریسک را اندازه گیری نماید ، متغیرهای مرتبط با فرآیند را شناسایی نماید و پیش بینی منطقی ای از سیستم را رائه دهد</a:t>
            </a:r>
            <a:r>
              <a:rPr lang="fa-IR" sz="1400" dirty="0" smtClean="0">
                <a:latin typeface="B Nazanin+ Black" pitchFamily="2" charset="-78"/>
                <a:cs typeface="B Nazanin+ Black" pitchFamily="2" charset="-78"/>
              </a:rPr>
              <a:t>.</a:t>
            </a:r>
          </a:p>
          <a:p>
            <a:pPr marL="137160" indent="0" algn="just" rtl="1">
              <a:buNone/>
            </a:pPr>
            <a:endParaRPr lang="en-US" sz="1200" dirty="0">
              <a:latin typeface="B Nazanin+ Black" pitchFamily="2" charset="-78"/>
              <a:cs typeface="B Nazanin+ Black" pitchFamily="2" charset="-78"/>
            </a:endParaRPr>
          </a:p>
        </p:txBody>
      </p:sp>
    </p:spTree>
    <p:extLst>
      <p:ext uri="{BB962C8B-B14F-4D97-AF65-F5344CB8AC3E}">
        <p14:creationId xmlns:p14="http://schemas.microsoft.com/office/powerpoint/2010/main" val="977964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 </a:t>
            </a:r>
            <a:r>
              <a:rPr lang="fa-IR" altLang="en-US" sz="2000" dirty="0">
                <a:latin typeface="B Nazanin+ Black" pitchFamily="2" charset="-78"/>
                <a:cs typeface="B Nazanin+ Black" pitchFamily="2" charset="-78"/>
              </a:rPr>
              <a:t>( مقدمه )</a:t>
            </a:r>
            <a:endParaRPr lang="en-US" dirty="0"/>
          </a:p>
        </p:txBody>
      </p:sp>
      <p:sp>
        <p:nvSpPr>
          <p:cNvPr id="3" name="Content Placeholder 2"/>
          <p:cNvSpPr>
            <a:spLocks noGrp="1"/>
          </p:cNvSpPr>
          <p:nvPr>
            <p:ph idx="1"/>
          </p:nvPr>
        </p:nvSpPr>
        <p:spPr/>
        <p:txBody>
          <a:bodyPr/>
          <a:lstStyle/>
          <a:p>
            <a:pPr marL="137160" indent="0" algn="r" rtl="1">
              <a:buNone/>
            </a:pPr>
            <a:r>
              <a:rPr lang="fa-IR" sz="2400" b="1" dirty="0">
                <a:latin typeface="B Nazanin+ Black" pitchFamily="2" charset="-78"/>
                <a:cs typeface="B Nazanin+ Black" pitchFamily="2" charset="-78"/>
              </a:rPr>
              <a:t>ویژگی های تحقیق در عملیات:</a:t>
            </a:r>
          </a:p>
          <a:p>
            <a:pPr marL="137160" indent="0" algn="r" rtl="1">
              <a:buNone/>
            </a:pPr>
            <a:r>
              <a:rPr lang="fa-IR" sz="1400" dirty="0">
                <a:latin typeface="B Nazanin+ Black" pitchFamily="2" charset="-78"/>
                <a:cs typeface="B Nazanin+ Black" pitchFamily="2" charset="-78"/>
              </a:rPr>
              <a:t>-</a:t>
            </a:r>
            <a:r>
              <a:rPr lang="fa-IR" dirty="0">
                <a:latin typeface="B Nazanin+ Black" pitchFamily="2" charset="-78"/>
                <a:cs typeface="B Nazanin+ Black" pitchFamily="2" charset="-78"/>
              </a:rPr>
              <a:t> </a:t>
            </a:r>
            <a:r>
              <a:rPr lang="fa-IR" sz="1400" dirty="0">
                <a:latin typeface="B Nazanin+ Bold" pitchFamily="2" charset="-78"/>
                <a:cs typeface="B Nazanin+ Bold" pitchFamily="2" charset="-78"/>
              </a:rPr>
              <a:t>بیشترین تمرکز </a:t>
            </a:r>
            <a:r>
              <a:rPr lang="en-US" sz="1400" dirty="0">
                <a:latin typeface="B Nazanin+ Bold" pitchFamily="2" charset="-78"/>
                <a:cs typeface="B Nazanin+ Bold" pitchFamily="2" charset="-78"/>
              </a:rPr>
              <a:t>OR </a:t>
            </a:r>
            <a:r>
              <a:rPr lang="fa-IR" sz="1400" dirty="0">
                <a:latin typeface="B Nazanin+ Bold" pitchFamily="2" charset="-78"/>
                <a:cs typeface="B Nazanin+ Bold" pitchFamily="2" charset="-78"/>
              </a:rPr>
              <a:t>بر روی تصمیم گیری برای مدیران است</a:t>
            </a:r>
            <a:endParaRPr lang="en-US" sz="1400" dirty="0">
              <a:latin typeface="B Nazanin+ Bold" pitchFamily="2" charset="-78"/>
              <a:cs typeface="B Nazanin+ Bold" pitchFamily="2" charset="-78"/>
            </a:endParaRPr>
          </a:p>
          <a:p>
            <a:pPr marL="137160" indent="0" algn="r" rtl="1">
              <a:buNone/>
            </a:pPr>
            <a:r>
              <a:rPr lang="fa-IR" sz="1400" dirty="0" smtClean="0">
                <a:latin typeface="B Nazanin+ Bold" pitchFamily="2" charset="-78"/>
                <a:cs typeface="B Nazanin+ Bold" pitchFamily="2" charset="-78"/>
              </a:rPr>
              <a:t>- در </a:t>
            </a:r>
            <a:r>
              <a:rPr lang="en-US" sz="1400" dirty="0">
                <a:latin typeface="B Nazanin+ Bold" pitchFamily="2" charset="-78"/>
                <a:cs typeface="B Nazanin+ Bold" pitchFamily="2" charset="-78"/>
              </a:rPr>
              <a:t>OR </a:t>
            </a:r>
            <a:r>
              <a:rPr lang="fa-IR" sz="1400" dirty="0">
                <a:latin typeface="B Nazanin+ Bold" pitchFamily="2" charset="-78"/>
                <a:cs typeface="B Nazanin+ Bold" pitchFamily="2" charset="-78"/>
              </a:rPr>
              <a:t>از روش های علمی استفاده می شود.</a:t>
            </a:r>
          </a:p>
          <a:p>
            <a:pPr marL="137160" indent="0" algn="r" rtl="1">
              <a:buNone/>
            </a:pPr>
            <a:r>
              <a:rPr lang="fa-IR" sz="1400" dirty="0" smtClean="0">
                <a:latin typeface="B Nazanin+ Bold" pitchFamily="2" charset="-78"/>
                <a:cs typeface="B Nazanin+ Bold" pitchFamily="2" charset="-78"/>
              </a:rPr>
              <a:t>- </a:t>
            </a:r>
            <a:r>
              <a:rPr lang="fa-IR" sz="1400" dirty="0">
                <a:latin typeface="B Nazanin+ Bold" pitchFamily="2" charset="-78"/>
                <a:cs typeface="B Nazanin+ Bold" pitchFamily="2" charset="-78"/>
              </a:rPr>
              <a:t>در </a:t>
            </a:r>
            <a:r>
              <a:rPr lang="en-US" sz="1400" dirty="0">
                <a:latin typeface="B Nazanin+ Bold" pitchFamily="2" charset="-78"/>
                <a:cs typeface="B Nazanin+ Bold" pitchFamily="2" charset="-78"/>
              </a:rPr>
              <a:t>OR </a:t>
            </a:r>
            <a:r>
              <a:rPr lang="fa-IR" sz="1400" dirty="0">
                <a:latin typeface="B Nazanin+ Bold" pitchFamily="2" charset="-78"/>
                <a:cs typeface="B Nazanin+ Bold" pitchFamily="2" charset="-78"/>
              </a:rPr>
              <a:t>مسایل و تصمیمات با نگاه سیستمی بررسی می شوند</a:t>
            </a:r>
            <a:r>
              <a:rPr lang="fa-IR" sz="1400" dirty="0" smtClean="0">
                <a:latin typeface="B Nazanin+ Bold" pitchFamily="2" charset="-78"/>
                <a:cs typeface="B Nazanin+ Bold" pitchFamily="2" charset="-78"/>
              </a:rPr>
              <a:t>.</a:t>
            </a:r>
          </a:p>
          <a:p>
            <a:pPr marL="137160" indent="0" algn="r" rtl="1">
              <a:buNone/>
            </a:pPr>
            <a:r>
              <a:rPr lang="fa-IR" sz="1400" dirty="0" smtClean="0">
                <a:latin typeface="B Nazanin+ Bold" pitchFamily="2" charset="-78"/>
                <a:cs typeface="B Nazanin+ Bold" pitchFamily="2" charset="-78"/>
              </a:rPr>
              <a:t>- </a:t>
            </a:r>
            <a:r>
              <a:rPr lang="en-US" sz="1400" dirty="0" smtClean="0">
                <a:latin typeface="B Nazanin+ Bold" pitchFamily="2" charset="-78"/>
                <a:cs typeface="B Nazanin+ Bold" pitchFamily="2" charset="-78"/>
              </a:rPr>
              <a:t>OR </a:t>
            </a:r>
            <a:r>
              <a:rPr lang="fa-IR" sz="1400" dirty="0" smtClean="0">
                <a:latin typeface="B Nazanin+ Bold" pitchFamily="2" charset="-78"/>
                <a:cs typeface="B Nazanin+ Bold" pitchFamily="2" charset="-78"/>
              </a:rPr>
              <a:t>یک دانش بین رشته ای است یعنی در رشته های مختلفی مورد بررسی قرار میگیرد.</a:t>
            </a:r>
          </a:p>
          <a:p>
            <a:pPr marL="137160" indent="0" algn="r" rtl="1">
              <a:buNone/>
            </a:pPr>
            <a:r>
              <a:rPr lang="fa-IR" sz="1400" dirty="0" smtClean="0">
                <a:latin typeface="B Nazanin+ Bold" pitchFamily="2" charset="-78"/>
                <a:cs typeface="B Nazanin+ Bold" pitchFamily="2" charset="-78"/>
              </a:rPr>
              <a:t>- کامپوتر </a:t>
            </a:r>
            <a:r>
              <a:rPr lang="fa-IR" sz="1400" dirty="0">
                <a:latin typeface="B Nazanin+ Bold" pitchFamily="2" charset="-78"/>
                <a:cs typeface="B Nazanin+ Bold" pitchFamily="2" charset="-78"/>
              </a:rPr>
              <a:t>نقش بسیار مهمی در دانش </a:t>
            </a:r>
            <a:r>
              <a:rPr lang="en-US" sz="1400" dirty="0">
                <a:latin typeface="B Nazanin+ Bold" pitchFamily="2" charset="-78"/>
                <a:cs typeface="B Nazanin+ Bold" pitchFamily="2" charset="-78"/>
              </a:rPr>
              <a:t>OR </a:t>
            </a:r>
            <a:r>
              <a:rPr lang="fa-IR" sz="1400" dirty="0">
                <a:latin typeface="B Nazanin+ Bold" pitchFamily="2" charset="-78"/>
                <a:cs typeface="B Nazanin+ Bold" pitchFamily="2" charset="-78"/>
              </a:rPr>
              <a:t>دارد.</a:t>
            </a:r>
          </a:p>
          <a:p>
            <a:pPr marL="137160" indent="0" algn="r" rtl="1">
              <a:buNone/>
            </a:pPr>
            <a:r>
              <a:rPr lang="fa-IR" sz="2400" dirty="0">
                <a:latin typeface="B Nazanin+ Black" pitchFamily="2" charset="-78"/>
                <a:cs typeface="B Nazanin+ Black" pitchFamily="2" charset="-78"/>
              </a:rPr>
              <a:t>کاربرد تحقیق در </a:t>
            </a:r>
            <a:r>
              <a:rPr lang="fa-IR" sz="2400" dirty="0" smtClean="0">
                <a:latin typeface="B Nazanin+ Black" pitchFamily="2" charset="-78"/>
                <a:cs typeface="B Nazanin+ Black" pitchFamily="2" charset="-78"/>
              </a:rPr>
              <a:t>عملیات:</a:t>
            </a:r>
          </a:p>
          <a:p>
            <a:pPr marL="137160" indent="0" algn="r" rtl="1">
              <a:buNone/>
            </a:pPr>
            <a:r>
              <a:rPr lang="fa-IR" sz="1400" dirty="0" smtClean="0">
                <a:latin typeface="B Nazanin+ Bold" pitchFamily="2" charset="-78"/>
                <a:cs typeface="B Nazanin+ Bold" pitchFamily="2" charset="-78"/>
              </a:rPr>
              <a:t>- ارزیابی </a:t>
            </a:r>
            <a:r>
              <a:rPr lang="fa-IR" sz="1400" dirty="0">
                <a:latin typeface="B Nazanin+ Bold" pitchFamily="2" charset="-78"/>
                <a:cs typeface="B Nazanin+ Bold" pitchFamily="2" charset="-78"/>
              </a:rPr>
              <a:t>بهره وری، کارایی و اثربخشی </a:t>
            </a:r>
            <a:endParaRPr lang="fa-IR" sz="1400" dirty="0" smtClean="0">
              <a:latin typeface="B Nazanin+ Bold" pitchFamily="2" charset="-78"/>
              <a:cs typeface="B Nazanin+ Bold" pitchFamily="2" charset="-78"/>
            </a:endParaRPr>
          </a:p>
          <a:p>
            <a:pPr marL="137160" indent="0" algn="r" rtl="1">
              <a:buNone/>
            </a:pPr>
            <a:r>
              <a:rPr lang="fa-IR" sz="1400" dirty="0" smtClean="0">
                <a:latin typeface="B Nazanin+ Bold" pitchFamily="2" charset="-78"/>
                <a:cs typeface="B Nazanin+ Bold" pitchFamily="2" charset="-78"/>
              </a:rPr>
              <a:t>- برنامه‌ریزی زمانی</a:t>
            </a:r>
          </a:p>
          <a:p>
            <a:pPr marL="137160" indent="0" algn="r" rtl="1">
              <a:buNone/>
            </a:pPr>
            <a:r>
              <a:rPr lang="fa-IR" sz="1400" dirty="0" smtClean="0">
                <a:latin typeface="B Nazanin+ Bold" pitchFamily="2" charset="-78"/>
                <a:cs typeface="B Nazanin+ Bold" pitchFamily="2" charset="-78"/>
              </a:rPr>
              <a:t>- تخصیص </a:t>
            </a:r>
            <a:r>
              <a:rPr lang="fa-IR" sz="1400" dirty="0">
                <a:latin typeface="B Nazanin+ Bold" pitchFamily="2" charset="-78"/>
                <a:cs typeface="B Nazanin+ Bold" pitchFamily="2" charset="-78"/>
              </a:rPr>
              <a:t>بهینه نیروهای کاری به </a:t>
            </a:r>
            <a:r>
              <a:rPr lang="fa-IR" sz="1400" dirty="0" smtClean="0">
                <a:latin typeface="B Nazanin+ Bold" pitchFamily="2" charset="-78"/>
                <a:cs typeface="B Nazanin+ Bold" pitchFamily="2" charset="-78"/>
              </a:rPr>
              <a:t>مشاغل</a:t>
            </a:r>
          </a:p>
          <a:p>
            <a:pPr marL="137160" indent="0" algn="r" rtl="1">
              <a:buNone/>
            </a:pPr>
            <a:r>
              <a:rPr lang="fa-IR" sz="1400" dirty="0" smtClean="0">
                <a:latin typeface="B Nazanin+ Bold" pitchFamily="2" charset="-78"/>
                <a:cs typeface="B Nazanin+ Bold" pitchFamily="2" charset="-78"/>
              </a:rPr>
              <a:t>- بودجه‌ریزی </a:t>
            </a:r>
            <a:r>
              <a:rPr lang="fa-IR" sz="1400" dirty="0">
                <a:latin typeface="B Nazanin+ Bold" pitchFamily="2" charset="-78"/>
                <a:cs typeface="B Nazanin+ Bold" pitchFamily="2" charset="-78"/>
              </a:rPr>
              <a:t>بهینه با هدف استفاده موثر از </a:t>
            </a:r>
            <a:r>
              <a:rPr lang="fa-IR" sz="1400" dirty="0" smtClean="0">
                <a:latin typeface="B Nazanin+ Bold" pitchFamily="2" charset="-78"/>
                <a:cs typeface="B Nazanin+ Bold" pitchFamily="2" charset="-78"/>
              </a:rPr>
              <a:t>هزینه‌ها</a:t>
            </a:r>
          </a:p>
          <a:p>
            <a:pPr marL="137160" indent="0" algn="r" rtl="1">
              <a:buNone/>
            </a:pPr>
            <a:r>
              <a:rPr lang="fa-IR" sz="1400" dirty="0" smtClean="0">
                <a:latin typeface="B Nazanin+ Bold" pitchFamily="2" charset="-78"/>
                <a:cs typeface="B Nazanin+ Bold" pitchFamily="2" charset="-78"/>
              </a:rPr>
              <a:t>- مدیریت </a:t>
            </a:r>
            <a:r>
              <a:rPr lang="fa-IR" sz="1400" dirty="0">
                <a:latin typeface="B Nazanin+ Bold" pitchFamily="2" charset="-78"/>
                <a:cs typeface="B Nazanin+ Bold" pitchFamily="2" charset="-78"/>
              </a:rPr>
              <a:t>جریان مواد و کالا در زنجیره </a:t>
            </a:r>
            <a:r>
              <a:rPr lang="fa-IR" sz="1400" dirty="0" smtClean="0">
                <a:latin typeface="B Nazanin+ Bold" pitchFamily="2" charset="-78"/>
                <a:cs typeface="B Nazanin+ Bold" pitchFamily="2" charset="-78"/>
              </a:rPr>
              <a:t>تامین</a:t>
            </a:r>
          </a:p>
          <a:p>
            <a:pPr marL="137160" indent="0" algn="r" rtl="1">
              <a:buNone/>
            </a:pPr>
            <a:r>
              <a:rPr lang="fa-IR" sz="1400" dirty="0" smtClean="0">
                <a:latin typeface="B Nazanin+ Bold" pitchFamily="2" charset="-78"/>
                <a:cs typeface="B Nazanin+ Bold" pitchFamily="2" charset="-78"/>
              </a:rPr>
              <a:t>- زمان‌بندی(کارکنان -</a:t>
            </a:r>
            <a:r>
              <a:rPr lang="fa-IR" sz="1400" dirty="0">
                <a:latin typeface="B Nazanin+ Bold" pitchFamily="2" charset="-78"/>
                <a:cs typeface="B Nazanin+ Bold" pitchFamily="2" charset="-78"/>
              </a:rPr>
              <a:t>مراحل </a:t>
            </a:r>
            <a:r>
              <a:rPr lang="fa-IR" sz="1400" dirty="0" smtClean="0">
                <a:latin typeface="B Nazanin+ Bold" pitchFamily="2" charset="-78"/>
                <a:cs typeface="B Nazanin+ Bold" pitchFamily="2" charset="-78"/>
              </a:rPr>
              <a:t>تولید-</a:t>
            </a:r>
            <a:r>
              <a:rPr lang="fa-IR" sz="1400" dirty="0">
                <a:latin typeface="B Nazanin+ Bold" pitchFamily="2" charset="-78"/>
                <a:cs typeface="B Nazanin+ Bold" pitchFamily="2" charset="-78"/>
              </a:rPr>
              <a:t>مدیریت </a:t>
            </a:r>
            <a:r>
              <a:rPr lang="fa-IR" sz="1400" dirty="0" smtClean="0">
                <a:latin typeface="B Nazanin+ Bold" pitchFamily="2" charset="-78"/>
                <a:cs typeface="B Nazanin+ Bold" pitchFamily="2" charset="-78"/>
              </a:rPr>
              <a:t>پروژه-</a:t>
            </a:r>
            <a:r>
              <a:rPr lang="fa-IR" sz="1400" dirty="0">
                <a:latin typeface="B Nazanin+ Bold" pitchFamily="2" charset="-78"/>
                <a:cs typeface="B Nazanin+ Bold" pitchFamily="2" charset="-78"/>
              </a:rPr>
              <a:t>انتقال داده‌ها در شبکه‌ها </a:t>
            </a:r>
            <a:r>
              <a:rPr lang="fa-IR" sz="1400" dirty="0" smtClean="0">
                <a:latin typeface="B Nazanin+ Bold" pitchFamily="2" charset="-78"/>
                <a:cs typeface="B Nazanin+ Bold" pitchFamily="2" charset="-78"/>
              </a:rPr>
              <a:t>-</a:t>
            </a:r>
            <a:r>
              <a:rPr lang="fa-IR" sz="1400" dirty="0">
                <a:latin typeface="B Nazanin+ Bold" pitchFamily="2" charset="-78"/>
                <a:cs typeface="B Nazanin+ Bold" pitchFamily="2" charset="-78"/>
              </a:rPr>
              <a:t>رویدادهای ورزشی و پوشش </a:t>
            </a:r>
            <a:r>
              <a:rPr lang="fa-IR" sz="1400" dirty="0" smtClean="0">
                <a:latin typeface="B Nazanin+ Bold" pitchFamily="2" charset="-78"/>
                <a:cs typeface="B Nazanin+ Bold" pitchFamily="2" charset="-78"/>
              </a:rPr>
              <a:t>تلویزیونی)</a:t>
            </a:r>
            <a:endParaRPr lang="en-US" sz="1400" dirty="0">
              <a:latin typeface="B Nazanin+ Bold" pitchFamily="2" charset="-78"/>
              <a:cs typeface="B Nazanin+ Bold" pitchFamily="2" charset="-78"/>
            </a:endParaRPr>
          </a:p>
        </p:txBody>
      </p:sp>
    </p:spTree>
    <p:extLst>
      <p:ext uri="{BB962C8B-B14F-4D97-AF65-F5344CB8AC3E}">
        <p14:creationId xmlns:p14="http://schemas.microsoft.com/office/powerpoint/2010/main" val="2652540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 </a:t>
            </a:r>
            <a:r>
              <a:rPr lang="fa-IR" altLang="en-US" sz="2000" dirty="0">
                <a:latin typeface="B Nazanin+ Black" pitchFamily="2" charset="-78"/>
                <a:cs typeface="B Nazanin+ Black" pitchFamily="2" charset="-78"/>
              </a:rPr>
              <a:t>( مقدمه )</a:t>
            </a:r>
            <a:endParaRPr lang="en-US" dirty="0"/>
          </a:p>
        </p:txBody>
      </p:sp>
      <p:sp>
        <p:nvSpPr>
          <p:cNvPr id="3" name="Content Placeholder 2"/>
          <p:cNvSpPr>
            <a:spLocks noGrp="1"/>
          </p:cNvSpPr>
          <p:nvPr>
            <p:ph idx="1"/>
          </p:nvPr>
        </p:nvSpPr>
        <p:spPr/>
        <p:txBody>
          <a:bodyPr/>
          <a:lstStyle/>
          <a:p>
            <a:pPr marL="137160" indent="0" algn="r" rtl="1">
              <a:buNone/>
            </a:pPr>
            <a:r>
              <a:rPr lang="fa-IR" dirty="0" smtClean="0">
                <a:latin typeface="B Nazanin+ Black" pitchFamily="2" charset="-78"/>
                <a:cs typeface="B Nazanin+ Black" pitchFamily="2" charset="-78"/>
              </a:rPr>
              <a:t>مفهوم مسئله :</a:t>
            </a:r>
          </a:p>
          <a:p>
            <a:pPr marL="137160" indent="0" algn="just" rtl="1">
              <a:buNone/>
            </a:pPr>
            <a:r>
              <a:rPr lang="fa-IR" sz="1600" dirty="0" smtClean="0">
                <a:latin typeface="B Nazanin+ Black" pitchFamily="2" charset="-78"/>
                <a:cs typeface="B Nazanin+ Black" pitchFamily="2" charset="-78"/>
              </a:rPr>
              <a:t>- مسأله </a:t>
            </a:r>
            <a:r>
              <a:rPr lang="fa-IR" sz="1600" dirty="0">
                <a:latin typeface="B Nazanin+ Black" pitchFamily="2" charset="-78"/>
                <a:cs typeface="B Nazanin+ Black" pitchFamily="2" charset="-78"/>
              </a:rPr>
              <a:t>را می‏ توان وضعیتی تعریف کرد که در آن فاصله ‏ای بین آنچه هست و آنچه باید باشد، وجود دارد. همچنین مسأله، وضعیتی است که گزینه ‏های دیگری غیر از گزینه موجود مطرح باشد. با این حساب مسأله (یا خواسته) ما عبارت است از تحقق وضعیت مطلوب (وضعیتی که می خواهیم باشد). وضعیت مطلوب در واقع هدفی است که ما می خواهیم محقق شود پس به بیان ساده تر مسأله، تحقق هدف </a:t>
            </a:r>
            <a:r>
              <a:rPr lang="fa-IR" sz="1600" dirty="0" smtClean="0">
                <a:latin typeface="B Nazanin+ Black" pitchFamily="2" charset="-78"/>
                <a:cs typeface="B Nazanin+ Black" pitchFamily="2" charset="-78"/>
              </a:rPr>
              <a:t>است .</a:t>
            </a:r>
          </a:p>
          <a:p>
            <a:pPr marL="137160" indent="0" algn="r" rtl="1">
              <a:buNone/>
            </a:pPr>
            <a:r>
              <a:rPr lang="fa-IR" sz="1400" dirty="0" smtClean="0">
                <a:latin typeface="B Nazanin+ Black" pitchFamily="2" charset="-78"/>
                <a:cs typeface="B Nazanin+ Black" pitchFamily="2" charset="-78"/>
              </a:rPr>
              <a:t>- </a:t>
            </a:r>
            <a:r>
              <a:rPr lang="fa-IR" sz="1400" dirty="0" smtClean="0">
                <a:solidFill>
                  <a:srgbClr val="FFC000"/>
                </a:solidFill>
                <a:latin typeface="B Nazanin+ Black" pitchFamily="2" charset="-78"/>
                <a:cs typeface="B Nazanin+ Black" pitchFamily="2" charset="-78"/>
              </a:rPr>
              <a:t>مثلاً </a:t>
            </a:r>
            <a:r>
              <a:rPr lang="fa-IR" sz="1400" dirty="0">
                <a:solidFill>
                  <a:srgbClr val="FFC000"/>
                </a:solidFill>
                <a:latin typeface="B Nazanin+ Black" pitchFamily="2" charset="-78"/>
                <a:cs typeface="B Nazanin+ Black" pitchFamily="2" charset="-78"/>
              </a:rPr>
              <a:t>می خواهیم به تهران برویم. هدف (و مقصد) تهران است و مسأله، رسیدن به تهران. وضعیت موجود محلی است که هم اکنون در آن قرار داریم و وضعیت مطلوب، رسیدن به تهران (یا حضور در تهران) است. بدیهی است راه های مختلفی برای تحقق این هدف (رسیدن به تهران) وجود دارد و در واقع راه های مختلفی برای حل این مسأله وجود دارد.</a:t>
            </a:r>
            <a:br>
              <a:rPr lang="fa-IR" sz="1400" dirty="0">
                <a:solidFill>
                  <a:srgbClr val="FFC000"/>
                </a:solidFill>
                <a:latin typeface="B Nazanin+ Black" pitchFamily="2" charset="-78"/>
                <a:cs typeface="B Nazanin+ Black" pitchFamily="2" charset="-78"/>
              </a:rPr>
            </a:br>
            <a:r>
              <a:rPr lang="fa-IR" sz="2000" dirty="0">
                <a:latin typeface="B Nazanin+ Black" pitchFamily="2" charset="-78"/>
                <a:cs typeface="B Nazanin+ Black" pitchFamily="2" charset="-78"/>
              </a:rPr>
              <a:t>در تعریف ارائه شده چند پیش فرض مهم وجود دارد:</a:t>
            </a:r>
            <a:br>
              <a:rPr lang="fa-IR" sz="2000" dirty="0">
                <a:latin typeface="B Nazanin+ Black" pitchFamily="2" charset="-78"/>
                <a:cs typeface="B Nazanin+ Black" pitchFamily="2" charset="-78"/>
              </a:rPr>
            </a:br>
            <a:r>
              <a:rPr lang="fa-IR" sz="1400" dirty="0">
                <a:latin typeface="B Nazanin+ Black" pitchFamily="2" charset="-78"/>
                <a:cs typeface="B Nazanin+ Black" pitchFamily="2" charset="-78"/>
              </a:rPr>
              <a:t>ـ وضعیت بهتری نسبت به وضعیت فعلی قابل تصور است.</a:t>
            </a:r>
            <a:br>
              <a:rPr lang="fa-IR" sz="1400" dirty="0">
                <a:latin typeface="B Nazanin+ Black" pitchFamily="2" charset="-78"/>
                <a:cs typeface="B Nazanin+ Black" pitchFamily="2" charset="-78"/>
              </a:rPr>
            </a:br>
            <a:r>
              <a:rPr lang="fa-IR" sz="1400" dirty="0">
                <a:latin typeface="B Nazanin+ Black" pitchFamily="2" charset="-78"/>
                <a:cs typeface="B Nazanin+ Black" pitchFamily="2" charset="-78"/>
              </a:rPr>
              <a:t>ـ شخص یا گروه تصمیم‏ گیرنده ‏ای وجود دارد.</a:t>
            </a:r>
            <a:br>
              <a:rPr lang="fa-IR" sz="1400" dirty="0">
                <a:latin typeface="B Nazanin+ Black" pitchFamily="2" charset="-78"/>
                <a:cs typeface="B Nazanin+ Black" pitchFamily="2" charset="-78"/>
              </a:rPr>
            </a:br>
            <a:r>
              <a:rPr lang="fa-IR" sz="1600" dirty="0">
                <a:solidFill>
                  <a:srgbClr val="FFC000"/>
                </a:solidFill>
                <a:latin typeface="B Nazanin+ Black" pitchFamily="2" charset="-78"/>
                <a:cs typeface="B Nazanin+ Black" pitchFamily="2" charset="-78"/>
              </a:rPr>
              <a:t>ـ </a:t>
            </a:r>
            <a:r>
              <a:rPr lang="fa-IR" sz="1600" dirty="0" smtClean="0">
                <a:solidFill>
                  <a:srgbClr val="FFC000"/>
                </a:solidFill>
                <a:latin typeface="B Nazanin+ Black" pitchFamily="2" charset="-78"/>
                <a:cs typeface="B Nazanin+ Black" pitchFamily="2" charset="-78"/>
              </a:rPr>
              <a:t>ذکر </a:t>
            </a:r>
            <a:r>
              <a:rPr lang="fa-IR" sz="1600" dirty="0">
                <a:solidFill>
                  <a:srgbClr val="FFC000"/>
                </a:solidFill>
                <a:latin typeface="B Nazanin+ Black" pitchFamily="2" charset="-78"/>
                <a:cs typeface="B Nazanin+ Black" pitchFamily="2" charset="-78"/>
              </a:rPr>
              <a:t>این نکته نیز ضروری است که شناخت مسأله، خود بخش مهمی از فرایند حل مسأله است.</a:t>
            </a:r>
            <a:r>
              <a:rPr lang="fa-IR" sz="1400" dirty="0"/>
              <a:t/>
            </a:r>
            <a:br>
              <a:rPr lang="fa-IR" sz="1400" dirty="0"/>
            </a:br>
            <a:endParaRPr lang="en-US" sz="1400" dirty="0">
              <a:latin typeface="B Nazanin+ Black" pitchFamily="2" charset="-78"/>
              <a:cs typeface="B Nazanin+ Black" pitchFamily="2" charset="-78"/>
            </a:endParaRPr>
          </a:p>
        </p:txBody>
      </p:sp>
    </p:spTree>
    <p:extLst>
      <p:ext uri="{BB962C8B-B14F-4D97-AF65-F5344CB8AC3E}">
        <p14:creationId xmlns:p14="http://schemas.microsoft.com/office/powerpoint/2010/main" val="291527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نرم </a:t>
            </a:r>
            <a:r>
              <a:rPr lang="fa-IR" altLang="en-US" sz="2000" dirty="0">
                <a:latin typeface="B Nazanin+ Black" pitchFamily="2" charset="-78"/>
                <a:cs typeface="B Nazanin+ Black" pitchFamily="2" charset="-78"/>
              </a:rPr>
              <a:t>( مقدمه )</a:t>
            </a:r>
            <a:endParaRPr lang="en-US" dirty="0"/>
          </a:p>
        </p:txBody>
      </p:sp>
      <p:sp>
        <p:nvSpPr>
          <p:cNvPr id="3" name="Content Placeholder 2"/>
          <p:cNvSpPr>
            <a:spLocks noGrp="1"/>
          </p:cNvSpPr>
          <p:nvPr>
            <p:ph idx="1"/>
          </p:nvPr>
        </p:nvSpPr>
        <p:spPr/>
        <p:txBody>
          <a:bodyPr/>
          <a:lstStyle/>
          <a:p>
            <a:pPr marL="137160" indent="0" algn="r" rtl="1">
              <a:buNone/>
            </a:pPr>
            <a:r>
              <a:rPr lang="fa-IR" sz="2400" dirty="0" smtClean="0">
                <a:latin typeface="B Nazanin+ Black" pitchFamily="2" charset="-78"/>
                <a:cs typeface="B Nazanin+ Black" pitchFamily="2" charset="-78"/>
              </a:rPr>
              <a:t>تحقیق در عملیات سخت :</a:t>
            </a:r>
          </a:p>
          <a:p>
            <a:pPr marL="137160" indent="0" algn="just" rtl="1">
              <a:buNone/>
            </a:pPr>
            <a:r>
              <a:rPr lang="fa-IR" sz="1400" dirty="0" smtClean="0">
                <a:latin typeface="B Nazanin+ Black" pitchFamily="2" charset="-78"/>
                <a:cs typeface="B Nazanin+ Black" pitchFamily="2" charset="-78"/>
              </a:rPr>
              <a:t>- مسئله یا واقعیت ، آن چنان که هست ، مدل سازی شود و </a:t>
            </a:r>
            <a:r>
              <a:rPr lang="fa-IR" sz="1400" dirty="0" smtClean="0">
                <a:solidFill>
                  <a:srgbClr val="FFC000"/>
                </a:solidFill>
                <a:latin typeface="B Nazanin+ Black" pitchFamily="2" charset="-78"/>
                <a:cs typeface="B Nazanin+ Black" pitchFamily="2" charset="-78"/>
              </a:rPr>
              <a:t>جواب بهینه </a:t>
            </a:r>
            <a:r>
              <a:rPr lang="fa-IR" sz="1400" dirty="0" smtClean="0">
                <a:latin typeface="B Nazanin+ Black" pitchFamily="2" charset="-78"/>
                <a:cs typeface="B Nazanin+ Black" pitchFamily="2" charset="-78"/>
              </a:rPr>
              <a:t>و یا در شکل محافظه کارانه آن جواب </a:t>
            </a:r>
            <a:r>
              <a:rPr lang="fa-IR" sz="1400" dirty="0" smtClean="0">
                <a:solidFill>
                  <a:srgbClr val="FFC000"/>
                </a:solidFill>
                <a:latin typeface="B Nazanin+ Black" pitchFamily="2" charset="-78"/>
                <a:cs typeface="B Nazanin+ Black" pitchFamily="2" charset="-78"/>
              </a:rPr>
              <a:t>رضایت بخش </a:t>
            </a:r>
            <a:r>
              <a:rPr lang="fa-IR" sz="1400" dirty="0" smtClean="0">
                <a:latin typeface="B Nazanin+ Black" pitchFamily="2" charset="-78"/>
                <a:cs typeface="B Nazanin+ Black" pitchFamily="2" charset="-78"/>
              </a:rPr>
              <a:t>برای آن محاسبه شود و مدل ساز با کشف روابط آن میتواند مسئله را به صورت یک مدل ریاضی صورت بندی کند . </a:t>
            </a:r>
          </a:p>
          <a:p>
            <a:pPr marL="137160" indent="0" algn="just" rtl="1">
              <a:buNone/>
            </a:pPr>
            <a:r>
              <a:rPr lang="fa-IR" sz="2400" dirty="0" smtClean="0">
                <a:latin typeface="B Nazanin+ Black" pitchFamily="2" charset="-78"/>
                <a:cs typeface="B Nazanin+ Black" pitchFamily="2" charset="-78"/>
              </a:rPr>
              <a:t>وﯾﮋﮔﯽ ﻣﺴﺎﺋﻞ ﺳﺨﺖ</a:t>
            </a:r>
            <a:r>
              <a:rPr lang="en-US" sz="2400" dirty="0" smtClean="0">
                <a:latin typeface="B Nazanin+ Black" pitchFamily="2" charset="-78"/>
                <a:cs typeface="B Nazanin+ Black" pitchFamily="2" charset="-78"/>
              </a:rPr>
              <a:t> :</a:t>
            </a:r>
          </a:p>
          <a:p>
            <a:pPr marL="137160" indent="0" algn="just" rtl="1">
              <a:buNone/>
            </a:pPr>
            <a:r>
              <a:rPr lang="fa-IR" sz="1400" dirty="0" smtClean="0">
                <a:latin typeface="B Nazanin+ Black" pitchFamily="2" charset="-78"/>
                <a:cs typeface="B Nazanin+ Black" pitchFamily="2" charset="-78"/>
              </a:rPr>
              <a:t>- ذﯾﻨﻔﻌﺎن </a:t>
            </a:r>
            <a:r>
              <a:rPr lang="fa-IR" sz="1400" dirty="0">
                <a:latin typeface="B Nazanin+ Black" pitchFamily="2" charset="-78"/>
                <a:cs typeface="B Nazanin+ Black" pitchFamily="2" charset="-78"/>
              </a:rPr>
              <a:t>ﻣﺤﺪود </a:t>
            </a:r>
            <a:endParaRPr lang="en-US" sz="1400" dirty="0" smtClean="0">
              <a:latin typeface="B Nazanin+ Black" pitchFamily="2" charset="-78"/>
              <a:cs typeface="B Nazanin+ Black" pitchFamily="2" charset="-78"/>
            </a:endParaRPr>
          </a:p>
          <a:p>
            <a:pPr marL="137160" indent="0" algn="just" rtl="1">
              <a:buNone/>
            </a:pPr>
            <a:r>
              <a:rPr lang="fa-IR" sz="1400" dirty="0" smtClean="0">
                <a:latin typeface="B Nazanin+ Black" pitchFamily="2" charset="-78"/>
                <a:cs typeface="B Nazanin+ Black" pitchFamily="2" charset="-78"/>
              </a:rPr>
              <a:t>- دﯾﺪﮔﺎهﻫﺎي </a:t>
            </a:r>
            <a:r>
              <a:rPr lang="fa-IR" sz="1400" dirty="0">
                <a:latin typeface="B Nazanin+ Black" pitchFamily="2" charset="-78"/>
                <a:cs typeface="B Nazanin+ Black" pitchFamily="2" charset="-78"/>
              </a:rPr>
              <a:t>ذﯾﻨﻔﻌﺎن </a:t>
            </a:r>
            <a:r>
              <a:rPr lang="fa-IR" sz="1400" dirty="0" smtClean="0">
                <a:latin typeface="B Nazanin+ Black" pitchFamily="2" charset="-78"/>
                <a:cs typeface="B Nazanin+ Black" pitchFamily="2" charset="-78"/>
              </a:rPr>
              <a:t>ﻣﺸﺎبه</a:t>
            </a:r>
            <a:endParaRPr lang="en-US" sz="1400" dirty="0" smtClean="0">
              <a:latin typeface="B Nazanin+ Black" pitchFamily="2" charset="-78"/>
              <a:cs typeface="B Nazanin+ Black" pitchFamily="2" charset="-78"/>
            </a:endParaRPr>
          </a:p>
          <a:p>
            <a:pPr marL="137160" indent="0" algn="just" rtl="1">
              <a:buNone/>
            </a:pPr>
            <a:r>
              <a:rPr lang="fa-IR" sz="1400" dirty="0" smtClean="0">
                <a:latin typeface="B Nazanin+ Black" pitchFamily="2" charset="-78"/>
                <a:cs typeface="B Nazanin+ Black" pitchFamily="2" charset="-78"/>
              </a:rPr>
              <a:t>- ﻣﻨﺎﻓﻊ </a:t>
            </a:r>
            <a:r>
              <a:rPr lang="fa-IR" sz="1400" dirty="0">
                <a:latin typeface="B Nazanin+ Black" pitchFamily="2" charset="-78"/>
                <a:cs typeface="B Nazanin+ Black" pitchFamily="2" charset="-78"/>
              </a:rPr>
              <a:t>واﺿﺢ و ﺗﺼﺮﯾﺢ ﺷﺪه </a:t>
            </a:r>
            <a:r>
              <a:rPr lang="fa-IR" sz="1400" dirty="0" smtClean="0">
                <a:latin typeface="B Nazanin+ Black" pitchFamily="2" charset="-78"/>
                <a:cs typeface="B Nazanin+ Black" pitchFamily="2" charset="-78"/>
              </a:rPr>
              <a:t>اﺳﺖ</a:t>
            </a:r>
          </a:p>
          <a:p>
            <a:pPr marL="137160" indent="0" algn="just" rtl="1">
              <a:buNone/>
            </a:pPr>
            <a:r>
              <a:rPr lang="fa-IR" sz="1400" dirty="0" smtClean="0">
                <a:latin typeface="B Nazanin+ Black" pitchFamily="2" charset="-78"/>
                <a:cs typeface="B Nazanin+ Black" pitchFamily="2" charset="-78"/>
              </a:rPr>
              <a:t>- ﻋﻮاﻣﻞ </a:t>
            </a:r>
            <a:r>
              <a:rPr lang="fa-IR" sz="1400" dirty="0">
                <a:latin typeface="B Nazanin+ Black" pitchFamily="2" charset="-78"/>
                <a:cs typeface="B Nazanin+ Black" pitchFamily="2" charset="-78"/>
              </a:rPr>
              <a:t>اﺛﺮﮔﺬار ﻗﺎﺑﻞ ﺷﻨﺎﺳﺎﯾﯽ </a:t>
            </a:r>
            <a:r>
              <a:rPr lang="fa-IR" sz="1400" dirty="0" smtClean="0">
                <a:latin typeface="B Nazanin+ Black" pitchFamily="2" charset="-78"/>
                <a:cs typeface="B Nazanin+ Black" pitchFamily="2" charset="-78"/>
              </a:rPr>
              <a:t>ﻫﺴﺘﻨﺪ</a:t>
            </a:r>
          </a:p>
          <a:p>
            <a:pPr marL="137160" indent="0" algn="just" rtl="1">
              <a:buNone/>
            </a:pPr>
            <a:r>
              <a:rPr lang="fa-IR" sz="1400" dirty="0" smtClean="0">
                <a:latin typeface="B Nazanin+ Black" pitchFamily="2" charset="-78"/>
                <a:cs typeface="B Nazanin+ Black" pitchFamily="2" charset="-78"/>
              </a:rPr>
              <a:t>- ﻋﺪم </a:t>
            </a:r>
            <a:r>
              <a:rPr lang="fa-IR" sz="1400" dirty="0">
                <a:latin typeface="B Nazanin+ Black" pitchFamily="2" charset="-78"/>
                <a:cs typeface="B Nazanin+ Black" pitchFamily="2" charset="-78"/>
              </a:rPr>
              <a:t>ﻗﻄﻌﯿﺖ وﺟﻮد ﻧﺪارد ﯾﺎ اﻧﺪك </a:t>
            </a:r>
            <a:r>
              <a:rPr lang="fa-IR" sz="1400" dirty="0" smtClean="0">
                <a:latin typeface="B Nazanin+ Black" pitchFamily="2" charset="-78"/>
                <a:cs typeface="B Nazanin+ Black" pitchFamily="2" charset="-78"/>
              </a:rPr>
              <a:t>اﺳﺖ</a:t>
            </a:r>
          </a:p>
          <a:p>
            <a:pPr marL="137160" indent="0" algn="just" rtl="1">
              <a:buNone/>
            </a:pPr>
            <a:r>
              <a:rPr lang="fa-IR" sz="2400" dirty="0">
                <a:latin typeface="B Nazanin+ Black" pitchFamily="2" charset="-78"/>
                <a:cs typeface="B Nazanin+ Black" pitchFamily="2" charset="-78"/>
              </a:rPr>
              <a:t>ﻣﻮاﺟﻬﻪ ﺑﺎ ﻣﺴﺎﺋﻞ </a:t>
            </a:r>
            <a:r>
              <a:rPr lang="fa-IR" sz="2400" dirty="0" smtClean="0">
                <a:latin typeface="B Nazanin+ Black" pitchFamily="2" charset="-78"/>
                <a:cs typeface="B Nazanin+ Black" pitchFamily="2" charset="-78"/>
              </a:rPr>
              <a:t>ﺳﺨﺖ :</a:t>
            </a:r>
          </a:p>
          <a:p>
            <a:pPr marL="137160" indent="0" algn="just" rtl="1">
              <a:buNone/>
            </a:pPr>
            <a:r>
              <a:rPr lang="fa-IR" sz="1400" dirty="0" smtClean="0">
                <a:latin typeface="B Nazanin+ Black" pitchFamily="2" charset="-78"/>
                <a:cs typeface="B Nazanin+ Black" pitchFamily="2" charset="-78"/>
              </a:rPr>
              <a:t>- اﺳﺘﻔﺎده </a:t>
            </a:r>
            <a:r>
              <a:rPr lang="fa-IR" sz="1400" dirty="0">
                <a:latin typeface="B Nazanin+ Black" pitchFamily="2" charset="-78"/>
                <a:cs typeface="B Nazanin+ Black" pitchFamily="2" charset="-78"/>
              </a:rPr>
              <a:t>از ﻣﺤﺎﺳﺒﺎت رﯾﺎﺿﯽ ﺑـﺮاي ﺑﺮرﺳـﯽ ﻧﺘـﺎﯾﺞ و ارزﯾـﺎﺑﯽ ﮔﺰﯾﻨـﻪ ﻫـﺎي </a:t>
            </a:r>
            <a:r>
              <a:rPr lang="fa-IR" sz="1400" dirty="0" smtClean="0">
                <a:latin typeface="B Nazanin+ Black" pitchFamily="2" charset="-78"/>
                <a:cs typeface="B Nazanin+ Black" pitchFamily="2" charset="-78"/>
              </a:rPr>
              <a:t>ﺟﺎﯾﮕﺰﯾﻦ </a:t>
            </a:r>
          </a:p>
          <a:p>
            <a:pPr marL="137160" indent="0" algn="just" rtl="1">
              <a:buNone/>
            </a:pPr>
            <a:r>
              <a:rPr lang="fa-IR" sz="1400" dirty="0" smtClean="0">
                <a:latin typeface="B Nazanin+ Black" pitchFamily="2" charset="-78"/>
                <a:cs typeface="B Nazanin+ Black" pitchFamily="2" charset="-78"/>
              </a:rPr>
              <a:t>- ﻣﻌﯿﺎرﻫﺎی </a:t>
            </a:r>
            <a:r>
              <a:rPr lang="fa-IR" sz="1400" dirty="0">
                <a:latin typeface="B Nazanin+ Black" pitchFamily="2" charset="-78"/>
                <a:cs typeface="B Nazanin+ Black" pitchFamily="2" charset="-78"/>
              </a:rPr>
              <a:t>ﻣﺸﺨﺼﯽ </a:t>
            </a:r>
            <a:r>
              <a:rPr lang="fa-IR" sz="1400" dirty="0" smtClean="0">
                <a:latin typeface="B Nazanin+ Black" pitchFamily="2" charset="-78"/>
                <a:cs typeface="B Nazanin+ Black" pitchFamily="2" charset="-78"/>
              </a:rPr>
              <a:t>ﺑﺮای ﺗﺤﻘﻖ اﻫﺪاف</a:t>
            </a:r>
          </a:p>
          <a:p>
            <a:pPr marL="137160" indent="0" algn="just" rtl="1">
              <a:buNone/>
            </a:pPr>
            <a:r>
              <a:rPr lang="fa-IR" sz="1400" dirty="0">
                <a:latin typeface="B Nazanin+ Black" pitchFamily="2" charset="-78"/>
                <a:cs typeface="B Nazanin+ Black" pitchFamily="2" charset="-78"/>
              </a:rPr>
              <a:t> </a:t>
            </a:r>
            <a:r>
              <a:rPr lang="fa-IR" sz="1400" dirty="0" smtClean="0">
                <a:latin typeface="B Nazanin+ Black" pitchFamily="2" charset="-78"/>
                <a:cs typeface="B Nazanin+ Black" pitchFamily="2" charset="-78"/>
              </a:rPr>
              <a:t>- ﻫﺪف </a:t>
            </a:r>
            <a:r>
              <a:rPr lang="fa-IR" sz="1400" dirty="0">
                <a:latin typeface="B Nazanin+ Black" pitchFamily="2" charset="-78"/>
                <a:cs typeface="B Nazanin+ Black" pitchFamily="2" charset="-78"/>
              </a:rPr>
              <a:t>ﻏﺎﻟﺐ </a:t>
            </a:r>
            <a:r>
              <a:rPr lang="fa-IR" sz="1400" dirty="0" smtClean="0">
                <a:latin typeface="B Nazanin+ Black" pitchFamily="2" charset="-78"/>
                <a:cs typeface="B Nazanin+ Black" pitchFamily="2" charset="-78"/>
              </a:rPr>
              <a:t>ﺟﺴﺘﺠﻮی</a:t>
            </a:r>
            <a:r>
              <a:rPr lang="fa-IR" sz="1400" dirty="0" smtClean="0">
                <a:solidFill>
                  <a:srgbClr val="FFC000"/>
                </a:solidFill>
                <a:latin typeface="B Nazanin+ Black" pitchFamily="2" charset="-78"/>
                <a:cs typeface="B Nazanin+ Black" pitchFamily="2" charset="-78"/>
              </a:rPr>
              <a:t>ﺟﻮاب ﺑﻬﯿﻨه</a:t>
            </a:r>
          </a:p>
          <a:p>
            <a:pPr marL="137160" indent="0" algn="just" rtl="1">
              <a:buNone/>
            </a:pPr>
            <a:r>
              <a:rPr lang="fa-IR" sz="1400" dirty="0" smtClean="0">
                <a:latin typeface="B Nazanin+ Black" pitchFamily="2" charset="-78"/>
                <a:cs typeface="B Nazanin+ Black" pitchFamily="2" charset="-78"/>
              </a:rPr>
              <a:t>- ﺗﻌﺮﯾﻒ </a:t>
            </a:r>
            <a:r>
              <a:rPr lang="fa-IR" sz="1400" dirty="0">
                <a:latin typeface="B Nazanin+ Black" pitchFamily="2" charset="-78"/>
                <a:cs typeface="B Nazanin+ Black" pitchFamily="2" charset="-78"/>
              </a:rPr>
              <a:t>ﺷﻔﺎف</a:t>
            </a:r>
            <a:endParaRPr lang="en-US" sz="1400" dirty="0">
              <a:latin typeface="B Nazanin+ Black" pitchFamily="2" charset="-78"/>
              <a:cs typeface="B Nazanin+ Black" pitchFamily="2" charset="-78"/>
            </a:endParaRPr>
          </a:p>
        </p:txBody>
      </p:sp>
    </p:spTree>
    <p:extLst>
      <p:ext uri="{BB962C8B-B14F-4D97-AF65-F5344CB8AC3E}">
        <p14:creationId xmlns:p14="http://schemas.microsoft.com/office/powerpoint/2010/main" val="589695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ltLang="en-US" dirty="0">
                <a:latin typeface="B Nazanin+ Black" pitchFamily="2" charset="-78"/>
                <a:cs typeface="B Nazanin+ Black" pitchFamily="2" charset="-78"/>
              </a:rPr>
              <a:t>تحقیق در عملیات </a:t>
            </a:r>
            <a:r>
              <a:rPr lang="fa-IR" altLang="en-US" dirty="0" smtClean="0">
                <a:latin typeface="B Nazanin+ Black" pitchFamily="2" charset="-78"/>
                <a:cs typeface="B Nazanin+ Black" pitchFamily="2" charset="-78"/>
              </a:rPr>
              <a:t>نرم</a:t>
            </a:r>
            <a:endParaRPr lang="en-US" dirty="0"/>
          </a:p>
        </p:txBody>
      </p:sp>
      <p:sp>
        <p:nvSpPr>
          <p:cNvPr id="3" name="Content Placeholder 2"/>
          <p:cNvSpPr>
            <a:spLocks noGrp="1"/>
          </p:cNvSpPr>
          <p:nvPr>
            <p:ph idx="1"/>
          </p:nvPr>
        </p:nvSpPr>
        <p:spPr/>
        <p:txBody>
          <a:bodyPr/>
          <a:lstStyle/>
          <a:p>
            <a:pPr marL="137160" indent="0" algn="r" rtl="1">
              <a:buNone/>
            </a:pPr>
            <a:r>
              <a:rPr lang="fa-IR" altLang="en-US" dirty="0" smtClean="0">
                <a:latin typeface="B Nazanin+ Black" pitchFamily="2" charset="-78"/>
                <a:cs typeface="B Nazanin+ Black" pitchFamily="2" charset="-78"/>
              </a:rPr>
              <a:t>تحقیق</a:t>
            </a:r>
            <a:r>
              <a:rPr lang="fa-IR" altLang="en-US" sz="2400" dirty="0" smtClean="0">
                <a:latin typeface="B Nazanin+ Black" pitchFamily="2" charset="-78"/>
                <a:cs typeface="B Nazanin+ Black" pitchFamily="2" charset="-78"/>
              </a:rPr>
              <a:t> </a:t>
            </a:r>
            <a:r>
              <a:rPr lang="fa-IR" altLang="en-US" sz="2400" dirty="0">
                <a:latin typeface="B Nazanin+ Black" pitchFamily="2" charset="-78"/>
                <a:cs typeface="B Nazanin+ Black" pitchFamily="2" charset="-78"/>
              </a:rPr>
              <a:t>در عملیات </a:t>
            </a:r>
            <a:r>
              <a:rPr lang="fa-IR" altLang="en-US" sz="2400" dirty="0" smtClean="0">
                <a:latin typeface="B Nazanin+ Black" pitchFamily="2" charset="-78"/>
                <a:cs typeface="B Nazanin+ Black" pitchFamily="2" charset="-78"/>
              </a:rPr>
              <a:t>نرم :</a:t>
            </a:r>
          </a:p>
          <a:p>
            <a:pPr marL="137160" indent="0" algn="just" rtl="1">
              <a:buNone/>
            </a:pPr>
            <a:r>
              <a:rPr lang="fa-IR" sz="1400" dirty="0" smtClean="0">
                <a:latin typeface="B Nazanin+ Black" pitchFamily="2" charset="-78"/>
                <a:cs typeface="B Nazanin+ Black" pitchFamily="2" charset="-78"/>
              </a:rPr>
              <a:t>- با این استدلال که ذینفعان ( کارکنان ، مدیران ، شرکاء ، مشتریان و به طور کلی انسانها ) جزئی جدایی ناپذیر از مسئله می باشند و درصدد حل مسئله است .که به مسائل بد تعریف ، آشفته و غیر ساختارمند ساخت لازم را مبتنی بر برداشت های متفاوت افراد تدوین می کند .</a:t>
            </a:r>
          </a:p>
          <a:p>
            <a:pPr marL="137160" indent="0" algn="just" rtl="1">
              <a:buNone/>
            </a:pPr>
            <a:r>
              <a:rPr lang="fa-IR" sz="1400" dirty="0" smtClean="0">
                <a:latin typeface="B Nazanin+ Black" pitchFamily="2" charset="-78"/>
                <a:cs typeface="B Nazanin+ Black" pitchFamily="2" charset="-78"/>
              </a:rPr>
              <a:t>- به عبارتی می توان گفت </a:t>
            </a:r>
            <a:r>
              <a:rPr lang="en-US" sz="1400" dirty="0" smtClean="0">
                <a:latin typeface="B Nazanin+ Black" pitchFamily="2" charset="-78"/>
                <a:cs typeface="B Nazanin+ Black" pitchFamily="2" charset="-78"/>
              </a:rPr>
              <a:t>OR</a:t>
            </a:r>
            <a:r>
              <a:rPr lang="fa-IR" sz="1400" dirty="0" smtClean="0">
                <a:latin typeface="B Nazanin+ Black" pitchFamily="2" charset="-78"/>
                <a:cs typeface="B Nazanin+ Black" pitchFamily="2" charset="-78"/>
              </a:rPr>
              <a:t> نرم مجموعه روش شناسی </a:t>
            </a:r>
            <a:r>
              <a:rPr lang="fa-IR" sz="1400" dirty="0" smtClean="0">
                <a:solidFill>
                  <a:srgbClr val="FFC000"/>
                </a:solidFill>
                <a:latin typeface="B Nazanin+ Black" pitchFamily="2" charset="-78"/>
                <a:cs typeface="B Nazanin+ Black" pitchFamily="2" charset="-78"/>
              </a:rPr>
              <a:t>ساختاردهی به مسئله </a:t>
            </a:r>
            <a:r>
              <a:rPr lang="fa-IR" sz="1400" dirty="0" smtClean="0">
                <a:latin typeface="B Nazanin+ Black" pitchFamily="2" charset="-78"/>
                <a:cs typeface="B Nazanin+ Black" pitchFamily="2" charset="-78"/>
              </a:rPr>
              <a:t>می باشد .( روش شناسی سیستم های نرم </a:t>
            </a:r>
            <a:r>
              <a:rPr lang="en-US" sz="1400" dirty="0" smtClean="0">
                <a:solidFill>
                  <a:srgbClr val="FFC000"/>
                </a:solidFill>
                <a:latin typeface="B Nazanin+ Black" pitchFamily="2" charset="-78"/>
                <a:cs typeface="B Nazanin+ Black" pitchFamily="2" charset="-78"/>
              </a:rPr>
              <a:t>SSM</a:t>
            </a:r>
            <a:r>
              <a:rPr lang="fa-IR" sz="1400" dirty="0">
                <a:latin typeface="B Nazanin+ Black" pitchFamily="2" charset="-78"/>
                <a:cs typeface="B Nazanin+ Black" pitchFamily="2" charset="-78"/>
              </a:rPr>
              <a:t> </a:t>
            </a:r>
            <a:r>
              <a:rPr lang="fa-IR" sz="1400" dirty="0" smtClean="0">
                <a:latin typeface="B Nazanin+ Black" pitchFamily="2" charset="-78"/>
                <a:cs typeface="B Nazanin+ Black" pitchFamily="2" charset="-78"/>
              </a:rPr>
              <a:t>– نگاشت شناختی </a:t>
            </a:r>
            <a:r>
              <a:rPr lang="en-US" sz="1400" dirty="0" smtClean="0">
                <a:solidFill>
                  <a:srgbClr val="FFC000"/>
                </a:solidFill>
                <a:latin typeface="B Nazanin+ Black" pitchFamily="2" charset="-78"/>
                <a:cs typeface="B Nazanin+ Black" pitchFamily="2" charset="-78"/>
              </a:rPr>
              <a:t>CM</a:t>
            </a:r>
            <a:r>
              <a:rPr lang="fa-IR" sz="1400" dirty="0" smtClean="0">
                <a:solidFill>
                  <a:srgbClr val="FFC000"/>
                </a:solidFill>
                <a:latin typeface="B Nazanin+ Black" pitchFamily="2" charset="-78"/>
                <a:cs typeface="B Nazanin+ Black" pitchFamily="2" charset="-78"/>
              </a:rPr>
              <a:t> </a:t>
            </a:r>
            <a:r>
              <a:rPr lang="fa-IR" sz="1400" dirty="0" smtClean="0">
                <a:latin typeface="B Nazanin+ Black" pitchFamily="2" charset="-78"/>
                <a:cs typeface="B Nazanin+ Black" pitchFamily="2" charset="-78"/>
              </a:rPr>
              <a:t>– تحلیل و توسعه گزینه استراتژیک </a:t>
            </a:r>
            <a:r>
              <a:rPr lang="en-US" sz="1400" dirty="0" smtClean="0">
                <a:solidFill>
                  <a:srgbClr val="FFC000"/>
                </a:solidFill>
                <a:latin typeface="B Nazanin+ Black" pitchFamily="2" charset="-78"/>
                <a:cs typeface="B Nazanin+ Black" pitchFamily="2" charset="-78"/>
              </a:rPr>
              <a:t>SODA</a:t>
            </a:r>
            <a:r>
              <a:rPr lang="en-US" sz="1400" dirty="0" smtClean="0">
                <a:latin typeface="B Nazanin+ Black" pitchFamily="2" charset="-78"/>
                <a:cs typeface="B Nazanin+ Black" pitchFamily="2" charset="-78"/>
              </a:rPr>
              <a:t> </a:t>
            </a:r>
            <a:r>
              <a:rPr lang="fa-IR" sz="1400" dirty="0" smtClean="0">
                <a:latin typeface="B Nazanin+ Black" pitchFamily="2" charset="-78"/>
                <a:cs typeface="B Nazanin+ Black" pitchFamily="2" charset="-78"/>
              </a:rPr>
              <a:t> - رویکرد گزینه استراتژیک </a:t>
            </a:r>
            <a:r>
              <a:rPr lang="en-US" sz="1400" dirty="0" smtClean="0">
                <a:solidFill>
                  <a:srgbClr val="FFC000"/>
                </a:solidFill>
                <a:latin typeface="B Nazanin+ Black" pitchFamily="2" charset="-78"/>
                <a:cs typeface="B Nazanin+ Black" pitchFamily="2" charset="-78"/>
              </a:rPr>
              <a:t>SCA </a:t>
            </a:r>
            <a:r>
              <a:rPr lang="fa-IR" sz="1400" dirty="0" smtClean="0">
                <a:latin typeface="B Nazanin+ Black" pitchFamily="2" charset="-78"/>
                <a:cs typeface="B Nazanin+ Black" pitchFamily="2" charset="-78"/>
              </a:rPr>
              <a:t> - تحلیل استواری </a:t>
            </a:r>
            <a:r>
              <a:rPr lang="en-US" sz="1400" dirty="0" smtClean="0">
                <a:solidFill>
                  <a:srgbClr val="FFC000"/>
                </a:solidFill>
                <a:latin typeface="B Nazanin+ Black" pitchFamily="2" charset="-78"/>
                <a:cs typeface="B Nazanin+ Black" pitchFamily="2" charset="-78"/>
              </a:rPr>
              <a:t>RA </a:t>
            </a:r>
            <a:r>
              <a:rPr lang="fa-IR" sz="1400" dirty="0" smtClean="0">
                <a:solidFill>
                  <a:srgbClr val="FFC000"/>
                </a:solidFill>
                <a:latin typeface="B Nazanin+ Black" pitchFamily="2" charset="-78"/>
                <a:cs typeface="B Nazanin+ Black" pitchFamily="2" charset="-78"/>
              </a:rPr>
              <a:t> </a:t>
            </a:r>
            <a:r>
              <a:rPr lang="fa-IR" sz="1400" dirty="0" smtClean="0">
                <a:latin typeface="B Nazanin+ Black" pitchFamily="2" charset="-78"/>
                <a:cs typeface="B Nazanin+ Black" pitchFamily="2" charset="-78"/>
              </a:rPr>
              <a:t>و مدل سازی ساختاری تفسیری </a:t>
            </a:r>
            <a:r>
              <a:rPr lang="en-US" sz="1400" dirty="0" smtClean="0">
                <a:solidFill>
                  <a:srgbClr val="FFC000"/>
                </a:solidFill>
                <a:latin typeface="B Nazanin+ Black" pitchFamily="2" charset="-78"/>
                <a:cs typeface="B Nazanin+ Black" pitchFamily="2" charset="-78"/>
              </a:rPr>
              <a:t>ISM </a:t>
            </a:r>
            <a:r>
              <a:rPr lang="fa-IR" sz="1400" dirty="0" smtClean="0">
                <a:solidFill>
                  <a:srgbClr val="FFC000"/>
                </a:solidFill>
                <a:latin typeface="B Nazanin+ Black" pitchFamily="2" charset="-78"/>
                <a:cs typeface="B Nazanin+ Black" pitchFamily="2" charset="-78"/>
              </a:rPr>
              <a:t> </a:t>
            </a:r>
            <a:r>
              <a:rPr lang="fa-IR" sz="1400" dirty="0" smtClean="0">
                <a:latin typeface="B Nazanin+ Black" pitchFamily="2" charset="-78"/>
                <a:cs typeface="B Nazanin+ Black" pitchFamily="2" charset="-78"/>
              </a:rPr>
              <a:t>اشاره کرد .</a:t>
            </a:r>
          </a:p>
          <a:p>
            <a:pPr marL="137160" indent="0" algn="just" rtl="1">
              <a:buNone/>
            </a:pPr>
            <a:r>
              <a:rPr lang="fa-IR" sz="2400" dirty="0">
                <a:latin typeface="B Nazanin+ Black" pitchFamily="2" charset="-78"/>
                <a:cs typeface="B Nazanin+ Black" pitchFamily="2" charset="-78"/>
              </a:rPr>
              <a:t>وﯾﮋﮔﯽ ﻣﺴﺎﺋﻞ </a:t>
            </a:r>
            <a:r>
              <a:rPr lang="fa-IR" sz="2400" dirty="0" smtClean="0">
                <a:latin typeface="B Nazanin+ Black" pitchFamily="2" charset="-78"/>
                <a:cs typeface="B Nazanin+ Black" pitchFamily="2" charset="-78"/>
              </a:rPr>
              <a:t>ﻧﺮم :</a:t>
            </a:r>
          </a:p>
          <a:p>
            <a:pPr marL="137160" indent="0" algn="just" rtl="1">
              <a:buNone/>
            </a:pPr>
            <a:r>
              <a:rPr lang="fa-IR" sz="1400" dirty="0" smtClean="0">
                <a:latin typeface="B Nazanin+ Black" pitchFamily="2" charset="-78"/>
                <a:cs typeface="B Nazanin+ Black" pitchFamily="2" charset="-78"/>
              </a:rPr>
              <a:t>- ﻣﻮﻗﻌﯿﺖ </a:t>
            </a:r>
            <a:r>
              <a:rPr lang="fa-IR" sz="1400" dirty="0">
                <a:latin typeface="B Nazanin+ Black" pitchFamily="2" charset="-78"/>
                <a:cs typeface="B Nazanin+ Black" pitchFamily="2" charset="-78"/>
              </a:rPr>
              <a:t>ﻣﺴﺌﻠﻪ </a:t>
            </a:r>
            <a:r>
              <a:rPr lang="fa-IR" sz="1400" dirty="0" smtClean="0">
                <a:latin typeface="B Nazanin+ Black" pitchFamily="2" charset="-78"/>
                <a:cs typeface="B Nazanin+ Black" pitchFamily="2" charset="-78"/>
              </a:rPr>
              <a:t>درﻫﻢ </a:t>
            </a:r>
            <a:r>
              <a:rPr lang="fa-IR" sz="1400" dirty="0">
                <a:latin typeface="B Nazanin+ Black" pitchFamily="2" charset="-78"/>
                <a:cs typeface="B Nazanin+ Black" pitchFamily="2" charset="-78"/>
              </a:rPr>
              <a:t>ﺗﻨﯿﺪه و </a:t>
            </a:r>
            <a:r>
              <a:rPr lang="fa-IR" sz="1400" dirty="0" smtClean="0">
                <a:latin typeface="B Nazanin+ Black" pitchFamily="2" charset="-78"/>
                <a:cs typeface="B Nazanin+ Black" pitchFamily="2" charset="-78"/>
              </a:rPr>
              <a:t>آشفته</a:t>
            </a:r>
          </a:p>
          <a:p>
            <a:pPr marL="137160" indent="0" algn="just" rtl="1">
              <a:buNone/>
            </a:pPr>
            <a:r>
              <a:rPr lang="fa-IR" sz="1400" dirty="0" smtClean="0">
                <a:latin typeface="B Nazanin+ Black" pitchFamily="2" charset="-78"/>
                <a:cs typeface="B Nazanin+ Black" pitchFamily="2" charset="-78"/>
              </a:rPr>
              <a:t>- ﺳﺎﺧﺘﺎر </a:t>
            </a:r>
            <a:r>
              <a:rPr lang="fa-IR" sz="1400" dirty="0">
                <a:latin typeface="B Nazanin+ Black" pitchFamily="2" charset="-78"/>
                <a:cs typeface="B Nazanin+ Black" pitchFamily="2" charset="-78"/>
              </a:rPr>
              <a:t>و </a:t>
            </a:r>
            <a:r>
              <a:rPr lang="fa-IR" sz="1400" dirty="0" smtClean="0">
                <a:latin typeface="B Nazanin+ Black" pitchFamily="2" charset="-78"/>
                <a:cs typeface="B Nazanin+ Black" pitchFamily="2" charset="-78"/>
              </a:rPr>
              <a:t>ﻣﺮزﺑﻨﺪی ﻣﻮﻗﻌﯿﺖ نامشخص</a:t>
            </a:r>
          </a:p>
          <a:p>
            <a:pPr marL="137160" indent="0" algn="just" rtl="1">
              <a:buNone/>
            </a:pPr>
            <a:r>
              <a:rPr lang="fa-IR" sz="1400" dirty="0" smtClean="0">
                <a:latin typeface="B Nazanin+ Black" pitchFamily="2" charset="-78"/>
                <a:cs typeface="B Nazanin+ Black" pitchFamily="2" charset="-78"/>
              </a:rPr>
              <a:t>- ﺗﻌﺮﯾﻒ </a:t>
            </a:r>
            <a:r>
              <a:rPr lang="fa-IR" sz="1400" dirty="0">
                <a:latin typeface="B Nazanin+ Black" pitchFamily="2" charset="-78"/>
                <a:cs typeface="B Nazanin+ Black" pitchFamily="2" charset="-78"/>
              </a:rPr>
              <a:t>ﺿﻌﯿﻒ از </a:t>
            </a:r>
            <a:r>
              <a:rPr lang="fa-IR" sz="1400" dirty="0" smtClean="0">
                <a:latin typeface="B Nazanin+ Black" pitchFamily="2" charset="-78"/>
                <a:cs typeface="B Nazanin+ Black" pitchFamily="2" charset="-78"/>
              </a:rPr>
              <a:t>اﺟﺰای ﻣﺴﺌﻠﻪ </a:t>
            </a:r>
            <a:r>
              <a:rPr lang="fa-IR" sz="1400" dirty="0">
                <a:latin typeface="B Nazanin+ Black" pitchFamily="2" charset="-78"/>
                <a:cs typeface="B Nazanin+ Black" pitchFamily="2" charset="-78"/>
              </a:rPr>
              <a:t>و رواﺑﻂ ﺑﯿﻦ آن </a:t>
            </a:r>
            <a:r>
              <a:rPr lang="fa-IR" sz="1400" dirty="0" smtClean="0">
                <a:latin typeface="B Nazanin+ Black" pitchFamily="2" charset="-78"/>
                <a:cs typeface="B Nazanin+ Black" pitchFamily="2" charset="-78"/>
              </a:rPr>
              <a:t>ﻫﺎ</a:t>
            </a:r>
          </a:p>
          <a:p>
            <a:pPr marL="137160" indent="0" algn="just" rtl="1">
              <a:buNone/>
            </a:pPr>
            <a:r>
              <a:rPr lang="fa-IR" sz="1400" dirty="0" smtClean="0">
                <a:latin typeface="B Nazanin+ Black" pitchFamily="2" charset="-78"/>
                <a:cs typeface="B Nazanin+ Black" pitchFamily="2" charset="-78"/>
              </a:rPr>
              <a:t>- ﻋﺪم </a:t>
            </a:r>
            <a:r>
              <a:rPr lang="fa-IR" sz="1400" dirty="0">
                <a:latin typeface="B Nazanin+ Black" pitchFamily="2" charset="-78"/>
                <a:cs typeface="B Nazanin+ Black" pitchFamily="2" charset="-78"/>
              </a:rPr>
              <a:t>اﺳﺘﻘﻼل ﻣﻮﻗﻌﯿﺖ از </a:t>
            </a:r>
            <a:r>
              <a:rPr lang="fa-IR" sz="1400" dirty="0" smtClean="0">
                <a:latin typeface="B Nazanin+ Black" pitchFamily="2" charset="-78"/>
                <a:cs typeface="B Nazanin+ Black" pitchFamily="2" charset="-78"/>
              </a:rPr>
              <a:t>اﻓﺮاد</a:t>
            </a:r>
          </a:p>
          <a:p>
            <a:pPr marL="137160" indent="0" algn="just" rtl="1">
              <a:buNone/>
            </a:pPr>
            <a:r>
              <a:rPr lang="fa-IR" sz="1400" dirty="0" smtClean="0">
                <a:latin typeface="B Nazanin+ Black" pitchFamily="2" charset="-78"/>
                <a:cs typeface="B Nazanin+ Black" pitchFamily="2" charset="-78"/>
              </a:rPr>
              <a:t>- ﻋﺪم توافق در مورد اهداف و </a:t>
            </a:r>
            <a:r>
              <a:rPr lang="fa-IR" sz="1400" dirty="0">
                <a:latin typeface="B Nazanin+ Black" pitchFamily="2" charset="-78"/>
                <a:cs typeface="B Nazanin+ Black" pitchFamily="2" charset="-78"/>
              </a:rPr>
              <a:t>ﯾﺎ </a:t>
            </a:r>
            <a:r>
              <a:rPr lang="fa-IR" sz="1400" dirty="0" smtClean="0">
                <a:latin typeface="B Nazanin+ Black" pitchFamily="2" charset="-78"/>
                <a:cs typeface="B Nazanin+ Black" pitchFamily="2" charset="-78"/>
              </a:rPr>
              <a:t>اقدامات </a:t>
            </a:r>
            <a:r>
              <a:rPr lang="fa-IR" sz="1400" dirty="0">
                <a:latin typeface="B Nazanin+ Black" pitchFamily="2" charset="-78"/>
                <a:cs typeface="B Nazanin+ Black" pitchFamily="2" charset="-78"/>
              </a:rPr>
              <a:t>و در عین حال وجود ارزش </a:t>
            </a:r>
            <a:r>
              <a:rPr lang="fa-IR" sz="1400" dirty="0" smtClean="0">
                <a:latin typeface="B Nazanin+ Black" pitchFamily="2" charset="-78"/>
                <a:cs typeface="B Nazanin+ Black" pitchFamily="2" charset="-78"/>
              </a:rPr>
              <a:t> ها و منافع مشترک برای همکاری</a:t>
            </a:r>
          </a:p>
          <a:p>
            <a:pPr marL="137160" indent="0" algn="just" rtl="1">
              <a:buNone/>
            </a:pPr>
            <a:r>
              <a:rPr lang="fa-IR" sz="1400" dirty="0" smtClean="0">
                <a:latin typeface="B Nazanin+ Black" pitchFamily="2" charset="-78"/>
                <a:cs typeface="B Nazanin+ Black" pitchFamily="2" charset="-78"/>
              </a:rPr>
              <a:t>- ﺳﻮال </a:t>
            </a:r>
            <a:r>
              <a:rPr lang="fa-IR" sz="1400" dirty="0">
                <a:latin typeface="B Nazanin+ Black" pitchFamily="2" charset="-78"/>
                <a:cs typeface="B Nazanin+ Black" pitchFamily="2" charset="-78"/>
              </a:rPr>
              <a:t>اﺻﻠﯽ ﻋﻤﺪﺗﺎً ﺣﻮل ﭼﯿﺴﺘﯽ اﺳﺖ ﻧﻪ ﭼﮕﻮﻧﮕﯽ </a:t>
            </a:r>
          </a:p>
          <a:p>
            <a:pPr marL="137160" indent="0" algn="just" rtl="1">
              <a:buNone/>
            </a:pPr>
            <a:endParaRPr lang="en-US" sz="1400" dirty="0">
              <a:latin typeface="B Nazanin+ Black" pitchFamily="2" charset="-78"/>
              <a:cs typeface="B Nazanin+ Black" pitchFamily="2" charset="-78"/>
            </a:endParaRPr>
          </a:p>
        </p:txBody>
      </p:sp>
    </p:spTree>
    <p:extLst>
      <p:ext uri="{BB962C8B-B14F-4D97-AF65-F5344CB8AC3E}">
        <p14:creationId xmlns:p14="http://schemas.microsoft.com/office/powerpoint/2010/main" val="1241212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2464</TotalTime>
  <Words>2592</Words>
  <Application>Microsoft Office PowerPoint</Application>
  <PresentationFormat>On-screen Show (4:3)</PresentationFormat>
  <Paragraphs>225</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تحقیق درعملیات نرم</vt:lpstr>
      <vt:lpstr>تحقیق در عملیات نرم</vt:lpstr>
      <vt:lpstr>تحقیق در عملیات نرم</vt:lpstr>
      <vt:lpstr>تحقیق در عملیات نرم ( مقدمه )</vt:lpstr>
      <vt:lpstr>تحقیق در عملیات نرم ( مقدمه )</vt:lpstr>
      <vt:lpstr>تحقیق در عملیات نرم ( مقدمه )</vt:lpstr>
      <vt:lpstr>تحقیق در عملیات نرم ( مقدمه )</vt:lpstr>
      <vt:lpstr>تحقیق در عملیات نرم ( مقدمه )</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تحقیق در عملیات نرم</vt:lpstr>
      <vt:lpstr>منابع :  - کتاب تحقیق در عملیات نرم ( رویکردهای ساختاردهی مسئله ) - کتاب مدل سازی نرم در مدیریت  - سایت انجمن مدیریت صنعتی  - جزوه آموزشی تحقیق در عملیات 2 ، دکتر عادل آذر - سایت http://m-sanati.ir  -MIS مدیریت سیستم های اطلاعاتی - مقاله مساله یابی http://nedaouladeh.blogfa -تعریف و مفهوم مسأله http://pishgam5.rozblog.com                                                                                                                         پایان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line PowerPoint Presentation</dc:title>
  <dc:creator>jontypearce</dc:creator>
  <cp:lastModifiedBy>WIN 7</cp:lastModifiedBy>
  <cp:revision>80</cp:revision>
  <dcterms:created xsi:type="dcterms:W3CDTF">2011-07-11T11:56:50Z</dcterms:created>
  <dcterms:modified xsi:type="dcterms:W3CDTF">2017-03-28T17:22:46Z</dcterms:modified>
</cp:coreProperties>
</file>