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01" r:id="rId2"/>
    <p:sldId id="257" r:id="rId3"/>
    <p:sldId id="259" r:id="rId4"/>
    <p:sldId id="260" r:id="rId5"/>
    <p:sldId id="261" r:id="rId6"/>
    <p:sldId id="262" r:id="rId7"/>
    <p:sldId id="263" r:id="rId8"/>
    <p:sldId id="264" r:id="rId9"/>
    <p:sldId id="265" r:id="rId10"/>
    <p:sldId id="266" r:id="rId11"/>
    <p:sldId id="267" r:id="rId12"/>
    <p:sldId id="268" r:id="rId13"/>
    <p:sldId id="269" r:id="rId14"/>
    <p:sldId id="289" r:id="rId15"/>
    <p:sldId id="290" r:id="rId16"/>
    <p:sldId id="291" r:id="rId17"/>
    <p:sldId id="292" r:id="rId18"/>
    <p:sldId id="293" r:id="rId19"/>
    <p:sldId id="294" r:id="rId20"/>
    <p:sldId id="295" r:id="rId21"/>
    <p:sldId id="296" r:id="rId22"/>
    <p:sldId id="297" r:id="rId23"/>
    <p:sldId id="298" r:id="rId24"/>
    <p:sldId id="300" r:id="rId25"/>
    <p:sldId id="299" r:id="rId26"/>
    <p:sldId id="302" r:id="rId27"/>
    <p:sldId id="303" r:id="rId28"/>
    <p:sldId id="304" r:id="rId29"/>
    <p:sldId id="305" r:id="rId30"/>
    <p:sldId id="306" r:id="rId31"/>
    <p:sldId id="270" r:id="rId32"/>
    <p:sldId id="271" r:id="rId33"/>
    <p:sldId id="272" r:id="rId34"/>
    <p:sldId id="273" r:id="rId35"/>
    <p:sldId id="274" r:id="rId36"/>
    <p:sldId id="275" r:id="rId37"/>
    <p:sldId id="276" r:id="rId38"/>
    <p:sldId id="277" r:id="rId39"/>
    <p:sldId id="278" r:id="rId40"/>
    <p:sldId id="284" r:id="rId41"/>
    <p:sldId id="281" r:id="rId42"/>
    <p:sldId id="282" r:id="rId43"/>
    <p:sldId id="285" r:id="rId44"/>
    <p:sldId id="286" r:id="rId45"/>
    <p:sldId id="311" r:id="rId46"/>
    <p:sldId id="308" r:id="rId47"/>
    <p:sldId id="309" r:id="rId48"/>
    <p:sldId id="310" r:id="rId49"/>
    <p:sldId id="312" r:id="rId50"/>
    <p:sldId id="313"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3837409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389443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12363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165142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6065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2606865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3197980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2373402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252786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6E528-A5A0-468D-B88B-9DB5C3D0982D}"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276525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76E528-A5A0-468D-B88B-9DB5C3D0982D}" type="datetimeFigureOut">
              <a:rPr lang="en-US" smtClean="0"/>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2921419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76E528-A5A0-468D-B88B-9DB5C3D0982D}" type="datetimeFigureOut">
              <a:rPr lang="en-US" smtClean="0"/>
              <a:t>3/13/2017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386130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76E528-A5A0-468D-B88B-9DB5C3D0982D}" type="datetimeFigureOut">
              <a:rPr lang="en-US" smtClean="0"/>
              <a:t>3/13/2017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383486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6E528-A5A0-468D-B88B-9DB5C3D0982D}" type="datetimeFigureOut">
              <a:rPr lang="en-US" smtClean="0"/>
              <a:t>3/13/2017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81041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6E528-A5A0-468D-B88B-9DB5C3D0982D}" type="datetimeFigureOut">
              <a:rPr lang="en-US" smtClean="0"/>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342812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6E528-A5A0-468D-B88B-9DB5C3D0982D}" type="datetimeFigureOut">
              <a:rPr lang="en-US" smtClean="0"/>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FEC0C-07E7-4E96-8895-43B6CC3430DF}" type="slidenum">
              <a:rPr lang="en-US" smtClean="0"/>
              <a:t>‹#›</a:t>
            </a:fld>
            <a:endParaRPr lang="en-US"/>
          </a:p>
        </p:txBody>
      </p:sp>
    </p:spTree>
    <p:extLst>
      <p:ext uri="{BB962C8B-B14F-4D97-AF65-F5344CB8AC3E}">
        <p14:creationId xmlns:p14="http://schemas.microsoft.com/office/powerpoint/2010/main" val="284766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76E528-A5A0-468D-B88B-9DB5C3D0982D}" type="datetimeFigureOut">
              <a:rPr lang="en-US" smtClean="0"/>
              <a:t>3/13/2017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B1FEC0C-07E7-4E96-8895-43B6CC3430DF}" type="slidenum">
              <a:rPr lang="en-US" smtClean="0"/>
              <a:t>‹#›</a:t>
            </a:fld>
            <a:endParaRPr lang="en-US"/>
          </a:p>
        </p:txBody>
      </p:sp>
    </p:spTree>
    <p:extLst>
      <p:ext uri="{BB962C8B-B14F-4D97-AF65-F5344CB8AC3E}">
        <p14:creationId xmlns:p14="http://schemas.microsoft.com/office/powerpoint/2010/main" val="939784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31820"/>
            <a:ext cx="7766936" cy="1030310"/>
          </a:xfrm>
        </p:spPr>
        <p:txBody>
          <a:bodyPr/>
          <a:lstStyle/>
          <a:p>
            <a:pPr algn="ctr"/>
            <a:r>
              <a:rPr lang="fa-IR" dirty="0" smtClean="0"/>
              <a:t>به نام خدا</a:t>
            </a:r>
            <a:endParaRPr lang="fa-IR" dirty="0"/>
          </a:p>
        </p:txBody>
      </p:sp>
      <p:sp>
        <p:nvSpPr>
          <p:cNvPr id="3" name="Subtitle 2"/>
          <p:cNvSpPr>
            <a:spLocks noGrp="1"/>
          </p:cNvSpPr>
          <p:nvPr>
            <p:ph type="subTitle" idx="1"/>
          </p:nvPr>
        </p:nvSpPr>
        <p:spPr>
          <a:xfrm>
            <a:off x="1507067" y="2768959"/>
            <a:ext cx="7766936" cy="2378774"/>
          </a:xfrm>
        </p:spPr>
        <p:txBody>
          <a:bodyPr>
            <a:normAutofit/>
          </a:bodyPr>
          <a:lstStyle/>
          <a:p>
            <a:pPr algn="ctr"/>
            <a:r>
              <a:rPr lang="fa-IR" sz="4000" dirty="0" smtClean="0"/>
              <a:t>ابزار های هفت گانه جدید کنترل کیفیت</a:t>
            </a:r>
            <a:endParaRPr lang="fa-IR" sz="4000" dirty="0"/>
          </a:p>
        </p:txBody>
      </p:sp>
    </p:spTree>
    <p:extLst>
      <p:ext uri="{BB962C8B-B14F-4D97-AF65-F5344CB8AC3E}">
        <p14:creationId xmlns:p14="http://schemas.microsoft.com/office/powerpoint/2010/main" val="3472536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مثال</a:t>
            </a:r>
            <a:r>
              <a:rPr lang="en-US" dirty="0" smtClean="0"/>
              <a:t> </a:t>
            </a:r>
            <a:r>
              <a:rPr lang="fa-IR" dirty="0" smtClean="0"/>
              <a:t>ها</a:t>
            </a:r>
            <a:r>
              <a:rPr lang="en-US" dirty="0" smtClean="0"/>
              <a:t>:</a:t>
            </a:r>
            <a:endParaRPr lang="en-US" dirty="0"/>
          </a:p>
        </p:txBody>
      </p:sp>
      <p:sp>
        <p:nvSpPr>
          <p:cNvPr id="3" name="Content Placeholder 2"/>
          <p:cNvSpPr>
            <a:spLocks noGrp="1"/>
          </p:cNvSpPr>
          <p:nvPr>
            <p:ph idx="1"/>
          </p:nvPr>
        </p:nvSpPr>
        <p:spPr/>
        <p:txBody>
          <a:bodyPr/>
          <a:lstStyle/>
          <a:p>
            <a:pPr algn="r" rtl="1"/>
            <a:r>
              <a:rPr lang="fa-IR" dirty="0"/>
              <a:t>یک شرکت شامل مهندسین مشاورازدیاگرام روابط  برای اطمینان یافتن پوشش دادن به تمام احتمالات ممکن استفاده میکنند.مثل پوشش گزارشات مربوط به یک خط لوله گازدرکشور</a:t>
            </a:r>
            <a:endParaRPr lang="en-US" dirty="0"/>
          </a:p>
          <a:p>
            <a:pPr algn="r" rtl="1"/>
            <a:r>
              <a:rPr lang="fa-IR" dirty="0"/>
              <a:t>مدیرکتابخانه بااستفاده ازنمودارحالت برای شناسایی گزارشات کتابها ازتحویل کتابها تازمان بازگشت آنها وعمل به قوانین استفاده میکند</a:t>
            </a:r>
            <a:endParaRPr lang="en-US" dirty="0"/>
          </a:p>
          <a:p>
            <a:pPr algn="r" rtl="1"/>
            <a:r>
              <a:rPr lang="fa-IR" dirty="0"/>
              <a:t>مهندس تولیدازدیاگرام روابط برای نشان دادن چگونگی جریان ماشینها،مواد،فرآیندوبهبودجریان فلزات ازطریق یک فرآیندبرنامه ریزی شده استفاده می کند</a:t>
            </a:r>
            <a:endParaRPr lang="en-US" dirty="0"/>
          </a:p>
          <a:p>
            <a:pPr algn="r"/>
            <a:endParaRPr lang="en-US" dirty="0"/>
          </a:p>
        </p:txBody>
      </p:sp>
    </p:spTree>
    <p:extLst>
      <p:ext uri="{BB962C8B-B14F-4D97-AF65-F5344CB8AC3E}">
        <p14:creationId xmlns:p14="http://schemas.microsoft.com/office/powerpoint/2010/main" val="524963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چطورآن راانجام دهیم؟</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1-تشکیل </a:t>
            </a:r>
            <a:r>
              <a:rPr lang="fa-IR" dirty="0"/>
              <a:t>یک تیم4یا7نفره ازافرادی که برروی مشکل کارکنند.تیم ایده آل تیمی است که دارای دانش کاری در منطقه(به طوری که بتواندمشکلات راشناسایی کند)باشد وبتواندمشکلات بالقوه منطقه را پوششش دهد.</a:t>
            </a:r>
            <a:endParaRPr lang="en-US" dirty="0"/>
          </a:p>
          <a:p>
            <a:pPr algn="r" rtl="1"/>
            <a:r>
              <a:rPr lang="fa-IR" dirty="0"/>
              <a:t>2-چگونگی به تصویرکشیدن نوع رابطه ونمایش دادن آن را شناسایی کنیم.شناسایی یک راه مفید برای پاسخ به یک سوال وشناسایی آیتم های وابسته به آن مشخص کنیم.به عنوان مثال :چه کاری باید قبل از این آیتم انجام شود؟</a:t>
            </a:r>
            <a:endParaRPr lang="en-US" dirty="0"/>
          </a:p>
          <a:p>
            <a:pPr algn="r" rtl="1"/>
            <a:r>
              <a:rPr lang="fa-IR" dirty="0"/>
              <a:t>تشویق افرادبه یک رویکرد مشترک دریک نشست عمومی باطرح یک سوال ساده </a:t>
            </a:r>
            <a:endParaRPr lang="en-US" dirty="0"/>
          </a:p>
          <a:p>
            <a:pPr algn="r" rtl="1"/>
            <a:r>
              <a:rPr lang="fa-IR" dirty="0"/>
              <a:t>-شایع ترین نمودارروابط نموداری است بین علل ویک یاچندمشکل واین سوال پیش می آید که مستقیما کدام علت موردتوجه است؟</a:t>
            </a:r>
            <a:endParaRPr lang="en-US" dirty="0"/>
          </a:p>
          <a:p>
            <a:pPr algn="r" rtl="1"/>
            <a:r>
              <a:rPr lang="fa-IR" dirty="0"/>
              <a:t>3-هرمشکل را به طور واضح و کامل بیان کنیم اماجملات کوتاه باشند.این ممکن است یک کلید مهم باشد که ازطریق چندابزارمورداستفاده تعریف می شود.ممکن است بیش ازیک مشکل وجود داشته باشد.علامت گذاری کارت های مشکلات وتمایز آنها ازسایر کارتهابه عنوان مثال حاشیه آنها را تیره ترکنیم.</a:t>
            </a:r>
            <a:endParaRPr lang="en-US" dirty="0"/>
          </a:p>
          <a:p>
            <a:pPr algn="r" rtl="1"/>
            <a:r>
              <a:rPr lang="fa-IR" dirty="0"/>
              <a:t>4-تولید مجموعه ای از آیتم های مربوط به دیاگرام روبط.روشهای متعددی وجوددارد که به تعدادی از آنها اشاره شده است:</a:t>
            </a:r>
            <a:endParaRPr lang="en-US" dirty="0"/>
          </a:p>
        </p:txBody>
      </p:sp>
    </p:spTree>
    <p:extLst>
      <p:ext uri="{BB962C8B-B14F-4D97-AF65-F5344CB8AC3E}">
        <p14:creationId xmlns:p14="http://schemas.microsoft.com/office/powerpoint/2010/main" val="1793566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a:r>
              <a:rPr lang="fa-IR" dirty="0"/>
              <a:t>چطورآن راانجام دهیم؟</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fa-IR" dirty="0"/>
              <a:t> </a:t>
            </a:r>
            <a:r>
              <a:rPr lang="fa-IR" dirty="0" smtClean="0"/>
              <a:t>4-تولید </a:t>
            </a:r>
            <a:r>
              <a:rPr lang="fa-IR" dirty="0"/>
              <a:t>مجموعه ای از آیتم های مربوط به دیاگرام روبط.روشهای متعددی وجوددارد که به تعدادی از آنها اشاره شده است:</a:t>
            </a:r>
            <a:endParaRPr lang="en-US" dirty="0"/>
          </a:p>
          <a:p>
            <a:pPr algn="r" rtl="1"/>
            <a:r>
              <a:rPr lang="fa-IR" dirty="0"/>
              <a:t>-بااستفاده ازطوفان ذهنی وجلسه تکنیکی وشناسایی روابط وسوال از مرحله دوم </a:t>
            </a:r>
            <a:endParaRPr lang="en-US" dirty="0"/>
          </a:p>
          <a:p>
            <a:pPr algn="r" rtl="1"/>
            <a:r>
              <a:rPr lang="fa-IR" dirty="0"/>
              <a:t>-استفاده ازآیتم هایی که ازابزاربدست می آیند،مانندپیوستگی روابط،نمودارعلت ومعلول ونموداردرختی</a:t>
            </a:r>
            <a:endParaRPr lang="en-US" dirty="0"/>
          </a:p>
          <a:p>
            <a:pPr algn="r" rtl="1"/>
            <a:r>
              <a:rPr lang="fa-IR" dirty="0"/>
              <a:t>-اطلاعات همچنین می تواند ازراههای دیگر مانند نظرسنجی جمع آوری شودکه درآن نشان می دهد چه کسی چه چیزی گفته البته بایدجمله بندی ها حفظ شود تاوابستگی ها ازبین  نرود</a:t>
            </a:r>
            <a:endParaRPr lang="en-US" dirty="0"/>
          </a:p>
          <a:p>
            <a:pPr algn="r" rtl="1"/>
            <a:r>
              <a:rPr lang="fa-IR" dirty="0"/>
              <a:t>ارسال هریک ازآیتم ها برروی کارتهای 5*3تااز کارت مشکلات متمایز شود به عنوان مثال نوشتن کارت مشکل با چاپ درشترویااضافه کردن یک جای ویژه درمتن ومشخص کردن حدود15تا50کارت.بااستفاه ازابزار کمترازحل دستی به مشکل برمیخوریم</a:t>
            </a:r>
            <a:endParaRPr lang="en-US" dirty="0"/>
          </a:p>
          <a:p>
            <a:pPr algn="r" rtl="1"/>
            <a:r>
              <a:rPr lang="fa-IR" dirty="0"/>
              <a:t>5-اگرطوفان ذهنی استفاده شده درمرحله4دریک پارکینگ اجراشودممکن است منطقه به یک منطقه سازماندهی شده تبدیل شود.اگرازروشای دیگه استفاده شودممکن است این اطلاعات ازرشمند نگه داشته شوند(مانندوابستگی گروهها)</a:t>
            </a:r>
            <a:endParaRPr lang="en-US" dirty="0"/>
          </a:p>
          <a:p>
            <a:pPr algn="r" rtl="1"/>
            <a:r>
              <a:rPr lang="fa-IR" dirty="0"/>
              <a:t>قراردادن کارتها به صورت تصادفی وبدون الگوهای ازپیش تعیین شده وتشویق اندی شه های خلاق برای سازماندهی اداف مانند مرحله7</a:t>
            </a:r>
            <a:endParaRPr lang="en-US" dirty="0"/>
          </a:p>
        </p:txBody>
      </p:sp>
    </p:spTree>
    <p:extLst>
      <p:ext uri="{BB962C8B-B14F-4D97-AF65-F5344CB8AC3E}">
        <p14:creationId xmlns:p14="http://schemas.microsoft.com/office/powerpoint/2010/main" val="190290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a:r>
              <a:rPr lang="fa-IR" dirty="0"/>
              <a:t>چطورآن راانجام دهیم؟</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fa-IR" dirty="0" smtClean="0"/>
              <a:t>6-شناسایی </a:t>
            </a:r>
            <a:r>
              <a:rPr lang="fa-IR" dirty="0"/>
              <a:t>وعلامت گذاری آیتم های اصلی تا بیشتربه آنها رسیدگی شودبه طورمثال وقتی از یک دیاگرام روابط استفاده میشود عمل ممکن اس شامل موارد زیرشود:</a:t>
            </a:r>
            <a:endParaRPr lang="en-US" dirty="0"/>
          </a:p>
          <a:p>
            <a:pPr algn="r" rtl="1"/>
            <a:r>
              <a:rPr lang="fa-IR" dirty="0"/>
              <a:t>شناسایی کارتهای علت با بیشترین فلش خروجی وورودی ممکن است یک راه آسا و تاثیرگذارباشد</a:t>
            </a:r>
            <a:endParaRPr lang="en-US" dirty="0"/>
          </a:p>
          <a:p>
            <a:pPr algn="r" rtl="1"/>
            <a:r>
              <a:rPr lang="fa-IR" dirty="0"/>
              <a:t>شناسایی علت ها با تعداد فلش هایی که آن را ترک میکندممکن است به حل وفصل مشکلات بعدی کمک کند</a:t>
            </a:r>
            <a:endParaRPr lang="en-US" dirty="0"/>
          </a:p>
          <a:p>
            <a:pPr algn="r" rtl="1"/>
            <a:r>
              <a:rPr lang="fa-IR" dirty="0"/>
              <a:t>شناسایی علت خایی که چندین فلش به آن وارد می شود ودر تنگنا قرار می گیرد</a:t>
            </a:r>
            <a:endParaRPr lang="en-US" dirty="0"/>
          </a:p>
          <a:p>
            <a:pPr algn="r" rtl="1"/>
            <a:r>
              <a:rPr lang="fa-IR" dirty="0"/>
              <a:t>شناسایی علت هایی که هیچ فلشی به آنها وارد نمی شود ویک ریشه ثابت هستند</a:t>
            </a:r>
            <a:endParaRPr lang="en-US" dirty="0"/>
          </a:p>
          <a:p>
            <a:pPr algn="r" rtl="1"/>
            <a:r>
              <a:rPr lang="fa-IR" dirty="0"/>
              <a:t>7-یک نموداربه عنوان یک پیش نویس استفاده میشود ودرآن علل فرضی نیزممکن است وجود داشته باشدبررسی علل مفروضی ممکن است همان علل واقعی باشدوخلاصه آن برای ایجاد تغییرا ت،تغییرات نسخه اصلی رانشان می دهد</a:t>
            </a:r>
            <a:endParaRPr lang="en-US" dirty="0"/>
          </a:p>
          <a:p>
            <a:pPr algn="r" rtl="1"/>
            <a:r>
              <a:rPr lang="fa-IR" dirty="0"/>
              <a:t>اگردیاگرام روابط توسط مردم خوانده شود آنها سمبل ها و کلید های آن را ممکن است درک نکنند</a:t>
            </a:r>
            <a:endParaRPr lang="en-US" dirty="0"/>
          </a:p>
          <a:p>
            <a:pPr algn="r" rtl="1"/>
            <a:r>
              <a:rPr lang="fa-IR" dirty="0"/>
              <a:t>8-مرور تغییرات مشخص شده به روزرسانی سند براساس آن وتکراروبررسی آن در صورت لزوم.برای رسیدن به موارد کلیدی باید برنامه ریزی کرد وطبق برنامه پیش رفت.</a:t>
            </a:r>
            <a:endParaRPr lang="en-US" dirty="0"/>
          </a:p>
        </p:txBody>
      </p:sp>
    </p:spTree>
    <p:extLst>
      <p:ext uri="{BB962C8B-B14F-4D97-AF65-F5344CB8AC3E}">
        <p14:creationId xmlns:p14="http://schemas.microsoft.com/office/powerpoint/2010/main" val="4162179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8229600" cy="715962"/>
          </a:xfrm>
        </p:spPr>
        <p:txBody>
          <a:bodyPr/>
          <a:lstStyle/>
          <a:p>
            <a:pPr algn="r" rtl="1"/>
            <a:r>
              <a:rPr lang="fa-IR" sz="3200" dirty="0">
                <a:cs typeface="B Titr" pitchFamily="2" charset="-78"/>
              </a:rPr>
              <a:t>نمودار ماتریس (</a:t>
            </a:r>
            <a:r>
              <a:rPr lang="en-US" sz="3200" dirty="0">
                <a:cs typeface="B Titr" pitchFamily="2" charset="-78"/>
              </a:rPr>
              <a:t>MD</a:t>
            </a:r>
            <a:r>
              <a:rPr lang="fa-IR" sz="3200" dirty="0">
                <a:cs typeface="B Titr" pitchFamily="2" charset="-78"/>
              </a:rPr>
              <a:t>)</a:t>
            </a:r>
            <a:endParaRPr lang="en-US" sz="3200" dirty="0">
              <a:cs typeface="B Titr" pitchFamily="2" charset="-78"/>
            </a:endParaRPr>
          </a:p>
        </p:txBody>
      </p:sp>
      <p:sp>
        <p:nvSpPr>
          <p:cNvPr id="3" name="Content Placeholder 2"/>
          <p:cNvSpPr>
            <a:spLocks noGrp="1"/>
          </p:cNvSpPr>
          <p:nvPr>
            <p:ph idx="1"/>
          </p:nvPr>
        </p:nvSpPr>
        <p:spPr>
          <a:xfrm>
            <a:off x="2133600" y="685801"/>
            <a:ext cx="8229600" cy="5668963"/>
          </a:xfrm>
        </p:spPr>
        <p:txBody>
          <a:bodyPr>
            <a:normAutofit fontScale="92500" lnSpcReduction="10000"/>
          </a:bodyPr>
          <a:lstStyle/>
          <a:p>
            <a:pPr algn="r" rtl="1">
              <a:buNone/>
            </a:pPr>
            <a:r>
              <a:rPr lang="fa-IR" sz="2000" b="1" dirty="0">
                <a:cs typeface="B Nazanin" pitchFamily="2" charset="-78"/>
              </a:rPr>
              <a:t>یک نمودار</a:t>
            </a:r>
            <a:r>
              <a:rPr lang="en-US" sz="2000" b="1" dirty="0">
                <a:cs typeface="B Nazanin" pitchFamily="2" charset="-78"/>
              </a:rPr>
              <a:t> </a:t>
            </a:r>
            <a:r>
              <a:rPr lang="fa-IR" sz="2000" b="1" dirty="0">
                <a:cs typeface="B Nazanin" pitchFamily="2" charset="-78"/>
              </a:rPr>
              <a:t>ماتریس ابزاری است که اجازه می دهد تا یک تیم قوت روابط بین دو یا چند لیست از اقلام را</a:t>
            </a:r>
            <a:r>
              <a:rPr lang="en-US" sz="2000" b="1" dirty="0">
                <a:cs typeface="B Nazanin" pitchFamily="2" charset="-78"/>
              </a:rPr>
              <a:t> </a:t>
            </a:r>
            <a:r>
              <a:rPr lang="fa-IR" sz="2000" b="1" dirty="0">
                <a:cs typeface="B Nazanin" pitchFamily="2" charset="-78"/>
              </a:rPr>
              <a:t>شناسایی کنند.</a:t>
            </a:r>
          </a:p>
          <a:p>
            <a:pPr algn="r" rtl="1">
              <a:buNone/>
            </a:pPr>
            <a:r>
              <a:rPr lang="fa-IR" sz="2000" b="1" dirty="0">
                <a:cs typeface="B Nazanin" pitchFamily="2" charset="-78"/>
              </a:rPr>
              <a:t>علامت</a:t>
            </a:r>
            <a:r>
              <a:rPr lang="en-US" sz="2000" b="1" dirty="0">
                <a:cs typeface="B Nazanin" pitchFamily="2" charset="-78"/>
              </a:rPr>
              <a:t>  </a:t>
            </a:r>
            <a:r>
              <a:rPr lang="fa-IR" sz="2000" b="1" dirty="0">
                <a:cs typeface="B Nazanin" pitchFamily="2" charset="-78"/>
              </a:rPr>
              <a:t>ها نشان دهنده ی وجود یک رابطه بین اقلام در فهرست 1 و  فهرست 2 هستند و قدرت رابطه ها را نشان می دهند و یک سلول خالی نشان می دهد که هیچ رابطه ای بین انها وجود ندارد.</a:t>
            </a:r>
          </a:p>
          <a:p>
            <a:pPr algn="r" rtl="1">
              <a:buNone/>
            </a:pPr>
            <a:r>
              <a:rPr lang="fa-IR" sz="2000" b="1" dirty="0">
                <a:cs typeface="B Nazanin" pitchFamily="2" charset="-78"/>
              </a:rPr>
              <a:t>نمودار ماتریس یک ابزار ساده است که اجازه می دهد تا موقعیت های نسبتا پیچیده در یک راه ساده و سر راست تجزیه و تحلیل کند. آنها به افشای تعاملات و وابستگی بین کارها به ما کمک کند که روابط علت و معلولی پیچیده را درک کنیم.</a:t>
            </a:r>
          </a:p>
          <a:p>
            <a:pPr algn="r" rtl="1">
              <a:buNone/>
            </a:pPr>
            <a:r>
              <a:rPr lang="fa-IR" sz="2000" b="1" dirty="0">
                <a:cs typeface="B Nazanin" pitchFamily="2" charset="-78"/>
              </a:rPr>
              <a:t>محتویات لیست در یک نمودار ماتریس می تواند مربوط باشد به:</a:t>
            </a:r>
          </a:p>
          <a:p>
            <a:pPr algn="r" rtl="1">
              <a:buFont typeface="Wingdings" pitchFamily="2" charset="2"/>
              <a:buChar char="v"/>
            </a:pPr>
            <a:r>
              <a:rPr lang="fa-IR" sz="2000" b="1" dirty="0">
                <a:cs typeface="B Nazanin" pitchFamily="2" charset="-78"/>
              </a:rPr>
              <a:t>اطلاعات</a:t>
            </a:r>
          </a:p>
          <a:p>
            <a:pPr algn="r" rtl="1">
              <a:buFont typeface="Wingdings" pitchFamily="2" charset="2"/>
              <a:buChar char="v"/>
            </a:pPr>
            <a:r>
              <a:rPr lang="fa-IR" sz="2000" b="1" dirty="0">
                <a:cs typeface="B Nazanin" pitchFamily="2" charset="-78"/>
              </a:rPr>
              <a:t>توابع</a:t>
            </a:r>
          </a:p>
          <a:p>
            <a:pPr algn="r" rtl="1">
              <a:buFont typeface="Wingdings" pitchFamily="2" charset="2"/>
              <a:buChar char="v"/>
            </a:pPr>
            <a:r>
              <a:rPr lang="fa-IR" sz="2000" b="1" dirty="0">
                <a:cs typeface="B Nazanin" pitchFamily="2" charset="-78"/>
              </a:rPr>
              <a:t>مفاهیم</a:t>
            </a:r>
          </a:p>
          <a:p>
            <a:pPr algn="r" rtl="1">
              <a:buFont typeface="Wingdings" pitchFamily="2" charset="2"/>
              <a:buChar char="v"/>
            </a:pPr>
            <a:r>
              <a:rPr lang="fa-IR" sz="2000" b="1" dirty="0">
                <a:cs typeface="B Nazanin" pitchFamily="2" charset="-78"/>
              </a:rPr>
              <a:t>عملیات</a:t>
            </a:r>
          </a:p>
          <a:p>
            <a:pPr algn="r" rtl="1">
              <a:buFont typeface="Wingdings" pitchFamily="2" charset="2"/>
              <a:buChar char="v"/>
            </a:pPr>
            <a:r>
              <a:rPr lang="fa-IR" sz="2000" b="1" dirty="0">
                <a:cs typeface="B Nazanin" pitchFamily="2" charset="-78"/>
              </a:rPr>
              <a:t>مردم</a:t>
            </a:r>
          </a:p>
          <a:p>
            <a:pPr algn="r" rtl="1">
              <a:buFont typeface="Wingdings" pitchFamily="2" charset="2"/>
              <a:buChar char="v"/>
            </a:pPr>
            <a:r>
              <a:rPr lang="fa-IR" sz="2000" b="1" dirty="0">
                <a:cs typeface="B Nazanin" pitchFamily="2" charset="-78"/>
              </a:rPr>
              <a:t>مواد</a:t>
            </a:r>
          </a:p>
          <a:p>
            <a:pPr algn="r" rtl="1">
              <a:buFont typeface="Wingdings" pitchFamily="2" charset="2"/>
              <a:buChar char="v"/>
            </a:pPr>
            <a:r>
              <a:rPr lang="fa-IR" sz="2000" b="1" dirty="0">
                <a:cs typeface="B Nazanin" pitchFamily="2" charset="-78"/>
              </a:rPr>
              <a:t>تجهیزات</a:t>
            </a:r>
          </a:p>
        </p:txBody>
      </p:sp>
      <p:pic>
        <p:nvPicPr>
          <p:cNvPr id="1026" name="Picture 2" descr="C:\Users\Asiyeh\Desktop\m.png"/>
          <p:cNvPicPr>
            <a:picLocks noChangeAspect="1" noChangeArrowheads="1"/>
          </p:cNvPicPr>
          <p:nvPr/>
        </p:nvPicPr>
        <p:blipFill>
          <a:blip r:embed="rId2" cstate="print"/>
          <a:srcRect/>
          <a:stretch>
            <a:fillRect/>
          </a:stretch>
        </p:blipFill>
        <p:spPr bwMode="auto">
          <a:xfrm>
            <a:off x="1524000" y="4038600"/>
            <a:ext cx="5181600" cy="2464764"/>
          </a:xfrm>
          <a:prstGeom prst="rect">
            <a:avLst/>
          </a:prstGeom>
          <a:noFill/>
        </p:spPr>
      </p:pic>
    </p:spTree>
    <p:extLst>
      <p:ext uri="{BB962C8B-B14F-4D97-AF65-F5344CB8AC3E}">
        <p14:creationId xmlns:p14="http://schemas.microsoft.com/office/powerpoint/2010/main" val="1002322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1143000"/>
          </a:xfrm>
        </p:spPr>
        <p:txBody>
          <a:bodyPr/>
          <a:lstStyle/>
          <a:p>
            <a:r>
              <a:rPr lang="fa-IR" sz="3200" dirty="0">
                <a:cs typeface="B Titr" pitchFamily="2" charset="-78"/>
              </a:rPr>
              <a:t>نمودار ماتریس کجا و چه زمانی استفاده میشود؟</a:t>
            </a:r>
            <a:endParaRPr lang="en-US" sz="3200" dirty="0">
              <a:cs typeface="B Titr" pitchFamily="2" charset="-78"/>
            </a:endParaRPr>
          </a:p>
        </p:txBody>
      </p:sp>
      <p:sp>
        <p:nvSpPr>
          <p:cNvPr id="3" name="Content Placeholder 2"/>
          <p:cNvSpPr>
            <a:spLocks noGrp="1"/>
          </p:cNvSpPr>
          <p:nvPr>
            <p:ph idx="1"/>
          </p:nvPr>
        </p:nvSpPr>
        <p:spPr>
          <a:xfrm>
            <a:off x="1981200" y="1981201"/>
            <a:ext cx="8229600" cy="4144963"/>
          </a:xfrm>
        </p:spPr>
        <p:txBody>
          <a:bodyPr/>
          <a:lstStyle/>
          <a:p>
            <a:pPr algn="r" rtl="1">
              <a:buNone/>
            </a:pPr>
            <a:r>
              <a:rPr lang="fa-IR" sz="2000" b="1" dirty="0">
                <a:cs typeface="B Nazanin" pitchFamily="2" charset="-78"/>
              </a:rPr>
              <a:t>یک نمودار ماتریس را می توان مورد استفاده قرار داد جایی که در آن ما مایل به شناسایی و ارزیابی قدرت روابط بین لیستی از ایتم ها هستیم.</a:t>
            </a:r>
          </a:p>
          <a:p>
            <a:pPr algn="r" rtl="1">
              <a:buNone/>
            </a:pPr>
            <a:r>
              <a:rPr lang="fa-IR" sz="2000" b="1" dirty="0">
                <a:cs typeface="B Nazanin" pitchFamily="2" charset="-78"/>
              </a:rPr>
              <a:t>این به ویژه برای بررسی روابط زیر مفید است:</a:t>
            </a:r>
          </a:p>
          <a:p>
            <a:pPr algn="r" rtl="1">
              <a:buNone/>
            </a:pPr>
            <a:r>
              <a:rPr lang="fa-IR" sz="2000" b="1" dirty="0">
                <a:cs typeface="B Nazanin" pitchFamily="2" charset="-78"/>
              </a:rPr>
              <a:t>مجموعه ای از آیتم های مبهم و غیر قابل اندازه گیری با مجموعه ای از آیتم های دقیق و قابل اندازه گیری )مانند: نیاز مشتری مربوط به الزامات فنی</a:t>
            </a:r>
          </a:p>
          <a:p>
            <a:pPr algn="r" rtl="1">
              <a:buNone/>
            </a:pPr>
            <a:r>
              <a:rPr lang="fa-IR" sz="2000" b="1" dirty="0">
                <a:cs typeface="B Nazanin" pitchFamily="2" charset="-78"/>
              </a:rPr>
              <a:t>دو مجموعه از آیتم هایی که از نظر فیزیکی باهم متفاوت هستند مانند: راه حل های طراحی مجموعه ای از الزامات فنی</a:t>
            </a:r>
            <a:endParaRPr lang="en-US" sz="2000" b="1" dirty="0">
              <a:cs typeface="B Nazanin" pitchFamily="2" charset="-78"/>
            </a:endParaRPr>
          </a:p>
        </p:txBody>
      </p:sp>
    </p:spTree>
    <p:extLst>
      <p:ext uri="{BB962C8B-B14F-4D97-AF65-F5344CB8AC3E}">
        <p14:creationId xmlns:p14="http://schemas.microsoft.com/office/powerpoint/2010/main" val="4269183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cs typeface="B Titr" pitchFamily="2" charset="-78"/>
              </a:rPr>
              <a:t> شش نوع اصلی نمودار ماتریس </a:t>
            </a:r>
            <a:endParaRPr lang="en-US" sz="3200" dirty="0">
              <a:cs typeface="B Titr" pitchFamily="2" charset="-78"/>
            </a:endParaRPr>
          </a:p>
        </p:txBody>
      </p:sp>
      <p:sp>
        <p:nvSpPr>
          <p:cNvPr id="3" name="Content Placeholder 2"/>
          <p:cNvSpPr>
            <a:spLocks noGrp="1"/>
          </p:cNvSpPr>
          <p:nvPr>
            <p:ph idx="1"/>
          </p:nvPr>
        </p:nvSpPr>
        <p:spPr>
          <a:xfrm>
            <a:off x="1981200" y="2362201"/>
            <a:ext cx="8229600" cy="3763963"/>
          </a:xfrm>
        </p:spPr>
        <p:txBody>
          <a:bodyPr/>
          <a:lstStyle/>
          <a:p>
            <a:pPr algn="r" rtl="1">
              <a:buNone/>
            </a:pPr>
            <a:r>
              <a:rPr lang="fa-IR" sz="2000" b="1" dirty="0">
                <a:cs typeface="B Nazanin" pitchFamily="2" charset="-78"/>
              </a:rPr>
              <a:t>شش نوع اصلی از نمودار ماتریس وجود دارد که برای تعداد مختلفی از لیست ها اجازه بررسی می دهند.</a:t>
            </a:r>
          </a:p>
          <a:p>
            <a:pPr algn="r" rtl="1">
              <a:buNone/>
            </a:pPr>
            <a:r>
              <a:rPr lang="fa-IR" sz="2000" b="1" dirty="0">
                <a:cs typeface="B Nazanin" pitchFamily="2" charset="-78"/>
              </a:rPr>
              <a:t>انواع آن ها عبارتند از:</a:t>
            </a:r>
          </a:p>
          <a:p>
            <a:pPr algn="r" rtl="1">
              <a:buFont typeface="Wingdings" pitchFamily="2" charset="2"/>
              <a:buChar char="v"/>
            </a:pPr>
            <a:r>
              <a:rPr lang="fa-IR" sz="2000" b="1" dirty="0">
                <a:cs typeface="B Nazanin" pitchFamily="2" charset="-78"/>
              </a:rPr>
              <a:t>نوع </a:t>
            </a:r>
            <a:r>
              <a:rPr lang="en-US" sz="2000" b="1" dirty="0">
                <a:cs typeface="B Nazanin" pitchFamily="2" charset="-78"/>
              </a:rPr>
              <a:t>L </a:t>
            </a:r>
            <a:endParaRPr lang="fa-IR" sz="2000" b="1" dirty="0">
              <a:cs typeface="B Nazanin" pitchFamily="2" charset="-78"/>
            </a:endParaRPr>
          </a:p>
          <a:p>
            <a:pPr algn="r" rtl="1">
              <a:buFont typeface="Wingdings" pitchFamily="2" charset="2"/>
              <a:buChar char="v"/>
            </a:pPr>
            <a:r>
              <a:rPr lang="fa-IR" sz="2000" b="1" dirty="0">
                <a:cs typeface="B Nazanin" pitchFamily="2" charset="-78"/>
              </a:rPr>
              <a:t>نوع</a:t>
            </a:r>
            <a:r>
              <a:rPr lang="en-US" sz="2000" b="1" dirty="0">
                <a:cs typeface="B Nazanin" pitchFamily="2" charset="-78"/>
              </a:rPr>
              <a:t>T </a:t>
            </a:r>
            <a:endParaRPr lang="fa-IR" sz="2000" b="1" dirty="0">
              <a:cs typeface="B Nazanin" pitchFamily="2" charset="-78"/>
            </a:endParaRPr>
          </a:p>
          <a:p>
            <a:pPr algn="r" rtl="1">
              <a:buFont typeface="Wingdings" pitchFamily="2" charset="2"/>
              <a:buChar char="v"/>
            </a:pPr>
            <a:r>
              <a:rPr lang="fa-IR" sz="2000" b="1" dirty="0">
                <a:cs typeface="B Nazanin" pitchFamily="2" charset="-78"/>
              </a:rPr>
              <a:t>نوع </a:t>
            </a:r>
            <a:r>
              <a:rPr lang="en-US" sz="2000" b="1" dirty="0">
                <a:cs typeface="B Nazanin" pitchFamily="2" charset="-78"/>
              </a:rPr>
              <a:t>X</a:t>
            </a:r>
          </a:p>
          <a:p>
            <a:pPr algn="r" rtl="1">
              <a:buFont typeface="Wingdings" pitchFamily="2" charset="2"/>
              <a:buChar char="v"/>
            </a:pPr>
            <a:r>
              <a:rPr lang="fa-IR" sz="2000" b="1" dirty="0">
                <a:cs typeface="B Nazanin" pitchFamily="2" charset="-78"/>
              </a:rPr>
              <a:t>نوع</a:t>
            </a:r>
            <a:r>
              <a:rPr lang="en-US" sz="2000" b="1" dirty="0">
                <a:cs typeface="B Nazanin" pitchFamily="2" charset="-78"/>
              </a:rPr>
              <a:t>Y </a:t>
            </a:r>
            <a:endParaRPr lang="fa-IR" sz="2000" b="1" dirty="0">
              <a:cs typeface="B Nazanin" pitchFamily="2" charset="-78"/>
            </a:endParaRPr>
          </a:p>
          <a:p>
            <a:pPr algn="r" rtl="1">
              <a:buFont typeface="Wingdings" pitchFamily="2" charset="2"/>
              <a:buChar char="v"/>
            </a:pPr>
            <a:r>
              <a:rPr lang="fa-IR" sz="2000" b="1" dirty="0">
                <a:cs typeface="B Nazanin" pitchFamily="2" charset="-78"/>
              </a:rPr>
              <a:t>نوع </a:t>
            </a:r>
            <a:r>
              <a:rPr lang="en-US" sz="2000" b="1" dirty="0">
                <a:cs typeface="B Nazanin" pitchFamily="2" charset="-78"/>
              </a:rPr>
              <a:t>C </a:t>
            </a:r>
            <a:endParaRPr lang="fa-IR" sz="2000" b="1" dirty="0">
              <a:cs typeface="B Nazanin" pitchFamily="2" charset="-78"/>
            </a:endParaRPr>
          </a:p>
          <a:p>
            <a:pPr algn="r" rtl="1">
              <a:buFont typeface="Wingdings" pitchFamily="2" charset="2"/>
              <a:buChar char="v"/>
            </a:pPr>
            <a:r>
              <a:rPr lang="fa-IR" sz="2000" b="1" dirty="0">
                <a:cs typeface="B Nazanin" pitchFamily="2" charset="-78"/>
              </a:rPr>
              <a:t>نوع </a:t>
            </a:r>
            <a:r>
              <a:rPr lang="en-US" sz="2000" b="1" dirty="0">
                <a:cs typeface="B Nazanin" pitchFamily="2" charset="-78"/>
              </a:rPr>
              <a:t>QFD</a:t>
            </a:r>
            <a:r>
              <a:rPr lang="fa-IR" sz="2000" b="1" dirty="0">
                <a:cs typeface="B Nazanin" pitchFamily="2" charset="-78"/>
              </a:rPr>
              <a:t> (گسترش عملکرد کیفیت)</a:t>
            </a:r>
            <a:endParaRPr lang="en-US" sz="2000" b="1" dirty="0">
              <a:cs typeface="B Nazanin" pitchFamily="2" charset="-78"/>
            </a:endParaRPr>
          </a:p>
        </p:txBody>
      </p:sp>
    </p:spTree>
    <p:extLst>
      <p:ext uri="{BB962C8B-B14F-4D97-AF65-F5344CB8AC3E}">
        <p14:creationId xmlns:p14="http://schemas.microsoft.com/office/powerpoint/2010/main" val="480212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dirty="0">
                <a:cs typeface="B Titr" pitchFamily="2" charset="-78"/>
              </a:rPr>
              <a:t>L</a:t>
            </a:r>
            <a:r>
              <a:rPr lang="fa-IR" sz="3200" dirty="0">
                <a:cs typeface="B Titr" pitchFamily="2" charset="-78"/>
              </a:rPr>
              <a:t> نمودار ماتریس  نوع</a:t>
            </a:r>
            <a:r>
              <a:rPr lang="fa-IR" sz="3200" dirty="0">
                <a:solidFill>
                  <a:srgbClr val="0070C0"/>
                </a:solidFill>
                <a:cs typeface="B Titr" pitchFamily="2" charset="-78"/>
              </a:rPr>
              <a:t> </a:t>
            </a:r>
            <a:endParaRPr lang="en-US" sz="3200" dirty="0">
              <a:solidFill>
                <a:srgbClr val="0070C0"/>
              </a:solidFill>
              <a:cs typeface="B Titr" pitchFamily="2" charset="-78"/>
            </a:endParaRPr>
          </a:p>
        </p:txBody>
      </p:sp>
      <p:sp>
        <p:nvSpPr>
          <p:cNvPr id="3" name="Content Placeholder 2"/>
          <p:cNvSpPr>
            <a:spLocks noGrp="1"/>
          </p:cNvSpPr>
          <p:nvPr>
            <p:ph idx="1"/>
          </p:nvPr>
        </p:nvSpPr>
        <p:spPr>
          <a:xfrm>
            <a:off x="1981200" y="2057401"/>
            <a:ext cx="8229600" cy="4068763"/>
          </a:xfrm>
        </p:spPr>
        <p:txBody>
          <a:bodyPr/>
          <a:lstStyle/>
          <a:p>
            <a:pPr algn="r" rtl="1">
              <a:buNone/>
            </a:pPr>
            <a:r>
              <a:rPr lang="fa-IR" sz="2000" b="1" dirty="0">
                <a:cs typeface="B Nazanin" pitchFamily="2" charset="-78"/>
              </a:rPr>
              <a:t>نمودار ماتریس نوع</a:t>
            </a:r>
            <a:r>
              <a:rPr lang="en-US" sz="2000" b="1" dirty="0">
                <a:cs typeface="B Nazanin" pitchFamily="2" charset="-78"/>
              </a:rPr>
              <a:t> L </a:t>
            </a:r>
            <a:r>
              <a:rPr lang="fa-IR" sz="2000" b="1" dirty="0">
                <a:cs typeface="B Nazanin" pitchFamily="2" charset="-78"/>
              </a:rPr>
              <a:t>اساسی است برای نشان دادن روابط بین دو فهرست</a:t>
            </a:r>
            <a:r>
              <a:rPr lang="en-US" sz="2000" b="1" dirty="0">
                <a:cs typeface="B Nazanin" pitchFamily="2" charset="-78"/>
              </a:rPr>
              <a:t> </a:t>
            </a:r>
            <a:r>
              <a:rPr lang="fa-IR" sz="2000" b="1" dirty="0">
                <a:cs typeface="B Nazanin" pitchFamily="2" charset="-78"/>
              </a:rPr>
              <a:t>که به صورت شماتیک در شکل زیر نشان</a:t>
            </a:r>
            <a:r>
              <a:rPr lang="en-US" sz="2000" b="1" dirty="0">
                <a:cs typeface="B Nazanin" pitchFamily="2" charset="-78"/>
              </a:rPr>
              <a:t> </a:t>
            </a:r>
            <a:r>
              <a:rPr lang="fa-IR" sz="2000" b="1" dirty="0">
                <a:cs typeface="B Nazanin" pitchFamily="2" charset="-78"/>
              </a:rPr>
              <a:t>داده شده است:</a:t>
            </a:r>
            <a:endParaRPr lang="en-US" sz="2000" b="1" dirty="0">
              <a:cs typeface="B Nazanin" pitchFamily="2" charset="-78"/>
            </a:endParaRPr>
          </a:p>
        </p:txBody>
      </p:sp>
      <p:pic>
        <p:nvPicPr>
          <p:cNvPr id="2051" name="Picture 3" descr="C:\Users\Asiyeh\Desktop\l.png"/>
          <p:cNvPicPr>
            <a:picLocks noChangeAspect="1" noChangeArrowheads="1"/>
          </p:cNvPicPr>
          <p:nvPr/>
        </p:nvPicPr>
        <p:blipFill>
          <a:blip r:embed="rId2" cstate="print"/>
          <a:srcRect/>
          <a:stretch>
            <a:fillRect/>
          </a:stretch>
        </p:blipFill>
        <p:spPr bwMode="auto">
          <a:xfrm>
            <a:off x="4267201" y="3124201"/>
            <a:ext cx="4289259" cy="3040063"/>
          </a:xfrm>
          <a:prstGeom prst="rect">
            <a:avLst/>
          </a:prstGeom>
          <a:noFill/>
        </p:spPr>
      </p:pic>
    </p:spTree>
    <p:extLst>
      <p:ext uri="{BB962C8B-B14F-4D97-AF65-F5344CB8AC3E}">
        <p14:creationId xmlns:p14="http://schemas.microsoft.com/office/powerpoint/2010/main" val="3147837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dirty="0">
                <a:cs typeface="B Titr" pitchFamily="2" charset="-78"/>
              </a:rPr>
              <a:t>T</a:t>
            </a:r>
            <a:r>
              <a:rPr lang="fa-IR" sz="3200" dirty="0">
                <a:cs typeface="B Titr" pitchFamily="2" charset="-78"/>
              </a:rPr>
              <a:t>نمودار ماتریس نوع</a:t>
            </a:r>
            <a:r>
              <a:rPr lang="fa-IR" sz="3200" dirty="0">
                <a:solidFill>
                  <a:srgbClr val="0070C0"/>
                </a:solidFill>
                <a:cs typeface="B Titr" pitchFamily="2" charset="-78"/>
              </a:rPr>
              <a:t> </a:t>
            </a:r>
            <a:endParaRPr lang="en-US" sz="3200" dirty="0">
              <a:cs typeface="B Titr" pitchFamily="2" charset="-78"/>
            </a:endParaRPr>
          </a:p>
        </p:txBody>
      </p:sp>
      <p:sp>
        <p:nvSpPr>
          <p:cNvPr id="3" name="Content Placeholder 2"/>
          <p:cNvSpPr>
            <a:spLocks noGrp="1"/>
          </p:cNvSpPr>
          <p:nvPr>
            <p:ph idx="1"/>
          </p:nvPr>
        </p:nvSpPr>
        <p:spPr>
          <a:xfrm>
            <a:off x="1981200" y="2133601"/>
            <a:ext cx="8229600" cy="3992563"/>
          </a:xfrm>
        </p:spPr>
        <p:txBody>
          <a:bodyPr/>
          <a:lstStyle/>
          <a:p>
            <a:pPr algn="r" rtl="1">
              <a:buNone/>
            </a:pPr>
            <a:r>
              <a:rPr lang="fa-IR" sz="2000" b="1" dirty="0">
                <a:cs typeface="B Nazanin" pitchFamily="2" charset="-78"/>
              </a:rPr>
              <a:t>نمودار ماتریس نوع </a:t>
            </a:r>
            <a:r>
              <a:rPr lang="en-US" sz="2000" b="1" dirty="0">
                <a:cs typeface="B Nazanin" pitchFamily="2" charset="-78"/>
              </a:rPr>
              <a:t>T </a:t>
            </a:r>
            <a:r>
              <a:rPr lang="fa-IR" sz="2000" b="1" dirty="0">
                <a:cs typeface="B Nazanin" pitchFamily="2" charset="-78"/>
              </a:rPr>
              <a:t>به طور موثر دو نوع </a:t>
            </a:r>
            <a:r>
              <a:rPr lang="en-US" sz="2000" b="1" dirty="0">
                <a:cs typeface="B Nazanin" pitchFamily="2" charset="-78"/>
              </a:rPr>
              <a:t>L </a:t>
            </a:r>
            <a:r>
              <a:rPr lang="fa-IR" sz="2000" b="1" dirty="0">
                <a:cs typeface="B Nazanin" pitchFamily="2" charset="-78"/>
              </a:rPr>
              <a:t>به همراه یک لیست است که این اجازه می دهد یک لیست با دو نوع دیگر باهم در ارتباط باشند و در شکل زیر نشان داده شده است:</a:t>
            </a:r>
            <a:endParaRPr lang="en-US" sz="2000" b="1" dirty="0">
              <a:cs typeface="B Nazanin" pitchFamily="2" charset="-78"/>
            </a:endParaRPr>
          </a:p>
        </p:txBody>
      </p:sp>
      <p:pic>
        <p:nvPicPr>
          <p:cNvPr id="3074" name="Picture 2" descr="C:\Users\Asiyeh\Desktop\Untitled.png"/>
          <p:cNvPicPr>
            <a:picLocks noChangeAspect="1" noChangeArrowheads="1"/>
          </p:cNvPicPr>
          <p:nvPr/>
        </p:nvPicPr>
        <p:blipFill>
          <a:blip r:embed="rId2" cstate="print"/>
          <a:srcRect/>
          <a:stretch>
            <a:fillRect/>
          </a:stretch>
        </p:blipFill>
        <p:spPr bwMode="auto">
          <a:xfrm>
            <a:off x="4267201" y="3048001"/>
            <a:ext cx="3878263" cy="3078163"/>
          </a:xfrm>
          <a:prstGeom prst="rect">
            <a:avLst/>
          </a:prstGeom>
          <a:noFill/>
        </p:spPr>
      </p:pic>
    </p:spTree>
    <p:extLst>
      <p:ext uri="{BB962C8B-B14F-4D97-AF65-F5344CB8AC3E}">
        <p14:creationId xmlns:p14="http://schemas.microsoft.com/office/powerpoint/2010/main" val="3829657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dirty="0">
                <a:cs typeface="B Titr" pitchFamily="2" charset="-78"/>
              </a:rPr>
              <a:t>Y</a:t>
            </a:r>
            <a:r>
              <a:rPr lang="fa-IR" sz="3200" dirty="0">
                <a:cs typeface="B Titr" pitchFamily="2" charset="-78"/>
              </a:rPr>
              <a:t> نمودار ماتریس نوع </a:t>
            </a:r>
            <a:endParaRPr lang="en-US" sz="3200" dirty="0">
              <a:cs typeface="B Titr" pitchFamily="2" charset="-78"/>
            </a:endParaRPr>
          </a:p>
        </p:txBody>
      </p:sp>
      <p:sp>
        <p:nvSpPr>
          <p:cNvPr id="3" name="Content Placeholder 2"/>
          <p:cNvSpPr>
            <a:spLocks noGrp="1"/>
          </p:cNvSpPr>
          <p:nvPr>
            <p:ph idx="1"/>
          </p:nvPr>
        </p:nvSpPr>
        <p:spPr>
          <a:xfrm>
            <a:off x="1981200" y="1981201"/>
            <a:ext cx="8229600" cy="4144963"/>
          </a:xfrm>
        </p:spPr>
        <p:txBody>
          <a:bodyPr/>
          <a:lstStyle/>
          <a:p>
            <a:pPr algn="r" rtl="1">
              <a:buNone/>
            </a:pPr>
            <a:r>
              <a:rPr lang="fa-IR" sz="2000" b="1" dirty="0">
                <a:cs typeface="B Nazanin" pitchFamily="2" charset="-78"/>
              </a:rPr>
              <a:t>نمودار ماتریس نوع</a:t>
            </a:r>
            <a:r>
              <a:rPr lang="en-US" sz="2000" b="1" dirty="0">
                <a:cs typeface="B Nazanin" pitchFamily="2" charset="-78"/>
              </a:rPr>
              <a:t>Y </a:t>
            </a:r>
            <a:r>
              <a:rPr lang="fa-IR" sz="2000" b="1" dirty="0">
                <a:cs typeface="B Nazanin" pitchFamily="2" charset="-78"/>
              </a:rPr>
              <a:t> ترکیبی از سه ماتریس نوع </a:t>
            </a:r>
            <a:r>
              <a:rPr lang="en-US" sz="2000" b="1" dirty="0">
                <a:cs typeface="B Nazanin" pitchFamily="2" charset="-78"/>
              </a:rPr>
              <a:t>L </a:t>
            </a:r>
            <a:r>
              <a:rPr lang="fa-IR" sz="2000" b="1" dirty="0">
                <a:cs typeface="B Nazanin" pitchFamily="2" charset="-78"/>
              </a:rPr>
              <a:t>است که در شکل زیر نشان داده شده است:</a:t>
            </a:r>
            <a:endParaRPr lang="en-US" sz="2000" b="1" dirty="0">
              <a:cs typeface="B Nazanin" pitchFamily="2" charset="-78"/>
            </a:endParaRPr>
          </a:p>
        </p:txBody>
      </p:sp>
      <p:pic>
        <p:nvPicPr>
          <p:cNvPr id="4098" name="Picture 2" descr="C:\Users\Asiyeh\Desktop\Untitledll.png"/>
          <p:cNvPicPr>
            <a:picLocks noChangeAspect="1" noChangeArrowheads="1"/>
          </p:cNvPicPr>
          <p:nvPr/>
        </p:nvPicPr>
        <p:blipFill>
          <a:blip r:embed="rId2" cstate="print"/>
          <a:srcRect/>
          <a:stretch>
            <a:fillRect/>
          </a:stretch>
        </p:blipFill>
        <p:spPr bwMode="auto">
          <a:xfrm>
            <a:off x="3581401" y="2667001"/>
            <a:ext cx="4897437" cy="3506787"/>
          </a:xfrm>
          <a:prstGeom prst="rect">
            <a:avLst/>
          </a:prstGeom>
          <a:noFill/>
        </p:spPr>
      </p:pic>
    </p:spTree>
    <p:extLst>
      <p:ext uri="{BB962C8B-B14F-4D97-AF65-F5344CB8AC3E}">
        <p14:creationId xmlns:p14="http://schemas.microsoft.com/office/powerpoint/2010/main" val="938560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نمودارروابط</a:t>
            </a:r>
            <a:endParaRPr lang="en-US" dirty="0"/>
          </a:p>
        </p:txBody>
      </p:sp>
      <p:sp>
        <p:nvSpPr>
          <p:cNvPr id="3" name="Content Placeholder 2"/>
          <p:cNvSpPr>
            <a:spLocks noGrp="1"/>
          </p:cNvSpPr>
          <p:nvPr>
            <p:ph idx="1"/>
          </p:nvPr>
        </p:nvSpPr>
        <p:spPr/>
        <p:txBody>
          <a:bodyPr/>
          <a:lstStyle/>
          <a:p>
            <a:pPr algn="r" rtl="1"/>
            <a:r>
              <a:rPr lang="fa-IR" dirty="0"/>
              <a:t>تعریف: دیاگرام روابط یک تصویر عینی ازنقشه هااست که چگونگی علت واثرگذاری لینک های مختلف،مسائل چندمتغیره ونتایج موردنظررادرمجموعه نمایش </a:t>
            </a:r>
            <a:r>
              <a:rPr lang="fa-IR" dirty="0" smtClean="0"/>
              <a:t>میدهد.</a:t>
            </a:r>
            <a:endParaRPr lang="en-US" dirty="0"/>
          </a:p>
        </p:txBody>
      </p:sp>
      <p:pic>
        <p:nvPicPr>
          <p:cNvPr id="4" name="Picture 3" descr="Image291"/>
          <p:cNvPicPr/>
          <p:nvPr/>
        </p:nvPicPr>
        <p:blipFill>
          <a:blip r:embed="rId2">
            <a:extLst>
              <a:ext uri="{28A0092B-C50C-407E-A947-70E740481C1C}">
                <a14:useLocalDpi xmlns:a14="http://schemas.microsoft.com/office/drawing/2010/main" val="0"/>
              </a:ext>
            </a:extLst>
          </a:blip>
          <a:srcRect/>
          <a:stretch>
            <a:fillRect/>
          </a:stretch>
        </p:blipFill>
        <p:spPr bwMode="auto">
          <a:xfrm>
            <a:off x="1295401" y="3716868"/>
            <a:ext cx="5943600" cy="2159000"/>
          </a:xfrm>
          <a:prstGeom prst="rect">
            <a:avLst/>
          </a:prstGeom>
          <a:noFill/>
          <a:ln>
            <a:noFill/>
          </a:ln>
          <a:extLst/>
        </p:spPr>
      </p:pic>
    </p:spTree>
    <p:extLst>
      <p:ext uri="{BB962C8B-B14F-4D97-AF65-F5344CB8AC3E}">
        <p14:creationId xmlns:p14="http://schemas.microsoft.com/office/powerpoint/2010/main" val="2200247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cs typeface="B Titr" pitchFamily="2" charset="-78"/>
              </a:rPr>
              <a:t>X</a:t>
            </a:r>
            <a:r>
              <a:rPr lang="fa-IR" sz="3200" dirty="0">
                <a:cs typeface="B Titr" pitchFamily="2" charset="-78"/>
              </a:rPr>
              <a:t> ماتریس نمودار نوع</a:t>
            </a:r>
            <a:r>
              <a:rPr lang="fa-IR" sz="3200" dirty="0">
                <a:solidFill>
                  <a:srgbClr val="0070C0"/>
                </a:solidFill>
                <a:cs typeface="B Titr" pitchFamily="2" charset="-78"/>
              </a:rPr>
              <a:t> </a:t>
            </a:r>
            <a:endParaRPr lang="en-US" sz="3200" dirty="0">
              <a:solidFill>
                <a:srgbClr val="0070C0"/>
              </a:solidFill>
              <a:cs typeface="B Titr" pitchFamily="2" charset="-78"/>
            </a:endParaRPr>
          </a:p>
        </p:txBody>
      </p:sp>
      <p:sp>
        <p:nvSpPr>
          <p:cNvPr id="3" name="Content Placeholder 2"/>
          <p:cNvSpPr>
            <a:spLocks noGrp="1"/>
          </p:cNvSpPr>
          <p:nvPr>
            <p:ph idx="1"/>
          </p:nvPr>
        </p:nvSpPr>
        <p:spPr>
          <a:xfrm>
            <a:off x="1981200" y="1981201"/>
            <a:ext cx="8229600" cy="4144963"/>
          </a:xfrm>
        </p:spPr>
        <p:txBody>
          <a:bodyPr/>
          <a:lstStyle/>
          <a:p>
            <a:pPr algn="r" rtl="1">
              <a:buNone/>
            </a:pPr>
            <a:r>
              <a:rPr lang="fa-IR" sz="2000" b="1" dirty="0">
                <a:cs typeface="B Nazanin" pitchFamily="2" charset="-78"/>
              </a:rPr>
              <a:t>ماتریس نوع </a:t>
            </a:r>
            <a:r>
              <a:rPr lang="en-US" sz="2000" b="1" dirty="0">
                <a:cs typeface="B Nazanin" pitchFamily="2" charset="-78"/>
              </a:rPr>
              <a:t>X </a:t>
            </a:r>
            <a:r>
              <a:rPr lang="fa-IR" sz="2000" b="1" dirty="0">
                <a:cs typeface="B Nazanin" pitchFamily="2" charset="-78"/>
              </a:rPr>
              <a:t> ترکیبی از چهار ماتریس نوع </a:t>
            </a:r>
            <a:r>
              <a:rPr lang="en-US" sz="2000" b="1" dirty="0">
                <a:cs typeface="B Nazanin" pitchFamily="2" charset="-78"/>
              </a:rPr>
              <a:t>L </a:t>
            </a:r>
            <a:r>
              <a:rPr lang="fa-IR" sz="2000" b="1" dirty="0">
                <a:cs typeface="B Nazanin" pitchFamily="2" charset="-78"/>
              </a:rPr>
              <a:t> است که در شکل زیر نشان داده شده است.</a:t>
            </a:r>
          </a:p>
        </p:txBody>
      </p:sp>
      <p:pic>
        <p:nvPicPr>
          <p:cNvPr id="1026" name="Picture 2"/>
          <p:cNvPicPr>
            <a:picLocks noChangeAspect="1" noChangeArrowheads="1"/>
          </p:cNvPicPr>
          <p:nvPr/>
        </p:nvPicPr>
        <p:blipFill>
          <a:blip r:embed="rId2" cstate="print"/>
          <a:srcRect/>
          <a:stretch>
            <a:fillRect/>
          </a:stretch>
        </p:blipFill>
        <p:spPr bwMode="auto">
          <a:xfrm>
            <a:off x="3581401" y="2590800"/>
            <a:ext cx="5776913" cy="3805238"/>
          </a:xfrm>
          <a:prstGeom prst="rect">
            <a:avLst/>
          </a:prstGeom>
          <a:noFill/>
          <a:ln w="9525">
            <a:noFill/>
            <a:miter lim="800000"/>
            <a:headEnd/>
            <a:tailEnd/>
          </a:ln>
          <a:effectLst/>
        </p:spPr>
      </p:pic>
    </p:spTree>
    <p:extLst>
      <p:ext uri="{BB962C8B-B14F-4D97-AF65-F5344CB8AC3E}">
        <p14:creationId xmlns:p14="http://schemas.microsoft.com/office/powerpoint/2010/main" val="4036616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213" y="660401"/>
            <a:ext cx="8596668" cy="1320800"/>
          </a:xfrm>
        </p:spPr>
        <p:txBody>
          <a:bodyPr/>
          <a:lstStyle/>
          <a:p>
            <a:pPr algn="r"/>
            <a:r>
              <a:rPr lang="en-US" sz="3200" b="1" dirty="0">
                <a:cs typeface="B Nazanin" pitchFamily="2" charset="-78"/>
              </a:rPr>
              <a:t>C</a:t>
            </a:r>
            <a:r>
              <a:rPr lang="fa-IR" sz="3200" dirty="0">
                <a:cs typeface="B Titr" pitchFamily="2" charset="-78"/>
              </a:rPr>
              <a:t> نمودار ماتریس نوع</a:t>
            </a:r>
            <a:r>
              <a:rPr lang="fa-IR" sz="3200" dirty="0">
                <a:solidFill>
                  <a:srgbClr val="0070C0"/>
                </a:solidFill>
                <a:cs typeface="B Titr" pitchFamily="2" charset="-78"/>
              </a:rPr>
              <a:t> </a:t>
            </a:r>
            <a:endParaRPr lang="en-US" sz="3200" dirty="0">
              <a:solidFill>
                <a:srgbClr val="0070C0"/>
              </a:solidFill>
              <a:cs typeface="B Titr" pitchFamily="2" charset="-78"/>
            </a:endParaRPr>
          </a:p>
        </p:txBody>
      </p:sp>
      <p:sp>
        <p:nvSpPr>
          <p:cNvPr id="3" name="Content Placeholder 2"/>
          <p:cNvSpPr>
            <a:spLocks noGrp="1"/>
          </p:cNvSpPr>
          <p:nvPr>
            <p:ph idx="1"/>
          </p:nvPr>
        </p:nvSpPr>
        <p:spPr>
          <a:xfrm>
            <a:off x="1981200" y="1981201"/>
            <a:ext cx="8229600" cy="4144963"/>
          </a:xfrm>
        </p:spPr>
        <p:txBody>
          <a:bodyPr/>
          <a:lstStyle/>
          <a:p>
            <a:pPr algn="r" rtl="1">
              <a:buNone/>
            </a:pPr>
            <a:r>
              <a:rPr lang="fa-IR" sz="2000" b="1" dirty="0">
                <a:cs typeface="B Nazanin" pitchFamily="2" charset="-78"/>
              </a:rPr>
              <a:t>نمودار ماتریس </a:t>
            </a:r>
            <a:r>
              <a:rPr lang="en-US" sz="2000" b="1" dirty="0">
                <a:cs typeface="B Nazanin" pitchFamily="2" charset="-78"/>
              </a:rPr>
              <a:t>C </a:t>
            </a:r>
            <a:r>
              <a:rPr lang="fa-IR" sz="2000" b="1" dirty="0">
                <a:cs typeface="B Nazanin" pitchFamily="2" charset="-78"/>
              </a:rPr>
              <a:t> به عنوان یک مکعب است که سه لیست در آن گنجانده شده و روابط را سه بعدی نشان میدهد.</a:t>
            </a:r>
          </a:p>
          <a:p>
            <a:pPr algn="r" rtl="1">
              <a:buNone/>
            </a:pPr>
            <a:r>
              <a:rPr lang="fa-IR" sz="2000" b="1" dirty="0">
                <a:cs typeface="B Nazanin" pitchFamily="2" charset="-78"/>
              </a:rPr>
              <a:t>با این حال، تجسم آرایش مکعب مشکل است و به همین دلیل است که با استفاده از "داخل" مکعب اغلب راحت تر به تفسیر میپردازیم همانطور که در شکل زیر نشان داده شده است.</a:t>
            </a:r>
          </a:p>
        </p:txBody>
      </p:sp>
      <p:pic>
        <p:nvPicPr>
          <p:cNvPr id="2050" name="Picture 2"/>
          <p:cNvPicPr>
            <a:picLocks noChangeAspect="1" noChangeArrowheads="1"/>
          </p:cNvPicPr>
          <p:nvPr/>
        </p:nvPicPr>
        <p:blipFill>
          <a:blip r:embed="rId2" cstate="print"/>
          <a:srcRect/>
          <a:stretch>
            <a:fillRect/>
          </a:stretch>
        </p:blipFill>
        <p:spPr bwMode="auto">
          <a:xfrm>
            <a:off x="4419600" y="3657600"/>
            <a:ext cx="3962400" cy="2495550"/>
          </a:xfrm>
          <a:prstGeom prst="rect">
            <a:avLst/>
          </a:prstGeom>
          <a:noFill/>
          <a:ln w="9525">
            <a:noFill/>
            <a:miter lim="800000"/>
            <a:headEnd/>
            <a:tailEnd/>
          </a:ln>
          <a:effectLst/>
        </p:spPr>
      </p:pic>
    </p:spTree>
    <p:extLst>
      <p:ext uri="{BB962C8B-B14F-4D97-AF65-F5344CB8AC3E}">
        <p14:creationId xmlns:p14="http://schemas.microsoft.com/office/powerpoint/2010/main" val="3612956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dirty="0"/>
              <a:t>QFD</a:t>
            </a:r>
            <a:r>
              <a:rPr lang="fa-IR" sz="3200" dirty="0">
                <a:cs typeface="B Titr" pitchFamily="2" charset="-78"/>
              </a:rPr>
              <a:t> نمودار ماتریس نوع</a:t>
            </a:r>
            <a:r>
              <a:rPr lang="fa-IR" sz="3200" dirty="0">
                <a:solidFill>
                  <a:srgbClr val="0070C0"/>
                </a:solidFill>
                <a:cs typeface="B Titr" pitchFamily="2" charset="-78"/>
              </a:rPr>
              <a:t> </a:t>
            </a:r>
            <a:endParaRPr lang="en-US" sz="3200" dirty="0">
              <a:solidFill>
                <a:srgbClr val="0070C0"/>
              </a:solidFill>
              <a:cs typeface="B Titr" pitchFamily="2" charset="-78"/>
            </a:endParaRPr>
          </a:p>
        </p:txBody>
      </p:sp>
      <p:sp>
        <p:nvSpPr>
          <p:cNvPr id="3" name="Content Placeholder 2"/>
          <p:cNvSpPr>
            <a:spLocks noGrp="1"/>
          </p:cNvSpPr>
          <p:nvPr>
            <p:ph idx="1"/>
          </p:nvPr>
        </p:nvSpPr>
        <p:spPr>
          <a:xfrm>
            <a:off x="1981200" y="2057401"/>
            <a:ext cx="8229600" cy="4068763"/>
          </a:xfrm>
        </p:spPr>
        <p:txBody>
          <a:bodyPr/>
          <a:lstStyle/>
          <a:p>
            <a:pPr algn="r" rtl="1">
              <a:buNone/>
            </a:pPr>
            <a:r>
              <a:rPr lang="fa-IR" sz="2000" dirty="0"/>
              <a:t>نمودار ماتریس نوع </a:t>
            </a:r>
            <a:r>
              <a:rPr lang="en-US" sz="2000" dirty="0"/>
              <a:t>QFD</a:t>
            </a:r>
            <a:r>
              <a:rPr lang="fa-IR" sz="2000" dirty="0"/>
              <a:t> ساده</a:t>
            </a:r>
            <a:r>
              <a:rPr lang="en-US" sz="2000" dirty="0"/>
              <a:t> </a:t>
            </a:r>
            <a:r>
              <a:rPr lang="fa-IR" sz="2000" dirty="0"/>
              <a:t>ترین شکلی است که به سادگی یک نمودار ماتریس نوع</a:t>
            </a:r>
            <a:r>
              <a:rPr lang="en-US" sz="2000" dirty="0"/>
              <a:t>L </a:t>
            </a:r>
            <a:r>
              <a:rPr lang="fa-IR" sz="2000" dirty="0"/>
              <a:t> با لیست فرعی است که دارای یک رابطه چند به یک با یکی از لیست اصلی دارد که به منظور بررسی روابط بین مجموعه ها از الزامات استفاده می شود که در طی سیستم های جدید توسعه یافته معرفی می گردد. در حالی که چندین سازمان از</a:t>
            </a:r>
            <a:r>
              <a:rPr lang="en-US" sz="2000" dirty="0"/>
              <a:t>QFD </a:t>
            </a:r>
            <a:r>
              <a:rPr lang="fa-IR" sz="2000" dirty="0"/>
              <a:t> به عنوان پایه و اساس خود برای فرآیند جدید معرفی محصول استفاده می کنند.</a:t>
            </a:r>
          </a:p>
        </p:txBody>
      </p:sp>
      <p:pic>
        <p:nvPicPr>
          <p:cNvPr id="3075" name="Picture 3"/>
          <p:cNvPicPr>
            <a:picLocks noChangeAspect="1" noChangeArrowheads="1"/>
          </p:cNvPicPr>
          <p:nvPr/>
        </p:nvPicPr>
        <p:blipFill>
          <a:blip r:embed="rId2" cstate="print"/>
          <a:srcRect/>
          <a:stretch>
            <a:fillRect/>
          </a:stretch>
        </p:blipFill>
        <p:spPr bwMode="auto">
          <a:xfrm>
            <a:off x="3810001" y="3657600"/>
            <a:ext cx="4976813" cy="3200400"/>
          </a:xfrm>
          <a:prstGeom prst="rect">
            <a:avLst/>
          </a:prstGeom>
          <a:noFill/>
          <a:ln w="9525">
            <a:noFill/>
            <a:miter lim="800000"/>
            <a:headEnd/>
            <a:tailEnd/>
          </a:ln>
          <a:effectLst/>
        </p:spPr>
      </p:pic>
    </p:spTree>
    <p:extLst>
      <p:ext uri="{BB962C8B-B14F-4D97-AF65-F5344CB8AC3E}">
        <p14:creationId xmlns:p14="http://schemas.microsoft.com/office/powerpoint/2010/main" val="417023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057401"/>
            <a:ext cx="8229600" cy="4068763"/>
          </a:xfrm>
        </p:spPr>
        <p:txBody>
          <a:bodyPr/>
          <a:lstStyle/>
          <a:p>
            <a:pPr algn="r" rtl="1">
              <a:buNone/>
            </a:pPr>
            <a:r>
              <a:rPr lang="fa-IR" sz="2000" b="1" dirty="0">
                <a:cs typeface="B Nazanin" pitchFamily="2" charset="-78"/>
              </a:rPr>
              <a:t>فهرست 1 شامل نیاز مشتری است که اغلب در شرایط مبهم بیان شده است.  فهرست 2 شامل مجموعه ای فنی مورد نیاز اندازه گیری برای سیستم در حال توسعه است و فهرست 3 مورد استفاده برای تنظیم سطح هدف برای الزامات فنی قرار می گیرد.</a:t>
            </a:r>
          </a:p>
          <a:p>
            <a:pPr algn="r" rtl="1">
              <a:buNone/>
            </a:pPr>
            <a:r>
              <a:rPr lang="fa-IR" sz="2000" b="1" dirty="0">
                <a:cs typeface="B Nazanin" pitchFamily="2" charset="-78"/>
              </a:rPr>
              <a:t> بنابراین ماتریس برای نشان دادن روابط بین مشتری و الزامات فنی مورد استفاده قرار می گیرد. سطرها یا ستون هایی که خالی هستند نشان دهنده کمبودهای بالقوه در هر دو مجموعه از نیازمندی ها است .</a:t>
            </a:r>
          </a:p>
          <a:p>
            <a:pPr algn="r" rtl="1">
              <a:buNone/>
            </a:pPr>
            <a:r>
              <a:rPr lang="fa-IR" sz="2000" b="1" dirty="0">
                <a:cs typeface="B Nazanin" pitchFamily="2" charset="-78"/>
              </a:rPr>
              <a:t>چه کسی ماتریس نمودار را می سازد؟</a:t>
            </a:r>
          </a:p>
          <a:p>
            <a:pPr algn="r" rtl="1">
              <a:buNone/>
            </a:pPr>
            <a:r>
              <a:rPr lang="fa-IR" sz="2000" b="1" dirty="0">
                <a:cs typeface="B Nazanin" pitchFamily="2" charset="-78"/>
              </a:rPr>
              <a:t>ساخت یک ماتریس نمودار  به بهترین نحو، توسط یک تیم انجام می شود. این مهم است که کیفیت وابسته به تیم است پس انتخاب تیم مهم است . </a:t>
            </a:r>
            <a:endParaRPr lang="en-US" sz="2000" b="1" dirty="0">
              <a:cs typeface="B Nazanin" pitchFamily="2" charset="-78"/>
            </a:endParaRPr>
          </a:p>
        </p:txBody>
      </p:sp>
    </p:spTree>
    <p:extLst>
      <p:ext uri="{BB962C8B-B14F-4D97-AF65-F5344CB8AC3E}">
        <p14:creationId xmlns:p14="http://schemas.microsoft.com/office/powerpoint/2010/main" val="2667946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486" y="431801"/>
            <a:ext cx="8596668" cy="1320800"/>
          </a:xfrm>
        </p:spPr>
        <p:txBody>
          <a:bodyPr/>
          <a:lstStyle/>
          <a:p>
            <a:r>
              <a:rPr lang="fa-IR" sz="3200" dirty="0">
                <a:cs typeface="B Titr" pitchFamily="2" charset="-78"/>
              </a:rPr>
              <a:t>مراحل ساخت یک دیاگرام ماتریس</a:t>
            </a:r>
            <a:endParaRPr lang="en-US" sz="3200" dirty="0">
              <a:cs typeface="B Titr" pitchFamily="2" charset="-78"/>
            </a:endParaRPr>
          </a:p>
        </p:txBody>
      </p:sp>
      <p:pic>
        <p:nvPicPr>
          <p:cNvPr id="4098" name="Picture 2"/>
          <p:cNvPicPr>
            <a:picLocks noChangeAspect="1" noChangeArrowheads="1"/>
          </p:cNvPicPr>
          <p:nvPr/>
        </p:nvPicPr>
        <p:blipFill>
          <a:blip r:embed="rId2" cstate="print"/>
          <a:srcRect/>
          <a:stretch>
            <a:fillRect/>
          </a:stretch>
        </p:blipFill>
        <p:spPr bwMode="auto">
          <a:xfrm>
            <a:off x="2438401" y="1752601"/>
            <a:ext cx="7419975" cy="4676775"/>
          </a:xfrm>
          <a:prstGeom prst="rect">
            <a:avLst/>
          </a:prstGeom>
          <a:noFill/>
          <a:ln w="9525">
            <a:noFill/>
            <a:miter lim="800000"/>
            <a:headEnd/>
            <a:tailEnd/>
          </a:ln>
          <a:effectLst/>
        </p:spPr>
      </p:pic>
    </p:spTree>
    <p:extLst>
      <p:ext uri="{BB962C8B-B14F-4D97-AF65-F5344CB8AC3E}">
        <p14:creationId xmlns:p14="http://schemas.microsoft.com/office/powerpoint/2010/main" val="1320232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741" y="1841679"/>
            <a:ext cx="8229600" cy="3524631"/>
          </a:xfrm>
        </p:spPr>
        <p:txBody>
          <a:bodyPr/>
          <a:lstStyle/>
          <a:p>
            <a:pPr algn="r" rtl="1">
              <a:buFont typeface="Wingdings" pitchFamily="2" charset="2"/>
              <a:buChar char="v"/>
            </a:pPr>
            <a:r>
              <a:rPr lang="fa-IR" sz="2000" b="1" dirty="0">
                <a:cs typeface="B Nazanin" pitchFamily="2" charset="-78"/>
              </a:rPr>
              <a:t>گام 1: تعریف هدف نمودار ماتریس </a:t>
            </a:r>
          </a:p>
          <a:p>
            <a:pPr algn="r" rtl="1">
              <a:buFont typeface="Wingdings" pitchFamily="2" charset="2"/>
              <a:buChar char="v"/>
            </a:pPr>
            <a:r>
              <a:rPr lang="fa-IR" sz="2000" b="1" dirty="0">
                <a:cs typeface="B Nazanin" pitchFamily="2" charset="-78"/>
              </a:rPr>
              <a:t>گام 2: شناسایی لیست ماتریس</a:t>
            </a:r>
          </a:p>
          <a:p>
            <a:pPr algn="r" rtl="1">
              <a:buFont typeface="Wingdings" pitchFamily="2" charset="2"/>
              <a:buChar char="v"/>
            </a:pPr>
            <a:r>
              <a:rPr lang="fa-IR" sz="2000" b="1" dirty="0">
                <a:cs typeface="B Nazanin" pitchFamily="2" charset="-78"/>
              </a:rPr>
              <a:t>گام 3: گرد آوردن بهترین تیم که می تواند لیست را شرح دهد</a:t>
            </a:r>
          </a:p>
          <a:p>
            <a:pPr algn="r" rtl="1">
              <a:buFont typeface="Wingdings" pitchFamily="2" charset="2"/>
              <a:buChar char="v"/>
            </a:pPr>
            <a:r>
              <a:rPr lang="fa-IR" sz="2000" b="1" dirty="0">
                <a:cs typeface="B Nazanin" pitchFamily="2" charset="-78"/>
              </a:rPr>
              <a:t>گام 4: انتخاب نوع ماتریس</a:t>
            </a:r>
          </a:p>
          <a:p>
            <a:pPr algn="r" rtl="1">
              <a:buFont typeface="Wingdings" pitchFamily="2" charset="2"/>
              <a:buChar char="v"/>
            </a:pPr>
            <a:r>
              <a:rPr lang="fa-IR" sz="2000" b="1" dirty="0">
                <a:cs typeface="B Nazanin" pitchFamily="2" charset="-78"/>
              </a:rPr>
              <a:t>گام 5: انتخاب و تعریف روابط بین علامت ها</a:t>
            </a:r>
          </a:p>
          <a:p>
            <a:pPr algn="r" rtl="1">
              <a:buFont typeface="Wingdings" pitchFamily="2" charset="2"/>
              <a:buChar char="v"/>
            </a:pPr>
            <a:r>
              <a:rPr lang="fa-IR" sz="2000" b="1" dirty="0">
                <a:cs typeface="B Nazanin" pitchFamily="2" charset="-78"/>
              </a:rPr>
              <a:t>گام 6 : شناسایی، بحث و گرفتن روابط ماتریس</a:t>
            </a:r>
          </a:p>
          <a:p>
            <a:pPr algn="r" rtl="1">
              <a:buFont typeface="Wingdings" pitchFamily="2" charset="2"/>
              <a:buChar char="v"/>
            </a:pPr>
            <a:r>
              <a:rPr lang="fa-IR" sz="2000" b="1" dirty="0">
                <a:cs typeface="B Nazanin" pitchFamily="2" charset="-78"/>
              </a:rPr>
              <a:t>گام 7: نتیجه گیری</a:t>
            </a:r>
          </a:p>
          <a:p>
            <a:pPr algn="r" rtl="1">
              <a:buNone/>
            </a:pPr>
            <a:endParaRPr lang="fa-IR" sz="2000" b="1" dirty="0">
              <a:cs typeface="B Nazanin" pitchFamily="2" charset="-78"/>
            </a:endParaRPr>
          </a:p>
        </p:txBody>
      </p:sp>
    </p:spTree>
    <p:extLst>
      <p:ext uri="{BB962C8B-B14F-4D97-AF65-F5344CB8AC3E}">
        <p14:creationId xmlns:p14="http://schemas.microsoft.com/office/powerpoint/2010/main" val="3179447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دیاگرام پیوستگی</a:t>
            </a:r>
            <a:endParaRPr lang="en-US" dirty="0"/>
          </a:p>
        </p:txBody>
      </p:sp>
      <p:sp>
        <p:nvSpPr>
          <p:cNvPr id="3" name="Content Placeholder 2"/>
          <p:cNvSpPr>
            <a:spLocks noGrp="1"/>
          </p:cNvSpPr>
          <p:nvPr>
            <p:ph idx="1"/>
          </p:nvPr>
        </p:nvSpPr>
        <p:spPr/>
        <p:txBody>
          <a:bodyPr/>
          <a:lstStyle/>
          <a:p>
            <a:pPr algn="r" rtl="1"/>
            <a:r>
              <a:rPr lang="fa-IR" dirty="0"/>
              <a:t>اين ابزار در واقع يك روش طوفان فكري است كه به كمك آن مي توان افراد را به خلق ايده تشويق </a:t>
            </a:r>
            <a:r>
              <a:rPr lang="fa-IR" dirty="0" smtClean="0"/>
              <a:t>كردتاهميشه </a:t>
            </a:r>
            <a:r>
              <a:rPr lang="fa-IR" dirty="0"/>
              <a:t>به روشهاي سنتي و قديمي پايبند نباشند. در اين روش هدف اين است كه افراد از تفكر ” اين </a:t>
            </a:r>
            <a:r>
              <a:rPr lang="fa-IR" dirty="0" smtClean="0"/>
              <a:t>روش درست </a:t>
            </a:r>
            <a:r>
              <a:rPr lang="fa-IR" dirty="0"/>
              <a:t>است چون هميشه انجام مي شود“ دست بردارند.</a:t>
            </a:r>
          </a:p>
          <a:p>
            <a:pPr algn="r" rtl="1"/>
            <a:r>
              <a:rPr lang="fa-IR" dirty="0"/>
              <a:t>بيشتر اوقات وقتي از اين ابزار استفاده مي شود كه داده ها زياد و نامنظم باشند و مساله خيلي </a:t>
            </a:r>
            <a:r>
              <a:rPr lang="fa-IR" dirty="0" smtClean="0"/>
              <a:t>ساده نيست </a:t>
            </a:r>
            <a:r>
              <a:rPr lang="fa-IR" dirty="0"/>
              <a:t>و در ضمن نياز به يك راه حل سريع نمي باشد .</a:t>
            </a:r>
            <a:endParaRPr lang="en-US" dirty="0"/>
          </a:p>
        </p:txBody>
      </p:sp>
    </p:spTree>
    <p:extLst>
      <p:ext uri="{BB962C8B-B14F-4D97-AF65-F5344CB8AC3E}">
        <p14:creationId xmlns:p14="http://schemas.microsoft.com/office/powerpoint/2010/main" val="1309141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روش استفاده:</a:t>
            </a:r>
            <a:endParaRPr lang="fa-IR" dirty="0"/>
          </a:p>
        </p:txBody>
      </p:sp>
      <p:sp>
        <p:nvSpPr>
          <p:cNvPr id="3" name="Content Placeholder 2"/>
          <p:cNvSpPr>
            <a:spLocks noGrp="1"/>
          </p:cNvSpPr>
          <p:nvPr>
            <p:ph idx="1"/>
          </p:nvPr>
        </p:nvSpPr>
        <p:spPr/>
        <p:txBody>
          <a:bodyPr>
            <a:normAutofit fontScale="85000" lnSpcReduction="10000"/>
          </a:bodyPr>
          <a:lstStyle/>
          <a:p>
            <a:pPr algn="r" rtl="1"/>
            <a:r>
              <a:rPr lang="fa-IR" dirty="0" smtClean="0"/>
              <a:t>1-تيم </a:t>
            </a:r>
            <a:r>
              <a:rPr lang="fa-IR" dirty="0"/>
              <a:t>مناسب تشكيل مي </a:t>
            </a:r>
            <a:r>
              <a:rPr lang="fa-IR" dirty="0" smtClean="0"/>
              <a:t>گردد.</a:t>
            </a:r>
            <a:endParaRPr lang="fa-IR" dirty="0"/>
          </a:p>
          <a:p>
            <a:pPr algn="r" rtl="1"/>
            <a:r>
              <a:rPr lang="fa-IR" dirty="0"/>
              <a:t>-2 سوال يا مسال هاي مطرح مي گردد و افراد ايده هاي خودشان را روي كارتهايي مي نويسند.</a:t>
            </a:r>
          </a:p>
          <a:p>
            <a:pPr algn="r" rtl="1"/>
            <a:r>
              <a:rPr lang="fa-IR" dirty="0"/>
              <a:t>-3 افراد كارتها را خوانده و بدون هيچگونه بحث تنها با جابجا كردن كارتها ، آنها را در دسته هايي</a:t>
            </a:r>
          </a:p>
          <a:p>
            <a:pPr algn="r" rtl="1"/>
            <a:r>
              <a:rPr lang="fa-IR" dirty="0" smtClean="0"/>
              <a:t>طبقه </a:t>
            </a:r>
            <a:r>
              <a:rPr lang="fa-IR" dirty="0"/>
              <a:t>بندي مي كنند تا به يك نظر نهايي </a:t>
            </a:r>
            <a:r>
              <a:rPr lang="fa-IR" dirty="0" smtClean="0"/>
              <a:t>برسند</a:t>
            </a:r>
            <a:endParaRPr lang="en-US" dirty="0" smtClean="0"/>
          </a:p>
          <a:p>
            <a:pPr algn="r" rtl="1"/>
            <a:r>
              <a:rPr lang="fa-IR" dirty="0" smtClean="0"/>
              <a:t>4-در </a:t>
            </a:r>
            <a:r>
              <a:rPr lang="fa-IR" dirty="0"/>
              <a:t>نهايت وقتي كه طبقه بندي كارتها نهايي شد و گروههاي مناسب تهيه شد، براي هر گروه </a:t>
            </a:r>
            <a:r>
              <a:rPr lang="fa-IR" dirty="0" smtClean="0"/>
              <a:t>اسم</a:t>
            </a:r>
            <a:r>
              <a:rPr lang="en-US" dirty="0" smtClean="0"/>
              <a:t>-</a:t>
            </a:r>
            <a:endParaRPr lang="fa-IR" dirty="0"/>
          </a:p>
          <a:p>
            <a:pPr marL="0" indent="0" algn="r" rtl="1">
              <a:buNone/>
            </a:pPr>
            <a:r>
              <a:rPr lang="fa-IR" dirty="0"/>
              <a:t>مناسبي انتخاب كرده و بر روي كارت كوچكي نوشته و در بالاي طبقه مربوطه چيده مي شود.</a:t>
            </a:r>
          </a:p>
          <a:p>
            <a:pPr algn="r" rtl="1"/>
            <a:r>
              <a:rPr lang="fa-IR" dirty="0"/>
              <a:t>-5 پس از بند 4 افراد شروع به گفتگو و بحث و و اظهار نظر م يكنند و دياگرام نهايي را تهيه مي كنند.</a:t>
            </a:r>
          </a:p>
          <a:p>
            <a:pPr algn="r" rtl="1"/>
            <a:r>
              <a:rPr lang="fa-IR" dirty="0"/>
              <a:t>استفاده از اين تكنيك خصوصاً در زمان شروع يك پروژه بسيار مناسب است يعني زماني كه هنوز ايده ها</a:t>
            </a:r>
          </a:p>
          <a:p>
            <a:pPr algn="r" rtl="1"/>
            <a:r>
              <a:rPr lang="fa-IR" dirty="0"/>
              <a:t>درباره پروژه شفاف و روشن نشده و يا پروژه خيلي بزرگ و پيچيده است.</a:t>
            </a:r>
          </a:p>
        </p:txBody>
      </p:sp>
    </p:spTree>
    <p:extLst>
      <p:ext uri="{BB962C8B-B14F-4D97-AF65-F5344CB8AC3E}">
        <p14:creationId xmlns:p14="http://schemas.microsoft.com/office/powerpoint/2010/main" val="2013260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a:t>به عنوان مثال در دياگرام پيوستگي زير هدف بررسي و تشريح يك شركت موفق بوده است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2160588"/>
            <a:ext cx="9278035" cy="4188697"/>
          </a:xfrm>
        </p:spPr>
      </p:pic>
    </p:spTree>
    <p:extLst>
      <p:ext uri="{BB962C8B-B14F-4D97-AF65-F5344CB8AC3E}">
        <p14:creationId xmlns:p14="http://schemas.microsoft.com/office/powerpoint/2010/main" val="3620292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دیاگرام درختی</a:t>
            </a:r>
            <a:endParaRPr lang="fa-IR" dirty="0"/>
          </a:p>
        </p:txBody>
      </p:sp>
      <p:sp>
        <p:nvSpPr>
          <p:cNvPr id="3" name="Content Placeholder 2"/>
          <p:cNvSpPr>
            <a:spLocks noGrp="1"/>
          </p:cNvSpPr>
          <p:nvPr>
            <p:ph idx="1"/>
          </p:nvPr>
        </p:nvSpPr>
        <p:spPr/>
        <p:txBody>
          <a:bodyPr/>
          <a:lstStyle/>
          <a:p>
            <a:pPr algn="r" rtl="1"/>
            <a:r>
              <a:rPr lang="fa-IR" dirty="0"/>
              <a:t>دياگرام درختي براي نشان دادن توالي ارتباطات علت و معلول يا نمايش ارتباط بين ابزارهاي گوناگون </a:t>
            </a:r>
            <a:r>
              <a:rPr lang="fa-IR" dirty="0" smtClean="0"/>
              <a:t>تارسيدن </a:t>
            </a:r>
            <a:r>
              <a:rPr lang="fa-IR" dirty="0"/>
              <a:t>به جواب، به كار مي رود. در واقع اين ابزار معمولاً وقتي استفاده مي شود كه بر شناخت فعاليت </a:t>
            </a:r>
            <a:r>
              <a:rPr lang="fa-IR" dirty="0" smtClean="0"/>
              <a:t>خاص يا </a:t>
            </a:r>
            <a:r>
              <a:rPr lang="fa-IR" dirty="0"/>
              <a:t>هدفي خاص تمركزوجود دارد و در ضمن پيچيدگي زياد بوده و احتمال فراموش كردن برخي قدمها </a:t>
            </a:r>
            <a:r>
              <a:rPr lang="fa-IR" dirty="0" smtClean="0"/>
              <a:t>وجوددارد</a:t>
            </a:r>
            <a:r>
              <a:rPr lang="fa-IR" dirty="0"/>
              <a:t>.</a:t>
            </a:r>
          </a:p>
          <a:p>
            <a:pPr algn="r" rtl="1"/>
            <a:endParaRPr lang="fa-IR" dirty="0"/>
          </a:p>
        </p:txBody>
      </p:sp>
    </p:spTree>
    <p:extLst>
      <p:ext uri="{BB962C8B-B14F-4D97-AF65-F5344CB8AC3E}">
        <p14:creationId xmlns:p14="http://schemas.microsoft.com/office/powerpoint/2010/main" val="157231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-ایجادیک نمودارروابط:</a:t>
            </a:r>
            <a:endParaRPr lang="en-US" dirty="0"/>
          </a:p>
        </p:txBody>
      </p:sp>
      <p:sp>
        <p:nvSpPr>
          <p:cNvPr id="3" name="Content Placeholder 2"/>
          <p:cNvSpPr>
            <a:spLocks noGrp="1"/>
          </p:cNvSpPr>
          <p:nvPr>
            <p:ph idx="1"/>
          </p:nvPr>
        </p:nvSpPr>
        <p:spPr/>
        <p:txBody>
          <a:bodyPr/>
          <a:lstStyle/>
          <a:p>
            <a:pPr algn="just" rtl="1"/>
            <a:r>
              <a:rPr lang="fa-IR" dirty="0" smtClean="0"/>
              <a:t>1-برای </a:t>
            </a:r>
            <a:r>
              <a:rPr lang="fa-IR" dirty="0"/>
              <a:t>هر عنصری که </a:t>
            </a:r>
            <a:r>
              <a:rPr lang="fa-IR" dirty="0" smtClean="0"/>
              <a:t>با موضوع درگیرمیشود یک  نماد به </a:t>
            </a:r>
            <a:r>
              <a:rPr lang="fa-IR" dirty="0"/>
              <a:t>نموداراضافه کنیم</a:t>
            </a:r>
            <a:endParaRPr lang="en-US" dirty="0"/>
          </a:p>
          <a:p>
            <a:pPr algn="just" rtl="1"/>
            <a:r>
              <a:rPr lang="fa-IR" dirty="0" smtClean="0"/>
              <a:t>2-هرعنصر را با بقیه </a:t>
            </a:r>
            <a:r>
              <a:rPr lang="fa-IR" dirty="0"/>
              <a:t>مقایسه کنیم.ازتاثیر فلشها برای اتصال عناصرمرتبط به هم استفاده کنیم(تاثیری هرعنصررابرعنصردیگرنمایش دهیم)</a:t>
            </a:r>
            <a:endParaRPr lang="en-US" dirty="0"/>
          </a:p>
          <a:p>
            <a:pPr algn="just" rtl="1"/>
            <a:r>
              <a:rPr lang="fa-IR" dirty="0"/>
              <a:t>-اگر2عنصربریکدیگرتاثیرمیگذارندبرای بازتاب قوی ترباید فلش رارسم کنیم.</a:t>
            </a:r>
            <a:endParaRPr lang="en-US" dirty="0"/>
          </a:p>
          <a:p>
            <a:pPr algn="just" rtl="1"/>
            <a:r>
              <a:rPr lang="fa-IR" dirty="0"/>
              <a:t>3-عناصربابیشترین فلش خروجی،ریشه علل </a:t>
            </a:r>
            <a:r>
              <a:rPr lang="fa-IR" dirty="0" smtClean="0"/>
              <a:t>یا محرک ها خواهند بود.آنهایی </a:t>
            </a:r>
            <a:r>
              <a:rPr lang="fa-IR" dirty="0"/>
              <a:t>که بیشترین فلش ورودی </a:t>
            </a:r>
            <a:r>
              <a:rPr lang="fa-IR" dirty="0" smtClean="0"/>
              <a:t>را دارند نتایج </a:t>
            </a:r>
            <a:r>
              <a:rPr lang="fa-IR" dirty="0"/>
              <a:t>اصلی </a:t>
            </a:r>
            <a:r>
              <a:rPr lang="fa-IR" dirty="0" smtClean="0"/>
              <a:t>یا نتایج خواهند بود</a:t>
            </a:r>
            <a:endParaRPr lang="en-US" dirty="0"/>
          </a:p>
        </p:txBody>
      </p:sp>
    </p:spTree>
    <p:extLst>
      <p:ext uri="{BB962C8B-B14F-4D97-AF65-F5344CB8AC3E}">
        <p14:creationId xmlns:p14="http://schemas.microsoft.com/office/powerpoint/2010/main" val="12600070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روش استفاده:</a:t>
            </a:r>
            <a:endParaRPr lang="fa-IR" dirty="0"/>
          </a:p>
        </p:txBody>
      </p:sp>
      <p:sp>
        <p:nvSpPr>
          <p:cNvPr id="3" name="Content Placeholder 2"/>
          <p:cNvSpPr>
            <a:spLocks noGrp="1"/>
          </p:cNvSpPr>
          <p:nvPr>
            <p:ph idx="1"/>
          </p:nvPr>
        </p:nvSpPr>
        <p:spPr/>
        <p:txBody>
          <a:bodyPr>
            <a:normAutofit fontScale="85000" lnSpcReduction="20000"/>
          </a:bodyPr>
          <a:lstStyle/>
          <a:p>
            <a:pPr algn="r" rtl="1"/>
            <a:r>
              <a:rPr lang="fa-IR" dirty="0"/>
              <a:t>-1 تيم متخصص تشكيل مي گردد.</a:t>
            </a:r>
          </a:p>
          <a:p>
            <a:pPr algn="r" rtl="1"/>
            <a:r>
              <a:rPr lang="fa-IR" dirty="0"/>
              <a:t>-2 هدف يا مساله خاصي انتخاب مي شود و به كمك روش طوفان فكري علت هاي رخ دادن مساله يا</a:t>
            </a:r>
          </a:p>
          <a:p>
            <a:pPr algn="r" rtl="1"/>
            <a:r>
              <a:rPr lang="fa-IR" dirty="0"/>
              <a:t>ابزار هاي مناسب جهت دستيابي به راه حل مسايل مشخص مي شود . در ضمن براي اين كار مي توان</a:t>
            </a:r>
          </a:p>
          <a:p>
            <a:pPr algn="r" rtl="1"/>
            <a:r>
              <a:rPr lang="fa-IR" dirty="0"/>
              <a:t>از 2 منبع زير استفاده كرد:</a:t>
            </a:r>
          </a:p>
          <a:p>
            <a:pPr algn="r" rtl="1"/>
            <a:r>
              <a:rPr lang="fa-IR" dirty="0"/>
              <a:t>دياگرام روابط 􀁸</a:t>
            </a:r>
          </a:p>
          <a:p>
            <a:pPr algn="r" rtl="1"/>
            <a:r>
              <a:rPr lang="fa-IR" dirty="0"/>
              <a:t>دياگرام پيوستگي 􀁸</a:t>
            </a:r>
          </a:p>
          <a:p>
            <a:pPr algn="r" rtl="1"/>
            <a:r>
              <a:rPr lang="fa-IR" dirty="0"/>
              <a:t>-3 سپس مساله اصلي را نوشته و با جستجودرباره اينكه عوامل رخ دادن اين مساله ( يا روش حل اين</a:t>
            </a:r>
          </a:p>
          <a:p>
            <a:pPr algn="r" rtl="1"/>
            <a:r>
              <a:rPr lang="fa-IR" dirty="0"/>
              <a:t>مسله ) چه بوده علت و معلول ها را يافته و قدم به قدم جلو رفته تا بر اساس توالي آنها دياگرام كامل</a:t>
            </a:r>
          </a:p>
          <a:p>
            <a:pPr algn="r" rtl="1"/>
            <a:r>
              <a:rPr lang="fa-IR" dirty="0"/>
              <a:t>شود.</a:t>
            </a:r>
          </a:p>
          <a:p>
            <a:pPr algn="r" rtl="1"/>
            <a:r>
              <a:rPr lang="fa-IR" dirty="0"/>
              <a:t>-4 در نهايت دياگرام تهيه شده مرور مي گردد تا توالي منطقي شاخه ها بررسي گردد.</a:t>
            </a:r>
          </a:p>
          <a:p>
            <a:pPr algn="r" rtl="1"/>
            <a:r>
              <a:rPr lang="fa-IR" dirty="0"/>
              <a:t>به عنوان مثال اگر بخواهيم نيازهاي مشتري شركتي را شناسايي كنيم براي دستيابي به جواب اين مساله</a:t>
            </a:r>
          </a:p>
          <a:p>
            <a:pPr algn="r" rtl="1"/>
            <a:r>
              <a:rPr lang="fa-IR" dirty="0"/>
              <a:t>مي توان دياگرام درختي زير را طراحي كرده و با اجراي قدم به قدم اين دياگرام به جواب نهايي رسيد.</a:t>
            </a:r>
          </a:p>
        </p:txBody>
      </p:sp>
    </p:spTree>
    <p:extLst>
      <p:ext uri="{BB962C8B-B14F-4D97-AF65-F5344CB8AC3E}">
        <p14:creationId xmlns:p14="http://schemas.microsoft.com/office/powerpoint/2010/main" val="2909578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چارت برنامه تصمیم گیری </a:t>
            </a:r>
            <a:endParaRPr lang="en-US" dirty="0"/>
          </a:p>
        </p:txBody>
      </p:sp>
      <p:sp>
        <p:nvSpPr>
          <p:cNvPr id="3" name="Content Placeholder 2"/>
          <p:cNvSpPr>
            <a:spLocks noGrp="1"/>
          </p:cNvSpPr>
          <p:nvPr>
            <p:ph idx="1"/>
          </p:nvPr>
        </p:nvSpPr>
        <p:spPr/>
        <p:txBody>
          <a:bodyPr/>
          <a:lstStyle/>
          <a:p>
            <a:pPr algn="r" rtl="1"/>
            <a:r>
              <a:rPr lang="fa-IR" dirty="0"/>
              <a:t>چارت برنامه تصمیم گیری </a:t>
            </a:r>
            <a:r>
              <a:rPr lang="en-US" dirty="0"/>
              <a:t>)</a:t>
            </a:r>
            <a:r>
              <a:rPr lang="fa-IR" dirty="0"/>
              <a:t>اغلب تنها </a:t>
            </a:r>
            <a:r>
              <a:rPr lang="en-US" dirty="0"/>
              <a:t>PDPC</a:t>
            </a:r>
            <a:r>
              <a:rPr lang="fa-IR" dirty="0"/>
              <a:t> گفته می شود) ابزاری با اسمی دهن پر کن و باشکوه است و در عین حال خیلی هم ساده است؛ احتمالا از اسامی ژاپنی مشتق گرفته شده است, از همانجایی که این ابزار به عنوان دومین ابزار از ابزار های هفتگانه آمده است.(همچنین به عنوان ابزار های هفت گانه برای مدیریت و طراحی شناخته شده است).</a:t>
            </a:r>
            <a:endParaRPr lang="en-US" dirty="0"/>
          </a:p>
        </p:txBody>
      </p:sp>
    </p:spTree>
    <p:extLst>
      <p:ext uri="{BB962C8B-B14F-4D97-AF65-F5344CB8AC3E}">
        <p14:creationId xmlns:p14="http://schemas.microsoft.com/office/powerpoint/2010/main" val="149887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طرز کار:</a:t>
            </a:r>
            <a:endParaRPr lang="en-US" dirty="0"/>
          </a:p>
        </p:txBody>
      </p:sp>
      <p:sp>
        <p:nvSpPr>
          <p:cNvPr id="3" name="Content Placeholder 2"/>
          <p:cNvSpPr>
            <a:spLocks noGrp="1"/>
          </p:cNvSpPr>
          <p:nvPr>
            <p:ph idx="1"/>
          </p:nvPr>
        </p:nvSpPr>
        <p:spPr/>
        <p:txBody>
          <a:bodyPr/>
          <a:lstStyle/>
          <a:p>
            <a:pPr algn="r" rtl="1"/>
            <a:r>
              <a:rPr lang="fa-IR" dirty="0"/>
              <a:t>یک روند مفید از برنامه برای شکستن وظایف به طور سالسله مراتبی, با استفاده از نکودار درختی می باشد. </a:t>
            </a:r>
            <a:r>
              <a:rPr lang="en-US" dirty="0"/>
              <a:t>PDPC</a:t>
            </a:r>
            <a:r>
              <a:rPr lang="fa-IR" dirty="0"/>
              <a:t> به سادگی این چارت را به صورت سطوح دوتایی گسترش می دهد تا ریسک ها را شناسایی کند و برای وظایف سطح پایین اقدامات متقابل انجام دهد,مانند نموداری که در زیربه آن اشاره شده است. قاب های مختلفی به شکل جعبه برای برجسته کردن ریسک ها و اقدامات متقابل استفاده می شوند (اغلب به شکل ابر نشان داده میشوند تا طبیعت نا مشخصشان به تصویر کشیده شود).</a:t>
            </a:r>
            <a:endParaRPr lang="en-US" dirty="0"/>
          </a:p>
          <a:p>
            <a:pPr algn="r"/>
            <a:endParaRPr lang="en-US" dirty="0"/>
          </a:p>
          <a:p>
            <a:pPr algn="r"/>
            <a:endParaRPr lang="en-US" dirty="0"/>
          </a:p>
          <a:p>
            <a:pPr algn="r"/>
            <a:endParaRPr lang="en-US" dirty="0"/>
          </a:p>
          <a:p>
            <a:pPr algn="r"/>
            <a:endParaRPr lang="en-US" dirty="0"/>
          </a:p>
        </p:txBody>
      </p:sp>
      <p:sp>
        <p:nvSpPr>
          <p:cNvPr id="4" name="Title 1"/>
          <p:cNvSpPr txBox="1">
            <a:spLocks/>
          </p:cNvSpPr>
          <p:nvPr/>
        </p:nvSpPr>
        <p:spPr>
          <a:xfrm>
            <a:off x="1295401" y="982132"/>
            <a:ext cx="9601196"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endParaRPr lang="en-US" dirty="0"/>
          </a:p>
        </p:txBody>
      </p:sp>
    </p:spTree>
    <p:extLst>
      <p:ext uri="{BB962C8B-B14F-4D97-AF65-F5344CB8AC3E}">
        <p14:creationId xmlns:p14="http://schemas.microsoft.com/office/powerpoint/2010/main" val="30692469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fa-IR" smtClean="0"/>
              <a:t>طرز کار:</a:t>
            </a:r>
            <a:endParaRPr lang="en-US" dirty="0"/>
          </a:p>
        </p:txBody>
      </p:sp>
      <p:pic>
        <p:nvPicPr>
          <p:cNvPr id="4" name="Content Placeholder 3" descr="http://syque.com/quality_tools/tools/TOOLS12_files/image001.gif"/>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494756" y="2448719"/>
            <a:ext cx="4962525" cy="3305175"/>
          </a:xfrm>
          <a:prstGeom prst="rect">
            <a:avLst/>
          </a:prstGeom>
          <a:noFill/>
          <a:ln>
            <a:noFill/>
          </a:ln>
        </p:spPr>
      </p:pic>
    </p:spTree>
    <p:extLst>
      <p:ext uri="{BB962C8B-B14F-4D97-AF65-F5344CB8AC3E}">
        <p14:creationId xmlns:p14="http://schemas.microsoft.com/office/powerpoint/2010/main" val="25608723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fa-IR" smtClean="0"/>
              <a:t>طرز کار:</a:t>
            </a:r>
            <a:endParaRPr lang="en-US" dirty="0"/>
          </a:p>
        </p:txBody>
      </p:sp>
      <p:sp>
        <p:nvSpPr>
          <p:cNvPr id="3" name="Content Placeholder 2"/>
          <p:cNvSpPr>
            <a:spLocks noGrp="1"/>
          </p:cNvSpPr>
          <p:nvPr>
            <p:ph idx="1"/>
          </p:nvPr>
        </p:nvSpPr>
        <p:spPr/>
        <p:txBody>
          <a:bodyPr/>
          <a:lstStyle/>
          <a:p>
            <a:pPr algn="r" rtl="1"/>
            <a:r>
              <a:rPr lang="fa-IR" dirty="0"/>
              <a:t>همش همین بود؟؟!هم بله هم خیر. بله, چون آنچه که در دیاگرام استفاده شده  را نشان میدهد. خیر, چون خطرات و اقدامات متقابل را شناسایی  نمیکند که البته این آنقدرها هم آسان نیست و به ندرت به خوبی انجام می شود.</a:t>
            </a:r>
            <a:endParaRPr lang="en-US" dirty="0"/>
          </a:p>
          <a:p>
            <a:pPr algn="r" rtl="1"/>
            <a:r>
              <a:rPr lang="fa-IR" dirty="0"/>
              <a:t>اما متاسفانه، مشکلات به طور اجتناب ناپذیری رخ می دهند.هنگامی که آنها در اغلب مناطقی اتفاق می افتند که در صورت اعمال کمی احتیاط خطر می توانست به راحتی قابل شناسایی باشد!با استفاده از </a:t>
            </a:r>
            <a:r>
              <a:rPr lang="en-US" dirty="0"/>
              <a:t> PDPC</a:t>
            </a:r>
            <a:r>
              <a:rPr lang="fa-IR" dirty="0"/>
              <a:t> است سرعت روند شناسایی بالا می رود.با کمی دقت مشکلات احتمالی را شناسایی می کند و اقدامات متقابل انجام می دهد قبل از این که مشکلات در عملیات رخنه کنند.</a:t>
            </a:r>
            <a:endParaRPr lang="en-US" dirty="0"/>
          </a:p>
        </p:txBody>
      </p:sp>
    </p:spTree>
    <p:extLst>
      <p:ext uri="{BB962C8B-B14F-4D97-AF65-F5344CB8AC3E}">
        <p14:creationId xmlns:p14="http://schemas.microsoft.com/office/powerpoint/2010/main" val="40753488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چگونه می توانید آن را انجام دهید؟!</a:t>
            </a:r>
            <a:endParaRPr lang="en-US" dirty="0"/>
          </a:p>
        </p:txBody>
      </p:sp>
      <p:sp>
        <p:nvSpPr>
          <p:cNvPr id="3" name="Content Placeholder 2"/>
          <p:cNvSpPr>
            <a:spLocks noGrp="1"/>
          </p:cNvSpPr>
          <p:nvPr>
            <p:ph idx="1"/>
          </p:nvPr>
        </p:nvSpPr>
        <p:spPr/>
        <p:txBody>
          <a:bodyPr>
            <a:normAutofit/>
          </a:bodyPr>
          <a:lstStyle/>
          <a:p>
            <a:pPr algn="r" rtl="1"/>
            <a:r>
              <a:rPr lang="fa-IR" dirty="0" smtClean="0"/>
              <a:t>1-وظایف </a:t>
            </a:r>
            <a:r>
              <a:rPr lang="fa-IR" dirty="0"/>
              <a:t>را درون یک دیاگرام درختی تجزیه کنید.پایین ترین سطوح روی درخت نشان خواهند داد که وظایف واقعی چگونه انجام می شوند؟!</a:t>
            </a:r>
            <a:endParaRPr lang="en-US" dirty="0"/>
          </a:p>
          <a:p>
            <a:pPr algn="r" rtl="1"/>
            <a:r>
              <a:rPr lang="fa-IR" dirty="0"/>
              <a:t>2-برای هر یک از سطوح پایین(برگ ها)  توفان مغزی به راه اندازید و یا در غیر این صورت لیستی از مشکلات احتمالی با امکان وقوع را تهیه کنید.</a:t>
            </a:r>
            <a:endParaRPr lang="en-US" dirty="0"/>
          </a:p>
          <a:p>
            <a:pPr algn="r" rtl="1"/>
            <a:r>
              <a:rPr lang="en-US" dirty="0"/>
              <a:t>3- </a:t>
            </a:r>
            <a:r>
              <a:rPr lang="fa-IR" dirty="0"/>
              <a:t>انتخاب یک یا چند خطر مشخص شده در مرحله 2 برای قرار دادن بر روی نمودار، بر اساس ترکیبی از احتمال رخ دادن خطر و تاثیر بالقوه، باید ریسک ها را جامه ی عمل بپوشانید.</a:t>
            </a:r>
            <a:endParaRPr lang="en-US" dirty="0"/>
          </a:p>
          <a:p>
            <a:pPr algn="r" rtl="1"/>
            <a:r>
              <a:rPr lang="fa-IR" dirty="0"/>
              <a:t>4-برای هر یک از ریسک های انتخابی در هر مرحله توفان ذهنی ایجاد کنید و یا در غیر این صورت اقدامات اصلاحی مناسب را برای مواجهه با ریسک ها شناسایی کنید تا بدین منظور احتمال خطر را کاهش دهید.</a:t>
            </a:r>
            <a:endParaRPr lang="en-US" dirty="0"/>
          </a:p>
        </p:txBody>
      </p:sp>
    </p:spTree>
    <p:extLst>
      <p:ext uri="{BB962C8B-B14F-4D97-AF65-F5344CB8AC3E}">
        <p14:creationId xmlns:p14="http://schemas.microsoft.com/office/powerpoint/2010/main" val="36016416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a:r>
              <a:rPr lang="fa-IR" dirty="0"/>
              <a:t>چگونه می توانید آن را انجام دهید؟!</a:t>
            </a:r>
            <a:endParaRPr lang="en-US" dirty="0"/>
          </a:p>
        </p:txBody>
      </p:sp>
      <p:sp>
        <p:nvSpPr>
          <p:cNvPr id="3" name="Content Placeholder 2"/>
          <p:cNvSpPr>
            <a:spLocks noGrp="1"/>
          </p:cNvSpPr>
          <p:nvPr>
            <p:ph idx="1"/>
          </p:nvPr>
        </p:nvSpPr>
        <p:spPr/>
        <p:txBody>
          <a:bodyPr/>
          <a:lstStyle/>
          <a:p>
            <a:pPr algn="r" rtl="1"/>
            <a:r>
              <a:rPr lang="fa-IR" dirty="0"/>
              <a:t>-یک زیر مجموعه از اقدامات اصلاحی شناسایی شده در مرحله ی 4 را برای قرار دادن بروی نمودار انتخاب کنید.</a:t>
            </a:r>
            <a:endParaRPr lang="en-US" dirty="0"/>
          </a:p>
          <a:p>
            <a:pPr algn="r" rtl="1"/>
            <a:r>
              <a:rPr lang="fa-IR" dirty="0"/>
              <a:t>6-ایجاد نمودار را مثل آنچه که در بالا گفته شد ادامه دهید؛خطرات و اقدامات متقابل را برای هر ریسک ریشه یابی کنید. اگر خطرات بسیار زیادی وجود دارد,شما می توانید وظایف را تنها با انجام این کار برای انجام دادن وظایفی که در معرض خطر قرار گرفته اند یا جایی که تاثیر شکست بزرگ خواهد بود ساده کنید.</a:t>
            </a:r>
            <a:endParaRPr lang="en-US" dirty="0"/>
          </a:p>
        </p:txBody>
      </p:sp>
    </p:spTree>
    <p:extLst>
      <p:ext uri="{BB962C8B-B14F-4D97-AF65-F5344CB8AC3E}">
        <p14:creationId xmlns:p14="http://schemas.microsoft.com/office/powerpoint/2010/main" val="36331123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000" dirty="0"/>
              <a:t>از </a:t>
            </a:r>
            <a:r>
              <a:rPr lang="fa-IR" sz="3000" dirty="0" smtClean="0"/>
              <a:t>استفاده</a:t>
            </a:r>
            <a:r>
              <a:rPr lang="en-US" sz="3000" dirty="0" smtClean="0"/>
              <a:t>PDPC </a:t>
            </a:r>
            <a:r>
              <a:rPr lang="fa-IR" sz="3000" dirty="0" smtClean="0"/>
              <a:t> در </a:t>
            </a:r>
            <a:r>
              <a:rPr lang="fa-IR" sz="3000" dirty="0"/>
              <a:t>یک دستگاه برش </a:t>
            </a:r>
            <a:r>
              <a:rPr lang="fa-IR" sz="3000" dirty="0" smtClean="0"/>
              <a:t>:</a:t>
            </a:r>
            <a:endParaRPr lang="en-US" sz="3000" dirty="0"/>
          </a:p>
        </p:txBody>
      </p:sp>
      <p:sp>
        <p:nvSpPr>
          <p:cNvPr id="3" name="Content Placeholder 2"/>
          <p:cNvSpPr>
            <a:spLocks noGrp="1"/>
          </p:cNvSpPr>
          <p:nvPr>
            <p:ph idx="1"/>
          </p:nvPr>
        </p:nvSpPr>
        <p:spPr>
          <a:xfrm>
            <a:off x="6962503" y="2556932"/>
            <a:ext cx="3934094" cy="3318936"/>
          </a:xfrm>
        </p:spPr>
        <p:txBody>
          <a:bodyPr/>
          <a:lstStyle/>
          <a:p>
            <a:pPr algn="r" rtl="1"/>
            <a:r>
              <a:rPr lang="fa-IR" dirty="0"/>
              <a:t>یک مثال از استفاده </a:t>
            </a:r>
            <a:r>
              <a:rPr lang="en-US" dirty="0"/>
              <a:t>PDPC </a:t>
            </a:r>
            <a:r>
              <a:rPr lang="fa-IR" dirty="0"/>
              <a:t>در رابطه با یک دستگاه برش است در </a:t>
            </a:r>
            <a:r>
              <a:rPr lang="fa-IR" dirty="0" smtClean="0"/>
              <a:t>رو به رو </a:t>
            </a:r>
            <a:r>
              <a:rPr lang="fa-IR" dirty="0"/>
              <a:t>نشان داده شده است</a:t>
            </a:r>
            <a:r>
              <a:rPr lang="en-US" dirty="0"/>
              <a:t>:</a:t>
            </a:r>
          </a:p>
        </p:txBody>
      </p:sp>
      <p:pic>
        <p:nvPicPr>
          <p:cNvPr id="4" name="Picture 3" descr="http://syque.com/quality_tools/tools/TOOLS12_files/image002.gif"/>
          <p:cNvPicPr/>
          <p:nvPr/>
        </p:nvPicPr>
        <p:blipFill>
          <a:blip r:embed="rId2">
            <a:extLst>
              <a:ext uri="{28A0092B-C50C-407E-A947-70E740481C1C}">
                <a14:useLocalDpi xmlns:a14="http://schemas.microsoft.com/office/drawing/2010/main" val="0"/>
              </a:ext>
            </a:extLst>
          </a:blip>
          <a:srcRect/>
          <a:stretch>
            <a:fillRect/>
          </a:stretch>
        </p:blipFill>
        <p:spPr bwMode="auto">
          <a:xfrm>
            <a:off x="824320" y="1124630"/>
            <a:ext cx="5114925" cy="5000625"/>
          </a:xfrm>
          <a:prstGeom prst="rect">
            <a:avLst/>
          </a:prstGeom>
          <a:noFill/>
          <a:ln>
            <a:noFill/>
          </a:ln>
        </p:spPr>
      </p:pic>
    </p:spTree>
    <p:extLst>
      <p:ext uri="{BB962C8B-B14F-4D97-AF65-F5344CB8AC3E}">
        <p14:creationId xmlns:p14="http://schemas.microsoft.com/office/powerpoint/2010/main" val="27123247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مثال:</a:t>
            </a:r>
            <a:endParaRPr lang="en-US" dirty="0"/>
          </a:p>
        </p:txBody>
      </p:sp>
      <p:sp>
        <p:nvSpPr>
          <p:cNvPr id="3" name="Content Placeholder 2"/>
          <p:cNvSpPr>
            <a:spLocks noGrp="1"/>
          </p:cNvSpPr>
          <p:nvPr>
            <p:ph idx="1"/>
          </p:nvPr>
        </p:nvSpPr>
        <p:spPr/>
        <p:txBody>
          <a:bodyPr/>
          <a:lstStyle/>
          <a:p>
            <a:pPr algn="r" rtl="1"/>
            <a:r>
              <a:rPr lang="en-US" dirty="0"/>
              <a:t>PDPC </a:t>
            </a:r>
            <a:r>
              <a:rPr lang="fa-IR" dirty="0"/>
              <a:t>نیز به خوبی کار می کند در یک متن سلسله مراتبی؛ که در آن شما می توانید هر ترکیبی از اعداد و لغات برجسته شده را برای نشان دادت هر یک از آیتم ها استفاده کنید. مثال زیر ریسک هااقدامات متقابل را به صورت حروف کج نشان می دهد. </a:t>
            </a:r>
            <a:r>
              <a:rPr lang="en-US" dirty="0"/>
              <a:t>X , O</a:t>
            </a:r>
            <a:r>
              <a:rPr lang="fa-IR" dirty="0"/>
              <a:t> همچنین برای نشان دادن اقدامات اصلاحی رد شده و انتخاب شده استفاده شده است.</a:t>
            </a:r>
            <a:endParaRPr lang="en-US" dirty="0"/>
          </a:p>
        </p:txBody>
      </p:sp>
    </p:spTree>
    <p:extLst>
      <p:ext uri="{BB962C8B-B14F-4D97-AF65-F5344CB8AC3E}">
        <p14:creationId xmlns:p14="http://schemas.microsoft.com/office/powerpoint/2010/main" val="25097534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a:r>
              <a:rPr lang="fa-IR" dirty="0" smtClean="0"/>
              <a:t>مثال:</a:t>
            </a:r>
            <a:endParaRPr lang="en-US" dirty="0"/>
          </a:p>
        </p:txBody>
      </p:sp>
      <p:sp>
        <p:nvSpPr>
          <p:cNvPr id="7" name="Content Placeholder 6"/>
          <p:cNvSpPr>
            <a:spLocks noGrp="1"/>
          </p:cNvSpPr>
          <p:nvPr>
            <p:ph idx="1"/>
          </p:nvPr>
        </p:nvSpPr>
        <p:spPr/>
        <p:txBody>
          <a:bodyPr>
            <a:normAutofit/>
          </a:bodyPr>
          <a:lstStyle/>
          <a:p>
            <a:r>
              <a:rPr lang="en-US" dirty="0"/>
              <a:t>                                 2.0     Milling of casting master</a:t>
            </a:r>
          </a:p>
          <a:p>
            <a:r>
              <a:rPr lang="en-US" dirty="0"/>
              <a:t>                                 2.1     Put design detail into computer</a:t>
            </a:r>
          </a:p>
          <a:p>
            <a:r>
              <a:rPr lang="en-US" dirty="0"/>
              <a:t>                                           </a:t>
            </a:r>
            <a:r>
              <a:rPr lang="en-US" i="1" dirty="0"/>
              <a:t>2.1.1  </a:t>
            </a:r>
            <a:r>
              <a:rPr lang="en-US" i="1" dirty="0" err="1"/>
              <a:t>Miskeyed</a:t>
            </a:r>
            <a:r>
              <a:rPr lang="en-US" i="1" dirty="0"/>
              <a:t> detail</a:t>
            </a:r>
            <a:endParaRPr lang="en-US" dirty="0"/>
          </a:p>
          <a:p>
            <a:r>
              <a:rPr lang="en-US" i="1" dirty="0"/>
              <a:t>                               O                2.1.1.1  Use same computer format as design software</a:t>
            </a:r>
            <a:endParaRPr lang="en-US" dirty="0"/>
          </a:p>
          <a:p>
            <a:r>
              <a:rPr lang="en-US" i="1" dirty="0"/>
              <a:t>                               X                             2.1.1.2 Key twice for verification</a:t>
            </a:r>
            <a:endParaRPr lang="en-US" dirty="0"/>
          </a:p>
          <a:p>
            <a:r>
              <a:rPr lang="en-US" dirty="0"/>
              <a:t>                                 2.2     Produce machine control tape</a:t>
            </a:r>
          </a:p>
          <a:p>
            <a:r>
              <a:rPr lang="en-US" dirty="0"/>
              <a:t>                                 2.3     Mount tape</a:t>
            </a:r>
          </a:p>
          <a:p>
            <a:r>
              <a:rPr lang="en-US" dirty="0"/>
              <a:t>                                 2.4     Clamp raw casting block into milling machine</a:t>
            </a:r>
          </a:p>
          <a:p>
            <a:r>
              <a:rPr lang="en-US" dirty="0"/>
              <a:t>                                           </a:t>
            </a:r>
            <a:r>
              <a:rPr lang="en-US" i="1" dirty="0"/>
              <a:t>2.4.1            Wrong material</a:t>
            </a:r>
            <a:endParaRPr lang="en-US" dirty="0"/>
          </a:p>
        </p:txBody>
      </p:sp>
      <p:pic>
        <p:nvPicPr>
          <p:cNvPr id="1026" name="Picture 2" descr="http://syque.com/quality_tools/tools/TOOLS12_files/image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076" y="-5402263"/>
            <a:ext cx="23217422" cy="33051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http://syque.com/quality_tools/tools/TOOLS12_files/image0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7142" y="-5402263"/>
            <a:ext cx="23930432" cy="50006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1522087" y="-5402263"/>
            <a:ext cx="5704088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9658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7282" y="982132"/>
            <a:ext cx="4599316" cy="1303867"/>
          </a:xfrm>
        </p:spPr>
        <p:txBody>
          <a:bodyPr>
            <a:normAutofit/>
          </a:bodyPr>
          <a:lstStyle/>
          <a:p>
            <a:pPr algn="r" rtl="1"/>
            <a:r>
              <a:rPr lang="fa-IR" sz="2000" dirty="0"/>
              <a:t>جداکردن مشکلات دربخشها</a:t>
            </a:r>
            <a:r>
              <a:rPr lang="en-US" sz="2000" dirty="0"/>
              <a:t/>
            </a:r>
            <a:br>
              <a:rPr lang="en-US" sz="2000" dirty="0"/>
            </a:br>
            <a:r>
              <a:rPr lang="fa-IR" sz="2000" dirty="0"/>
              <a:t>طرح یک نمادبرای هربخشی ازمشکل</a:t>
            </a:r>
            <a:endParaRPr lang="en-US" sz="20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672342" y="2160588"/>
            <a:ext cx="4607354" cy="3881437"/>
          </a:xfrm>
          <a:prstGeom prst="rect">
            <a:avLst/>
          </a:prstGeom>
          <a:noFill/>
          <a:ln>
            <a:noFill/>
          </a:ln>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933754" y="2591969"/>
            <a:ext cx="4363528" cy="3341153"/>
          </a:xfrm>
          <a:prstGeom prst="rect">
            <a:avLst/>
          </a:prstGeom>
          <a:noFill/>
          <a:ln>
            <a:noFill/>
          </a:ln>
          <a:extLst/>
        </p:spPr>
      </p:pic>
      <p:sp>
        <p:nvSpPr>
          <p:cNvPr id="6" name="TextBox 5"/>
          <p:cNvSpPr txBox="1"/>
          <p:nvPr/>
        </p:nvSpPr>
        <p:spPr>
          <a:xfrm>
            <a:off x="10489721" y="2591968"/>
            <a:ext cx="414068" cy="369332"/>
          </a:xfrm>
          <a:prstGeom prst="rect">
            <a:avLst/>
          </a:prstGeom>
          <a:noFill/>
        </p:spPr>
        <p:txBody>
          <a:bodyPr wrap="square" rtlCol="0">
            <a:spAutoFit/>
          </a:bodyPr>
          <a:lstStyle/>
          <a:p>
            <a:r>
              <a:rPr lang="fa-IR" dirty="0" smtClean="0"/>
              <a:t>1</a:t>
            </a:r>
            <a:endParaRPr lang="en-US" dirty="0"/>
          </a:p>
        </p:txBody>
      </p:sp>
      <p:sp>
        <p:nvSpPr>
          <p:cNvPr id="8" name="TextBox 7"/>
          <p:cNvSpPr txBox="1"/>
          <p:nvPr/>
        </p:nvSpPr>
        <p:spPr>
          <a:xfrm>
            <a:off x="5883214" y="2591968"/>
            <a:ext cx="414068" cy="369332"/>
          </a:xfrm>
          <a:prstGeom prst="rect">
            <a:avLst/>
          </a:prstGeom>
          <a:noFill/>
        </p:spPr>
        <p:txBody>
          <a:bodyPr wrap="square" rtlCol="0">
            <a:spAutoFit/>
          </a:bodyPr>
          <a:lstStyle/>
          <a:p>
            <a:r>
              <a:rPr lang="fa-IR" dirty="0"/>
              <a:t>2</a:t>
            </a:r>
            <a:endParaRPr lang="en-US" dirty="0"/>
          </a:p>
        </p:txBody>
      </p:sp>
      <p:sp>
        <p:nvSpPr>
          <p:cNvPr id="9" name="Title 1"/>
          <p:cNvSpPr txBox="1">
            <a:spLocks/>
          </p:cNvSpPr>
          <p:nvPr/>
        </p:nvSpPr>
        <p:spPr>
          <a:xfrm>
            <a:off x="1815860" y="982131"/>
            <a:ext cx="4599316"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fa-IR" sz="2000" dirty="0"/>
              <a:t>استفاده ازتاثیرفلشهابرای اتصال عناصرمرتبط باهم</a:t>
            </a:r>
            <a:endParaRPr lang="en-US" sz="2000" dirty="0"/>
          </a:p>
        </p:txBody>
      </p:sp>
    </p:spTree>
    <p:extLst>
      <p:ext uri="{BB962C8B-B14F-4D97-AF65-F5344CB8AC3E}">
        <p14:creationId xmlns:p14="http://schemas.microsoft.com/office/powerpoint/2010/main" val="1150355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a:r>
              <a:rPr lang="fa-IR" dirty="0" smtClean="0"/>
              <a:t>مثال:</a:t>
            </a:r>
            <a:endParaRPr lang="en-US" dirty="0"/>
          </a:p>
        </p:txBody>
      </p:sp>
      <p:sp>
        <p:nvSpPr>
          <p:cNvPr id="2" name="Content Placeholder 1"/>
          <p:cNvSpPr>
            <a:spLocks noGrp="1"/>
          </p:cNvSpPr>
          <p:nvPr>
            <p:ph idx="1"/>
          </p:nvPr>
        </p:nvSpPr>
        <p:spPr/>
        <p:txBody>
          <a:bodyPr>
            <a:normAutofit/>
          </a:bodyPr>
          <a:lstStyle/>
          <a:p>
            <a:r>
              <a:rPr lang="en-US" i="1" dirty="0"/>
              <a:t>                               X                             2.4.1.1 Spectral analysis</a:t>
            </a:r>
            <a:endParaRPr lang="en-US" dirty="0"/>
          </a:p>
          <a:p>
            <a:r>
              <a:rPr lang="en-US" i="1" dirty="0"/>
              <a:t>                               O                2.4.1.2  Visual check in process notes</a:t>
            </a:r>
            <a:endParaRPr lang="en-US" dirty="0"/>
          </a:p>
          <a:p>
            <a:r>
              <a:rPr lang="en-US" i="1" dirty="0"/>
              <a:t>                                           2.4.2            Wrongly clamped</a:t>
            </a:r>
            <a:endParaRPr lang="en-US" dirty="0"/>
          </a:p>
          <a:p>
            <a:r>
              <a:rPr lang="en-US" i="1" dirty="0"/>
              <a:t>                               O                2.4.2.1  Train operator</a:t>
            </a:r>
            <a:endParaRPr lang="en-US" dirty="0"/>
          </a:p>
          <a:p>
            <a:r>
              <a:rPr lang="en-US" dirty="0"/>
              <a:t>                                 2.5     Run machine to compete milling</a:t>
            </a:r>
          </a:p>
          <a:p>
            <a:r>
              <a:rPr lang="en-US" dirty="0"/>
              <a:t> </a:t>
            </a:r>
          </a:p>
          <a:p>
            <a:r>
              <a:rPr lang="en-US" i="1" dirty="0"/>
              <a:t>                                 </a:t>
            </a:r>
            <a:r>
              <a:rPr lang="en-US" b="1" i="1" dirty="0"/>
              <a:t>Key:</a:t>
            </a:r>
            <a:r>
              <a:rPr lang="en-US" i="1" dirty="0"/>
              <a:t>   O = Selected countermeasure</a:t>
            </a:r>
            <a:endParaRPr lang="en-US" dirty="0"/>
          </a:p>
          <a:p>
            <a:r>
              <a:rPr lang="en-US" i="1"/>
              <a:t>                                           X = Rejected countermeasure (too expensive, difficult, etc.)</a:t>
            </a:r>
            <a:endParaRPr lang="en-US" dirty="0"/>
          </a:p>
        </p:txBody>
      </p:sp>
    </p:spTree>
    <p:extLst>
      <p:ext uri="{BB962C8B-B14F-4D97-AF65-F5344CB8AC3E}">
        <p14:creationId xmlns:p14="http://schemas.microsoft.com/office/powerpoint/2010/main" val="7287904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دیاگرام کمانی (نمودار شبکه فعالیت ها):</a:t>
            </a:r>
            <a:endParaRPr lang="en-US" dirty="0"/>
          </a:p>
        </p:txBody>
      </p:sp>
      <p:sp>
        <p:nvSpPr>
          <p:cNvPr id="3" name="Content Placeholder 2"/>
          <p:cNvSpPr>
            <a:spLocks noGrp="1"/>
          </p:cNvSpPr>
          <p:nvPr>
            <p:ph idx="1"/>
          </p:nvPr>
        </p:nvSpPr>
        <p:spPr/>
        <p:txBody>
          <a:bodyPr/>
          <a:lstStyle/>
          <a:p>
            <a:pPr algn="r" rtl="1"/>
            <a:r>
              <a:rPr lang="fa-IR" dirty="0"/>
              <a:t>این ابزار یکی از ابزار های مناسب مدیریت برای برنامه ریزی در پروژه ها است که توسط آن می توان فهمید چه کارهایی بایددر پروژه انجام گیرد و هر کار توسط چه کسی و در چه زمانی برنامه ریزی گردد.</a:t>
            </a:r>
          </a:p>
          <a:p>
            <a:pPr algn="r" rtl="1"/>
            <a:r>
              <a:rPr lang="fa-IR" dirty="0"/>
              <a:t>در واقع کاربرد دیاگرام کمانی مشابه شبکه های </a:t>
            </a:r>
            <a:r>
              <a:rPr lang="en-AU" dirty="0"/>
              <a:t>pert</a:t>
            </a:r>
            <a:r>
              <a:rPr lang="fa-IR" dirty="0"/>
              <a:t> و </a:t>
            </a:r>
            <a:r>
              <a:rPr lang="en-AU" dirty="0" err="1"/>
              <a:t>cpm</a:t>
            </a:r>
            <a:r>
              <a:rPr lang="fa-IR" dirty="0"/>
              <a:t> (ابزارهای کنترل پروژه) می باشد با این تفاوت که ساده تر بوده و اطلاعات کلی تری را منعکس میکند. </a:t>
            </a:r>
          </a:p>
          <a:p>
            <a:pPr algn="r" rtl="1"/>
            <a:endParaRPr lang="en-US" dirty="0"/>
          </a:p>
        </p:txBody>
      </p:sp>
    </p:spTree>
    <p:extLst>
      <p:ext uri="{BB962C8B-B14F-4D97-AF65-F5344CB8AC3E}">
        <p14:creationId xmlns:p14="http://schemas.microsoft.com/office/powerpoint/2010/main" val="15297882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Cpm</a:t>
            </a:r>
            <a:r>
              <a:rPr lang="en-US" dirty="0"/>
              <a:t>:</a:t>
            </a:r>
          </a:p>
        </p:txBody>
      </p:sp>
      <p:sp>
        <p:nvSpPr>
          <p:cNvPr id="3" name="Content Placeholder 2"/>
          <p:cNvSpPr>
            <a:spLocks noGrp="1"/>
          </p:cNvSpPr>
          <p:nvPr>
            <p:ph idx="1"/>
          </p:nvPr>
        </p:nvSpPr>
        <p:spPr/>
        <p:txBody>
          <a:bodyPr/>
          <a:lstStyle/>
          <a:p>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1916832"/>
            <a:ext cx="7200799" cy="3528392"/>
          </a:xfrm>
          <a:prstGeom prst="rect">
            <a:avLst/>
          </a:prstGeom>
          <a:ln>
            <a:noFill/>
          </a:ln>
          <a:effectLst>
            <a:softEdge rad="112500"/>
          </a:effectLst>
        </p:spPr>
      </p:pic>
    </p:spTree>
    <p:extLst>
      <p:ext uri="{BB962C8B-B14F-4D97-AF65-F5344CB8AC3E}">
        <p14:creationId xmlns:p14="http://schemas.microsoft.com/office/powerpoint/2010/main" val="89607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روش استفاده:</a:t>
            </a:r>
            <a:endParaRPr lang="en-US" dirty="0"/>
          </a:p>
        </p:txBody>
      </p:sp>
      <p:sp>
        <p:nvSpPr>
          <p:cNvPr id="3" name="Content Placeholder 2"/>
          <p:cNvSpPr>
            <a:spLocks noGrp="1"/>
          </p:cNvSpPr>
          <p:nvPr>
            <p:ph idx="1"/>
          </p:nvPr>
        </p:nvSpPr>
        <p:spPr/>
        <p:txBody>
          <a:bodyPr/>
          <a:lstStyle/>
          <a:p>
            <a:pPr algn="r" rtl="1"/>
            <a:r>
              <a:rPr lang="fa-IR" b="1" dirty="0">
                <a:latin typeface="Arial" panose="020B0604020202020204" pitchFamily="34" charset="0"/>
                <a:cs typeface="Arial" panose="020B0604020202020204" pitchFamily="34" charset="0"/>
              </a:rPr>
              <a:t>1) تیم مناسب انتخاب می گردد.</a:t>
            </a:r>
          </a:p>
          <a:p>
            <a:pPr algn="r" rtl="1"/>
            <a:r>
              <a:rPr lang="fa-IR" b="1" dirty="0">
                <a:latin typeface="Arial" panose="020B0604020202020204" pitchFamily="34" charset="0"/>
                <a:cs typeface="Arial" panose="020B0604020202020204" pitchFamily="34" charset="0"/>
              </a:rPr>
              <a:t>2) تیم فوق تمام فعالیتها و کارهای لازم از ابتدا تا پایان پروژه را لیست می کنند.</a:t>
            </a:r>
          </a:p>
          <a:p>
            <a:pPr algn="r" rtl="1"/>
            <a:r>
              <a:rPr lang="fa-IR" b="1" dirty="0">
                <a:latin typeface="Arial" panose="020B0604020202020204" pitchFamily="34" charset="0"/>
                <a:cs typeface="Arial" panose="020B0604020202020204" pitchFamily="34" charset="0"/>
              </a:rPr>
              <a:t>3) کارها را براساس توالی عملیات مرتب کرده و آنها را شماره گذاری می کنند.</a:t>
            </a:r>
          </a:p>
          <a:p>
            <a:pPr algn="r" rtl="1"/>
            <a:r>
              <a:rPr lang="fa-IR" b="1" dirty="0">
                <a:latin typeface="Arial" panose="020B0604020202020204" pitchFamily="34" charset="0"/>
                <a:cs typeface="Arial" panose="020B0604020202020204" pitchFamily="34" charset="0"/>
              </a:rPr>
              <a:t>4) سپس هر فعالیت را با یک دایره تصویر کرده و شماره آن را یادداشت کرده و بر اساس ترتیب منطقی به یکدیگر وصل می کنند.</a:t>
            </a:r>
          </a:p>
          <a:p>
            <a:pPr algn="r" rtl="1"/>
            <a:r>
              <a:rPr lang="fa-IR" b="1" dirty="0">
                <a:latin typeface="Arial" panose="020B0604020202020204" pitchFamily="34" charset="0"/>
                <a:cs typeface="Arial" panose="020B0604020202020204" pitchFamily="34" charset="0"/>
              </a:rPr>
              <a:t>5) تیم برای هر فعالیت یک بازه زمانی تعریف کرده و بر اساس آن زمان شروع و پایان هر فعالیت و در نهایت کل پروژه را محاسبه می کند (برای هر فعالیت زمان شناوری نیز در نظر گرفته می شود) .</a:t>
            </a:r>
          </a:p>
          <a:p>
            <a:pPr algn="r" rtl="1"/>
            <a:endParaRPr lang="fa-IR" b="1" dirty="0">
              <a:latin typeface="Arial" panose="020B0604020202020204" pitchFamily="34" charset="0"/>
              <a:cs typeface="Arial" panose="020B0604020202020204" pitchFamily="34" charset="0"/>
            </a:endParaRPr>
          </a:p>
          <a:p>
            <a:pPr algn="r" rt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56475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a:t>به عنوان مثال فرض کنید که هدف رسم بخشی از دیاگرام کمانی سیستم مدیریت کیفیت ( براساس استاندارد </a:t>
            </a:r>
            <a:r>
              <a:rPr lang="en-AU" dirty="0" err="1"/>
              <a:t>iso</a:t>
            </a:r>
            <a:r>
              <a:rPr lang="en-AU" dirty="0"/>
              <a:t> 9000:2001 </a:t>
            </a:r>
            <a:r>
              <a:rPr lang="fa-IR" dirty="0"/>
              <a:t>) در یکی از واحد های وزارتخانه های کشور است:</a:t>
            </a:r>
            <a:endParaRPr lang="en-US" dirty="0"/>
          </a:p>
        </p:txBody>
      </p:sp>
    </p:spTree>
    <p:extLst>
      <p:ext uri="{BB962C8B-B14F-4D97-AF65-F5344CB8AC3E}">
        <p14:creationId xmlns:p14="http://schemas.microsoft.com/office/powerpoint/2010/main" val="1412954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1504" y="0"/>
            <a:ext cx="714378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3773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ماتریس اولویت بندی:</a:t>
            </a:r>
            <a:endParaRPr lang="fa-IR" dirty="0"/>
          </a:p>
        </p:txBody>
      </p:sp>
      <p:sp>
        <p:nvSpPr>
          <p:cNvPr id="3" name="Content Placeholder 2"/>
          <p:cNvSpPr>
            <a:spLocks noGrp="1"/>
          </p:cNvSpPr>
          <p:nvPr>
            <p:ph idx="1"/>
          </p:nvPr>
        </p:nvSpPr>
        <p:spPr/>
        <p:txBody>
          <a:bodyPr/>
          <a:lstStyle/>
          <a:p>
            <a:pPr algn="r" rtl="1"/>
            <a:r>
              <a:rPr lang="fa-IR" dirty="0"/>
              <a:t>اين ابزار، كارهارا بر اساس سيستم وزن دهي اولويت بندي مي كند و به عنوان ابزار تصميم گيري كاربرد</a:t>
            </a:r>
          </a:p>
          <a:p>
            <a:pPr algn="r" rtl="1"/>
            <a:r>
              <a:rPr lang="fa-IR" dirty="0"/>
              <a:t>دارد. در واقع ابزارهاي ماتريسي سالهاي زيادي عمر دارند و در تصمي مگيري كاربرد زيادي داشت هاند. از اين</a:t>
            </a:r>
          </a:p>
          <a:p>
            <a:pPr algn="r" rtl="1"/>
            <a:r>
              <a:rPr lang="fa-IR" dirty="0"/>
              <a:t>ابزار وقتي استفاده مي شود كه معيارها و فاكتورها تعيين شد هاند، در ضمن وجود ارتباط بين آنها نيز</a:t>
            </a:r>
          </a:p>
          <a:p>
            <a:pPr algn="r" rtl="1"/>
            <a:r>
              <a:rPr lang="fa-IR" dirty="0"/>
              <a:t>بررسي گرديده و هدف تعيين درجه اهميت اين ارتباطات مي باشد.</a:t>
            </a:r>
          </a:p>
        </p:txBody>
      </p:sp>
    </p:spTree>
    <p:extLst>
      <p:ext uri="{BB962C8B-B14F-4D97-AF65-F5344CB8AC3E}">
        <p14:creationId xmlns:p14="http://schemas.microsoft.com/office/powerpoint/2010/main" val="3444119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روش استفاده:</a:t>
            </a:r>
            <a:endParaRPr lang="fa-IR" dirty="0"/>
          </a:p>
        </p:txBody>
      </p:sp>
      <p:sp>
        <p:nvSpPr>
          <p:cNvPr id="3" name="Content Placeholder 2"/>
          <p:cNvSpPr>
            <a:spLocks noGrp="1"/>
          </p:cNvSpPr>
          <p:nvPr>
            <p:ph idx="1"/>
          </p:nvPr>
        </p:nvSpPr>
        <p:spPr/>
        <p:txBody>
          <a:bodyPr>
            <a:normAutofit/>
          </a:bodyPr>
          <a:lstStyle/>
          <a:p>
            <a:pPr algn="r" rtl="1"/>
            <a:r>
              <a:rPr lang="fa-IR" dirty="0"/>
              <a:t>1 يك ماتريس مربع ترسيم مي گردد كه فاكتورهاي سطري و ستون آن يكسان هستند ( </a:t>
            </a:r>
            <a:r>
              <a:rPr lang="fa-IR" dirty="0" smtClean="0"/>
              <a:t>ماتريس</a:t>
            </a:r>
            <a:r>
              <a:rPr lang="en-US" dirty="0" smtClean="0"/>
              <a:t>(A</a:t>
            </a:r>
          </a:p>
          <a:p>
            <a:pPr algn="r" rtl="1"/>
            <a:r>
              <a:rPr lang="fa-IR" dirty="0" smtClean="0"/>
              <a:t>-</a:t>
            </a:r>
            <a:r>
              <a:rPr lang="fa-IR" dirty="0"/>
              <a:t>2 سپس هر فاكتور سطري با هر فاكتور ستوني مقايسه شده و وز ندهي مي شود( وزن 1 تا 9). </a:t>
            </a:r>
            <a:r>
              <a:rPr lang="fa-IR" dirty="0" smtClean="0"/>
              <a:t>وزندهي </a:t>
            </a:r>
            <a:r>
              <a:rPr lang="fa-IR" dirty="0"/>
              <a:t>به اين شكل است كه اگر فاكتور سطري نسبت به فاكتور ستوني با ارزش تر است عددي بين </a:t>
            </a:r>
            <a:r>
              <a:rPr lang="fa-IR" dirty="0" smtClean="0"/>
              <a:t>1تا </a:t>
            </a:r>
            <a:r>
              <a:rPr lang="fa-IR" dirty="0"/>
              <a:t>9 به آن نسبت مي دهيم و اگر فاكتور ستوني مهمتر است عدد فوق به صورت معكوس نوشته</a:t>
            </a:r>
          </a:p>
          <a:p>
            <a:pPr algn="r" rtl="1"/>
            <a:r>
              <a:rPr lang="fa-IR" dirty="0"/>
              <a:t>مي شود.</a:t>
            </a:r>
          </a:p>
          <a:p>
            <a:pPr algn="r" rtl="1"/>
            <a:r>
              <a:rPr lang="fa-IR" dirty="0"/>
              <a:t>-3 سپس ماتريس مربع به طور ستوني نرمال شود.</a:t>
            </a:r>
          </a:p>
          <a:p>
            <a:pPr algn="r" rtl="1"/>
            <a:endParaRPr lang="fa-IR" dirty="0"/>
          </a:p>
        </p:txBody>
      </p:sp>
    </p:spTree>
    <p:extLst>
      <p:ext uri="{BB962C8B-B14F-4D97-AF65-F5344CB8AC3E}">
        <p14:creationId xmlns:p14="http://schemas.microsoft.com/office/powerpoint/2010/main" val="34556373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366" y="407862"/>
            <a:ext cx="8596668" cy="1163361"/>
          </a:xfrm>
        </p:spPr>
        <p:txBody>
          <a:bodyPr/>
          <a:lstStyle/>
          <a:p>
            <a:pPr algn="r" rtl="1"/>
            <a:r>
              <a:rPr lang="fa-IR" dirty="0" smtClean="0"/>
              <a:t>روش استفاده:</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0367" y="1751527"/>
            <a:ext cx="8904548" cy="3773510"/>
          </a:xfrm>
        </p:spPr>
      </p:pic>
    </p:spTree>
    <p:extLst>
      <p:ext uri="{BB962C8B-B14F-4D97-AF65-F5344CB8AC3E}">
        <p14:creationId xmlns:p14="http://schemas.microsoft.com/office/powerpoint/2010/main" val="16533775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روش استفاده:</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4704" y="1275009"/>
            <a:ext cx="8087933" cy="3142446"/>
          </a:xfrm>
        </p:spPr>
      </p:pic>
    </p:spTree>
    <p:extLst>
      <p:ext uri="{BB962C8B-B14F-4D97-AF65-F5344CB8AC3E}">
        <p14:creationId xmlns:p14="http://schemas.microsoft.com/office/powerpoint/2010/main" val="2898502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29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2" y="2576572"/>
            <a:ext cx="5761006" cy="3203126"/>
          </a:xfrm>
          <a:prstGeom prst="rect">
            <a:avLst/>
          </a:prstGeom>
          <a:noFill/>
          <a:ln>
            <a:noFill/>
          </a:ln>
          <a:extLst/>
        </p:spPr>
      </p:pic>
      <p:sp>
        <p:nvSpPr>
          <p:cNvPr id="5" name="Rectangle 4"/>
          <p:cNvSpPr/>
          <p:nvPr/>
        </p:nvSpPr>
        <p:spPr>
          <a:xfrm>
            <a:off x="7487728" y="2863927"/>
            <a:ext cx="3408870" cy="2031325"/>
          </a:xfrm>
          <a:prstGeom prst="rect">
            <a:avLst/>
          </a:prstGeom>
        </p:spPr>
        <p:txBody>
          <a:bodyPr wrap="square">
            <a:spAutoFit/>
          </a:bodyPr>
          <a:lstStyle/>
          <a:p>
            <a:pPr algn="r" rtl="1"/>
            <a:r>
              <a:rPr lang="fa-IR" dirty="0"/>
              <a:t>-این نمودارازبین 7 ابزارجدید کنترل کیفیت غالبا کمترمورداستفاده قرار میگیرد.</a:t>
            </a:r>
            <a:endParaRPr lang="en-US" dirty="0"/>
          </a:p>
          <a:p>
            <a:pPr algn="r" rtl="1"/>
            <a:r>
              <a:rPr lang="fa-IR" dirty="0"/>
              <a:t>-امادریک وضعیت نسبتادرهم،یک ابزارقدرتمندشامل گروهی از نقشه هاوفعل وانفعالات بین عوامل آن است وبه تمرکزبرروی بسیاری از موضوعات مهم کمک میکند</a:t>
            </a:r>
            <a:endParaRPr lang="en-US" dirty="0"/>
          </a:p>
        </p:txBody>
      </p:sp>
    </p:spTree>
    <p:extLst>
      <p:ext uri="{BB962C8B-B14F-4D97-AF65-F5344CB8AC3E}">
        <p14:creationId xmlns:p14="http://schemas.microsoft.com/office/powerpoint/2010/main" val="17286253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2032"/>
            <a:ext cx="8596668" cy="574430"/>
          </a:xfrm>
        </p:spPr>
        <p:txBody>
          <a:bodyPr>
            <a:normAutofit fontScale="90000"/>
          </a:bodyPr>
          <a:lstStyle/>
          <a:p>
            <a:pPr algn="r"/>
            <a:r>
              <a:rPr lang="fa-IR" dirty="0" smtClean="0"/>
              <a:t>مثال:</a:t>
            </a:r>
            <a:endParaRPr lang="fa-I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170" y="1973141"/>
            <a:ext cx="20955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77334" y="926123"/>
            <a:ext cx="8596668" cy="5115240"/>
          </a:xfrm>
        </p:spPr>
        <p:txBody>
          <a:bodyPr/>
          <a:lstStyle/>
          <a:p>
            <a:pPr marL="0" indent="0" algn="r">
              <a:buNone/>
            </a:pPr>
            <a:r>
              <a:rPr lang="fa-IR" dirty="0" smtClean="0"/>
              <a:t>در ماتریس روبرو هرکدام از اعداد ماتریس ارزش هر فاکتور نسبت به فاکتور دیگر راتعیین میکنند. به عنوان مثال فاکتور فاکتور1 بوده و تقریبا میزان ارزش ان 3برابر است. بنابراین </a:t>
            </a:r>
            <a:r>
              <a:rPr lang="en-US" dirty="0" smtClean="0"/>
              <a:t>    </a:t>
            </a:r>
            <a:r>
              <a:rPr lang="en-US" dirty="0"/>
              <a:t> </a:t>
            </a:r>
            <a:r>
              <a:rPr lang="fa-IR" dirty="0" smtClean="0"/>
              <a:t>ماتریس فوق، نیاز به صورت زیر محاسبه می گردد.</a:t>
            </a:r>
            <a:r>
              <a:rPr lang="en-US" dirty="0" smtClean="0"/>
              <a:t>ICI</a:t>
            </a:r>
            <a:r>
              <a:rPr lang="fa-IR" dirty="0" smtClean="0"/>
              <a:t>جهت محاسبه</a:t>
            </a:r>
            <a:r>
              <a:rPr lang="fa-IR" dirty="0"/>
              <a:t>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4156" y="1973141"/>
            <a:ext cx="1533525"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0480" y="3624629"/>
            <a:ext cx="70008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1928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t>اطلاعات بیشتر:</a:t>
            </a:r>
            <a:endParaRPr lang="en-US" dirty="0"/>
          </a:p>
        </p:txBody>
      </p:sp>
      <p:sp>
        <p:nvSpPr>
          <p:cNvPr id="3" name="Content Placeholder 2"/>
          <p:cNvSpPr>
            <a:spLocks noGrp="1"/>
          </p:cNvSpPr>
          <p:nvPr>
            <p:ph idx="1"/>
          </p:nvPr>
        </p:nvSpPr>
        <p:spPr/>
        <p:txBody>
          <a:bodyPr>
            <a:normAutofit/>
          </a:bodyPr>
          <a:lstStyle/>
          <a:p>
            <a:pPr algn="r" rtl="1"/>
            <a:r>
              <a:rPr lang="fa-IR" dirty="0"/>
              <a:t>چه وقت </a:t>
            </a:r>
            <a:r>
              <a:rPr lang="fa-IR" dirty="0" smtClean="0"/>
              <a:t>ازنمودار روابط </a:t>
            </a:r>
            <a:r>
              <a:rPr lang="fa-IR" dirty="0"/>
              <a:t>استفاده کنیم؟</a:t>
            </a:r>
            <a:endParaRPr lang="en-US" dirty="0"/>
          </a:p>
          <a:p>
            <a:pPr algn="r" rtl="1"/>
            <a:r>
              <a:rPr lang="fa-IR" dirty="0"/>
              <a:t>1-ازآن درتجزیه وتحلیل موقعیتهای پیچیده که درآن مسائل پیچیده </a:t>
            </a:r>
            <a:r>
              <a:rPr lang="fa-IR" dirty="0" smtClean="0"/>
              <a:t>متعدد وجود دارد استفاده می شود</a:t>
            </a:r>
            <a:r>
              <a:rPr lang="fa-IR" dirty="0"/>
              <a:t>.</a:t>
            </a:r>
            <a:endParaRPr lang="en-US" dirty="0"/>
          </a:p>
          <a:p>
            <a:pPr algn="r" rtl="1"/>
            <a:r>
              <a:rPr lang="fa-IR" dirty="0"/>
              <a:t>2-وقتی که مشکل کنونی مهمتراز مشکل زمینه است ازآن استفاده </a:t>
            </a:r>
            <a:r>
              <a:rPr lang="fa-IR" dirty="0" smtClean="0"/>
              <a:t>میشود.</a:t>
            </a:r>
            <a:endParaRPr lang="en-US" dirty="0"/>
          </a:p>
          <a:p>
            <a:pPr algn="r" rtl="1"/>
            <a:r>
              <a:rPr lang="fa-IR" dirty="0"/>
              <a:t>3-همچنین درساختن رضایت عمومی در گروه </a:t>
            </a:r>
            <a:r>
              <a:rPr lang="fa-IR" dirty="0" smtClean="0"/>
              <a:t>مفیداست.</a:t>
            </a:r>
            <a:endParaRPr lang="en-US" dirty="0"/>
          </a:p>
          <a:p>
            <a:pPr algn="r" rtl="1"/>
            <a:r>
              <a:rPr lang="fa-IR" dirty="0"/>
              <a:t>4-ازان معمولا درنقشه روابط علت ومعلول استفاده می شودامادرنقشه های نوع دیگر ازروابط  نیز ازآن استفاده می شود.</a:t>
            </a:r>
            <a:endParaRPr lang="en-US" dirty="0"/>
          </a:p>
          <a:p>
            <a:pPr algn="r" rtl="1"/>
            <a:r>
              <a:rPr lang="fa-IR" dirty="0"/>
              <a:t>5-استفاده ازآن بجای نموداروابستگی زمانی که روابط منطقی بجای روابط ذهنی </a:t>
            </a:r>
            <a:r>
              <a:rPr lang="fa-IR" dirty="0" smtClean="0"/>
              <a:t>وجود دارد.</a:t>
            </a:r>
            <a:endParaRPr lang="en-US" dirty="0"/>
          </a:p>
          <a:p>
            <a:pPr algn="r" rtl="1"/>
            <a:r>
              <a:rPr lang="fa-IR" dirty="0"/>
              <a:t>6-استفاده ازآن بجای نمودارعلت </a:t>
            </a:r>
            <a:r>
              <a:rPr lang="fa-IR" dirty="0" smtClean="0"/>
              <a:t>و معلول </a:t>
            </a:r>
            <a:r>
              <a:rPr lang="fa-IR" dirty="0"/>
              <a:t>زمانی که </a:t>
            </a:r>
            <a:r>
              <a:rPr lang="fa-IR" dirty="0" smtClean="0"/>
              <a:t>علت ها سلسله </a:t>
            </a:r>
            <a:r>
              <a:rPr lang="fa-IR" dirty="0"/>
              <a:t>مراتبی </a:t>
            </a:r>
            <a:r>
              <a:rPr lang="fa-IR" dirty="0" smtClean="0"/>
              <a:t>نیستند یا وقتی </a:t>
            </a:r>
            <a:r>
              <a:rPr lang="fa-IR" dirty="0"/>
              <a:t>که مسائل پیچیده </a:t>
            </a:r>
            <a:r>
              <a:rPr lang="fa-IR" dirty="0" smtClean="0"/>
              <a:t>وجود دارد.</a:t>
            </a:r>
            <a:endParaRPr lang="en-US" dirty="0"/>
          </a:p>
        </p:txBody>
      </p:sp>
    </p:spTree>
    <p:extLst>
      <p:ext uri="{BB962C8B-B14F-4D97-AF65-F5344CB8AC3E}">
        <p14:creationId xmlns:p14="http://schemas.microsoft.com/office/powerpoint/2010/main" val="1858511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چطورآن را یادبگیریم؟</a:t>
            </a:r>
            <a:endParaRPr lang="en-US" dirty="0"/>
          </a:p>
        </p:txBody>
      </p:sp>
      <p:sp>
        <p:nvSpPr>
          <p:cNvPr id="3" name="Content Placeholder 2"/>
          <p:cNvSpPr>
            <a:spLocks noGrp="1"/>
          </p:cNvSpPr>
          <p:nvPr>
            <p:ph idx="1"/>
          </p:nvPr>
        </p:nvSpPr>
        <p:spPr>
          <a:xfrm>
            <a:off x="6625087" y="2556932"/>
            <a:ext cx="4271510" cy="3318936"/>
          </a:xfrm>
        </p:spPr>
        <p:txBody>
          <a:bodyPr>
            <a:normAutofit/>
          </a:bodyPr>
          <a:lstStyle/>
          <a:p>
            <a:pPr algn="r" rtl="1"/>
            <a:r>
              <a:rPr lang="fa-IR" dirty="0" smtClean="0"/>
              <a:t>دربسیاری </a:t>
            </a:r>
            <a:r>
              <a:rPr lang="fa-IR" dirty="0"/>
              <a:t>ازمواردچندرابطه پیچیده بین چندین عنصرمختلف درمشکل وجوددارد،که مشابه ساختارسلسله مراتبی یا ماتریسها نمی توان آنها راسازماندهی کرد.دیاگرام روابط، این شرایط رابانمایش روابط بین آیتم ها باشبکه ای از فلشها نشان می دهد مانن شکل </a:t>
            </a:r>
            <a:r>
              <a:rPr lang="fa-IR" dirty="0" smtClean="0"/>
              <a:t>روبه رو:</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295402" y="2694955"/>
            <a:ext cx="5329685"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5522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a:t>بیشترین استفاده نمودارروابطدرنشان دادن روابط بین یک یا چندین مشکل وعلل آنهاست</a:t>
            </a:r>
            <a:r>
              <a:rPr lang="fa-IR" dirty="0" smtClean="0"/>
              <a:t>، همچنین </a:t>
            </a:r>
            <a:r>
              <a:rPr lang="fa-IR" dirty="0"/>
              <a:t>درنمایش روابط پیچیده بین عناصرمی </a:t>
            </a:r>
            <a:r>
              <a:rPr lang="fa-IR" dirty="0" smtClean="0"/>
              <a:t>تواند استفاده شود مانند جریان </a:t>
            </a:r>
            <a:r>
              <a:rPr lang="fa-IR" dirty="0"/>
              <a:t>اطلاعات دریک </a:t>
            </a:r>
            <a:r>
              <a:rPr lang="fa-IR" dirty="0" smtClean="0"/>
              <a:t>فرآیند.</a:t>
            </a:r>
            <a:r>
              <a:rPr lang="fa-IR" dirty="0"/>
              <a:t> </a:t>
            </a:r>
            <a:endParaRPr lang="fa-IR" dirty="0" smtClean="0"/>
          </a:p>
          <a:p>
            <a:pPr algn="r" rtl="1"/>
            <a:r>
              <a:rPr lang="fa-IR" dirty="0" smtClean="0"/>
              <a:t>دیاگرام </a:t>
            </a:r>
            <a:r>
              <a:rPr lang="fa-IR" dirty="0"/>
              <a:t>روابط شامل یک </a:t>
            </a:r>
            <a:r>
              <a:rPr lang="fa-IR" dirty="0" smtClean="0"/>
              <a:t>یا چندین  </a:t>
            </a:r>
            <a:r>
              <a:rPr lang="fa-IR" dirty="0"/>
              <a:t>اثروتعدادی علت </a:t>
            </a:r>
            <a:r>
              <a:rPr lang="fa-IR" dirty="0" smtClean="0"/>
              <a:t>است،با پیکان هایی </a:t>
            </a:r>
            <a:r>
              <a:rPr lang="fa-IR" dirty="0"/>
              <a:t>که ازعلت به  معلول کشیده میشوند.شبکه ای </a:t>
            </a:r>
            <a:r>
              <a:rPr lang="fa-IR" dirty="0" smtClean="0"/>
              <a:t>ازفلش ها که </a:t>
            </a:r>
            <a:r>
              <a:rPr lang="fa-IR" dirty="0"/>
              <a:t>چندین علت را بهم وابسته می </a:t>
            </a:r>
            <a:r>
              <a:rPr lang="fa-IR" dirty="0" smtClean="0"/>
              <a:t>سازد.در نتیجه می توان </a:t>
            </a:r>
            <a:r>
              <a:rPr lang="fa-IR" dirty="0"/>
              <a:t>یک نمودار پیچیده علت ومعلول طراحی </a:t>
            </a:r>
            <a:r>
              <a:rPr lang="fa-IR" dirty="0" smtClean="0"/>
              <a:t>کرد.توجه </a:t>
            </a:r>
            <a:r>
              <a:rPr lang="fa-IR" dirty="0"/>
              <a:t>داشته </a:t>
            </a:r>
            <a:r>
              <a:rPr lang="fa-IR" dirty="0" smtClean="0"/>
              <a:t>باشید که علت ها بصری </a:t>
            </a:r>
            <a:r>
              <a:rPr lang="fa-IR" dirty="0"/>
              <a:t>هستند </a:t>
            </a:r>
            <a:r>
              <a:rPr lang="fa-IR" dirty="0" smtClean="0"/>
              <a:t>و از معلول ها متفاوتند</a:t>
            </a:r>
            <a:r>
              <a:rPr lang="fa-IR" dirty="0"/>
              <a:t>.</a:t>
            </a:r>
            <a:endParaRPr lang="en-US" dirty="0"/>
          </a:p>
          <a:p>
            <a:pPr algn="r" rtl="1"/>
            <a:endParaRPr lang="en-US" dirty="0"/>
          </a:p>
        </p:txBody>
      </p:sp>
    </p:spTree>
    <p:extLst>
      <p:ext uri="{BB962C8B-B14F-4D97-AF65-F5344CB8AC3E}">
        <p14:creationId xmlns:p14="http://schemas.microsoft.com/office/powerpoint/2010/main" val="2022803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دیاگرام</a:t>
            </a:r>
            <a:r>
              <a:rPr lang="en-US" dirty="0" smtClean="0"/>
              <a:t>:</a:t>
            </a:r>
            <a:endParaRPr lang="en-US" dirty="0"/>
          </a:p>
        </p:txBody>
      </p:sp>
      <p:sp>
        <p:nvSpPr>
          <p:cNvPr id="3" name="Content Placeholder 2"/>
          <p:cNvSpPr>
            <a:spLocks noGrp="1"/>
          </p:cNvSpPr>
          <p:nvPr>
            <p:ph idx="1"/>
          </p:nvPr>
        </p:nvSpPr>
        <p:spPr/>
        <p:txBody>
          <a:bodyPr>
            <a:normAutofit/>
          </a:bodyPr>
          <a:lstStyle/>
          <a:p>
            <a:pPr algn="r" rtl="1"/>
            <a:r>
              <a:rPr lang="fa-IR" dirty="0"/>
              <a:t>جریان فلشهاازعلت به ریشه علت کشیده می شوند.حذف علل ریشه منجربه حذف علل بعدی میشود.</a:t>
            </a:r>
            <a:endParaRPr lang="en-US" dirty="0"/>
          </a:p>
          <a:p>
            <a:pPr algn="r" rtl="1"/>
            <a:r>
              <a:rPr lang="fa-IR" dirty="0"/>
              <a:t>یک علت باچندین جریان فلش درآن یک تنگنارا نشان میدهدوباتوجه به چندین علت کمکی مرتبط با آن حذف آن مشکل است</a:t>
            </a:r>
            <a:endParaRPr lang="en-US" dirty="0"/>
          </a:p>
          <a:p>
            <a:pPr algn="r" rtl="1"/>
            <a:r>
              <a:rPr lang="fa-IR" dirty="0"/>
              <a:t>کلیداصلی کلیدی است که برای اتصال به علت بعدی انتخاب شده است.علل کلیدی ممکن است دربرخی راهها برجسته ترباشند.</a:t>
            </a:r>
            <a:endParaRPr lang="en-US" dirty="0"/>
          </a:p>
          <a:p>
            <a:pPr algn="r" rtl="1"/>
            <a:r>
              <a:rPr lang="fa-IR" dirty="0"/>
              <a:t>یک دیاگرام روابط زمانی خوب است که دارای یک تعادل برای علل ومعلول هاباشد بطوریکه مشکل راکامل وواضح توصیف کندبدون اینکه درجزییات ابهام باشدیاخلاصه شوند</a:t>
            </a:r>
            <a:endParaRPr lang="en-US" dirty="0"/>
          </a:p>
        </p:txBody>
      </p:sp>
    </p:spTree>
    <p:extLst>
      <p:ext uri="{BB962C8B-B14F-4D97-AF65-F5344CB8AC3E}">
        <p14:creationId xmlns:p14="http://schemas.microsoft.com/office/powerpoint/2010/main" val="1063147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353</TotalTime>
  <Words>3185</Words>
  <Application>Microsoft Office PowerPoint</Application>
  <PresentationFormat>Custom</PresentationFormat>
  <Paragraphs>206</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Facet</vt:lpstr>
      <vt:lpstr>به نام خدا</vt:lpstr>
      <vt:lpstr>نمودارروابط</vt:lpstr>
      <vt:lpstr>-ایجادیک نمودارروابط:</vt:lpstr>
      <vt:lpstr>جداکردن مشکلات دربخشها طرح یک نمادبرای هربخشی ازمشکل</vt:lpstr>
      <vt:lpstr>PowerPoint Presentation</vt:lpstr>
      <vt:lpstr>اطلاعات بیشتر:</vt:lpstr>
      <vt:lpstr>چطورآن را یادبگیریم؟</vt:lpstr>
      <vt:lpstr>PowerPoint Presentation</vt:lpstr>
      <vt:lpstr>دیاگرام:</vt:lpstr>
      <vt:lpstr>مثال ها:</vt:lpstr>
      <vt:lpstr>چطورآن راانجام دهیم؟</vt:lpstr>
      <vt:lpstr>چطورآن راانجام دهیم؟</vt:lpstr>
      <vt:lpstr>چطورآن راانجام دهیم؟</vt:lpstr>
      <vt:lpstr>نمودار ماتریس (MD)</vt:lpstr>
      <vt:lpstr>نمودار ماتریس کجا و چه زمانی استفاده میشود؟</vt:lpstr>
      <vt:lpstr> شش نوع اصلی نمودار ماتریس </vt:lpstr>
      <vt:lpstr>L نمودار ماتریس  نوع </vt:lpstr>
      <vt:lpstr>Tنمودار ماتریس نوع </vt:lpstr>
      <vt:lpstr>Y نمودار ماتریس نوع </vt:lpstr>
      <vt:lpstr>X ماتریس نمودار نوع </vt:lpstr>
      <vt:lpstr>C نمودار ماتریس نوع </vt:lpstr>
      <vt:lpstr>QFD نمودار ماتریس نوع </vt:lpstr>
      <vt:lpstr>PowerPoint Presentation</vt:lpstr>
      <vt:lpstr>مراحل ساخت یک دیاگرام ماتریس</vt:lpstr>
      <vt:lpstr>PowerPoint Presentation</vt:lpstr>
      <vt:lpstr>دیاگرام پیوستگی</vt:lpstr>
      <vt:lpstr>روش استفاده:</vt:lpstr>
      <vt:lpstr>به عنوان مثال در دياگرام پيوستگي زير هدف بررسي و تشريح يك شركت موفق بوده است :</vt:lpstr>
      <vt:lpstr>دیاگرام درختی</vt:lpstr>
      <vt:lpstr>روش استفاده:</vt:lpstr>
      <vt:lpstr>چارت برنامه تصمیم گیری </vt:lpstr>
      <vt:lpstr>طرز کار:</vt:lpstr>
      <vt:lpstr>طرز کار:</vt:lpstr>
      <vt:lpstr>طرز کار:</vt:lpstr>
      <vt:lpstr>چگونه می توانید آن را انجام دهید؟!</vt:lpstr>
      <vt:lpstr>چگونه می توانید آن را انجام دهید؟!</vt:lpstr>
      <vt:lpstr>از استفادهPDPC  در یک دستگاه برش :</vt:lpstr>
      <vt:lpstr>مثال:</vt:lpstr>
      <vt:lpstr>مثال:</vt:lpstr>
      <vt:lpstr>مثال:</vt:lpstr>
      <vt:lpstr>دیاگرام کمانی (نمودار شبکه فعالیت ها):</vt:lpstr>
      <vt:lpstr>Cpm:</vt:lpstr>
      <vt:lpstr>روش استفاده:</vt:lpstr>
      <vt:lpstr>PowerPoint Presentation</vt:lpstr>
      <vt:lpstr>PowerPoint Presentation</vt:lpstr>
      <vt:lpstr>ماتریس اولویت بندی:</vt:lpstr>
      <vt:lpstr>روش استفاده:</vt:lpstr>
      <vt:lpstr>روش استفاده:</vt:lpstr>
      <vt:lpstr>روش استفاده:</vt:lpstr>
      <vt:lpstr>مثال:</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saeede assadee</dc:creator>
  <cp:lastModifiedBy>WIN 7</cp:lastModifiedBy>
  <cp:revision>44</cp:revision>
  <dcterms:created xsi:type="dcterms:W3CDTF">2015-05-10T03:09:09Z</dcterms:created>
  <dcterms:modified xsi:type="dcterms:W3CDTF">2017-03-12T23:31:30Z</dcterms:modified>
</cp:coreProperties>
</file>