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20" r:id="rId1"/>
  </p:sldMasterIdLst>
  <p:notesMasterIdLst>
    <p:notesMasterId r:id="rId28"/>
  </p:notesMasterIdLst>
  <p:sldIdLst>
    <p:sldId id="256" r:id="rId2"/>
    <p:sldId id="257" r:id="rId3"/>
    <p:sldId id="259" r:id="rId4"/>
    <p:sldId id="260" r:id="rId5"/>
    <p:sldId id="258" r:id="rId6"/>
    <p:sldId id="261" r:id="rId7"/>
    <p:sldId id="278" r:id="rId8"/>
    <p:sldId id="262" r:id="rId9"/>
    <p:sldId id="280" r:id="rId10"/>
    <p:sldId id="28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9" r:id="rId27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2" d="100"/>
          <a:sy n="72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373C8DD4-EDE5-4BEF-9B89-FCADFC974414}" type="datetimeFigureOut">
              <a:rPr lang="fa-IR" smtClean="0"/>
              <a:pPr/>
              <a:t>5/14/1432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1E3EB53-62F0-4B38-B0B6-197BFB2244FC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7A60D4-35A6-45A5-853D-2846F61F3C0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D633F73-FC20-4FB3-9770-B146584B3301}" type="datetimeFigureOut">
              <a:rPr lang="fa-IR" smtClean="0"/>
              <a:pPr/>
              <a:t>5/14/1432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9FA78D-06D6-47CC-A694-39982FDAF08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F73-FC20-4FB3-9770-B146584B3301}" type="datetimeFigureOut">
              <a:rPr lang="fa-IR" smtClean="0"/>
              <a:pPr/>
              <a:t>5/14/1432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A78D-06D6-47CC-A694-39982FDAF08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F73-FC20-4FB3-9770-B146584B3301}" type="datetimeFigureOut">
              <a:rPr lang="fa-IR" smtClean="0"/>
              <a:pPr/>
              <a:t>5/14/1432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A78D-06D6-47CC-A694-39982FDAF08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633F73-FC20-4FB3-9770-B146584B3301}" type="datetimeFigureOut">
              <a:rPr lang="fa-IR" smtClean="0"/>
              <a:pPr/>
              <a:t>5/14/1432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9FA78D-06D6-47CC-A694-39982FDAF08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D633F73-FC20-4FB3-9770-B146584B3301}" type="datetimeFigureOut">
              <a:rPr lang="fa-IR" smtClean="0"/>
              <a:pPr/>
              <a:t>5/14/1432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9FA78D-06D6-47CC-A694-39982FDAF08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F73-FC20-4FB3-9770-B146584B3301}" type="datetimeFigureOut">
              <a:rPr lang="fa-IR" smtClean="0"/>
              <a:pPr/>
              <a:t>5/14/1432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A78D-06D6-47CC-A694-39982FDAF08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F73-FC20-4FB3-9770-B146584B3301}" type="datetimeFigureOut">
              <a:rPr lang="fa-IR" smtClean="0"/>
              <a:pPr/>
              <a:t>5/14/1432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A78D-06D6-47CC-A694-39982FDAF08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633F73-FC20-4FB3-9770-B146584B3301}" type="datetimeFigureOut">
              <a:rPr lang="fa-IR" smtClean="0"/>
              <a:pPr/>
              <a:t>5/14/1432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9FA78D-06D6-47CC-A694-39982FDAF08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33F73-FC20-4FB3-9770-B146584B3301}" type="datetimeFigureOut">
              <a:rPr lang="fa-IR" smtClean="0"/>
              <a:pPr/>
              <a:t>5/14/1432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9FA78D-06D6-47CC-A694-39982FDAF083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D633F73-FC20-4FB3-9770-B146584B3301}" type="datetimeFigureOut">
              <a:rPr lang="fa-IR" smtClean="0"/>
              <a:pPr/>
              <a:t>5/14/1432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9FA78D-06D6-47CC-A694-39982FDAF08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D633F73-FC20-4FB3-9770-B146584B3301}" type="datetimeFigureOut">
              <a:rPr lang="fa-IR" smtClean="0"/>
              <a:pPr/>
              <a:t>5/14/1432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9FA78D-06D6-47CC-A694-39982FDAF083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D633F73-FC20-4FB3-9770-B146584B3301}" type="datetimeFigureOut">
              <a:rPr lang="fa-IR" smtClean="0"/>
              <a:pPr/>
              <a:t>5/14/1432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9FA78D-06D6-47CC-A694-39982FDAF083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4546" y="1000108"/>
            <a:ext cx="6172200" cy="1894362"/>
          </a:xfrm>
        </p:spPr>
        <p:txBody>
          <a:bodyPr>
            <a:normAutofit/>
          </a:bodyPr>
          <a:lstStyle/>
          <a:p>
            <a:pPr algn="r"/>
            <a:r>
              <a:rPr lang="fa-IR" sz="4800" dirty="0" smtClean="0">
                <a:cs typeface="B Zar" pitchFamily="2" charset="-78"/>
              </a:rPr>
              <a:t>رهبری خود</a:t>
            </a:r>
            <a:endParaRPr lang="fa-IR" sz="4800" dirty="0">
              <a:cs typeface="B 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3714752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fa-IR" sz="2400" dirty="0" smtClean="0">
                <a:cs typeface="B Zar" pitchFamily="2" charset="-78"/>
              </a:rPr>
              <a:t>سید بابک علوی</a:t>
            </a:r>
          </a:p>
          <a:p>
            <a:pPr algn="r"/>
            <a:r>
              <a:rPr lang="fa-IR" sz="2400" dirty="0" smtClean="0">
                <a:cs typeface="B Zar" pitchFamily="2" charset="-78"/>
              </a:rPr>
              <a:t>استادیار دانشکده مدیریت و اقتصاد</a:t>
            </a:r>
          </a:p>
          <a:p>
            <a:pPr algn="r"/>
            <a:r>
              <a:rPr lang="fa-IR" sz="2400" dirty="0" smtClean="0">
                <a:cs typeface="B Zar" pitchFamily="2" charset="-78"/>
              </a:rPr>
              <a:t>دانشگاه صنعتی شریف</a:t>
            </a:r>
            <a:endParaRPr lang="fa-IR" sz="2400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به طور روزانه رفتارهای منفی و مطلوب خود را ثبت نمایید.</a:t>
            </a:r>
          </a:p>
          <a:p>
            <a:endParaRPr lang="fa-IR" dirty="0" smtClean="0">
              <a:cs typeface="B Zar" pitchFamily="2" charset="-78"/>
            </a:endParaRPr>
          </a:p>
          <a:p>
            <a:r>
              <a:rPr lang="fa-IR" dirty="0" smtClean="0">
                <a:cs typeface="B Zar" pitchFamily="2" charset="-78"/>
              </a:rPr>
              <a:t>گزارش روز </a:t>
            </a:r>
            <a:r>
              <a:rPr lang="fa-IR" smtClean="0">
                <a:cs typeface="B Zar" pitchFamily="2" charset="-78"/>
              </a:rPr>
              <a:t>شنبه 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برنامه ریزی برای تغییر رفتار (ادامه)</a:t>
            </a:r>
            <a:endParaRPr lang="fa-IR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047698"/>
          <a:ext cx="6096000" cy="31394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لیست رفتارهای مطلوب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لیست رفتارهای نامطلوب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چرا نتوانستم رفتار مطلوب را نشان دهم؟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a-IR" dirty="0" smtClean="0">
                          <a:cs typeface="B Zar" pitchFamily="2" charset="-78"/>
                        </a:rPr>
                        <a:t>اقدامات لازم برای اصلاح رفتار در آینده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1.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1.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1.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1.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2.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2.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2.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2.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3.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3.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3.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3.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4.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4.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4.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4.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5.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fa-IR" dirty="0" smtClean="0">
                          <a:cs typeface="B Zar" pitchFamily="2" charset="-78"/>
                        </a:rPr>
                        <a:t>5.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rtl="1"/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Self-Goal Setting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sz="quarter" idx="1"/>
          </p:nvPr>
        </p:nvSpPr>
        <p:spPr bwMode="black">
          <a:xfrm>
            <a:off x="758825" y="1666875"/>
            <a:ext cx="7546975" cy="3849688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b="0" dirty="0"/>
              <a:t>What a person wants out of life, both in the short-term and in the long-term, influences one’s behavior.</a:t>
            </a:r>
            <a:r>
              <a:rPr lang="en-US" dirty="0"/>
              <a:t> </a:t>
            </a:r>
            <a:endParaRPr lang="en-US" sz="2800" b="0" dirty="0"/>
          </a:p>
          <a:p>
            <a:pPr algn="l" rtl="0">
              <a:lnSpc>
                <a:spcPct val="90000"/>
              </a:lnSpc>
            </a:pPr>
            <a:endParaRPr lang="en-US" b="0" dirty="0"/>
          </a:p>
          <a:p>
            <a:pPr algn="l" rtl="0">
              <a:lnSpc>
                <a:spcPct val="90000"/>
              </a:lnSpc>
            </a:pPr>
            <a:r>
              <a:rPr lang="en-US" b="0" dirty="0"/>
              <a:t>By establishing both long term and short-term goals, a person imposes self-direction and </a:t>
            </a:r>
            <a:r>
              <a:rPr lang="en-US" b="0" dirty="0" smtClean="0"/>
              <a:t>priorities</a:t>
            </a:r>
            <a:r>
              <a:rPr lang="en-US" dirty="0"/>
              <a:t>.</a:t>
            </a:r>
          </a:p>
          <a:p>
            <a:pPr algn="l" rtl="0">
              <a:lnSpc>
                <a:spcPct val="90000"/>
              </a:lnSpc>
            </a:pPr>
            <a:endParaRPr lang="en-US" dirty="0"/>
          </a:p>
          <a:p>
            <a:pPr algn="l" rtl="0">
              <a:lnSpc>
                <a:spcPct val="90000"/>
              </a:lnSpc>
            </a:pPr>
            <a:r>
              <a:rPr lang="en-US" b="0" dirty="0"/>
              <a:t>specific and challenging goals lead to successful goal attainment</a:t>
            </a:r>
            <a:r>
              <a:rPr lang="en-US" sz="1600" b="0" dirty="0"/>
              <a:t> </a:t>
            </a:r>
            <a:endParaRPr lang="en-US" sz="2000" b="0" dirty="0"/>
          </a:p>
          <a:p>
            <a:pPr>
              <a:lnSpc>
                <a:spcPct val="90000"/>
              </a:lnSpc>
            </a:pPr>
            <a:endParaRPr lang="en-US" sz="1800" b="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Self-Goal Setting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sz="quarter" idx="1"/>
          </p:nvPr>
        </p:nvSpPr>
        <p:spPr bwMode="black">
          <a:xfrm>
            <a:off x="755650" y="1268413"/>
            <a:ext cx="7993063" cy="50403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 b="0" dirty="0"/>
          </a:p>
          <a:p>
            <a:pPr algn="l" rtl="0">
              <a:lnSpc>
                <a:spcPct val="80000"/>
              </a:lnSpc>
            </a:pPr>
            <a:r>
              <a:rPr lang="en-US" b="0" dirty="0"/>
              <a:t>Steps to use: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Conduct a self-analysis, to analyze one strengths, weaknesses, desires, and </a:t>
            </a:r>
            <a:r>
              <a:rPr lang="en-US" sz="2000" dirty="0" smtClean="0"/>
              <a:t>abilities (Use SWOT model for yourself)</a:t>
            </a:r>
            <a:endParaRPr lang="en-US" sz="2000" dirty="0"/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 dirty="0"/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Set long-term goals for one’s life and career. 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 dirty="0"/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Establish short-term goals that fit one’s immediate needs and efforts. 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 dirty="0"/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Keep goals specific and concrete. 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 dirty="0"/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Make the goals challenging, yet reasonable. 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 dirty="0"/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Let other people know your goals, to help hold one accountable, and to help provide incentive.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Self-Reward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sz="quarter" idx="1"/>
          </p:nvPr>
        </p:nvSpPr>
        <p:spPr bwMode="black">
          <a:xfrm>
            <a:off x="758825" y="1666875"/>
            <a:ext cx="7546975" cy="4857750"/>
          </a:xfrm>
        </p:spPr>
        <p:txBody>
          <a:bodyPr>
            <a:normAutofit lnSpcReduction="10000"/>
          </a:bodyPr>
          <a:lstStyle/>
          <a:p>
            <a:pPr algn="l" rtl="0">
              <a:lnSpc>
                <a:spcPct val="80000"/>
              </a:lnSpc>
            </a:pPr>
            <a:r>
              <a:rPr lang="en-US" sz="2400" b="0" dirty="0"/>
              <a:t>Rather than the supervisor controlling the administration of rewards, the employee is in </a:t>
            </a:r>
            <a:r>
              <a:rPr lang="en-US" sz="2400" b="0" dirty="0" smtClean="0"/>
              <a:t>control.</a:t>
            </a:r>
          </a:p>
          <a:p>
            <a:pPr algn="l" rtl="0">
              <a:lnSpc>
                <a:spcPct val="80000"/>
              </a:lnSpc>
              <a:buNone/>
            </a:pPr>
            <a:endParaRPr lang="en-US" sz="2400" b="0" dirty="0"/>
          </a:p>
          <a:p>
            <a:pPr algn="l" rtl="0">
              <a:lnSpc>
                <a:spcPct val="80000"/>
              </a:lnSpc>
            </a:pPr>
            <a:r>
              <a:rPr lang="en-US" b="0" dirty="0"/>
              <a:t>Steps to use: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Identify what objects, thoughts, images, and rewards motivate you. 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 dirty="0"/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Identify specific self-rewards that would appeal to you. 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 dirty="0"/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Start rewarding yourself when you complete certain behaviors or desired activities.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2000" dirty="0"/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2000" dirty="0"/>
              <a:t>Always be self-praising and self-rewarding whenever a planned task is accomplished. 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000" b="1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Self-Punishment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"/>
          </p:nvPr>
        </p:nvSpPr>
        <p:spPr bwMode="black">
          <a:xfrm>
            <a:off x="758825" y="1666875"/>
            <a:ext cx="7989888" cy="4786313"/>
          </a:xfrm>
        </p:spPr>
        <p:txBody>
          <a:bodyPr>
            <a:normAutofit/>
          </a:bodyPr>
          <a:lstStyle/>
          <a:p>
            <a:pPr algn="l" rtl="0">
              <a:lnSpc>
                <a:spcPct val="80000"/>
              </a:lnSpc>
            </a:pPr>
            <a:r>
              <a:rPr lang="en-US" sz="2400" b="0" dirty="0"/>
              <a:t>To be used very sparingly and only as a last resort</a:t>
            </a:r>
          </a:p>
          <a:p>
            <a:pPr algn="l" rtl="0">
              <a:lnSpc>
                <a:spcPct val="80000"/>
              </a:lnSpc>
            </a:pPr>
            <a:endParaRPr lang="en-US" b="0" dirty="0"/>
          </a:p>
          <a:p>
            <a:pPr algn="l" rtl="0">
              <a:lnSpc>
                <a:spcPct val="80000"/>
              </a:lnSpc>
            </a:pPr>
            <a:r>
              <a:rPr lang="en-US" b="0" dirty="0"/>
              <a:t>Steps to use: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1800" dirty="0"/>
              <a:t> </a:t>
            </a:r>
          </a:p>
          <a:p>
            <a:pPr marL="1219200" lvl="2" indent="-304800" algn="l" rtl="0">
              <a:lnSpc>
                <a:spcPct val="80000"/>
              </a:lnSpc>
              <a:buClr>
                <a:schemeClr val="accent1"/>
              </a:buClr>
              <a:buFont typeface="Calibri" pitchFamily="34" charset="0"/>
              <a:buAutoNum type="arabicPeriod"/>
            </a:pPr>
            <a:r>
              <a:rPr lang="en-US" sz="1800" dirty="0"/>
              <a:t>Identify behaviors that you feel guilty about. </a:t>
            </a:r>
          </a:p>
          <a:p>
            <a:pPr marL="1219200" lvl="2" indent="-304800" algn="l" rtl="0">
              <a:lnSpc>
                <a:spcPct val="80000"/>
              </a:lnSpc>
              <a:buClr>
                <a:schemeClr val="accent1"/>
              </a:buClr>
              <a:buFont typeface="Calibri" pitchFamily="34" charset="0"/>
              <a:buAutoNum type="arabicPeriod"/>
            </a:pPr>
            <a:endParaRPr lang="en-US" sz="1800" dirty="0"/>
          </a:p>
          <a:p>
            <a:pPr marL="1219200" lvl="2" indent="-304800" algn="l" rtl="0">
              <a:lnSpc>
                <a:spcPct val="80000"/>
              </a:lnSpc>
              <a:buClr>
                <a:schemeClr val="accent1"/>
              </a:buClr>
              <a:buFont typeface="Calibri" pitchFamily="34" charset="0"/>
              <a:buAutoNum type="arabicPeriod"/>
            </a:pPr>
            <a:r>
              <a:rPr lang="en-US" sz="1800" dirty="0"/>
              <a:t>Identify the actions that result in your being self-critical. </a:t>
            </a:r>
          </a:p>
          <a:p>
            <a:pPr marL="1219200" lvl="2" indent="-304800" algn="l" rtl="0">
              <a:lnSpc>
                <a:spcPct val="80000"/>
              </a:lnSpc>
              <a:buClr>
                <a:schemeClr val="accent1"/>
              </a:buClr>
              <a:buFont typeface="Calibri" pitchFamily="34" charset="0"/>
              <a:buAutoNum type="arabicPeriod"/>
            </a:pPr>
            <a:endParaRPr lang="en-US" sz="1800" dirty="0"/>
          </a:p>
          <a:p>
            <a:pPr marL="1219200" lvl="2" indent="-304800" algn="l" rtl="0">
              <a:lnSpc>
                <a:spcPct val="80000"/>
              </a:lnSpc>
              <a:buClr>
                <a:schemeClr val="accent1"/>
              </a:buClr>
              <a:buFont typeface="Calibri" pitchFamily="34" charset="0"/>
              <a:buAutoNum type="arabicPeriod"/>
            </a:pPr>
            <a:r>
              <a:rPr lang="en-US" sz="1800" dirty="0"/>
              <a:t>Identify self-destruction tendencies that lead to exaggerated forms of self-punishment.</a:t>
            </a:r>
          </a:p>
          <a:p>
            <a:pPr marL="1219200" lvl="2" indent="-304800" algn="l" rtl="0">
              <a:lnSpc>
                <a:spcPct val="80000"/>
              </a:lnSpc>
              <a:buClr>
                <a:schemeClr val="accent1"/>
              </a:buClr>
              <a:buFont typeface="Calibri" pitchFamily="34" charset="0"/>
              <a:buAutoNum type="arabicPeriod"/>
            </a:pPr>
            <a:endParaRPr lang="en-US" sz="1800" dirty="0"/>
          </a:p>
          <a:p>
            <a:pPr marL="1219200" lvl="2" indent="-304800" algn="l" rtl="0">
              <a:lnSpc>
                <a:spcPct val="80000"/>
              </a:lnSpc>
              <a:buClr>
                <a:schemeClr val="accent1"/>
              </a:buClr>
              <a:buFont typeface="Calibri" pitchFamily="34" charset="0"/>
              <a:buAutoNum type="arabicPeriod"/>
            </a:pPr>
            <a:r>
              <a:rPr lang="en-US" sz="1800" dirty="0"/>
              <a:t>Try alternative </a:t>
            </a:r>
            <a:r>
              <a:rPr lang="en-US" sz="1800" dirty="0" smtClean="0"/>
              <a:t>strategies.</a:t>
            </a:r>
            <a:endParaRPr lang="en-US" sz="1800" dirty="0"/>
          </a:p>
          <a:p>
            <a:pPr marL="1219200" lvl="2" indent="-304800" algn="l" rtl="0">
              <a:lnSpc>
                <a:spcPct val="80000"/>
              </a:lnSpc>
              <a:buClr>
                <a:schemeClr val="accent1"/>
              </a:buClr>
              <a:buFont typeface="Calibri" pitchFamily="34" charset="0"/>
              <a:buAutoNum type="arabicPeriod"/>
            </a:pPr>
            <a:endParaRPr lang="en-US" sz="1800" dirty="0"/>
          </a:p>
          <a:p>
            <a:pPr marL="1219200" lvl="2" indent="-304800" algn="l" rtl="0">
              <a:lnSpc>
                <a:spcPct val="80000"/>
              </a:lnSpc>
              <a:buClr>
                <a:schemeClr val="accent1"/>
              </a:buClr>
              <a:buFont typeface="Calibri" pitchFamily="34" charset="0"/>
              <a:buAutoNum type="arabicPeriod"/>
            </a:pPr>
            <a:r>
              <a:rPr lang="en-US" sz="1800" dirty="0"/>
              <a:t>Reserve self-punishment for only serious and destructive negative </a:t>
            </a:r>
            <a:r>
              <a:rPr lang="en-US" sz="1800" dirty="0" smtClean="0"/>
              <a:t>behaviors</a:t>
            </a:r>
            <a:r>
              <a:rPr lang="en-US" sz="1800" b="1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Cues-Management</a:t>
            </a:r>
          </a:p>
        </p:txBody>
      </p:sp>
      <p:sp>
        <p:nvSpPr>
          <p:cNvPr id="115715" name="Rectangle 3"/>
          <p:cNvSpPr>
            <a:spLocks noGrp="1" noChangeArrowheads="1"/>
          </p:cNvSpPr>
          <p:nvPr>
            <p:ph sz="quarter" idx="1"/>
          </p:nvPr>
        </p:nvSpPr>
        <p:spPr bwMode="black">
          <a:xfrm>
            <a:off x="758825" y="1666875"/>
            <a:ext cx="7989888" cy="4857750"/>
          </a:xfrm>
        </p:spPr>
        <p:txBody>
          <a:bodyPr>
            <a:normAutofit fontScale="92500" lnSpcReduction="10000"/>
          </a:bodyPr>
          <a:lstStyle/>
          <a:p>
            <a:pPr marL="457200" indent="-457200" algn="l" rtl="0">
              <a:lnSpc>
                <a:spcPct val="90000"/>
              </a:lnSpc>
            </a:pPr>
            <a:r>
              <a:rPr lang="en-US" sz="2800" b="0" dirty="0"/>
              <a:t>cues are reminders, attention focusers which remind you of your important goals and </a:t>
            </a:r>
            <a:r>
              <a:rPr lang="en-US" sz="2800" b="0" dirty="0" smtClean="0"/>
              <a:t>tasks.</a:t>
            </a:r>
          </a:p>
          <a:p>
            <a:pPr marL="457200" indent="-457200" algn="l" rtl="0">
              <a:lnSpc>
                <a:spcPct val="90000"/>
              </a:lnSpc>
              <a:buNone/>
            </a:pPr>
            <a:endParaRPr lang="en-US" sz="2800" b="0" dirty="0"/>
          </a:p>
          <a:p>
            <a:pPr marL="457200" indent="-457200" algn="l" rtl="0">
              <a:lnSpc>
                <a:spcPct val="90000"/>
              </a:lnSpc>
            </a:pPr>
            <a:r>
              <a:rPr lang="en-US" b="0" dirty="0"/>
              <a:t>Steps to use:</a:t>
            </a:r>
          </a:p>
          <a:p>
            <a:pPr marL="1295400" lvl="2" indent="-381000" algn="l" rtl="0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r>
              <a:rPr lang="en-US" sz="1800" dirty="0"/>
              <a:t>write down a list of your priorities to help guide daily </a:t>
            </a:r>
            <a:r>
              <a:rPr lang="en-US" sz="1800" dirty="0" smtClean="0"/>
              <a:t>activities.</a:t>
            </a:r>
            <a:endParaRPr lang="en-US" sz="1800" dirty="0"/>
          </a:p>
          <a:p>
            <a:pPr marL="1295400" lvl="2" indent="-381000" algn="l" rtl="0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endParaRPr lang="en-US" sz="1800" dirty="0"/>
          </a:p>
          <a:p>
            <a:pPr marL="1295400" lvl="2" indent="-381000" algn="l" rtl="0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r>
              <a:rPr lang="en-US" sz="1800" dirty="0"/>
              <a:t>set cues to focus attention on these prioritized behaviors and </a:t>
            </a:r>
            <a:r>
              <a:rPr lang="en-US" sz="1800" dirty="0" smtClean="0"/>
              <a:t>tasks.</a:t>
            </a:r>
            <a:endParaRPr lang="en-US" sz="1800" dirty="0"/>
          </a:p>
          <a:p>
            <a:pPr marL="1295400" lvl="2" indent="-381000" algn="l" rtl="0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endParaRPr lang="en-US" sz="1800" dirty="0"/>
          </a:p>
          <a:p>
            <a:pPr marL="1295400" lvl="2" indent="-381000" algn="l" rtl="0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r>
              <a:rPr lang="en-US" sz="1800" dirty="0"/>
              <a:t>identify and reduce negative cues from your work area that distracts you from your </a:t>
            </a:r>
            <a:r>
              <a:rPr lang="en-US" sz="1800" dirty="0" smtClean="0"/>
              <a:t>priorities.</a:t>
            </a:r>
            <a:endParaRPr lang="en-US" sz="1800" dirty="0"/>
          </a:p>
          <a:p>
            <a:pPr marL="1295400" lvl="2" indent="-381000" algn="l" rtl="0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endParaRPr lang="en-US" sz="1800" dirty="0"/>
          </a:p>
          <a:p>
            <a:pPr marL="1295400" lvl="2" indent="-381000" algn="l" rtl="0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r>
              <a:rPr lang="en-US" sz="1800" dirty="0"/>
              <a:t>identify and increase positive cues in your work </a:t>
            </a:r>
            <a:r>
              <a:rPr lang="en-US" sz="1800" dirty="0" smtClean="0"/>
              <a:t>environment.</a:t>
            </a:r>
            <a:endParaRPr lang="en-US" sz="1800" dirty="0"/>
          </a:p>
          <a:p>
            <a:pPr marL="1295400" lvl="2" indent="-381000" algn="l" rtl="0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endParaRPr lang="en-US" sz="1800" dirty="0"/>
          </a:p>
          <a:p>
            <a:pPr marL="1295400" lvl="2" indent="-381000" algn="l" rtl="0">
              <a:lnSpc>
                <a:spcPct val="90000"/>
              </a:lnSpc>
              <a:buClr>
                <a:schemeClr val="accent1"/>
              </a:buClr>
              <a:buFontTx/>
              <a:buAutoNum type="arabicPeriod"/>
            </a:pPr>
            <a:r>
              <a:rPr lang="en-US" sz="1800" dirty="0"/>
              <a:t>associate with people who help you focus and accomplish the prioritized behaviors and </a:t>
            </a:r>
            <a:r>
              <a:rPr lang="en-US" sz="1800" dirty="0" smtClean="0"/>
              <a:t>tasks.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Rehearsal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sz="quarter" idx="1"/>
          </p:nvPr>
        </p:nvSpPr>
        <p:spPr bwMode="black">
          <a:xfrm>
            <a:off x="758825" y="1666875"/>
            <a:ext cx="7989888" cy="4641850"/>
          </a:xfrm>
        </p:spPr>
        <p:txBody>
          <a:bodyPr>
            <a:normAutofit/>
          </a:bodyPr>
          <a:lstStyle/>
          <a:p>
            <a:pPr marL="533400" indent="-533400" algn="l" rtl="0"/>
            <a:r>
              <a:rPr lang="en-US" sz="3000" b="0" dirty="0"/>
              <a:t>Detect problems, make corrections, and avoid costly </a:t>
            </a:r>
            <a:r>
              <a:rPr lang="en-US" sz="3000" b="0" dirty="0" smtClean="0"/>
              <a:t>errors.</a:t>
            </a:r>
          </a:p>
          <a:p>
            <a:pPr marL="533400" indent="-533400" algn="l" rtl="0">
              <a:buNone/>
            </a:pPr>
            <a:endParaRPr lang="en-US" sz="3000" b="0" dirty="0"/>
          </a:p>
          <a:p>
            <a:pPr marL="533400" indent="-533400" algn="l" rtl="0"/>
            <a:r>
              <a:rPr lang="en-US" b="0" dirty="0"/>
              <a:t>Steps to use: 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US" dirty="0" smtClean="0"/>
              <a:t>identify important upcoming challenges 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US" dirty="0" smtClean="0"/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US" dirty="0" smtClean="0"/>
              <a:t>note the important components of these future challenges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US" dirty="0" smtClean="0"/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US" dirty="0" smtClean="0"/>
              <a:t>physically and mentally practice these key components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US" dirty="0" smtClean="0"/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US" dirty="0" smtClean="0"/>
              <a:t>associate rewards in your practice sessions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628" y="214291"/>
            <a:ext cx="8215338" cy="928694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Intrinsic motivation strategies </a:t>
            </a:r>
            <a:br>
              <a:rPr lang="en-US" i="1" dirty="0" smtClean="0"/>
            </a:br>
            <a:r>
              <a:rPr lang="en-US" i="1" dirty="0" smtClean="0"/>
              <a:t>(</a:t>
            </a:r>
            <a:r>
              <a:rPr lang="en-US" sz="2700" cap="none" dirty="0" smtClean="0"/>
              <a:t>Natural Reward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0" dirty="0" smtClean="0"/>
              <a:t>Deal with unpleasant tasks constructively</a:t>
            </a:r>
          </a:p>
          <a:p>
            <a:pPr algn="l" rtl="0">
              <a:buNone/>
            </a:pPr>
            <a:r>
              <a:rPr lang="en-US" b="0" dirty="0" smtClean="0"/>
              <a:t> </a:t>
            </a:r>
          </a:p>
          <a:p>
            <a:pPr algn="l" rtl="0"/>
            <a:r>
              <a:rPr lang="en-US" b="0" dirty="0" smtClean="0"/>
              <a:t>Increase focus and awareness on the pleasant, rather than the unpleasant, aspects of a given task</a:t>
            </a:r>
          </a:p>
          <a:p>
            <a:pPr algn="l" rtl="0"/>
            <a:endParaRPr lang="en-US" b="0" dirty="0" smtClean="0"/>
          </a:p>
          <a:p>
            <a:pPr algn="l" rtl="0"/>
            <a:r>
              <a:rPr lang="en-US" b="0" dirty="0" smtClean="0"/>
              <a:t>Two intrinsic motivation strategies</a:t>
            </a:r>
          </a:p>
          <a:p>
            <a:pPr lvl="1" algn="l" rtl="0"/>
            <a:r>
              <a:rPr lang="en-US" dirty="0" smtClean="0"/>
              <a:t>Work toward </a:t>
            </a:r>
            <a:r>
              <a:rPr lang="en-US" b="1" i="1" dirty="0" smtClean="0"/>
              <a:t>building</a:t>
            </a:r>
            <a:r>
              <a:rPr lang="en-US" dirty="0" smtClean="0"/>
              <a:t> intrinsic motivations </a:t>
            </a:r>
          </a:p>
          <a:p>
            <a:pPr lvl="1" algn="l" rtl="0"/>
            <a:r>
              <a:rPr lang="en-US" b="1" i="1" dirty="0" smtClean="0"/>
              <a:t>Focus</a:t>
            </a:r>
            <a:r>
              <a:rPr lang="en-US" dirty="0" smtClean="0"/>
              <a:t> your thoughts on the intrinsic motivators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507983"/>
            <a:ext cx="7696200" cy="563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Work toward building intrinsic motivations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57250" lvl="1" indent="-457200" algn="l" rtl="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b="1" dirty="0" smtClean="0"/>
              <a:t>places</a:t>
            </a:r>
            <a:r>
              <a:rPr lang="en-US" dirty="0" smtClean="0"/>
              <a:t> where you could perform a given task, which would make it more pleasant and rewarding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US" dirty="0" smtClean="0"/>
          </a:p>
          <a:p>
            <a:pPr marL="857250" lvl="1" indent="-457200" algn="l" rtl="0">
              <a:buFont typeface="+mj-lt"/>
              <a:buAutoNum type="arabicPeriod"/>
            </a:pPr>
            <a:r>
              <a:rPr lang="en-US" dirty="0" smtClean="0"/>
              <a:t>Identify </a:t>
            </a:r>
            <a:r>
              <a:rPr lang="en-US" b="1" dirty="0" smtClean="0"/>
              <a:t>activities</a:t>
            </a:r>
            <a:r>
              <a:rPr lang="en-US" dirty="0" smtClean="0"/>
              <a:t> that could be built into given tasks that could make the work naturally rewarding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US" dirty="0" smtClean="0"/>
          </a:p>
          <a:p>
            <a:pPr marL="857250" lvl="1" indent="-457200" algn="l" rtl="0">
              <a:buFont typeface="+mj-lt"/>
              <a:buAutoNum type="arabicPeriod"/>
            </a:pPr>
            <a:r>
              <a:rPr lang="en-US" b="1" dirty="0" smtClean="0"/>
              <a:t>Redesign</a:t>
            </a:r>
            <a:r>
              <a:rPr lang="en-US" dirty="0" smtClean="0"/>
              <a:t> your tasks by working in the contexts, and building on the activities, which will make these tasks more naturally enjoyable</a:t>
            </a:r>
          </a:p>
          <a:p>
            <a:pPr marL="857250" lvl="1" indent="-45720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8604"/>
            <a:ext cx="7696200" cy="563563"/>
          </a:xfrm>
        </p:spPr>
        <p:txBody>
          <a:bodyPr>
            <a:noAutofit/>
          </a:bodyPr>
          <a:lstStyle/>
          <a:p>
            <a:r>
              <a:rPr lang="en-US" sz="2800" dirty="0" smtClean="0"/>
              <a:t>Focus your thoughts on the intrinsic motivators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57250" lvl="1" indent="-457200" algn="l" rtl="0">
              <a:buFont typeface="+mj-lt"/>
              <a:buAutoNum type="arabicPeriod"/>
            </a:pPr>
            <a:r>
              <a:rPr lang="en-US" sz="2000" dirty="0" smtClean="0"/>
              <a:t>Identify the pleasant and </a:t>
            </a:r>
            <a:r>
              <a:rPr lang="en-US" sz="2000" b="1" dirty="0" smtClean="0"/>
              <a:t>enjoyable aspects </a:t>
            </a:r>
            <a:r>
              <a:rPr lang="en-US" sz="2000" dirty="0" smtClean="0"/>
              <a:t>of your tasks 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US" sz="2000" dirty="0" smtClean="0"/>
          </a:p>
          <a:p>
            <a:pPr marL="857250" lvl="1" indent="-457200" algn="l" rtl="0">
              <a:buFont typeface="+mj-lt"/>
              <a:buAutoNum type="arabicPeriod"/>
            </a:pPr>
            <a:r>
              <a:rPr lang="en-US" sz="2000" b="1" dirty="0" smtClean="0"/>
              <a:t>Focus</a:t>
            </a:r>
            <a:r>
              <a:rPr lang="en-US" sz="2000" dirty="0" smtClean="0"/>
              <a:t> your thoughts on the pleasant rather than the unpleasant aspects of the task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US" sz="2000" dirty="0" smtClean="0"/>
          </a:p>
          <a:p>
            <a:pPr marL="857250" lvl="1" indent="-457200" algn="l" rtl="0">
              <a:buFont typeface="+mj-lt"/>
              <a:buAutoNum type="arabicPeriod"/>
            </a:pPr>
            <a:r>
              <a:rPr lang="en-US" sz="2000" b="1" dirty="0" smtClean="0"/>
              <a:t>Distinguish</a:t>
            </a:r>
            <a:r>
              <a:rPr lang="en-US" sz="2000" dirty="0" smtClean="0"/>
              <a:t> between rewards that are separate from the work itself, and those that are built into the work 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US" sz="2000" dirty="0" smtClean="0"/>
          </a:p>
          <a:p>
            <a:pPr marL="857250" lvl="1" indent="-457200" algn="l" rtl="0">
              <a:buFont typeface="+mj-lt"/>
              <a:buAutoNum type="arabicPeriod"/>
            </a:pPr>
            <a:r>
              <a:rPr lang="en-US" sz="2000" b="1" dirty="0" smtClean="0"/>
              <a:t>Focus</a:t>
            </a:r>
            <a:r>
              <a:rPr lang="en-US" sz="2000" dirty="0" smtClean="0"/>
              <a:t> your thoughts on rewards that are naturally a part of the task</a:t>
            </a:r>
          </a:p>
          <a:p>
            <a:pPr marL="857250" lvl="1" indent="-457200" algn="l" rtl="0">
              <a:buFont typeface="+mj-lt"/>
              <a:buAutoNum type="arabicPeriod"/>
            </a:pPr>
            <a:endParaRPr lang="en-US" sz="2000" dirty="0" smtClean="0"/>
          </a:p>
          <a:p>
            <a:pPr marL="857250" lvl="1" indent="-457200" algn="l" rtl="0">
              <a:buFont typeface="+mj-lt"/>
              <a:buAutoNum type="arabicPeriod"/>
            </a:pPr>
            <a:r>
              <a:rPr lang="en-US" sz="2000" dirty="0" smtClean="0"/>
              <a:t>Develop the ability and </a:t>
            </a:r>
            <a:r>
              <a:rPr lang="en-US" sz="2000" b="1" dirty="0" smtClean="0"/>
              <a:t>habit</a:t>
            </a:r>
            <a:r>
              <a:rPr lang="en-US" sz="2000" dirty="0" smtClean="0"/>
              <a:t> of distinguishing and focusing on the intrinsic motivations of your work</a:t>
            </a:r>
          </a:p>
          <a:p>
            <a:pPr marL="857250" lvl="1" indent="-457200">
              <a:buFont typeface="+mj-lt"/>
              <a:buAutoNum type="arabicPeriod"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6515120" cy="914400"/>
          </a:xfrm>
        </p:spPr>
        <p:txBody>
          <a:bodyPr/>
          <a:lstStyle/>
          <a:p>
            <a:pPr algn="ctr" rtl="1"/>
            <a:r>
              <a:rPr lang="fa-IR" sz="4400" dirty="0" smtClean="0">
                <a:latin typeface="Tahoma" pitchFamily="34" charset="0"/>
                <a:cs typeface="B Zar" pitchFamily="2" charset="-78"/>
              </a:rPr>
              <a:t>تعریف رهبری خود</a:t>
            </a:r>
            <a:endParaRPr lang="en-US" sz="4400" dirty="0">
              <a:latin typeface="Tahoma" pitchFamily="34" charset="0"/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00152" y="1783560"/>
            <a:ext cx="6515120" cy="4572000"/>
          </a:xfrm>
        </p:spPr>
        <p:txBody>
          <a:bodyPr>
            <a:normAutofit/>
          </a:bodyPr>
          <a:lstStyle/>
          <a:p>
            <a:pPr rtl="1">
              <a:buNone/>
            </a:pPr>
            <a:r>
              <a:rPr lang="fa-IR" sz="3200" dirty="0" smtClean="0">
                <a:latin typeface="Tahoma" pitchFamily="34" charset="0"/>
                <a:cs typeface="B Zar" pitchFamily="2" charset="-78"/>
              </a:rPr>
              <a:t>رهبری خود فرايندي است كه در آن افراد با استفاده از استراتژي هاي خاص رفتاري و شناختي بر روي خود تاثير گذاشته و رفتارهاي خود را هدايت و كنترل مي كنند.</a:t>
            </a:r>
            <a:endParaRPr lang="en-US" sz="3200" dirty="0">
              <a:cs typeface="B Zar" pitchFamily="2" charset="-78"/>
            </a:endParaRPr>
          </a:p>
        </p:txBody>
      </p:sp>
      <p:pic>
        <p:nvPicPr>
          <p:cNvPr id="2050" name="Picture 2" descr="I:\AKS\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28926" y="4357694"/>
            <a:ext cx="3048000" cy="21716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7685088" cy="620713"/>
          </a:xfrm>
        </p:spPr>
        <p:txBody>
          <a:bodyPr>
            <a:normAutofit fontScale="90000"/>
          </a:bodyPr>
          <a:lstStyle/>
          <a:p>
            <a:r>
              <a:rPr lang="en-US" dirty="0"/>
              <a:t>Constructive Thought Pattern strategies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sz="quarter" idx="1"/>
          </p:nvPr>
        </p:nvSpPr>
        <p:spPr bwMode="black">
          <a:xfrm>
            <a:off x="758825" y="1666875"/>
            <a:ext cx="7546975" cy="4570413"/>
          </a:xfrm>
        </p:spPr>
        <p:txBody>
          <a:bodyPr>
            <a:normAutofit/>
          </a:bodyPr>
          <a:lstStyle/>
          <a:p>
            <a:pPr algn="l" rtl="0">
              <a:lnSpc>
                <a:spcPct val="90000"/>
              </a:lnSpc>
            </a:pPr>
            <a:r>
              <a:rPr lang="en-US" b="0" dirty="0"/>
              <a:t>This strategy concentrates on establishing and altering thought patterns in desirable ways </a:t>
            </a:r>
          </a:p>
          <a:p>
            <a:pPr algn="l" rtl="0">
              <a:lnSpc>
                <a:spcPct val="90000"/>
              </a:lnSpc>
            </a:pPr>
            <a:endParaRPr lang="en-US" b="0" dirty="0"/>
          </a:p>
          <a:p>
            <a:pPr algn="l" rtl="0">
              <a:lnSpc>
                <a:spcPct val="90000"/>
              </a:lnSpc>
            </a:pPr>
            <a:r>
              <a:rPr lang="en-US" b="0" dirty="0" smtClean="0"/>
              <a:t>Focused </a:t>
            </a:r>
            <a:r>
              <a:rPr lang="en-US" b="0" dirty="0"/>
              <a:t>on opportunities than obstacles</a:t>
            </a:r>
            <a:endParaRPr lang="en-US" sz="2000" b="0" dirty="0"/>
          </a:p>
          <a:p>
            <a:pPr algn="l" rtl="0">
              <a:lnSpc>
                <a:spcPct val="90000"/>
              </a:lnSpc>
            </a:pPr>
            <a:endParaRPr lang="en-US" sz="1800" b="0" dirty="0"/>
          </a:p>
          <a:p>
            <a:pPr algn="l" rtl="0">
              <a:lnSpc>
                <a:spcPct val="90000"/>
              </a:lnSpc>
            </a:pPr>
            <a:r>
              <a:rPr lang="en-US" b="0" dirty="0"/>
              <a:t>Four specific CSP strategies: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Improve belief system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Using Mental Imagery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Self-Talk</a:t>
            </a:r>
          </a:p>
          <a:p>
            <a:pPr lvl="1" algn="l" rtl="0">
              <a:lnSpc>
                <a:spcPct val="90000"/>
              </a:lnSpc>
            </a:pPr>
            <a:r>
              <a:rPr lang="en-US" dirty="0"/>
              <a:t>Using &amp; Improving Mental Scripts</a:t>
            </a:r>
          </a:p>
          <a:p>
            <a:pPr lvl="1">
              <a:lnSpc>
                <a:spcPct val="90000"/>
              </a:lnSpc>
            </a:pPr>
            <a:endParaRPr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Belief System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quarter" idx="1"/>
          </p:nvPr>
        </p:nvSpPr>
        <p:spPr bwMode="black">
          <a:xfrm>
            <a:off x="758825" y="1666875"/>
            <a:ext cx="7989888" cy="4641850"/>
          </a:xfrm>
        </p:spPr>
        <p:txBody>
          <a:bodyPr>
            <a:normAutofit lnSpcReduction="10000"/>
          </a:bodyPr>
          <a:lstStyle/>
          <a:p>
            <a:pPr marL="990600" lvl="1" indent="-533400" algn="l" rtl="0"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hlink"/>
                </a:solidFill>
                <a:latin typeface="Verdana" pitchFamily="34" charset="0"/>
              </a:rPr>
              <a:t>Steps to use:</a:t>
            </a:r>
            <a:endParaRPr lang="en-GB" sz="2800" dirty="0">
              <a:solidFill>
                <a:schemeClr val="hlink"/>
              </a:solidFill>
              <a:latin typeface="Verdana" pitchFamily="34" charset="0"/>
            </a:endParaRP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/>
              <a:t>Specify tasks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GB" sz="2400" dirty="0"/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/>
              <a:t>Accuracy </a:t>
            </a:r>
            <a:r>
              <a:rPr lang="en-US" sz="2400" dirty="0" smtClean="0"/>
              <a:t>and validity </a:t>
            </a:r>
            <a:r>
              <a:rPr lang="en-GB" sz="2400" dirty="0" smtClean="0"/>
              <a:t>of </a:t>
            </a:r>
            <a:r>
              <a:rPr lang="en-GB" sz="2400" dirty="0"/>
              <a:t>beliefs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GB" sz="2400" dirty="0"/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/>
              <a:t>The effect(+/-)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GB" sz="2400" dirty="0"/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/>
              <a:t>Isolate &amp; Challenge Inaccurate/Dysfunctional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GB" sz="2400" dirty="0"/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/>
              <a:t>Dominate the Positives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Company Logo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Self-Talk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sz="quarter" idx="1"/>
          </p:nvPr>
        </p:nvSpPr>
        <p:spPr bwMode="black">
          <a:xfrm>
            <a:off x="758825" y="1666875"/>
            <a:ext cx="7989888" cy="4641850"/>
          </a:xfrm>
        </p:spPr>
        <p:txBody>
          <a:bodyPr/>
          <a:lstStyle/>
          <a:p>
            <a:pPr marL="990600" lvl="1" indent="-533400" algn="l" rtl="0"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hlink"/>
                </a:solidFill>
                <a:latin typeface="Verdana" pitchFamily="34" charset="0"/>
              </a:rPr>
              <a:t>Steps to use:</a:t>
            </a:r>
            <a:endParaRPr lang="en-GB" sz="2800" dirty="0">
              <a:solidFill>
                <a:schemeClr val="hlink"/>
              </a:solidFill>
              <a:latin typeface="Verdana" pitchFamily="34" charset="0"/>
            </a:endParaRP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>
                <a:latin typeface="Arial" charset="0"/>
              </a:rPr>
              <a:t>Analyse the current tendency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GB" sz="2400" dirty="0">
              <a:latin typeface="Arial" charset="0"/>
            </a:endParaRP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>
                <a:latin typeface="Arial" charset="0"/>
              </a:rPr>
              <a:t>Specify the Constructive (Destructive) </a:t>
            </a:r>
            <a:r>
              <a:rPr lang="en-GB" sz="2400" dirty="0" smtClean="0">
                <a:latin typeface="Arial" charset="0"/>
              </a:rPr>
              <a:t>ones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GB" dirty="0" smtClean="0">
              <a:latin typeface="Arial" charset="0"/>
            </a:endParaRP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 smtClean="0">
                <a:latin typeface="Arial" charset="0"/>
              </a:rPr>
              <a:t>Stop using the destructives</a:t>
            </a:r>
            <a:endParaRPr lang="en-GB" sz="2400" dirty="0">
              <a:latin typeface="Arial" charset="0"/>
            </a:endParaRP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GB" sz="2400" dirty="0">
              <a:latin typeface="Arial" charset="0"/>
            </a:endParaRP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>
                <a:latin typeface="Arial" charset="0"/>
              </a:rPr>
              <a:t>Practice the constructive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GB" sz="2400" dirty="0">
              <a:latin typeface="Arial" charset="0"/>
            </a:endParaRP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>
                <a:latin typeface="Arial" charset="0"/>
              </a:rPr>
              <a:t>Apply the practices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Mental Imagery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sz="quarter" idx="1"/>
          </p:nvPr>
        </p:nvSpPr>
        <p:spPr bwMode="black">
          <a:xfrm>
            <a:off x="571472" y="1666875"/>
            <a:ext cx="7989888" cy="4641850"/>
          </a:xfrm>
        </p:spPr>
        <p:txBody>
          <a:bodyPr/>
          <a:lstStyle/>
          <a:p>
            <a:pPr marL="990600" lvl="1" indent="-533400" algn="l" rtl="0"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hlink"/>
                </a:solidFill>
                <a:latin typeface="Verdana" pitchFamily="34" charset="0"/>
              </a:rPr>
              <a:t>Steps to use:</a:t>
            </a:r>
            <a:endParaRPr lang="en-GB" sz="2800" dirty="0">
              <a:solidFill>
                <a:schemeClr val="hlink"/>
              </a:solidFill>
              <a:latin typeface="Verdana" pitchFamily="34" charset="0"/>
            </a:endParaRP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 smtClean="0">
                <a:latin typeface="Arial" charset="0"/>
              </a:rPr>
              <a:t>Imagine the target and procedure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GB" sz="2400" dirty="0" smtClean="0">
              <a:latin typeface="Arial" charset="0"/>
            </a:endParaRP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 smtClean="0">
                <a:latin typeface="Arial" charset="0"/>
              </a:rPr>
              <a:t>Mentally review what you must do for attaining the goal and inspire yourself with the goal and procedure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GB" sz="2400" dirty="0" smtClean="0">
              <a:latin typeface="Arial" charset="0"/>
            </a:endParaRP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 smtClean="0">
                <a:latin typeface="Arial" charset="0"/>
              </a:rPr>
              <a:t>Always remind yourself the target achievement</a:t>
            </a: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endParaRPr lang="en-GB" sz="2400" dirty="0">
              <a:latin typeface="Arial" charset="0"/>
            </a:endParaRPr>
          </a:p>
          <a:p>
            <a:pPr marL="1371600" lvl="2" indent="-457200" algn="l" rtl="0">
              <a:buClr>
                <a:schemeClr val="accent1"/>
              </a:buClr>
              <a:buFontTx/>
              <a:buAutoNum type="arabicPeriod"/>
            </a:pPr>
            <a:r>
              <a:rPr lang="en-GB" sz="2400" dirty="0">
                <a:latin typeface="Arial" charset="0"/>
              </a:rPr>
              <a:t>Apply the </a:t>
            </a:r>
            <a:r>
              <a:rPr lang="en-GB" sz="2400" dirty="0" smtClean="0">
                <a:latin typeface="Arial" charset="0"/>
              </a:rPr>
              <a:t>practice and continue your learning</a:t>
            </a:r>
            <a:endParaRPr lang="en-GB" sz="24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Mental Scripts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sz="quarter" idx="1"/>
          </p:nvPr>
        </p:nvSpPr>
        <p:spPr bwMode="black">
          <a:xfrm>
            <a:off x="758825" y="1666875"/>
            <a:ext cx="7989888" cy="4641850"/>
          </a:xfrm>
        </p:spPr>
        <p:txBody>
          <a:bodyPr>
            <a:normAutofit lnSpcReduction="10000"/>
          </a:bodyPr>
          <a:lstStyle/>
          <a:p>
            <a:pPr marL="990600" lvl="1" indent="-533400" algn="l" rtl="0">
              <a:lnSpc>
                <a:spcPct val="80000"/>
              </a:lnSpc>
              <a:buClr>
                <a:schemeClr val="hlink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hlink"/>
                </a:solidFill>
                <a:latin typeface="Verdana" pitchFamily="34" charset="0"/>
              </a:rPr>
              <a:t>Steps to use:</a:t>
            </a:r>
            <a:endParaRPr lang="en-GB" sz="2800" dirty="0">
              <a:solidFill>
                <a:schemeClr val="hlink"/>
              </a:solidFill>
              <a:latin typeface="Verdana" pitchFamily="34" charset="0"/>
            </a:endParaRPr>
          </a:p>
          <a:p>
            <a:pPr marL="1371600" lvl="2" indent="-457200" algn="l" rtl="0">
              <a:lnSpc>
                <a:spcPct val="80000"/>
              </a:lnSpc>
              <a:buClr>
                <a:schemeClr val="accent1"/>
              </a:buClr>
              <a:buFontTx/>
              <a:buAutoNum type="arabicPeriod"/>
            </a:pPr>
            <a:r>
              <a:rPr lang="en-GB" sz="2400" dirty="0">
                <a:latin typeface="Arial" charset="0"/>
              </a:rPr>
              <a:t>Examine the current pattern in crisis</a:t>
            </a:r>
          </a:p>
          <a:p>
            <a:pPr marL="1371600" lvl="2" indent="-457200" algn="l" rtl="0">
              <a:lnSpc>
                <a:spcPct val="80000"/>
              </a:lnSpc>
              <a:buClr>
                <a:schemeClr val="accent1"/>
              </a:buClr>
              <a:buFontTx/>
              <a:buAutoNum type="arabicPeriod"/>
            </a:pPr>
            <a:endParaRPr lang="en-GB" sz="2400" dirty="0">
              <a:latin typeface="Arial" charset="0"/>
            </a:endParaRPr>
          </a:p>
          <a:p>
            <a:pPr marL="1371600" lvl="2" indent="-457200" algn="l" rtl="0">
              <a:lnSpc>
                <a:spcPct val="80000"/>
              </a:lnSpc>
              <a:buClr>
                <a:schemeClr val="accent1"/>
              </a:buClr>
              <a:buFontTx/>
              <a:buAutoNum type="arabicPeriod"/>
            </a:pPr>
            <a:r>
              <a:rPr lang="en-GB" sz="2400" dirty="0">
                <a:latin typeface="Arial" charset="0"/>
              </a:rPr>
              <a:t>Identify Undesirable patterns</a:t>
            </a:r>
          </a:p>
          <a:p>
            <a:pPr marL="1371600" lvl="2" indent="-457200" algn="l" rtl="0">
              <a:lnSpc>
                <a:spcPct val="80000"/>
              </a:lnSpc>
              <a:buClr>
                <a:schemeClr val="accent1"/>
              </a:buClr>
              <a:buFontTx/>
              <a:buAutoNum type="arabicPeriod"/>
            </a:pPr>
            <a:endParaRPr lang="en-GB" sz="2400" dirty="0">
              <a:latin typeface="Arial" charset="0"/>
            </a:endParaRPr>
          </a:p>
          <a:p>
            <a:pPr marL="1371600" lvl="2" indent="-457200" algn="l" rtl="0">
              <a:lnSpc>
                <a:spcPct val="80000"/>
              </a:lnSpc>
              <a:buClr>
                <a:schemeClr val="accent1"/>
              </a:buClr>
              <a:buFontTx/>
              <a:buAutoNum type="arabicPeriod"/>
            </a:pPr>
            <a:r>
              <a:rPr lang="en-GB" sz="2400" dirty="0">
                <a:latin typeface="Arial" charset="0"/>
              </a:rPr>
              <a:t>Create desirable </a:t>
            </a:r>
            <a:r>
              <a:rPr lang="en-GB" sz="2400" dirty="0" smtClean="0">
                <a:latin typeface="Arial" charset="0"/>
              </a:rPr>
              <a:t>patterns (Use dialogue with others to improve your mental models)</a:t>
            </a:r>
            <a:endParaRPr lang="en-GB" sz="2400" dirty="0">
              <a:latin typeface="Arial" charset="0"/>
            </a:endParaRPr>
          </a:p>
          <a:p>
            <a:pPr marL="1371600" lvl="2" indent="-457200" algn="l" rtl="0">
              <a:lnSpc>
                <a:spcPct val="80000"/>
              </a:lnSpc>
              <a:buClr>
                <a:schemeClr val="accent1"/>
              </a:buClr>
              <a:buFontTx/>
              <a:buAutoNum type="arabicPeriod"/>
            </a:pPr>
            <a:endParaRPr lang="en-GB" sz="2400" dirty="0">
              <a:latin typeface="Arial" charset="0"/>
            </a:endParaRPr>
          </a:p>
          <a:p>
            <a:pPr marL="1371600" lvl="2" indent="-457200" algn="l" rtl="0">
              <a:lnSpc>
                <a:spcPct val="80000"/>
              </a:lnSpc>
              <a:buClr>
                <a:schemeClr val="accent1"/>
              </a:buClr>
              <a:buFontTx/>
              <a:buAutoNum type="arabicPeriod"/>
            </a:pPr>
            <a:r>
              <a:rPr lang="en-GB" sz="2400" dirty="0">
                <a:latin typeface="Arial" charset="0"/>
              </a:rPr>
              <a:t>Rehearse the new patterns</a:t>
            </a:r>
          </a:p>
          <a:p>
            <a:pPr marL="1371600" lvl="2" indent="-457200" algn="l" rtl="0">
              <a:lnSpc>
                <a:spcPct val="80000"/>
              </a:lnSpc>
              <a:buClr>
                <a:schemeClr val="accent1"/>
              </a:buClr>
              <a:buFontTx/>
              <a:buAutoNum type="arabicPeriod"/>
            </a:pPr>
            <a:endParaRPr lang="en-GB" sz="2400" dirty="0">
              <a:latin typeface="Arial" charset="0"/>
            </a:endParaRPr>
          </a:p>
          <a:p>
            <a:pPr marL="1371600" lvl="2" indent="-457200" algn="l" rtl="0">
              <a:lnSpc>
                <a:spcPct val="80000"/>
              </a:lnSpc>
              <a:buClr>
                <a:schemeClr val="accent1"/>
              </a:buClr>
              <a:buFontTx/>
              <a:buAutoNum type="arabicPeriod"/>
            </a:pPr>
            <a:r>
              <a:rPr lang="en-GB" sz="2400" dirty="0">
                <a:latin typeface="Arial" charset="0"/>
              </a:rPr>
              <a:t>Track the development (Observation)</a:t>
            </a:r>
          </a:p>
          <a:p>
            <a:pPr marL="1371600" lvl="2" indent="-457200" algn="l" rtl="0">
              <a:lnSpc>
                <a:spcPct val="80000"/>
              </a:lnSpc>
              <a:buClr>
                <a:schemeClr val="accent1"/>
              </a:buClr>
              <a:buFontTx/>
              <a:buAutoNum type="arabicPeriod"/>
            </a:pPr>
            <a:endParaRPr lang="en-GB" sz="2400" dirty="0">
              <a:latin typeface="Arial" charset="0"/>
            </a:endParaRPr>
          </a:p>
          <a:p>
            <a:pPr marL="1371600" lvl="2" indent="-457200" algn="l" rtl="0">
              <a:lnSpc>
                <a:spcPct val="80000"/>
              </a:lnSpc>
              <a:buClr>
                <a:schemeClr val="accent1"/>
              </a:buClr>
              <a:buFontTx/>
              <a:buAutoNum type="arabicPeriod"/>
            </a:pPr>
            <a:r>
              <a:rPr lang="en-GB" sz="2400" dirty="0">
                <a:latin typeface="Arial" charset="0"/>
              </a:rPr>
              <a:t>Self rewarding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on performance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fa-I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971550" y="1714488"/>
            <a:ext cx="7200900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b="1" dirty="0" smtClean="0">
                <a:cs typeface="B Zar" pitchFamily="2" charset="-78"/>
              </a:rPr>
              <a:t>تمرین تیمی</a:t>
            </a:r>
            <a:endParaRPr lang="fa-IR" b="1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Zar" pitchFamily="2" charset="-78"/>
              </a:rPr>
              <a:t>در تیم خود درباره مجموعاً 9 گفتگوی درونی غیر سازنده که ممکن است در موقعیت های زیر در ذهن یک مدیر میانی ایجاد شود گفتگو و درباره چگونگی مدیریت این گفتگوهای درونی راه حل هایی پیشنهاد کنید:</a:t>
            </a:r>
          </a:p>
          <a:p>
            <a:pPr>
              <a:buNone/>
            </a:pPr>
            <a:r>
              <a:rPr lang="fa-IR" dirty="0" smtClean="0">
                <a:cs typeface="B Zar" pitchFamily="2" charset="-78"/>
              </a:rPr>
              <a:t> - نوعی از گفتگوی درونی در زمان ملاقات با مدیر ارشدی که در فرد ایجاد استرس خیلی زیاد می کند.</a:t>
            </a:r>
          </a:p>
          <a:p>
            <a:pPr>
              <a:buFontTx/>
              <a:buChar char="-"/>
            </a:pPr>
            <a:r>
              <a:rPr lang="fa-IR" dirty="0" smtClean="0">
                <a:cs typeface="B Zar" pitchFamily="2" charset="-78"/>
              </a:rPr>
              <a:t>نوعی از گفتگوی درونی اول صبح که موجب کاهش شدید روحیه و کاهش عملکرد در طی روز می شود.</a:t>
            </a:r>
          </a:p>
          <a:p>
            <a:pPr>
              <a:buFontTx/>
              <a:buChar char="-"/>
            </a:pPr>
            <a:r>
              <a:rPr lang="fa-IR" dirty="0" smtClean="0">
                <a:cs typeface="B Zar" pitchFamily="2" charset="-78"/>
              </a:rPr>
              <a:t>شنیدن خبر غیر منتظره ای درباره عملکرد منفی یکی از همکاران در ارتبط با یکی از سازمانهای مشتری/کارفرما.</a:t>
            </a: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اهمیت رهبری خود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Zar" pitchFamily="2" charset="-78"/>
              </a:rPr>
              <a:t>رهبری خود فرایندی است که برای رهبران سازمانی و کلیه مدیران سازمانها اهمیت کلیدی دارد. زیرا:</a:t>
            </a:r>
          </a:p>
          <a:p>
            <a:pPr>
              <a:buFontTx/>
              <a:buChar char="-"/>
            </a:pPr>
            <a:r>
              <a:rPr lang="fa-IR" dirty="0" smtClean="0">
                <a:cs typeface="B Zar" pitchFamily="2" charset="-78"/>
              </a:rPr>
              <a:t>ایجاد انگیزه در دیگران بدون داشتن انگیزه بالا در خود ممکن نیست.</a:t>
            </a:r>
          </a:p>
          <a:p>
            <a:pPr>
              <a:buFontTx/>
              <a:buChar char="-"/>
            </a:pPr>
            <a:r>
              <a:rPr lang="fa-IR" dirty="0" smtClean="0">
                <a:cs typeface="B Zar" pitchFamily="2" charset="-78"/>
              </a:rPr>
              <a:t>جهت دادن صحیح به دیگران بدون داشتن جهت و هوشیاری در خود برای جهت دهی مجدد و صحیح ممکن نیست.</a:t>
            </a:r>
          </a:p>
          <a:p>
            <a:pPr>
              <a:buFontTx/>
              <a:buChar char="-"/>
            </a:pPr>
            <a:r>
              <a:rPr lang="fa-IR" dirty="0" smtClean="0">
                <a:cs typeface="B Zar" pitchFamily="2" charset="-78"/>
              </a:rPr>
              <a:t>همیشه مکانیزم های بیرونی برای ایجاد انگیزه و جهت دهی صحیح کافی نیستند.</a:t>
            </a:r>
          </a:p>
          <a:p>
            <a:pPr>
              <a:buNone/>
            </a:pPr>
            <a:endParaRPr lang="fa-IR" dirty="0" smtClean="0">
              <a:cs typeface="B Zar" pitchFamily="2" charset="-78"/>
            </a:endParaRPr>
          </a:p>
          <a:p>
            <a:pPr>
              <a:buNone/>
            </a:pPr>
            <a:endParaRPr lang="fa-IR" dirty="0" smtClean="0">
              <a:cs typeface="B Zar" pitchFamily="2" charset="-78"/>
            </a:endParaRPr>
          </a:p>
          <a:p>
            <a:pPr algn="ctr">
              <a:buNone/>
            </a:pPr>
            <a:r>
              <a:rPr lang="fa-IR" b="1" dirty="0" smtClean="0">
                <a:cs typeface="B Zar" pitchFamily="2" charset="-78"/>
              </a:rPr>
              <a:t>لذا برای کارهای بزرگ افراد بزرگی لازم است که مکانیزم های رهبری خود توانمندی داشته باشند.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رهبری خود و مدیریت خود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Zar" pitchFamily="2" charset="-78"/>
              </a:rPr>
              <a:t>این دو اصطلاح در برخی متون به جای هم استفاده می شوند.</a:t>
            </a:r>
          </a:p>
          <a:p>
            <a:r>
              <a:rPr lang="fa-IR" dirty="0" smtClean="0">
                <a:cs typeface="B Zar" pitchFamily="2" charset="-78"/>
              </a:rPr>
              <a:t>در حالیکه در برخی تحقیقات این دو از هم تفکیک شده و دارای تفاوتهای زیر هستند:</a:t>
            </a:r>
          </a:p>
          <a:p>
            <a:pPr>
              <a:buFontTx/>
              <a:buChar char="-"/>
            </a:pPr>
            <a:r>
              <a:rPr lang="fa-IR" dirty="0" smtClean="0">
                <a:cs typeface="B Zar" pitchFamily="2" charset="-78"/>
              </a:rPr>
              <a:t>مدیریت بر خود بیشتر بر کارایی متمرکز بوده و بر بهبود شرایط موجود فرد با توجه به اهداف و مسیر از قبل تعیین شده تاکید دارد (یادگیری تک حلقه ای).</a:t>
            </a:r>
          </a:p>
          <a:p>
            <a:pPr>
              <a:buFontTx/>
              <a:buChar char="-"/>
            </a:pPr>
            <a:endParaRPr lang="fa-IR" dirty="0" smtClean="0">
              <a:cs typeface="B Zar" pitchFamily="2" charset="-78"/>
            </a:endParaRPr>
          </a:p>
          <a:p>
            <a:pPr>
              <a:buNone/>
            </a:pPr>
            <a:r>
              <a:rPr lang="fa-IR" dirty="0" smtClean="0">
                <a:cs typeface="B Zar" pitchFamily="2" charset="-78"/>
              </a:rPr>
              <a:t>- رهبری خود بیشتر بر بازنگری اصول اولیه (روشها و افکار) تاکید داشته و با تغییر مبانی سعی در بهبود شرایط انگیزشی و عملکردی فرد دارد (یادگیری دو حلقه ای). اثر بخشی آن به داوطلبانه بودن آن است.</a:t>
            </a:r>
          </a:p>
          <a:p>
            <a:pPr>
              <a:buFontTx/>
              <a:buChar char="-"/>
            </a:pPr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7300938" cy="914400"/>
          </a:xfrm>
        </p:spPr>
        <p:txBody>
          <a:bodyPr>
            <a:normAutofit/>
          </a:bodyPr>
          <a:lstStyle/>
          <a:p>
            <a:pPr algn="ctr" rtl="1"/>
            <a:r>
              <a:rPr lang="fa-IR" sz="4400" dirty="0" smtClean="0">
                <a:latin typeface="Tahoma" pitchFamily="34" charset="0"/>
                <a:cs typeface="B Mitra" pitchFamily="2" charset="-78"/>
              </a:rPr>
              <a:t>استراتژی های مدیریت و رهبری خود</a:t>
            </a:r>
            <a:endParaRPr lang="en-US" sz="4400" dirty="0">
              <a:latin typeface="Tahoma" pitchFamily="34" charset="0"/>
              <a:cs typeface="B Mitra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4348" y="1142984"/>
            <a:ext cx="7172348" cy="5562600"/>
          </a:xfrm>
        </p:spPr>
        <p:txBody>
          <a:bodyPr>
            <a:normAutofit fontScale="55000" lnSpcReduction="20000"/>
          </a:bodyPr>
          <a:lstStyle/>
          <a:p>
            <a:pPr algn="r" rtl="1">
              <a:lnSpc>
                <a:spcPct val="220000"/>
              </a:lnSpc>
            </a:pPr>
            <a:r>
              <a:rPr lang="fa-IR" sz="3400" b="1" dirty="0" smtClean="0">
                <a:cs typeface="B Zar" pitchFamily="2" charset="-78"/>
              </a:rPr>
              <a:t>رفتاری (عمدتا ماهیت مدیریت خود دارند):</a:t>
            </a:r>
          </a:p>
          <a:p>
            <a:pPr lvl="1" algn="r" rtl="1"/>
            <a:r>
              <a:rPr lang="fa-IR" sz="3300" b="1" dirty="0" smtClean="0">
                <a:cs typeface="B Zar" pitchFamily="2" charset="-78"/>
              </a:rPr>
              <a:t>مشاهده خود</a:t>
            </a:r>
          </a:p>
          <a:p>
            <a:pPr lvl="1" algn="r" rtl="1"/>
            <a:r>
              <a:rPr lang="fa-IR" sz="3300" b="1" dirty="0" smtClean="0">
                <a:cs typeface="B Zar" pitchFamily="2" charset="-78"/>
              </a:rPr>
              <a:t>هدف گذاری</a:t>
            </a:r>
          </a:p>
          <a:p>
            <a:pPr lvl="1" algn="r" rtl="1"/>
            <a:r>
              <a:rPr lang="fa-IR" sz="3300" b="1" dirty="0" smtClean="0">
                <a:cs typeface="B Zar" pitchFamily="2" charset="-78"/>
              </a:rPr>
              <a:t>پاداش به خود</a:t>
            </a:r>
          </a:p>
          <a:p>
            <a:pPr lvl="1" algn="r" rtl="1"/>
            <a:r>
              <a:rPr lang="fa-IR" sz="3300" b="1" dirty="0" smtClean="0">
                <a:cs typeface="B Zar" pitchFamily="2" charset="-78"/>
              </a:rPr>
              <a:t>تنبیه خود</a:t>
            </a:r>
          </a:p>
          <a:p>
            <a:pPr lvl="1" algn="r" rtl="1"/>
            <a:r>
              <a:rPr lang="fa-IR" sz="3300" b="1" dirty="0" smtClean="0">
                <a:cs typeface="B Zar" pitchFamily="2" charset="-78"/>
              </a:rPr>
              <a:t>مديريت یادآورها</a:t>
            </a:r>
          </a:p>
          <a:p>
            <a:pPr lvl="1" algn="r" rtl="1"/>
            <a:r>
              <a:rPr lang="fa-IR" sz="3300" b="1" dirty="0" smtClean="0">
                <a:cs typeface="B Zar" pitchFamily="2" charset="-78"/>
              </a:rPr>
              <a:t>تمرین</a:t>
            </a:r>
          </a:p>
          <a:p>
            <a:pPr algn="r" rtl="1">
              <a:lnSpc>
                <a:spcPct val="220000"/>
              </a:lnSpc>
            </a:pPr>
            <a:r>
              <a:rPr lang="fa-IR" sz="3400" b="1" dirty="0" smtClean="0">
                <a:cs typeface="B Zar" pitchFamily="2" charset="-78"/>
              </a:rPr>
              <a:t>پاداش طبیعی (عمدتا ماهیت رهبری خود دارند):</a:t>
            </a:r>
          </a:p>
          <a:p>
            <a:pPr lvl="1" algn="r" rtl="1"/>
            <a:r>
              <a:rPr lang="fa-IR" sz="3300" b="1" dirty="0" smtClean="0">
                <a:cs typeface="B Zar" pitchFamily="2" charset="-78"/>
              </a:rPr>
              <a:t>جذاب کردن کار</a:t>
            </a:r>
          </a:p>
          <a:p>
            <a:pPr lvl="1" algn="r" rtl="1"/>
            <a:r>
              <a:rPr lang="fa-IR" sz="3300" b="1" dirty="0" smtClean="0">
                <a:cs typeface="B Zar" pitchFamily="2" charset="-78"/>
              </a:rPr>
              <a:t>تمرکز روی جنبه های مثبت کار</a:t>
            </a:r>
          </a:p>
          <a:p>
            <a:pPr algn="r" rtl="1">
              <a:lnSpc>
                <a:spcPct val="220000"/>
              </a:lnSpc>
            </a:pPr>
            <a:r>
              <a:rPr lang="fa-IR" sz="3400" b="1" dirty="0" smtClean="0">
                <a:cs typeface="B Zar" pitchFamily="2" charset="-78"/>
              </a:rPr>
              <a:t>الگوهاي سازنده فكري (عمدتا ماهیت رهبری خود دارند):</a:t>
            </a:r>
          </a:p>
          <a:p>
            <a:pPr lvl="1" algn="r" rtl="1"/>
            <a:r>
              <a:rPr lang="fa-IR" sz="3300" b="1" dirty="0" smtClean="0">
                <a:cs typeface="B Zar" pitchFamily="2" charset="-78"/>
              </a:rPr>
              <a:t>سیستم باورها</a:t>
            </a:r>
          </a:p>
          <a:p>
            <a:pPr lvl="1" algn="r" rtl="1"/>
            <a:r>
              <a:rPr lang="fa-IR" sz="3300" b="1" dirty="0" smtClean="0">
                <a:cs typeface="B Zar" pitchFamily="2" charset="-78"/>
              </a:rPr>
              <a:t>تصویرسازی ذهنی</a:t>
            </a:r>
          </a:p>
          <a:p>
            <a:pPr lvl="1" algn="r" rtl="1"/>
            <a:r>
              <a:rPr lang="fa-IR" sz="3300" b="1" dirty="0" smtClean="0">
                <a:cs typeface="B Zar" pitchFamily="2" charset="-78"/>
              </a:rPr>
              <a:t>جايگزين كردن صحبت با خود منفي با صحبت با خود سازنده</a:t>
            </a:r>
          </a:p>
          <a:p>
            <a:pPr lvl="1" algn="r" rtl="1"/>
            <a:r>
              <a:rPr lang="fa-IR" sz="3300" b="1" dirty="0" smtClean="0">
                <a:cs typeface="B Zar" pitchFamily="2" charset="-78"/>
              </a:rPr>
              <a:t>اصلاح طرح هاي ذهني</a:t>
            </a:r>
            <a:endParaRPr lang="en-US" sz="3300" b="1" dirty="0">
              <a:cs typeface="B Zar" pitchFamily="2" charset="-78"/>
            </a:endParaRPr>
          </a:p>
        </p:txBody>
      </p:sp>
      <p:pic>
        <p:nvPicPr>
          <p:cNvPr id="1026" name="Picture 2" descr="D:\Minooo\university\ax\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928934"/>
            <a:ext cx="2047876" cy="20478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0" name="Picture 1" descr="D:\university\CEC\ax\growth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062" y="3857628"/>
            <a:ext cx="2099046" cy="28280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92500" lnSpcReduction="20000"/>
          </a:bodyPr>
          <a:lstStyle/>
          <a:p>
            <a:pPr lvl="1" algn="l" rtl="0"/>
            <a:r>
              <a:rPr lang="en-US" sz="2000" b="1" i="1" dirty="0" smtClean="0"/>
              <a:t>Behavioral focused strategies</a:t>
            </a:r>
            <a:endParaRPr lang="en-US" sz="2000" b="1" dirty="0" smtClean="0"/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Self-Observation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Self-Goal Setting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Self-Reward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Self-Punishment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Cues Management</a:t>
            </a:r>
          </a:p>
          <a:p>
            <a:pPr lvl="1" algn="l" rtl="0">
              <a:lnSpc>
                <a:spcPct val="90000"/>
              </a:lnSpc>
            </a:pPr>
            <a:r>
              <a:rPr lang="en-US" sz="2000" dirty="0" smtClean="0"/>
              <a:t>Rehearsal</a:t>
            </a:r>
          </a:p>
          <a:p>
            <a:pPr lvl="1" algn="l" rtl="0">
              <a:lnSpc>
                <a:spcPct val="90000"/>
              </a:lnSpc>
              <a:buNone/>
            </a:pPr>
            <a:endParaRPr lang="en-US" sz="2000" dirty="0" smtClean="0"/>
          </a:p>
          <a:p>
            <a:pPr lvl="1" algn="l" rtl="0"/>
            <a:r>
              <a:rPr lang="en-US" sz="2000" b="1" i="1" dirty="0" smtClean="0"/>
              <a:t>Intrinsic motivation </a:t>
            </a:r>
            <a:r>
              <a:rPr lang="en-US" sz="2000" b="1" dirty="0" smtClean="0"/>
              <a:t>(Natural Reward)</a:t>
            </a:r>
            <a:r>
              <a:rPr lang="en-US" sz="2000" b="1" i="1" dirty="0" smtClean="0"/>
              <a:t>strategies</a:t>
            </a:r>
          </a:p>
          <a:p>
            <a:pPr lvl="1" algn="l" rtl="0">
              <a:buFontTx/>
              <a:buChar char="-"/>
            </a:pPr>
            <a:r>
              <a:rPr lang="en-US" sz="2000" dirty="0" smtClean="0"/>
              <a:t>Building intrinsic motivators</a:t>
            </a:r>
          </a:p>
          <a:p>
            <a:pPr lvl="1" algn="l" rtl="0">
              <a:buFontTx/>
              <a:buChar char="-"/>
            </a:pPr>
            <a:r>
              <a:rPr lang="en-US" sz="2000" dirty="0" smtClean="0"/>
              <a:t>Focusing on intrinsic motivators</a:t>
            </a:r>
          </a:p>
          <a:p>
            <a:pPr lvl="1" algn="l" rtl="0">
              <a:buFontTx/>
              <a:buChar char="-"/>
            </a:pPr>
            <a:endParaRPr lang="en-US" sz="2000" b="1" dirty="0" smtClean="0"/>
          </a:p>
          <a:p>
            <a:pPr lvl="1" algn="l" rtl="0"/>
            <a:r>
              <a:rPr lang="en-US" sz="2000" b="1" i="1" dirty="0" smtClean="0"/>
              <a:t>Constructive thought pattern strategies</a:t>
            </a:r>
          </a:p>
          <a:p>
            <a:pPr lvl="1" algn="l" rtl="0">
              <a:buFontTx/>
              <a:buChar char="-"/>
            </a:pPr>
            <a:r>
              <a:rPr lang="en-US" sz="2000" dirty="0" smtClean="0"/>
              <a:t>Belief system</a:t>
            </a:r>
          </a:p>
          <a:p>
            <a:pPr lvl="1" algn="l" rtl="0">
              <a:buFontTx/>
              <a:buChar char="-"/>
            </a:pPr>
            <a:r>
              <a:rPr lang="en-US" sz="2000" dirty="0" smtClean="0"/>
              <a:t>Mental imagery</a:t>
            </a:r>
          </a:p>
          <a:p>
            <a:pPr lvl="1" algn="l" rtl="0">
              <a:buFontTx/>
              <a:buChar char="-"/>
            </a:pPr>
            <a:r>
              <a:rPr lang="en-US" sz="2000" dirty="0" smtClean="0"/>
              <a:t>Self-talk management</a:t>
            </a:r>
          </a:p>
          <a:p>
            <a:pPr lvl="1" algn="l" rtl="0">
              <a:buFontTx/>
              <a:buChar char="-"/>
            </a:pPr>
            <a:r>
              <a:rPr lang="en-US" sz="2000" dirty="0" smtClean="0"/>
              <a:t>Mental scripts</a:t>
            </a:r>
          </a:p>
          <a:p>
            <a:pPr algn="l" rtl="0"/>
            <a:endParaRPr lang="fa-I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فواید رهبری خود در تحقیقات</a:t>
            </a:r>
            <a:endParaRPr lang="fa-IR" dirty="0">
              <a:cs typeface="B Za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fa-IR" dirty="0" smtClean="0">
                <a:cs typeface="B Zar" pitchFamily="2" charset="-78"/>
              </a:rPr>
              <a:t>تحقیقات مختلف نشان داده است که بین پدیده های زیر و رهبری خود رابطه وجود دارد:</a:t>
            </a:r>
          </a:p>
          <a:p>
            <a:pPr>
              <a:buFontTx/>
              <a:buChar char="-"/>
            </a:pPr>
            <a:r>
              <a:rPr lang="fa-IR" dirty="0" smtClean="0">
                <a:cs typeface="B Zar" pitchFamily="2" charset="-78"/>
              </a:rPr>
              <a:t>اعتماد به نفس و باور به قابلیت های خود</a:t>
            </a:r>
          </a:p>
          <a:p>
            <a:pPr>
              <a:buFontTx/>
              <a:buChar char="-"/>
            </a:pPr>
            <a:r>
              <a:rPr lang="fa-IR" dirty="0" smtClean="0">
                <a:cs typeface="B Zar" pitchFamily="2" charset="-78"/>
              </a:rPr>
              <a:t>خلاقیت و نوآوری</a:t>
            </a:r>
          </a:p>
          <a:p>
            <a:pPr>
              <a:buFontTx/>
              <a:buChar char="-"/>
            </a:pPr>
            <a:r>
              <a:rPr lang="fa-IR" dirty="0" smtClean="0">
                <a:cs typeface="B Zar" pitchFamily="2" charset="-78"/>
              </a:rPr>
              <a:t>تمایل به رهبری دیگران</a:t>
            </a:r>
          </a:p>
          <a:p>
            <a:pPr>
              <a:buFontTx/>
              <a:buChar char="-"/>
            </a:pPr>
            <a:r>
              <a:rPr lang="fa-IR" dirty="0" smtClean="0">
                <a:cs typeface="B Zar" pitchFamily="2" charset="-78"/>
              </a:rPr>
              <a:t>عملکرد شغلی</a:t>
            </a:r>
          </a:p>
          <a:p>
            <a:pPr>
              <a:buFontTx/>
              <a:buChar char="-"/>
            </a:pPr>
            <a:r>
              <a:rPr lang="fa-IR" dirty="0" smtClean="0">
                <a:cs typeface="B Zar" pitchFamily="2" charset="-78"/>
              </a:rPr>
              <a:t>رضایت شغلی</a:t>
            </a:r>
            <a:endParaRPr lang="fa-IR" dirty="0">
              <a:cs typeface="B Za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Self-Observation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sz="quarter" idx="1"/>
          </p:nvPr>
        </p:nvSpPr>
        <p:spPr bwMode="black">
          <a:xfrm>
            <a:off x="758825" y="1666875"/>
            <a:ext cx="7546975" cy="4570413"/>
          </a:xfrm>
        </p:spPr>
        <p:txBody>
          <a:bodyPr/>
          <a:lstStyle/>
          <a:p>
            <a:pPr algn="l" rtl="0">
              <a:lnSpc>
                <a:spcPct val="80000"/>
              </a:lnSpc>
            </a:pPr>
            <a:r>
              <a:rPr lang="en-US" sz="2000" dirty="0" smtClean="0"/>
              <a:t>The individual</a:t>
            </a:r>
            <a:r>
              <a:rPr lang="en-US" sz="2000" b="0" dirty="0" smtClean="0"/>
              <a:t> </a:t>
            </a:r>
            <a:r>
              <a:rPr lang="en-US" sz="2000" b="0" dirty="0"/>
              <a:t>observes when, why, and under what conditions they use certain behaviors.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000" b="0" dirty="0"/>
          </a:p>
          <a:p>
            <a:pPr algn="l" rtl="0">
              <a:lnSpc>
                <a:spcPct val="80000"/>
              </a:lnSpc>
            </a:pPr>
            <a:r>
              <a:rPr lang="en-US" sz="2000" b="0" dirty="0"/>
              <a:t>feedback occurs from a process of monitoring oneself</a:t>
            </a:r>
            <a:r>
              <a:rPr lang="en-US" sz="2000" dirty="0"/>
              <a:t> </a:t>
            </a:r>
            <a:endParaRPr lang="en-US" sz="2000" b="0" dirty="0"/>
          </a:p>
          <a:p>
            <a:pPr algn="l" rtl="0">
              <a:lnSpc>
                <a:spcPct val="80000"/>
              </a:lnSpc>
            </a:pPr>
            <a:endParaRPr lang="en-US" sz="2000" b="0" dirty="0"/>
          </a:p>
          <a:p>
            <a:pPr algn="l" rtl="0">
              <a:lnSpc>
                <a:spcPct val="80000"/>
              </a:lnSpc>
            </a:pPr>
            <a:r>
              <a:rPr lang="en-US" sz="2000" b="0" dirty="0"/>
              <a:t>Steps to use: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 b="1" dirty="0"/>
              <a:t>Identify behaviors that you would like to either increase or reduce.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1600" b="1" dirty="0"/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 b="1" dirty="0"/>
              <a:t>Keep a record of the frequency and duration of these desirable and undesirable behaviors.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1600" b="1" dirty="0"/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 b="1" dirty="0"/>
              <a:t>Note the conditions that exist when these behaviors are displayed. </a:t>
            </a:r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endParaRPr lang="en-US" sz="1600" b="1" dirty="0"/>
          </a:p>
          <a:p>
            <a:pPr marL="800100" lvl="1" indent="-342900" algn="l" rtl="0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en-US" sz="1600" b="1" dirty="0"/>
              <a:t>Keep a written record of your self-observations, recording all the pertinent information regarding the targeted behaviors.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 smtClean="0">
                <a:cs typeface="B Zar" pitchFamily="2" charset="-78"/>
              </a:rPr>
              <a:t>جدولی به شکل زیر تهیه نمایید:</a:t>
            </a:r>
          </a:p>
          <a:p>
            <a:pPr>
              <a:buNone/>
            </a:pP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>
                <a:cs typeface="B Zar" pitchFamily="2" charset="-78"/>
              </a:rPr>
              <a:t>برنامه ریزی برای تغییر رفتار</a:t>
            </a:r>
            <a:endParaRPr lang="fa-IR" dirty="0">
              <a:cs typeface="B Za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428868"/>
          <a:ext cx="6096000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رفتارهای نامطلوب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تاثیر رفتارها بر دیگران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dirty="0" smtClean="0">
                          <a:cs typeface="B Zar" pitchFamily="2" charset="-78"/>
                        </a:rPr>
                        <a:t>رفتار مطلوب</a:t>
                      </a:r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>
                        <a:cs typeface="B Za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fa-IR" dirty="0">
                        <a:cs typeface="B Zar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122</TotalTime>
  <Words>1441</Words>
  <Application>Microsoft Office PowerPoint</Application>
  <PresentationFormat>On-screen Show (4:3)</PresentationFormat>
  <Paragraphs>276</Paragraphs>
  <Slides>26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Oriel</vt:lpstr>
      <vt:lpstr>رهبری خود</vt:lpstr>
      <vt:lpstr>تعریف رهبری خود</vt:lpstr>
      <vt:lpstr>اهمیت رهبری خود</vt:lpstr>
      <vt:lpstr>رهبری خود و مدیریت خود</vt:lpstr>
      <vt:lpstr>استراتژی های مدیریت و رهبری خود</vt:lpstr>
      <vt:lpstr>Strategies</vt:lpstr>
      <vt:lpstr>فواید رهبری خود در تحقیقات</vt:lpstr>
      <vt:lpstr>Self-Observation</vt:lpstr>
      <vt:lpstr>برنامه ریزی برای تغییر رفتار</vt:lpstr>
      <vt:lpstr>برنامه ریزی برای تغییر رفتار (ادامه)</vt:lpstr>
      <vt:lpstr>Self-Goal Setting</vt:lpstr>
      <vt:lpstr>Self-Goal Setting</vt:lpstr>
      <vt:lpstr>Self-Reward</vt:lpstr>
      <vt:lpstr>Self-Punishment</vt:lpstr>
      <vt:lpstr>Cues-Management</vt:lpstr>
      <vt:lpstr>Rehearsal</vt:lpstr>
      <vt:lpstr>Intrinsic motivation strategies  (Natural Reward)</vt:lpstr>
      <vt:lpstr>Work toward building intrinsic motivations</vt:lpstr>
      <vt:lpstr>Focus your thoughts on the intrinsic motivators</vt:lpstr>
      <vt:lpstr>Constructive Thought Pattern strategies</vt:lpstr>
      <vt:lpstr>Belief System</vt:lpstr>
      <vt:lpstr>Self-Talk</vt:lpstr>
      <vt:lpstr>Mental Imagery</vt:lpstr>
      <vt:lpstr>Mental Scripts</vt:lpstr>
      <vt:lpstr>Impacts on performance</vt:lpstr>
      <vt:lpstr>تمرین تیمی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sbalavi</dc:creator>
  <cp:lastModifiedBy>sbalavi</cp:lastModifiedBy>
  <cp:revision>22</cp:revision>
  <dcterms:created xsi:type="dcterms:W3CDTF">2011-04-11T16:59:53Z</dcterms:created>
  <dcterms:modified xsi:type="dcterms:W3CDTF">2011-04-17T18:42:21Z</dcterms:modified>
</cp:coreProperties>
</file>