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5"/>
  </p:notesMasterIdLst>
  <p:sldIdLst>
    <p:sldId id="257" r:id="rId2"/>
    <p:sldId id="304" r:id="rId3"/>
    <p:sldId id="319" r:id="rId4"/>
    <p:sldId id="297" r:id="rId5"/>
    <p:sldId id="299" r:id="rId6"/>
    <p:sldId id="316" r:id="rId7"/>
    <p:sldId id="298" r:id="rId8"/>
    <p:sldId id="259" r:id="rId9"/>
    <p:sldId id="307" r:id="rId10"/>
    <p:sldId id="300" r:id="rId11"/>
    <p:sldId id="301" r:id="rId12"/>
    <p:sldId id="306" r:id="rId13"/>
    <p:sldId id="302" r:id="rId14"/>
    <p:sldId id="264" r:id="rId15"/>
    <p:sldId id="285" r:id="rId16"/>
    <p:sldId id="286" r:id="rId17"/>
    <p:sldId id="311" r:id="rId18"/>
    <p:sldId id="287" r:id="rId19"/>
    <p:sldId id="291" r:id="rId20"/>
    <p:sldId id="260" r:id="rId21"/>
    <p:sldId id="261" r:id="rId22"/>
    <p:sldId id="288" r:id="rId23"/>
    <p:sldId id="289" r:id="rId24"/>
    <p:sldId id="290" r:id="rId25"/>
    <p:sldId id="310" r:id="rId26"/>
    <p:sldId id="292" r:id="rId27"/>
    <p:sldId id="312" r:id="rId28"/>
    <p:sldId id="293" r:id="rId29"/>
    <p:sldId id="309" r:id="rId30"/>
    <p:sldId id="294" r:id="rId31"/>
    <p:sldId id="295" r:id="rId32"/>
    <p:sldId id="265" r:id="rId33"/>
    <p:sldId id="262" r:id="rId34"/>
    <p:sldId id="274" r:id="rId35"/>
    <p:sldId id="277" r:id="rId36"/>
    <p:sldId id="315" r:id="rId37"/>
    <p:sldId id="317" r:id="rId38"/>
    <p:sldId id="318" r:id="rId39"/>
    <p:sldId id="313" r:id="rId40"/>
    <p:sldId id="314" r:id="rId41"/>
    <p:sldId id="296" r:id="rId42"/>
    <p:sldId id="320" r:id="rId43"/>
    <p:sldId id="321" r:id="rId4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471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849CB9-1813-4048-AD30-F029D7069B47}" type="datetimeFigureOut">
              <a:rPr lang="fa-IR" smtClean="0"/>
              <a:pPr/>
              <a:t>1434/02/08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984DAA-75EA-4FA2-8132-5B228F5C34F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D7E09-87A2-40FF-9815-37E8A207DEDF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6B5EA-D340-41D6-8E08-2719CEFF1244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84DAA-75EA-4FA2-8132-5B228F5C34F7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4B08B4-2DE1-485B-8ACA-0FA23120E43D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FCA73-AB4E-4B5F-A0A7-CA032A4CCC07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AC4B2-6607-4A00-B63B-325007B0F8F2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A6BB-7B55-4236-93AB-3D92E4024519}" type="datetime8">
              <a:rPr lang="fa-IR" smtClean="0"/>
              <a:t>12/دسامبر/21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331E-A18A-48C1-91B4-DC3B3A98308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AD4251-B4E8-42E3-A79B-D787B1EA9F4C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7CB0E5-0298-480F-B5E7-8CDB9784571A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299B8-97AD-40D6-B24C-5227EB29CB18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BF6E6-D580-4F7D-AE61-7D23996A5FD4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373E02-809C-4C12-B636-A0F7958CB73F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25D2E-E3CE-46D8-B6FF-6C3AD5B52B62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3727F5-67D5-47FD-AEFC-188F067E0AED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97CB22-76D7-4F56-9DB5-84CABCA19CC5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BD996EE-5729-413B-AA46-41F8B55A6E3A}" type="datetime8">
              <a:rPr lang="fa-IR" smtClean="0"/>
              <a:t>12/دسامبر/21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FE011C6-0542-43B9-AF0F-60F8C36C8D7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0113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600" dirty="0" smtClean="0">
                <a:cs typeface="B Nazanin" pitchFamily="2" charset="-78"/>
              </a:rPr>
              <a:t>رفتار سازماني</a:t>
            </a:r>
            <a:endParaRPr lang="fa-IR" sz="3600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14998"/>
            <a:ext cx="7772400" cy="12001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fa-IR" sz="19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R="0" algn="ctr">
              <a:lnSpc>
                <a:spcPct val="80000"/>
              </a:lnSpc>
            </a:pPr>
            <a:r>
              <a:rPr lang="fa-IR" sz="1900" b="1" dirty="0" smtClean="0">
                <a:solidFill>
                  <a:schemeClr val="bg1"/>
                </a:solidFill>
                <a:cs typeface="B Nazanin" pitchFamily="2" charset="-78"/>
              </a:rPr>
              <a:t>سيد بابك علوي</a:t>
            </a:r>
          </a:p>
          <a:p>
            <a:pPr marR="0" algn="ctr">
              <a:lnSpc>
                <a:spcPct val="80000"/>
              </a:lnSpc>
            </a:pPr>
            <a:r>
              <a:rPr lang="fa-IR" sz="1900" b="1" smtClean="0">
                <a:solidFill>
                  <a:schemeClr val="bg1"/>
                </a:solidFill>
                <a:cs typeface="B Nazanin" pitchFamily="2" charset="-78"/>
              </a:rPr>
              <a:t>دانشيار </a:t>
            </a:r>
            <a:r>
              <a:rPr lang="fa-IR" sz="1900" b="1" dirty="0" smtClean="0">
                <a:solidFill>
                  <a:schemeClr val="bg1"/>
                </a:solidFill>
                <a:cs typeface="B Nazanin" pitchFamily="2" charset="-78"/>
              </a:rPr>
              <a:t>دانشكده مديريت و اقتصاد دانشگاه صنعتي شريف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9600" y="2643182"/>
            <a:ext cx="8229600" cy="23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1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lang="fa-IR" sz="19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B Nazanin" pitchFamily="2" charset="-78"/>
              </a:rPr>
              <a:t/>
            </a:r>
            <a:b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B Nazanin" pitchFamily="2" charset="-78"/>
              </a:rPr>
            </a:b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lang="fa-IR" sz="4000" b="1" noProof="0" dirty="0" smtClean="0">
                <a:solidFill>
                  <a:schemeClr val="tx2"/>
                </a:solidFill>
                <a:cs typeface="B Nazanin" pitchFamily="2" charset="-78"/>
              </a:rPr>
              <a:t>ارتباطات غيركلامي</a:t>
            </a:r>
            <a:endParaRPr kumimoji="0" lang="fa-I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اهمیت تماس چشمی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6" y="1860551"/>
            <a:ext cx="4686304" cy="4854597"/>
          </a:xfrm>
        </p:spPr>
        <p:txBody>
          <a:bodyPr>
            <a:normAutofit fontScale="77500" lnSpcReduction="20000"/>
          </a:bodyPr>
          <a:lstStyle/>
          <a:p>
            <a:r>
              <a:rPr lang="fa-IR" dirty="0" smtClean="0">
                <a:cs typeface="B Nazanin" pitchFamily="2" charset="-78"/>
              </a:rPr>
              <a:t>تماس چشمی یکی از نشانگرهای توجه، شفافیت، تاکید، و احترام در ارتباطات است.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تماس چشمی ممکن است در کشورهای مختلف دارای محدودیت های فرهنگی و مذهبی گوناگونی باشد و به اشکال و شدت های متفاوتی مورد استفاده قرار گیرد.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برخی تحقیقات پیشنهاد می کنند که در آسیای شرقی 10 درصد، در آمریکای شمالی 75 درصد و در فرانسه 100 درصد ارتباطات کلامی معمولاً همراه تماس چشمی است.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5" name="Picture 2" descr="http://media.winnipegfreepress.com/images/648*449/4322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3643338" cy="25244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مهارتهای تماس چشمی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تماس چشمی مستقیم برای نشان دادن توجه در گوش دادن؛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تماس چشمی مستقیم برای نشان دادن تاکید؛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تماس چشمی مستقیم برای نشان دادن احترام؛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حفظ تماس چشمی و پرهیز از انقطاع ناگهانی آن در راستای احترام و توجه.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بیان چهره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 descr="http://files.serafie.webnode.cz/200000099-3897139909/oblice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29" y="2000240"/>
            <a:ext cx="8220075" cy="33813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زبان اندام چیست؟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1802" y="1646237"/>
            <a:ext cx="5614998" cy="4526280"/>
          </a:xfrm>
        </p:spPr>
        <p:txBody>
          <a:bodyPr>
            <a:normAutofit fontScale="85000" lnSpcReduction="20000"/>
          </a:bodyPr>
          <a:lstStyle/>
          <a:p>
            <a:r>
              <a:rPr lang="fa-IR" dirty="0" smtClean="0">
                <a:cs typeface="B Nazanin" pitchFamily="2" charset="-78"/>
              </a:rPr>
              <a:t>زبان اندام اشاره به ویژگی هایی از اعضای بدن دارد که در هنگام ارتباطات به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صورت آگاهانه و یا غیر آگاهانه دارای پیامی است که در جهت و یا مخالف پیام کلامی ممکن است باشد.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زبان اندام ممکن است مربوط به پیامی باشد که از اعضای مختلف بدن مانند حالت دست ها، پاها، حرکات دست، و وضعیت سر قابل برداشت است.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تحقیقات نشان می دهد که بسیاری از افراد صحت پیام کلامی را به صورت ناخودآگاه با توجه به سازگاری پیام کلامی با غیر کلامی ارزیابی می کنند. 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Picture 2" descr="http://nonverbal.ucsc.edu/zm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286000" cy="40481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دست دادن و فاصله در زمان دست دادن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2642394"/>
            <a:ext cx="6724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دست دادن و اعمال قدرت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1661319"/>
            <a:ext cx="5295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دست دادن و اعمال قدرت (ادامه)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2952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71678"/>
            <a:ext cx="21907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0" name="Picture 2" descr="K:\Documents\My Courses\كميك و عكس\body language\1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097343" cy="2897852"/>
          </a:xfrm>
          <a:prstGeom prst="rect">
            <a:avLst/>
          </a:prstGeom>
          <a:noFill/>
        </p:spPr>
      </p:pic>
      <p:pic>
        <p:nvPicPr>
          <p:cNvPr id="83971" name="Picture 3" descr="K:\Documents\My Courses\كميك و عكس\body language\2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43049"/>
            <a:ext cx="3857652" cy="2878591"/>
          </a:xfrm>
          <a:prstGeom prst="rect">
            <a:avLst/>
          </a:prstGeom>
          <a:noFill/>
        </p:spPr>
      </p:pic>
      <p:pic>
        <p:nvPicPr>
          <p:cNvPr id="83972" name="Picture 4" descr="K:\Documents\My Courses\كميك و عكس\body language\capt_photo_1246899797111-1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928934"/>
            <a:ext cx="4355319" cy="290354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دست دادن سرد و گرم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2"/>
            <a:ext cx="4991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3733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2299494"/>
            <a:ext cx="6115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ماهیت و اهمیت ارتباطات غیر کلامی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timthumb.ph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3411395" cy="3243266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929058" y="1785926"/>
            <a:ext cx="4595818" cy="47149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fa-IR" sz="3200" dirty="0" smtClean="0">
                <a:cs typeface="B Nazanin" pitchFamily="2" charset="-78"/>
              </a:rPr>
              <a:t>انتقال پیام در فرایند ارتباطات انسانی فقط به صورت کلامی نیست.</a:t>
            </a: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تحقیقات نشان می دهد که بخش زیادی از ارتباطات به صورت غیر کلامی است.</a:t>
            </a: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fa-IR" sz="3200" dirty="0" smtClean="0">
              <a:cs typeface="B Nazanin" pitchFamily="2" charset="-78"/>
            </a:endParaRP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مدیران به دلیل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نقش حساسی که دارند نیازمند افزایش مهارت های خود در همه انواع ارتباطات هستند.</a:t>
            </a: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fa-IR" sz="3200" baseline="0" dirty="0" smtClean="0">
              <a:cs typeface="B Nazanin" pitchFamily="2" charset="-78"/>
            </a:endParaRP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علاوه بر اهمیت شاخت رفتارهای غیر کلامی دیگران در ارتباطات، یک مدیر نیازمند عادات غیر کلامی غیر موثر خود و تمرین برای دستیابی به مهارت های غیر کلامی موثر است.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292100" marR="0" lvl="0" indent="-2921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حالات انگشتان و دست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2175669"/>
            <a:ext cx="26098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2394744"/>
            <a:ext cx="25527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32575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344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78608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428868"/>
            <a:ext cx="24193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285992"/>
            <a:ext cx="29337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2223294"/>
            <a:ext cx="6210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46" name="Picture 2" descr="K:\Documents\My Courses\كميك و عكس\body language\mimic-246x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1714489"/>
            <a:ext cx="3143272" cy="2747168"/>
          </a:xfrm>
          <a:prstGeom prst="rect">
            <a:avLst/>
          </a:prstGeom>
          <a:noFill/>
        </p:spPr>
      </p:pic>
      <p:pic>
        <p:nvPicPr>
          <p:cNvPr id="82947" name="Picture 3" descr="K:\Documents\My Courses\كميك و عكس\body language\L00845478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214554"/>
            <a:ext cx="3929090" cy="2756600"/>
          </a:xfrm>
          <a:prstGeom prst="rect">
            <a:avLst/>
          </a:prstGeom>
          <a:noFill/>
        </p:spPr>
      </p:pic>
      <p:pic>
        <p:nvPicPr>
          <p:cNvPr id="32770" name="Picture 2" descr="http://www.jamejamonline.ir/Media/images/1391/08/23/L00827764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286124"/>
            <a:ext cx="3000396" cy="2105040"/>
          </a:xfrm>
          <a:prstGeom prst="rect">
            <a:avLst/>
          </a:prstGeom>
          <a:noFill/>
        </p:spPr>
      </p:pic>
      <p:pic>
        <p:nvPicPr>
          <p:cNvPr id="32772" name="Picture 4" descr="http://www.jamejamonline.ir/Media/images/1391/04/06/L00815665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929066"/>
            <a:ext cx="3500462" cy="245588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71678"/>
            <a:ext cx="5238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K:\Documents\My Courses\كميك و عكس\body language\Adel-Ferdosipo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00306"/>
            <a:ext cx="4000528" cy="251283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928802"/>
            <a:ext cx="5524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K:\Documents\My Courses\كميك و عكس\body language\L00846517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3929090" cy="2756600"/>
          </a:xfrm>
          <a:prstGeom prst="rect">
            <a:avLst/>
          </a:prstGeom>
          <a:noFill/>
        </p:spPr>
      </p:pic>
      <p:pic>
        <p:nvPicPr>
          <p:cNvPr id="81923" name="Picture 3" descr="K:\Documents\My Courses\كميك و عكس\body language\L00846517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3929069" cy="2756585"/>
          </a:xfrm>
          <a:prstGeom prst="rect">
            <a:avLst/>
          </a:prstGeom>
          <a:noFill/>
        </p:spPr>
      </p:pic>
      <p:pic>
        <p:nvPicPr>
          <p:cNvPr id="81924" name="Picture 4" descr="K:\Documents\My Courses\كميك و عكس\body language\shahria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071546"/>
            <a:ext cx="3443292" cy="481943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اهداف جلسه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تقویت نگرش مثبت مخاطبان درباره توجه به اهمیت ارتباطات غیر کلامی در کنار کلامی؛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مرور برخی نشانه های عمومی و فراگیر در ارتباطات غیر کلامی شامل زبان اندام؛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تقویت مهارت تفسیر زبان اندام؛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شناخت عادات رفتاری موثر خود در ارتباطات غیر کلامی.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23050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000240"/>
            <a:ext cx="33909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2070894"/>
            <a:ext cx="5524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حالات دست در ارتباطات عمومي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14488"/>
            <a:ext cx="3314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00504"/>
            <a:ext cx="3181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2289969"/>
            <a:ext cx="39243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75744"/>
            <a:ext cx="5943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>
              <a:cs typeface="B Nazanin" pitchFamily="2" charset="-78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2819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00240"/>
            <a:ext cx="29908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K:\Documents\My Courses\كميك و عكس\body language\L00855696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862156"/>
            <a:ext cx="6000750" cy="42100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حرکات آیینه ای در ارتباطات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068515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Nazanin" pitchFamily="2" charset="-78"/>
              </a:rPr>
              <a:t>هماهنگی در زبان اندام با مخاطب از مهارت های مهم غیر کلامی محسوب می شود.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حالات سازگار با مخاطب در حالاتی مانند نشستن و ایستادن بر اثربخشی ارتباطات اثرگذار است.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00356" name="Picture 4" descr="http://jiveny.com/wp-content/uploads/2012/01/syme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905" y="1500174"/>
            <a:ext cx="4186235" cy="5195881"/>
          </a:xfrm>
          <a:prstGeom prst="rect">
            <a:avLst/>
          </a:prstGeom>
          <a:noFill/>
        </p:spPr>
      </p:pic>
      <p:pic>
        <p:nvPicPr>
          <p:cNvPr id="6" name="Picture 6" descr="http://www.niurkainc.com/newsletter/images/news-rapport-mirror-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98" y="4000504"/>
            <a:ext cx="2857500" cy="237172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مثال هایی از حرکات آیینه ای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7" name="Content Placeholder 6" descr="L008465377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714488"/>
            <a:ext cx="3286148" cy="2305520"/>
          </a:xfrm>
        </p:spPr>
      </p:pic>
      <p:pic>
        <p:nvPicPr>
          <p:cNvPr id="98306" name="Picture 2" descr="http://0.tqn.com/d/catholicism/1/0/H/-/-/-/President_and_Pope_Meet_in_Oval_Off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214554"/>
            <a:ext cx="3238358" cy="2486012"/>
          </a:xfrm>
          <a:prstGeom prst="rect">
            <a:avLst/>
          </a:prstGeom>
          <a:noFill/>
        </p:spPr>
      </p:pic>
      <p:pic>
        <p:nvPicPr>
          <p:cNvPr id="98308" name="Picture 4" descr="http://www.totalpolitics.com/article_images/articledir_318/159457/1_article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071810"/>
            <a:ext cx="3905250" cy="2447926"/>
          </a:xfrm>
          <a:prstGeom prst="rect">
            <a:avLst/>
          </a:prstGeom>
          <a:noFill/>
        </p:spPr>
      </p:pic>
      <p:pic>
        <p:nvPicPr>
          <p:cNvPr id="6" name="Picture 2" descr="K:\Documents\My Courses\كميك و عكس\body language\mimic-246x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714752"/>
            <a:ext cx="3143272" cy="274716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مهارت های زبان اندام رهبران سازمانی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1646237"/>
            <a:ext cx="4400552" cy="4526280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Nazanin" pitchFamily="2" charset="-78"/>
              </a:rPr>
              <a:t>تحقیقاتی نشان داده اند که استفاده از زبان اندام مناسب می تواند اثر ارتباطات کلامی رفتارهای رهبران سازمانی را افزایش دهد.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برخی ابعاد زبان اندام مانند حرکات دست باز، انگشت اشاره، حرکات دست برای تاکید، نشان دادن اعداد، نشان دادن آینده می تواند میزان نفوذ پیام را تقویت نماید.</a:t>
            </a:r>
          </a:p>
          <a:p>
            <a:endParaRPr lang="fa-IR" dirty="0" smtClean="0"/>
          </a:p>
          <a:p>
            <a:endParaRPr lang="en-US" dirty="0"/>
          </a:p>
        </p:txBody>
      </p:sp>
      <p:pic>
        <p:nvPicPr>
          <p:cNvPr id="86018" name="Picture 2" descr="K:\Documents\My Courses\كميك و عكس\body language\closed and opn hand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3810000" cy="27622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05" y="428604"/>
            <a:ext cx="7793037" cy="890606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مولفه هاي موجود در ارتباطات غير كلامي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43438" y="2071678"/>
            <a:ext cx="3810000" cy="411480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itchFamily="2" charset="-78"/>
              </a:rPr>
              <a:t>فاصله فیزیکی و فضا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تماس چشمی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بیان چهره</a:t>
            </a:r>
          </a:p>
          <a:p>
            <a:pPr>
              <a:buNone/>
            </a:pPr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زبان اندام</a:t>
            </a:r>
          </a:p>
          <a:p>
            <a:endParaRPr lang="fa-IR" dirty="0" smtClean="0">
              <a:cs typeface="B Nazanin" pitchFamily="2" charset="-78"/>
            </a:endParaRPr>
          </a:p>
          <a:p>
            <a:endParaRPr lang="fa-IR" dirty="0" smtClean="0">
              <a:cs typeface="B Nazanin" pitchFamily="2" charset="-78"/>
            </a:endParaRPr>
          </a:p>
        </p:txBody>
      </p:sp>
      <p:pic>
        <p:nvPicPr>
          <p:cNvPr id="6" name="Picture 4" descr="phpS0Z7Jq_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04" y="2000240"/>
            <a:ext cx="1385471" cy="1434415"/>
          </a:xfrm>
          <a:noFill/>
          <a:ln/>
        </p:spPr>
      </p:pic>
      <p:pic>
        <p:nvPicPr>
          <p:cNvPr id="7" name="Picture 5" descr="bodyl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2910" y="3929066"/>
            <a:ext cx="3452067" cy="2203447"/>
          </a:xfrm>
          <a:noFill/>
          <a:ln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6331E-A18A-48C1-91B4-DC3B3A98308B}" type="slidenum">
              <a:rPr lang="fa-IR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uccesslogbook.com/blog/wp-content/uploads/2010/07/robbinsgestures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7196148" cy="457280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جمع بندی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استفاده از زبان اندام متناسب با محتواي پيام كلامي در هنگام ارتباطات؛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فهم روابط ديگران با هم و با ما؛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واكنش آينه اي در برقراري ارتباطات مؤثر.</a:t>
            </a:r>
          </a:p>
          <a:p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itchFamily="2" charset="-78"/>
              </a:rPr>
              <a:t>دام های یادگیری غلط مبحث ارتباطات غیر کلامی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قضاوت های لحظه ای درباره دیگران با پیش فرض های اشتباه؛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توجه صرف به دیگران و غفلت از خود؛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استفاده از این مهارت ها صرفاً به عنوان تکنیک و بدون توجه به محتوا و درونی کردن پیام.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تمرین تیمی 2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Nazanin" pitchFamily="2" charset="-78"/>
              </a:rPr>
              <a:t>در تیم خود درباره یک موضوع بحث گروهی کرده و سعی نمایید با استفاده از زبان اندام مفاهیم زیر را به یکدیگر انتقال دهید:</a:t>
            </a:r>
          </a:p>
          <a:p>
            <a:pPr>
              <a:buFontTx/>
              <a:buChar char="-"/>
            </a:pPr>
            <a:r>
              <a:rPr lang="fa-IR" dirty="0" smtClean="0">
                <a:cs typeface="B Nazanin" pitchFamily="2" charset="-78"/>
              </a:rPr>
              <a:t>مخالفت با یک ایده</a:t>
            </a:r>
          </a:p>
          <a:p>
            <a:pPr>
              <a:buFontTx/>
              <a:buChar char="-"/>
            </a:pPr>
            <a:r>
              <a:rPr lang="fa-IR" dirty="0" smtClean="0">
                <a:cs typeface="B Nazanin" pitchFamily="2" charset="-78"/>
              </a:rPr>
              <a:t>حرکت آیینه ای به نشانه هماهنگی و توافق با ایده</a:t>
            </a:r>
          </a:p>
          <a:p>
            <a:pPr>
              <a:buFontTx/>
              <a:buChar char="-"/>
            </a:pPr>
            <a:r>
              <a:rPr lang="fa-IR" dirty="0" smtClean="0">
                <a:cs typeface="B Nazanin" pitchFamily="2" charset="-78"/>
              </a:rPr>
              <a:t>شک به صحبت های طرف مقابل</a:t>
            </a:r>
          </a:p>
          <a:p>
            <a:pPr>
              <a:buFontTx/>
              <a:buChar char="-"/>
            </a:pPr>
            <a:r>
              <a:rPr lang="fa-IR" dirty="0" smtClean="0">
                <a:cs typeface="B Nazanin" pitchFamily="2" charset="-78"/>
              </a:rPr>
              <a:t>استرس و بی قراری</a:t>
            </a:r>
          </a:p>
          <a:p>
            <a:pPr>
              <a:buFontTx/>
              <a:buChar char="-"/>
            </a:pPr>
            <a:r>
              <a:rPr lang="fa-IR" dirty="0" smtClean="0">
                <a:cs typeface="B Nazanin" pitchFamily="2" charset="-78"/>
              </a:rPr>
              <a:t>مخالف بودن و نگرانی از طرح ایده خود</a:t>
            </a:r>
          </a:p>
          <a:p>
            <a:pPr>
              <a:buFontTx/>
              <a:buChar char="-"/>
            </a:pPr>
            <a:r>
              <a:rPr lang="fa-IR" dirty="0" smtClean="0">
                <a:cs typeface="B Nazanin" pitchFamily="2" charset="-78"/>
              </a:rPr>
              <a:t>ایجاد انرژی با طرح یک موضوع جالب</a:t>
            </a:r>
          </a:p>
          <a:p>
            <a:pPr>
              <a:buFontTx/>
              <a:buChar char="-"/>
            </a:pPr>
            <a:r>
              <a:rPr lang="fa-IR" dirty="0" smtClean="0">
                <a:cs typeface="B Nazanin" pitchFamily="2" charset="-78"/>
              </a:rPr>
              <a:t>مخفی کردن یک مشکل</a:t>
            </a:r>
          </a:p>
          <a:p>
            <a:pPr>
              <a:buFontTx/>
              <a:buChar char="-"/>
            </a:pPr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حرکاتی که برای این موارد انجام داده اید را یادداشت کنید و در انتهای جلسه با دیگر تیم ها به اشتراک بگذارید.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اهميت دانش ارتباطات غیر کلامی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تفسير ارتباطات غیر کلامی افراد صرفا براي در نظر گرفتن فرضيه هايي است كه ممكن است درست باشد و در انتخاب صحيح روش و محتواي ارتباطات به ما كمك كند.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تفسير افراد در مكالمات با ديگران بر اساس تفسير زبان اندام آنها ممكن است در همه شرايط صحيح نباشد و بدون شواهد لازم حمل بر قضاوت غير منطقي شود.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محدوديت مهم در تفسير ارتباطات غیر کلامی اينست كه برخي افراد ممكن است عادات خاص خود را در شرايط مختلف داشته باشند و در نتيجه نتوان الگوهاي مشخصي را به همه افراد تعميم داد.</a:t>
            </a:r>
          </a:p>
          <a:p>
            <a:endParaRPr lang="fa-IR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بر اثر ارتباطات مستمر با افراد ممكن است قادر شويم برخي ويژگي هاي خاص ارتباطات غیر کلامی آنها را متوجه شويم و در بهبود ارتباطات از آن بهره ببريم.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تمرین تیمی 1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در تیم های خود حالات جسمی مانند طریقه نشستن، حالات دست ها و پاها، وضعیت سر، و حالت چهره افراد دیگر را که در جلسات کاری برای شما معانی خاصی دارد را در جدولی لیست کرده و به اتفاق اعضای تیم برداشت های مختلف از هر کدام را بنویسید (25 دقیقه).</a:t>
            </a:r>
            <a:endParaRPr lang="en-US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435769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405082"/>
                <a:gridCol w="6429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معانی برداشتی اعضای تیم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حالت غیر کلامی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ردیف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00562" y="2143116"/>
            <a:ext cx="4278340" cy="4114800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cs typeface="B Nazanin" pitchFamily="2" charset="-78"/>
              </a:rPr>
              <a:t>فاصله فیزیکی از یکدیگر در زمان ارتباطات و فضای ایجاد شده معمولا در دو زمیه مورد تفسیر قرار می گیرد:</a:t>
            </a:r>
          </a:p>
          <a:p>
            <a:endParaRPr lang="fa-IR" dirty="0" smtClean="0">
              <a:cs typeface="B Nazanin" pitchFamily="2" charset="-78"/>
            </a:endParaRPr>
          </a:p>
          <a:p>
            <a:pPr marL="514350" indent="-514350">
              <a:buAutoNum type="arabicPeriod"/>
            </a:pPr>
            <a:r>
              <a:rPr lang="fa-IR" dirty="0" smtClean="0">
                <a:cs typeface="B Nazanin" pitchFamily="2" charset="-78"/>
              </a:rPr>
              <a:t>قوت رابطه انسانی، توجه و تعلقات فیمابین</a:t>
            </a:r>
          </a:p>
          <a:p>
            <a:pPr marL="514350" indent="-514350">
              <a:buAutoNum type="arabicPeriod"/>
            </a:pPr>
            <a:endParaRPr lang="fa-IR" dirty="0" smtClean="0">
              <a:cs typeface="B Nazanin" pitchFamily="2" charset="-78"/>
            </a:endParaRPr>
          </a:p>
          <a:p>
            <a:pPr marL="514350" indent="-514350">
              <a:buAutoNum type="arabicPeriod"/>
            </a:pPr>
            <a:r>
              <a:rPr lang="fa-IR" dirty="0" smtClean="0">
                <a:cs typeface="B Nazanin" pitchFamily="2" charset="-78"/>
              </a:rPr>
              <a:t>جایگاه و فاصله قدرت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596" y="1643050"/>
            <a:ext cx="3810000" cy="1981200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سوال: چه نوع روابطی بین افراد در شکل زیر قابل فرضیه سازی است؟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title"/>
          </p:nvPr>
        </p:nvSpPr>
        <p:spPr bwMode="auto">
          <a:xfrm>
            <a:off x="857224" y="428604"/>
            <a:ext cx="7793037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/>
          <a:p>
            <a:pPr rtl="1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defRPr/>
            </a:pPr>
            <a:r>
              <a:rPr lang="fa-IR" dirty="0" smtClean="0">
                <a:cs typeface="B Nazanin" pitchFamily="2" charset="-78"/>
              </a:rPr>
              <a:t>تعابیر از فاصله فیزیکی و فضا</a:t>
            </a:r>
          </a:p>
        </p:txBody>
      </p:sp>
      <p:pic>
        <p:nvPicPr>
          <p:cNvPr id="7" name="Content Placeholder 6" descr="Look at the diagram below.  Which person is most attracted to person “2”?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8871"/>
            <a:ext cx="3429024" cy="242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6331E-A18A-48C1-91B4-DC3B3A98308B}" type="slidenum">
              <a:rPr lang="fa-IR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52378"/>
            <a:ext cx="7793037" cy="819168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 دسته بندی فاصله فیزیکی و فضا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685800" y="1428736"/>
            <a:ext cx="4343400" cy="42656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133600" y="2882900"/>
            <a:ext cx="1449388" cy="142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581275" y="3306763"/>
            <a:ext cx="542925" cy="533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181600" y="1366838"/>
            <a:ext cx="324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Public</a:t>
            </a:r>
            <a:r>
              <a:rPr lang="en-US" sz="2400" b="1">
                <a:solidFill>
                  <a:srgbClr val="00F6F0"/>
                </a:solidFill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zone (over 3.6m)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62400" y="2349500"/>
            <a:ext cx="4246563" cy="479425"/>
            <a:chOff x="2496" y="2016"/>
            <a:chExt cx="2675" cy="302"/>
          </a:xfrm>
        </p:grpSpPr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3264" y="2030"/>
              <a:ext cx="1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Social zone (1.2-3.6m)</a:t>
              </a: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rot="22158536">
              <a:off x="2496" y="2016"/>
              <a:ext cx="768" cy="144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43200" y="3540125"/>
            <a:ext cx="5788025" cy="1089025"/>
            <a:chOff x="1728" y="2688"/>
            <a:chExt cx="3646" cy="686"/>
          </a:xfrm>
        </p:grpSpPr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264" y="3086"/>
              <a:ext cx="21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Intimate zone (15-46cm)</a:t>
              </a: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rot="-227452">
              <a:off x="1728" y="2688"/>
              <a:ext cx="1488" cy="52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94063" y="2781300"/>
            <a:ext cx="5583237" cy="1066800"/>
            <a:chOff x="2075" y="2232"/>
            <a:chExt cx="3517" cy="672"/>
          </a:xfrm>
        </p:grpSpPr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264" y="2558"/>
              <a:ext cx="2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Personal zone (46cm-1.2m)</a:t>
              </a: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rot="20080999">
              <a:off x="2075" y="2232"/>
              <a:ext cx="1056" cy="672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K:\Documents\My Courses\كميك و عكس\body language\L00842037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131" y="1571612"/>
            <a:ext cx="6666017" cy="467679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11C6-0542-43B9-AF0F-60F8C36C8D73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371</TotalTime>
  <Words>1065</Words>
  <Application>Microsoft Office PowerPoint</Application>
  <PresentationFormat>On-screen Show (4:3)</PresentationFormat>
  <Paragraphs>205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Foundry</vt:lpstr>
      <vt:lpstr>رفتار سازماني</vt:lpstr>
      <vt:lpstr>ماهیت و اهمیت ارتباطات غیر کلامی</vt:lpstr>
      <vt:lpstr>اهداف جلسه</vt:lpstr>
      <vt:lpstr>مولفه هاي موجود در ارتباطات غير كلامي</vt:lpstr>
      <vt:lpstr>اهميت دانش ارتباطات غیر کلامی</vt:lpstr>
      <vt:lpstr>تمرین تیمی 1</vt:lpstr>
      <vt:lpstr>تعابیر از فاصله فیزیکی و فضا</vt:lpstr>
      <vt:lpstr> دسته بندی فاصله فیزیکی و فضا</vt:lpstr>
      <vt:lpstr>Slide 9</vt:lpstr>
      <vt:lpstr>اهمیت تماس چشمی</vt:lpstr>
      <vt:lpstr>مهارتهای تماس چشمی</vt:lpstr>
      <vt:lpstr>بیان چهره</vt:lpstr>
      <vt:lpstr>زبان اندام چیست؟</vt:lpstr>
      <vt:lpstr>دست دادن و فاصله در زمان دست دادن</vt:lpstr>
      <vt:lpstr>دست دادن و اعمال قدرت</vt:lpstr>
      <vt:lpstr>دست دادن و اعمال قدرت (ادامه)</vt:lpstr>
      <vt:lpstr>Slide 17</vt:lpstr>
      <vt:lpstr>دست دادن سرد و گرم</vt:lpstr>
      <vt:lpstr>Slide 19</vt:lpstr>
      <vt:lpstr>حالات انگشتان و دست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حالات دست در ارتباطات عمومي</vt:lpstr>
      <vt:lpstr>Slide 33</vt:lpstr>
      <vt:lpstr>Slide 34</vt:lpstr>
      <vt:lpstr>Slide 35</vt:lpstr>
      <vt:lpstr>Slide 36</vt:lpstr>
      <vt:lpstr>حرکات آیینه ای در ارتباطات</vt:lpstr>
      <vt:lpstr>مثال هایی از حرکات آیینه ای</vt:lpstr>
      <vt:lpstr>مهارت های زبان اندام رهبران سازمانی</vt:lpstr>
      <vt:lpstr>Slide 40</vt:lpstr>
      <vt:lpstr>جمع بندی</vt:lpstr>
      <vt:lpstr>دام های یادگیری غلط مبحث ارتباطات غیر کلامی</vt:lpstr>
      <vt:lpstr>تمرین تیمی 2</vt:lpstr>
    </vt:vector>
  </TitlesOfParts>
  <Company>MRT Win2Farsi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دوره رفتار و رهبري سازماني</dc:title>
  <dc:creator>Dear User!</dc:creator>
  <cp:lastModifiedBy>alavi</cp:lastModifiedBy>
  <cp:revision>81</cp:revision>
  <dcterms:created xsi:type="dcterms:W3CDTF">2011-10-30T04:29:42Z</dcterms:created>
  <dcterms:modified xsi:type="dcterms:W3CDTF">2012-12-21T09:27:14Z</dcterms:modified>
</cp:coreProperties>
</file>