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 id="284" r:id="rId4"/>
    <p:sldId id="275" r:id="rId5"/>
    <p:sldId id="285" r:id="rId6"/>
    <p:sldId id="262" r:id="rId7"/>
    <p:sldId id="303" r:id="rId8"/>
    <p:sldId id="259" r:id="rId9"/>
    <p:sldId id="260" r:id="rId10"/>
    <p:sldId id="261" r:id="rId11"/>
    <p:sldId id="296" r:id="rId12"/>
    <p:sldId id="304" r:id="rId13"/>
    <p:sldId id="305" r:id="rId14"/>
    <p:sldId id="276" r:id="rId15"/>
    <p:sldId id="264" r:id="rId16"/>
    <p:sldId id="266" r:id="rId17"/>
    <p:sldId id="272" r:id="rId18"/>
    <p:sldId id="271" r:id="rId19"/>
    <p:sldId id="288" r:id="rId20"/>
    <p:sldId id="289" r:id="rId21"/>
    <p:sldId id="290" r:id="rId22"/>
    <p:sldId id="291" r:id="rId23"/>
    <p:sldId id="298" r:id="rId24"/>
    <p:sldId id="299" r:id="rId25"/>
    <p:sldId id="300" r:id="rId26"/>
    <p:sldId id="301" r:id="rId27"/>
    <p:sldId id="282" r:id="rId28"/>
    <p:sldId id="292" r:id="rId29"/>
    <p:sldId id="286" r:id="rId30"/>
    <p:sldId id="293" r:id="rId31"/>
    <p:sldId id="295" r:id="rId3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B4BC4F8-B2CD-483A-9B75-DFC30D4C95C7}" type="datetimeFigureOut">
              <a:rPr lang="fa-IR" smtClean="0"/>
              <a:pPr/>
              <a:t>18/05/1438</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DEFB1BB6-2386-40A9-ADE3-B55CA57D803E}"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4BC4F8-B2CD-483A-9B75-DFC30D4C95C7}" type="datetimeFigureOut">
              <a:rPr lang="fa-IR" smtClean="0"/>
              <a:pPr/>
              <a:t>18/05/1438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EFB1BB6-2386-40A9-ADE3-B55CA57D803E}"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4BC4F8-B2CD-483A-9B75-DFC30D4C95C7}" type="datetimeFigureOut">
              <a:rPr lang="fa-IR" smtClean="0"/>
              <a:pPr/>
              <a:t>18/05/1438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EFB1BB6-2386-40A9-ADE3-B55CA57D803E}"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4BC4F8-B2CD-483A-9B75-DFC30D4C95C7}" type="datetimeFigureOut">
              <a:rPr lang="fa-IR" smtClean="0"/>
              <a:pPr/>
              <a:t>18/05/1438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EFB1BB6-2386-40A9-ADE3-B55CA57D803E}"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4BC4F8-B2CD-483A-9B75-DFC30D4C95C7}" type="datetimeFigureOut">
              <a:rPr lang="fa-IR" smtClean="0"/>
              <a:pPr/>
              <a:t>18/05/1438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EFB1BB6-2386-40A9-ADE3-B55CA57D803E}"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4BC4F8-B2CD-483A-9B75-DFC30D4C95C7}" type="datetimeFigureOut">
              <a:rPr lang="fa-IR" smtClean="0"/>
              <a:pPr/>
              <a:t>18/05/1438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EFB1BB6-2386-40A9-ADE3-B55CA57D803E}"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4BC4F8-B2CD-483A-9B75-DFC30D4C95C7}" type="datetimeFigureOut">
              <a:rPr lang="fa-IR" smtClean="0"/>
              <a:pPr/>
              <a:t>18/05/1438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EFB1BB6-2386-40A9-ADE3-B55CA57D803E}"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4BC4F8-B2CD-483A-9B75-DFC30D4C95C7}" type="datetimeFigureOut">
              <a:rPr lang="fa-IR" smtClean="0"/>
              <a:pPr/>
              <a:t>18/05/1438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EFB1BB6-2386-40A9-ADE3-B55CA57D803E}"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4BC4F8-B2CD-483A-9B75-DFC30D4C95C7}" type="datetimeFigureOut">
              <a:rPr lang="fa-IR" smtClean="0"/>
              <a:pPr/>
              <a:t>18/05/1438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EFB1BB6-2386-40A9-ADE3-B55CA57D803E}"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4BC4F8-B2CD-483A-9B75-DFC30D4C95C7}" type="datetimeFigureOut">
              <a:rPr lang="fa-IR" smtClean="0"/>
              <a:pPr/>
              <a:t>18/05/1438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EFB1BB6-2386-40A9-ADE3-B55CA57D803E}"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4BC4F8-B2CD-483A-9B75-DFC30D4C95C7}" type="datetimeFigureOut">
              <a:rPr lang="fa-IR" smtClean="0"/>
              <a:pPr/>
              <a:t>18/05/1438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DEFB1BB6-2386-40A9-ADE3-B55CA57D803E}"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B4BC4F8-B2CD-483A-9B75-DFC30D4C95C7}" type="datetimeFigureOut">
              <a:rPr lang="fa-IR" smtClean="0"/>
              <a:pPr/>
              <a:t>18/05/1438</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EFB1BB6-2386-40A9-ADE3-B55CA57D803E}"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85860"/>
            <a:ext cx="7851648" cy="1128722"/>
          </a:xfrm>
        </p:spPr>
        <p:txBody>
          <a:bodyPr>
            <a:normAutofit/>
          </a:bodyPr>
          <a:lstStyle/>
          <a:p>
            <a:pPr algn="ctr"/>
            <a:r>
              <a:rPr lang="fa-IR" sz="6000" dirty="0" smtClean="0">
                <a:cs typeface="Lotus" pitchFamily="2" charset="-78"/>
              </a:rPr>
              <a:t>مباني مديريت تعارض</a:t>
            </a:r>
            <a:endParaRPr lang="fa-IR" sz="6000" dirty="0">
              <a:solidFill>
                <a:schemeClr val="tx1"/>
              </a:solidFill>
            </a:endParaRPr>
          </a:p>
        </p:txBody>
      </p:sp>
      <p:sp>
        <p:nvSpPr>
          <p:cNvPr id="3" name="Subtitle 2"/>
          <p:cNvSpPr>
            <a:spLocks noGrp="1"/>
          </p:cNvSpPr>
          <p:nvPr>
            <p:ph type="subTitle" idx="1"/>
          </p:nvPr>
        </p:nvSpPr>
        <p:spPr/>
        <p:txBody>
          <a:bodyPr>
            <a:normAutofit/>
          </a:bodyPr>
          <a:lstStyle/>
          <a:p>
            <a:pPr algn="r"/>
            <a:endParaRPr lang="fa-IR" sz="2400" dirty="0" smtClean="0">
              <a:solidFill>
                <a:schemeClr val="tx1"/>
              </a:solidFill>
              <a:latin typeface="Arial" pitchFamily="34" charset="0"/>
              <a:cs typeface="Arial" pitchFamily="34" charset="0"/>
            </a:endParaRPr>
          </a:p>
          <a:p>
            <a:pPr algn="ctr"/>
            <a:r>
              <a:rPr lang="fa-IR" sz="2400" dirty="0" smtClean="0">
                <a:solidFill>
                  <a:schemeClr val="tx1"/>
                </a:solidFill>
                <a:latin typeface="Arial" pitchFamily="34" charset="0"/>
                <a:cs typeface="Lotus" pitchFamily="2" charset="-78"/>
              </a:rPr>
              <a:t>دانشكده </a:t>
            </a:r>
            <a:r>
              <a:rPr lang="fa-IR" sz="2400" dirty="0" smtClean="0">
                <a:solidFill>
                  <a:schemeClr val="tx1"/>
                </a:solidFill>
                <a:latin typeface="Arial" pitchFamily="34" charset="0"/>
                <a:cs typeface="Lotus" pitchFamily="2" charset="-78"/>
              </a:rPr>
              <a:t>مديريت و اقتصاد</a:t>
            </a:r>
          </a:p>
          <a:p>
            <a:pPr algn="ctr"/>
            <a:r>
              <a:rPr lang="fa-IR" sz="2400" dirty="0" smtClean="0">
                <a:solidFill>
                  <a:schemeClr val="tx1"/>
                </a:solidFill>
                <a:latin typeface="Arial" pitchFamily="34" charset="0"/>
                <a:cs typeface="Lotus" pitchFamily="2" charset="-78"/>
              </a:rPr>
              <a:t>دانشگاه صنعتي شريف</a:t>
            </a:r>
            <a:endParaRPr lang="fa-IR" sz="2400" dirty="0">
              <a:solidFill>
                <a:schemeClr val="tx1"/>
              </a:solidFill>
              <a:latin typeface="Arial" pitchFamily="34" charset="0"/>
              <a:cs typeface="Lotus"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4400" dirty="0" smtClean="0">
                <a:solidFill>
                  <a:schemeClr val="tx1"/>
                </a:solidFill>
                <a:cs typeface="Lotus" pitchFamily="2" charset="-78"/>
              </a:rPr>
              <a:t>تعارض كاركردي و غير كاركردي</a:t>
            </a:r>
            <a:endParaRPr lang="fa-IR" sz="4400" dirty="0">
              <a:solidFill>
                <a:schemeClr val="tx1"/>
              </a:solidFill>
              <a:cs typeface="Lotus" pitchFamily="2" charset="-78"/>
            </a:endParaRPr>
          </a:p>
        </p:txBody>
      </p:sp>
      <p:sp>
        <p:nvSpPr>
          <p:cNvPr id="3" name="Content Placeholder 2"/>
          <p:cNvSpPr>
            <a:spLocks noGrp="1"/>
          </p:cNvSpPr>
          <p:nvPr>
            <p:ph idx="1"/>
          </p:nvPr>
        </p:nvSpPr>
        <p:spPr/>
        <p:txBody>
          <a:bodyPr/>
          <a:lstStyle/>
          <a:p>
            <a:endParaRPr lang="fa-IR" dirty="0" smtClean="0"/>
          </a:p>
          <a:p>
            <a:r>
              <a:rPr lang="fa-IR" sz="3200" dirty="0" smtClean="0">
                <a:latin typeface="Arial" pitchFamily="34" charset="0"/>
                <a:cs typeface="Lotus" pitchFamily="2" charset="-78"/>
              </a:rPr>
              <a:t>تعارضات بين فردي به دليل ايجاد واكنش هاي هيجاني و عصبي در اغلب اوقات غير كاركردي است.</a:t>
            </a:r>
          </a:p>
          <a:p>
            <a:endParaRPr lang="fa-IR" sz="3200" dirty="0" smtClean="0">
              <a:latin typeface="Arial" pitchFamily="34" charset="0"/>
              <a:cs typeface="Lotus" pitchFamily="2" charset="-78"/>
            </a:endParaRPr>
          </a:p>
          <a:p>
            <a:r>
              <a:rPr lang="fa-IR" sz="3200" dirty="0" smtClean="0">
                <a:latin typeface="Arial" pitchFamily="34" charset="0"/>
                <a:cs typeface="Lotus" pitchFamily="2" charset="-78"/>
              </a:rPr>
              <a:t>سطوح پايين تعارض فرآيند و سطوح متوسط به پايين تعارض وظيفه اي ممكن است كاركردي باشد.</a:t>
            </a:r>
            <a:endParaRPr lang="fa-IR" sz="3200" dirty="0">
              <a:latin typeface="Arial" pitchFamily="34" charset="0"/>
              <a:cs typeface="Lotus"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Lotus" pitchFamily="2" charset="-78"/>
              </a:rPr>
              <a:t>تعارضات كاركردي</a:t>
            </a:r>
            <a:endParaRPr lang="fa-IR" dirty="0">
              <a:cs typeface="Lotus" pitchFamily="2" charset="-78"/>
            </a:endParaRPr>
          </a:p>
        </p:txBody>
      </p:sp>
      <p:sp>
        <p:nvSpPr>
          <p:cNvPr id="3" name="Content Placeholder 2"/>
          <p:cNvSpPr>
            <a:spLocks noGrp="1"/>
          </p:cNvSpPr>
          <p:nvPr>
            <p:ph idx="1"/>
          </p:nvPr>
        </p:nvSpPr>
        <p:spPr/>
        <p:txBody>
          <a:bodyPr/>
          <a:lstStyle/>
          <a:p>
            <a:r>
              <a:rPr lang="fa-IR" dirty="0" smtClean="0">
                <a:cs typeface="Lotus" pitchFamily="2" charset="-78"/>
              </a:rPr>
              <a:t>ايده هاي ناپخته نقد مي شوند.</a:t>
            </a:r>
          </a:p>
          <a:p>
            <a:r>
              <a:rPr lang="fa-IR" dirty="0" smtClean="0">
                <a:cs typeface="Lotus" pitchFamily="2" charset="-78"/>
              </a:rPr>
              <a:t>موجب تلاش براي دستيابي به اطلاعات بيشتر و حقيقي تر مي شود.</a:t>
            </a:r>
          </a:p>
          <a:p>
            <a:r>
              <a:rPr lang="fa-IR" dirty="0" smtClean="0">
                <a:cs typeface="Lotus" pitchFamily="2" charset="-78"/>
              </a:rPr>
              <a:t>قالب هاي فكري منجمد شكسته مي شود.</a:t>
            </a:r>
          </a:p>
          <a:p>
            <a:r>
              <a:rPr lang="fa-IR" dirty="0" smtClean="0">
                <a:cs typeface="Lotus" pitchFamily="2" charset="-78"/>
              </a:rPr>
              <a:t>فرهنگ ارزيابي مستمر تقويت مي شود.</a:t>
            </a:r>
          </a:p>
          <a:p>
            <a:r>
              <a:rPr lang="fa-IR" dirty="0" smtClean="0">
                <a:cs typeface="Lotus" pitchFamily="2" charset="-78"/>
              </a:rPr>
              <a:t>بستر خلاقيت و نوآوري تقويت مي شود.</a:t>
            </a:r>
          </a:p>
          <a:p>
            <a:r>
              <a:rPr lang="fa-IR" dirty="0" smtClean="0">
                <a:cs typeface="Lotus" pitchFamily="2" charset="-78"/>
              </a:rPr>
              <a:t>كيفيت تصميمات بالا مي رود و انتخاب هاي غني تري در اهداف و استراتژي ها بوجود مي آيد.</a:t>
            </a:r>
          </a:p>
          <a:p>
            <a:r>
              <a:rPr lang="fa-IR" dirty="0" smtClean="0">
                <a:cs typeface="Lotus" pitchFamily="2" charset="-78"/>
              </a:rPr>
              <a:t>زمينه رشد سازمان را فراهم مي كند.</a:t>
            </a:r>
            <a:endParaRPr lang="fa-IR" dirty="0">
              <a:cs typeface="Lotus"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B Zar" pitchFamily="2" charset="-78"/>
              </a:rPr>
              <a:t>تعارض در مراحل مختلف كار تيمي</a:t>
            </a:r>
            <a:endParaRPr lang="fa-IR" dirty="0">
              <a:cs typeface="B Zar" pitchFamily="2" charset="-78"/>
            </a:endParaRPr>
          </a:p>
        </p:txBody>
      </p:sp>
      <p:sp>
        <p:nvSpPr>
          <p:cNvPr id="3" name="Content Placeholder 2"/>
          <p:cNvSpPr>
            <a:spLocks noGrp="1"/>
          </p:cNvSpPr>
          <p:nvPr>
            <p:ph idx="1"/>
          </p:nvPr>
        </p:nvSpPr>
        <p:spPr/>
        <p:txBody>
          <a:bodyPr>
            <a:normAutofit fontScale="92500" lnSpcReduction="10000"/>
          </a:bodyPr>
          <a:lstStyle/>
          <a:p>
            <a:r>
              <a:rPr lang="fa-IR" dirty="0" smtClean="0">
                <a:cs typeface="B Zar" pitchFamily="2" charset="-78"/>
              </a:rPr>
              <a:t>در ابتداي كار تيمي، مقدار كمي تعارض فرايندي اما سطح متوسطي از تعارض وظيفه اي لازم است.</a:t>
            </a:r>
          </a:p>
          <a:p>
            <a:endParaRPr lang="fa-IR" dirty="0" smtClean="0">
              <a:cs typeface="B Zar" pitchFamily="2" charset="-78"/>
            </a:endParaRPr>
          </a:p>
          <a:p>
            <a:r>
              <a:rPr lang="fa-IR" dirty="0" smtClean="0">
                <a:cs typeface="B Zar" pitchFamily="2" charset="-78"/>
              </a:rPr>
              <a:t>تعارض فرايندي پس از مرحله شكل گيري بايد به تدريج زيادتر شود و به سطح متوسطي برسد.</a:t>
            </a:r>
          </a:p>
          <a:p>
            <a:endParaRPr lang="fa-IR" dirty="0" smtClean="0">
              <a:cs typeface="B Zar" pitchFamily="2" charset="-78"/>
            </a:endParaRPr>
          </a:p>
          <a:p>
            <a:r>
              <a:rPr lang="fa-IR" dirty="0" smtClean="0">
                <a:cs typeface="B Zar" pitchFamily="2" charset="-78"/>
              </a:rPr>
              <a:t>در مرحله اجراي فعاليت هاي تيم بهتر است سطح تعارضات كاهش يابد اما مقداري تعارض فرايندي براي اصلاح روشها لازم است.</a:t>
            </a:r>
          </a:p>
          <a:p>
            <a:endParaRPr lang="fa-IR" dirty="0" smtClean="0">
              <a:cs typeface="B Zar" pitchFamily="2" charset="-78"/>
            </a:endParaRPr>
          </a:p>
          <a:p>
            <a:r>
              <a:rPr lang="fa-IR" dirty="0" smtClean="0">
                <a:cs typeface="B Zar" pitchFamily="2" charset="-78"/>
              </a:rPr>
              <a:t>در مراحل پاياني كار تيمي سطح متوسطي از تعارض وظيفه اي براي ايجاد اطمينان از دستيابي به اهداف و تعيين مراحل بعدي لازم است.</a:t>
            </a:r>
            <a:endParaRPr lang="fa-IR" dirty="0">
              <a:cs typeface="B Zar"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Content Placeholder 3" descr="team5.gif"/>
          <p:cNvPicPr>
            <a:picLocks noGrp="1" noChangeAspect="1"/>
          </p:cNvPicPr>
          <p:nvPr>
            <p:ph idx="1"/>
          </p:nvPr>
        </p:nvPicPr>
        <p:blipFill>
          <a:blip r:embed="rId2" cstate="print"/>
          <a:stretch>
            <a:fillRect/>
          </a:stretch>
        </p:blipFill>
        <p:spPr>
          <a:xfrm>
            <a:off x="2479640" y="1571612"/>
            <a:ext cx="4184719" cy="4525962"/>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فرايند تعارض از نظر توماس</a:t>
            </a:r>
            <a:endParaRPr lang="fa-IR" dirty="0"/>
          </a:p>
        </p:txBody>
      </p:sp>
      <p:sp>
        <p:nvSpPr>
          <p:cNvPr id="3" name="Content Placeholder 2"/>
          <p:cNvSpPr>
            <a:spLocks noGrp="1"/>
          </p:cNvSpPr>
          <p:nvPr>
            <p:ph idx="1"/>
          </p:nvPr>
        </p:nvSpPr>
        <p:spPr/>
        <p:txBody>
          <a:bodyPr/>
          <a:lstStyle/>
          <a:p>
            <a:r>
              <a:rPr lang="fa-IR" dirty="0" smtClean="0">
                <a:cs typeface="Lotus" pitchFamily="2" charset="-78"/>
              </a:rPr>
              <a:t>تعارض در دو طرف ادراك مي شود.</a:t>
            </a:r>
          </a:p>
          <a:p>
            <a:r>
              <a:rPr lang="fa-IR" dirty="0" smtClean="0">
                <a:cs typeface="Lotus" pitchFamily="2" charset="-78"/>
              </a:rPr>
              <a:t>هر دو طرف واكنش هاي عاطفي از خود نشان داده و  در مورد آن به گونه هاي متفاوتي مي انديشند.</a:t>
            </a:r>
          </a:p>
          <a:p>
            <a:r>
              <a:rPr lang="fa-IR" dirty="0" smtClean="0">
                <a:cs typeface="Lotus" pitchFamily="2" charset="-78"/>
              </a:rPr>
              <a:t>افراد مقاصد و برنامه هاي مختلفي را براي برخورد با تعارض بوجود مي آورند.</a:t>
            </a:r>
          </a:p>
          <a:p>
            <a:r>
              <a:rPr lang="fa-IR" dirty="0" smtClean="0">
                <a:cs typeface="Lotus" pitchFamily="2" charset="-78"/>
              </a:rPr>
              <a:t>اين برنامه ها توسط افراد عملي مي شود.</a:t>
            </a:r>
          </a:p>
          <a:p>
            <a:r>
              <a:rPr lang="fa-IR" dirty="0" smtClean="0">
                <a:cs typeface="Lotus" pitchFamily="2" charset="-78"/>
              </a:rPr>
              <a:t>طرف مقابل نيز به اين اعمال واكنش نشان مي دهد.</a:t>
            </a:r>
            <a:endParaRPr lang="fa-IR" dirty="0">
              <a:cs typeface="Lotus" pitchFamily="2" charset="-78"/>
            </a:endParaRPr>
          </a:p>
        </p:txBody>
      </p:sp>
      <p:pic>
        <p:nvPicPr>
          <p:cNvPr id="4" name="Picture 3" descr="untitled13.bmp"/>
          <p:cNvPicPr>
            <a:picLocks noChangeAspect="1"/>
          </p:cNvPicPr>
          <p:nvPr/>
        </p:nvPicPr>
        <p:blipFill>
          <a:blip r:embed="rId2" cstate="print"/>
          <a:stretch>
            <a:fillRect/>
          </a:stretch>
        </p:blipFill>
        <p:spPr>
          <a:xfrm>
            <a:off x="214282" y="4286256"/>
            <a:ext cx="2071702" cy="2486042"/>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143000"/>
          </a:xfrm>
        </p:spPr>
        <p:txBody>
          <a:bodyPr>
            <a:noAutofit/>
          </a:bodyPr>
          <a:lstStyle/>
          <a:p>
            <a:pPr algn="r"/>
            <a:r>
              <a:rPr lang="fa-IR" sz="4400" dirty="0" smtClean="0">
                <a:solidFill>
                  <a:schemeClr val="tx1"/>
                </a:solidFill>
                <a:cs typeface="Lotus" pitchFamily="2" charset="-78"/>
              </a:rPr>
              <a:t>فرآيند تعارض از ديدگاه رابينز</a:t>
            </a:r>
            <a:endParaRPr lang="fa-IR" sz="4400" dirty="0">
              <a:solidFill>
                <a:schemeClr val="tx1"/>
              </a:solidFill>
              <a:cs typeface="Lotus" pitchFamily="2" charset="-78"/>
            </a:endParaRPr>
          </a:p>
        </p:txBody>
      </p:sp>
      <p:sp>
        <p:nvSpPr>
          <p:cNvPr id="3" name="Content Placeholder 2"/>
          <p:cNvSpPr>
            <a:spLocks noGrp="1"/>
          </p:cNvSpPr>
          <p:nvPr>
            <p:ph idx="1"/>
          </p:nvPr>
        </p:nvSpPr>
        <p:spPr>
          <a:xfrm>
            <a:off x="214282" y="1935480"/>
            <a:ext cx="8786874" cy="4636792"/>
          </a:xfrm>
        </p:spPr>
        <p:txBody>
          <a:bodyPr>
            <a:normAutofit fontScale="92500" lnSpcReduction="20000"/>
          </a:bodyPr>
          <a:lstStyle/>
          <a:p>
            <a:pPr>
              <a:buNone/>
            </a:pPr>
            <a:r>
              <a:rPr lang="fa-IR" sz="2400" b="1" dirty="0" smtClean="0">
                <a:latin typeface="Arial" pitchFamily="34" charset="0"/>
                <a:cs typeface="Lotus" pitchFamily="2" charset="-78"/>
              </a:rPr>
              <a:t>         مرحله يك:               مرحله دو:                    مرحله سه:                 مرحله چهار:</a:t>
            </a:r>
          </a:p>
          <a:p>
            <a:pPr>
              <a:buNone/>
            </a:pPr>
            <a:r>
              <a:rPr lang="fa-IR" sz="2400" dirty="0" smtClean="0">
                <a:latin typeface="Arial" pitchFamily="34" charset="0"/>
                <a:cs typeface="Lotus" pitchFamily="2" charset="-78"/>
              </a:rPr>
              <a:t>       مخالفت بالقوه              بروز تعارض                       رفتار                          نتيجه</a:t>
            </a:r>
          </a:p>
          <a:p>
            <a:pPr>
              <a:buNone/>
            </a:pPr>
            <a:endParaRPr lang="fa-IR" sz="2400" b="1" dirty="0" smtClean="0">
              <a:latin typeface="Arial" pitchFamily="34" charset="0"/>
              <a:cs typeface="Lotus" pitchFamily="2" charset="-78"/>
            </a:endParaRPr>
          </a:p>
          <a:p>
            <a:pPr>
              <a:buNone/>
            </a:pPr>
            <a:r>
              <a:rPr lang="fa-IR" sz="2400" dirty="0" smtClean="0">
                <a:latin typeface="Arial" pitchFamily="34" charset="0"/>
                <a:cs typeface="Lotus" pitchFamily="2" charset="-78"/>
              </a:rPr>
              <a:t>                                                                         تعارض                     افزايش عملكرد                     </a:t>
            </a:r>
            <a:endParaRPr lang="fa-IR" sz="2400" b="1" dirty="0" smtClean="0">
              <a:latin typeface="Arial" pitchFamily="34" charset="0"/>
              <a:cs typeface="Lotus" pitchFamily="2" charset="-78"/>
            </a:endParaRPr>
          </a:p>
          <a:p>
            <a:pPr>
              <a:buNone/>
            </a:pPr>
            <a:r>
              <a:rPr lang="fa-IR" sz="2400" dirty="0" smtClean="0">
                <a:latin typeface="Arial" pitchFamily="34" charset="0"/>
                <a:cs typeface="Lotus" pitchFamily="2" charset="-78"/>
              </a:rPr>
              <a:t>      شرايط اوليه                  تضاد پنداري</a:t>
            </a:r>
          </a:p>
          <a:p>
            <a:pPr>
              <a:buNone/>
            </a:pPr>
            <a:r>
              <a:rPr lang="fa-IR" sz="2400" dirty="0" smtClean="0">
                <a:latin typeface="Arial" pitchFamily="34" charset="0"/>
                <a:cs typeface="Lotus" pitchFamily="2" charset="-78"/>
              </a:rPr>
              <a:t>      - ارتباطات</a:t>
            </a:r>
          </a:p>
          <a:p>
            <a:pPr>
              <a:buNone/>
            </a:pPr>
            <a:r>
              <a:rPr lang="fa-IR" sz="2400" dirty="0" smtClean="0">
                <a:latin typeface="Arial" pitchFamily="34" charset="0"/>
                <a:cs typeface="Lotus" pitchFamily="2" charset="-78"/>
              </a:rPr>
              <a:t>      - ساختار</a:t>
            </a:r>
          </a:p>
          <a:p>
            <a:pPr>
              <a:buNone/>
            </a:pPr>
            <a:r>
              <a:rPr lang="fa-IR" sz="2400" dirty="0" smtClean="0">
                <a:latin typeface="Arial" pitchFamily="34" charset="0"/>
                <a:cs typeface="Lotus" pitchFamily="2" charset="-78"/>
              </a:rPr>
              <a:t>     - متغيرهاي شخصي                                  دست يازيدن به تعارض           كاهش عملكرد</a:t>
            </a:r>
          </a:p>
          <a:p>
            <a:pPr>
              <a:buNone/>
            </a:pPr>
            <a:r>
              <a:rPr lang="fa-IR" sz="2400" dirty="0" smtClean="0">
                <a:latin typeface="Arial" pitchFamily="34" charset="0"/>
                <a:cs typeface="Lotus" pitchFamily="2" charset="-78"/>
              </a:rPr>
              <a:t>                                      تضاد آشكار                - رقابت</a:t>
            </a:r>
          </a:p>
          <a:p>
            <a:pPr>
              <a:buNone/>
            </a:pPr>
            <a:r>
              <a:rPr lang="fa-IR" sz="2400" dirty="0" smtClean="0">
                <a:latin typeface="Arial" pitchFamily="34" charset="0"/>
                <a:cs typeface="Lotus" pitchFamily="2" charset="-78"/>
              </a:rPr>
              <a:t>                                                                    - تشريك مساعي</a:t>
            </a:r>
          </a:p>
          <a:p>
            <a:pPr>
              <a:buNone/>
            </a:pPr>
            <a:r>
              <a:rPr lang="fa-IR" sz="2400" dirty="0" smtClean="0">
                <a:latin typeface="Arial" pitchFamily="34" charset="0"/>
                <a:cs typeface="Lotus" pitchFamily="2" charset="-78"/>
              </a:rPr>
              <a:t>                                                                    - مصالحه</a:t>
            </a:r>
          </a:p>
          <a:p>
            <a:pPr>
              <a:buNone/>
            </a:pPr>
            <a:r>
              <a:rPr lang="fa-IR" sz="2400" dirty="0" smtClean="0">
                <a:latin typeface="Arial" pitchFamily="34" charset="0"/>
                <a:cs typeface="Lotus" pitchFamily="2" charset="-78"/>
              </a:rPr>
              <a:t>                                                                    - اجتناب كردن</a:t>
            </a:r>
          </a:p>
          <a:p>
            <a:pPr>
              <a:buNone/>
            </a:pPr>
            <a:r>
              <a:rPr lang="fa-IR" sz="2400" dirty="0" smtClean="0">
                <a:latin typeface="Arial" pitchFamily="34" charset="0"/>
                <a:cs typeface="Lotus" pitchFamily="2" charset="-78"/>
              </a:rPr>
              <a:t>                                                                    - گذشت</a:t>
            </a:r>
          </a:p>
          <a:p>
            <a:pPr>
              <a:buNone/>
            </a:pPr>
            <a:endParaRPr lang="fa-IR" sz="1800" dirty="0" smtClean="0">
              <a:latin typeface="Arial" pitchFamily="34" charset="0"/>
              <a:cs typeface="Arial" pitchFamily="34" charset="0"/>
            </a:endParaRPr>
          </a:p>
        </p:txBody>
      </p:sp>
      <p:sp>
        <p:nvSpPr>
          <p:cNvPr id="9" name="Flowchart: Alternate Process 8"/>
          <p:cNvSpPr/>
          <p:nvPr/>
        </p:nvSpPr>
        <p:spPr>
          <a:xfrm>
            <a:off x="6786578" y="3000372"/>
            <a:ext cx="2000264" cy="2071702"/>
          </a:xfrm>
          <a:prstGeom prst="flowChartAlternateProcess">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4" name="Rectangle 13"/>
          <p:cNvSpPr/>
          <p:nvPr/>
        </p:nvSpPr>
        <p:spPr>
          <a:xfrm>
            <a:off x="5000628" y="3143248"/>
            <a:ext cx="1357322"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5" name="Rectangle 14"/>
          <p:cNvSpPr/>
          <p:nvPr/>
        </p:nvSpPr>
        <p:spPr>
          <a:xfrm>
            <a:off x="5000628" y="4572008"/>
            <a:ext cx="1357322" cy="50006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21" name="Straight Arrow Connector 20"/>
          <p:cNvCxnSpPr/>
          <p:nvPr/>
        </p:nvCxnSpPr>
        <p:spPr>
          <a:xfrm rot="5400000">
            <a:off x="5564356" y="4134016"/>
            <a:ext cx="73152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flipH="1" flipV="1">
            <a:off x="5135728" y="4079718"/>
            <a:ext cx="73152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3071802" y="2786058"/>
            <a:ext cx="857256" cy="6429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0" name="Rectangle 39"/>
          <p:cNvSpPr/>
          <p:nvPr/>
        </p:nvSpPr>
        <p:spPr>
          <a:xfrm>
            <a:off x="285720" y="2714620"/>
            <a:ext cx="1571636" cy="7143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1" name="Rectangle 40"/>
          <p:cNvSpPr/>
          <p:nvPr/>
        </p:nvSpPr>
        <p:spPr>
          <a:xfrm>
            <a:off x="285720" y="4152904"/>
            <a:ext cx="1571636" cy="7048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43" name="Straight Arrow Connector 42"/>
          <p:cNvCxnSpPr>
            <a:stCxn id="9" idx="1"/>
            <a:endCxn id="14" idx="3"/>
          </p:cNvCxnSpPr>
          <p:nvPr/>
        </p:nvCxnSpPr>
        <p:spPr>
          <a:xfrm rot="10800000">
            <a:off x="6357950" y="3393281"/>
            <a:ext cx="428628"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9" idx="1"/>
            <a:endCxn id="15" idx="3"/>
          </p:cNvCxnSpPr>
          <p:nvPr/>
        </p:nvCxnSpPr>
        <p:spPr>
          <a:xfrm rot="10800000" flipV="1">
            <a:off x="6357950" y="4036223"/>
            <a:ext cx="428628"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2428860" y="4214818"/>
            <a:ext cx="2143140" cy="22145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52" name="Straight Arrow Connector 51"/>
          <p:cNvCxnSpPr>
            <a:stCxn id="50" idx="0"/>
            <a:endCxn id="33" idx="2"/>
          </p:cNvCxnSpPr>
          <p:nvPr/>
        </p:nvCxnSpPr>
        <p:spPr>
          <a:xfrm rot="5400000" flipH="1" flipV="1">
            <a:off x="3107521" y="3821909"/>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33" idx="1"/>
            <a:endCxn id="40" idx="3"/>
          </p:cNvCxnSpPr>
          <p:nvPr/>
        </p:nvCxnSpPr>
        <p:spPr>
          <a:xfrm rot="10800000">
            <a:off x="1857356" y="3071811"/>
            <a:ext cx="1214446"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a:stCxn id="33" idx="1"/>
            <a:endCxn id="41" idx="3"/>
          </p:cNvCxnSpPr>
          <p:nvPr/>
        </p:nvCxnSpPr>
        <p:spPr>
          <a:xfrm rot="10800000" flipV="1">
            <a:off x="1857356" y="3107528"/>
            <a:ext cx="1214446" cy="13978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14" idx="1"/>
            <a:endCxn id="33" idx="3"/>
          </p:cNvCxnSpPr>
          <p:nvPr/>
        </p:nvCxnSpPr>
        <p:spPr>
          <a:xfrm rot="10800000">
            <a:off x="3929058" y="3107529"/>
            <a:ext cx="107157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15" idx="1"/>
            <a:endCxn id="33" idx="3"/>
          </p:cNvCxnSpPr>
          <p:nvPr/>
        </p:nvCxnSpPr>
        <p:spPr>
          <a:xfrm rot="10800000">
            <a:off x="3929058" y="3107529"/>
            <a:ext cx="1071570" cy="1714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04" y="428604"/>
            <a:ext cx="8229600" cy="1143000"/>
          </a:xfrm>
        </p:spPr>
        <p:txBody>
          <a:bodyPr>
            <a:noAutofit/>
          </a:bodyPr>
          <a:lstStyle/>
          <a:p>
            <a:pPr algn="r"/>
            <a:r>
              <a:rPr lang="fa-IR" sz="4400" dirty="0" smtClean="0">
                <a:solidFill>
                  <a:schemeClr val="tx1"/>
                </a:solidFill>
                <a:cs typeface="Lotus" pitchFamily="2" charset="-78"/>
              </a:rPr>
              <a:t>رويكردهاي حل تعارض</a:t>
            </a:r>
            <a:endParaRPr lang="fa-IR" sz="4400" dirty="0">
              <a:solidFill>
                <a:schemeClr val="tx1"/>
              </a:solidFill>
              <a:cs typeface="Lotus" pitchFamily="2" charset="-78"/>
            </a:endParaRPr>
          </a:p>
        </p:txBody>
      </p:sp>
      <p:pic>
        <p:nvPicPr>
          <p:cNvPr id="4" name="Picture 4" descr="conflictresolution"/>
          <p:cNvPicPr>
            <a:picLocks noGrp="1" noChangeAspect="1" noChangeArrowheads="1"/>
          </p:cNvPicPr>
          <p:nvPr>
            <p:ph idx="1"/>
          </p:nvPr>
        </p:nvPicPr>
        <p:blipFill>
          <a:blip r:embed="rId2" cstate="print"/>
          <a:srcRect/>
          <a:stretch>
            <a:fillRect/>
          </a:stretch>
        </p:blipFill>
        <p:spPr>
          <a:xfrm>
            <a:off x="1428728" y="1643050"/>
            <a:ext cx="6677025" cy="4248150"/>
          </a:xfrm>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4400" dirty="0" smtClean="0">
                <a:solidFill>
                  <a:schemeClr val="tx1"/>
                </a:solidFill>
                <a:cs typeface="Lotus" pitchFamily="2" charset="-78"/>
              </a:rPr>
              <a:t>رويكردهاي رفتاري به موقعيت تعارض</a:t>
            </a:r>
            <a:endParaRPr lang="fa-IR" sz="4400" dirty="0">
              <a:solidFill>
                <a:schemeClr val="tx1"/>
              </a:solidFill>
              <a:cs typeface="Lotus" pitchFamily="2" charset="-78"/>
            </a:endParaRPr>
          </a:p>
        </p:txBody>
      </p:sp>
      <p:sp>
        <p:nvSpPr>
          <p:cNvPr id="3" name="Content Placeholder 2"/>
          <p:cNvSpPr>
            <a:spLocks noGrp="1"/>
          </p:cNvSpPr>
          <p:nvPr>
            <p:ph idx="1"/>
          </p:nvPr>
        </p:nvSpPr>
        <p:spPr>
          <a:xfrm>
            <a:off x="457200" y="1928802"/>
            <a:ext cx="8229600" cy="4572032"/>
          </a:xfrm>
        </p:spPr>
        <p:txBody>
          <a:bodyPr>
            <a:normAutofit/>
          </a:bodyPr>
          <a:lstStyle/>
          <a:p>
            <a:pPr>
              <a:buNone/>
            </a:pPr>
            <a:endParaRPr lang="fa-IR" sz="3200" dirty="0" smtClean="0">
              <a:latin typeface="Arial" pitchFamily="34" charset="0"/>
              <a:cs typeface="Arial" pitchFamily="34" charset="0"/>
            </a:endParaRPr>
          </a:p>
          <a:p>
            <a:r>
              <a:rPr lang="fa-IR" sz="3200" dirty="0" smtClean="0">
                <a:latin typeface="Arial" pitchFamily="34" charset="0"/>
                <a:cs typeface="Lotus" pitchFamily="2" charset="-78"/>
              </a:rPr>
              <a:t>رقابت (برد - باخت)</a:t>
            </a:r>
            <a:endParaRPr lang="fa-IR" sz="2800" dirty="0" smtClean="0">
              <a:latin typeface="Arial" pitchFamily="34" charset="0"/>
              <a:cs typeface="Lotus" pitchFamily="2" charset="-78"/>
            </a:endParaRPr>
          </a:p>
          <a:p>
            <a:r>
              <a:rPr lang="fa-IR" sz="3200" dirty="0" smtClean="0">
                <a:latin typeface="Arial" pitchFamily="34" charset="0"/>
                <a:cs typeface="Lotus" pitchFamily="2" charset="-78"/>
              </a:rPr>
              <a:t>تشريك مساعي (برد - برد)</a:t>
            </a:r>
          </a:p>
          <a:p>
            <a:r>
              <a:rPr lang="fa-IR" sz="3200" dirty="0" smtClean="0">
                <a:latin typeface="Arial" pitchFamily="34" charset="0"/>
                <a:cs typeface="Lotus" pitchFamily="2" charset="-78"/>
              </a:rPr>
              <a:t>مصالحه (نسبتاً برد - برد)</a:t>
            </a:r>
          </a:p>
          <a:p>
            <a:r>
              <a:rPr lang="fa-IR" sz="3200" dirty="0" smtClean="0">
                <a:latin typeface="Arial" pitchFamily="34" charset="0"/>
                <a:cs typeface="Lotus" pitchFamily="2" charset="-78"/>
              </a:rPr>
              <a:t>اجتناب (باخت – باخت)</a:t>
            </a:r>
          </a:p>
          <a:p>
            <a:r>
              <a:rPr lang="fa-IR" sz="3200" dirty="0" smtClean="0">
                <a:latin typeface="Arial" pitchFamily="34" charset="0"/>
                <a:cs typeface="Lotus" pitchFamily="2" charset="-78"/>
              </a:rPr>
              <a:t>گذشت (باخت – برد)</a:t>
            </a:r>
          </a:p>
          <a:p>
            <a:endParaRPr lang="fa-IR" sz="3200" dirty="0" smtClean="0">
              <a:latin typeface="Arial" pitchFamily="34" charset="0"/>
              <a:cs typeface="Arial" pitchFamily="34" charset="0"/>
            </a:endParaRPr>
          </a:p>
          <a:p>
            <a:endParaRPr lang="fa-IR" sz="3200" dirty="0" smtClean="0">
              <a:latin typeface="Arial" pitchFamily="34" charset="0"/>
              <a:cs typeface="Arial" pitchFamily="34" charset="0"/>
            </a:endParaRPr>
          </a:p>
          <a:p>
            <a:endParaRPr lang="fa-IR" sz="3200" dirty="0" smtClean="0">
              <a:latin typeface="Arial" pitchFamily="34" charset="0"/>
              <a:cs typeface="Arial" pitchFamily="34" charset="0"/>
            </a:endParaRPr>
          </a:p>
          <a:p>
            <a:endParaRPr lang="fa-IR" sz="3200" dirty="0">
              <a:latin typeface="Arial" pitchFamily="34" charset="0"/>
              <a:cs typeface="Arial" pitchFamily="34" charset="0"/>
            </a:endParaRPr>
          </a:p>
        </p:txBody>
      </p:sp>
      <p:sp>
        <p:nvSpPr>
          <p:cNvPr id="4" name="Text Placeholder 4"/>
          <p:cNvSpPr txBox="1">
            <a:spLocks/>
          </p:cNvSpPr>
          <p:nvPr/>
        </p:nvSpPr>
        <p:spPr>
          <a:xfrm>
            <a:off x="4357686" y="5715016"/>
            <a:ext cx="4541841" cy="762000"/>
          </a:xfrm>
          <a:prstGeom prst="rect">
            <a:avLst/>
          </a:prstGeom>
          <a:solidFill>
            <a:srgbClr val="00B0F0"/>
          </a:solidFill>
        </p:spPr>
        <p:txBody>
          <a:bodyPr>
            <a:normAutofit fontScale="85000" lnSpcReduction="10000"/>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buFont typeface="Wingdings 3"/>
              <a:buNone/>
              <a:tabLst/>
              <a:defRPr/>
            </a:pPr>
            <a:r>
              <a:rPr kumimoji="0" lang="fa-IR" sz="2600" b="1" i="0" u="none" strike="noStrike" kern="1200" cap="none" spc="0" normalizeH="0" baseline="0" noProof="0" dirty="0" smtClean="0">
                <a:ln>
                  <a:noFill/>
                </a:ln>
                <a:solidFill>
                  <a:schemeClr val="tx1"/>
                </a:solidFill>
                <a:effectLst/>
                <a:uLnTx/>
                <a:uFillTx/>
                <a:cs typeface="Lotus" pitchFamily="2" charset="-78"/>
              </a:rPr>
              <a:t>واكنش صحيح به موقعيت تعارض تابع متغيرهاي موقعيتي و تصميمي اخلاقي به شمار مي رود.</a:t>
            </a:r>
            <a:endParaRPr kumimoji="0" lang="fa-IR" sz="2600" b="1" i="0" u="none" strike="noStrike" kern="1200" cap="none" spc="0" normalizeH="0" baseline="0" noProof="0" dirty="0">
              <a:ln>
                <a:noFill/>
              </a:ln>
              <a:solidFill>
                <a:schemeClr val="tx1"/>
              </a:solidFill>
              <a:effectLst/>
              <a:uLnTx/>
              <a:uFillTx/>
              <a:cs typeface="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4400" dirty="0" smtClean="0">
                <a:solidFill>
                  <a:schemeClr val="tx1"/>
                </a:solidFill>
                <a:cs typeface="Lotus" pitchFamily="2" charset="-78"/>
              </a:rPr>
              <a:t>موقعيت هاي صحيح استفاده از رقابت</a:t>
            </a:r>
            <a:endParaRPr lang="fa-IR" sz="4400" dirty="0">
              <a:solidFill>
                <a:schemeClr val="tx1"/>
              </a:solidFill>
              <a:cs typeface="Lotus" pitchFamily="2" charset="-78"/>
            </a:endParaRPr>
          </a:p>
        </p:txBody>
      </p:sp>
      <p:sp>
        <p:nvSpPr>
          <p:cNvPr id="3" name="Content Placeholder 2"/>
          <p:cNvSpPr>
            <a:spLocks noGrp="1"/>
          </p:cNvSpPr>
          <p:nvPr>
            <p:ph idx="1"/>
          </p:nvPr>
        </p:nvSpPr>
        <p:spPr/>
        <p:txBody>
          <a:bodyPr/>
          <a:lstStyle/>
          <a:p>
            <a:r>
              <a:rPr lang="fa-IR" dirty="0" smtClean="0">
                <a:cs typeface="Lotus" pitchFamily="2" charset="-78"/>
              </a:rPr>
              <a:t>وقتي اقدامي سريع و قاطع مورد نياز مي باشد. موارد اضطراري.</a:t>
            </a:r>
          </a:p>
          <a:p>
            <a:r>
              <a:rPr lang="fa-IR" dirty="0" smtClean="0">
                <a:cs typeface="Lotus" pitchFamily="2" charset="-78"/>
              </a:rPr>
              <a:t>در مواردي كه جهت سعادت همكاران و سازمان مطمئن باشيد كه داراي اطلاعات كاملاً صحيح و كافي هستيد و بايد سريعاً عمل كنيد.</a:t>
            </a:r>
          </a:p>
          <a:p>
            <a:r>
              <a:rPr lang="fa-IR" dirty="0" smtClean="0">
                <a:cs typeface="Lotus" pitchFamily="2" charset="-78"/>
              </a:rPr>
              <a:t>در برابر افرادي كه در موقعيت هاي غير رقابتي به نفع شخصي خود سود مي برند.</a:t>
            </a:r>
            <a:endParaRPr lang="fa-IR" dirty="0">
              <a:cs typeface="Lotus"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Lotus" pitchFamily="2" charset="-78"/>
              </a:rPr>
              <a:t>موقعيت صحيح استفاده از اجتناب</a:t>
            </a:r>
            <a:endParaRPr lang="fa-IR" dirty="0">
              <a:cs typeface="Lotus" pitchFamily="2" charset="-78"/>
            </a:endParaRPr>
          </a:p>
        </p:txBody>
      </p:sp>
      <p:sp>
        <p:nvSpPr>
          <p:cNvPr id="3" name="Content Placeholder 2"/>
          <p:cNvSpPr>
            <a:spLocks noGrp="1"/>
          </p:cNvSpPr>
          <p:nvPr>
            <p:ph idx="1"/>
          </p:nvPr>
        </p:nvSpPr>
        <p:spPr/>
        <p:txBody>
          <a:bodyPr/>
          <a:lstStyle/>
          <a:p>
            <a:r>
              <a:rPr lang="fa-IR" dirty="0" smtClean="0">
                <a:cs typeface="Lotus" pitchFamily="2" charset="-78"/>
              </a:rPr>
              <a:t>وقتي موقعيت پيش آمده پيش افتاده است يا مشكل مهمتر ديگري به سازمان فشار مي آورد.</a:t>
            </a:r>
          </a:p>
          <a:p>
            <a:r>
              <a:rPr lang="fa-IR" dirty="0" smtClean="0">
                <a:cs typeface="Lotus" pitchFamily="2" charset="-78"/>
              </a:rPr>
              <a:t>وقتي اطمينان داريد كه هيچ شانسي براي دستيابي به اهدافتان وجود ندارد.</a:t>
            </a:r>
          </a:p>
          <a:p>
            <a:r>
              <a:rPr lang="fa-IR" dirty="0" smtClean="0">
                <a:cs typeface="Lotus" pitchFamily="2" charset="-78"/>
              </a:rPr>
              <a:t>وقتي شرايط وجود تعارض موجب آشوب و نا آرامي شديد مي شود به گونه اي كه به شدت به همكاران يا سازمان آسيب وارد كند.</a:t>
            </a:r>
          </a:p>
          <a:p>
            <a:r>
              <a:rPr lang="fa-IR" dirty="0" smtClean="0">
                <a:cs typeface="Lotus" pitchFamily="2" charset="-78"/>
              </a:rPr>
              <a:t>وقتي نياز يه ايجاد شرايطي است تا احساسات تند ديگران براي پرهيز از شرايط بحراني فروكش پيدا كند.</a:t>
            </a:r>
          </a:p>
          <a:p>
            <a:r>
              <a:rPr lang="fa-IR" dirty="0" smtClean="0">
                <a:cs typeface="Lotus" pitchFamily="2" charset="-78"/>
              </a:rPr>
              <a:t>وقتي درگيري در موقعيت تعارض سودي براي حل مسايل ندارد.</a:t>
            </a:r>
            <a:endParaRPr lang="fa-IR" dirty="0">
              <a:cs typeface="Lotus"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4400" dirty="0" smtClean="0">
                <a:solidFill>
                  <a:schemeClr val="tx1"/>
                </a:solidFill>
                <a:cs typeface="Lotus" pitchFamily="2" charset="-78"/>
              </a:rPr>
              <a:t>تعاريف تعارض</a:t>
            </a:r>
            <a:endParaRPr lang="fa-IR" sz="4400" dirty="0">
              <a:solidFill>
                <a:schemeClr val="tx1"/>
              </a:solidFill>
              <a:cs typeface="Lotus" pitchFamily="2" charset="-78"/>
            </a:endParaRPr>
          </a:p>
        </p:txBody>
      </p:sp>
      <p:sp>
        <p:nvSpPr>
          <p:cNvPr id="3" name="Content Placeholder 2"/>
          <p:cNvSpPr>
            <a:spLocks noGrp="1"/>
          </p:cNvSpPr>
          <p:nvPr>
            <p:ph sz="half" idx="1"/>
          </p:nvPr>
        </p:nvSpPr>
        <p:spPr>
          <a:xfrm>
            <a:off x="957266" y="1571612"/>
            <a:ext cx="3114668" cy="4434840"/>
          </a:xfrm>
        </p:spPr>
        <p:txBody>
          <a:bodyPr>
            <a:normAutofit fontScale="77500" lnSpcReduction="20000"/>
          </a:bodyPr>
          <a:lstStyle/>
          <a:p>
            <a:endParaRPr lang="fa-IR" sz="3200" dirty="0" smtClean="0">
              <a:latin typeface="Arial" pitchFamily="34" charset="0"/>
              <a:cs typeface="Arial" pitchFamily="34" charset="0"/>
            </a:endParaRPr>
          </a:p>
        </p:txBody>
      </p:sp>
      <p:sp>
        <p:nvSpPr>
          <p:cNvPr id="5" name="Content Placeholder 4"/>
          <p:cNvSpPr>
            <a:spLocks noGrp="1"/>
          </p:cNvSpPr>
          <p:nvPr>
            <p:ph sz="half" idx="2"/>
          </p:nvPr>
        </p:nvSpPr>
        <p:spPr>
          <a:xfrm>
            <a:off x="4648200" y="2137432"/>
            <a:ext cx="4038600" cy="4006212"/>
          </a:xfrm>
        </p:spPr>
        <p:txBody>
          <a:bodyPr>
            <a:normAutofit fontScale="77500" lnSpcReduction="20000"/>
          </a:bodyPr>
          <a:lstStyle/>
          <a:p>
            <a:pPr algn="just"/>
            <a:r>
              <a:rPr lang="fa-IR" dirty="0" smtClean="0">
                <a:cs typeface="Lotus" pitchFamily="2" charset="-78"/>
              </a:rPr>
              <a:t>فرايند احساس و ادراك هر گونه ناسازگاري در درون و يا بين افراد، گروه ها، يا سازمانها است كه منتهي به رفتار پنهان و يا آشكاراي متعارض در دو طرف گردد.</a:t>
            </a:r>
          </a:p>
          <a:p>
            <a:endParaRPr lang="fa-IR" dirty="0" smtClean="0">
              <a:cs typeface="Lotus" pitchFamily="2" charset="-78"/>
            </a:endParaRPr>
          </a:p>
          <a:p>
            <a:pPr algn="just"/>
            <a:r>
              <a:rPr lang="fa-IR" dirty="0" smtClean="0">
                <a:cs typeface="Lotus" pitchFamily="2" charset="-78"/>
              </a:rPr>
              <a:t>تعارض در بين افراد اشاره به فرايندي دارد كه در آن شخص “الف”  به طور عمدي مي كوشد تا به گونه اي بازدارنده سبب ناكامي شخص “ب” در رسيدن به علايق و اهدافش شود و از اينرو ادراك و احساس تعارض در يك يا هر دو طرف بوجود آيد.</a:t>
            </a:r>
          </a:p>
          <a:p>
            <a:endParaRPr lang="fa-IR" dirty="0" smtClean="0">
              <a:cs typeface="Lotus" pitchFamily="2" charset="-78"/>
            </a:endParaRPr>
          </a:p>
          <a:p>
            <a:pPr algn="just"/>
            <a:r>
              <a:rPr lang="fa-IR" dirty="0" smtClean="0">
                <a:cs typeface="Lotus" pitchFamily="2" charset="-78"/>
              </a:rPr>
              <a:t>در اين تعاريف ادراك از مخالفت، جلوگيري از كاميابي و احساس بازدارندگي نشان دهنده وجود تعارض هستند.</a:t>
            </a:r>
            <a:endParaRPr lang="fa-IR" dirty="0">
              <a:cs typeface="Lotus" pitchFamily="2" charset="-78"/>
            </a:endParaRPr>
          </a:p>
        </p:txBody>
      </p:sp>
      <p:pic>
        <p:nvPicPr>
          <p:cNvPr id="4" name="Picture 4" descr="conflict"/>
          <p:cNvPicPr>
            <a:picLocks noChangeAspect="1" noChangeArrowheads="1"/>
          </p:cNvPicPr>
          <p:nvPr/>
        </p:nvPicPr>
        <p:blipFill>
          <a:blip r:embed="rId2" cstate="print"/>
          <a:srcRect/>
          <a:stretch>
            <a:fillRect/>
          </a:stretch>
        </p:blipFill>
        <p:spPr>
          <a:xfrm>
            <a:off x="1571604" y="2714620"/>
            <a:ext cx="2071702" cy="2071702"/>
          </a:xfrm>
          <a:prstGeom prst="rect">
            <a:avLst/>
          </a:prstGeom>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blinds(horizontal)">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Lotus" pitchFamily="2" charset="-78"/>
              </a:rPr>
              <a:t>موقعيت صحيح استفاده از همكاري</a:t>
            </a:r>
            <a:endParaRPr lang="fa-IR" dirty="0">
              <a:cs typeface="Lotus" pitchFamily="2" charset="-78"/>
            </a:endParaRPr>
          </a:p>
        </p:txBody>
      </p:sp>
      <p:sp>
        <p:nvSpPr>
          <p:cNvPr id="3" name="Content Placeholder 2"/>
          <p:cNvSpPr>
            <a:spLocks noGrp="1"/>
          </p:cNvSpPr>
          <p:nvPr>
            <p:ph idx="1"/>
          </p:nvPr>
        </p:nvSpPr>
        <p:spPr/>
        <p:txBody>
          <a:bodyPr/>
          <a:lstStyle/>
          <a:p>
            <a:r>
              <a:rPr lang="fa-IR" dirty="0" smtClean="0">
                <a:cs typeface="Lotus" pitchFamily="2" charset="-78"/>
              </a:rPr>
              <a:t>يافتن يك راه حل جمعي وقتي كه رسيدن به توافق براي طرفين سود آور باشد.</a:t>
            </a:r>
          </a:p>
          <a:p>
            <a:r>
              <a:rPr lang="fa-IR" dirty="0" smtClean="0">
                <a:cs typeface="Lotus" pitchFamily="2" charset="-78"/>
              </a:rPr>
              <a:t>وقتي همكاري موجب بوجود آوردن راه حل ها و موقعيت هاي جديد براي رشد افراد و سازمان مي شود.</a:t>
            </a:r>
            <a:endParaRPr lang="fa-IR" dirty="0">
              <a:cs typeface="Lotus"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Lotus" pitchFamily="2" charset="-78"/>
              </a:rPr>
              <a:t>موقعيت صحيح استفاده از مصالحه</a:t>
            </a:r>
            <a:endParaRPr lang="fa-IR" dirty="0">
              <a:cs typeface="Lotus" pitchFamily="2" charset="-78"/>
            </a:endParaRPr>
          </a:p>
        </p:txBody>
      </p:sp>
      <p:sp>
        <p:nvSpPr>
          <p:cNvPr id="3" name="Content Placeholder 2"/>
          <p:cNvSpPr>
            <a:spLocks noGrp="1"/>
          </p:cNvSpPr>
          <p:nvPr>
            <p:ph idx="1"/>
          </p:nvPr>
        </p:nvSpPr>
        <p:spPr/>
        <p:txBody>
          <a:bodyPr/>
          <a:lstStyle/>
          <a:p>
            <a:r>
              <a:rPr lang="fa-IR" dirty="0" smtClean="0">
                <a:cs typeface="Lotus" pitchFamily="2" charset="-78"/>
              </a:rPr>
              <a:t>وقتي اهداف مهم هستند اما ارزش مجادله و استفاده از سبكهاي رقابتي ندارند.</a:t>
            </a:r>
          </a:p>
          <a:p>
            <a:r>
              <a:rPr lang="fa-IR" dirty="0" smtClean="0">
                <a:cs typeface="Lotus" pitchFamily="2" charset="-78"/>
              </a:rPr>
              <a:t>وقتي حريفان داراي سطوح برابري از نظر قدرت سازماني هستند.</a:t>
            </a:r>
          </a:p>
          <a:p>
            <a:r>
              <a:rPr lang="fa-IR" dirty="0" smtClean="0">
                <a:cs typeface="Lotus" pitchFamily="2" charset="-78"/>
              </a:rPr>
              <a:t>براي دستيابي به توافق موقتي در مشكلات پيچيده</a:t>
            </a:r>
          </a:p>
          <a:p>
            <a:r>
              <a:rPr lang="fa-IR" dirty="0" smtClean="0">
                <a:cs typeface="Lotus" pitchFamily="2" charset="-78"/>
              </a:rPr>
              <a:t>براي رسيدن به راه حل هاي موقت وقتي كه محدوديت زماني وجود دارد.</a:t>
            </a:r>
          </a:p>
          <a:p>
            <a:pPr>
              <a:buNone/>
            </a:pPr>
            <a:endParaRPr lang="fa-I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Lotus" pitchFamily="2" charset="-78"/>
              </a:rPr>
              <a:t>موقعيت صحيح استفاده از سازش</a:t>
            </a:r>
            <a:endParaRPr lang="fa-IR" dirty="0">
              <a:cs typeface="Lotus" pitchFamily="2" charset="-78"/>
            </a:endParaRPr>
          </a:p>
        </p:txBody>
      </p:sp>
      <p:sp>
        <p:nvSpPr>
          <p:cNvPr id="3" name="Content Placeholder 2"/>
          <p:cNvSpPr>
            <a:spLocks noGrp="1"/>
          </p:cNvSpPr>
          <p:nvPr>
            <p:ph idx="1"/>
          </p:nvPr>
        </p:nvSpPr>
        <p:spPr/>
        <p:txBody>
          <a:bodyPr/>
          <a:lstStyle/>
          <a:p>
            <a:r>
              <a:rPr lang="fa-IR" dirty="0" smtClean="0">
                <a:cs typeface="Lotus" pitchFamily="2" charset="-78"/>
              </a:rPr>
              <a:t>وقتي متوجه شده ايد كه نظرتان اشتباه است.</a:t>
            </a:r>
          </a:p>
          <a:p>
            <a:r>
              <a:rPr lang="fa-IR" dirty="0" smtClean="0">
                <a:cs typeface="Lotus" pitchFamily="2" charset="-78"/>
              </a:rPr>
              <a:t>وقتي كه مشكلاتي كه براي طرف مقابل پيش مي آيد داراي اهميت بسيار زيادتري نسبت به مشكلات شما مي باشد.</a:t>
            </a:r>
          </a:p>
          <a:p>
            <a:r>
              <a:rPr lang="fa-IR" dirty="0" smtClean="0">
                <a:cs typeface="Lotus" pitchFamily="2" charset="-78"/>
              </a:rPr>
              <a:t>براي ايجاد احساس مشاركت در مواقعي كه اين احساس براي موفقيت بسيار مهم باشد.</a:t>
            </a:r>
          </a:p>
          <a:p>
            <a:r>
              <a:rPr lang="fa-IR" dirty="0" smtClean="0">
                <a:cs typeface="Lotus" pitchFamily="2" charset="-78"/>
              </a:rPr>
              <a:t>جهت ايجاد فضايي براي پيشرفت و يادگيري زير دستان با توجه به درس گرفتن از اشتباهات گذشته</a:t>
            </a:r>
            <a:endParaRPr lang="fa-IR" dirty="0">
              <a:cs typeface="Lotus"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143000"/>
          </a:xfrm>
        </p:spPr>
        <p:txBody>
          <a:bodyPr vert="horz" wrap="square" lIns="91440" tIns="45720" rIns="91440" bIns="45720" numCol="1" anchorCtr="0" compatLnSpc="1">
            <a:prstTxWarp prst="textNoShape">
              <a:avLst/>
            </a:prstTxWarp>
            <a:normAutofit fontScale="90000"/>
          </a:bodyPr>
          <a:lstStyle/>
          <a:p>
            <a:pPr algn="r" eaLnBrk="1" hangingPunct="1">
              <a:defRPr/>
            </a:pPr>
            <a:r>
              <a:rPr lang="fa-IR" dirty="0" smtClean="0">
                <a:cs typeface="Zar" pitchFamily="2" charset="-78"/>
              </a:rPr>
              <a:t>تاثير پيش فرضهاي ذهني بر تعارضات بين فردي</a:t>
            </a:r>
          </a:p>
        </p:txBody>
      </p:sp>
      <p:sp>
        <p:nvSpPr>
          <p:cNvPr id="10243" name="Content Placeholder 2"/>
          <p:cNvSpPr>
            <a:spLocks noGrp="1"/>
          </p:cNvSpPr>
          <p:nvPr>
            <p:ph idx="1"/>
          </p:nvPr>
        </p:nvSpPr>
        <p:spPr>
          <a:xfrm>
            <a:off x="714348" y="1671662"/>
            <a:ext cx="8124852" cy="4972048"/>
          </a:xfrm>
        </p:spPr>
        <p:txBody>
          <a:bodyPr>
            <a:normAutofit fontScale="92500" lnSpcReduction="20000"/>
          </a:bodyPr>
          <a:lstStyle/>
          <a:p>
            <a:pPr algn="just">
              <a:buClr>
                <a:schemeClr val="accent2"/>
              </a:buClr>
              <a:buFont typeface="Wingdings" pitchFamily="2" charset="2"/>
              <a:buChar char="q"/>
              <a:defRPr/>
            </a:pPr>
            <a:r>
              <a:rPr lang="fa-IR" sz="2800" dirty="0" smtClean="0">
                <a:cs typeface="Zar" pitchFamily="2" charset="-78"/>
              </a:rPr>
              <a:t> “باورها و پيش فرضهاي ذهني” و “رفتارهاي” انسانها داراي وابستگي زيادي به يكديگر مي باشد.</a:t>
            </a:r>
          </a:p>
          <a:p>
            <a:pPr algn="just" eaLnBrk="1" hangingPunct="1">
              <a:buClr>
                <a:schemeClr val="accent2"/>
              </a:buClr>
              <a:buFont typeface="Wingdings" pitchFamily="2" charset="2"/>
              <a:buChar char="q"/>
              <a:defRPr/>
            </a:pPr>
            <a:endParaRPr lang="fa-IR" sz="2800" dirty="0" smtClean="0">
              <a:cs typeface="Zar" pitchFamily="2" charset="-78"/>
            </a:endParaRPr>
          </a:p>
          <a:p>
            <a:pPr algn="just" eaLnBrk="1" hangingPunct="1">
              <a:buClr>
                <a:schemeClr val="accent2"/>
              </a:buClr>
              <a:buFont typeface="Wingdings" pitchFamily="2" charset="2"/>
              <a:buChar char="q"/>
              <a:defRPr/>
            </a:pPr>
            <a:r>
              <a:rPr lang="fa-IR" sz="2800" dirty="0" smtClean="0">
                <a:cs typeface="Zar" pitchFamily="2" charset="-78"/>
              </a:rPr>
              <a:t>تعارضات بين فردي ممكن است به دليل پيش فرضهاي ذهني بوجود آيد.</a:t>
            </a:r>
          </a:p>
          <a:p>
            <a:pPr algn="just" eaLnBrk="1" hangingPunct="1">
              <a:buClr>
                <a:schemeClr val="accent2"/>
              </a:buClr>
              <a:buNone/>
              <a:defRPr/>
            </a:pPr>
            <a:endParaRPr lang="fa-IR" sz="2800" dirty="0" smtClean="0">
              <a:cs typeface="Zar" pitchFamily="2" charset="-78"/>
            </a:endParaRPr>
          </a:p>
          <a:p>
            <a:pPr algn="just" eaLnBrk="1" hangingPunct="1">
              <a:buClr>
                <a:schemeClr val="accent2"/>
              </a:buClr>
              <a:buFont typeface="Wingdings" pitchFamily="2" charset="2"/>
              <a:buChar char="q"/>
              <a:defRPr/>
            </a:pPr>
            <a:r>
              <a:rPr lang="fa-IR" sz="2800" dirty="0" smtClean="0">
                <a:cs typeface="Zar" pitchFamily="2" charset="-78"/>
              </a:rPr>
              <a:t>رفتار افراد عمدتاً بر اساس ادراکشان از واقعيت شكل مي گيرد؛ نه الزاماً بر اساس خود واقعيت</a:t>
            </a:r>
          </a:p>
          <a:p>
            <a:pPr algn="just" eaLnBrk="1" hangingPunct="1">
              <a:buClr>
                <a:schemeClr val="accent2"/>
              </a:buClr>
              <a:buFont typeface="Wingdings" pitchFamily="2" charset="2"/>
              <a:buNone/>
              <a:defRPr/>
            </a:pPr>
            <a:endParaRPr lang="fa-IR" sz="2800" dirty="0" smtClean="0">
              <a:cs typeface="Zar" pitchFamily="2" charset="-78"/>
            </a:endParaRPr>
          </a:p>
          <a:p>
            <a:pPr algn="just" eaLnBrk="1" hangingPunct="1">
              <a:buClr>
                <a:schemeClr val="accent2"/>
              </a:buClr>
              <a:buFont typeface="Wingdings" pitchFamily="2" charset="2"/>
              <a:buChar char="q"/>
              <a:defRPr/>
            </a:pPr>
            <a:r>
              <a:rPr lang="fa-IR" sz="2800" dirty="0" smtClean="0">
                <a:cs typeface="Zar" pitchFamily="2" charset="-78"/>
              </a:rPr>
              <a:t> ادراك انسان از واقعيت ها داراي محدوديت هاي فراواني مي باشد.</a:t>
            </a:r>
          </a:p>
          <a:p>
            <a:pPr algn="just" eaLnBrk="1" hangingPunct="1">
              <a:buClr>
                <a:schemeClr val="accent2"/>
              </a:buClr>
              <a:buFont typeface="Wingdings" pitchFamily="2" charset="2"/>
              <a:buChar char="q"/>
              <a:defRPr/>
            </a:pPr>
            <a:endParaRPr lang="fa-IR" sz="2800" dirty="0" smtClean="0">
              <a:cs typeface="Zar" pitchFamily="2" charset="-78"/>
            </a:endParaRPr>
          </a:p>
          <a:p>
            <a:pPr algn="just" eaLnBrk="1" hangingPunct="1">
              <a:buClr>
                <a:schemeClr val="accent2"/>
              </a:buClr>
              <a:buFont typeface="Wingdings" pitchFamily="2" charset="2"/>
              <a:buChar char="q"/>
              <a:defRPr/>
            </a:pPr>
            <a:r>
              <a:rPr lang="fa-IR" sz="2800" dirty="0" smtClean="0">
                <a:cs typeface="Zar" pitchFamily="2" charset="-78"/>
              </a:rPr>
              <a:t>بسياري از پيش فرضها و قضاوت هاي انسان ممكن است بر اساس ادراكاتي باشد كه الزاماً صحيح نمي باشند.</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lgn="r" eaLnBrk="1" hangingPunct="1">
              <a:defRPr/>
            </a:pPr>
            <a:r>
              <a:rPr lang="fa-IR" dirty="0" smtClean="0">
                <a:cs typeface="Zar" pitchFamily="2" charset="-78"/>
              </a:rPr>
              <a:t>انواع باورها و پيش فرض ها</a:t>
            </a:r>
          </a:p>
        </p:txBody>
      </p:sp>
      <p:sp>
        <p:nvSpPr>
          <p:cNvPr id="11267" name="Content Placeholder 2"/>
          <p:cNvSpPr>
            <a:spLocks noGrp="1"/>
          </p:cNvSpPr>
          <p:nvPr>
            <p:ph idx="1"/>
          </p:nvPr>
        </p:nvSpPr>
        <p:spPr>
          <a:xfrm>
            <a:off x="1142976" y="2047884"/>
            <a:ext cx="7499350" cy="2667000"/>
          </a:xfrm>
        </p:spPr>
        <p:txBody>
          <a:bodyPr/>
          <a:lstStyle/>
          <a:p>
            <a:pPr eaLnBrk="1" hangingPunct="1">
              <a:buClr>
                <a:schemeClr val="accent2"/>
              </a:buClr>
              <a:buFont typeface="Wingdings" pitchFamily="2" charset="2"/>
              <a:buChar char="q"/>
              <a:defRPr/>
            </a:pPr>
            <a:r>
              <a:rPr lang="fa-IR" dirty="0" smtClean="0">
                <a:cs typeface="Zar" pitchFamily="2" charset="-78"/>
              </a:rPr>
              <a:t>درباره ديگران؛</a:t>
            </a:r>
          </a:p>
          <a:p>
            <a:pPr eaLnBrk="1" hangingPunct="1">
              <a:buClr>
                <a:schemeClr val="accent2"/>
              </a:buClr>
              <a:buFont typeface="Wingdings" pitchFamily="2" charset="2"/>
              <a:buChar char="q"/>
              <a:defRPr/>
            </a:pPr>
            <a:r>
              <a:rPr lang="fa-IR" dirty="0" smtClean="0">
                <a:cs typeface="Zar" pitchFamily="2" charset="-78"/>
              </a:rPr>
              <a:t>درباره خود؛</a:t>
            </a:r>
          </a:p>
          <a:p>
            <a:pPr eaLnBrk="1" hangingPunct="1">
              <a:buClr>
                <a:schemeClr val="accent2"/>
              </a:buClr>
              <a:buFont typeface="Wingdings" pitchFamily="2" charset="2"/>
              <a:buChar char="q"/>
              <a:defRPr/>
            </a:pPr>
            <a:r>
              <a:rPr lang="fa-IR" dirty="0" smtClean="0">
                <a:cs typeface="Zar" pitchFamily="2" charset="-78"/>
              </a:rPr>
              <a:t>درباره وقايع و پديده هاي محيطي.</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bwMode="auto">
          <a:xfrm>
            <a:off x="557242" y="500042"/>
            <a:ext cx="8229600" cy="1143000"/>
          </a:xfrm>
        </p:spPr>
        <p:txBody>
          <a:bodyPr vert="horz" wrap="square" lIns="91440" tIns="45720" rIns="91440" bIns="45720" numCol="1" anchorCtr="0" compatLnSpc="1">
            <a:prstTxWarp prst="textNoShape">
              <a:avLst/>
            </a:prstTxWarp>
            <a:normAutofit fontScale="90000"/>
          </a:bodyPr>
          <a:lstStyle/>
          <a:p>
            <a:pPr algn="r">
              <a:defRPr/>
            </a:pPr>
            <a:r>
              <a:rPr lang="fa-IR" b="1" dirty="0" smtClean="0">
                <a:cs typeface="Zar" pitchFamily="2" charset="-78"/>
              </a:rPr>
              <a:t>شناسايي نردبان استنتاج در ذهن خود</a:t>
            </a:r>
            <a:endParaRPr lang="en-US" dirty="0" smtClean="0">
              <a:effectLst>
                <a:outerShdw blurRad="38100" dist="38100" dir="2700000" algn="tl">
                  <a:srgbClr val="C0C0C0"/>
                </a:outerShdw>
              </a:effectLst>
              <a:cs typeface="Zar" pitchFamily="2" charset="-78"/>
            </a:endParaRPr>
          </a:p>
        </p:txBody>
      </p:sp>
      <p:sp>
        <p:nvSpPr>
          <p:cNvPr id="24579" name="Rectangle 3"/>
          <p:cNvSpPr>
            <a:spLocks noGrp="1"/>
          </p:cNvSpPr>
          <p:nvPr>
            <p:ph type="body" idx="1"/>
          </p:nvPr>
        </p:nvSpPr>
        <p:spPr>
          <a:xfrm>
            <a:off x="1143000" y="1905000"/>
            <a:ext cx="7791450" cy="4114800"/>
          </a:xfrm>
        </p:spPr>
        <p:txBody>
          <a:bodyPr>
            <a:normAutofit lnSpcReduction="10000"/>
          </a:bodyPr>
          <a:lstStyle/>
          <a:p>
            <a:pPr algn="just">
              <a:buClr>
                <a:schemeClr val="accent2"/>
              </a:buClr>
              <a:buFont typeface="Wingdings" pitchFamily="2" charset="2"/>
              <a:buChar char="q"/>
            </a:pPr>
            <a:r>
              <a:rPr lang="fa-IR" sz="2800" dirty="0" smtClean="0">
                <a:cs typeface="Zar" pitchFamily="2" charset="-78"/>
              </a:rPr>
              <a:t>بر اساس مطالعات آ</a:t>
            </a:r>
            <a:r>
              <a:rPr lang="ar-SA" sz="2800" dirty="0" smtClean="0">
                <a:cs typeface="Zar" pitchFamily="2" charset="-78"/>
              </a:rPr>
              <a:t>ر</a:t>
            </a:r>
            <a:r>
              <a:rPr lang="fa-IR" sz="2800" dirty="0" smtClean="0">
                <a:cs typeface="Zar" pitchFamily="2" charset="-78"/>
              </a:rPr>
              <a:t>جري</a:t>
            </a:r>
            <a:r>
              <a:rPr lang="ar-SA" sz="2800" dirty="0" smtClean="0">
                <a:cs typeface="Zar" pitchFamily="2" charset="-78"/>
              </a:rPr>
              <a:t>س و</a:t>
            </a:r>
            <a:r>
              <a:rPr lang="fa-IR" sz="2800" dirty="0" smtClean="0">
                <a:cs typeface="Zar" pitchFamily="2" charset="-78"/>
              </a:rPr>
              <a:t> </a:t>
            </a:r>
            <a:r>
              <a:rPr lang="ar-SA" sz="2800" dirty="0" smtClean="0">
                <a:cs typeface="Zar" pitchFamily="2" charset="-78"/>
              </a:rPr>
              <a:t>شان (</a:t>
            </a:r>
            <a:r>
              <a:rPr lang="fa-IR" sz="2800" dirty="0" smtClean="0">
                <a:cs typeface="Zar" pitchFamily="2" charset="-78"/>
              </a:rPr>
              <a:t>1996</a:t>
            </a:r>
            <a:r>
              <a:rPr lang="ar-SA" sz="2800" dirty="0" smtClean="0">
                <a:cs typeface="Zar" pitchFamily="2" charset="-78"/>
              </a:rPr>
              <a:t>) افراد به صورت گز</a:t>
            </a:r>
            <a:r>
              <a:rPr lang="fa-IR" sz="2800" dirty="0" smtClean="0">
                <a:cs typeface="Zar" pitchFamily="2" charset="-78"/>
              </a:rPr>
              <a:t>ي</a:t>
            </a:r>
            <a:r>
              <a:rPr lang="ar-SA" sz="2800" dirty="0" smtClean="0">
                <a:cs typeface="Zar" pitchFamily="2" charset="-78"/>
              </a:rPr>
              <a:t>نشی اطلاعات لازم را از مح</a:t>
            </a:r>
            <a:r>
              <a:rPr lang="fa-IR" sz="2800" dirty="0" smtClean="0">
                <a:cs typeface="Zar" pitchFamily="2" charset="-78"/>
              </a:rPr>
              <a:t>ي</a:t>
            </a:r>
            <a:r>
              <a:rPr lang="ar-SA" sz="2800" dirty="0" smtClean="0">
                <a:cs typeface="Zar" pitchFamily="2" charset="-78"/>
              </a:rPr>
              <a:t>طشان اخذ می کنند.</a:t>
            </a:r>
            <a:r>
              <a:rPr lang="fa-IR" sz="2800" dirty="0" smtClean="0">
                <a:cs typeface="Zar" pitchFamily="2" charset="-78"/>
              </a:rPr>
              <a:t> سپس</a:t>
            </a:r>
            <a:r>
              <a:rPr lang="ar-SA" sz="2800" dirty="0" smtClean="0">
                <a:cs typeface="Zar" pitchFamily="2" charset="-78"/>
              </a:rPr>
              <a:t> ممکن است به سرعت زنج</a:t>
            </a:r>
            <a:r>
              <a:rPr lang="fa-IR" sz="2800" dirty="0" smtClean="0">
                <a:cs typeface="Zar" pitchFamily="2" charset="-78"/>
              </a:rPr>
              <a:t>ي</a:t>
            </a:r>
            <a:r>
              <a:rPr lang="ar-SA" sz="2800" dirty="0" smtClean="0">
                <a:cs typeface="Zar" pitchFamily="2" charset="-78"/>
              </a:rPr>
              <a:t>ره ای از استنباطها</a:t>
            </a:r>
            <a:r>
              <a:rPr lang="fa-IR" sz="2800" dirty="0" smtClean="0">
                <a:cs typeface="Zar" pitchFamily="2" charset="-78"/>
              </a:rPr>
              <a:t> را </a:t>
            </a:r>
            <a:r>
              <a:rPr lang="ar-SA" sz="2800" dirty="0" smtClean="0">
                <a:cs typeface="Zar" pitchFamily="2" charset="-78"/>
              </a:rPr>
              <a:t>در</a:t>
            </a:r>
            <a:r>
              <a:rPr lang="fa-IR" sz="2800" dirty="0" smtClean="0">
                <a:cs typeface="Zar" pitchFamily="2" charset="-78"/>
              </a:rPr>
              <a:t> </a:t>
            </a:r>
            <a:r>
              <a:rPr lang="ar-SA" sz="2800" dirty="0" smtClean="0">
                <a:cs typeface="Zar" pitchFamily="2" charset="-78"/>
              </a:rPr>
              <a:t>ذهن شکل </a:t>
            </a:r>
            <a:r>
              <a:rPr lang="fa-IR" sz="2800" dirty="0" smtClean="0">
                <a:cs typeface="Zar" pitchFamily="2" charset="-78"/>
              </a:rPr>
              <a:t>داده،</a:t>
            </a:r>
            <a:r>
              <a:rPr lang="ar-SA" sz="2800" dirty="0" smtClean="0">
                <a:cs typeface="Zar" pitchFamily="2" charset="-78"/>
              </a:rPr>
              <a:t> وسپس روابط</a:t>
            </a:r>
            <a:r>
              <a:rPr lang="fa-IR" sz="2800" dirty="0" smtClean="0">
                <a:cs typeface="Zar" pitchFamily="2" charset="-78"/>
              </a:rPr>
              <a:t>ي</a:t>
            </a:r>
            <a:r>
              <a:rPr lang="ar-SA" sz="2800" dirty="0" smtClean="0">
                <a:cs typeface="Zar" pitchFamily="2" charset="-78"/>
              </a:rPr>
              <a:t> ب</a:t>
            </a:r>
            <a:r>
              <a:rPr lang="fa-IR" sz="2800" dirty="0" smtClean="0">
                <a:cs typeface="Zar" pitchFamily="2" charset="-78"/>
              </a:rPr>
              <a:t>ي</a:t>
            </a:r>
            <a:r>
              <a:rPr lang="ar-SA" sz="2800" dirty="0" smtClean="0">
                <a:cs typeface="Zar" pitchFamily="2" charset="-78"/>
              </a:rPr>
              <a:t>ن اطلاعات جد</a:t>
            </a:r>
            <a:r>
              <a:rPr lang="fa-IR" sz="2800" dirty="0" smtClean="0">
                <a:cs typeface="Zar" pitchFamily="2" charset="-78"/>
              </a:rPr>
              <a:t>ي</a:t>
            </a:r>
            <a:r>
              <a:rPr lang="ar-SA" sz="2800" dirty="0" smtClean="0">
                <a:cs typeface="Zar" pitchFamily="2" charset="-78"/>
              </a:rPr>
              <a:t>د و فرضها و باورها</a:t>
            </a:r>
            <a:r>
              <a:rPr lang="fa-IR" sz="2800" dirty="0" smtClean="0">
                <a:cs typeface="Zar" pitchFamily="2" charset="-78"/>
              </a:rPr>
              <a:t> را با تفاسير خود از اطلاعات موجود</a:t>
            </a:r>
            <a:r>
              <a:rPr lang="ar-SA" sz="2800" dirty="0" smtClean="0">
                <a:cs typeface="Zar" pitchFamily="2" charset="-78"/>
              </a:rPr>
              <a:t> ا</a:t>
            </a:r>
            <a:r>
              <a:rPr lang="fa-IR" sz="2800" dirty="0" smtClean="0">
                <a:cs typeface="Zar" pitchFamily="2" charset="-78"/>
              </a:rPr>
              <a:t>ي</a:t>
            </a:r>
            <a:r>
              <a:rPr lang="ar-SA" sz="2800" dirty="0" smtClean="0">
                <a:cs typeface="Zar" pitchFamily="2" charset="-78"/>
              </a:rPr>
              <a:t>جا</a:t>
            </a:r>
            <a:r>
              <a:rPr lang="fa-IR" sz="2800" dirty="0" smtClean="0">
                <a:cs typeface="Zar" pitchFamily="2" charset="-78"/>
              </a:rPr>
              <a:t>د کنند، </a:t>
            </a:r>
            <a:r>
              <a:rPr lang="ar-SA" sz="2800" dirty="0" smtClean="0">
                <a:cs typeface="Zar" pitchFamily="2" charset="-78"/>
              </a:rPr>
              <a:t>ونها</a:t>
            </a:r>
            <a:r>
              <a:rPr lang="fa-IR" sz="2800" dirty="0" smtClean="0">
                <a:cs typeface="Zar" pitchFamily="2" charset="-78"/>
              </a:rPr>
              <a:t>ي</a:t>
            </a:r>
            <a:r>
              <a:rPr lang="ar-SA" sz="2800" dirty="0" smtClean="0">
                <a:cs typeface="Zar" pitchFamily="2" charset="-78"/>
              </a:rPr>
              <a:t>تا</a:t>
            </a:r>
            <a:r>
              <a:rPr lang="fa-IR" sz="2800" dirty="0" smtClean="0">
                <a:cs typeface="Zar" pitchFamily="2" charset="-78"/>
              </a:rPr>
              <a:t>ً</a:t>
            </a:r>
            <a:r>
              <a:rPr lang="ar-SA" sz="2800" dirty="0" smtClean="0">
                <a:cs typeface="Zar" pitchFamily="2" charset="-78"/>
              </a:rPr>
              <a:t> رفتارها</a:t>
            </a:r>
            <a:r>
              <a:rPr lang="fa-IR" sz="2800" dirty="0" smtClean="0">
                <a:cs typeface="Zar" pitchFamily="2" charset="-78"/>
              </a:rPr>
              <a:t>يشان را </a:t>
            </a:r>
            <a:r>
              <a:rPr lang="ar-SA" sz="2800" dirty="0" smtClean="0">
                <a:cs typeface="Zar" pitchFamily="2" charset="-78"/>
              </a:rPr>
              <a:t>بر اساس استنباطها</a:t>
            </a:r>
            <a:r>
              <a:rPr lang="fa-IR" sz="2800" dirty="0" smtClean="0">
                <a:cs typeface="Zar" pitchFamily="2" charset="-78"/>
              </a:rPr>
              <a:t>ي</a:t>
            </a:r>
            <a:r>
              <a:rPr lang="ar-SA" sz="2800" dirty="0" smtClean="0">
                <a:cs typeface="Zar" pitchFamily="2" charset="-78"/>
              </a:rPr>
              <a:t>شان بــــرو</a:t>
            </a:r>
            <a:r>
              <a:rPr lang="fa-IR" sz="2800" dirty="0" smtClean="0">
                <a:cs typeface="Zar" pitchFamily="2" charset="-78"/>
              </a:rPr>
              <a:t>ز دهند.</a:t>
            </a:r>
          </a:p>
          <a:p>
            <a:pPr algn="just">
              <a:buClr>
                <a:schemeClr val="accent2"/>
              </a:buClr>
              <a:buNone/>
            </a:pPr>
            <a:endParaRPr lang="fa-IR" sz="2800" dirty="0" smtClean="0">
              <a:cs typeface="Zar" pitchFamily="2" charset="-78"/>
            </a:endParaRPr>
          </a:p>
          <a:p>
            <a:pPr>
              <a:buClr>
                <a:schemeClr val="accent2"/>
              </a:buClr>
              <a:buFont typeface="Wingdings" pitchFamily="2" charset="2"/>
              <a:buChar char="q"/>
            </a:pPr>
            <a:r>
              <a:rPr lang="ar-SA" sz="2800" dirty="0" smtClean="0">
                <a:cs typeface="Zar" pitchFamily="2" charset="-78"/>
              </a:rPr>
              <a:t>چن</a:t>
            </a:r>
            <a:r>
              <a:rPr lang="fa-IR" sz="2800" dirty="0" smtClean="0">
                <a:cs typeface="Zar" pitchFamily="2" charset="-78"/>
              </a:rPr>
              <a:t>ي</a:t>
            </a:r>
            <a:r>
              <a:rPr lang="ar-SA" sz="2800" dirty="0" smtClean="0">
                <a:cs typeface="Zar" pitchFamily="2" charset="-78"/>
              </a:rPr>
              <a:t>ن استنباطها</a:t>
            </a:r>
            <a:r>
              <a:rPr lang="fa-IR" sz="2800" dirty="0" smtClean="0">
                <a:cs typeface="Zar" pitchFamily="2" charset="-78"/>
              </a:rPr>
              <a:t>ي</a:t>
            </a:r>
            <a:r>
              <a:rPr lang="ar-SA" sz="2800" dirty="0" smtClean="0">
                <a:cs typeface="Zar" pitchFamily="2" charset="-78"/>
              </a:rPr>
              <a:t>ی معمولا</a:t>
            </a:r>
            <a:r>
              <a:rPr lang="fa-IR" sz="2800" dirty="0" smtClean="0">
                <a:cs typeface="Zar" pitchFamily="2" charset="-78"/>
              </a:rPr>
              <a:t>ً</a:t>
            </a:r>
            <a:r>
              <a:rPr lang="ar-SA" sz="2800" dirty="0" smtClean="0">
                <a:cs typeface="Zar" pitchFamily="2" charset="-78"/>
              </a:rPr>
              <a:t> آزمون نشده و متاسفانه</a:t>
            </a:r>
            <a:r>
              <a:rPr lang="fa-IR" sz="2800" dirty="0" smtClean="0">
                <a:cs typeface="Zar" pitchFamily="2" charset="-78"/>
              </a:rPr>
              <a:t> </a:t>
            </a:r>
            <a:r>
              <a:rPr lang="ar-SA" sz="2800" dirty="0" smtClean="0">
                <a:cs typeface="Zar" pitchFamily="2" charset="-78"/>
              </a:rPr>
              <a:t>گاهی غ</a:t>
            </a:r>
            <a:r>
              <a:rPr lang="fa-IR" sz="2800" dirty="0" smtClean="0">
                <a:cs typeface="Zar" pitchFamily="2" charset="-78"/>
              </a:rPr>
              <a:t>ي</a:t>
            </a:r>
            <a:r>
              <a:rPr lang="ar-SA" sz="2800" dirty="0" smtClean="0">
                <a:cs typeface="Zar" pitchFamily="2" charset="-78"/>
              </a:rPr>
              <a:t>ر صح</a:t>
            </a:r>
            <a:r>
              <a:rPr lang="fa-IR" sz="2800" dirty="0" smtClean="0">
                <a:cs typeface="Zar" pitchFamily="2" charset="-78"/>
              </a:rPr>
              <a:t>ي</a:t>
            </a:r>
            <a:r>
              <a:rPr lang="ar-SA" sz="2800" dirty="0" smtClean="0">
                <a:cs typeface="Zar" pitchFamily="2" charset="-78"/>
              </a:rPr>
              <a:t>ح </a:t>
            </a:r>
            <a:r>
              <a:rPr lang="fa-IR" sz="2800" dirty="0" smtClean="0">
                <a:cs typeface="Zar" pitchFamily="2" charset="-78"/>
              </a:rPr>
              <a:t>می باشند</a:t>
            </a:r>
            <a:r>
              <a:rPr lang="ar-SA" sz="2800" dirty="0" smtClean="0">
                <a:cs typeface="Zar" pitchFamily="2" charset="-78"/>
              </a:rPr>
              <a:t>. </a:t>
            </a:r>
            <a:r>
              <a:rPr lang="fa-IR" dirty="0" smtClean="0"/>
              <a:t/>
            </a:r>
            <a:br>
              <a:rPr lang="fa-IR" dirty="0" smtClean="0"/>
            </a:br>
            <a:endParaRPr lang="fa-IR" dirty="0" smtClean="0"/>
          </a:p>
          <a:p>
            <a:pPr>
              <a:buFont typeface="Wingdings 2" pitchFamily="18" charset="2"/>
              <a:buNone/>
            </a:pPr>
            <a:endParaRPr lang="en-US" dirty="0" smtClean="0">
              <a:cs typeface="Majalla UI"/>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671514"/>
            <a:ext cx="7499350" cy="757222"/>
          </a:xfrm>
        </p:spPr>
        <p:txBody>
          <a:bodyPr>
            <a:normAutofit/>
          </a:bodyPr>
          <a:lstStyle/>
          <a:p>
            <a:pPr algn="r">
              <a:defRPr/>
            </a:pPr>
            <a:r>
              <a:rPr lang="fa-IR" sz="4400" dirty="0" smtClean="0">
                <a:cs typeface="Zar" pitchFamily="2" charset="-78"/>
              </a:rPr>
              <a:t>شناسايي نردبان استنتاج در ذهن خود</a:t>
            </a:r>
            <a:endParaRPr lang="fa-IR" dirty="0"/>
          </a:p>
        </p:txBody>
      </p:sp>
      <p:pic>
        <p:nvPicPr>
          <p:cNvPr id="25603" name="Content Placeholder 3" descr="ladder1.jpg"/>
          <p:cNvPicPr>
            <a:picLocks noGrp="1" noChangeAspect="1"/>
          </p:cNvPicPr>
          <p:nvPr>
            <p:ph idx="1"/>
          </p:nvPr>
        </p:nvPicPr>
        <p:blipFill>
          <a:blip r:embed="rId2" cstate="print"/>
          <a:srcRect/>
          <a:stretch>
            <a:fillRect/>
          </a:stretch>
        </p:blipFill>
        <p:spPr>
          <a:xfrm>
            <a:off x="1735161" y="1643050"/>
            <a:ext cx="6194425" cy="4646612"/>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box(in)">
                                      <p:cBhvr>
                                        <p:cTn id="7" dur="5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Lotus" pitchFamily="2" charset="-78"/>
              </a:rPr>
              <a:t>هوش عاطفي</a:t>
            </a:r>
            <a:endParaRPr lang="fa-IR" dirty="0">
              <a:cs typeface="Lotus" pitchFamily="2" charset="-78"/>
            </a:endParaRPr>
          </a:p>
        </p:txBody>
      </p:sp>
      <p:sp>
        <p:nvSpPr>
          <p:cNvPr id="3" name="Content Placeholder 2"/>
          <p:cNvSpPr>
            <a:spLocks noGrp="1"/>
          </p:cNvSpPr>
          <p:nvPr>
            <p:ph idx="1"/>
          </p:nvPr>
        </p:nvSpPr>
        <p:spPr>
          <a:xfrm>
            <a:off x="457200" y="2183152"/>
            <a:ext cx="8229600" cy="3388988"/>
          </a:xfrm>
        </p:spPr>
        <p:txBody>
          <a:bodyPr/>
          <a:lstStyle/>
          <a:p>
            <a:r>
              <a:rPr lang="fa-IR" dirty="0" smtClean="0">
                <a:cs typeface="Lotus" pitchFamily="2" charset="-78"/>
              </a:rPr>
              <a:t>خود آگاهي؛</a:t>
            </a:r>
          </a:p>
          <a:p>
            <a:r>
              <a:rPr lang="fa-IR" dirty="0" smtClean="0">
                <a:cs typeface="Lotus" pitchFamily="2" charset="-78"/>
              </a:rPr>
              <a:t>مديريت و كنترل احساسات خود؛</a:t>
            </a:r>
          </a:p>
          <a:p>
            <a:r>
              <a:rPr lang="fa-IR" dirty="0" smtClean="0">
                <a:cs typeface="Lotus" pitchFamily="2" charset="-78"/>
              </a:rPr>
              <a:t>خود انگيزه بخشي؛</a:t>
            </a:r>
          </a:p>
          <a:p>
            <a:r>
              <a:rPr lang="fa-IR" dirty="0" smtClean="0">
                <a:cs typeface="Lotus" pitchFamily="2" charset="-78"/>
              </a:rPr>
              <a:t>توجه به هيجانات ديگران؛</a:t>
            </a:r>
          </a:p>
          <a:p>
            <a:r>
              <a:rPr lang="fa-IR" dirty="0" smtClean="0">
                <a:cs typeface="Lotus" pitchFamily="2" charset="-78"/>
              </a:rPr>
              <a:t>مهارتهاي اجتماعي.</a:t>
            </a:r>
            <a:endParaRPr lang="fa-IR" dirty="0">
              <a:cs typeface="Lotus" pitchFamily="2" charset="-78"/>
            </a:endParaRPr>
          </a:p>
        </p:txBody>
      </p:sp>
      <p:pic>
        <p:nvPicPr>
          <p:cNvPr id="4" name="Picture 4" descr="Emotional_Intelligence_Big"/>
          <p:cNvPicPr>
            <a:picLocks noChangeAspect="1" noChangeArrowheads="1"/>
          </p:cNvPicPr>
          <p:nvPr/>
        </p:nvPicPr>
        <p:blipFill>
          <a:blip r:embed="rId2" cstate="print"/>
          <a:srcRect/>
          <a:stretch>
            <a:fillRect/>
          </a:stretch>
        </p:blipFill>
        <p:spPr>
          <a:xfrm>
            <a:off x="642910" y="785794"/>
            <a:ext cx="1524000" cy="2343150"/>
          </a:xfrm>
          <a:prstGeom prst="rect">
            <a:avLst/>
          </a:prstGeom>
          <a:noFill/>
          <a:ln/>
        </p:spPr>
      </p:pic>
      <p:pic>
        <p:nvPicPr>
          <p:cNvPr id="13314" name="Picture 2" descr="http://www.stantonlambie.co.uk/images/qmetricpic.jpg"/>
          <p:cNvPicPr>
            <a:picLocks noChangeAspect="1" noChangeArrowheads="1"/>
          </p:cNvPicPr>
          <p:nvPr/>
        </p:nvPicPr>
        <p:blipFill>
          <a:blip r:embed="rId3" cstate="print"/>
          <a:srcRect/>
          <a:stretch>
            <a:fillRect/>
          </a:stretch>
        </p:blipFill>
        <p:spPr bwMode="auto">
          <a:xfrm>
            <a:off x="3071802" y="3643314"/>
            <a:ext cx="1595391" cy="251868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Lotus" pitchFamily="2" charset="-78"/>
              </a:rPr>
              <a:t>استفاده از روشهاي مذاكره اصولي</a:t>
            </a:r>
            <a:endParaRPr lang="fa-IR" dirty="0">
              <a:cs typeface="Lotus" pitchFamily="2" charset="-78"/>
            </a:endParaRPr>
          </a:p>
        </p:txBody>
      </p:sp>
      <p:sp>
        <p:nvSpPr>
          <p:cNvPr id="3" name="Content Placeholder 2"/>
          <p:cNvSpPr>
            <a:spLocks noGrp="1"/>
          </p:cNvSpPr>
          <p:nvPr>
            <p:ph idx="1"/>
          </p:nvPr>
        </p:nvSpPr>
        <p:spPr/>
        <p:txBody>
          <a:bodyPr/>
          <a:lstStyle/>
          <a:p>
            <a:r>
              <a:rPr lang="fa-IR" dirty="0" smtClean="0">
                <a:cs typeface="Lotus" pitchFamily="2" charset="-78"/>
              </a:rPr>
              <a:t>موضع گيري نكنيد؛</a:t>
            </a:r>
          </a:p>
          <a:p>
            <a:r>
              <a:rPr lang="fa-IR" dirty="0" smtClean="0">
                <a:cs typeface="Lotus" pitchFamily="2" charset="-78"/>
              </a:rPr>
              <a:t>بر اساس حقايق و اطلاعات گفتگو كنيد؛</a:t>
            </a:r>
          </a:p>
          <a:p>
            <a:r>
              <a:rPr lang="fa-IR" dirty="0" smtClean="0">
                <a:cs typeface="Lotus" pitchFamily="2" charset="-78"/>
              </a:rPr>
              <a:t>اشخاص را از مسئله جدا كنيد. منتقد نظرات باشيد نه افراد؛</a:t>
            </a:r>
          </a:p>
          <a:p>
            <a:r>
              <a:rPr lang="fa-IR" dirty="0" smtClean="0">
                <a:cs typeface="Lotus" pitchFamily="2" charset="-78"/>
              </a:rPr>
              <a:t>به نظرات مخالف خود گوش فرا دهيد؛</a:t>
            </a:r>
          </a:p>
          <a:p>
            <a:r>
              <a:rPr lang="fa-IR" dirty="0" smtClean="0">
                <a:cs typeface="Lotus" pitchFamily="2" charset="-78"/>
              </a:rPr>
              <a:t>به جاي مواضع به خواسته ها توجه كنيد؛</a:t>
            </a:r>
          </a:p>
          <a:p>
            <a:r>
              <a:rPr lang="fa-IR" dirty="0" smtClean="0">
                <a:cs typeface="Lotus" pitchFamily="2" charset="-78"/>
              </a:rPr>
              <a:t>راه حل هاي گوناگوني بيابيد كه به سود طرفين باشد.</a:t>
            </a:r>
          </a:p>
          <a:p>
            <a:endParaRPr lang="fa-IR" dirty="0"/>
          </a:p>
        </p:txBody>
      </p:sp>
      <p:pic>
        <p:nvPicPr>
          <p:cNvPr id="4" name="Picture 3" descr="untitled3.bmp"/>
          <p:cNvPicPr>
            <a:picLocks noChangeAspect="1"/>
          </p:cNvPicPr>
          <p:nvPr/>
        </p:nvPicPr>
        <p:blipFill>
          <a:blip r:embed="rId2" cstate="print"/>
          <a:stretch>
            <a:fillRect/>
          </a:stretch>
        </p:blipFill>
        <p:spPr>
          <a:xfrm>
            <a:off x="428596" y="4143380"/>
            <a:ext cx="2362204" cy="2512983"/>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Lotus" pitchFamily="2" charset="-78"/>
              </a:rPr>
              <a:t>انتقاد مخرب</a:t>
            </a:r>
            <a:endParaRPr lang="fa-IR" dirty="0">
              <a:cs typeface="Lotus" pitchFamily="2" charset="-78"/>
            </a:endParaRPr>
          </a:p>
        </p:txBody>
      </p:sp>
      <p:sp>
        <p:nvSpPr>
          <p:cNvPr id="3" name="Content Placeholder 2"/>
          <p:cNvSpPr>
            <a:spLocks noGrp="1"/>
          </p:cNvSpPr>
          <p:nvPr>
            <p:ph idx="1"/>
          </p:nvPr>
        </p:nvSpPr>
        <p:spPr/>
        <p:txBody>
          <a:bodyPr/>
          <a:lstStyle/>
          <a:p>
            <a:r>
              <a:rPr lang="fa-IR" dirty="0" smtClean="0">
                <a:cs typeface="Lotus" pitchFamily="2" charset="-78"/>
              </a:rPr>
              <a:t>بدون مراعات؛ خشن؛ زننده؛ با طعنه؛</a:t>
            </a:r>
          </a:p>
          <a:p>
            <a:r>
              <a:rPr lang="fa-IR" dirty="0" smtClean="0">
                <a:cs typeface="Lotus" pitchFamily="2" charset="-78"/>
              </a:rPr>
              <a:t>انتقاد در جمع؛</a:t>
            </a:r>
          </a:p>
          <a:p>
            <a:r>
              <a:rPr lang="fa-IR" dirty="0" smtClean="0">
                <a:cs typeface="Lotus" pitchFamily="2" charset="-78"/>
              </a:rPr>
              <a:t>استفاده از تهديد؛</a:t>
            </a:r>
          </a:p>
          <a:p>
            <a:r>
              <a:rPr lang="fa-IR" dirty="0" smtClean="0">
                <a:cs typeface="Lotus" pitchFamily="2" charset="-78"/>
              </a:rPr>
              <a:t>نا وقت؛</a:t>
            </a:r>
          </a:p>
          <a:p>
            <a:r>
              <a:rPr lang="fa-IR" dirty="0" smtClean="0">
                <a:cs typeface="Lotus" pitchFamily="2" charset="-78"/>
              </a:rPr>
              <a:t>اسناد عملكرد نامطلوب به عوامل دروني (شخصيت، كوشش، انگيزه، توانايي)؛</a:t>
            </a:r>
          </a:p>
          <a:p>
            <a:r>
              <a:rPr lang="fa-IR" dirty="0" smtClean="0">
                <a:cs typeface="Lotus" pitchFamily="2" charset="-78"/>
              </a:rPr>
              <a:t>عموميت دادن عملكرد ضعيف در يك حوزه به تمامي ابعاد عملكردي فرد؛</a:t>
            </a:r>
          </a:p>
          <a:p>
            <a:r>
              <a:rPr lang="fa-IR" dirty="0" smtClean="0">
                <a:cs typeface="Lotus" pitchFamily="2" charset="-78"/>
              </a:rPr>
              <a:t>عدم ارائه هيچ پيشنهادي براي بهبود اوضاع؛</a:t>
            </a:r>
          </a:p>
          <a:p>
            <a:r>
              <a:rPr lang="fa-IR" dirty="0" smtClean="0">
                <a:cs typeface="Lotus" pitchFamily="2" charset="-78"/>
              </a:rPr>
              <a:t>همراه با عصبانيت براي تخريب يا انتقام گيري.</a:t>
            </a:r>
          </a:p>
          <a:p>
            <a:endParaRPr lang="fa-I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400" dirty="0" smtClean="0">
                <a:cs typeface="Lotus" pitchFamily="2" charset="-78"/>
              </a:rPr>
              <a:t>تعاريف اوليه از مديريت تعارض</a:t>
            </a:r>
            <a:endParaRPr lang="fa-IR" sz="4400" dirty="0">
              <a:cs typeface="Lotus" pitchFamily="2" charset="-78"/>
            </a:endParaRPr>
          </a:p>
        </p:txBody>
      </p:sp>
      <p:sp>
        <p:nvSpPr>
          <p:cNvPr id="3" name="Content Placeholder 2"/>
          <p:cNvSpPr>
            <a:spLocks noGrp="1"/>
          </p:cNvSpPr>
          <p:nvPr>
            <p:ph sz="half" idx="1"/>
          </p:nvPr>
        </p:nvSpPr>
        <p:spPr/>
        <p:txBody>
          <a:bodyPr/>
          <a:lstStyle/>
          <a:p>
            <a:pPr algn="just"/>
            <a:r>
              <a:rPr lang="fa-IR" dirty="0" smtClean="0">
                <a:cs typeface="Lotus" pitchFamily="2" charset="-78"/>
              </a:rPr>
              <a:t>تعارض امري گريز ناپذير در سازمان است كه بايد مديريت شود.</a:t>
            </a:r>
          </a:p>
          <a:p>
            <a:pPr algn="just"/>
            <a:r>
              <a:rPr lang="fa-IR" dirty="0" smtClean="0">
                <a:cs typeface="Lotus" pitchFamily="2" charset="-78"/>
              </a:rPr>
              <a:t>روشهايي كه بوسيله آنها بتوان از انرژي هاي حاصل از فرايند تعارض در جهت اصلاح وضع روابط بين افراد، جو سازمان، و رشد كاركنان و در جهت دستيابي به اهداف  سازمان استفاده نمود.</a:t>
            </a:r>
          </a:p>
        </p:txBody>
      </p:sp>
      <p:sp>
        <p:nvSpPr>
          <p:cNvPr id="4" name="Content Placeholder 3"/>
          <p:cNvSpPr>
            <a:spLocks noGrp="1"/>
          </p:cNvSpPr>
          <p:nvPr>
            <p:ph sz="half" idx="2"/>
          </p:nvPr>
        </p:nvSpPr>
        <p:spPr/>
        <p:txBody>
          <a:bodyPr/>
          <a:lstStyle/>
          <a:p>
            <a:pPr algn="just"/>
            <a:r>
              <a:rPr lang="fa-IR" dirty="0" smtClean="0">
                <a:cs typeface="Lotus" pitchFamily="2" charset="-78"/>
              </a:rPr>
              <a:t>فرايند رفع و بر طرف نمودن موانع ادراكي و رفتاري موجود كه بر سر راه رسيدن به توافق قرار گرفته اند.</a:t>
            </a:r>
            <a:endParaRPr lang="fa-IR" dirty="0">
              <a:cs typeface="Lotus" pitchFamily="2" charset="-78"/>
            </a:endParaRPr>
          </a:p>
        </p:txBody>
      </p:sp>
      <p:sp>
        <p:nvSpPr>
          <p:cNvPr id="5" name="Text Placeholder 4"/>
          <p:cNvSpPr txBox="1">
            <a:spLocks/>
          </p:cNvSpPr>
          <p:nvPr/>
        </p:nvSpPr>
        <p:spPr>
          <a:xfrm>
            <a:off x="357158" y="5500702"/>
            <a:ext cx="4184651" cy="762000"/>
          </a:xfrm>
          <a:prstGeom prst="rect">
            <a:avLst/>
          </a:prstGeom>
          <a:solidFill>
            <a:srgbClr val="00B0F0"/>
          </a:solidFill>
        </p:spPr>
        <p:txBody>
          <a:bodyPr>
            <a:normAutofit fontScale="92500" lnSpcReduction="10000"/>
          </a:bodyPr>
          <a:lstStyle/>
          <a:p>
            <a:pPr marL="274320" marR="0" lvl="0" indent="-274320" algn="just" defTabSz="914400" rtl="1" eaLnBrk="1" fontAlgn="auto" latinLnBrk="0" hangingPunct="1">
              <a:lnSpc>
                <a:spcPct val="100000"/>
              </a:lnSpc>
              <a:spcBef>
                <a:spcPct val="20000"/>
              </a:spcBef>
              <a:spcAft>
                <a:spcPts val="0"/>
              </a:spcAft>
              <a:buClr>
                <a:schemeClr val="accent3"/>
              </a:buClr>
              <a:buSzPct val="95000"/>
              <a:buFont typeface="Wingdings 3"/>
              <a:buNone/>
              <a:tabLst/>
              <a:defRPr/>
            </a:pPr>
            <a:r>
              <a:rPr kumimoji="0" lang="fa-IR" sz="2600" b="1" i="0" u="none" strike="noStrike" kern="1200" cap="none" spc="0" normalizeH="0" baseline="0" noProof="0" dirty="0" smtClean="0">
                <a:ln>
                  <a:noFill/>
                </a:ln>
                <a:solidFill>
                  <a:schemeClr val="tx1"/>
                </a:solidFill>
                <a:effectLst/>
                <a:uLnTx/>
                <a:uFillTx/>
                <a:cs typeface="Lotus" pitchFamily="2" charset="-78"/>
              </a:rPr>
              <a:t>ديدگاه نوين در مديريت تعارض با تاكيد</a:t>
            </a:r>
            <a:r>
              <a:rPr kumimoji="0" lang="fa-IR" sz="2600" b="1" i="0" u="none" strike="noStrike" kern="1200" cap="none" spc="0" normalizeH="0" noProof="0" dirty="0" smtClean="0">
                <a:ln>
                  <a:noFill/>
                </a:ln>
                <a:solidFill>
                  <a:schemeClr val="tx1"/>
                </a:solidFill>
                <a:effectLst/>
                <a:uLnTx/>
                <a:uFillTx/>
                <a:cs typeface="Lotus" pitchFamily="2" charset="-78"/>
              </a:rPr>
              <a:t> </a:t>
            </a:r>
            <a:r>
              <a:rPr kumimoji="0" lang="fa-IR" sz="2600" b="1" i="0" u="none" strike="noStrike" kern="1200" cap="none" spc="0" normalizeH="0" baseline="0" noProof="0" dirty="0" smtClean="0">
                <a:ln>
                  <a:noFill/>
                </a:ln>
                <a:solidFill>
                  <a:schemeClr val="tx1"/>
                </a:solidFill>
                <a:effectLst/>
                <a:uLnTx/>
                <a:uFillTx/>
                <a:cs typeface="Lotus" pitchFamily="2" charset="-78"/>
              </a:rPr>
              <a:t>بر </a:t>
            </a:r>
            <a:r>
              <a:rPr kumimoji="0" lang="fa-IR" sz="2600" b="1" i="0" u="none" strike="noStrike" kern="1200" cap="none" spc="0" normalizeH="0" baseline="0" noProof="0" smtClean="0">
                <a:ln>
                  <a:noFill/>
                </a:ln>
                <a:solidFill>
                  <a:schemeClr val="tx1"/>
                </a:solidFill>
                <a:effectLst/>
                <a:uLnTx/>
                <a:uFillTx/>
                <a:cs typeface="Lotus" pitchFamily="2" charset="-78"/>
              </a:rPr>
              <a:t>ايجاد و حفظ تعارض كاركردي</a:t>
            </a:r>
            <a:endParaRPr kumimoji="0" lang="fa-IR" sz="2600" b="1" i="0" u="none" strike="noStrike" kern="1200" cap="none" spc="0" normalizeH="0" baseline="0" noProof="0" dirty="0">
              <a:ln>
                <a:noFill/>
              </a:ln>
              <a:solidFill>
                <a:schemeClr val="tx1"/>
              </a:solidFill>
              <a:effectLst/>
              <a:uLnTx/>
              <a:uFillTx/>
              <a:cs typeface="Lotus" pitchFamily="2" charset="-78"/>
            </a:endParaRPr>
          </a:p>
        </p:txBody>
      </p:sp>
      <p:sp>
        <p:nvSpPr>
          <p:cNvPr id="6" name="Text Placeholder 4"/>
          <p:cNvSpPr txBox="1">
            <a:spLocks/>
          </p:cNvSpPr>
          <p:nvPr/>
        </p:nvSpPr>
        <p:spPr>
          <a:xfrm>
            <a:off x="4745067" y="5500702"/>
            <a:ext cx="4041775" cy="762000"/>
          </a:xfrm>
          <a:prstGeom prst="rect">
            <a:avLst/>
          </a:prstGeom>
          <a:solidFill>
            <a:srgbClr val="00B0F0"/>
          </a:solidFill>
        </p:spPr>
        <p:txBody>
          <a:bodyPr>
            <a:normAutofit fontScale="92500" lnSpcReduction="10000"/>
          </a:bodyPr>
          <a:lstStyle/>
          <a:p>
            <a:pPr marL="274320" marR="0" lvl="0" indent="-274320" algn="r" defTabSz="914400" rtl="1" eaLnBrk="1" fontAlgn="auto" latinLnBrk="0" hangingPunct="1">
              <a:lnSpc>
                <a:spcPct val="100000"/>
              </a:lnSpc>
              <a:spcBef>
                <a:spcPct val="20000"/>
              </a:spcBef>
              <a:spcAft>
                <a:spcPts val="0"/>
              </a:spcAft>
              <a:buClr>
                <a:schemeClr val="accent3"/>
              </a:buClr>
              <a:buSzPct val="95000"/>
              <a:buFont typeface="Wingdings 3"/>
              <a:buNone/>
              <a:tabLst/>
              <a:defRPr/>
            </a:pPr>
            <a:r>
              <a:rPr kumimoji="0" lang="fa-IR" sz="2600" b="1" i="0" u="none" strike="noStrike" kern="1200" cap="none" spc="0" normalizeH="0" baseline="0" noProof="0" dirty="0" smtClean="0">
                <a:ln>
                  <a:noFill/>
                </a:ln>
                <a:solidFill>
                  <a:schemeClr val="tx1"/>
                </a:solidFill>
                <a:effectLst/>
                <a:uLnTx/>
                <a:uFillTx/>
                <a:cs typeface="Lotus" pitchFamily="2" charset="-78"/>
              </a:rPr>
              <a:t>ديدگاه سنتي در مديريت تعارض با تاكيد بر رفع تعارض</a:t>
            </a:r>
            <a:endParaRPr kumimoji="0" lang="fa-IR" sz="2600" b="1" i="0" u="none" strike="noStrike" kern="1200" cap="none" spc="0" normalizeH="0" baseline="0" noProof="0" dirty="0">
              <a:ln>
                <a:noFill/>
              </a:ln>
              <a:solidFill>
                <a:schemeClr val="tx1"/>
              </a:solidFill>
              <a:effectLst/>
              <a:uLnTx/>
              <a:uFillTx/>
              <a:cs typeface="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linds(horizontal)">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blinds(horizontal)">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blinds(horizontal)">
                                      <p:cBhvr>
                                        <p:cTn id="2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Lotus" pitchFamily="2" charset="-78"/>
              </a:rPr>
              <a:t>برخي از روشهاي مديريتي رفع تعارض</a:t>
            </a:r>
            <a:endParaRPr lang="fa-IR" dirty="0">
              <a:cs typeface="Lotus" pitchFamily="2" charset="-78"/>
            </a:endParaRPr>
          </a:p>
        </p:txBody>
      </p:sp>
      <p:sp>
        <p:nvSpPr>
          <p:cNvPr id="3" name="Content Placeholder 2"/>
          <p:cNvSpPr>
            <a:spLocks noGrp="1"/>
          </p:cNvSpPr>
          <p:nvPr>
            <p:ph idx="1"/>
          </p:nvPr>
        </p:nvSpPr>
        <p:spPr/>
        <p:txBody>
          <a:bodyPr/>
          <a:lstStyle/>
          <a:p>
            <a:r>
              <a:rPr lang="fa-IR" dirty="0" smtClean="0">
                <a:cs typeface="Lotus" pitchFamily="2" charset="-78"/>
              </a:rPr>
              <a:t>تعيين چشم انداز و اهدافي مشترك؛</a:t>
            </a:r>
          </a:p>
          <a:p>
            <a:r>
              <a:rPr lang="fa-IR" dirty="0" smtClean="0">
                <a:cs typeface="Lotus" pitchFamily="2" charset="-78"/>
              </a:rPr>
              <a:t>شناسايي و تاكيد بر خطري مشترك؛</a:t>
            </a:r>
          </a:p>
          <a:p>
            <a:r>
              <a:rPr lang="fa-IR" dirty="0" smtClean="0">
                <a:cs typeface="Lotus" pitchFamily="2" charset="-78"/>
              </a:rPr>
              <a:t>ايجاد تصويري بزرگ از ارتباط بين فعاليت هاي گوناگون سازمان؛</a:t>
            </a:r>
          </a:p>
          <a:p>
            <a:r>
              <a:rPr lang="fa-IR" dirty="0" smtClean="0">
                <a:cs typeface="Lotus" pitchFamily="2" charset="-78"/>
              </a:rPr>
              <a:t>خلق كدهاي اخلاقي در سازمان و ترويج توجه و استفاده از آنها؛</a:t>
            </a:r>
          </a:p>
          <a:p>
            <a:r>
              <a:rPr lang="fa-IR" dirty="0" smtClean="0">
                <a:cs typeface="Lotus" pitchFamily="2" charset="-78"/>
              </a:rPr>
              <a:t>تقويت فرهنگ حقيقت گرا؛</a:t>
            </a:r>
          </a:p>
          <a:p>
            <a:r>
              <a:rPr lang="fa-IR" dirty="0" smtClean="0">
                <a:cs typeface="Lotus" pitchFamily="2" charset="-78"/>
              </a:rPr>
              <a:t>ادغام يا تفكيك واحدها يا تغيير در فرايندها؛</a:t>
            </a:r>
          </a:p>
          <a:p>
            <a:r>
              <a:rPr lang="fa-IR" dirty="0" smtClean="0">
                <a:cs typeface="Lotus" pitchFamily="2" charset="-78"/>
              </a:rPr>
              <a:t>ايجاد واحد هاي هماهنگ كننده در ساختار سازمان؛</a:t>
            </a:r>
          </a:p>
          <a:p>
            <a:r>
              <a:rPr lang="fa-IR" dirty="0" smtClean="0">
                <a:cs typeface="Lotus" pitchFamily="2" charset="-78"/>
              </a:rPr>
              <a:t>تشكيل منظم جلسات هماهنگي و اطلاع رساني؛</a:t>
            </a:r>
          </a:p>
          <a:p>
            <a:r>
              <a:rPr lang="fa-IR" dirty="0" smtClean="0">
                <a:cs typeface="Lotus" pitchFamily="2" charset="-78"/>
              </a:rPr>
              <a:t>ايجاد محيطي شاد و دوستانه.</a:t>
            </a:r>
            <a:endParaRPr lang="fa-IR" dirty="0">
              <a:cs typeface="Lotus"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ctr">
              <a:buNone/>
            </a:pPr>
            <a:endParaRPr lang="fa-IR" dirty="0" smtClean="0"/>
          </a:p>
          <a:p>
            <a:pPr algn="ctr">
              <a:buNone/>
            </a:pPr>
            <a:endParaRPr lang="fa-IR" dirty="0" smtClean="0"/>
          </a:p>
          <a:p>
            <a:pPr algn="ctr">
              <a:buNone/>
            </a:pPr>
            <a:endParaRPr lang="fa-IR" dirty="0" smtClean="0"/>
          </a:p>
          <a:p>
            <a:pPr algn="ctr">
              <a:buNone/>
            </a:pPr>
            <a:r>
              <a:rPr lang="fa-IR" sz="4400" dirty="0" smtClean="0">
                <a:cs typeface="Lotus" pitchFamily="2" charset="-78"/>
              </a:rPr>
              <a:t>موفق باشيد.</a:t>
            </a:r>
            <a:endParaRPr lang="fa-IR" sz="4400" dirty="0">
              <a:cs typeface="Lotus"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cs typeface="Lotus" pitchFamily="2" charset="-78"/>
              </a:rPr>
              <a:t>انواع تعارض</a:t>
            </a:r>
            <a:endParaRPr lang="fa-IR" dirty="0">
              <a:cs typeface="Lotus" pitchFamily="2" charset="-78"/>
            </a:endParaRPr>
          </a:p>
        </p:txBody>
      </p:sp>
      <p:sp>
        <p:nvSpPr>
          <p:cNvPr id="3" name="Content Placeholder 2"/>
          <p:cNvSpPr>
            <a:spLocks noGrp="1"/>
          </p:cNvSpPr>
          <p:nvPr>
            <p:ph idx="1"/>
          </p:nvPr>
        </p:nvSpPr>
        <p:spPr/>
        <p:txBody>
          <a:bodyPr>
            <a:normAutofit/>
          </a:bodyPr>
          <a:lstStyle/>
          <a:p>
            <a:r>
              <a:rPr lang="fa-IR" dirty="0" smtClean="0">
                <a:cs typeface="Lotus" pitchFamily="2" charset="-78"/>
              </a:rPr>
              <a:t>درون فردي</a:t>
            </a:r>
          </a:p>
          <a:p>
            <a:endParaRPr lang="fa-IR" dirty="0" smtClean="0">
              <a:cs typeface="Lotus" pitchFamily="2" charset="-78"/>
            </a:endParaRPr>
          </a:p>
          <a:p>
            <a:r>
              <a:rPr lang="fa-IR" dirty="0" smtClean="0">
                <a:cs typeface="Lotus" pitchFamily="2" charset="-78"/>
              </a:rPr>
              <a:t>تعارض بين فردي</a:t>
            </a:r>
          </a:p>
          <a:p>
            <a:pPr>
              <a:buNone/>
            </a:pPr>
            <a:endParaRPr lang="fa-IR" dirty="0" smtClean="0">
              <a:cs typeface="Lotus" pitchFamily="2" charset="-78"/>
            </a:endParaRPr>
          </a:p>
          <a:p>
            <a:r>
              <a:rPr lang="fa-IR" dirty="0" smtClean="0">
                <a:cs typeface="Lotus" pitchFamily="2" charset="-78"/>
              </a:rPr>
              <a:t>درون گروهي</a:t>
            </a:r>
          </a:p>
          <a:p>
            <a:pPr>
              <a:buNone/>
            </a:pPr>
            <a:endParaRPr lang="fa-IR" dirty="0" smtClean="0">
              <a:cs typeface="Lotus" pitchFamily="2" charset="-78"/>
            </a:endParaRPr>
          </a:p>
          <a:p>
            <a:r>
              <a:rPr lang="fa-IR" dirty="0" smtClean="0">
                <a:cs typeface="Lotus" pitchFamily="2" charset="-78"/>
              </a:rPr>
              <a:t>سازماني</a:t>
            </a:r>
          </a:p>
          <a:p>
            <a:endParaRPr lang="fa-IR" dirty="0" smtClean="0">
              <a:cs typeface="Lotus" pitchFamily="2" charset="-78"/>
            </a:endParaRPr>
          </a:p>
          <a:p>
            <a:r>
              <a:rPr lang="fa-IR" dirty="0" smtClean="0">
                <a:cs typeface="Lotus" pitchFamily="2" charset="-78"/>
              </a:rPr>
              <a:t>بين سازماني</a:t>
            </a:r>
            <a:endParaRPr lang="fa-IR" dirty="0">
              <a:cs typeface="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3000" fill="hold"/>
                                        <p:tgtEl>
                                          <p:spTgt spid="3">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400" dirty="0" smtClean="0">
                <a:solidFill>
                  <a:schemeClr val="tx1"/>
                </a:solidFill>
                <a:cs typeface="Lotus" pitchFamily="2" charset="-78"/>
              </a:rPr>
              <a:t>نمونه هايي از عوامل اصلي تعارضات بين فردي</a:t>
            </a:r>
            <a:endParaRPr lang="fa-IR" sz="4400" dirty="0">
              <a:cs typeface="Lotus" pitchFamily="2" charset="-78"/>
            </a:endParaRPr>
          </a:p>
        </p:txBody>
      </p:sp>
      <p:sp>
        <p:nvSpPr>
          <p:cNvPr id="3" name="Content Placeholder 2"/>
          <p:cNvSpPr>
            <a:spLocks noGrp="1"/>
          </p:cNvSpPr>
          <p:nvPr>
            <p:ph idx="1"/>
          </p:nvPr>
        </p:nvSpPr>
        <p:spPr/>
        <p:txBody>
          <a:bodyPr/>
          <a:lstStyle/>
          <a:p>
            <a:pPr algn="just"/>
            <a:r>
              <a:rPr lang="fa-IR" dirty="0" smtClean="0">
                <a:cs typeface="Lotus" pitchFamily="2" charset="-78"/>
              </a:rPr>
              <a:t>ادراكات، پيش فرضها و قضاوت هاي درباره يكديگر (عمدتاً ناشي از سوء تفاهم و عدم توجه كافي به حقايق)؛</a:t>
            </a:r>
          </a:p>
          <a:p>
            <a:pPr algn="just"/>
            <a:r>
              <a:rPr lang="fa-IR" dirty="0" smtClean="0">
                <a:cs typeface="Lotus" pitchFamily="2" charset="-78"/>
              </a:rPr>
              <a:t>تفاوت هاي فردي كاركنان (مانند تفاوت شخصيت، ارزشها، شخصيت هاي خود شيفته)</a:t>
            </a:r>
          </a:p>
          <a:p>
            <a:pPr algn="just"/>
            <a:r>
              <a:rPr lang="fa-IR" dirty="0" smtClean="0">
                <a:cs typeface="Lotus" pitchFamily="2" charset="-78"/>
              </a:rPr>
              <a:t>ارتباطات نا مؤثر (مانند پيام گذاري اشتباه، انتخاب رسانه ارتباطي نا مناسب، فقدان فيدبك)</a:t>
            </a:r>
          </a:p>
          <a:p>
            <a:pPr algn="just"/>
            <a:r>
              <a:rPr lang="fa-IR" dirty="0" smtClean="0">
                <a:cs typeface="Lotus" pitchFamily="2" charset="-78"/>
              </a:rPr>
              <a:t> رهبري نامؤثر در واحد/سازمان (ايجاد احساس تبعيض، ايجاد گروه هاي خودي و غير خودي در سازمان، فقدان توانايي در توزيع مناسب منابع)</a:t>
            </a:r>
          </a:p>
          <a:p>
            <a:pPr algn="just"/>
            <a:r>
              <a:rPr lang="fa-IR" dirty="0" smtClean="0">
                <a:cs typeface="Lotus" pitchFamily="2" charset="-78"/>
              </a:rPr>
              <a:t>ساختار، فرايند، رويه ها (ساختار ماتريسي، فرايند هاي نا مناسب، رويه هاي نا متناسب با ماهيت سازمان، قوانين مبهم و يا تبعيض آميز)</a:t>
            </a:r>
            <a:endParaRPr lang="fa-IR" dirty="0">
              <a:cs typeface="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4400" dirty="0" smtClean="0">
                <a:solidFill>
                  <a:schemeClr val="tx1"/>
                </a:solidFill>
                <a:cs typeface="Lotus" pitchFamily="2" charset="-78"/>
              </a:rPr>
              <a:t>چندين مثال از علل تعارض</a:t>
            </a:r>
            <a:endParaRPr lang="fa-IR" sz="4400" dirty="0">
              <a:solidFill>
                <a:schemeClr val="tx1"/>
              </a:solidFill>
              <a:cs typeface="Lotus" pitchFamily="2" charset="-78"/>
            </a:endParaRPr>
          </a:p>
        </p:txBody>
      </p:sp>
      <p:sp>
        <p:nvSpPr>
          <p:cNvPr id="3" name="Content Placeholder 2"/>
          <p:cNvSpPr>
            <a:spLocks noGrp="1"/>
          </p:cNvSpPr>
          <p:nvPr>
            <p:ph idx="1"/>
          </p:nvPr>
        </p:nvSpPr>
        <p:spPr>
          <a:xfrm>
            <a:off x="457200" y="1935480"/>
            <a:ext cx="8229600" cy="4279602"/>
          </a:xfrm>
        </p:spPr>
        <p:txBody>
          <a:bodyPr>
            <a:normAutofit fontScale="70000" lnSpcReduction="20000"/>
          </a:bodyPr>
          <a:lstStyle/>
          <a:p>
            <a:r>
              <a:rPr lang="fa-IR" sz="3100" dirty="0" smtClean="0">
                <a:latin typeface="Arial" pitchFamily="34" charset="0"/>
                <a:cs typeface="Lotus" pitchFamily="2" charset="-78"/>
              </a:rPr>
              <a:t>ابهام در مسئوليتها و وظايف محوله؛</a:t>
            </a:r>
          </a:p>
          <a:p>
            <a:r>
              <a:rPr lang="fa-IR" sz="3100" dirty="0" smtClean="0">
                <a:latin typeface="Arial" pitchFamily="34" charset="0"/>
                <a:cs typeface="Lotus" pitchFamily="2" charset="-78"/>
              </a:rPr>
              <a:t>فشارهاي عصبي؛</a:t>
            </a:r>
          </a:p>
          <a:p>
            <a:r>
              <a:rPr lang="fa-IR" sz="3100" dirty="0" smtClean="0">
                <a:latin typeface="Arial" pitchFamily="34" charset="0"/>
                <a:cs typeface="Lotus" pitchFamily="2" charset="-78"/>
              </a:rPr>
              <a:t>عدم تناسب اختيار با مسئوليت؛</a:t>
            </a:r>
          </a:p>
          <a:p>
            <a:r>
              <a:rPr lang="fa-IR" sz="3100" dirty="0" smtClean="0">
                <a:latin typeface="Arial" pitchFamily="34" charset="0"/>
                <a:cs typeface="Lotus" pitchFamily="2" charset="-78"/>
              </a:rPr>
              <a:t>انتصاب و ترفيعات شغلي غير صحيح؛</a:t>
            </a:r>
          </a:p>
          <a:p>
            <a:r>
              <a:rPr lang="fa-IR" sz="3100" dirty="0" smtClean="0">
                <a:latin typeface="Arial" pitchFamily="34" charset="0"/>
                <a:cs typeface="Lotus" pitchFamily="2" charset="-78"/>
              </a:rPr>
              <a:t>وابستگي متقابل واحدها به يكديگر؛</a:t>
            </a:r>
          </a:p>
          <a:p>
            <a:r>
              <a:rPr lang="fa-IR" sz="3100" dirty="0" smtClean="0">
                <a:latin typeface="Arial" pitchFamily="34" charset="0"/>
                <a:cs typeface="Lotus" pitchFamily="2" charset="-78"/>
              </a:rPr>
              <a:t>رسميت نامتناسب با شرايط سازمان؛</a:t>
            </a:r>
          </a:p>
          <a:p>
            <a:r>
              <a:rPr lang="fa-IR" sz="3100" dirty="0" smtClean="0">
                <a:latin typeface="Arial" pitchFamily="34" charset="0"/>
                <a:cs typeface="Lotus" pitchFamily="2" charset="-78"/>
              </a:rPr>
              <a:t>فقدان ساختار متوازن قدرت؛</a:t>
            </a:r>
          </a:p>
          <a:p>
            <a:r>
              <a:rPr lang="fa-IR" sz="3100" dirty="0" smtClean="0">
                <a:latin typeface="Arial" pitchFamily="34" charset="0"/>
                <a:cs typeface="Lotus" pitchFamily="2" charset="-78"/>
              </a:rPr>
              <a:t>تعارض بين متخصصان و سيستم ديوان سالار در سازمان؛</a:t>
            </a:r>
          </a:p>
          <a:p>
            <a:r>
              <a:rPr lang="fa-IR" sz="3100" dirty="0" smtClean="0">
                <a:latin typeface="Arial" pitchFamily="34" charset="0"/>
                <a:cs typeface="Lotus" pitchFamily="2" charset="-78"/>
              </a:rPr>
              <a:t>محيط سازماني پر تلاطم؛</a:t>
            </a:r>
          </a:p>
          <a:p>
            <a:r>
              <a:rPr lang="fa-IR" sz="3100" dirty="0" smtClean="0">
                <a:latin typeface="Arial" pitchFamily="34" charset="0"/>
                <a:cs typeface="Lotus" pitchFamily="2" charset="-78"/>
              </a:rPr>
              <a:t>منابع محدود و مشترك سازماني؛</a:t>
            </a:r>
          </a:p>
          <a:p>
            <a:r>
              <a:rPr lang="fa-IR" sz="3100" dirty="0" smtClean="0">
                <a:latin typeface="Arial" pitchFamily="34" charset="0"/>
                <a:cs typeface="Lotus" pitchFamily="2" charset="-78"/>
              </a:rPr>
              <a:t>فقدان سيستم مناسب انگيزشي؛</a:t>
            </a:r>
          </a:p>
          <a:p>
            <a:r>
              <a:rPr lang="fa-IR" sz="3100" dirty="0" smtClean="0">
                <a:cs typeface="Lotus" pitchFamily="2" charset="-78"/>
              </a:rPr>
              <a:t>ايجاد تغييرات بدون آمادگي لازم؛</a:t>
            </a:r>
          </a:p>
          <a:p>
            <a:endParaRPr lang="fa-IR" sz="3400" dirty="0" smtClean="0">
              <a:latin typeface="Arial" pitchFamily="34" charset="0"/>
              <a:cs typeface="Arial" pitchFamily="34" charset="0"/>
            </a:endParaRPr>
          </a:p>
          <a:p>
            <a:endParaRPr lang="fa-IR"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4400" dirty="0" smtClean="0">
                <a:solidFill>
                  <a:schemeClr val="tx1"/>
                </a:solidFill>
                <a:cs typeface="Lotus" pitchFamily="2" charset="-78"/>
              </a:rPr>
              <a:t>چندين مثال از علل تعارض(ادامه)</a:t>
            </a:r>
            <a:endParaRPr lang="fa-IR" sz="4400" dirty="0">
              <a:cs typeface="Lotus" pitchFamily="2" charset="-78"/>
            </a:endParaRPr>
          </a:p>
        </p:txBody>
      </p:sp>
      <p:sp>
        <p:nvSpPr>
          <p:cNvPr id="3" name="Content Placeholder 2"/>
          <p:cNvSpPr>
            <a:spLocks noGrp="1"/>
          </p:cNvSpPr>
          <p:nvPr>
            <p:ph idx="1"/>
          </p:nvPr>
        </p:nvSpPr>
        <p:spPr/>
        <p:txBody>
          <a:bodyPr>
            <a:normAutofit/>
          </a:bodyPr>
          <a:lstStyle/>
          <a:p>
            <a:r>
              <a:rPr lang="fa-IR" sz="2400" dirty="0" smtClean="0">
                <a:latin typeface="Arial" pitchFamily="34" charset="0"/>
                <a:cs typeface="Lotus" pitchFamily="2" charset="-78"/>
              </a:rPr>
              <a:t>شرايط فيزيكي سازمان؛</a:t>
            </a:r>
          </a:p>
          <a:p>
            <a:r>
              <a:rPr lang="fa-IR" sz="2400" dirty="0" smtClean="0">
                <a:latin typeface="Arial" pitchFamily="34" charset="0"/>
                <a:cs typeface="Lotus" pitchFamily="2" charset="-78"/>
              </a:rPr>
              <a:t>حل مشكلات با توافق اجباري؛</a:t>
            </a:r>
          </a:p>
          <a:p>
            <a:r>
              <a:rPr lang="fa-IR" sz="2400" dirty="0" smtClean="0">
                <a:latin typeface="Arial" pitchFamily="34" charset="0"/>
                <a:cs typeface="Lotus" pitchFamily="2" charset="-78"/>
              </a:rPr>
              <a:t>هوش عاطفي كم افراد؛</a:t>
            </a:r>
          </a:p>
          <a:p>
            <a:r>
              <a:rPr lang="fa-IR" sz="2400" dirty="0" smtClean="0">
                <a:latin typeface="Arial" pitchFamily="34" charset="0"/>
                <a:cs typeface="Lotus" pitchFamily="2" charset="-78"/>
              </a:rPr>
              <a:t>عدم رعايت اصول اخلاقي؛</a:t>
            </a:r>
          </a:p>
          <a:p>
            <a:r>
              <a:rPr lang="fa-IR" sz="2400" dirty="0" smtClean="0">
                <a:latin typeface="Arial" pitchFamily="34" charset="0"/>
                <a:cs typeface="Lotus" pitchFamily="2" charset="-78"/>
              </a:rPr>
              <a:t>انتقاد مخرب و غير سازنده؛</a:t>
            </a:r>
          </a:p>
          <a:p>
            <a:r>
              <a:rPr lang="fa-IR" sz="2400" dirty="0" smtClean="0">
                <a:latin typeface="Arial" pitchFamily="34" charset="0"/>
                <a:cs typeface="Lotus" pitchFamily="2" charset="-78"/>
              </a:rPr>
              <a:t>عدم اعمال صحيح تنبيهات اداري؛</a:t>
            </a:r>
          </a:p>
          <a:p>
            <a:r>
              <a:rPr lang="fa-IR" sz="2400" dirty="0" smtClean="0">
                <a:latin typeface="Arial" pitchFamily="34" charset="0"/>
                <a:cs typeface="Lotus" pitchFamily="2" charset="-78"/>
              </a:rPr>
              <a:t>تاكيد بر مواضع خود در مذاكرات؛</a:t>
            </a:r>
          </a:p>
          <a:p>
            <a:r>
              <a:rPr lang="fa-IR" sz="2400" dirty="0" smtClean="0">
                <a:latin typeface="Arial" pitchFamily="34" charset="0"/>
                <a:cs typeface="Lotus" pitchFamily="2" charset="-78"/>
              </a:rPr>
              <a:t>شايعات در سازمانها؛</a:t>
            </a:r>
          </a:p>
          <a:p>
            <a:r>
              <a:rPr lang="fa-IR" sz="2400" dirty="0" smtClean="0">
                <a:latin typeface="Arial" pitchFamily="34" charset="0"/>
                <a:cs typeface="Lotus" pitchFamily="2" charset="-78"/>
              </a:rPr>
              <a:t>رقابت منفي(برد- باخت) گروهي.</a:t>
            </a:r>
          </a:p>
          <a:p>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4400" dirty="0" smtClean="0">
                <a:solidFill>
                  <a:schemeClr val="tx1"/>
                </a:solidFill>
                <a:cs typeface="Lotus" pitchFamily="2" charset="-78"/>
              </a:rPr>
              <a:t>مكتبهاي گوناگون فكري</a:t>
            </a:r>
            <a:endParaRPr lang="fa-IR" sz="4400" dirty="0">
              <a:solidFill>
                <a:schemeClr val="tx1"/>
              </a:solidFill>
              <a:cs typeface="Lotus" pitchFamily="2" charset="-78"/>
            </a:endParaRPr>
          </a:p>
        </p:txBody>
      </p:sp>
      <p:sp>
        <p:nvSpPr>
          <p:cNvPr id="3" name="Content Placeholder 2"/>
          <p:cNvSpPr>
            <a:spLocks noGrp="1"/>
          </p:cNvSpPr>
          <p:nvPr>
            <p:ph idx="1"/>
          </p:nvPr>
        </p:nvSpPr>
        <p:spPr/>
        <p:txBody>
          <a:bodyPr>
            <a:normAutofit/>
          </a:bodyPr>
          <a:lstStyle/>
          <a:p>
            <a:r>
              <a:rPr lang="fa-IR" sz="3200" dirty="0" smtClean="0">
                <a:latin typeface="Arial" pitchFamily="34" charset="0"/>
                <a:cs typeface="Lotus" pitchFamily="2" charset="-78"/>
              </a:rPr>
              <a:t>بايد از تعارض پيشگيري شود (ديدگاه سنتي).</a:t>
            </a:r>
          </a:p>
          <a:p>
            <a:endParaRPr lang="fa-IR" sz="3200" dirty="0" smtClean="0">
              <a:latin typeface="Arial" pitchFamily="34" charset="0"/>
              <a:cs typeface="Lotus" pitchFamily="2" charset="-78"/>
            </a:endParaRPr>
          </a:p>
          <a:p>
            <a:r>
              <a:rPr lang="fa-IR" sz="3200" dirty="0" smtClean="0">
                <a:latin typeface="Arial" pitchFamily="34" charset="0"/>
                <a:cs typeface="Lotus" pitchFamily="2" charset="-78"/>
              </a:rPr>
              <a:t>جلوي تعارض نبايد گرفته شود و درجاتي از آن ممكن است كاركردي باشد (ديدگاه روابط انساني).</a:t>
            </a:r>
          </a:p>
          <a:p>
            <a:endParaRPr lang="fa-IR" sz="3200" dirty="0" smtClean="0">
              <a:latin typeface="Arial" pitchFamily="34" charset="0"/>
              <a:cs typeface="Lotus" pitchFamily="2" charset="-78"/>
            </a:endParaRPr>
          </a:p>
          <a:p>
            <a:r>
              <a:rPr lang="fa-IR" sz="3200" dirty="0" smtClean="0">
                <a:latin typeface="Arial" pitchFamily="34" charset="0"/>
                <a:cs typeface="Lotus" pitchFamily="2" charset="-78"/>
              </a:rPr>
              <a:t>برخي از تعارضها براي يك گروه به منظور تقويت خود انتقادي و خلاقيت كاملاً ضروري هستند (ديدگاه تعاملي). </a:t>
            </a:r>
            <a:endParaRPr lang="fa-IR" sz="3200" dirty="0">
              <a:latin typeface="Arial" pitchFamily="34" charset="0"/>
              <a:cs typeface="Lotus"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4400" dirty="0" smtClean="0">
                <a:solidFill>
                  <a:schemeClr val="tx1"/>
                </a:solidFill>
                <a:cs typeface="Lotus" pitchFamily="2" charset="-78"/>
              </a:rPr>
              <a:t>انواع تعارض در سازمانها</a:t>
            </a:r>
            <a:endParaRPr lang="fa-IR" sz="4400" dirty="0">
              <a:solidFill>
                <a:schemeClr val="tx1"/>
              </a:solidFill>
              <a:cs typeface="Lotus" pitchFamily="2" charset="-78"/>
            </a:endParaRPr>
          </a:p>
        </p:txBody>
      </p:sp>
      <p:sp>
        <p:nvSpPr>
          <p:cNvPr id="3" name="Content Placeholder 2"/>
          <p:cNvSpPr>
            <a:spLocks noGrp="1"/>
          </p:cNvSpPr>
          <p:nvPr>
            <p:ph idx="1"/>
          </p:nvPr>
        </p:nvSpPr>
        <p:spPr>
          <a:xfrm>
            <a:off x="500034" y="1928802"/>
            <a:ext cx="8229600" cy="4500594"/>
          </a:xfrm>
        </p:spPr>
        <p:txBody>
          <a:bodyPr>
            <a:normAutofit fontScale="85000" lnSpcReduction="10000"/>
          </a:bodyPr>
          <a:lstStyle/>
          <a:p>
            <a:endParaRPr lang="fa-IR" sz="3200" dirty="0" smtClean="0">
              <a:latin typeface="Arial" pitchFamily="34" charset="0"/>
              <a:cs typeface="Lotus" pitchFamily="2" charset="-78"/>
            </a:endParaRPr>
          </a:p>
          <a:p>
            <a:r>
              <a:rPr lang="fa-IR" sz="3200" b="1" dirty="0" smtClean="0">
                <a:latin typeface="Arial" pitchFamily="34" charset="0"/>
                <a:cs typeface="Lotus" pitchFamily="2" charset="-78"/>
              </a:rPr>
              <a:t>تعارض رابطه اي: </a:t>
            </a:r>
            <a:r>
              <a:rPr lang="fa-IR" sz="3200" dirty="0" smtClean="0">
                <a:latin typeface="Arial" pitchFamily="34" charset="0"/>
                <a:cs typeface="Lotus" pitchFamily="2" charset="-78"/>
              </a:rPr>
              <a:t>به روابط بين فردي مربوط مي شود. مانند عصبانيت، خصومت، انتقام گيري، انتقاد مخرب.</a:t>
            </a:r>
          </a:p>
          <a:p>
            <a:endParaRPr lang="fa-IR" sz="3200" dirty="0" smtClean="0">
              <a:latin typeface="Arial" pitchFamily="34" charset="0"/>
              <a:cs typeface="Lotus" pitchFamily="2" charset="-78"/>
            </a:endParaRPr>
          </a:p>
          <a:p>
            <a:r>
              <a:rPr lang="fa-IR" sz="3200" b="1" dirty="0" smtClean="0">
                <a:latin typeface="Arial" pitchFamily="34" charset="0"/>
                <a:cs typeface="Lotus" pitchFamily="2" charset="-78"/>
              </a:rPr>
              <a:t>تعارض وظيفه: </a:t>
            </a:r>
            <a:r>
              <a:rPr lang="fa-IR" sz="3200" dirty="0" smtClean="0">
                <a:latin typeface="Arial" pitchFamily="34" charset="0"/>
                <a:cs typeface="Lotus" pitchFamily="2" charset="-78"/>
              </a:rPr>
              <a:t>به محتوي اهداف و كار مربوط مي شود. مانند اختلاف نظر در اهداف، محتوي تصميمات، چگونگي تفسير اطلاعات.</a:t>
            </a:r>
          </a:p>
          <a:p>
            <a:pPr>
              <a:buNone/>
            </a:pPr>
            <a:endParaRPr lang="fa-IR" sz="3200" dirty="0" smtClean="0">
              <a:latin typeface="Arial" pitchFamily="34" charset="0"/>
              <a:cs typeface="Lotus" pitchFamily="2" charset="-78"/>
            </a:endParaRPr>
          </a:p>
          <a:p>
            <a:r>
              <a:rPr lang="fa-IR" sz="3200" b="1" dirty="0" smtClean="0">
                <a:latin typeface="Arial" pitchFamily="34" charset="0"/>
                <a:cs typeface="Lotus" pitchFamily="2" charset="-78"/>
              </a:rPr>
              <a:t>تعارض فرآيند: </a:t>
            </a:r>
            <a:r>
              <a:rPr lang="fa-IR" sz="3200" dirty="0" smtClean="0">
                <a:latin typeface="Arial" pitchFamily="34" charset="0"/>
                <a:cs typeface="Lotus" pitchFamily="2" charset="-78"/>
              </a:rPr>
              <a:t>به چگونگي انجام گرفتن كار مربوط مي شود. مانند چگونگي استفاده از منابع، روشهاي انجام كار، مراحل انجام يك كار/پروژه، چگونگي انجام تفويض اختيار.</a:t>
            </a:r>
            <a:endParaRPr lang="fa-IR" sz="3200" dirty="0">
              <a:latin typeface="Arial" pitchFamily="34" charset="0"/>
              <a:cs typeface="Lotus"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925</TotalTime>
  <Words>1791</Words>
  <Application>Microsoft Office PowerPoint</Application>
  <PresentationFormat>On-screen Show (4:3)</PresentationFormat>
  <Paragraphs>198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مباني مديريت تعارض</vt:lpstr>
      <vt:lpstr>تعاريف تعارض</vt:lpstr>
      <vt:lpstr>تعاريف اوليه از مديريت تعارض</vt:lpstr>
      <vt:lpstr>انواع تعارض</vt:lpstr>
      <vt:lpstr>نمونه هايي از عوامل اصلي تعارضات بين فردي</vt:lpstr>
      <vt:lpstr>چندين مثال از علل تعارض</vt:lpstr>
      <vt:lpstr>چندين مثال از علل تعارض(ادامه)</vt:lpstr>
      <vt:lpstr>مكتبهاي گوناگون فكري</vt:lpstr>
      <vt:lpstr>انواع تعارض در سازمانها</vt:lpstr>
      <vt:lpstr>تعارض كاركردي و غير كاركردي</vt:lpstr>
      <vt:lpstr>تعارضات كاركردي</vt:lpstr>
      <vt:lpstr>تعارض در مراحل مختلف كار تيمي</vt:lpstr>
      <vt:lpstr>PowerPoint Presentation</vt:lpstr>
      <vt:lpstr>فرايند تعارض از نظر توماس</vt:lpstr>
      <vt:lpstr>فرآيند تعارض از ديدگاه رابينز</vt:lpstr>
      <vt:lpstr>رويكردهاي حل تعارض</vt:lpstr>
      <vt:lpstr>رويكردهاي رفتاري به موقعيت تعارض</vt:lpstr>
      <vt:lpstr>موقعيت هاي صحيح استفاده از رقابت</vt:lpstr>
      <vt:lpstr>موقعيت صحيح استفاده از اجتناب</vt:lpstr>
      <vt:lpstr>موقعيت صحيح استفاده از همكاري</vt:lpstr>
      <vt:lpstr>موقعيت صحيح استفاده از مصالحه</vt:lpstr>
      <vt:lpstr>موقعيت صحيح استفاده از سازش</vt:lpstr>
      <vt:lpstr>تاثير پيش فرضهاي ذهني بر تعارضات بين فردي</vt:lpstr>
      <vt:lpstr>انواع باورها و پيش فرض ها</vt:lpstr>
      <vt:lpstr>شناسايي نردبان استنتاج در ذهن خود</vt:lpstr>
      <vt:lpstr>شناسايي نردبان استنتاج در ذهن خود</vt:lpstr>
      <vt:lpstr>هوش عاطفي</vt:lpstr>
      <vt:lpstr>استفاده از روشهاي مذاكره اصولي</vt:lpstr>
      <vt:lpstr>انتقاد مخرب</vt:lpstr>
      <vt:lpstr>برخي از روشهاي مديريتي رفع تعارض</vt:lpstr>
      <vt:lpstr>PowerPoint Presentation</vt:lpstr>
    </vt:vector>
  </TitlesOfParts>
  <Company>MRT Win2Farsi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تعارض</dc:title>
  <dc:creator>Soogand and Hossein</dc:creator>
  <cp:lastModifiedBy>WIN 7</cp:lastModifiedBy>
  <cp:revision>82</cp:revision>
  <dcterms:created xsi:type="dcterms:W3CDTF">2008-07-28T03:23:21Z</dcterms:created>
  <dcterms:modified xsi:type="dcterms:W3CDTF">2017-02-14T20:06:00Z</dcterms:modified>
</cp:coreProperties>
</file>