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diagrams/layout3.xml" ContentType="application/vnd.openxmlformats-officedocument.drawingml.diagram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46" r:id="rId1"/>
  </p:sldMasterIdLst>
  <p:notesMasterIdLst>
    <p:notesMasterId r:id="rId30"/>
  </p:notesMasterIdLst>
  <p:sldIdLst>
    <p:sldId id="319" r:id="rId2"/>
    <p:sldId id="258" r:id="rId3"/>
    <p:sldId id="259" r:id="rId4"/>
    <p:sldId id="294" r:id="rId5"/>
    <p:sldId id="307" r:id="rId6"/>
    <p:sldId id="308" r:id="rId7"/>
    <p:sldId id="309" r:id="rId8"/>
    <p:sldId id="295" r:id="rId9"/>
    <p:sldId id="310" r:id="rId10"/>
    <p:sldId id="297" r:id="rId11"/>
    <p:sldId id="311" r:id="rId12"/>
    <p:sldId id="298" r:id="rId13"/>
    <p:sldId id="327" r:id="rId14"/>
    <p:sldId id="313" r:id="rId15"/>
    <p:sldId id="301" r:id="rId16"/>
    <p:sldId id="328" r:id="rId17"/>
    <p:sldId id="329" r:id="rId18"/>
    <p:sldId id="293" r:id="rId19"/>
    <p:sldId id="304" r:id="rId20"/>
    <p:sldId id="326" r:id="rId21"/>
    <p:sldId id="303" r:id="rId22"/>
    <p:sldId id="320" r:id="rId23"/>
    <p:sldId id="321" r:id="rId24"/>
    <p:sldId id="330" r:id="rId25"/>
    <p:sldId id="322" r:id="rId26"/>
    <p:sldId id="323" r:id="rId27"/>
    <p:sldId id="324" r:id="rId28"/>
    <p:sldId id="325" r:id="rId29"/>
  </p:sldIdLst>
  <p:sldSz cx="9144000" cy="6858000" type="screen4x3"/>
  <p:notesSz cx="6858000" cy="9144000"/>
  <p:defaultTextStyle>
    <a:defPPr>
      <a:defRPr lang="fa-IR"/>
    </a:defPPr>
    <a:lvl1pPr algn="r" rtl="1" fontAlgn="base">
      <a:spcBef>
        <a:spcPct val="0"/>
      </a:spcBef>
      <a:spcAft>
        <a:spcPct val="0"/>
      </a:spcAft>
      <a:defRPr kern="1200">
        <a:solidFill>
          <a:schemeClr val="tx1"/>
        </a:solidFill>
        <a:latin typeface="Arial" pitchFamily="34" charset="0"/>
        <a:ea typeface="Majalla UI"/>
        <a:cs typeface="Majalla UI"/>
      </a:defRPr>
    </a:lvl1pPr>
    <a:lvl2pPr marL="457200" algn="r" rtl="1" fontAlgn="base">
      <a:spcBef>
        <a:spcPct val="0"/>
      </a:spcBef>
      <a:spcAft>
        <a:spcPct val="0"/>
      </a:spcAft>
      <a:defRPr kern="1200">
        <a:solidFill>
          <a:schemeClr val="tx1"/>
        </a:solidFill>
        <a:latin typeface="Arial" pitchFamily="34" charset="0"/>
        <a:ea typeface="Majalla UI"/>
        <a:cs typeface="Majalla UI"/>
      </a:defRPr>
    </a:lvl2pPr>
    <a:lvl3pPr marL="914400" algn="r" rtl="1" fontAlgn="base">
      <a:spcBef>
        <a:spcPct val="0"/>
      </a:spcBef>
      <a:spcAft>
        <a:spcPct val="0"/>
      </a:spcAft>
      <a:defRPr kern="1200">
        <a:solidFill>
          <a:schemeClr val="tx1"/>
        </a:solidFill>
        <a:latin typeface="Arial" pitchFamily="34" charset="0"/>
        <a:ea typeface="Majalla UI"/>
        <a:cs typeface="Majalla UI"/>
      </a:defRPr>
    </a:lvl3pPr>
    <a:lvl4pPr marL="1371600" algn="r" rtl="1" fontAlgn="base">
      <a:spcBef>
        <a:spcPct val="0"/>
      </a:spcBef>
      <a:spcAft>
        <a:spcPct val="0"/>
      </a:spcAft>
      <a:defRPr kern="1200">
        <a:solidFill>
          <a:schemeClr val="tx1"/>
        </a:solidFill>
        <a:latin typeface="Arial" pitchFamily="34" charset="0"/>
        <a:ea typeface="Majalla UI"/>
        <a:cs typeface="Majalla UI"/>
      </a:defRPr>
    </a:lvl4pPr>
    <a:lvl5pPr marL="1828800" algn="r" rtl="1" fontAlgn="base">
      <a:spcBef>
        <a:spcPct val="0"/>
      </a:spcBef>
      <a:spcAft>
        <a:spcPct val="0"/>
      </a:spcAft>
      <a:defRPr kern="1200">
        <a:solidFill>
          <a:schemeClr val="tx1"/>
        </a:solidFill>
        <a:latin typeface="Arial" pitchFamily="34" charset="0"/>
        <a:ea typeface="Majalla UI"/>
        <a:cs typeface="Majalla UI"/>
      </a:defRPr>
    </a:lvl5pPr>
    <a:lvl6pPr marL="2286000" algn="r" defTabSz="914400" rtl="1" eaLnBrk="1" latinLnBrk="0" hangingPunct="1">
      <a:defRPr kern="1200">
        <a:solidFill>
          <a:schemeClr val="tx1"/>
        </a:solidFill>
        <a:latin typeface="Arial" pitchFamily="34" charset="0"/>
        <a:ea typeface="Majalla UI"/>
        <a:cs typeface="Majalla UI"/>
      </a:defRPr>
    </a:lvl6pPr>
    <a:lvl7pPr marL="2743200" algn="r" defTabSz="914400" rtl="1" eaLnBrk="1" latinLnBrk="0" hangingPunct="1">
      <a:defRPr kern="1200">
        <a:solidFill>
          <a:schemeClr val="tx1"/>
        </a:solidFill>
        <a:latin typeface="Arial" pitchFamily="34" charset="0"/>
        <a:ea typeface="Majalla UI"/>
        <a:cs typeface="Majalla UI"/>
      </a:defRPr>
    </a:lvl7pPr>
    <a:lvl8pPr marL="3200400" algn="r" defTabSz="914400" rtl="1" eaLnBrk="1" latinLnBrk="0" hangingPunct="1">
      <a:defRPr kern="1200">
        <a:solidFill>
          <a:schemeClr val="tx1"/>
        </a:solidFill>
        <a:latin typeface="Arial" pitchFamily="34" charset="0"/>
        <a:ea typeface="Majalla UI"/>
        <a:cs typeface="Majalla UI"/>
      </a:defRPr>
    </a:lvl8pPr>
    <a:lvl9pPr marL="3657600" algn="r" defTabSz="914400" rtl="1" eaLnBrk="1" latinLnBrk="0" hangingPunct="1">
      <a:defRPr kern="1200">
        <a:solidFill>
          <a:schemeClr val="tx1"/>
        </a:solidFill>
        <a:latin typeface="Arial" pitchFamily="34" charset="0"/>
        <a:ea typeface="Majalla UI"/>
        <a:cs typeface="Majalla U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140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8" d="100"/>
          <a:sy n="88" d="100"/>
        </p:scale>
        <p:origin x="-108" y="-3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271F31-EC4F-4555-94A1-D97140CC203D}" type="doc">
      <dgm:prSet loTypeId="urn:microsoft.com/office/officeart/2005/8/layout/cycle1" loCatId="cycle" qsTypeId="urn:microsoft.com/office/officeart/2005/8/quickstyle/simple1" qsCatId="simple" csTypeId="urn:microsoft.com/office/officeart/2005/8/colors/accent1_2" csCatId="accent1" phldr="1"/>
      <dgm:spPr/>
      <dgm:t>
        <a:bodyPr/>
        <a:lstStyle/>
        <a:p>
          <a:pPr rtl="1"/>
          <a:endParaRPr lang="fa-IR"/>
        </a:p>
      </dgm:t>
    </dgm:pt>
    <dgm:pt modelId="{5F7D9540-1414-429D-B9D5-0B690723A68A}">
      <dgm:prSet phldrT="[Text]"/>
      <dgm:spPr/>
      <dgm:t>
        <a:bodyPr/>
        <a:lstStyle/>
        <a:p>
          <a:pPr rtl="1"/>
          <a:r>
            <a:rPr lang="fa-IR" dirty="0" smtClean="0">
              <a:cs typeface="Zar" pitchFamily="2" charset="-78"/>
            </a:rPr>
            <a:t>2. اقدام و تصمیم گیری بر اساس پیش فرض</a:t>
          </a:r>
          <a:endParaRPr lang="fa-IR" dirty="0">
            <a:cs typeface="Zar" pitchFamily="2" charset="-78"/>
          </a:endParaRPr>
        </a:p>
      </dgm:t>
    </dgm:pt>
    <dgm:pt modelId="{C26B275E-D7A4-4B10-81E9-5F053B1009C2}" type="parTrans" cxnId="{25E8D443-2C5A-4754-ADF3-6B362A9CBBE6}">
      <dgm:prSet/>
      <dgm:spPr/>
      <dgm:t>
        <a:bodyPr/>
        <a:lstStyle/>
        <a:p>
          <a:pPr rtl="1"/>
          <a:endParaRPr lang="fa-IR"/>
        </a:p>
      </dgm:t>
    </dgm:pt>
    <dgm:pt modelId="{D8A19E22-F305-49B4-A727-958967CA26B2}" type="sibTrans" cxnId="{25E8D443-2C5A-4754-ADF3-6B362A9CBBE6}">
      <dgm:prSet/>
      <dgm:spPr/>
      <dgm:t>
        <a:bodyPr/>
        <a:lstStyle/>
        <a:p>
          <a:pPr rtl="1"/>
          <a:endParaRPr lang="fa-IR"/>
        </a:p>
      </dgm:t>
    </dgm:pt>
    <dgm:pt modelId="{D968F267-D548-4ECC-89CD-83E9BF93AFA2}">
      <dgm:prSet phldrT="[Text]"/>
      <dgm:spPr/>
      <dgm:t>
        <a:bodyPr/>
        <a:lstStyle/>
        <a:p>
          <a:pPr rtl="1"/>
          <a:r>
            <a:rPr lang="fa-IR" dirty="0" smtClean="0">
              <a:cs typeface="Zar" pitchFamily="2" charset="-78"/>
            </a:rPr>
            <a:t>3. ایجاد واکنش در فرد مقابل</a:t>
          </a:r>
          <a:endParaRPr lang="fa-IR" dirty="0">
            <a:cs typeface="Zar" pitchFamily="2" charset="-78"/>
          </a:endParaRPr>
        </a:p>
      </dgm:t>
    </dgm:pt>
    <dgm:pt modelId="{DBCB62E6-251A-4F99-85A7-7050FF295095}" type="parTrans" cxnId="{6E662B79-E609-42BD-8904-5F55B4C3B368}">
      <dgm:prSet/>
      <dgm:spPr/>
      <dgm:t>
        <a:bodyPr/>
        <a:lstStyle/>
        <a:p>
          <a:pPr rtl="1"/>
          <a:endParaRPr lang="fa-IR"/>
        </a:p>
      </dgm:t>
    </dgm:pt>
    <dgm:pt modelId="{6B508DF3-9951-4E4A-A23C-2C0D0DAC3F41}" type="sibTrans" cxnId="{6E662B79-E609-42BD-8904-5F55B4C3B368}">
      <dgm:prSet/>
      <dgm:spPr/>
      <dgm:t>
        <a:bodyPr/>
        <a:lstStyle/>
        <a:p>
          <a:pPr rtl="1"/>
          <a:endParaRPr lang="fa-IR"/>
        </a:p>
      </dgm:t>
    </dgm:pt>
    <dgm:pt modelId="{BE4772D2-7D46-4164-9312-86B1C1201570}">
      <dgm:prSet phldrT="[Text]"/>
      <dgm:spPr/>
      <dgm:t>
        <a:bodyPr/>
        <a:lstStyle/>
        <a:p>
          <a:pPr rtl="1"/>
          <a:r>
            <a:rPr lang="fa-IR" dirty="0" smtClean="0">
              <a:cs typeface="Zar" pitchFamily="2" charset="-78"/>
            </a:rPr>
            <a:t>4. بروز رفتارهایی همراستا با پیش فرض اولیه</a:t>
          </a:r>
          <a:endParaRPr lang="fa-IR" dirty="0">
            <a:cs typeface="Zar" pitchFamily="2" charset="-78"/>
          </a:endParaRPr>
        </a:p>
      </dgm:t>
    </dgm:pt>
    <dgm:pt modelId="{0A862808-1FD8-4593-A3B9-559625F7279F}" type="parTrans" cxnId="{451A4219-2313-42B7-81E0-7D1DD3BFB861}">
      <dgm:prSet/>
      <dgm:spPr/>
      <dgm:t>
        <a:bodyPr/>
        <a:lstStyle/>
        <a:p>
          <a:pPr rtl="1"/>
          <a:endParaRPr lang="fa-IR"/>
        </a:p>
      </dgm:t>
    </dgm:pt>
    <dgm:pt modelId="{3FB372C6-A37A-4317-983A-D99B918B0F65}" type="sibTrans" cxnId="{451A4219-2313-42B7-81E0-7D1DD3BFB861}">
      <dgm:prSet/>
      <dgm:spPr/>
      <dgm:t>
        <a:bodyPr/>
        <a:lstStyle/>
        <a:p>
          <a:pPr rtl="1"/>
          <a:endParaRPr lang="fa-IR"/>
        </a:p>
      </dgm:t>
    </dgm:pt>
    <dgm:pt modelId="{0A9873E5-1B30-4283-A3FF-11FC0A7AAFC0}">
      <dgm:prSet phldrT="[Text]"/>
      <dgm:spPr/>
      <dgm:t>
        <a:bodyPr/>
        <a:lstStyle/>
        <a:p>
          <a:pPr rtl="1"/>
          <a:r>
            <a:rPr lang="fa-IR" dirty="0" smtClean="0">
              <a:cs typeface="Zar" pitchFamily="2" charset="-78"/>
            </a:rPr>
            <a:t>1. پیش فرض مدیر درباره کارشناس</a:t>
          </a:r>
          <a:endParaRPr lang="fa-IR" dirty="0">
            <a:cs typeface="Zar" pitchFamily="2" charset="-78"/>
          </a:endParaRPr>
        </a:p>
      </dgm:t>
    </dgm:pt>
    <dgm:pt modelId="{2BC50684-1C44-4193-9D1F-C0037E9470B4}" type="parTrans" cxnId="{50D14EB2-7F39-4806-8B0F-CBA13666495E}">
      <dgm:prSet/>
      <dgm:spPr/>
      <dgm:t>
        <a:bodyPr/>
        <a:lstStyle/>
        <a:p>
          <a:pPr rtl="1"/>
          <a:endParaRPr lang="fa-IR"/>
        </a:p>
      </dgm:t>
    </dgm:pt>
    <dgm:pt modelId="{380B9CEF-2561-4527-9677-DC99DB510B2A}" type="sibTrans" cxnId="{50D14EB2-7F39-4806-8B0F-CBA13666495E}">
      <dgm:prSet/>
      <dgm:spPr/>
      <dgm:t>
        <a:bodyPr/>
        <a:lstStyle/>
        <a:p>
          <a:pPr rtl="1"/>
          <a:endParaRPr lang="fa-IR"/>
        </a:p>
      </dgm:t>
    </dgm:pt>
    <dgm:pt modelId="{D3AAE5F9-EBC9-4038-8CFE-4F6F25878CEC}" type="pres">
      <dgm:prSet presAssocID="{45271F31-EC4F-4555-94A1-D97140CC203D}" presName="cycle" presStyleCnt="0">
        <dgm:presLayoutVars>
          <dgm:dir/>
          <dgm:resizeHandles val="exact"/>
        </dgm:presLayoutVars>
      </dgm:prSet>
      <dgm:spPr/>
      <dgm:t>
        <a:bodyPr/>
        <a:lstStyle/>
        <a:p>
          <a:pPr rtl="1"/>
          <a:endParaRPr lang="fa-IR"/>
        </a:p>
      </dgm:t>
    </dgm:pt>
    <dgm:pt modelId="{EC633137-5D6D-45B8-870F-8AD8F633B970}" type="pres">
      <dgm:prSet presAssocID="{5F7D9540-1414-429D-B9D5-0B690723A68A}" presName="dummy" presStyleCnt="0"/>
      <dgm:spPr/>
    </dgm:pt>
    <dgm:pt modelId="{3A4A20BE-56EB-4790-B19F-F59E59C5DC54}" type="pres">
      <dgm:prSet presAssocID="{5F7D9540-1414-429D-B9D5-0B690723A68A}" presName="node" presStyleLbl="revTx" presStyleIdx="0" presStyleCnt="4">
        <dgm:presLayoutVars>
          <dgm:bulletEnabled val="1"/>
        </dgm:presLayoutVars>
      </dgm:prSet>
      <dgm:spPr/>
      <dgm:t>
        <a:bodyPr/>
        <a:lstStyle/>
        <a:p>
          <a:pPr rtl="1"/>
          <a:endParaRPr lang="fa-IR"/>
        </a:p>
      </dgm:t>
    </dgm:pt>
    <dgm:pt modelId="{79E5DF9D-5747-4D9B-A888-753BEE954CD2}" type="pres">
      <dgm:prSet presAssocID="{D8A19E22-F305-49B4-A727-958967CA26B2}" presName="sibTrans" presStyleLbl="node1" presStyleIdx="0" presStyleCnt="4"/>
      <dgm:spPr/>
      <dgm:t>
        <a:bodyPr/>
        <a:lstStyle/>
        <a:p>
          <a:pPr rtl="1"/>
          <a:endParaRPr lang="fa-IR"/>
        </a:p>
      </dgm:t>
    </dgm:pt>
    <dgm:pt modelId="{850F7C92-56ED-4709-AFC4-25C0DA08D595}" type="pres">
      <dgm:prSet presAssocID="{D968F267-D548-4ECC-89CD-83E9BF93AFA2}" presName="dummy" presStyleCnt="0"/>
      <dgm:spPr/>
    </dgm:pt>
    <dgm:pt modelId="{E19397E1-24C9-4E23-94A7-D9F212A479E2}" type="pres">
      <dgm:prSet presAssocID="{D968F267-D548-4ECC-89CD-83E9BF93AFA2}" presName="node" presStyleLbl="revTx" presStyleIdx="1" presStyleCnt="4">
        <dgm:presLayoutVars>
          <dgm:bulletEnabled val="1"/>
        </dgm:presLayoutVars>
      </dgm:prSet>
      <dgm:spPr/>
      <dgm:t>
        <a:bodyPr/>
        <a:lstStyle/>
        <a:p>
          <a:pPr rtl="1"/>
          <a:endParaRPr lang="fa-IR"/>
        </a:p>
      </dgm:t>
    </dgm:pt>
    <dgm:pt modelId="{786D7B4B-409F-4855-B3B7-738F7CBBFBA5}" type="pres">
      <dgm:prSet presAssocID="{6B508DF3-9951-4E4A-A23C-2C0D0DAC3F41}" presName="sibTrans" presStyleLbl="node1" presStyleIdx="1" presStyleCnt="4"/>
      <dgm:spPr/>
      <dgm:t>
        <a:bodyPr/>
        <a:lstStyle/>
        <a:p>
          <a:pPr rtl="1"/>
          <a:endParaRPr lang="fa-IR"/>
        </a:p>
      </dgm:t>
    </dgm:pt>
    <dgm:pt modelId="{EAB5692E-AEB9-46A6-B2CA-7B62C426D176}" type="pres">
      <dgm:prSet presAssocID="{BE4772D2-7D46-4164-9312-86B1C1201570}" presName="dummy" presStyleCnt="0"/>
      <dgm:spPr/>
    </dgm:pt>
    <dgm:pt modelId="{1F52F4CD-C395-4140-9536-89D2AB6E75B4}" type="pres">
      <dgm:prSet presAssocID="{BE4772D2-7D46-4164-9312-86B1C1201570}" presName="node" presStyleLbl="revTx" presStyleIdx="2" presStyleCnt="4">
        <dgm:presLayoutVars>
          <dgm:bulletEnabled val="1"/>
        </dgm:presLayoutVars>
      </dgm:prSet>
      <dgm:spPr/>
      <dgm:t>
        <a:bodyPr/>
        <a:lstStyle/>
        <a:p>
          <a:pPr rtl="1"/>
          <a:endParaRPr lang="fa-IR"/>
        </a:p>
      </dgm:t>
    </dgm:pt>
    <dgm:pt modelId="{16965CFB-0632-4F2D-8576-7E587F8391C0}" type="pres">
      <dgm:prSet presAssocID="{3FB372C6-A37A-4317-983A-D99B918B0F65}" presName="sibTrans" presStyleLbl="node1" presStyleIdx="2" presStyleCnt="4"/>
      <dgm:spPr/>
      <dgm:t>
        <a:bodyPr/>
        <a:lstStyle/>
        <a:p>
          <a:pPr rtl="1"/>
          <a:endParaRPr lang="fa-IR"/>
        </a:p>
      </dgm:t>
    </dgm:pt>
    <dgm:pt modelId="{CC5BCAC7-5EB9-4E9A-ADA7-A872A6FF62C5}" type="pres">
      <dgm:prSet presAssocID="{0A9873E5-1B30-4283-A3FF-11FC0A7AAFC0}" presName="dummy" presStyleCnt="0"/>
      <dgm:spPr/>
    </dgm:pt>
    <dgm:pt modelId="{C4E2B2AB-4036-462E-8777-D7A2F2F30B1B}" type="pres">
      <dgm:prSet presAssocID="{0A9873E5-1B30-4283-A3FF-11FC0A7AAFC0}" presName="node" presStyleLbl="revTx" presStyleIdx="3" presStyleCnt="4">
        <dgm:presLayoutVars>
          <dgm:bulletEnabled val="1"/>
        </dgm:presLayoutVars>
      </dgm:prSet>
      <dgm:spPr/>
      <dgm:t>
        <a:bodyPr/>
        <a:lstStyle/>
        <a:p>
          <a:pPr rtl="1"/>
          <a:endParaRPr lang="fa-IR"/>
        </a:p>
      </dgm:t>
    </dgm:pt>
    <dgm:pt modelId="{6AA2B1E1-FA9F-4B3A-8707-A98CB8DF2DCB}" type="pres">
      <dgm:prSet presAssocID="{380B9CEF-2561-4527-9677-DC99DB510B2A}" presName="sibTrans" presStyleLbl="node1" presStyleIdx="3" presStyleCnt="4"/>
      <dgm:spPr/>
      <dgm:t>
        <a:bodyPr/>
        <a:lstStyle/>
        <a:p>
          <a:pPr rtl="1"/>
          <a:endParaRPr lang="fa-IR"/>
        </a:p>
      </dgm:t>
    </dgm:pt>
  </dgm:ptLst>
  <dgm:cxnLst>
    <dgm:cxn modelId="{451A4219-2313-42B7-81E0-7D1DD3BFB861}" srcId="{45271F31-EC4F-4555-94A1-D97140CC203D}" destId="{BE4772D2-7D46-4164-9312-86B1C1201570}" srcOrd="2" destOrd="0" parTransId="{0A862808-1FD8-4593-A3B9-559625F7279F}" sibTransId="{3FB372C6-A37A-4317-983A-D99B918B0F65}"/>
    <dgm:cxn modelId="{03DAD2A3-EF72-4EF8-894B-735FCE9A46D2}" type="presOf" srcId="{380B9CEF-2561-4527-9677-DC99DB510B2A}" destId="{6AA2B1E1-FA9F-4B3A-8707-A98CB8DF2DCB}" srcOrd="0" destOrd="0" presId="urn:microsoft.com/office/officeart/2005/8/layout/cycle1"/>
    <dgm:cxn modelId="{268748E1-D095-48C8-92E1-0586CF1F627B}" type="presOf" srcId="{BE4772D2-7D46-4164-9312-86B1C1201570}" destId="{1F52F4CD-C395-4140-9536-89D2AB6E75B4}" srcOrd="0" destOrd="0" presId="urn:microsoft.com/office/officeart/2005/8/layout/cycle1"/>
    <dgm:cxn modelId="{6E662B79-E609-42BD-8904-5F55B4C3B368}" srcId="{45271F31-EC4F-4555-94A1-D97140CC203D}" destId="{D968F267-D548-4ECC-89CD-83E9BF93AFA2}" srcOrd="1" destOrd="0" parTransId="{DBCB62E6-251A-4F99-85A7-7050FF295095}" sibTransId="{6B508DF3-9951-4E4A-A23C-2C0D0DAC3F41}"/>
    <dgm:cxn modelId="{FF247AAD-36E9-4E0C-A0DC-9F494A90FF9D}" type="presOf" srcId="{D968F267-D548-4ECC-89CD-83E9BF93AFA2}" destId="{E19397E1-24C9-4E23-94A7-D9F212A479E2}" srcOrd="0" destOrd="0" presId="urn:microsoft.com/office/officeart/2005/8/layout/cycle1"/>
    <dgm:cxn modelId="{5317B383-66D3-4F1C-8A05-8E6FF5277F77}" type="presOf" srcId="{0A9873E5-1B30-4283-A3FF-11FC0A7AAFC0}" destId="{C4E2B2AB-4036-462E-8777-D7A2F2F30B1B}" srcOrd="0" destOrd="0" presId="urn:microsoft.com/office/officeart/2005/8/layout/cycle1"/>
    <dgm:cxn modelId="{50D14EB2-7F39-4806-8B0F-CBA13666495E}" srcId="{45271F31-EC4F-4555-94A1-D97140CC203D}" destId="{0A9873E5-1B30-4283-A3FF-11FC0A7AAFC0}" srcOrd="3" destOrd="0" parTransId="{2BC50684-1C44-4193-9D1F-C0037E9470B4}" sibTransId="{380B9CEF-2561-4527-9677-DC99DB510B2A}"/>
    <dgm:cxn modelId="{9EE9F94D-434E-47EB-88E0-7A9FF60DE59F}" type="presOf" srcId="{45271F31-EC4F-4555-94A1-D97140CC203D}" destId="{D3AAE5F9-EBC9-4038-8CFE-4F6F25878CEC}" srcOrd="0" destOrd="0" presId="urn:microsoft.com/office/officeart/2005/8/layout/cycle1"/>
    <dgm:cxn modelId="{69C53D85-7DC3-4024-90BD-63AC4FC03CE9}" type="presOf" srcId="{6B508DF3-9951-4E4A-A23C-2C0D0DAC3F41}" destId="{786D7B4B-409F-4855-B3B7-738F7CBBFBA5}" srcOrd="0" destOrd="0" presId="urn:microsoft.com/office/officeart/2005/8/layout/cycle1"/>
    <dgm:cxn modelId="{25E8D443-2C5A-4754-ADF3-6B362A9CBBE6}" srcId="{45271F31-EC4F-4555-94A1-D97140CC203D}" destId="{5F7D9540-1414-429D-B9D5-0B690723A68A}" srcOrd="0" destOrd="0" parTransId="{C26B275E-D7A4-4B10-81E9-5F053B1009C2}" sibTransId="{D8A19E22-F305-49B4-A727-958967CA26B2}"/>
    <dgm:cxn modelId="{AA2ADC5C-E003-4F95-8AF9-5FEAF22156A8}" type="presOf" srcId="{5F7D9540-1414-429D-B9D5-0B690723A68A}" destId="{3A4A20BE-56EB-4790-B19F-F59E59C5DC54}" srcOrd="0" destOrd="0" presId="urn:microsoft.com/office/officeart/2005/8/layout/cycle1"/>
    <dgm:cxn modelId="{AB4041A8-F497-4B40-887B-F9D81E46080A}" type="presOf" srcId="{D8A19E22-F305-49B4-A727-958967CA26B2}" destId="{79E5DF9D-5747-4D9B-A888-753BEE954CD2}" srcOrd="0" destOrd="0" presId="urn:microsoft.com/office/officeart/2005/8/layout/cycle1"/>
    <dgm:cxn modelId="{D278D2FB-9956-4D5C-89F0-332DFD5C072B}" type="presOf" srcId="{3FB372C6-A37A-4317-983A-D99B918B0F65}" destId="{16965CFB-0632-4F2D-8576-7E587F8391C0}" srcOrd="0" destOrd="0" presId="urn:microsoft.com/office/officeart/2005/8/layout/cycle1"/>
    <dgm:cxn modelId="{2D8F3939-A18C-449D-999F-77185224A70F}" type="presParOf" srcId="{D3AAE5F9-EBC9-4038-8CFE-4F6F25878CEC}" destId="{EC633137-5D6D-45B8-870F-8AD8F633B970}" srcOrd="0" destOrd="0" presId="urn:microsoft.com/office/officeart/2005/8/layout/cycle1"/>
    <dgm:cxn modelId="{84BD8EEB-1CA3-4563-BEE7-1831C0896123}" type="presParOf" srcId="{D3AAE5F9-EBC9-4038-8CFE-4F6F25878CEC}" destId="{3A4A20BE-56EB-4790-B19F-F59E59C5DC54}" srcOrd="1" destOrd="0" presId="urn:microsoft.com/office/officeart/2005/8/layout/cycle1"/>
    <dgm:cxn modelId="{289737D5-93A1-49B5-A605-3A8180D03352}" type="presParOf" srcId="{D3AAE5F9-EBC9-4038-8CFE-4F6F25878CEC}" destId="{79E5DF9D-5747-4D9B-A888-753BEE954CD2}" srcOrd="2" destOrd="0" presId="urn:microsoft.com/office/officeart/2005/8/layout/cycle1"/>
    <dgm:cxn modelId="{C82ADEE7-D1A3-4F0E-8000-A8F39FB43B90}" type="presParOf" srcId="{D3AAE5F9-EBC9-4038-8CFE-4F6F25878CEC}" destId="{850F7C92-56ED-4709-AFC4-25C0DA08D595}" srcOrd="3" destOrd="0" presId="urn:microsoft.com/office/officeart/2005/8/layout/cycle1"/>
    <dgm:cxn modelId="{A14C2698-D266-4A03-8899-8F57934F13A9}" type="presParOf" srcId="{D3AAE5F9-EBC9-4038-8CFE-4F6F25878CEC}" destId="{E19397E1-24C9-4E23-94A7-D9F212A479E2}" srcOrd="4" destOrd="0" presId="urn:microsoft.com/office/officeart/2005/8/layout/cycle1"/>
    <dgm:cxn modelId="{C523E2A9-BBE7-4D10-9490-DE465F2E2DE3}" type="presParOf" srcId="{D3AAE5F9-EBC9-4038-8CFE-4F6F25878CEC}" destId="{786D7B4B-409F-4855-B3B7-738F7CBBFBA5}" srcOrd="5" destOrd="0" presId="urn:microsoft.com/office/officeart/2005/8/layout/cycle1"/>
    <dgm:cxn modelId="{A8681B36-0A96-46B0-96EC-F9C995A2E76D}" type="presParOf" srcId="{D3AAE5F9-EBC9-4038-8CFE-4F6F25878CEC}" destId="{EAB5692E-AEB9-46A6-B2CA-7B62C426D176}" srcOrd="6" destOrd="0" presId="urn:microsoft.com/office/officeart/2005/8/layout/cycle1"/>
    <dgm:cxn modelId="{E1A5467F-46C8-4C12-93A5-48403D680061}" type="presParOf" srcId="{D3AAE5F9-EBC9-4038-8CFE-4F6F25878CEC}" destId="{1F52F4CD-C395-4140-9536-89D2AB6E75B4}" srcOrd="7" destOrd="0" presId="urn:microsoft.com/office/officeart/2005/8/layout/cycle1"/>
    <dgm:cxn modelId="{438937B7-8555-41C5-B98E-85C9A99A4409}" type="presParOf" srcId="{D3AAE5F9-EBC9-4038-8CFE-4F6F25878CEC}" destId="{16965CFB-0632-4F2D-8576-7E587F8391C0}" srcOrd="8" destOrd="0" presId="urn:microsoft.com/office/officeart/2005/8/layout/cycle1"/>
    <dgm:cxn modelId="{A7E8B5AD-42F4-40DF-863E-E502D9863911}" type="presParOf" srcId="{D3AAE5F9-EBC9-4038-8CFE-4F6F25878CEC}" destId="{CC5BCAC7-5EB9-4E9A-ADA7-A872A6FF62C5}" srcOrd="9" destOrd="0" presId="urn:microsoft.com/office/officeart/2005/8/layout/cycle1"/>
    <dgm:cxn modelId="{D66F947D-0377-42A0-BF33-A9B140BBABB9}" type="presParOf" srcId="{D3AAE5F9-EBC9-4038-8CFE-4F6F25878CEC}" destId="{C4E2B2AB-4036-462E-8777-D7A2F2F30B1B}" srcOrd="10" destOrd="0" presId="urn:microsoft.com/office/officeart/2005/8/layout/cycle1"/>
    <dgm:cxn modelId="{C6D73B5D-2DD0-4494-8C90-1A4E0643539C}" type="presParOf" srcId="{D3AAE5F9-EBC9-4038-8CFE-4F6F25878CEC}" destId="{6AA2B1E1-FA9F-4B3A-8707-A98CB8DF2DCB}" srcOrd="11" destOrd="0" presId="urn:microsoft.com/office/officeart/2005/8/layout/cycl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271F31-EC4F-4555-94A1-D97140CC203D}" type="doc">
      <dgm:prSet loTypeId="urn:microsoft.com/office/officeart/2005/8/layout/cycle1" loCatId="cycle" qsTypeId="urn:microsoft.com/office/officeart/2005/8/quickstyle/simple1" qsCatId="simple" csTypeId="urn:microsoft.com/office/officeart/2005/8/colors/accent1_2" csCatId="accent1" phldr="1"/>
      <dgm:spPr/>
      <dgm:t>
        <a:bodyPr/>
        <a:lstStyle/>
        <a:p>
          <a:pPr rtl="1"/>
          <a:endParaRPr lang="fa-IR"/>
        </a:p>
      </dgm:t>
    </dgm:pt>
    <dgm:pt modelId="{5F7D9540-1414-429D-B9D5-0B690723A68A}">
      <dgm:prSet phldrT="[Text]"/>
      <dgm:spPr/>
      <dgm:t>
        <a:bodyPr/>
        <a:lstStyle/>
        <a:p>
          <a:pPr rtl="1"/>
          <a:r>
            <a:rPr lang="fa-IR" b="1" dirty="0" smtClean="0">
              <a:cs typeface="Zar" pitchFamily="2" charset="-78"/>
            </a:rPr>
            <a:t>2. </a:t>
          </a:r>
          <a:r>
            <a:rPr lang="fa-IR" b="1" dirty="0" smtClean="0">
              <a:cs typeface="B Zar" pitchFamily="2" charset="-78"/>
            </a:rPr>
            <a:t>اقدام و تصمیم گیری بر اساس پیش فرض: </a:t>
          </a:r>
          <a:r>
            <a:rPr lang="fa-IR" b="1" dirty="0" smtClean="0">
              <a:solidFill>
                <a:srgbClr val="0070C0"/>
              </a:solidFill>
              <a:cs typeface="B Zar" pitchFamily="2" charset="-78"/>
            </a:rPr>
            <a:t>تفویض اختیار به وی اقدامی معقول نیست. پس اختیار زیادی نباید در تصمیم گیری داشته باشد</a:t>
          </a:r>
          <a:endParaRPr lang="fa-IR" b="1" dirty="0">
            <a:solidFill>
              <a:srgbClr val="0070C0"/>
            </a:solidFill>
            <a:cs typeface="B Zar" pitchFamily="2" charset="-78"/>
          </a:endParaRPr>
        </a:p>
      </dgm:t>
    </dgm:pt>
    <dgm:pt modelId="{C26B275E-D7A4-4B10-81E9-5F053B1009C2}" type="parTrans" cxnId="{25E8D443-2C5A-4754-ADF3-6B362A9CBBE6}">
      <dgm:prSet/>
      <dgm:spPr/>
      <dgm:t>
        <a:bodyPr/>
        <a:lstStyle/>
        <a:p>
          <a:pPr rtl="1"/>
          <a:endParaRPr lang="fa-IR"/>
        </a:p>
      </dgm:t>
    </dgm:pt>
    <dgm:pt modelId="{D8A19E22-F305-49B4-A727-958967CA26B2}" type="sibTrans" cxnId="{25E8D443-2C5A-4754-ADF3-6B362A9CBBE6}">
      <dgm:prSet/>
      <dgm:spPr/>
      <dgm:t>
        <a:bodyPr/>
        <a:lstStyle/>
        <a:p>
          <a:pPr rtl="1"/>
          <a:endParaRPr lang="fa-IR"/>
        </a:p>
      </dgm:t>
    </dgm:pt>
    <dgm:pt modelId="{D968F267-D548-4ECC-89CD-83E9BF93AFA2}">
      <dgm:prSet phldrT="[Text]"/>
      <dgm:spPr/>
      <dgm:t>
        <a:bodyPr/>
        <a:lstStyle/>
        <a:p>
          <a:pPr rtl="1"/>
          <a:r>
            <a:rPr lang="fa-IR" b="1" dirty="0" smtClean="0">
              <a:cs typeface="B Zar" pitchFamily="2" charset="-78"/>
            </a:rPr>
            <a:t>3. ایجاد واکنش در فرد مقابل: </a:t>
          </a:r>
          <a:r>
            <a:rPr lang="fa-IR" b="1" dirty="0" smtClean="0">
              <a:solidFill>
                <a:srgbClr val="0070C0"/>
              </a:solidFill>
              <a:cs typeface="B Zar" pitchFamily="2" charset="-78"/>
            </a:rPr>
            <a:t>ایجاد بی انگیزگی و بی تفاوتی در زمان اجرای تصمیمات سازمانی</a:t>
          </a:r>
          <a:endParaRPr lang="fa-IR" b="1" dirty="0">
            <a:solidFill>
              <a:srgbClr val="0070C0"/>
            </a:solidFill>
            <a:cs typeface="B Zar" pitchFamily="2" charset="-78"/>
          </a:endParaRPr>
        </a:p>
      </dgm:t>
    </dgm:pt>
    <dgm:pt modelId="{DBCB62E6-251A-4F99-85A7-7050FF295095}" type="parTrans" cxnId="{6E662B79-E609-42BD-8904-5F55B4C3B368}">
      <dgm:prSet/>
      <dgm:spPr/>
      <dgm:t>
        <a:bodyPr/>
        <a:lstStyle/>
        <a:p>
          <a:pPr rtl="1"/>
          <a:endParaRPr lang="fa-IR"/>
        </a:p>
      </dgm:t>
    </dgm:pt>
    <dgm:pt modelId="{6B508DF3-9951-4E4A-A23C-2C0D0DAC3F41}" type="sibTrans" cxnId="{6E662B79-E609-42BD-8904-5F55B4C3B368}">
      <dgm:prSet/>
      <dgm:spPr/>
      <dgm:t>
        <a:bodyPr/>
        <a:lstStyle/>
        <a:p>
          <a:pPr rtl="1"/>
          <a:endParaRPr lang="fa-IR"/>
        </a:p>
      </dgm:t>
    </dgm:pt>
    <dgm:pt modelId="{BE4772D2-7D46-4164-9312-86B1C1201570}">
      <dgm:prSet phldrT="[Text]"/>
      <dgm:spPr/>
      <dgm:t>
        <a:bodyPr/>
        <a:lstStyle/>
        <a:p>
          <a:pPr rtl="1"/>
          <a:r>
            <a:rPr lang="fa-IR" b="1" dirty="0" smtClean="0">
              <a:cs typeface="B Zar" pitchFamily="2" charset="-78"/>
            </a:rPr>
            <a:t>4. بروز رفتارهایی همراستا با پیش فرض اولیه: </a:t>
          </a:r>
          <a:r>
            <a:rPr lang="fa-IR" b="1" dirty="0" smtClean="0">
              <a:solidFill>
                <a:srgbClr val="0070C0"/>
              </a:solidFill>
              <a:cs typeface="B Zar" pitchFamily="2" charset="-78"/>
            </a:rPr>
            <a:t>رفتارهای غیرکارکردی و افت عملکرد</a:t>
          </a:r>
          <a:endParaRPr lang="fa-IR" b="1" dirty="0">
            <a:solidFill>
              <a:srgbClr val="0070C0"/>
            </a:solidFill>
            <a:cs typeface="B Zar" pitchFamily="2" charset="-78"/>
          </a:endParaRPr>
        </a:p>
      </dgm:t>
    </dgm:pt>
    <dgm:pt modelId="{0A862808-1FD8-4593-A3B9-559625F7279F}" type="parTrans" cxnId="{451A4219-2313-42B7-81E0-7D1DD3BFB861}">
      <dgm:prSet/>
      <dgm:spPr/>
      <dgm:t>
        <a:bodyPr/>
        <a:lstStyle/>
        <a:p>
          <a:pPr rtl="1"/>
          <a:endParaRPr lang="fa-IR"/>
        </a:p>
      </dgm:t>
    </dgm:pt>
    <dgm:pt modelId="{3FB372C6-A37A-4317-983A-D99B918B0F65}" type="sibTrans" cxnId="{451A4219-2313-42B7-81E0-7D1DD3BFB861}">
      <dgm:prSet/>
      <dgm:spPr/>
      <dgm:t>
        <a:bodyPr/>
        <a:lstStyle/>
        <a:p>
          <a:pPr rtl="1"/>
          <a:endParaRPr lang="fa-IR"/>
        </a:p>
      </dgm:t>
    </dgm:pt>
    <dgm:pt modelId="{0A9873E5-1B30-4283-A3FF-11FC0A7AAFC0}">
      <dgm:prSet phldrT="[Text]"/>
      <dgm:spPr/>
      <dgm:t>
        <a:bodyPr/>
        <a:lstStyle/>
        <a:p>
          <a:pPr rtl="1"/>
          <a:r>
            <a:rPr lang="fa-IR" b="1" dirty="0" smtClean="0">
              <a:cs typeface="B Zar" pitchFamily="2" charset="-78"/>
            </a:rPr>
            <a:t>1. پیش فرض مدیر درباره کارشناس: </a:t>
          </a:r>
          <a:r>
            <a:rPr lang="fa-IR" b="1" dirty="0" smtClean="0">
              <a:solidFill>
                <a:srgbClr val="0070C0"/>
              </a:solidFill>
              <a:cs typeface="B Zar" pitchFamily="2" charset="-78"/>
            </a:rPr>
            <a:t>وی فردی ناتوان است</a:t>
          </a:r>
          <a:endParaRPr lang="fa-IR" b="1" dirty="0">
            <a:solidFill>
              <a:srgbClr val="0070C0"/>
            </a:solidFill>
            <a:cs typeface="B Zar" pitchFamily="2" charset="-78"/>
          </a:endParaRPr>
        </a:p>
      </dgm:t>
    </dgm:pt>
    <dgm:pt modelId="{2BC50684-1C44-4193-9D1F-C0037E9470B4}" type="parTrans" cxnId="{50D14EB2-7F39-4806-8B0F-CBA13666495E}">
      <dgm:prSet/>
      <dgm:spPr/>
      <dgm:t>
        <a:bodyPr/>
        <a:lstStyle/>
        <a:p>
          <a:pPr rtl="1"/>
          <a:endParaRPr lang="fa-IR"/>
        </a:p>
      </dgm:t>
    </dgm:pt>
    <dgm:pt modelId="{380B9CEF-2561-4527-9677-DC99DB510B2A}" type="sibTrans" cxnId="{50D14EB2-7F39-4806-8B0F-CBA13666495E}">
      <dgm:prSet/>
      <dgm:spPr/>
      <dgm:t>
        <a:bodyPr/>
        <a:lstStyle/>
        <a:p>
          <a:pPr rtl="1"/>
          <a:endParaRPr lang="fa-IR"/>
        </a:p>
      </dgm:t>
    </dgm:pt>
    <dgm:pt modelId="{D3AAE5F9-EBC9-4038-8CFE-4F6F25878CEC}" type="pres">
      <dgm:prSet presAssocID="{45271F31-EC4F-4555-94A1-D97140CC203D}" presName="cycle" presStyleCnt="0">
        <dgm:presLayoutVars>
          <dgm:dir/>
          <dgm:resizeHandles val="exact"/>
        </dgm:presLayoutVars>
      </dgm:prSet>
      <dgm:spPr/>
      <dgm:t>
        <a:bodyPr/>
        <a:lstStyle/>
        <a:p>
          <a:pPr rtl="1"/>
          <a:endParaRPr lang="fa-IR"/>
        </a:p>
      </dgm:t>
    </dgm:pt>
    <dgm:pt modelId="{EC633137-5D6D-45B8-870F-8AD8F633B970}" type="pres">
      <dgm:prSet presAssocID="{5F7D9540-1414-429D-B9D5-0B690723A68A}" presName="dummy" presStyleCnt="0"/>
      <dgm:spPr/>
    </dgm:pt>
    <dgm:pt modelId="{3A4A20BE-56EB-4790-B19F-F59E59C5DC54}" type="pres">
      <dgm:prSet presAssocID="{5F7D9540-1414-429D-B9D5-0B690723A68A}" presName="node" presStyleLbl="revTx" presStyleIdx="0" presStyleCnt="4">
        <dgm:presLayoutVars>
          <dgm:bulletEnabled val="1"/>
        </dgm:presLayoutVars>
      </dgm:prSet>
      <dgm:spPr/>
      <dgm:t>
        <a:bodyPr/>
        <a:lstStyle/>
        <a:p>
          <a:pPr rtl="1"/>
          <a:endParaRPr lang="fa-IR"/>
        </a:p>
      </dgm:t>
    </dgm:pt>
    <dgm:pt modelId="{79E5DF9D-5747-4D9B-A888-753BEE954CD2}" type="pres">
      <dgm:prSet presAssocID="{D8A19E22-F305-49B4-A727-958967CA26B2}" presName="sibTrans" presStyleLbl="node1" presStyleIdx="0" presStyleCnt="4"/>
      <dgm:spPr/>
      <dgm:t>
        <a:bodyPr/>
        <a:lstStyle/>
        <a:p>
          <a:pPr rtl="1"/>
          <a:endParaRPr lang="fa-IR"/>
        </a:p>
      </dgm:t>
    </dgm:pt>
    <dgm:pt modelId="{850F7C92-56ED-4709-AFC4-25C0DA08D595}" type="pres">
      <dgm:prSet presAssocID="{D968F267-D548-4ECC-89CD-83E9BF93AFA2}" presName="dummy" presStyleCnt="0"/>
      <dgm:spPr/>
    </dgm:pt>
    <dgm:pt modelId="{E19397E1-24C9-4E23-94A7-D9F212A479E2}" type="pres">
      <dgm:prSet presAssocID="{D968F267-D548-4ECC-89CD-83E9BF93AFA2}" presName="node" presStyleLbl="revTx" presStyleIdx="1" presStyleCnt="4">
        <dgm:presLayoutVars>
          <dgm:bulletEnabled val="1"/>
        </dgm:presLayoutVars>
      </dgm:prSet>
      <dgm:spPr/>
      <dgm:t>
        <a:bodyPr/>
        <a:lstStyle/>
        <a:p>
          <a:pPr rtl="1"/>
          <a:endParaRPr lang="fa-IR"/>
        </a:p>
      </dgm:t>
    </dgm:pt>
    <dgm:pt modelId="{786D7B4B-409F-4855-B3B7-738F7CBBFBA5}" type="pres">
      <dgm:prSet presAssocID="{6B508DF3-9951-4E4A-A23C-2C0D0DAC3F41}" presName="sibTrans" presStyleLbl="node1" presStyleIdx="1" presStyleCnt="4"/>
      <dgm:spPr/>
      <dgm:t>
        <a:bodyPr/>
        <a:lstStyle/>
        <a:p>
          <a:pPr rtl="1"/>
          <a:endParaRPr lang="fa-IR"/>
        </a:p>
      </dgm:t>
    </dgm:pt>
    <dgm:pt modelId="{EAB5692E-AEB9-46A6-B2CA-7B62C426D176}" type="pres">
      <dgm:prSet presAssocID="{BE4772D2-7D46-4164-9312-86B1C1201570}" presName="dummy" presStyleCnt="0"/>
      <dgm:spPr/>
    </dgm:pt>
    <dgm:pt modelId="{1F52F4CD-C395-4140-9536-89D2AB6E75B4}" type="pres">
      <dgm:prSet presAssocID="{BE4772D2-7D46-4164-9312-86B1C1201570}" presName="node" presStyleLbl="revTx" presStyleIdx="2" presStyleCnt="4">
        <dgm:presLayoutVars>
          <dgm:bulletEnabled val="1"/>
        </dgm:presLayoutVars>
      </dgm:prSet>
      <dgm:spPr/>
      <dgm:t>
        <a:bodyPr/>
        <a:lstStyle/>
        <a:p>
          <a:pPr rtl="1"/>
          <a:endParaRPr lang="fa-IR"/>
        </a:p>
      </dgm:t>
    </dgm:pt>
    <dgm:pt modelId="{16965CFB-0632-4F2D-8576-7E587F8391C0}" type="pres">
      <dgm:prSet presAssocID="{3FB372C6-A37A-4317-983A-D99B918B0F65}" presName="sibTrans" presStyleLbl="node1" presStyleIdx="2" presStyleCnt="4"/>
      <dgm:spPr/>
      <dgm:t>
        <a:bodyPr/>
        <a:lstStyle/>
        <a:p>
          <a:pPr rtl="1"/>
          <a:endParaRPr lang="fa-IR"/>
        </a:p>
      </dgm:t>
    </dgm:pt>
    <dgm:pt modelId="{CC5BCAC7-5EB9-4E9A-ADA7-A872A6FF62C5}" type="pres">
      <dgm:prSet presAssocID="{0A9873E5-1B30-4283-A3FF-11FC0A7AAFC0}" presName="dummy" presStyleCnt="0"/>
      <dgm:spPr/>
    </dgm:pt>
    <dgm:pt modelId="{C4E2B2AB-4036-462E-8777-D7A2F2F30B1B}" type="pres">
      <dgm:prSet presAssocID="{0A9873E5-1B30-4283-A3FF-11FC0A7AAFC0}" presName="node" presStyleLbl="revTx" presStyleIdx="3" presStyleCnt="4">
        <dgm:presLayoutVars>
          <dgm:bulletEnabled val="1"/>
        </dgm:presLayoutVars>
      </dgm:prSet>
      <dgm:spPr/>
      <dgm:t>
        <a:bodyPr/>
        <a:lstStyle/>
        <a:p>
          <a:pPr rtl="1"/>
          <a:endParaRPr lang="fa-IR"/>
        </a:p>
      </dgm:t>
    </dgm:pt>
    <dgm:pt modelId="{6AA2B1E1-FA9F-4B3A-8707-A98CB8DF2DCB}" type="pres">
      <dgm:prSet presAssocID="{380B9CEF-2561-4527-9677-DC99DB510B2A}" presName="sibTrans" presStyleLbl="node1" presStyleIdx="3" presStyleCnt="4"/>
      <dgm:spPr/>
      <dgm:t>
        <a:bodyPr/>
        <a:lstStyle/>
        <a:p>
          <a:pPr rtl="1"/>
          <a:endParaRPr lang="fa-IR"/>
        </a:p>
      </dgm:t>
    </dgm:pt>
  </dgm:ptLst>
  <dgm:cxnLst>
    <dgm:cxn modelId="{0E0A4680-5A2A-47E2-8863-DDC413BB8D65}" type="presOf" srcId="{380B9CEF-2561-4527-9677-DC99DB510B2A}" destId="{6AA2B1E1-FA9F-4B3A-8707-A98CB8DF2DCB}" srcOrd="0" destOrd="0" presId="urn:microsoft.com/office/officeart/2005/8/layout/cycle1"/>
    <dgm:cxn modelId="{9E459B59-CEA9-458A-909D-99937269A929}" type="presOf" srcId="{D8A19E22-F305-49B4-A727-958967CA26B2}" destId="{79E5DF9D-5747-4D9B-A888-753BEE954CD2}" srcOrd="0" destOrd="0" presId="urn:microsoft.com/office/officeart/2005/8/layout/cycle1"/>
    <dgm:cxn modelId="{50D14EB2-7F39-4806-8B0F-CBA13666495E}" srcId="{45271F31-EC4F-4555-94A1-D97140CC203D}" destId="{0A9873E5-1B30-4283-A3FF-11FC0A7AAFC0}" srcOrd="3" destOrd="0" parTransId="{2BC50684-1C44-4193-9D1F-C0037E9470B4}" sibTransId="{380B9CEF-2561-4527-9677-DC99DB510B2A}"/>
    <dgm:cxn modelId="{18D1D868-7BE6-4F0C-BDAB-79918713F2CC}" type="presOf" srcId="{45271F31-EC4F-4555-94A1-D97140CC203D}" destId="{D3AAE5F9-EBC9-4038-8CFE-4F6F25878CEC}" srcOrd="0" destOrd="0" presId="urn:microsoft.com/office/officeart/2005/8/layout/cycle1"/>
    <dgm:cxn modelId="{C9A0FC33-9784-4C56-A1CC-9C35514503FC}" type="presOf" srcId="{BE4772D2-7D46-4164-9312-86B1C1201570}" destId="{1F52F4CD-C395-4140-9536-89D2AB6E75B4}" srcOrd="0" destOrd="0" presId="urn:microsoft.com/office/officeart/2005/8/layout/cycle1"/>
    <dgm:cxn modelId="{25E8D443-2C5A-4754-ADF3-6B362A9CBBE6}" srcId="{45271F31-EC4F-4555-94A1-D97140CC203D}" destId="{5F7D9540-1414-429D-B9D5-0B690723A68A}" srcOrd="0" destOrd="0" parTransId="{C26B275E-D7A4-4B10-81E9-5F053B1009C2}" sibTransId="{D8A19E22-F305-49B4-A727-958967CA26B2}"/>
    <dgm:cxn modelId="{747135C5-C4AF-4E53-BDF0-6C160BF335EA}" type="presOf" srcId="{5F7D9540-1414-429D-B9D5-0B690723A68A}" destId="{3A4A20BE-56EB-4790-B19F-F59E59C5DC54}" srcOrd="0" destOrd="0" presId="urn:microsoft.com/office/officeart/2005/8/layout/cycle1"/>
    <dgm:cxn modelId="{451A4219-2313-42B7-81E0-7D1DD3BFB861}" srcId="{45271F31-EC4F-4555-94A1-D97140CC203D}" destId="{BE4772D2-7D46-4164-9312-86B1C1201570}" srcOrd="2" destOrd="0" parTransId="{0A862808-1FD8-4593-A3B9-559625F7279F}" sibTransId="{3FB372C6-A37A-4317-983A-D99B918B0F65}"/>
    <dgm:cxn modelId="{6E662B79-E609-42BD-8904-5F55B4C3B368}" srcId="{45271F31-EC4F-4555-94A1-D97140CC203D}" destId="{D968F267-D548-4ECC-89CD-83E9BF93AFA2}" srcOrd="1" destOrd="0" parTransId="{DBCB62E6-251A-4F99-85A7-7050FF295095}" sibTransId="{6B508DF3-9951-4E4A-A23C-2C0D0DAC3F41}"/>
    <dgm:cxn modelId="{9D2EF4CA-BEB3-420C-9263-3DB3327ED683}" type="presOf" srcId="{3FB372C6-A37A-4317-983A-D99B918B0F65}" destId="{16965CFB-0632-4F2D-8576-7E587F8391C0}" srcOrd="0" destOrd="0" presId="urn:microsoft.com/office/officeart/2005/8/layout/cycle1"/>
    <dgm:cxn modelId="{3DCE4CF8-7984-48C5-9BF5-8FAED7C8EF55}" type="presOf" srcId="{6B508DF3-9951-4E4A-A23C-2C0D0DAC3F41}" destId="{786D7B4B-409F-4855-B3B7-738F7CBBFBA5}" srcOrd="0" destOrd="0" presId="urn:microsoft.com/office/officeart/2005/8/layout/cycle1"/>
    <dgm:cxn modelId="{55B1F27A-4605-4E0E-8FE0-4914A5CC55C8}" type="presOf" srcId="{D968F267-D548-4ECC-89CD-83E9BF93AFA2}" destId="{E19397E1-24C9-4E23-94A7-D9F212A479E2}" srcOrd="0" destOrd="0" presId="urn:microsoft.com/office/officeart/2005/8/layout/cycle1"/>
    <dgm:cxn modelId="{DE9221CD-699D-45B8-8B9F-7147140CEBBA}" type="presOf" srcId="{0A9873E5-1B30-4283-A3FF-11FC0A7AAFC0}" destId="{C4E2B2AB-4036-462E-8777-D7A2F2F30B1B}" srcOrd="0" destOrd="0" presId="urn:microsoft.com/office/officeart/2005/8/layout/cycle1"/>
    <dgm:cxn modelId="{B299BE9D-2F15-4906-A652-624A8413C7A7}" type="presParOf" srcId="{D3AAE5F9-EBC9-4038-8CFE-4F6F25878CEC}" destId="{EC633137-5D6D-45B8-870F-8AD8F633B970}" srcOrd="0" destOrd="0" presId="urn:microsoft.com/office/officeart/2005/8/layout/cycle1"/>
    <dgm:cxn modelId="{6B6342B2-59A2-4444-A4CF-59350AC88382}" type="presParOf" srcId="{D3AAE5F9-EBC9-4038-8CFE-4F6F25878CEC}" destId="{3A4A20BE-56EB-4790-B19F-F59E59C5DC54}" srcOrd="1" destOrd="0" presId="urn:microsoft.com/office/officeart/2005/8/layout/cycle1"/>
    <dgm:cxn modelId="{A30046C8-E791-4E75-846B-19F679500482}" type="presParOf" srcId="{D3AAE5F9-EBC9-4038-8CFE-4F6F25878CEC}" destId="{79E5DF9D-5747-4D9B-A888-753BEE954CD2}" srcOrd="2" destOrd="0" presId="urn:microsoft.com/office/officeart/2005/8/layout/cycle1"/>
    <dgm:cxn modelId="{CD495CAF-4E3F-4F96-A632-42085DAB0132}" type="presParOf" srcId="{D3AAE5F9-EBC9-4038-8CFE-4F6F25878CEC}" destId="{850F7C92-56ED-4709-AFC4-25C0DA08D595}" srcOrd="3" destOrd="0" presId="urn:microsoft.com/office/officeart/2005/8/layout/cycle1"/>
    <dgm:cxn modelId="{02FD4D6E-41C1-468D-9694-E4AFD5F13BA4}" type="presParOf" srcId="{D3AAE5F9-EBC9-4038-8CFE-4F6F25878CEC}" destId="{E19397E1-24C9-4E23-94A7-D9F212A479E2}" srcOrd="4" destOrd="0" presId="urn:microsoft.com/office/officeart/2005/8/layout/cycle1"/>
    <dgm:cxn modelId="{9D8F7477-1CB9-4D9F-AF3A-703B1EF78CE5}" type="presParOf" srcId="{D3AAE5F9-EBC9-4038-8CFE-4F6F25878CEC}" destId="{786D7B4B-409F-4855-B3B7-738F7CBBFBA5}" srcOrd="5" destOrd="0" presId="urn:microsoft.com/office/officeart/2005/8/layout/cycle1"/>
    <dgm:cxn modelId="{5189B2D8-5E64-4A95-827E-C7C1A1453EA3}" type="presParOf" srcId="{D3AAE5F9-EBC9-4038-8CFE-4F6F25878CEC}" destId="{EAB5692E-AEB9-46A6-B2CA-7B62C426D176}" srcOrd="6" destOrd="0" presId="urn:microsoft.com/office/officeart/2005/8/layout/cycle1"/>
    <dgm:cxn modelId="{1245E3B2-15A7-47B6-8E5A-D465497E65A3}" type="presParOf" srcId="{D3AAE5F9-EBC9-4038-8CFE-4F6F25878CEC}" destId="{1F52F4CD-C395-4140-9536-89D2AB6E75B4}" srcOrd="7" destOrd="0" presId="urn:microsoft.com/office/officeart/2005/8/layout/cycle1"/>
    <dgm:cxn modelId="{24BBF74B-6024-4E69-B34A-EA89C3A21B9C}" type="presParOf" srcId="{D3AAE5F9-EBC9-4038-8CFE-4F6F25878CEC}" destId="{16965CFB-0632-4F2D-8576-7E587F8391C0}" srcOrd="8" destOrd="0" presId="urn:microsoft.com/office/officeart/2005/8/layout/cycle1"/>
    <dgm:cxn modelId="{4F200E02-E729-45C5-BA38-9499ECC0C136}" type="presParOf" srcId="{D3AAE5F9-EBC9-4038-8CFE-4F6F25878CEC}" destId="{CC5BCAC7-5EB9-4E9A-ADA7-A872A6FF62C5}" srcOrd="9" destOrd="0" presId="urn:microsoft.com/office/officeart/2005/8/layout/cycle1"/>
    <dgm:cxn modelId="{85A00195-CEE3-48A1-99DA-517AC4482AE4}" type="presParOf" srcId="{D3AAE5F9-EBC9-4038-8CFE-4F6F25878CEC}" destId="{C4E2B2AB-4036-462E-8777-D7A2F2F30B1B}" srcOrd="10" destOrd="0" presId="urn:microsoft.com/office/officeart/2005/8/layout/cycle1"/>
    <dgm:cxn modelId="{8E7FCE2C-5750-4D44-868E-A2ACF8187C14}" type="presParOf" srcId="{D3AAE5F9-EBC9-4038-8CFE-4F6F25878CEC}" destId="{6AA2B1E1-FA9F-4B3A-8707-A98CB8DF2DCB}" srcOrd="11" destOrd="0" presId="urn:microsoft.com/office/officeart/2005/8/layout/cycl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271F31-EC4F-4555-94A1-D97140CC203D}" type="doc">
      <dgm:prSet loTypeId="urn:microsoft.com/office/officeart/2005/8/layout/cycle1" loCatId="cycle" qsTypeId="urn:microsoft.com/office/officeart/2005/8/quickstyle/simple1" qsCatId="simple" csTypeId="urn:microsoft.com/office/officeart/2005/8/colors/accent1_2" csCatId="accent1" phldr="1"/>
      <dgm:spPr/>
      <dgm:t>
        <a:bodyPr/>
        <a:lstStyle/>
        <a:p>
          <a:pPr rtl="1"/>
          <a:endParaRPr lang="fa-IR"/>
        </a:p>
      </dgm:t>
    </dgm:pt>
    <dgm:pt modelId="{5F7D9540-1414-429D-B9D5-0B690723A68A}">
      <dgm:prSet phldrT="[Text]"/>
      <dgm:spPr/>
      <dgm:t>
        <a:bodyPr/>
        <a:lstStyle/>
        <a:p>
          <a:pPr rtl="1"/>
          <a:r>
            <a:rPr lang="fa-IR" b="1" dirty="0" smtClean="0">
              <a:cs typeface="Zar" pitchFamily="2" charset="-78"/>
            </a:rPr>
            <a:t>2</a:t>
          </a:r>
          <a:r>
            <a:rPr lang="fa-IR" b="1" dirty="0" smtClean="0">
              <a:cs typeface="B Zar" pitchFamily="2" charset="-78"/>
            </a:rPr>
            <a:t>. اقدام و تصمیم گیری بر اساس پیش فرض: </a:t>
          </a:r>
          <a:r>
            <a:rPr lang="fa-IR" b="1" dirty="0" smtClean="0">
              <a:solidFill>
                <a:srgbClr val="0070C0"/>
              </a:solidFill>
              <a:cs typeface="B Zar" pitchFamily="2" charset="-78"/>
            </a:rPr>
            <a:t>در زمان انتخاب مدیر یک واحد، آن فرد در نظر گرفته نمی شود.</a:t>
          </a:r>
          <a:endParaRPr lang="fa-IR" b="1" dirty="0">
            <a:solidFill>
              <a:srgbClr val="0070C0"/>
            </a:solidFill>
            <a:cs typeface="B Zar" pitchFamily="2" charset="-78"/>
          </a:endParaRPr>
        </a:p>
      </dgm:t>
    </dgm:pt>
    <dgm:pt modelId="{C26B275E-D7A4-4B10-81E9-5F053B1009C2}" type="parTrans" cxnId="{25E8D443-2C5A-4754-ADF3-6B362A9CBBE6}">
      <dgm:prSet/>
      <dgm:spPr/>
      <dgm:t>
        <a:bodyPr/>
        <a:lstStyle/>
        <a:p>
          <a:pPr rtl="1"/>
          <a:endParaRPr lang="fa-IR"/>
        </a:p>
      </dgm:t>
    </dgm:pt>
    <dgm:pt modelId="{D8A19E22-F305-49B4-A727-958967CA26B2}" type="sibTrans" cxnId="{25E8D443-2C5A-4754-ADF3-6B362A9CBBE6}">
      <dgm:prSet/>
      <dgm:spPr/>
      <dgm:t>
        <a:bodyPr/>
        <a:lstStyle/>
        <a:p>
          <a:pPr rtl="1"/>
          <a:endParaRPr lang="fa-IR"/>
        </a:p>
      </dgm:t>
    </dgm:pt>
    <dgm:pt modelId="{D968F267-D548-4ECC-89CD-83E9BF93AFA2}">
      <dgm:prSet phldrT="[Text]"/>
      <dgm:spPr/>
      <dgm:t>
        <a:bodyPr/>
        <a:lstStyle/>
        <a:p>
          <a:pPr rtl="1"/>
          <a:r>
            <a:rPr lang="fa-IR" b="1" dirty="0" smtClean="0">
              <a:cs typeface="B Zar" pitchFamily="2" charset="-78"/>
            </a:rPr>
            <a:t>3. ایجاد واکنش در فرد مقابل: </a:t>
          </a:r>
          <a:r>
            <a:rPr lang="fa-IR" b="1" dirty="0" smtClean="0">
              <a:solidFill>
                <a:srgbClr val="0070C0"/>
              </a:solidFill>
              <a:cs typeface="B Zar" pitchFamily="2" charset="-78"/>
            </a:rPr>
            <a:t>ایجاد بی انگیزگی و بی تفاوتی به دلیل احساس ناعدالتی</a:t>
          </a:r>
          <a:endParaRPr lang="fa-IR" b="1" dirty="0">
            <a:solidFill>
              <a:srgbClr val="0070C0"/>
            </a:solidFill>
            <a:cs typeface="B Zar" pitchFamily="2" charset="-78"/>
          </a:endParaRPr>
        </a:p>
      </dgm:t>
    </dgm:pt>
    <dgm:pt modelId="{DBCB62E6-251A-4F99-85A7-7050FF295095}" type="parTrans" cxnId="{6E662B79-E609-42BD-8904-5F55B4C3B368}">
      <dgm:prSet/>
      <dgm:spPr/>
      <dgm:t>
        <a:bodyPr/>
        <a:lstStyle/>
        <a:p>
          <a:pPr rtl="1"/>
          <a:endParaRPr lang="fa-IR"/>
        </a:p>
      </dgm:t>
    </dgm:pt>
    <dgm:pt modelId="{6B508DF3-9951-4E4A-A23C-2C0D0DAC3F41}" type="sibTrans" cxnId="{6E662B79-E609-42BD-8904-5F55B4C3B368}">
      <dgm:prSet/>
      <dgm:spPr/>
      <dgm:t>
        <a:bodyPr/>
        <a:lstStyle/>
        <a:p>
          <a:pPr rtl="1"/>
          <a:endParaRPr lang="fa-IR"/>
        </a:p>
      </dgm:t>
    </dgm:pt>
    <dgm:pt modelId="{BE4772D2-7D46-4164-9312-86B1C1201570}">
      <dgm:prSet phldrT="[Text]"/>
      <dgm:spPr/>
      <dgm:t>
        <a:bodyPr/>
        <a:lstStyle/>
        <a:p>
          <a:pPr rtl="1"/>
          <a:r>
            <a:rPr lang="fa-IR" b="1" dirty="0" smtClean="0">
              <a:cs typeface="B Zar" pitchFamily="2" charset="-78"/>
            </a:rPr>
            <a:t>4. بروز رفتارهایی همراستا با پیش فرض اولیه: </a:t>
          </a:r>
          <a:r>
            <a:rPr lang="fa-IR" b="1" dirty="0" smtClean="0">
              <a:solidFill>
                <a:srgbClr val="0070C0"/>
              </a:solidFill>
              <a:cs typeface="B Zar" pitchFamily="2" charset="-78"/>
            </a:rPr>
            <a:t>عدم حضور مؤثر و مشارکت فعال در جلسات</a:t>
          </a:r>
          <a:endParaRPr lang="fa-IR" b="1" dirty="0">
            <a:solidFill>
              <a:srgbClr val="0070C0"/>
            </a:solidFill>
            <a:cs typeface="B Zar" pitchFamily="2" charset="-78"/>
          </a:endParaRPr>
        </a:p>
      </dgm:t>
    </dgm:pt>
    <dgm:pt modelId="{0A862808-1FD8-4593-A3B9-559625F7279F}" type="parTrans" cxnId="{451A4219-2313-42B7-81E0-7D1DD3BFB861}">
      <dgm:prSet/>
      <dgm:spPr/>
      <dgm:t>
        <a:bodyPr/>
        <a:lstStyle/>
        <a:p>
          <a:pPr rtl="1"/>
          <a:endParaRPr lang="fa-IR"/>
        </a:p>
      </dgm:t>
    </dgm:pt>
    <dgm:pt modelId="{3FB372C6-A37A-4317-983A-D99B918B0F65}" type="sibTrans" cxnId="{451A4219-2313-42B7-81E0-7D1DD3BFB861}">
      <dgm:prSet/>
      <dgm:spPr/>
      <dgm:t>
        <a:bodyPr/>
        <a:lstStyle/>
        <a:p>
          <a:pPr rtl="1"/>
          <a:endParaRPr lang="fa-IR"/>
        </a:p>
      </dgm:t>
    </dgm:pt>
    <dgm:pt modelId="{0A9873E5-1B30-4283-A3FF-11FC0A7AAFC0}">
      <dgm:prSet phldrT="[Text]"/>
      <dgm:spPr/>
      <dgm:t>
        <a:bodyPr/>
        <a:lstStyle/>
        <a:p>
          <a:pPr rtl="1"/>
          <a:r>
            <a:rPr lang="fa-IR" b="1" dirty="0" smtClean="0">
              <a:cs typeface="B Zar" pitchFamily="2" charset="-78"/>
            </a:rPr>
            <a:t>1. پیش فرض مدیر درباره کارشناس: </a:t>
          </a:r>
          <a:r>
            <a:rPr lang="fa-IR" b="1" dirty="0" smtClean="0">
              <a:solidFill>
                <a:srgbClr val="0070C0"/>
              </a:solidFill>
              <a:cs typeface="B Zar" pitchFamily="2" charset="-78"/>
            </a:rPr>
            <a:t>وی فردی درون گرا است.</a:t>
          </a:r>
          <a:endParaRPr lang="fa-IR" b="1" dirty="0">
            <a:solidFill>
              <a:srgbClr val="0070C0"/>
            </a:solidFill>
            <a:cs typeface="B Zar" pitchFamily="2" charset="-78"/>
          </a:endParaRPr>
        </a:p>
      </dgm:t>
    </dgm:pt>
    <dgm:pt modelId="{2BC50684-1C44-4193-9D1F-C0037E9470B4}" type="parTrans" cxnId="{50D14EB2-7F39-4806-8B0F-CBA13666495E}">
      <dgm:prSet/>
      <dgm:spPr/>
      <dgm:t>
        <a:bodyPr/>
        <a:lstStyle/>
        <a:p>
          <a:pPr rtl="1"/>
          <a:endParaRPr lang="fa-IR"/>
        </a:p>
      </dgm:t>
    </dgm:pt>
    <dgm:pt modelId="{380B9CEF-2561-4527-9677-DC99DB510B2A}" type="sibTrans" cxnId="{50D14EB2-7F39-4806-8B0F-CBA13666495E}">
      <dgm:prSet/>
      <dgm:spPr/>
      <dgm:t>
        <a:bodyPr/>
        <a:lstStyle/>
        <a:p>
          <a:pPr rtl="1"/>
          <a:endParaRPr lang="fa-IR"/>
        </a:p>
      </dgm:t>
    </dgm:pt>
    <dgm:pt modelId="{D3AAE5F9-EBC9-4038-8CFE-4F6F25878CEC}" type="pres">
      <dgm:prSet presAssocID="{45271F31-EC4F-4555-94A1-D97140CC203D}" presName="cycle" presStyleCnt="0">
        <dgm:presLayoutVars>
          <dgm:dir/>
          <dgm:resizeHandles val="exact"/>
        </dgm:presLayoutVars>
      </dgm:prSet>
      <dgm:spPr/>
      <dgm:t>
        <a:bodyPr/>
        <a:lstStyle/>
        <a:p>
          <a:pPr rtl="1"/>
          <a:endParaRPr lang="fa-IR"/>
        </a:p>
      </dgm:t>
    </dgm:pt>
    <dgm:pt modelId="{EC633137-5D6D-45B8-870F-8AD8F633B970}" type="pres">
      <dgm:prSet presAssocID="{5F7D9540-1414-429D-B9D5-0B690723A68A}" presName="dummy" presStyleCnt="0"/>
      <dgm:spPr/>
    </dgm:pt>
    <dgm:pt modelId="{3A4A20BE-56EB-4790-B19F-F59E59C5DC54}" type="pres">
      <dgm:prSet presAssocID="{5F7D9540-1414-429D-B9D5-0B690723A68A}" presName="node" presStyleLbl="revTx" presStyleIdx="0" presStyleCnt="4">
        <dgm:presLayoutVars>
          <dgm:bulletEnabled val="1"/>
        </dgm:presLayoutVars>
      </dgm:prSet>
      <dgm:spPr/>
      <dgm:t>
        <a:bodyPr/>
        <a:lstStyle/>
        <a:p>
          <a:pPr rtl="1"/>
          <a:endParaRPr lang="fa-IR"/>
        </a:p>
      </dgm:t>
    </dgm:pt>
    <dgm:pt modelId="{79E5DF9D-5747-4D9B-A888-753BEE954CD2}" type="pres">
      <dgm:prSet presAssocID="{D8A19E22-F305-49B4-A727-958967CA26B2}" presName="sibTrans" presStyleLbl="node1" presStyleIdx="0" presStyleCnt="4"/>
      <dgm:spPr/>
      <dgm:t>
        <a:bodyPr/>
        <a:lstStyle/>
        <a:p>
          <a:pPr rtl="1"/>
          <a:endParaRPr lang="fa-IR"/>
        </a:p>
      </dgm:t>
    </dgm:pt>
    <dgm:pt modelId="{850F7C92-56ED-4709-AFC4-25C0DA08D595}" type="pres">
      <dgm:prSet presAssocID="{D968F267-D548-4ECC-89CD-83E9BF93AFA2}" presName="dummy" presStyleCnt="0"/>
      <dgm:spPr/>
    </dgm:pt>
    <dgm:pt modelId="{E19397E1-24C9-4E23-94A7-D9F212A479E2}" type="pres">
      <dgm:prSet presAssocID="{D968F267-D548-4ECC-89CD-83E9BF93AFA2}" presName="node" presStyleLbl="revTx" presStyleIdx="1" presStyleCnt="4">
        <dgm:presLayoutVars>
          <dgm:bulletEnabled val="1"/>
        </dgm:presLayoutVars>
      </dgm:prSet>
      <dgm:spPr/>
      <dgm:t>
        <a:bodyPr/>
        <a:lstStyle/>
        <a:p>
          <a:pPr rtl="1"/>
          <a:endParaRPr lang="fa-IR"/>
        </a:p>
      </dgm:t>
    </dgm:pt>
    <dgm:pt modelId="{786D7B4B-409F-4855-B3B7-738F7CBBFBA5}" type="pres">
      <dgm:prSet presAssocID="{6B508DF3-9951-4E4A-A23C-2C0D0DAC3F41}" presName="sibTrans" presStyleLbl="node1" presStyleIdx="1" presStyleCnt="4"/>
      <dgm:spPr/>
      <dgm:t>
        <a:bodyPr/>
        <a:lstStyle/>
        <a:p>
          <a:pPr rtl="1"/>
          <a:endParaRPr lang="fa-IR"/>
        </a:p>
      </dgm:t>
    </dgm:pt>
    <dgm:pt modelId="{EAB5692E-AEB9-46A6-B2CA-7B62C426D176}" type="pres">
      <dgm:prSet presAssocID="{BE4772D2-7D46-4164-9312-86B1C1201570}" presName="dummy" presStyleCnt="0"/>
      <dgm:spPr/>
    </dgm:pt>
    <dgm:pt modelId="{1F52F4CD-C395-4140-9536-89D2AB6E75B4}" type="pres">
      <dgm:prSet presAssocID="{BE4772D2-7D46-4164-9312-86B1C1201570}" presName="node" presStyleLbl="revTx" presStyleIdx="2" presStyleCnt="4">
        <dgm:presLayoutVars>
          <dgm:bulletEnabled val="1"/>
        </dgm:presLayoutVars>
      </dgm:prSet>
      <dgm:spPr/>
      <dgm:t>
        <a:bodyPr/>
        <a:lstStyle/>
        <a:p>
          <a:pPr rtl="1"/>
          <a:endParaRPr lang="fa-IR"/>
        </a:p>
      </dgm:t>
    </dgm:pt>
    <dgm:pt modelId="{16965CFB-0632-4F2D-8576-7E587F8391C0}" type="pres">
      <dgm:prSet presAssocID="{3FB372C6-A37A-4317-983A-D99B918B0F65}" presName="sibTrans" presStyleLbl="node1" presStyleIdx="2" presStyleCnt="4"/>
      <dgm:spPr/>
      <dgm:t>
        <a:bodyPr/>
        <a:lstStyle/>
        <a:p>
          <a:pPr rtl="1"/>
          <a:endParaRPr lang="fa-IR"/>
        </a:p>
      </dgm:t>
    </dgm:pt>
    <dgm:pt modelId="{CC5BCAC7-5EB9-4E9A-ADA7-A872A6FF62C5}" type="pres">
      <dgm:prSet presAssocID="{0A9873E5-1B30-4283-A3FF-11FC0A7AAFC0}" presName="dummy" presStyleCnt="0"/>
      <dgm:spPr/>
    </dgm:pt>
    <dgm:pt modelId="{C4E2B2AB-4036-462E-8777-D7A2F2F30B1B}" type="pres">
      <dgm:prSet presAssocID="{0A9873E5-1B30-4283-A3FF-11FC0A7AAFC0}" presName="node" presStyleLbl="revTx" presStyleIdx="3" presStyleCnt="4">
        <dgm:presLayoutVars>
          <dgm:bulletEnabled val="1"/>
        </dgm:presLayoutVars>
      </dgm:prSet>
      <dgm:spPr/>
      <dgm:t>
        <a:bodyPr/>
        <a:lstStyle/>
        <a:p>
          <a:pPr rtl="1"/>
          <a:endParaRPr lang="fa-IR"/>
        </a:p>
      </dgm:t>
    </dgm:pt>
    <dgm:pt modelId="{6AA2B1E1-FA9F-4B3A-8707-A98CB8DF2DCB}" type="pres">
      <dgm:prSet presAssocID="{380B9CEF-2561-4527-9677-DC99DB510B2A}" presName="sibTrans" presStyleLbl="node1" presStyleIdx="3" presStyleCnt="4"/>
      <dgm:spPr/>
      <dgm:t>
        <a:bodyPr/>
        <a:lstStyle/>
        <a:p>
          <a:pPr rtl="1"/>
          <a:endParaRPr lang="fa-IR"/>
        </a:p>
      </dgm:t>
    </dgm:pt>
  </dgm:ptLst>
  <dgm:cxnLst>
    <dgm:cxn modelId="{9E4E5069-D3EA-4168-BD34-24980963071E}" type="presOf" srcId="{D8A19E22-F305-49B4-A727-958967CA26B2}" destId="{79E5DF9D-5747-4D9B-A888-753BEE954CD2}" srcOrd="0" destOrd="0" presId="urn:microsoft.com/office/officeart/2005/8/layout/cycle1"/>
    <dgm:cxn modelId="{6398501C-2028-4BE2-9581-98F97236B8CE}" type="presOf" srcId="{D968F267-D548-4ECC-89CD-83E9BF93AFA2}" destId="{E19397E1-24C9-4E23-94A7-D9F212A479E2}" srcOrd="0" destOrd="0" presId="urn:microsoft.com/office/officeart/2005/8/layout/cycle1"/>
    <dgm:cxn modelId="{F064141A-129C-4A17-B800-B82EA5832E7B}" type="presOf" srcId="{BE4772D2-7D46-4164-9312-86B1C1201570}" destId="{1F52F4CD-C395-4140-9536-89D2AB6E75B4}" srcOrd="0" destOrd="0" presId="urn:microsoft.com/office/officeart/2005/8/layout/cycle1"/>
    <dgm:cxn modelId="{50D14EB2-7F39-4806-8B0F-CBA13666495E}" srcId="{45271F31-EC4F-4555-94A1-D97140CC203D}" destId="{0A9873E5-1B30-4283-A3FF-11FC0A7AAFC0}" srcOrd="3" destOrd="0" parTransId="{2BC50684-1C44-4193-9D1F-C0037E9470B4}" sibTransId="{380B9CEF-2561-4527-9677-DC99DB510B2A}"/>
    <dgm:cxn modelId="{01996900-1195-4494-93E3-239B99FCCE08}" type="presOf" srcId="{45271F31-EC4F-4555-94A1-D97140CC203D}" destId="{D3AAE5F9-EBC9-4038-8CFE-4F6F25878CEC}" srcOrd="0" destOrd="0" presId="urn:microsoft.com/office/officeart/2005/8/layout/cycle1"/>
    <dgm:cxn modelId="{0DE56E69-BBC1-49E3-AD2A-3C6C5EBEF4CB}" type="presOf" srcId="{6B508DF3-9951-4E4A-A23C-2C0D0DAC3F41}" destId="{786D7B4B-409F-4855-B3B7-738F7CBBFBA5}" srcOrd="0" destOrd="0" presId="urn:microsoft.com/office/officeart/2005/8/layout/cycle1"/>
    <dgm:cxn modelId="{25E8D443-2C5A-4754-ADF3-6B362A9CBBE6}" srcId="{45271F31-EC4F-4555-94A1-D97140CC203D}" destId="{5F7D9540-1414-429D-B9D5-0B690723A68A}" srcOrd="0" destOrd="0" parTransId="{C26B275E-D7A4-4B10-81E9-5F053B1009C2}" sibTransId="{D8A19E22-F305-49B4-A727-958967CA26B2}"/>
    <dgm:cxn modelId="{451A4219-2313-42B7-81E0-7D1DD3BFB861}" srcId="{45271F31-EC4F-4555-94A1-D97140CC203D}" destId="{BE4772D2-7D46-4164-9312-86B1C1201570}" srcOrd="2" destOrd="0" parTransId="{0A862808-1FD8-4593-A3B9-559625F7279F}" sibTransId="{3FB372C6-A37A-4317-983A-D99B918B0F65}"/>
    <dgm:cxn modelId="{43D2F3D7-D124-41BC-A77D-65A5CCBCA45B}" type="presOf" srcId="{3FB372C6-A37A-4317-983A-D99B918B0F65}" destId="{16965CFB-0632-4F2D-8576-7E587F8391C0}" srcOrd="0" destOrd="0" presId="urn:microsoft.com/office/officeart/2005/8/layout/cycle1"/>
    <dgm:cxn modelId="{43F05D61-5A53-4254-9651-4643E614CF83}" type="presOf" srcId="{5F7D9540-1414-429D-B9D5-0B690723A68A}" destId="{3A4A20BE-56EB-4790-B19F-F59E59C5DC54}" srcOrd="0" destOrd="0" presId="urn:microsoft.com/office/officeart/2005/8/layout/cycle1"/>
    <dgm:cxn modelId="{6E662B79-E609-42BD-8904-5F55B4C3B368}" srcId="{45271F31-EC4F-4555-94A1-D97140CC203D}" destId="{D968F267-D548-4ECC-89CD-83E9BF93AFA2}" srcOrd="1" destOrd="0" parTransId="{DBCB62E6-251A-4F99-85A7-7050FF295095}" sibTransId="{6B508DF3-9951-4E4A-A23C-2C0D0DAC3F41}"/>
    <dgm:cxn modelId="{BF57978A-C755-4799-9436-2400824AB60E}" type="presOf" srcId="{0A9873E5-1B30-4283-A3FF-11FC0A7AAFC0}" destId="{C4E2B2AB-4036-462E-8777-D7A2F2F30B1B}" srcOrd="0" destOrd="0" presId="urn:microsoft.com/office/officeart/2005/8/layout/cycle1"/>
    <dgm:cxn modelId="{276AB1C6-88EE-468B-B698-C92968986A65}" type="presOf" srcId="{380B9CEF-2561-4527-9677-DC99DB510B2A}" destId="{6AA2B1E1-FA9F-4B3A-8707-A98CB8DF2DCB}" srcOrd="0" destOrd="0" presId="urn:microsoft.com/office/officeart/2005/8/layout/cycle1"/>
    <dgm:cxn modelId="{D710907B-9243-480D-8BC1-FEC27528A948}" type="presParOf" srcId="{D3AAE5F9-EBC9-4038-8CFE-4F6F25878CEC}" destId="{EC633137-5D6D-45B8-870F-8AD8F633B970}" srcOrd="0" destOrd="0" presId="urn:microsoft.com/office/officeart/2005/8/layout/cycle1"/>
    <dgm:cxn modelId="{859077C5-C99B-45CB-AB4A-6D7EF3B99851}" type="presParOf" srcId="{D3AAE5F9-EBC9-4038-8CFE-4F6F25878CEC}" destId="{3A4A20BE-56EB-4790-B19F-F59E59C5DC54}" srcOrd="1" destOrd="0" presId="urn:microsoft.com/office/officeart/2005/8/layout/cycle1"/>
    <dgm:cxn modelId="{47A5F175-88E1-4FB8-AFB3-C4CF7592392A}" type="presParOf" srcId="{D3AAE5F9-EBC9-4038-8CFE-4F6F25878CEC}" destId="{79E5DF9D-5747-4D9B-A888-753BEE954CD2}" srcOrd="2" destOrd="0" presId="urn:microsoft.com/office/officeart/2005/8/layout/cycle1"/>
    <dgm:cxn modelId="{92ABC5DE-45B0-4292-9824-C9D487F6CB69}" type="presParOf" srcId="{D3AAE5F9-EBC9-4038-8CFE-4F6F25878CEC}" destId="{850F7C92-56ED-4709-AFC4-25C0DA08D595}" srcOrd="3" destOrd="0" presId="urn:microsoft.com/office/officeart/2005/8/layout/cycle1"/>
    <dgm:cxn modelId="{7609F780-1C0A-40C4-A2A4-8432BCDF35DB}" type="presParOf" srcId="{D3AAE5F9-EBC9-4038-8CFE-4F6F25878CEC}" destId="{E19397E1-24C9-4E23-94A7-D9F212A479E2}" srcOrd="4" destOrd="0" presId="urn:microsoft.com/office/officeart/2005/8/layout/cycle1"/>
    <dgm:cxn modelId="{77D7C52F-84FA-43BE-A647-3B641C7C3C92}" type="presParOf" srcId="{D3AAE5F9-EBC9-4038-8CFE-4F6F25878CEC}" destId="{786D7B4B-409F-4855-B3B7-738F7CBBFBA5}" srcOrd="5" destOrd="0" presId="urn:microsoft.com/office/officeart/2005/8/layout/cycle1"/>
    <dgm:cxn modelId="{2704BF38-7ADA-4F15-AAA1-839283BD74E6}" type="presParOf" srcId="{D3AAE5F9-EBC9-4038-8CFE-4F6F25878CEC}" destId="{EAB5692E-AEB9-46A6-B2CA-7B62C426D176}" srcOrd="6" destOrd="0" presId="urn:microsoft.com/office/officeart/2005/8/layout/cycle1"/>
    <dgm:cxn modelId="{DFCFBBF0-D12C-4EC7-9E40-80D6EA70F9AD}" type="presParOf" srcId="{D3AAE5F9-EBC9-4038-8CFE-4F6F25878CEC}" destId="{1F52F4CD-C395-4140-9536-89D2AB6E75B4}" srcOrd="7" destOrd="0" presId="urn:microsoft.com/office/officeart/2005/8/layout/cycle1"/>
    <dgm:cxn modelId="{07E1210F-54BE-4B89-9412-7D67A609F5EA}" type="presParOf" srcId="{D3AAE5F9-EBC9-4038-8CFE-4F6F25878CEC}" destId="{16965CFB-0632-4F2D-8576-7E587F8391C0}" srcOrd="8" destOrd="0" presId="urn:microsoft.com/office/officeart/2005/8/layout/cycle1"/>
    <dgm:cxn modelId="{9F23C43B-C0CC-4B8C-84D4-93D964EE8631}" type="presParOf" srcId="{D3AAE5F9-EBC9-4038-8CFE-4F6F25878CEC}" destId="{CC5BCAC7-5EB9-4E9A-ADA7-A872A6FF62C5}" srcOrd="9" destOrd="0" presId="urn:microsoft.com/office/officeart/2005/8/layout/cycle1"/>
    <dgm:cxn modelId="{6B339B20-03B8-42C8-96CE-51EE1D5B0118}" type="presParOf" srcId="{D3AAE5F9-EBC9-4038-8CFE-4F6F25878CEC}" destId="{C4E2B2AB-4036-462E-8777-D7A2F2F30B1B}" srcOrd="10" destOrd="0" presId="urn:microsoft.com/office/officeart/2005/8/layout/cycle1"/>
    <dgm:cxn modelId="{03BB1A49-6D52-470F-82D9-06011A885A38}" type="presParOf" srcId="{D3AAE5F9-EBC9-4038-8CFE-4F6F25878CEC}" destId="{6AA2B1E1-FA9F-4B3A-8707-A98CB8DF2DCB}" srcOrd="11" destOrd="0" presId="urn:microsoft.com/office/officeart/2005/8/layout/cycl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4A20BE-56EB-4790-B19F-F59E59C5DC54}">
      <dsp:nvSpPr>
        <dsp:cNvPr id="0" name=""/>
        <dsp:cNvSpPr/>
      </dsp:nvSpPr>
      <dsp:spPr>
        <a:xfrm>
          <a:off x="3551358" y="90962"/>
          <a:ext cx="1437679" cy="143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r>
            <a:rPr lang="fa-IR" sz="2100" kern="1200" dirty="0" smtClean="0">
              <a:cs typeface="Zar" pitchFamily="2" charset="-78"/>
            </a:rPr>
            <a:t>2. اقدام و تصمیم گیری بر اساس پیش فرض</a:t>
          </a:r>
          <a:endParaRPr lang="fa-IR" sz="2100" kern="1200" dirty="0">
            <a:cs typeface="Zar" pitchFamily="2" charset="-78"/>
          </a:endParaRPr>
        </a:p>
      </dsp:txBody>
      <dsp:txXfrm>
        <a:off x="3551358" y="90962"/>
        <a:ext cx="1437679" cy="1437679"/>
      </dsp:txXfrm>
    </dsp:sp>
    <dsp:sp modelId="{79E5DF9D-5747-4D9B-A888-753BEE954CD2}">
      <dsp:nvSpPr>
        <dsp:cNvPr id="0" name=""/>
        <dsp:cNvSpPr/>
      </dsp:nvSpPr>
      <dsp:spPr>
        <a:xfrm>
          <a:off x="1015841" y="-158"/>
          <a:ext cx="4064317" cy="4064317"/>
        </a:xfrm>
        <a:prstGeom prst="circularArrow">
          <a:avLst>
            <a:gd name="adj1" fmla="val 6898"/>
            <a:gd name="adj2" fmla="val 465012"/>
            <a:gd name="adj3" fmla="val 550847"/>
            <a:gd name="adj4" fmla="val 20584141"/>
            <a:gd name="adj5" fmla="val 8047"/>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9397E1-24C9-4E23-94A7-D9F212A479E2}">
      <dsp:nvSpPr>
        <dsp:cNvPr id="0" name=""/>
        <dsp:cNvSpPr/>
      </dsp:nvSpPr>
      <dsp:spPr>
        <a:xfrm>
          <a:off x="3551358" y="2535358"/>
          <a:ext cx="1437679" cy="143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r>
            <a:rPr lang="fa-IR" sz="2100" kern="1200" dirty="0" smtClean="0">
              <a:cs typeface="Zar" pitchFamily="2" charset="-78"/>
            </a:rPr>
            <a:t>3. ایجاد واکنش در فرد مقابل</a:t>
          </a:r>
          <a:endParaRPr lang="fa-IR" sz="2100" kern="1200" dirty="0">
            <a:cs typeface="Zar" pitchFamily="2" charset="-78"/>
          </a:endParaRPr>
        </a:p>
      </dsp:txBody>
      <dsp:txXfrm>
        <a:off x="3551358" y="2535358"/>
        <a:ext cx="1437679" cy="1437679"/>
      </dsp:txXfrm>
    </dsp:sp>
    <dsp:sp modelId="{786D7B4B-409F-4855-B3B7-738F7CBBFBA5}">
      <dsp:nvSpPr>
        <dsp:cNvPr id="0" name=""/>
        <dsp:cNvSpPr/>
      </dsp:nvSpPr>
      <dsp:spPr>
        <a:xfrm>
          <a:off x="1015841" y="-158"/>
          <a:ext cx="4064317" cy="4064317"/>
        </a:xfrm>
        <a:prstGeom prst="circularArrow">
          <a:avLst>
            <a:gd name="adj1" fmla="val 6898"/>
            <a:gd name="adj2" fmla="val 465012"/>
            <a:gd name="adj3" fmla="val 5950847"/>
            <a:gd name="adj4" fmla="val 4384141"/>
            <a:gd name="adj5" fmla="val 8047"/>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52F4CD-C395-4140-9536-89D2AB6E75B4}">
      <dsp:nvSpPr>
        <dsp:cNvPr id="0" name=""/>
        <dsp:cNvSpPr/>
      </dsp:nvSpPr>
      <dsp:spPr>
        <a:xfrm>
          <a:off x="1106962" y="2535358"/>
          <a:ext cx="1437679" cy="143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r>
            <a:rPr lang="fa-IR" sz="2100" kern="1200" dirty="0" smtClean="0">
              <a:cs typeface="Zar" pitchFamily="2" charset="-78"/>
            </a:rPr>
            <a:t>4. بروز رفتارهایی همراستا با پیش فرض اولیه</a:t>
          </a:r>
          <a:endParaRPr lang="fa-IR" sz="2100" kern="1200" dirty="0">
            <a:cs typeface="Zar" pitchFamily="2" charset="-78"/>
          </a:endParaRPr>
        </a:p>
      </dsp:txBody>
      <dsp:txXfrm>
        <a:off x="1106962" y="2535358"/>
        <a:ext cx="1437679" cy="1437679"/>
      </dsp:txXfrm>
    </dsp:sp>
    <dsp:sp modelId="{16965CFB-0632-4F2D-8576-7E587F8391C0}">
      <dsp:nvSpPr>
        <dsp:cNvPr id="0" name=""/>
        <dsp:cNvSpPr/>
      </dsp:nvSpPr>
      <dsp:spPr>
        <a:xfrm>
          <a:off x="1015841" y="-158"/>
          <a:ext cx="4064317" cy="4064317"/>
        </a:xfrm>
        <a:prstGeom prst="circularArrow">
          <a:avLst>
            <a:gd name="adj1" fmla="val 6898"/>
            <a:gd name="adj2" fmla="val 465012"/>
            <a:gd name="adj3" fmla="val 11350847"/>
            <a:gd name="adj4" fmla="val 9784141"/>
            <a:gd name="adj5" fmla="val 8047"/>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E2B2AB-4036-462E-8777-D7A2F2F30B1B}">
      <dsp:nvSpPr>
        <dsp:cNvPr id="0" name=""/>
        <dsp:cNvSpPr/>
      </dsp:nvSpPr>
      <dsp:spPr>
        <a:xfrm>
          <a:off x="1106962" y="90962"/>
          <a:ext cx="1437679" cy="143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r>
            <a:rPr lang="fa-IR" sz="2100" kern="1200" dirty="0" smtClean="0">
              <a:cs typeface="Zar" pitchFamily="2" charset="-78"/>
            </a:rPr>
            <a:t>1. پیش فرض مدیر درباره کارشناس</a:t>
          </a:r>
          <a:endParaRPr lang="fa-IR" sz="2100" kern="1200" dirty="0">
            <a:cs typeface="Zar" pitchFamily="2" charset="-78"/>
          </a:endParaRPr>
        </a:p>
      </dsp:txBody>
      <dsp:txXfrm>
        <a:off x="1106962" y="90962"/>
        <a:ext cx="1437679" cy="1437679"/>
      </dsp:txXfrm>
    </dsp:sp>
    <dsp:sp modelId="{6AA2B1E1-FA9F-4B3A-8707-A98CB8DF2DCB}">
      <dsp:nvSpPr>
        <dsp:cNvPr id="0" name=""/>
        <dsp:cNvSpPr/>
      </dsp:nvSpPr>
      <dsp:spPr>
        <a:xfrm>
          <a:off x="1015841" y="-158"/>
          <a:ext cx="4064317" cy="4064317"/>
        </a:xfrm>
        <a:prstGeom prst="circularArrow">
          <a:avLst>
            <a:gd name="adj1" fmla="val 6898"/>
            <a:gd name="adj2" fmla="val 465012"/>
            <a:gd name="adj3" fmla="val 16750847"/>
            <a:gd name="adj4" fmla="val 15184141"/>
            <a:gd name="adj5" fmla="val 8047"/>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4A20BE-56EB-4790-B19F-F59E59C5DC54}">
      <dsp:nvSpPr>
        <dsp:cNvPr id="0" name=""/>
        <dsp:cNvSpPr/>
      </dsp:nvSpPr>
      <dsp:spPr>
        <a:xfrm>
          <a:off x="4674180" y="102284"/>
          <a:ext cx="1601316"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r>
            <a:rPr lang="fa-IR" sz="1300" b="1" kern="1200" dirty="0" smtClean="0">
              <a:cs typeface="Zar" pitchFamily="2" charset="-78"/>
            </a:rPr>
            <a:t>2. </a:t>
          </a:r>
          <a:r>
            <a:rPr lang="fa-IR" sz="1300" b="1" kern="1200" dirty="0" smtClean="0">
              <a:cs typeface="B Zar" pitchFamily="2" charset="-78"/>
            </a:rPr>
            <a:t>اقدام و تصمیم گیری بر اساس پیش فرض: </a:t>
          </a:r>
          <a:r>
            <a:rPr lang="fa-IR" sz="1300" b="1" kern="1200" dirty="0" smtClean="0">
              <a:solidFill>
                <a:srgbClr val="0070C0"/>
              </a:solidFill>
              <a:cs typeface="B Zar" pitchFamily="2" charset="-78"/>
            </a:rPr>
            <a:t>تفویض اختیار به وی اقدامی معقول نیست. پس اختیار زیادی نباید در تصمیم گیری داشته باشد</a:t>
          </a:r>
          <a:endParaRPr lang="fa-IR" sz="1300" b="1" kern="1200" dirty="0">
            <a:solidFill>
              <a:srgbClr val="0070C0"/>
            </a:solidFill>
            <a:cs typeface="B Zar" pitchFamily="2" charset="-78"/>
          </a:endParaRPr>
        </a:p>
      </dsp:txBody>
      <dsp:txXfrm>
        <a:off x="4674180" y="102284"/>
        <a:ext cx="1601316" cy="1601316"/>
      </dsp:txXfrm>
    </dsp:sp>
    <dsp:sp modelId="{79E5DF9D-5747-4D9B-A888-753BEE954CD2}">
      <dsp:nvSpPr>
        <dsp:cNvPr id="0" name=""/>
        <dsp:cNvSpPr/>
      </dsp:nvSpPr>
      <dsp:spPr>
        <a:xfrm>
          <a:off x="1853136" y="1317"/>
          <a:ext cx="4523326" cy="4523326"/>
        </a:xfrm>
        <a:prstGeom prst="circularArrow">
          <a:avLst>
            <a:gd name="adj1" fmla="val 6903"/>
            <a:gd name="adj2" fmla="val 465447"/>
            <a:gd name="adj3" fmla="val 549017"/>
            <a:gd name="adj4" fmla="val 20585536"/>
            <a:gd name="adj5" fmla="val 8054"/>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9397E1-24C9-4E23-94A7-D9F212A479E2}">
      <dsp:nvSpPr>
        <dsp:cNvPr id="0" name=""/>
        <dsp:cNvSpPr/>
      </dsp:nvSpPr>
      <dsp:spPr>
        <a:xfrm>
          <a:off x="4674180" y="2822361"/>
          <a:ext cx="1601316"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r>
            <a:rPr lang="fa-IR" sz="1300" b="1" kern="1200" dirty="0" smtClean="0">
              <a:cs typeface="B Zar" pitchFamily="2" charset="-78"/>
            </a:rPr>
            <a:t>3. ایجاد واکنش در فرد مقابل: </a:t>
          </a:r>
          <a:r>
            <a:rPr lang="fa-IR" sz="1300" b="1" kern="1200" dirty="0" smtClean="0">
              <a:solidFill>
                <a:srgbClr val="0070C0"/>
              </a:solidFill>
              <a:cs typeface="B Zar" pitchFamily="2" charset="-78"/>
            </a:rPr>
            <a:t>ایجاد بی انگیزگی و بی تفاوتی در زمان اجرای تصمیمات سازمانی</a:t>
          </a:r>
          <a:endParaRPr lang="fa-IR" sz="1300" b="1" kern="1200" dirty="0">
            <a:solidFill>
              <a:srgbClr val="0070C0"/>
            </a:solidFill>
            <a:cs typeface="B Zar" pitchFamily="2" charset="-78"/>
          </a:endParaRPr>
        </a:p>
      </dsp:txBody>
      <dsp:txXfrm>
        <a:off x="4674180" y="2822361"/>
        <a:ext cx="1601316" cy="1601316"/>
      </dsp:txXfrm>
    </dsp:sp>
    <dsp:sp modelId="{786D7B4B-409F-4855-B3B7-738F7CBBFBA5}">
      <dsp:nvSpPr>
        <dsp:cNvPr id="0" name=""/>
        <dsp:cNvSpPr/>
      </dsp:nvSpPr>
      <dsp:spPr>
        <a:xfrm>
          <a:off x="1853136" y="1317"/>
          <a:ext cx="4523326" cy="4523326"/>
        </a:xfrm>
        <a:prstGeom prst="circularArrow">
          <a:avLst>
            <a:gd name="adj1" fmla="val 6903"/>
            <a:gd name="adj2" fmla="val 465447"/>
            <a:gd name="adj3" fmla="val 5949017"/>
            <a:gd name="adj4" fmla="val 4385536"/>
            <a:gd name="adj5" fmla="val 8054"/>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52F4CD-C395-4140-9536-89D2AB6E75B4}">
      <dsp:nvSpPr>
        <dsp:cNvPr id="0" name=""/>
        <dsp:cNvSpPr/>
      </dsp:nvSpPr>
      <dsp:spPr>
        <a:xfrm>
          <a:off x="1954103" y="2822361"/>
          <a:ext cx="1601316"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r>
            <a:rPr lang="fa-IR" sz="1300" b="1" kern="1200" dirty="0" smtClean="0">
              <a:cs typeface="B Zar" pitchFamily="2" charset="-78"/>
            </a:rPr>
            <a:t>4. بروز رفتارهایی همراستا با پیش فرض اولیه: </a:t>
          </a:r>
          <a:r>
            <a:rPr lang="fa-IR" sz="1300" b="1" kern="1200" dirty="0" smtClean="0">
              <a:solidFill>
                <a:srgbClr val="0070C0"/>
              </a:solidFill>
              <a:cs typeface="B Zar" pitchFamily="2" charset="-78"/>
            </a:rPr>
            <a:t>رفتارهای غیرکارکردی و افت عملکرد</a:t>
          </a:r>
          <a:endParaRPr lang="fa-IR" sz="1300" b="1" kern="1200" dirty="0">
            <a:solidFill>
              <a:srgbClr val="0070C0"/>
            </a:solidFill>
            <a:cs typeface="B Zar" pitchFamily="2" charset="-78"/>
          </a:endParaRPr>
        </a:p>
      </dsp:txBody>
      <dsp:txXfrm>
        <a:off x="1954103" y="2822361"/>
        <a:ext cx="1601316" cy="1601316"/>
      </dsp:txXfrm>
    </dsp:sp>
    <dsp:sp modelId="{16965CFB-0632-4F2D-8576-7E587F8391C0}">
      <dsp:nvSpPr>
        <dsp:cNvPr id="0" name=""/>
        <dsp:cNvSpPr/>
      </dsp:nvSpPr>
      <dsp:spPr>
        <a:xfrm>
          <a:off x="1853136" y="1317"/>
          <a:ext cx="4523326" cy="4523326"/>
        </a:xfrm>
        <a:prstGeom prst="circularArrow">
          <a:avLst>
            <a:gd name="adj1" fmla="val 6903"/>
            <a:gd name="adj2" fmla="val 465447"/>
            <a:gd name="adj3" fmla="val 11349017"/>
            <a:gd name="adj4" fmla="val 9785536"/>
            <a:gd name="adj5" fmla="val 8054"/>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E2B2AB-4036-462E-8777-D7A2F2F30B1B}">
      <dsp:nvSpPr>
        <dsp:cNvPr id="0" name=""/>
        <dsp:cNvSpPr/>
      </dsp:nvSpPr>
      <dsp:spPr>
        <a:xfrm>
          <a:off x="1954103" y="102284"/>
          <a:ext cx="1601316"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r>
            <a:rPr lang="fa-IR" sz="1300" b="1" kern="1200" dirty="0" smtClean="0">
              <a:cs typeface="B Zar" pitchFamily="2" charset="-78"/>
            </a:rPr>
            <a:t>1. پیش فرض مدیر درباره کارشناس: </a:t>
          </a:r>
          <a:r>
            <a:rPr lang="fa-IR" sz="1300" b="1" kern="1200" dirty="0" smtClean="0">
              <a:solidFill>
                <a:srgbClr val="0070C0"/>
              </a:solidFill>
              <a:cs typeface="B Zar" pitchFamily="2" charset="-78"/>
            </a:rPr>
            <a:t>وی فردی ناتوان است</a:t>
          </a:r>
          <a:endParaRPr lang="fa-IR" sz="1300" b="1" kern="1200" dirty="0">
            <a:solidFill>
              <a:srgbClr val="0070C0"/>
            </a:solidFill>
            <a:cs typeface="B Zar" pitchFamily="2" charset="-78"/>
          </a:endParaRPr>
        </a:p>
      </dsp:txBody>
      <dsp:txXfrm>
        <a:off x="1954103" y="102284"/>
        <a:ext cx="1601316" cy="1601316"/>
      </dsp:txXfrm>
    </dsp:sp>
    <dsp:sp modelId="{6AA2B1E1-FA9F-4B3A-8707-A98CB8DF2DCB}">
      <dsp:nvSpPr>
        <dsp:cNvPr id="0" name=""/>
        <dsp:cNvSpPr/>
      </dsp:nvSpPr>
      <dsp:spPr>
        <a:xfrm>
          <a:off x="1853136" y="1317"/>
          <a:ext cx="4523326" cy="4523326"/>
        </a:xfrm>
        <a:prstGeom prst="circularArrow">
          <a:avLst>
            <a:gd name="adj1" fmla="val 6903"/>
            <a:gd name="adj2" fmla="val 465447"/>
            <a:gd name="adj3" fmla="val 16749017"/>
            <a:gd name="adj4" fmla="val 15185536"/>
            <a:gd name="adj5" fmla="val 8054"/>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4A20BE-56EB-4790-B19F-F59E59C5DC54}">
      <dsp:nvSpPr>
        <dsp:cNvPr id="0" name=""/>
        <dsp:cNvSpPr/>
      </dsp:nvSpPr>
      <dsp:spPr>
        <a:xfrm>
          <a:off x="4674180" y="102284"/>
          <a:ext cx="1601316"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fa-IR" sz="1400" b="1" kern="1200" dirty="0" smtClean="0">
              <a:cs typeface="Zar" pitchFamily="2" charset="-78"/>
            </a:rPr>
            <a:t>2</a:t>
          </a:r>
          <a:r>
            <a:rPr lang="fa-IR" sz="1400" b="1" kern="1200" dirty="0" smtClean="0">
              <a:cs typeface="B Zar" pitchFamily="2" charset="-78"/>
            </a:rPr>
            <a:t>. اقدام و تصمیم گیری بر اساس پیش فرض: </a:t>
          </a:r>
          <a:r>
            <a:rPr lang="fa-IR" sz="1400" b="1" kern="1200" dirty="0" smtClean="0">
              <a:solidFill>
                <a:srgbClr val="0070C0"/>
              </a:solidFill>
              <a:cs typeface="B Zar" pitchFamily="2" charset="-78"/>
            </a:rPr>
            <a:t>در زمان انتخاب مدیر یک واحد، آن فرد در نظر گرفته نمی شود.</a:t>
          </a:r>
          <a:endParaRPr lang="fa-IR" sz="1400" b="1" kern="1200" dirty="0">
            <a:solidFill>
              <a:srgbClr val="0070C0"/>
            </a:solidFill>
            <a:cs typeface="B Zar" pitchFamily="2" charset="-78"/>
          </a:endParaRPr>
        </a:p>
      </dsp:txBody>
      <dsp:txXfrm>
        <a:off x="4674180" y="102284"/>
        <a:ext cx="1601316" cy="1601316"/>
      </dsp:txXfrm>
    </dsp:sp>
    <dsp:sp modelId="{79E5DF9D-5747-4D9B-A888-753BEE954CD2}">
      <dsp:nvSpPr>
        <dsp:cNvPr id="0" name=""/>
        <dsp:cNvSpPr/>
      </dsp:nvSpPr>
      <dsp:spPr>
        <a:xfrm>
          <a:off x="1853136" y="1317"/>
          <a:ext cx="4523326" cy="4523326"/>
        </a:xfrm>
        <a:prstGeom prst="circularArrow">
          <a:avLst>
            <a:gd name="adj1" fmla="val 6903"/>
            <a:gd name="adj2" fmla="val 465447"/>
            <a:gd name="adj3" fmla="val 549017"/>
            <a:gd name="adj4" fmla="val 20585536"/>
            <a:gd name="adj5" fmla="val 8054"/>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9397E1-24C9-4E23-94A7-D9F212A479E2}">
      <dsp:nvSpPr>
        <dsp:cNvPr id="0" name=""/>
        <dsp:cNvSpPr/>
      </dsp:nvSpPr>
      <dsp:spPr>
        <a:xfrm>
          <a:off x="4674180" y="2822361"/>
          <a:ext cx="1601316"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fa-IR" sz="1400" b="1" kern="1200" dirty="0" smtClean="0">
              <a:cs typeface="B Zar" pitchFamily="2" charset="-78"/>
            </a:rPr>
            <a:t>3. ایجاد واکنش در فرد مقابل: </a:t>
          </a:r>
          <a:r>
            <a:rPr lang="fa-IR" sz="1400" b="1" kern="1200" dirty="0" smtClean="0">
              <a:solidFill>
                <a:srgbClr val="0070C0"/>
              </a:solidFill>
              <a:cs typeface="B Zar" pitchFamily="2" charset="-78"/>
            </a:rPr>
            <a:t>ایجاد بی انگیزگی و بی تفاوتی به دلیل احساس ناعدالتی</a:t>
          </a:r>
          <a:endParaRPr lang="fa-IR" sz="1400" b="1" kern="1200" dirty="0">
            <a:solidFill>
              <a:srgbClr val="0070C0"/>
            </a:solidFill>
            <a:cs typeface="B Zar" pitchFamily="2" charset="-78"/>
          </a:endParaRPr>
        </a:p>
      </dsp:txBody>
      <dsp:txXfrm>
        <a:off x="4674180" y="2822361"/>
        <a:ext cx="1601316" cy="1601316"/>
      </dsp:txXfrm>
    </dsp:sp>
    <dsp:sp modelId="{786D7B4B-409F-4855-B3B7-738F7CBBFBA5}">
      <dsp:nvSpPr>
        <dsp:cNvPr id="0" name=""/>
        <dsp:cNvSpPr/>
      </dsp:nvSpPr>
      <dsp:spPr>
        <a:xfrm>
          <a:off x="1853136" y="1317"/>
          <a:ext cx="4523326" cy="4523326"/>
        </a:xfrm>
        <a:prstGeom prst="circularArrow">
          <a:avLst>
            <a:gd name="adj1" fmla="val 6903"/>
            <a:gd name="adj2" fmla="val 465447"/>
            <a:gd name="adj3" fmla="val 5949017"/>
            <a:gd name="adj4" fmla="val 4385536"/>
            <a:gd name="adj5" fmla="val 8054"/>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52F4CD-C395-4140-9536-89D2AB6E75B4}">
      <dsp:nvSpPr>
        <dsp:cNvPr id="0" name=""/>
        <dsp:cNvSpPr/>
      </dsp:nvSpPr>
      <dsp:spPr>
        <a:xfrm>
          <a:off x="1954103" y="2822361"/>
          <a:ext cx="1601316"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fa-IR" sz="1400" b="1" kern="1200" dirty="0" smtClean="0">
              <a:cs typeface="B Zar" pitchFamily="2" charset="-78"/>
            </a:rPr>
            <a:t>4. بروز رفتارهایی همراستا با پیش فرض اولیه: </a:t>
          </a:r>
          <a:r>
            <a:rPr lang="fa-IR" sz="1400" b="1" kern="1200" dirty="0" smtClean="0">
              <a:solidFill>
                <a:srgbClr val="0070C0"/>
              </a:solidFill>
              <a:cs typeface="B Zar" pitchFamily="2" charset="-78"/>
            </a:rPr>
            <a:t>عدم حضور مؤثر و مشارکت فعال در جلسات</a:t>
          </a:r>
          <a:endParaRPr lang="fa-IR" sz="1400" b="1" kern="1200" dirty="0">
            <a:solidFill>
              <a:srgbClr val="0070C0"/>
            </a:solidFill>
            <a:cs typeface="B Zar" pitchFamily="2" charset="-78"/>
          </a:endParaRPr>
        </a:p>
      </dsp:txBody>
      <dsp:txXfrm>
        <a:off x="1954103" y="2822361"/>
        <a:ext cx="1601316" cy="1601316"/>
      </dsp:txXfrm>
    </dsp:sp>
    <dsp:sp modelId="{16965CFB-0632-4F2D-8576-7E587F8391C0}">
      <dsp:nvSpPr>
        <dsp:cNvPr id="0" name=""/>
        <dsp:cNvSpPr/>
      </dsp:nvSpPr>
      <dsp:spPr>
        <a:xfrm>
          <a:off x="1853136" y="1317"/>
          <a:ext cx="4523326" cy="4523326"/>
        </a:xfrm>
        <a:prstGeom prst="circularArrow">
          <a:avLst>
            <a:gd name="adj1" fmla="val 6903"/>
            <a:gd name="adj2" fmla="val 465447"/>
            <a:gd name="adj3" fmla="val 11349017"/>
            <a:gd name="adj4" fmla="val 9785536"/>
            <a:gd name="adj5" fmla="val 8054"/>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E2B2AB-4036-462E-8777-D7A2F2F30B1B}">
      <dsp:nvSpPr>
        <dsp:cNvPr id="0" name=""/>
        <dsp:cNvSpPr/>
      </dsp:nvSpPr>
      <dsp:spPr>
        <a:xfrm>
          <a:off x="1954103" y="102284"/>
          <a:ext cx="1601316"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fa-IR" sz="1400" b="1" kern="1200" dirty="0" smtClean="0">
              <a:cs typeface="B Zar" pitchFamily="2" charset="-78"/>
            </a:rPr>
            <a:t>1. پیش فرض مدیر درباره کارشناس: </a:t>
          </a:r>
          <a:r>
            <a:rPr lang="fa-IR" sz="1400" b="1" kern="1200" dirty="0" smtClean="0">
              <a:solidFill>
                <a:srgbClr val="0070C0"/>
              </a:solidFill>
              <a:cs typeface="B Zar" pitchFamily="2" charset="-78"/>
            </a:rPr>
            <a:t>وی فردی درون گرا است.</a:t>
          </a:r>
          <a:endParaRPr lang="fa-IR" sz="1400" b="1" kern="1200" dirty="0">
            <a:solidFill>
              <a:srgbClr val="0070C0"/>
            </a:solidFill>
            <a:cs typeface="B Zar" pitchFamily="2" charset="-78"/>
          </a:endParaRPr>
        </a:p>
      </dsp:txBody>
      <dsp:txXfrm>
        <a:off x="1954103" y="102284"/>
        <a:ext cx="1601316" cy="1601316"/>
      </dsp:txXfrm>
    </dsp:sp>
    <dsp:sp modelId="{6AA2B1E1-FA9F-4B3A-8707-A98CB8DF2DCB}">
      <dsp:nvSpPr>
        <dsp:cNvPr id="0" name=""/>
        <dsp:cNvSpPr/>
      </dsp:nvSpPr>
      <dsp:spPr>
        <a:xfrm>
          <a:off x="1853136" y="1317"/>
          <a:ext cx="4523326" cy="4523326"/>
        </a:xfrm>
        <a:prstGeom prst="circularArrow">
          <a:avLst>
            <a:gd name="adj1" fmla="val 6903"/>
            <a:gd name="adj2" fmla="val 465447"/>
            <a:gd name="adj3" fmla="val 16749017"/>
            <a:gd name="adj4" fmla="val 15185536"/>
            <a:gd name="adj5" fmla="val 8054"/>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FF90B2C-78DD-4E39-A5CF-3894AF9EAF10}" type="datetimeFigureOut">
              <a:rPr lang="fa-IR" smtClean="0"/>
              <a:pPr/>
              <a:t>1432/11/06</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BA10CE7-A53D-4C9C-AC7B-BF2ACBE5F8E5}"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a:lstStyle/>
          <a:p>
            <a:pPr>
              <a:spcBef>
                <a:spcPct val="0"/>
              </a:spcBef>
            </a:pPr>
            <a:endParaRPr lang="fa-IR"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D1D7E09-87A2-40FF-9815-37E8A207DEDF}" type="slidenum">
              <a:rPr lang="fa-IR"/>
              <a:pPr fontAlgn="base">
                <a:spcBef>
                  <a:spcPct val="0"/>
                </a:spcBef>
                <a:spcAft>
                  <a:spcPct val="0"/>
                </a:spcAft>
              </a:pPr>
              <a:t>1</a:t>
            </a:fld>
            <a:endParaRPr lang="fa-I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10</a:t>
            </a:fld>
            <a:endParaRPr lang="fa-I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11</a:t>
            </a:fld>
            <a:endParaRPr lang="fa-I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12</a:t>
            </a:fld>
            <a:endParaRPr lang="fa-I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13</a:t>
            </a:fld>
            <a:endParaRPr lang="fa-I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14</a:t>
            </a:fld>
            <a:endParaRPr lang="fa-I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15</a:t>
            </a:fld>
            <a:endParaRPr lang="fa-I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16</a:t>
            </a:fld>
            <a:endParaRPr lang="fa-I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17</a:t>
            </a:fld>
            <a:endParaRPr lang="fa-I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18</a:t>
            </a:fld>
            <a:endParaRPr lang="fa-I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19</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2</a:t>
            </a:fld>
            <a:endParaRPr lang="fa-I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21</a:t>
            </a:fld>
            <a:endParaRPr lang="fa-I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22</a:t>
            </a:fld>
            <a:endParaRPr lang="fa-I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23</a:t>
            </a:fld>
            <a:endParaRPr lang="fa-I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24</a:t>
            </a:fld>
            <a:endParaRPr lang="fa-I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25</a:t>
            </a:fld>
            <a:endParaRPr lang="fa-I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26</a:t>
            </a:fld>
            <a:endParaRPr lang="fa-I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28</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3</a:t>
            </a:fld>
            <a:endParaRPr lang="fa-I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4</a:t>
            </a:fld>
            <a:endParaRPr lang="fa-I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1076F747-527A-40A3-95B4-1C6C66E3A2A0}" type="slidenum">
              <a:rPr lang="fa-IR" smtClean="0"/>
              <a:pPr/>
              <a:t>5</a:t>
            </a:fld>
            <a:endParaRPr lang="fa-I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1076F747-527A-40A3-95B4-1C6C66E3A2A0}" type="slidenum">
              <a:rPr lang="fa-IR" smtClean="0"/>
              <a:pPr/>
              <a:t>6</a:t>
            </a:fld>
            <a:endParaRPr lang="fa-I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7</a:t>
            </a:fld>
            <a:endParaRPr lang="fa-I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8</a:t>
            </a:fld>
            <a:endParaRPr lang="fa-I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9</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B7B946ED-D3D7-4CF8-937F-FF5F6083267B}" type="datetimeFigureOut">
              <a:rPr lang="fa-IR" smtClean="0"/>
              <a:pPr>
                <a:defRPr/>
              </a:pPr>
              <a:t>1432/11/06</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67F05213-640A-4923-8C1E-FECCAB3E8C62}" type="slidenum">
              <a:rPr lang="fa-IR" smtClean="0"/>
              <a:pPr>
                <a:defRPr/>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0697DF64-ADC8-4EC0-B344-4E904D3DC481}" type="datetimeFigureOut">
              <a:rPr lang="fa-IR" smtClean="0"/>
              <a:pPr>
                <a:defRPr/>
              </a:pPr>
              <a:t>1432/11/06</a:t>
            </a:fld>
            <a:endParaRPr lang="fa-IR"/>
          </a:p>
        </p:txBody>
      </p:sp>
      <p:sp>
        <p:nvSpPr>
          <p:cNvPr id="5" name="Footer Placeholder 4"/>
          <p:cNvSpPr>
            <a:spLocks noGrp="1"/>
          </p:cNvSpPr>
          <p:nvPr>
            <p:ph type="ftr" sz="quarter" idx="11"/>
          </p:nvPr>
        </p:nvSpPr>
        <p:spPr/>
        <p:txBody>
          <a:bodyPr/>
          <a:lstStyle>
            <a:extLst/>
          </a:lstStyle>
          <a:p>
            <a:pPr>
              <a:defRPr/>
            </a:pPr>
            <a:endParaRPr lang="fa-IR"/>
          </a:p>
        </p:txBody>
      </p:sp>
      <p:sp>
        <p:nvSpPr>
          <p:cNvPr id="6" name="Slide Number Placeholder 5"/>
          <p:cNvSpPr>
            <a:spLocks noGrp="1"/>
          </p:cNvSpPr>
          <p:nvPr>
            <p:ph type="sldNum" sz="quarter" idx="12"/>
          </p:nvPr>
        </p:nvSpPr>
        <p:spPr/>
        <p:txBody>
          <a:bodyPr/>
          <a:lstStyle>
            <a:extLst/>
          </a:lstStyle>
          <a:p>
            <a:pPr>
              <a:defRPr/>
            </a:pPr>
            <a:fld id="{1C263660-CE5D-4F1C-A285-59B3BBC6AD79}" type="slidenum">
              <a:rPr lang="fa-IR" smtClean="0"/>
              <a:pPr>
                <a:defRPr/>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785247EF-D349-4C85-8ED0-8CAFA42DC315}" type="datetimeFigureOut">
              <a:rPr lang="fa-IR" smtClean="0"/>
              <a:pPr>
                <a:defRPr/>
              </a:pPr>
              <a:t>1432/11/06</a:t>
            </a:fld>
            <a:endParaRPr lang="fa-IR"/>
          </a:p>
        </p:txBody>
      </p:sp>
      <p:sp>
        <p:nvSpPr>
          <p:cNvPr id="5" name="Footer Placeholder 4"/>
          <p:cNvSpPr>
            <a:spLocks noGrp="1"/>
          </p:cNvSpPr>
          <p:nvPr>
            <p:ph type="ftr" sz="quarter" idx="11"/>
          </p:nvPr>
        </p:nvSpPr>
        <p:spPr/>
        <p:txBody>
          <a:bodyPr/>
          <a:lstStyle>
            <a:extLst/>
          </a:lstStyle>
          <a:p>
            <a:pPr>
              <a:defRPr/>
            </a:pPr>
            <a:endParaRPr lang="fa-IR"/>
          </a:p>
        </p:txBody>
      </p:sp>
      <p:sp>
        <p:nvSpPr>
          <p:cNvPr id="6" name="Slide Number Placeholder 5"/>
          <p:cNvSpPr>
            <a:spLocks noGrp="1"/>
          </p:cNvSpPr>
          <p:nvPr>
            <p:ph type="sldNum" sz="quarter" idx="12"/>
          </p:nvPr>
        </p:nvSpPr>
        <p:spPr/>
        <p:txBody>
          <a:bodyPr/>
          <a:lstStyle>
            <a:extLst/>
          </a:lstStyle>
          <a:p>
            <a:pPr>
              <a:defRPr/>
            </a:pPr>
            <a:fld id="{4C476B53-E00A-4B7C-843C-C92A466CCF16}" type="slidenum">
              <a:rPr lang="fa-IR" smtClean="0"/>
              <a:pPr>
                <a:defRPr/>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9894F635-91BE-4229-BF75-EE8676EC22B4}" type="datetimeFigureOut">
              <a:rPr lang="fa-IR" smtClean="0"/>
              <a:pPr>
                <a:defRPr/>
              </a:pPr>
              <a:t>1432/11/06</a:t>
            </a:fld>
            <a:endParaRPr lang="fa-IR"/>
          </a:p>
        </p:txBody>
      </p:sp>
      <p:sp>
        <p:nvSpPr>
          <p:cNvPr id="5" name="Footer Placeholder 4"/>
          <p:cNvSpPr>
            <a:spLocks noGrp="1"/>
          </p:cNvSpPr>
          <p:nvPr>
            <p:ph type="ftr" sz="quarter" idx="11"/>
          </p:nvPr>
        </p:nvSpPr>
        <p:spPr/>
        <p:txBody>
          <a:bodyPr/>
          <a:lstStyle>
            <a:extLst/>
          </a:lstStyle>
          <a:p>
            <a:pPr>
              <a:defRPr/>
            </a:pPr>
            <a:endParaRPr lang="fa-IR"/>
          </a:p>
        </p:txBody>
      </p:sp>
      <p:sp>
        <p:nvSpPr>
          <p:cNvPr id="6" name="Slide Number Placeholder 5"/>
          <p:cNvSpPr>
            <a:spLocks noGrp="1"/>
          </p:cNvSpPr>
          <p:nvPr>
            <p:ph type="sldNum" sz="quarter" idx="12"/>
          </p:nvPr>
        </p:nvSpPr>
        <p:spPr/>
        <p:txBody>
          <a:bodyPr/>
          <a:lstStyle>
            <a:extLst/>
          </a:lstStyle>
          <a:p>
            <a:pPr>
              <a:defRPr/>
            </a:pPr>
            <a:fld id="{29B2C2DE-14BE-43BF-85E0-33AB76C2C0EE}" type="slidenum">
              <a:rPr lang="fa-IR" smtClean="0"/>
              <a:pPr>
                <a:defRPr/>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32B7A45A-5212-48E9-B8D1-1F040ADF7F96}" type="datetimeFigureOut">
              <a:rPr lang="fa-IR" smtClean="0"/>
              <a:pPr>
                <a:defRPr/>
              </a:pPr>
              <a:t>1432/11/06</a:t>
            </a:fld>
            <a:endParaRPr lang="fa-IR"/>
          </a:p>
        </p:txBody>
      </p:sp>
      <p:sp>
        <p:nvSpPr>
          <p:cNvPr id="5" name="Footer Placeholder 4"/>
          <p:cNvSpPr>
            <a:spLocks noGrp="1"/>
          </p:cNvSpPr>
          <p:nvPr>
            <p:ph type="ftr" sz="quarter" idx="11"/>
          </p:nvPr>
        </p:nvSpPr>
        <p:spPr/>
        <p:txBody>
          <a:bodyPr/>
          <a:lstStyle>
            <a:extLst/>
          </a:lstStyle>
          <a:p>
            <a:pPr>
              <a:defRPr/>
            </a:pPr>
            <a:endParaRPr lang="fa-IR"/>
          </a:p>
        </p:txBody>
      </p:sp>
      <p:sp>
        <p:nvSpPr>
          <p:cNvPr id="6" name="Slide Number Placeholder 5"/>
          <p:cNvSpPr>
            <a:spLocks noGrp="1"/>
          </p:cNvSpPr>
          <p:nvPr>
            <p:ph type="sldNum" sz="quarter" idx="12"/>
          </p:nvPr>
        </p:nvSpPr>
        <p:spPr/>
        <p:txBody>
          <a:bodyPr/>
          <a:lstStyle>
            <a:extLst/>
          </a:lstStyle>
          <a:p>
            <a:pPr>
              <a:defRPr/>
            </a:pPr>
            <a:fld id="{419A7957-C4F6-4B3A-B8CE-9525B2AC7BC9}" type="slidenum">
              <a:rPr lang="fa-IR" smtClean="0"/>
              <a:pPr>
                <a:defRPr/>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54575AB9-ABE3-412B-8F86-A0AB990CCE99}" type="datetimeFigureOut">
              <a:rPr lang="fa-IR" smtClean="0"/>
              <a:pPr>
                <a:defRPr/>
              </a:pPr>
              <a:t>1432/11/06</a:t>
            </a:fld>
            <a:endParaRPr lang="fa-IR"/>
          </a:p>
        </p:txBody>
      </p:sp>
      <p:sp>
        <p:nvSpPr>
          <p:cNvPr id="6" name="Footer Placeholder 5"/>
          <p:cNvSpPr>
            <a:spLocks noGrp="1"/>
          </p:cNvSpPr>
          <p:nvPr>
            <p:ph type="ftr" sz="quarter" idx="11"/>
          </p:nvPr>
        </p:nvSpPr>
        <p:spPr/>
        <p:txBody>
          <a:bodyPr/>
          <a:lstStyle>
            <a:extLst/>
          </a:lstStyle>
          <a:p>
            <a:pPr>
              <a:defRPr/>
            </a:pPr>
            <a:endParaRPr lang="fa-IR"/>
          </a:p>
        </p:txBody>
      </p:sp>
      <p:sp>
        <p:nvSpPr>
          <p:cNvPr id="7" name="Slide Number Placeholder 6"/>
          <p:cNvSpPr>
            <a:spLocks noGrp="1"/>
          </p:cNvSpPr>
          <p:nvPr>
            <p:ph type="sldNum" sz="quarter" idx="12"/>
          </p:nvPr>
        </p:nvSpPr>
        <p:spPr/>
        <p:txBody>
          <a:bodyPr/>
          <a:lstStyle>
            <a:extLst/>
          </a:lstStyle>
          <a:p>
            <a:pPr>
              <a:defRPr/>
            </a:pPr>
            <a:fld id="{3B1FBCE7-3CF5-4113-93BF-03A7223EA2A9}" type="slidenum">
              <a:rPr lang="fa-IR" smtClean="0"/>
              <a:pPr>
                <a:defRPr/>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66C5F849-D18D-41F7-AD24-3356715524DA}" type="datetimeFigureOut">
              <a:rPr lang="fa-IR" smtClean="0"/>
              <a:pPr>
                <a:defRPr/>
              </a:pPr>
              <a:t>1432/11/06</a:t>
            </a:fld>
            <a:endParaRPr lang="fa-IR"/>
          </a:p>
        </p:txBody>
      </p:sp>
      <p:sp>
        <p:nvSpPr>
          <p:cNvPr id="8" name="Footer Placeholder 7"/>
          <p:cNvSpPr>
            <a:spLocks noGrp="1"/>
          </p:cNvSpPr>
          <p:nvPr>
            <p:ph type="ftr" sz="quarter" idx="11"/>
          </p:nvPr>
        </p:nvSpPr>
        <p:spPr/>
        <p:txBody>
          <a:bodyPr/>
          <a:lstStyle>
            <a:extLst/>
          </a:lstStyle>
          <a:p>
            <a:pPr>
              <a:defRPr/>
            </a:pPr>
            <a:endParaRPr lang="fa-IR"/>
          </a:p>
        </p:txBody>
      </p:sp>
      <p:sp>
        <p:nvSpPr>
          <p:cNvPr id="9" name="Slide Number Placeholder 8"/>
          <p:cNvSpPr>
            <a:spLocks noGrp="1"/>
          </p:cNvSpPr>
          <p:nvPr>
            <p:ph type="sldNum" sz="quarter" idx="12"/>
          </p:nvPr>
        </p:nvSpPr>
        <p:spPr/>
        <p:txBody>
          <a:bodyPr/>
          <a:lstStyle>
            <a:extLst/>
          </a:lstStyle>
          <a:p>
            <a:pPr>
              <a:defRPr/>
            </a:pPr>
            <a:fld id="{993B28C1-CA02-437B-89E3-33516A136D82}" type="slidenum">
              <a:rPr lang="fa-IR" smtClean="0"/>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686211B5-A46C-444E-B183-4AF304EC2352}" type="datetimeFigureOut">
              <a:rPr lang="fa-IR" smtClean="0"/>
              <a:pPr>
                <a:defRPr/>
              </a:pPr>
              <a:t>1432/11/06</a:t>
            </a:fld>
            <a:endParaRPr lang="fa-IR"/>
          </a:p>
        </p:txBody>
      </p:sp>
      <p:sp>
        <p:nvSpPr>
          <p:cNvPr id="4" name="Footer Placeholder 3"/>
          <p:cNvSpPr>
            <a:spLocks noGrp="1"/>
          </p:cNvSpPr>
          <p:nvPr>
            <p:ph type="ftr" sz="quarter" idx="11"/>
          </p:nvPr>
        </p:nvSpPr>
        <p:spPr/>
        <p:txBody>
          <a:bodyPr/>
          <a:lstStyle>
            <a:extLst/>
          </a:lstStyle>
          <a:p>
            <a:pPr>
              <a:defRPr/>
            </a:pPr>
            <a:endParaRPr lang="fa-IR"/>
          </a:p>
        </p:txBody>
      </p:sp>
      <p:sp>
        <p:nvSpPr>
          <p:cNvPr id="5" name="Slide Number Placeholder 4"/>
          <p:cNvSpPr>
            <a:spLocks noGrp="1"/>
          </p:cNvSpPr>
          <p:nvPr>
            <p:ph type="sldNum" sz="quarter" idx="12"/>
          </p:nvPr>
        </p:nvSpPr>
        <p:spPr/>
        <p:txBody>
          <a:bodyPr/>
          <a:lstStyle>
            <a:extLst/>
          </a:lstStyle>
          <a:p>
            <a:pPr>
              <a:defRPr/>
            </a:pPr>
            <a:fld id="{B5C62718-BA1E-43CA-BE9D-39BDB9FB281F}" type="slidenum">
              <a:rPr lang="fa-IR" smtClean="0"/>
              <a:pPr>
                <a:defRPr/>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2DB265BA-367B-4B60-9EA3-DB8FB1C180F7}" type="datetimeFigureOut">
              <a:rPr lang="fa-IR" smtClean="0"/>
              <a:pPr>
                <a:defRPr/>
              </a:pPr>
              <a:t>1432/11/06</a:t>
            </a:fld>
            <a:endParaRPr lang="fa-IR"/>
          </a:p>
        </p:txBody>
      </p:sp>
      <p:sp>
        <p:nvSpPr>
          <p:cNvPr id="3" name="Footer Placeholder 2"/>
          <p:cNvSpPr>
            <a:spLocks noGrp="1"/>
          </p:cNvSpPr>
          <p:nvPr>
            <p:ph type="ftr" sz="quarter" idx="11"/>
          </p:nvPr>
        </p:nvSpPr>
        <p:spPr/>
        <p:txBody>
          <a:bodyPr/>
          <a:lstStyle>
            <a:extLst/>
          </a:lstStyle>
          <a:p>
            <a:pPr>
              <a:defRPr/>
            </a:pPr>
            <a:endParaRPr lang="fa-IR"/>
          </a:p>
        </p:txBody>
      </p:sp>
      <p:sp>
        <p:nvSpPr>
          <p:cNvPr id="4" name="Slide Number Placeholder 3"/>
          <p:cNvSpPr>
            <a:spLocks noGrp="1"/>
          </p:cNvSpPr>
          <p:nvPr>
            <p:ph type="sldNum" sz="quarter" idx="12"/>
          </p:nvPr>
        </p:nvSpPr>
        <p:spPr/>
        <p:txBody>
          <a:bodyPr/>
          <a:lstStyle>
            <a:extLst/>
          </a:lstStyle>
          <a:p>
            <a:pPr>
              <a:defRPr/>
            </a:pPr>
            <a:fld id="{E2A2535D-5622-4835-800E-2FC5639E6642}" type="slidenum">
              <a:rPr lang="fa-IR" smtClean="0"/>
              <a:pPr>
                <a:defRPr/>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07F72CE0-3EE3-41D9-9651-27C01B96AD79}" type="datetimeFigureOut">
              <a:rPr lang="fa-IR" smtClean="0"/>
              <a:pPr>
                <a:defRPr/>
              </a:pPr>
              <a:t>1432/11/06</a:t>
            </a:fld>
            <a:endParaRPr lang="fa-IR"/>
          </a:p>
        </p:txBody>
      </p:sp>
      <p:sp>
        <p:nvSpPr>
          <p:cNvPr id="6" name="Footer Placeholder 5"/>
          <p:cNvSpPr>
            <a:spLocks noGrp="1"/>
          </p:cNvSpPr>
          <p:nvPr>
            <p:ph type="ftr" sz="quarter" idx="11"/>
          </p:nvPr>
        </p:nvSpPr>
        <p:spPr/>
        <p:txBody>
          <a:bodyPr/>
          <a:lstStyle>
            <a:extLst/>
          </a:lstStyle>
          <a:p>
            <a:pPr>
              <a:defRPr/>
            </a:pPr>
            <a:endParaRPr lang="fa-IR"/>
          </a:p>
        </p:txBody>
      </p:sp>
      <p:sp>
        <p:nvSpPr>
          <p:cNvPr id="7" name="Slide Number Placeholder 6"/>
          <p:cNvSpPr>
            <a:spLocks noGrp="1"/>
          </p:cNvSpPr>
          <p:nvPr>
            <p:ph type="sldNum" sz="quarter" idx="12"/>
          </p:nvPr>
        </p:nvSpPr>
        <p:spPr/>
        <p:txBody>
          <a:bodyPr/>
          <a:lstStyle>
            <a:extLst/>
          </a:lstStyle>
          <a:p>
            <a:pPr>
              <a:defRPr/>
            </a:pPr>
            <a:fld id="{0CB75A0E-822A-4835-91F6-ACFD1E149686}" type="slidenum">
              <a:rPr lang="fa-IR" smtClean="0"/>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0F3B7E7B-7BEE-4970-AFEF-A88BB50A5194}" type="datetimeFigureOut">
              <a:rPr lang="fa-IR" smtClean="0"/>
              <a:pPr>
                <a:defRPr/>
              </a:pPr>
              <a:t>1432/11/06</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426A049F-534F-42D2-BF33-69E8EDF8F014}" type="slidenum">
              <a:rPr lang="fa-IR" smtClean="0"/>
              <a:pPr>
                <a:defRPr/>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70121A0F-1278-4FAE-AE2D-4CA19B51A9E4}" type="datetimeFigureOut">
              <a:rPr lang="fa-IR" smtClean="0"/>
              <a:pPr>
                <a:defRPr/>
              </a:pPr>
              <a:t>1432/11/06</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F14B19AF-5CB4-4A0B-9E01-E3C6EE8898D7}" type="slidenum">
              <a:rPr lang="fa-IR" smtClean="0"/>
              <a:pPr>
                <a:defRPr/>
              </a:pPr>
              <a:t>‹#›</a:t>
            </a:fld>
            <a:endParaRPr lang="fa-IR"/>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4356"/>
            <a:ext cx="7772400" cy="1401133"/>
          </a:xfrm>
        </p:spPr>
        <p:txBody>
          <a:bodyPr>
            <a:normAutofit/>
          </a:bodyPr>
          <a:lstStyle/>
          <a:p>
            <a:pPr algn="ctr" fontAlgn="auto">
              <a:spcAft>
                <a:spcPts val="0"/>
              </a:spcAft>
              <a:defRPr/>
            </a:pPr>
            <a:r>
              <a:rPr lang="fa-IR" sz="3600" dirty="0" smtClean="0">
                <a:cs typeface="Lotus" pitchFamily="2" charset="-78"/>
              </a:rPr>
              <a:t>رفتار سازماني</a:t>
            </a:r>
            <a:endParaRPr lang="fa-IR" sz="3600" dirty="0">
              <a:cs typeface="Lotus" pitchFamily="2" charset="-78"/>
            </a:endParaRPr>
          </a:p>
        </p:txBody>
      </p:sp>
      <p:sp>
        <p:nvSpPr>
          <p:cNvPr id="3" name="Subtitle 2"/>
          <p:cNvSpPr>
            <a:spLocks noGrp="1"/>
          </p:cNvSpPr>
          <p:nvPr>
            <p:ph type="subTitle" idx="1"/>
          </p:nvPr>
        </p:nvSpPr>
        <p:spPr>
          <a:xfrm>
            <a:off x="685800" y="5514998"/>
            <a:ext cx="7772400" cy="1200150"/>
          </a:xfrm>
        </p:spPr>
        <p:txBody>
          <a:bodyPr>
            <a:normAutofit/>
          </a:bodyPr>
          <a:lstStyle/>
          <a:p>
            <a:pPr marR="0">
              <a:lnSpc>
                <a:spcPct val="80000"/>
              </a:lnSpc>
            </a:pPr>
            <a:endParaRPr lang="fa-IR" sz="1900" dirty="0" smtClean="0">
              <a:solidFill>
                <a:schemeClr val="bg1"/>
              </a:solidFill>
            </a:endParaRPr>
          </a:p>
          <a:p>
            <a:pPr marR="0" algn="ctr">
              <a:lnSpc>
                <a:spcPct val="80000"/>
              </a:lnSpc>
            </a:pPr>
            <a:r>
              <a:rPr lang="fa-IR" sz="1900" b="1" dirty="0" smtClean="0">
                <a:solidFill>
                  <a:schemeClr val="bg1"/>
                </a:solidFill>
                <a:cs typeface="Lotus" pitchFamily="2" charset="-78"/>
              </a:rPr>
              <a:t>سيد بابك علوي</a:t>
            </a:r>
          </a:p>
          <a:p>
            <a:pPr marR="0" algn="ctr">
              <a:lnSpc>
                <a:spcPct val="80000"/>
              </a:lnSpc>
            </a:pPr>
            <a:r>
              <a:rPr lang="fa-IR" sz="1900" b="1" dirty="0" smtClean="0">
                <a:solidFill>
                  <a:schemeClr val="bg1"/>
                </a:solidFill>
                <a:cs typeface="Lotus" pitchFamily="2" charset="-78"/>
              </a:rPr>
              <a:t>استاديار دانشكده مديريت و اقتصاد دانشگاه صنعتي شريف</a:t>
            </a:r>
            <a:endParaRPr lang="en-US" sz="1900" b="1" dirty="0" smtClean="0">
              <a:solidFill>
                <a:schemeClr val="bg1"/>
              </a:solidFill>
              <a:cs typeface="Lotus" pitchFamily="2" charset="-78"/>
            </a:endParaRPr>
          </a:p>
          <a:p>
            <a:pPr marR="0" algn="ctr">
              <a:lnSpc>
                <a:spcPct val="80000"/>
              </a:lnSpc>
            </a:pPr>
            <a:r>
              <a:rPr lang="fa-IR" sz="1900" b="1" dirty="0" smtClean="0">
                <a:solidFill>
                  <a:schemeClr val="bg1"/>
                </a:solidFill>
                <a:cs typeface="Lotus" pitchFamily="2" charset="-78"/>
              </a:rPr>
              <a:t>مهر 1390</a:t>
            </a:r>
          </a:p>
        </p:txBody>
      </p:sp>
      <p:sp>
        <p:nvSpPr>
          <p:cNvPr id="4" name="Subtitle 2"/>
          <p:cNvSpPr txBox="1">
            <a:spLocks/>
          </p:cNvSpPr>
          <p:nvPr/>
        </p:nvSpPr>
        <p:spPr bwMode="auto">
          <a:xfrm>
            <a:off x="609600" y="2214554"/>
            <a:ext cx="8229600" cy="2143140"/>
          </a:xfrm>
          <a:prstGeom prst="rect">
            <a:avLst/>
          </a:prstGeom>
          <a:noFill/>
          <a:ln w="9525">
            <a:noFill/>
            <a:miter lim="800000"/>
            <a:headEnd/>
            <a:tailEnd/>
          </a:ln>
        </p:spPr>
        <p:txBody>
          <a:bodyPr vert="horz" wrap="square" lIns="45720" tIns="45720" rIns="45720" bIns="45720" numCol="1" anchor="t" anchorCtr="0" compatLnSpc="1">
            <a:prstTxWarp prst="textNoShape">
              <a:avLst/>
            </a:prstTxWarp>
            <a:normAutofit/>
          </a:bodyPr>
          <a:lstStyle/>
          <a:p>
            <a:pPr marL="0" marR="0" lvl="0" indent="0" algn="r" defTabSz="914400" rtl="1" eaLnBrk="1" fontAlgn="base" latinLnBrk="0" hangingPunct="1">
              <a:lnSpc>
                <a:spcPct val="80000"/>
              </a:lnSpc>
              <a:spcBef>
                <a:spcPts val="400"/>
              </a:spcBef>
              <a:spcAft>
                <a:spcPct val="0"/>
              </a:spcAft>
              <a:buClr>
                <a:schemeClr val="accent1"/>
              </a:buClr>
              <a:buSzPct val="68000"/>
              <a:buFont typeface="Wingdings 3" pitchFamily="18" charset="2"/>
              <a:buNone/>
              <a:tabLst/>
              <a:defRPr/>
            </a:pPr>
            <a:endParaRPr kumimoji="0" lang="fa-IR" sz="1900" b="0" i="0" u="none" strike="noStrike" kern="1200" cap="none" spc="0" normalizeH="0" baseline="0" noProof="0" dirty="0" smtClean="0">
              <a:ln>
                <a:noFill/>
              </a:ln>
              <a:solidFill>
                <a:schemeClr val="tx2"/>
              </a:solidFill>
              <a:effectLst/>
              <a:uLnTx/>
              <a:uFillTx/>
              <a:latin typeface="+mn-lt"/>
              <a:ea typeface="+mn-ea"/>
              <a:cs typeface="+mn-cs"/>
            </a:endParaRPr>
          </a:p>
          <a:p>
            <a:pPr marL="0" marR="0" lvl="0" indent="0" algn="ctr" defTabSz="914400" rtl="1" eaLnBrk="1" fontAlgn="base" latinLnBrk="0" hangingPunct="1">
              <a:lnSpc>
                <a:spcPct val="80000"/>
              </a:lnSpc>
              <a:spcBef>
                <a:spcPts val="400"/>
              </a:spcBef>
              <a:spcAft>
                <a:spcPct val="0"/>
              </a:spcAft>
              <a:buClr>
                <a:schemeClr val="accent1"/>
              </a:buClr>
              <a:buSzPct val="68000"/>
              <a:buFont typeface="Wingdings 3" pitchFamily="18" charset="2"/>
              <a:buNone/>
              <a:tabLst/>
              <a:defRPr/>
            </a:pPr>
            <a:endParaRPr lang="fa-IR" sz="1900" b="1" dirty="0">
              <a:solidFill>
                <a:schemeClr val="tx2"/>
              </a:solidFill>
              <a:latin typeface="+mn-lt"/>
              <a:cs typeface="Lotus" pitchFamily="2" charset="-78"/>
            </a:endParaRPr>
          </a:p>
          <a:p>
            <a:pPr marL="0" marR="0" lvl="0" indent="0" algn="ctr" defTabSz="914400" rtl="1" eaLnBrk="1" fontAlgn="base" latinLnBrk="0" hangingPunct="1">
              <a:lnSpc>
                <a:spcPct val="80000"/>
              </a:lnSpc>
              <a:spcBef>
                <a:spcPts val="400"/>
              </a:spcBef>
              <a:spcAft>
                <a:spcPct val="0"/>
              </a:spcAft>
              <a:buClr>
                <a:schemeClr val="accent1"/>
              </a:buClr>
              <a:buSzPct val="68000"/>
              <a:buFont typeface="Wingdings 3" pitchFamily="18" charset="2"/>
              <a:buNone/>
              <a:tabLst/>
              <a:defRPr/>
            </a:pPr>
            <a:r>
              <a:rPr lang="fa-IR" sz="4000" b="1" dirty="0" smtClean="0">
                <a:solidFill>
                  <a:schemeClr val="tx2"/>
                </a:solidFill>
                <a:latin typeface="+mn-lt"/>
                <a:ea typeface="+mn-ea"/>
                <a:cs typeface="Lotus" pitchFamily="2" charset="-78"/>
              </a:rPr>
              <a:t>مديريت ادراكات و قضاوت هاي انساني</a:t>
            </a:r>
            <a:endParaRPr kumimoji="0" lang="fa-IR" sz="4000" b="1" i="0" u="none" strike="noStrike" kern="1200" cap="none" spc="0" normalizeH="0" baseline="0" noProof="0" dirty="0" smtClean="0">
              <a:ln>
                <a:noFill/>
              </a:ln>
              <a:solidFill>
                <a:schemeClr val="tx2"/>
              </a:solidFill>
              <a:effectLst/>
              <a:uLnTx/>
              <a:uFillTx/>
              <a:latin typeface="+mn-lt"/>
              <a:ea typeface="+mn-ea"/>
              <a:cs typeface="Lotus"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p:cNvSpPr>
          <p:nvPr>
            <p:ph idx="1"/>
          </p:nvPr>
        </p:nvSpPr>
        <p:spPr/>
        <p:txBody>
          <a:bodyPr>
            <a:normAutofit fontScale="92500" lnSpcReduction="10000"/>
          </a:bodyPr>
          <a:lstStyle/>
          <a:p>
            <a:pPr algn="just" rtl="1">
              <a:lnSpc>
                <a:spcPct val="90000"/>
              </a:lnSpc>
              <a:buClr>
                <a:schemeClr val="accent2"/>
              </a:buClr>
              <a:buFont typeface="Wingdings" pitchFamily="2" charset="2"/>
              <a:buChar char="q"/>
            </a:pPr>
            <a:r>
              <a:rPr lang="fa-IR" sz="2400" dirty="0" smtClean="0">
                <a:cs typeface="Zar" pitchFamily="2" charset="-78"/>
              </a:rPr>
              <a:t>استنباط کلی درباره يک فرد بر اساس تنها يک ويژگی مشخص وي، مانند هوش بالا، اجتماعی بودن، و يا ظاهر پسنديده را اثرهاله ای گويند.</a:t>
            </a:r>
          </a:p>
          <a:p>
            <a:pPr algn="just" rtl="1">
              <a:lnSpc>
                <a:spcPct val="90000"/>
              </a:lnSpc>
              <a:buClr>
                <a:schemeClr val="accent2"/>
              </a:buClr>
              <a:buFont typeface="Wingdings" pitchFamily="2" charset="2"/>
              <a:buChar char="q"/>
            </a:pPr>
            <a:endParaRPr lang="fa-IR" sz="2400" dirty="0" smtClean="0">
              <a:cs typeface="Zar" pitchFamily="2" charset="-78"/>
            </a:endParaRPr>
          </a:p>
          <a:p>
            <a:pPr algn="just" rtl="1">
              <a:lnSpc>
                <a:spcPct val="90000"/>
              </a:lnSpc>
              <a:buClr>
                <a:schemeClr val="accent2"/>
              </a:buClr>
              <a:buFont typeface="Wingdings" pitchFamily="2" charset="2"/>
              <a:buChar char="q"/>
            </a:pPr>
            <a:r>
              <a:rPr lang="fa-IR" sz="2400" dirty="0" smtClean="0">
                <a:cs typeface="Zar" pitchFamily="2" charset="-78"/>
              </a:rPr>
              <a:t>ذهن انسان تمایل به ایجاد سازگاری بین ادراکات گوناگون از یک پدیده دارد.</a:t>
            </a:r>
          </a:p>
          <a:p>
            <a:pPr algn="just" rtl="1">
              <a:lnSpc>
                <a:spcPct val="90000"/>
              </a:lnSpc>
              <a:buClr>
                <a:schemeClr val="accent2"/>
              </a:buClr>
              <a:buFont typeface="Wingdings" pitchFamily="2" charset="2"/>
              <a:buChar char="q"/>
            </a:pPr>
            <a:endParaRPr lang="fa-IR" sz="2400" dirty="0" smtClean="0">
              <a:cs typeface="Zar" pitchFamily="2" charset="-78"/>
            </a:endParaRPr>
          </a:p>
          <a:p>
            <a:pPr algn="just" rtl="1">
              <a:lnSpc>
                <a:spcPct val="90000"/>
              </a:lnSpc>
              <a:buClr>
                <a:schemeClr val="accent2"/>
              </a:buClr>
              <a:buFont typeface="Wingdings" pitchFamily="2" charset="2"/>
              <a:buChar char="q"/>
            </a:pPr>
            <a:r>
              <a:rPr lang="fa-IR" sz="2400" dirty="0" smtClean="0">
                <a:cs typeface="Zar" pitchFamily="2" charset="-78"/>
              </a:rPr>
              <a:t>هنگامیکه یک جنبه فردی برای ما دارای اهمیت کلیدی باشد، ارزیابی ما از آن موضوع تاثیر زیادی بر ارزیابی ما درباره سایر جنبه های فرد می گذارد.</a:t>
            </a:r>
          </a:p>
          <a:p>
            <a:pPr algn="just" rtl="1">
              <a:lnSpc>
                <a:spcPct val="90000"/>
              </a:lnSpc>
              <a:buClr>
                <a:schemeClr val="accent2"/>
              </a:buClr>
              <a:buFont typeface="Wingdings" pitchFamily="2" charset="2"/>
              <a:buChar char="q"/>
            </a:pPr>
            <a:endParaRPr lang="fa-IR" sz="2400" dirty="0" smtClean="0">
              <a:cs typeface="Zar" pitchFamily="2" charset="-78"/>
            </a:endParaRPr>
          </a:p>
          <a:p>
            <a:pPr algn="just" rtl="1">
              <a:lnSpc>
                <a:spcPct val="90000"/>
              </a:lnSpc>
              <a:buClr>
                <a:schemeClr val="accent2"/>
              </a:buClr>
              <a:buFont typeface="Wingdings" pitchFamily="2" charset="2"/>
              <a:buChar char="q"/>
            </a:pPr>
            <a:r>
              <a:rPr lang="fa-IR" sz="2400" dirty="0" smtClean="0">
                <a:cs typeface="Zar" pitchFamily="2" charset="-78"/>
              </a:rPr>
              <a:t>خود آگاهی درباره تاثیر پیش فرضها و اتکا بر اطلاعات واقعی برای بررسی پیش فرضها از راه حلهای اساسی هستند.</a:t>
            </a:r>
          </a:p>
          <a:p>
            <a:pPr>
              <a:lnSpc>
                <a:spcPct val="90000"/>
              </a:lnSpc>
              <a:buClr>
                <a:schemeClr val="accent2"/>
              </a:buClr>
              <a:buFont typeface="Wingdings" pitchFamily="2" charset="2"/>
              <a:buNone/>
            </a:pPr>
            <a:endParaRPr lang="fa-IR" sz="2800" dirty="0" smtClean="0"/>
          </a:p>
          <a:p>
            <a:pPr>
              <a:lnSpc>
                <a:spcPct val="90000"/>
              </a:lnSpc>
              <a:buClr>
                <a:schemeClr val="accent2"/>
              </a:buClr>
              <a:buFont typeface="Wingdings" pitchFamily="2" charset="2"/>
              <a:buNone/>
            </a:pPr>
            <a:endParaRPr lang="fa-IR" sz="2400" dirty="0" smtClean="0"/>
          </a:p>
          <a:p>
            <a:pPr>
              <a:lnSpc>
                <a:spcPct val="90000"/>
              </a:lnSpc>
              <a:buClr>
                <a:schemeClr val="accent2"/>
              </a:buClr>
              <a:buFont typeface="Wingdings" pitchFamily="2" charset="2"/>
              <a:buNone/>
            </a:pPr>
            <a:r>
              <a:rPr lang="fa-IR" sz="2400" b="1" dirty="0" smtClean="0"/>
              <a:t> </a:t>
            </a:r>
            <a:endParaRPr lang="en-US" sz="2400" b="1" dirty="0" smtClean="0">
              <a:cs typeface="Majalla UI"/>
            </a:endParaRPr>
          </a:p>
        </p:txBody>
      </p:sp>
      <p:sp>
        <p:nvSpPr>
          <p:cNvPr id="51202" name="Rectangle 2"/>
          <p:cNvSpPr>
            <a:spLocks noGrp="1"/>
          </p:cNvSpPr>
          <p:nvPr>
            <p:ph type="title"/>
          </p:nvPr>
        </p:nvSpPr>
        <p:spPr bwMode="auto"/>
        <p:txBody>
          <a:bodyPr vert="horz" wrap="square" lIns="91440" tIns="45720" rIns="91440" bIns="45720" numCol="1" anchorCtr="0" compatLnSpc="1">
            <a:prstTxWarp prst="textNoShape">
              <a:avLst/>
            </a:prstTxWarp>
          </a:bodyPr>
          <a:lstStyle/>
          <a:p>
            <a:pPr algn="r">
              <a:defRPr/>
            </a:pPr>
            <a:r>
              <a:rPr lang="fa-IR" sz="4400" b="1" dirty="0" smtClean="0">
                <a:cs typeface="Zar" pitchFamily="2" charset="-78"/>
              </a:rPr>
              <a:t>اثر هاله ای</a:t>
            </a:r>
            <a:endParaRPr lang="en-US" dirty="0" smtClean="0">
              <a:effectLst/>
              <a:cs typeface="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blinds(horizontal)">
                                      <p:cBhvr>
                                        <p:cTn id="12" dur="500"/>
                                        <p:tgtEl>
                                          <p:spTgt spid="143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9">
                                            <p:txEl>
                                              <p:pRg st="4" end="4"/>
                                            </p:txEl>
                                          </p:spTgt>
                                        </p:tgtEl>
                                        <p:attrNameLst>
                                          <p:attrName>style.visibility</p:attrName>
                                        </p:attrNameLst>
                                      </p:cBhvr>
                                      <p:to>
                                        <p:strVal val="visible"/>
                                      </p:to>
                                    </p:set>
                                    <p:animEffect transition="in" filter="blinds(horizontal)">
                                      <p:cBhvr>
                                        <p:cTn id="17" dur="500"/>
                                        <p:tgtEl>
                                          <p:spTgt spid="1433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339">
                                            <p:txEl>
                                              <p:pRg st="6" end="6"/>
                                            </p:txEl>
                                          </p:spTgt>
                                        </p:tgtEl>
                                        <p:attrNameLst>
                                          <p:attrName>style.visibility</p:attrName>
                                        </p:attrNameLst>
                                      </p:cBhvr>
                                      <p:to>
                                        <p:strVal val="visible"/>
                                      </p:to>
                                    </p:set>
                                    <p:animEffect transition="in" filter="blinds(horizontal)">
                                      <p:cBhvr>
                                        <p:cTn id="22" dur="500"/>
                                        <p:tgtEl>
                                          <p:spTgt spid="143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lnSpc>
                <a:spcPct val="90000"/>
              </a:lnSpc>
              <a:buClr>
                <a:schemeClr val="accent2"/>
              </a:buClr>
            </a:pPr>
            <a:r>
              <a:rPr lang="fa-IR" sz="2400" dirty="0" smtClean="0">
                <a:cs typeface="Zar" pitchFamily="2" charset="-78"/>
              </a:rPr>
              <a:t>چون فرد در جلسات حضوری فعال داشته و نظرات خوبی ابراز می کند، برداشت شود که وی مسئولیت پذیر و از نظر مهارتهای اجتماعی نیز قوی بوده و می تواند در آینده کاندیدای خوبی برای مدیریت واحد خود باشد.</a:t>
            </a:r>
          </a:p>
          <a:p>
            <a:pPr algn="just" rtl="1">
              <a:lnSpc>
                <a:spcPct val="90000"/>
              </a:lnSpc>
              <a:buClr>
                <a:schemeClr val="accent2"/>
              </a:buClr>
            </a:pPr>
            <a:endParaRPr lang="fa-IR" sz="2400" dirty="0" smtClean="0">
              <a:cs typeface="Zar" pitchFamily="2" charset="-78"/>
            </a:endParaRPr>
          </a:p>
          <a:p>
            <a:pPr algn="just" rtl="1">
              <a:lnSpc>
                <a:spcPct val="90000"/>
              </a:lnSpc>
              <a:buClr>
                <a:schemeClr val="accent2"/>
              </a:buClr>
            </a:pPr>
            <a:r>
              <a:rPr lang="fa-IR" sz="2400" dirty="0" smtClean="0">
                <a:cs typeface="Zar" pitchFamily="2" charset="-78"/>
              </a:rPr>
              <a:t>فردی که در ارتباطات اجتماعی خود با ما با گرمی برخورد نمی کند، این قضاوت را درباره وی داشته باشیم که در روابط انسانی خود قوی نیست و نمی تواند از جنبه های مختلف در مدیریت دیگران موفق باشد.</a:t>
            </a:r>
          </a:p>
          <a:p>
            <a:pPr algn="just">
              <a:lnSpc>
                <a:spcPct val="90000"/>
              </a:lnSpc>
              <a:buClr>
                <a:schemeClr val="accent2"/>
              </a:buClr>
            </a:pPr>
            <a:endParaRPr lang="fa-IR" sz="2000" dirty="0" smtClean="0">
              <a:cs typeface="Zar" pitchFamily="2" charset="-78"/>
            </a:endParaRPr>
          </a:p>
          <a:p>
            <a:pPr algn="just">
              <a:lnSpc>
                <a:spcPct val="90000"/>
              </a:lnSpc>
              <a:buClr>
                <a:schemeClr val="accent2"/>
              </a:buClr>
            </a:pPr>
            <a:endParaRPr lang="fa-IR" sz="2000" dirty="0" smtClean="0">
              <a:cs typeface="Zar" pitchFamily="2" charset="-78"/>
            </a:endParaRPr>
          </a:p>
          <a:p>
            <a:endParaRPr lang="fa-IR" dirty="0"/>
          </a:p>
        </p:txBody>
      </p:sp>
      <p:sp>
        <p:nvSpPr>
          <p:cNvPr id="2" name="Title 1"/>
          <p:cNvSpPr>
            <a:spLocks noGrp="1"/>
          </p:cNvSpPr>
          <p:nvPr>
            <p:ph type="title"/>
          </p:nvPr>
        </p:nvSpPr>
        <p:spPr/>
        <p:txBody>
          <a:bodyPr/>
          <a:lstStyle/>
          <a:p>
            <a:pPr algn="r"/>
            <a:r>
              <a:rPr lang="fa-IR" b="1" dirty="0" smtClean="0">
                <a:cs typeface="Nazanin" pitchFamily="2" charset="-78"/>
              </a:rPr>
              <a:t>مثال از احتمال خطای هاله ای</a:t>
            </a:r>
            <a:endParaRPr lang="fa-IR" b="1" dirty="0">
              <a:cs typeface="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p:cNvSpPr>
          <p:nvPr>
            <p:ph idx="1"/>
          </p:nvPr>
        </p:nvSpPr>
        <p:spPr>
          <a:xfrm>
            <a:off x="1371600" y="1752600"/>
            <a:ext cx="7562850" cy="4724400"/>
          </a:xfrm>
        </p:spPr>
        <p:txBody>
          <a:bodyPr/>
          <a:lstStyle/>
          <a:p>
            <a:pPr algn="just" rtl="1">
              <a:lnSpc>
                <a:spcPct val="90000"/>
              </a:lnSpc>
              <a:buClr>
                <a:schemeClr val="accent2"/>
              </a:buClr>
              <a:buFont typeface="Wingdings" pitchFamily="2" charset="2"/>
              <a:buChar char="q"/>
            </a:pPr>
            <a:r>
              <a:rPr lang="fa-IR" sz="2800" dirty="0" smtClean="0">
                <a:cs typeface="Zar" pitchFamily="2" charset="-78"/>
              </a:rPr>
              <a:t>متاثر شدن ارزيابی ما از ويژگی های يک فرد، از طريق مقايسه با افراد ديگری که اخيراً توسط ما ارزيابي شده و آنها بسيار بالاتر يا پايين تر از نظر همين ويژگيها ارزيابي شده اند.</a:t>
            </a:r>
          </a:p>
          <a:p>
            <a:pPr algn="r" rtl="1">
              <a:lnSpc>
                <a:spcPct val="90000"/>
              </a:lnSpc>
              <a:buClr>
                <a:schemeClr val="accent2"/>
              </a:buClr>
              <a:buFont typeface="Wingdings" pitchFamily="2" charset="2"/>
              <a:buChar char="q"/>
            </a:pPr>
            <a:endParaRPr lang="fa-IR" sz="2800" dirty="0" smtClean="0">
              <a:cs typeface="Zar" pitchFamily="2" charset="-78"/>
            </a:endParaRPr>
          </a:p>
          <a:p>
            <a:pPr algn="just" rtl="1">
              <a:lnSpc>
                <a:spcPct val="90000"/>
              </a:lnSpc>
              <a:buClr>
                <a:schemeClr val="accent2"/>
              </a:buClr>
              <a:buFont typeface="Wingdings" pitchFamily="2" charset="2"/>
              <a:buChar char="q"/>
            </a:pPr>
            <a:r>
              <a:rPr lang="fa-IR" sz="2800" dirty="0" smtClean="0">
                <a:cs typeface="Zar" pitchFamily="2" charset="-78"/>
              </a:rPr>
              <a:t>ذهن انسان به گونه ای است که در زمان وجود تقابل بین ادراکات، یکی را بالاتر و یکی را کمتر از حد واقعی آنها ارزیابی می کند.</a:t>
            </a:r>
          </a:p>
          <a:p>
            <a:pPr>
              <a:lnSpc>
                <a:spcPct val="90000"/>
              </a:lnSpc>
              <a:buClr>
                <a:schemeClr val="accent2"/>
              </a:buClr>
              <a:buFont typeface="Wingdings" pitchFamily="2" charset="2"/>
              <a:buChar char="q"/>
            </a:pPr>
            <a:endParaRPr lang="fa-IR" sz="2800" dirty="0" smtClean="0"/>
          </a:p>
          <a:p>
            <a:pPr>
              <a:lnSpc>
                <a:spcPct val="90000"/>
              </a:lnSpc>
              <a:buClr>
                <a:schemeClr val="accent2"/>
              </a:buClr>
              <a:buFont typeface="Wingdings" pitchFamily="2" charset="2"/>
              <a:buNone/>
            </a:pPr>
            <a:endParaRPr lang="en-US" sz="2400" b="1" dirty="0" smtClean="0">
              <a:cs typeface="Majalla UI"/>
            </a:endParaRPr>
          </a:p>
        </p:txBody>
      </p:sp>
      <p:sp>
        <p:nvSpPr>
          <p:cNvPr id="52226" name="Rectangle 2"/>
          <p:cNvSpPr>
            <a:spLocks noGrp="1"/>
          </p:cNvSpPr>
          <p:nvPr>
            <p:ph type="title"/>
          </p:nvPr>
        </p:nvSpPr>
        <p:spPr bwMode="auto"/>
        <p:txBody>
          <a:bodyPr vert="horz" wrap="square" lIns="91440" tIns="45720" rIns="91440" bIns="45720" numCol="1" anchorCtr="0" compatLnSpc="1">
            <a:prstTxWarp prst="textNoShape">
              <a:avLst/>
            </a:prstTxWarp>
          </a:bodyPr>
          <a:lstStyle/>
          <a:p>
            <a:pPr algn="r">
              <a:defRPr/>
            </a:pPr>
            <a:r>
              <a:rPr lang="fa-IR" sz="4400" b="1" dirty="0" smtClean="0">
                <a:cs typeface="Zar" pitchFamily="2" charset="-78"/>
              </a:rPr>
              <a:t>اثر تقابل</a:t>
            </a:r>
            <a:endParaRPr lang="en-US" dirty="0" smtClean="0">
              <a:effectLst/>
              <a:cs typeface="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linds(horizontal)">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12"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4" name="Rectangle 3"/>
          <p:cNvSpPr/>
          <p:nvPr/>
        </p:nvSpPr>
        <p:spPr>
          <a:xfrm>
            <a:off x="0" y="0"/>
            <a:ext cx="9144000" cy="68580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fa-IR"/>
          </a:p>
        </p:txBody>
      </p:sp>
      <p:sp>
        <p:nvSpPr>
          <p:cNvPr id="6" name="Content Placeholder 5"/>
          <p:cNvSpPr>
            <a:spLocks noGrp="1"/>
          </p:cNvSpPr>
          <p:nvPr>
            <p:ph idx="1"/>
          </p:nvPr>
        </p:nvSpPr>
        <p:spPr>
          <a:xfrm>
            <a:off x="0" y="0"/>
            <a:ext cx="9144000" cy="6858000"/>
          </a:xfrm>
          <a:prstGeom prst="rect">
            <a:avLst/>
          </a:prstGeom>
          <a:solidFill>
            <a:schemeClr val="tx1">
              <a:lumMod val="95000"/>
              <a:lumOff val="5000"/>
            </a:schemeClr>
          </a:solidFill>
        </p:spPr>
        <p:style>
          <a:lnRef idx="2">
            <a:schemeClr val="dk1">
              <a:shade val="50000"/>
            </a:schemeClr>
          </a:lnRef>
          <a:fillRef idx="1">
            <a:schemeClr val="dk1"/>
          </a:fillRef>
          <a:effectRef idx="0">
            <a:schemeClr val="dk1"/>
          </a:effectRef>
          <a:fontRef idx="minor">
            <a:schemeClr val="lt1"/>
          </a:fontRef>
        </p:style>
        <p:txBody>
          <a:bodyPr rtlCol="1" anchor="ctr"/>
          <a:lstStyle/>
          <a:p>
            <a:endParaRPr lang="fa-IR" dirty="0"/>
          </a:p>
        </p:txBody>
      </p:sp>
      <p:sp>
        <p:nvSpPr>
          <p:cNvPr id="9" name="Oval 8"/>
          <p:cNvSpPr/>
          <p:nvPr/>
        </p:nvSpPr>
        <p:spPr>
          <a:xfrm>
            <a:off x="4038600" y="2895600"/>
            <a:ext cx="1219200" cy="1143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bg/>
                                          </p:spTgt>
                                        </p:tgtEl>
                                        <p:attrNameLst>
                                          <p:attrName>style.visibility</p:attrName>
                                        </p:attrNameLst>
                                      </p:cBhvr>
                                      <p:to>
                                        <p:strVal val="visible"/>
                                      </p:to>
                                    </p:set>
                                    <p:animEffect transition="in" filter="blinds(horizontal)">
                                      <p:cBhvr>
                                        <p:cTn id="12" dur="500"/>
                                        <p:tgtEl>
                                          <p:spTgt spid="6">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rtl="1">
              <a:lnSpc>
                <a:spcPct val="90000"/>
              </a:lnSpc>
              <a:buClr>
                <a:schemeClr val="accent2"/>
              </a:buClr>
              <a:buFont typeface="Wingdings" pitchFamily="2" charset="2"/>
              <a:buChar char="q"/>
            </a:pPr>
            <a:r>
              <a:rPr lang="fa-IR" sz="2800" dirty="0" smtClean="0">
                <a:cs typeface="Zar" pitchFamily="2" charset="-78"/>
              </a:rPr>
              <a:t>تصويری ازچگونگی عملکرد اثرتقابل در يک موقعيت ارزيابي عملكرد هنگاميکه مدير قصد ارزيابي عملكرد چندين كارشناس را به صورت همزمان دارد. </a:t>
            </a:r>
          </a:p>
          <a:p>
            <a:pPr algn="just" rtl="1">
              <a:lnSpc>
                <a:spcPct val="90000"/>
              </a:lnSpc>
              <a:buClr>
                <a:schemeClr val="accent2"/>
              </a:buClr>
              <a:buFont typeface="Wingdings" pitchFamily="2" charset="2"/>
              <a:buChar char="q"/>
            </a:pPr>
            <a:endParaRPr lang="fa-IR" sz="2800" dirty="0" smtClean="0">
              <a:cs typeface="Zar" pitchFamily="2" charset="-78"/>
            </a:endParaRPr>
          </a:p>
          <a:p>
            <a:pPr algn="just" rtl="1">
              <a:lnSpc>
                <a:spcPct val="90000"/>
              </a:lnSpc>
              <a:buClr>
                <a:schemeClr val="accent2"/>
              </a:buClr>
              <a:buFont typeface="Wingdings" pitchFamily="2" charset="2"/>
              <a:buChar char="q"/>
            </a:pPr>
            <a:r>
              <a:rPr lang="fa-IR" sz="2800" dirty="0" smtClean="0">
                <a:cs typeface="Zar" pitchFamily="2" charset="-78"/>
              </a:rPr>
              <a:t>فردي در سطحی متوسط می تواند به عنوان بيشترين مطلوبيت در ارزيابی در نظر گرفته شود اگر با فردی که بسیار ضعیف است مقايسه شود، و همين فرد می تواند به عنوان کمترين مطلوبيت در ارزيابی در نظر گرفته شود اگر با فردی که بسیار قوی است مقايسه شود.</a:t>
            </a:r>
          </a:p>
          <a:p>
            <a:pPr algn="r" rtl="1">
              <a:lnSpc>
                <a:spcPct val="90000"/>
              </a:lnSpc>
              <a:buClr>
                <a:schemeClr val="accent2"/>
              </a:buClr>
              <a:buFont typeface="Wingdings" pitchFamily="2" charset="2"/>
              <a:buChar char="q"/>
            </a:pPr>
            <a:endParaRPr lang="fa-IR" sz="2800" dirty="0" smtClean="0">
              <a:cs typeface="Zar" pitchFamily="2" charset="-78"/>
            </a:endParaRPr>
          </a:p>
          <a:p>
            <a:pPr algn="just" rtl="1">
              <a:lnSpc>
                <a:spcPct val="90000"/>
              </a:lnSpc>
              <a:buClr>
                <a:schemeClr val="accent2"/>
              </a:buClr>
              <a:buFont typeface="Wingdings" pitchFamily="2" charset="2"/>
              <a:buChar char="q"/>
            </a:pPr>
            <a:r>
              <a:rPr lang="fa-IR" sz="2800" dirty="0" smtClean="0">
                <a:cs typeface="Zar" pitchFamily="2" charset="-78"/>
              </a:rPr>
              <a:t>زمانی که مسئولیت پذیری فردی را در یک جلسه بر اساس حضور نسبتا فعالش را با مسئولیت پذیری فرد مشابه دیگری که درست در جلسه قبل کاملا فاقد مشارکت بوده است مقایسه کنیم.</a:t>
            </a:r>
          </a:p>
          <a:p>
            <a:endParaRPr lang="fa-IR" dirty="0"/>
          </a:p>
        </p:txBody>
      </p:sp>
      <p:sp>
        <p:nvSpPr>
          <p:cNvPr id="2" name="Title 1"/>
          <p:cNvSpPr>
            <a:spLocks noGrp="1"/>
          </p:cNvSpPr>
          <p:nvPr>
            <p:ph type="title"/>
          </p:nvPr>
        </p:nvSpPr>
        <p:spPr/>
        <p:txBody>
          <a:bodyPr/>
          <a:lstStyle/>
          <a:p>
            <a:pPr algn="r"/>
            <a:r>
              <a:rPr lang="fa-IR" dirty="0" smtClean="0">
                <a:cs typeface="Nazanin" pitchFamily="2" charset="-78"/>
              </a:rPr>
              <a:t>مثال از احتمال خطاي تقابل</a:t>
            </a:r>
            <a:endParaRPr lang="fa-IR" dirty="0">
              <a:cs typeface="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p:cNvSpPr>
          <p:nvPr>
            <p:ph idx="1"/>
          </p:nvPr>
        </p:nvSpPr>
        <p:spPr/>
        <p:txBody>
          <a:bodyPr/>
          <a:lstStyle/>
          <a:p>
            <a:pPr algn="just" rtl="1">
              <a:buClr>
                <a:schemeClr val="accent2"/>
              </a:buClr>
              <a:buFont typeface="Wingdings" pitchFamily="2" charset="2"/>
              <a:buChar char="q"/>
            </a:pPr>
            <a:r>
              <a:rPr lang="fa-IR" dirty="0" smtClean="0">
                <a:cs typeface="Zar" pitchFamily="2" charset="-78"/>
              </a:rPr>
              <a:t>تمايل به ضعيف ديدن تاثير عوامل بيروني و قوي ديدن تاثير عوامل دروني هنگاميکه درباره ی رفتار ديگران قضاوت می کنيم.</a:t>
            </a:r>
          </a:p>
          <a:p>
            <a:pPr algn="r" rtl="1">
              <a:buClr>
                <a:schemeClr val="accent2"/>
              </a:buClr>
              <a:buFont typeface="Wingdings" pitchFamily="2" charset="2"/>
              <a:buChar char="q"/>
            </a:pPr>
            <a:endParaRPr lang="fa-IR" dirty="0" smtClean="0"/>
          </a:p>
          <a:p>
            <a:pPr algn="just" rtl="1">
              <a:buClr>
                <a:schemeClr val="accent2"/>
              </a:buClr>
              <a:buFont typeface="Wingdings" pitchFamily="2" charset="2"/>
              <a:buChar char="q"/>
            </a:pPr>
            <a:r>
              <a:rPr lang="fa-IR" dirty="0" smtClean="0">
                <a:cs typeface="Zar" pitchFamily="2" charset="-78"/>
              </a:rPr>
              <a:t>به عنوان مثال: تاخير يك نفر در حضور در جلسه را به بي برنامه بودن وي ولي تاخير خود را به بي برنامه بودن سيستم ويا مشكلات محيطي نسبت دهيم.</a:t>
            </a:r>
            <a:endParaRPr lang="en-US" dirty="0" smtClean="0">
              <a:cs typeface="Zar" pitchFamily="2" charset="-78"/>
            </a:endParaRPr>
          </a:p>
        </p:txBody>
      </p:sp>
      <p:sp>
        <p:nvSpPr>
          <p:cNvPr id="65538" name="Rectangle 2"/>
          <p:cNvSpPr>
            <a:spLocks noGrp="1"/>
          </p:cNvSpPr>
          <p:nvPr>
            <p:ph type="title"/>
          </p:nvPr>
        </p:nvSpPr>
        <p:spPr bwMode="auto"/>
        <p:txBody>
          <a:bodyPr vert="horz" wrap="square" lIns="91440" tIns="45720" rIns="91440" bIns="45720" numCol="1" anchorCtr="0" compatLnSpc="1">
            <a:prstTxWarp prst="textNoShape">
              <a:avLst/>
            </a:prstTxWarp>
          </a:bodyPr>
          <a:lstStyle/>
          <a:p>
            <a:pPr algn="r">
              <a:defRPr/>
            </a:pPr>
            <a:r>
              <a:rPr lang="fa-IR" b="1" dirty="0" smtClean="0">
                <a:cs typeface="Zar" pitchFamily="2" charset="-78"/>
              </a:rPr>
              <a:t>خطای بنيادين اسناد</a:t>
            </a:r>
            <a:endParaRPr lang="en-US" dirty="0" smtClean="0">
              <a:effectLst/>
              <a:cs typeface="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linds(horizontal)">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435">
                                            <p:txEl>
                                              <p:pRg st="2" end="2"/>
                                            </p:txEl>
                                          </p:spTgt>
                                        </p:tgtEl>
                                        <p:attrNameLst>
                                          <p:attrName>style.visibility</p:attrName>
                                        </p:attrNameLst>
                                      </p:cBhvr>
                                      <p:to>
                                        <p:strVal val="visible"/>
                                      </p:to>
                                    </p:set>
                                    <p:animEffect transition="in" filter="blinds(horizontal)">
                                      <p:cBhvr>
                                        <p:cTn id="12"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p:nvPr>
        </p:nvSpPr>
        <p:spPr bwMode="auto"/>
        <p:txBody>
          <a:bodyPr vert="horz" wrap="square" lIns="91440" tIns="45720" rIns="91440" bIns="45720" numCol="1" anchorCtr="0" compatLnSpc="1">
            <a:prstTxWarp prst="textNoShape">
              <a:avLst/>
            </a:prstTxWarp>
            <a:normAutofit fontScale="90000"/>
          </a:bodyPr>
          <a:lstStyle/>
          <a:p>
            <a:pPr algn="r">
              <a:defRPr/>
            </a:pPr>
            <a:r>
              <a:rPr lang="fa-IR" sz="4400" b="1" dirty="0" smtClean="0">
                <a:cs typeface="Zar" pitchFamily="2" charset="-78"/>
              </a:rPr>
              <a:t>باور درباره ثبات و يا امکان تغيير تواناييهای ديگران</a:t>
            </a:r>
            <a:endParaRPr lang="en-US" dirty="0" smtClean="0">
              <a:effectLst/>
              <a:cs typeface="Zar" pitchFamily="2" charset="-78"/>
            </a:endParaRPr>
          </a:p>
        </p:txBody>
      </p:sp>
      <p:sp>
        <p:nvSpPr>
          <p:cNvPr id="17411" name="Rectangle 3"/>
          <p:cNvSpPr>
            <a:spLocks noGrp="1"/>
          </p:cNvSpPr>
          <p:nvPr>
            <p:ph type="body" idx="1"/>
          </p:nvPr>
        </p:nvSpPr>
        <p:spPr/>
        <p:txBody>
          <a:bodyPr>
            <a:normAutofit lnSpcReduction="10000"/>
          </a:bodyPr>
          <a:lstStyle/>
          <a:p>
            <a:pPr>
              <a:buClr>
                <a:schemeClr val="accent2"/>
              </a:buClr>
              <a:buFont typeface="Wingdings" pitchFamily="2" charset="2"/>
              <a:buNone/>
            </a:pPr>
            <a:endParaRPr lang="fa-IR" sz="2800" b="1" dirty="0" smtClean="0"/>
          </a:p>
          <a:p>
            <a:pPr algn="r" rtl="1">
              <a:buClr>
                <a:schemeClr val="accent2"/>
              </a:buClr>
              <a:buFont typeface="Wingdings" pitchFamily="2" charset="2"/>
              <a:buChar char="q"/>
            </a:pPr>
            <a:r>
              <a:rPr lang="fa-IR" sz="2400" dirty="0" smtClean="0">
                <a:cs typeface="Zar" pitchFamily="2" charset="-78"/>
              </a:rPr>
              <a:t>مديران ممكن است به صورت عمومي دو نوع پيش فرض مهم را درباره توانايي هاي ديگران در  ذهن خود داشته باشند:</a:t>
            </a:r>
            <a:endParaRPr lang="fa-IR" sz="2400" b="1" dirty="0" smtClean="0">
              <a:cs typeface="Zar" pitchFamily="2" charset="-78"/>
            </a:endParaRPr>
          </a:p>
          <a:p>
            <a:pPr algn="r" rtl="1">
              <a:buClr>
                <a:schemeClr val="accent2"/>
              </a:buClr>
              <a:buFont typeface="Wingdings" pitchFamily="2" charset="2"/>
              <a:buChar char="§"/>
            </a:pPr>
            <a:r>
              <a:rPr lang="fa-IR" sz="2400" dirty="0" smtClean="0">
                <a:cs typeface="Zar" pitchFamily="2" charset="-78"/>
              </a:rPr>
              <a:t>ويژگيهای انسان ثابت است، و چندان با كسب تجربه بيشتر تغيير نمی کند (پیش فرض افراد با نظریه ماهیت طبیعی).</a:t>
            </a:r>
          </a:p>
          <a:p>
            <a:pPr algn="r" rtl="1">
              <a:buClr>
                <a:schemeClr val="accent2"/>
              </a:buClr>
              <a:buFont typeface="Wingdings" pitchFamily="2" charset="2"/>
              <a:buChar char="§"/>
            </a:pPr>
            <a:r>
              <a:rPr lang="fa-IR" sz="2400" dirty="0" smtClean="0">
                <a:cs typeface="Zar" pitchFamily="2" charset="-78"/>
              </a:rPr>
              <a:t>ويژگيهای انسان ممكن است با تجربه تغيير کنند و توانايي هاي وي توسعه يافته و کاملتر شوند (پیش فرض افراد با نظریه افزایشی).</a:t>
            </a:r>
          </a:p>
          <a:p>
            <a:pPr algn="r" rtl="1">
              <a:buClr>
                <a:schemeClr val="accent2"/>
              </a:buClr>
              <a:buFont typeface="Wingdings" pitchFamily="2" charset="2"/>
              <a:buChar char="§"/>
            </a:pPr>
            <a:endParaRPr lang="fa-IR" sz="2400" dirty="0" smtClean="0">
              <a:cs typeface="Zar" pitchFamily="2" charset="-78"/>
            </a:endParaRPr>
          </a:p>
          <a:p>
            <a:pPr algn="r" rtl="1">
              <a:buClr>
                <a:schemeClr val="accent2"/>
              </a:buClr>
              <a:buFont typeface="Wingdings" pitchFamily="2" charset="2"/>
              <a:buChar char="q"/>
            </a:pPr>
            <a:r>
              <a:rPr lang="fa-IR" sz="2400" dirty="0" smtClean="0">
                <a:cs typeface="Zar" pitchFamily="2" charset="-78"/>
              </a:rPr>
              <a:t>نکته مهم اینست که ممکن است در مورد افراد مختلف در عالم واقع، هر کدام از این پیش فرضها در حوزه های خاصی تا حدی صحیح باشند...</a:t>
            </a:r>
          </a:p>
          <a:p>
            <a:pPr algn="r" rtl="1">
              <a:buClr>
                <a:schemeClr val="accent2"/>
              </a:buClr>
              <a:buFont typeface="Wingdings" pitchFamily="2" charset="2"/>
              <a:buChar char="q"/>
            </a:pPr>
            <a:r>
              <a:rPr lang="fa-IR" sz="2400" dirty="0" smtClean="0">
                <a:cs typeface="Zar" pitchFamily="2" charset="-78"/>
              </a:rPr>
              <a:t>اما ممکن است پیش فرضهای ذهنی تعمیم یافته و شکل یافته ما درباره ماهیت انسان با واقعیات بسیاری از افراد متفاوت باشند.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7" dur="500"/>
                                        <p:tgtEl>
                                          <p:spTgt spid="174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7411">
                                            <p:txEl>
                                              <p:pRg st="3" end="3"/>
                                            </p:txEl>
                                          </p:spTgt>
                                        </p:tgtEl>
                                        <p:attrNameLst>
                                          <p:attrName>style.visibility</p:attrName>
                                        </p:attrNameLst>
                                      </p:cBhvr>
                                      <p:to>
                                        <p:strVal val="visible"/>
                                      </p:to>
                                    </p:set>
                                    <p:animEffect transition="in" filter="blinds(horizontal)">
                                      <p:cBhvr>
                                        <p:cTn id="12" dur="500"/>
                                        <p:tgtEl>
                                          <p:spTgt spid="1741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7411">
                                            <p:txEl>
                                              <p:pRg st="5" end="5"/>
                                            </p:txEl>
                                          </p:spTgt>
                                        </p:tgtEl>
                                        <p:attrNameLst>
                                          <p:attrName>style.visibility</p:attrName>
                                        </p:attrNameLst>
                                      </p:cBhvr>
                                      <p:to>
                                        <p:strVal val="visible"/>
                                      </p:to>
                                    </p:set>
                                    <p:animEffect transition="in" filter="blinds(horizontal)">
                                      <p:cBhvr>
                                        <p:cTn id="17" dur="500"/>
                                        <p:tgtEl>
                                          <p:spTgt spid="17411">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7411">
                                            <p:txEl>
                                              <p:pRg st="6" end="6"/>
                                            </p:txEl>
                                          </p:spTgt>
                                        </p:tgtEl>
                                        <p:attrNameLst>
                                          <p:attrName>style.visibility</p:attrName>
                                        </p:attrNameLst>
                                      </p:cBhvr>
                                      <p:to>
                                        <p:strVal val="visible"/>
                                      </p:to>
                                    </p:set>
                                    <p:animEffect transition="in" filter="blinds(horizontal)">
                                      <p:cBhvr>
                                        <p:cTn id="22" dur="500"/>
                                        <p:tgtEl>
                                          <p:spTgt spid="174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Nazanin" pitchFamily="2" charset="-78"/>
              </a:rPr>
              <a:t>نتایج تحقیقات</a:t>
            </a:r>
            <a:endParaRPr lang="fa-IR" dirty="0">
              <a:cs typeface="Nazanin" pitchFamily="2" charset="-78"/>
            </a:endParaRPr>
          </a:p>
        </p:txBody>
      </p:sp>
      <p:sp>
        <p:nvSpPr>
          <p:cNvPr id="3" name="Content Placeholder 2"/>
          <p:cNvSpPr>
            <a:spLocks noGrp="1"/>
          </p:cNvSpPr>
          <p:nvPr>
            <p:ph idx="1"/>
          </p:nvPr>
        </p:nvSpPr>
        <p:spPr/>
        <p:txBody>
          <a:bodyPr>
            <a:normAutofit lnSpcReduction="10000"/>
          </a:bodyPr>
          <a:lstStyle/>
          <a:p>
            <a:pPr algn="r" rtl="1"/>
            <a:r>
              <a:rPr lang="fa-IR" sz="2800" dirty="0" smtClean="0">
                <a:cs typeface="B Nazanin" pitchFamily="2" charset="-78"/>
              </a:rPr>
              <a:t>مدیران با نظریه ماهیت طبیعی بیشتر از مدیران با نظریه افزایشی اقدام به قالبی اندیشیدن می کنند.</a:t>
            </a:r>
          </a:p>
          <a:p>
            <a:pPr algn="r" rtl="1"/>
            <a:endParaRPr lang="fa-IR" sz="2800" dirty="0" smtClean="0">
              <a:cs typeface="B Nazanin" pitchFamily="2" charset="-78"/>
            </a:endParaRPr>
          </a:p>
          <a:p>
            <a:pPr algn="r" rtl="1"/>
            <a:r>
              <a:rPr lang="fa-IR" sz="2800" dirty="0" smtClean="0">
                <a:cs typeface="B Nazanin" pitchFamily="2" charset="-78"/>
              </a:rPr>
              <a:t>مدیران با نظریه ماهیت طبیعی در قضاوت های قطعی خود سریعتر عمل می کنند و به اطلاعات متفاوت با قضاوتشان کمتر توجه دارند.</a:t>
            </a:r>
          </a:p>
          <a:p>
            <a:pPr algn="r" rtl="1"/>
            <a:endParaRPr lang="fa-IR" sz="2800" dirty="0" smtClean="0">
              <a:cs typeface="B Nazanin" pitchFamily="2" charset="-78"/>
            </a:endParaRPr>
          </a:p>
          <a:p>
            <a:pPr algn="r" rtl="1"/>
            <a:r>
              <a:rPr lang="fa-IR" sz="2800" dirty="0" smtClean="0">
                <a:cs typeface="B Nazanin" pitchFamily="2" charset="-78"/>
              </a:rPr>
              <a:t>مدیران با نظریه ماهیت طبیعی، بر اساس استراتژی های منحصر به فرد و متکی به افراد مجری عمل می کنند در حالیکه مدیران با نظریه افزایشی با انعطاف بیشتر سعی در حل مسئله با تغییر استراتژی و امتحان استراتژی های گوناگون دارند.</a:t>
            </a:r>
            <a:endParaRPr lang="fa-IR" sz="2800" dirty="0">
              <a:cs typeface="B Nazanin"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p:cNvSpPr>
          <p:nvPr>
            <p:ph idx="1"/>
          </p:nvPr>
        </p:nvSpPr>
        <p:spPr>
          <a:xfrm>
            <a:off x="1143000" y="1905000"/>
            <a:ext cx="7791450" cy="4114800"/>
          </a:xfrm>
        </p:spPr>
        <p:txBody>
          <a:bodyPr>
            <a:normAutofit lnSpcReduction="10000"/>
          </a:bodyPr>
          <a:lstStyle/>
          <a:p>
            <a:pPr algn="just" rtl="1">
              <a:buClr>
                <a:schemeClr val="accent2"/>
              </a:buClr>
              <a:buFont typeface="Wingdings" pitchFamily="2" charset="2"/>
              <a:buChar char="q"/>
            </a:pPr>
            <a:r>
              <a:rPr lang="fa-IR" sz="2800" dirty="0" smtClean="0">
                <a:cs typeface="Zar" pitchFamily="2" charset="-78"/>
              </a:rPr>
              <a:t>بر اساس مطالعات آ</a:t>
            </a:r>
            <a:r>
              <a:rPr lang="ar-SA" sz="2800" dirty="0" smtClean="0">
                <a:cs typeface="Zar" pitchFamily="2" charset="-78"/>
              </a:rPr>
              <a:t>ر</a:t>
            </a:r>
            <a:r>
              <a:rPr lang="fa-IR" sz="2800" dirty="0" smtClean="0">
                <a:cs typeface="Zar" pitchFamily="2" charset="-78"/>
              </a:rPr>
              <a:t>جري</a:t>
            </a:r>
            <a:r>
              <a:rPr lang="ar-SA" sz="2800" dirty="0" smtClean="0">
                <a:cs typeface="Zar" pitchFamily="2" charset="-78"/>
              </a:rPr>
              <a:t>س و</a:t>
            </a:r>
            <a:r>
              <a:rPr lang="fa-IR" sz="2800" dirty="0" smtClean="0">
                <a:cs typeface="Zar" pitchFamily="2" charset="-78"/>
              </a:rPr>
              <a:t> </a:t>
            </a:r>
            <a:r>
              <a:rPr lang="ar-SA" sz="2800" dirty="0" smtClean="0">
                <a:cs typeface="Zar" pitchFamily="2" charset="-78"/>
              </a:rPr>
              <a:t>شان (</a:t>
            </a:r>
            <a:r>
              <a:rPr lang="fa-IR" sz="2800" dirty="0" smtClean="0">
                <a:cs typeface="Zar" pitchFamily="2" charset="-78"/>
              </a:rPr>
              <a:t>1996</a:t>
            </a:r>
            <a:r>
              <a:rPr lang="ar-SA" sz="2800" dirty="0" smtClean="0">
                <a:cs typeface="Zar" pitchFamily="2" charset="-78"/>
              </a:rPr>
              <a:t>) افراد به صورت گز</a:t>
            </a:r>
            <a:r>
              <a:rPr lang="fa-IR" sz="2800" dirty="0" smtClean="0">
                <a:cs typeface="Zar" pitchFamily="2" charset="-78"/>
              </a:rPr>
              <a:t>ي</a:t>
            </a:r>
            <a:r>
              <a:rPr lang="ar-SA" sz="2800" dirty="0" smtClean="0">
                <a:cs typeface="Zar" pitchFamily="2" charset="-78"/>
              </a:rPr>
              <a:t>نشی اطلاعات لازم را از مح</a:t>
            </a:r>
            <a:r>
              <a:rPr lang="fa-IR" sz="2800" dirty="0" smtClean="0">
                <a:cs typeface="Zar" pitchFamily="2" charset="-78"/>
              </a:rPr>
              <a:t>ي</a:t>
            </a:r>
            <a:r>
              <a:rPr lang="ar-SA" sz="2800" dirty="0" smtClean="0">
                <a:cs typeface="Zar" pitchFamily="2" charset="-78"/>
              </a:rPr>
              <a:t>طشان اخذ می کنند.</a:t>
            </a:r>
            <a:r>
              <a:rPr lang="fa-IR" sz="2800" dirty="0" smtClean="0">
                <a:cs typeface="Zar" pitchFamily="2" charset="-78"/>
              </a:rPr>
              <a:t> سپس</a:t>
            </a:r>
            <a:r>
              <a:rPr lang="ar-SA" sz="2800" dirty="0" smtClean="0">
                <a:cs typeface="Zar" pitchFamily="2" charset="-78"/>
              </a:rPr>
              <a:t> ممکن است به سرعت زنج</a:t>
            </a:r>
            <a:r>
              <a:rPr lang="fa-IR" sz="2800" dirty="0" smtClean="0">
                <a:cs typeface="Zar" pitchFamily="2" charset="-78"/>
              </a:rPr>
              <a:t>ي</a:t>
            </a:r>
            <a:r>
              <a:rPr lang="ar-SA" sz="2800" dirty="0" smtClean="0">
                <a:cs typeface="Zar" pitchFamily="2" charset="-78"/>
              </a:rPr>
              <a:t>ره ای از استنباطها</a:t>
            </a:r>
            <a:r>
              <a:rPr lang="fa-IR" sz="2800" dirty="0" smtClean="0">
                <a:cs typeface="Zar" pitchFamily="2" charset="-78"/>
              </a:rPr>
              <a:t> را </a:t>
            </a:r>
            <a:r>
              <a:rPr lang="ar-SA" sz="2800" dirty="0" smtClean="0">
                <a:cs typeface="Zar" pitchFamily="2" charset="-78"/>
              </a:rPr>
              <a:t>در</a:t>
            </a:r>
            <a:r>
              <a:rPr lang="fa-IR" sz="2800" dirty="0" smtClean="0">
                <a:cs typeface="Zar" pitchFamily="2" charset="-78"/>
              </a:rPr>
              <a:t> </a:t>
            </a:r>
            <a:r>
              <a:rPr lang="ar-SA" sz="2800" dirty="0" smtClean="0">
                <a:cs typeface="Zar" pitchFamily="2" charset="-78"/>
              </a:rPr>
              <a:t>ذهن شکل </a:t>
            </a:r>
            <a:r>
              <a:rPr lang="fa-IR" sz="2800" dirty="0" smtClean="0">
                <a:cs typeface="Zar" pitchFamily="2" charset="-78"/>
              </a:rPr>
              <a:t>داده،</a:t>
            </a:r>
            <a:r>
              <a:rPr lang="ar-SA" sz="2800" dirty="0" smtClean="0">
                <a:cs typeface="Zar" pitchFamily="2" charset="-78"/>
              </a:rPr>
              <a:t> و</a:t>
            </a:r>
            <a:r>
              <a:rPr lang="fa-IR" sz="2800" dirty="0" smtClean="0">
                <a:cs typeface="Zar" pitchFamily="2" charset="-78"/>
              </a:rPr>
              <a:t> در پي آن</a:t>
            </a:r>
            <a:r>
              <a:rPr lang="ar-SA" sz="2800" dirty="0" smtClean="0">
                <a:cs typeface="Zar" pitchFamily="2" charset="-78"/>
              </a:rPr>
              <a:t> روابط</a:t>
            </a:r>
            <a:r>
              <a:rPr lang="fa-IR" sz="2800" dirty="0" smtClean="0">
                <a:cs typeface="Zar" pitchFamily="2" charset="-78"/>
              </a:rPr>
              <a:t>ي</a:t>
            </a:r>
            <a:r>
              <a:rPr lang="ar-SA" sz="2800" dirty="0" smtClean="0">
                <a:cs typeface="Zar" pitchFamily="2" charset="-78"/>
              </a:rPr>
              <a:t> ب</a:t>
            </a:r>
            <a:r>
              <a:rPr lang="fa-IR" sz="2800" dirty="0" smtClean="0">
                <a:cs typeface="Zar" pitchFamily="2" charset="-78"/>
              </a:rPr>
              <a:t>ي</a:t>
            </a:r>
            <a:r>
              <a:rPr lang="ar-SA" sz="2800" dirty="0" smtClean="0">
                <a:cs typeface="Zar" pitchFamily="2" charset="-78"/>
              </a:rPr>
              <a:t>ن اطلاعات جد</a:t>
            </a:r>
            <a:r>
              <a:rPr lang="fa-IR" sz="2800" dirty="0" smtClean="0">
                <a:cs typeface="Zar" pitchFamily="2" charset="-78"/>
              </a:rPr>
              <a:t>ي</a:t>
            </a:r>
            <a:r>
              <a:rPr lang="ar-SA" sz="2800" dirty="0" smtClean="0">
                <a:cs typeface="Zar" pitchFamily="2" charset="-78"/>
              </a:rPr>
              <a:t>د و فرضها و باورها</a:t>
            </a:r>
            <a:r>
              <a:rPr lang="fa-IR" sz="2800" dirty="0" smtClean="0">
                <a:cs typeface="Zar" pitchFamily="2" charset="-78"/>
              </a:rPr>
              <a:t> را با تفاسير خود از اطلاعات موجود</a:t>
            </a:r>
            <a:r>
              <a:rPr lang="ar-SA" sz="2800" dirty="0" smtClean="0">
                <a:cs typeface="Zar" pitchFamily="2" charset="-78"/>
              </a:rPr>
              <a:t> ا</a:t>
            </a:r>
            <a:r>
              <a:rPr lang="fa-IR" sz="2800" dirty="0" smtClean="0">
                <a:cs typeface="Zar" pitchFamily="2" charset="-78"/>
              </a:rPr>
              <a:t>ي</a:t>
            </a:r>
            <a:r>
              <a:rPr lang="ar-SA" sz="2800" dirty="0" smtClean="0">
                <a:cs typeface="Zar" pitchFamily="2" charset="-78"/>
              </a:rPr>
              <a:t>جا</a:t>
            </a:r>
            <a:r>
              <a:rPr lang="fa-IR" sz="2800" dirty="0" smtClean="0">
                <a:cs typeface="Zar" pitchFamily="2" charset="-78"/>
              </a:rPr>
              <a:t>د کنند، </a:t>
            </a:r>
            <a:r>
              <a:rPr lang="ar-SA" sz="2800" dirty="0" smtClean="0">
                <a:cs typeface="Zar" pitchFamily="2" charset="-78"/>
              </a:rPr>
              <a:t>ونها</a:t>
            </a:r>
            <a:r>
              <a:rPr lang="fa-IR" sz="2800" dirty="0" smtClean="0">
                <a:cs typeface="Zar" pitchFamily="2" charset="-78"/>
              </a:rPr>
              <a:t>ي</a:t>
            </a:r>
            <a:r>
              <a:rPr lang="ar-SA" sz="2800" dirty="0" smtClean="0">
                <a:cs typeface="Zar" pitchFamily="2" charset="-78"/>
              </a:rPr>
              <a:t>تا</a:t>
            </a:r>
            <a:r>
              <a:rPr lang="fa-IR" sz="2800" dirty="0" smtClean="0">
                <a:cs typeface="Zar" pitchFamily="2" charset="-78"/>
              </a:rPr>
              <a:t>ً</a:t>
            </a:r>
            <a:r>
              <a:rPr lang="ar-SA" sz="2800" dirty="0" smtClean="0">
                <a:cs typeface="Zar" pitchFamily="2" charset="-78"/>
              </a:rPr>
              <a:t> رفتارها</a:t>
            </a:r>
            <a:r>
              <a:rPr lang="fa-IR" sz="2800" dirty="0" smtClean="0">
                <a:cs typeface="Zar" pitchFamily="2" charset="-78"/>
              </a:rPr>
              <a:t>يشان را </a:t>
            </a:r>
            <a:r>
              <a:rPr lang="ar-SA" sz="2800" dirty="0" smtClean="0">
                <a:cs typeface="Zar" pitchFamily="2" charset="-78"/>
              </a:rPr>
              <a:t>بر اساس استنباطها</a:t>
            </a:r>
            <a:r>
              <a:rPr lang="fa-IR" sz="2800" dirty="0" smtClean="0">
                <a:cs typeface="Zar" pitchFamily="2" charset="-78"/>
              </a:rPr>
              <a:t>ي</a:t>
            </a:r>
            <a:r>
              <a:rPr lang="ar-SA" sz="2800" dirty="0" smtClean="0">
                <a:cs typeface="Zar" pitchFamily="2" charset="-78"/>
              </a:rPr>
              <a:t>شان بــــرو</a:t>
            </a:r>
            <a:r>
              <a:rPr lang="fa-IR" sz="2800" dirty="0" smtClean="0">
                <a:cs typeface="Zar" pitchFamily="2" charset="-78"/>
              </a:rPr>
              <a:t>ز دهند.</a:t>
            </a:r>
          </a:p>
          <a:p>
            <a:pPr algn="just" rtl="1">
              <a:buClr>
                <a:schemeClr val="accent2"/>
              </a:buClr>
              <a:buFont typeface="Wingdings 2" pitchFamily="18" charset="2"/>
              <a:buNone/>
            </a:pPr>
            <a:r>
              <a:rPr lang="fa-IR" sz="2800" dirty="0" smtClean="0">
                <a:cs typeface="Zar" pitchFamily="2" charset="-78"/>
              </a:rPr>
              <a:t> </a:t>
            </a:r>
            <a:endParaRPr lang="fa-IR" sz="2800" dirty="0" smtClean="0"/>
          </a:p>
          <a:p>
            <a:pPr algn="r" rtl="1">
              <a:buClr>
                <a:srgbClr val="FF9900"/>
              </a:buClr>
              <a:buFont typeface="Wingdings" pitchFamily="2" charset="2"/>
              <a:buChar char="q"/>
            </a:pPr>
            <a:r>
              <a:rPr lang="ar-SA" sz="2800" dirty="0" smtClean="0">
                <a:cs typeface="Zar" pitchFamily="2" charset="-78"/>
              </a:rPr>
              <a:t>چن</a:t>
            </a:r>
            <a:r>
              <a:rPr lang="fa-IR" sz="2800" dirty="0" smtClean="0">
                <a:cs typeface="Zar" pitchFamily="2" charset="-78"/>
              </a:rPr>
              <a:t>ي</a:t>
            </a:r>
            <a:r>
              <a:rPr lang="ar-SA" sz="2800" dirty="0" smtClean="0">
                <a:cs typeface="Zar" pitchFamily="2" charset="-78"/>
              </a:rPr>
              <a:t>ن استنباطها</a:t>
            </a:r>
            <a:r>
              <a:rPr lang="fa-IR" sz="2800" dirty="0" smtClean="0">
                <a:cs typeface="Zar" pitchFamily="2" charset="-78"/>
              </a:rPr>
              <a:t>ي</a:t>
            </a:r>
            <a:r>
              <a:rPr lang="ar-SA" sz="2800" dirty="0" smtClean="0">
                <a:cs typeface="Zar" pitchFamily="2" charset="-78"/>
              </a:rPr>
              <a:t>ی معمولا</a:t>
            </a:r>
            <a:r>
              <a:rPr lang="fa-IR" sz="2800" dirty="0" smtClean="0">
                <a:cs typeface="Zar" pitchFamily="2" charset="-78"/>
              </a:rPr>
              <a:t>ً</a:t>
            </a:r>
            <a:r>
              <a:rPr lang="ar-SA" sz="2800" dirty="0" smtClean="0">
                <a:cs typeface="Zar" pitchFamily="2" charset="-78"/>
              </a:rPr>
              <a:t> آزمون نشده و متاسفانه</a:t>
            </a:r>
            <a:r>
              <a:rPr lang="fa-IR" sz="2800" dirty="0" smtClean="0">
                <a:cs typeface="Zar" pitchFamily="2" charset="-78"/>
              </a:rPr>
              <a:t> </a:t>
            </a:r>
            <a:r>
              <a:rPr lang="ar-SA" sz="2800" dirty="0" smtClean="0">
                <a:cs typeface="Zar" pitchFamily="2" charset="-78"/>
              </a:rPr>
              <a:t>گاهی غ</a:t>
            </a:r>
            <a:r>
              <a:rPr lang="fa-IR" sz="2800" dirty="0" smtClean="0">
                <a:cs typeface="Zar" pitchFamily="2" charset="-78"/>
              </a:rPr>
              <a:t>ي</a:t>
            </a:r>
            <a:r>
              <a:rPr lang="ar-SA" sz="2800" dirty="0" smtClean="0">
                <a:cs typeface="Zar" pitchFamily="2" charset="-78"/>
              </a:rPr>
              <a:t>ر صح</a:t>
            </a:r>
            <a:r>
              <a:rPr lang="fa-IR" sz="2800" dirty="0" smtClean="0">
                <a:cs typeface="Zar" pitchFamily="2" charset="-78"/>
              </a:rPr>
              <a:t>ي</a:t>
            </a:r>
            <a:r>
              <a:rPr lang="ar-SA" sz="2800" dirty="0" smtClean="0">
                <a:cs typeface="Zar" pitchFamily="2" charset="-78"/>
              </a:rPr>
              <a:t>ح </a:t>
            </a:r>
            <a:r>
              <a:rPr lang="fa-IR" sz="2800" dirty="0" smtClean="0">
                <a:cs typeface="Zar" pitchFamily="2" charset="-78"/>
              </a:rPr>
              <a:t>می باشند</a:t>
            </a:r>
            <a:r>
              <a:rPr lang="ar-SA" sz="2800" dirty="0" smtClean="0">
                <a:cs typeface="Zar" pitchFamily="2" charset="-78"/>
              </a:rPr>
              <a:t>. </a:t>
            </a:r>
            <a:r>
              <a:rPr lang="fa-IR" dirty="0" smtClean="0"/>
              <a:t/>
            </a:r>
            <a:br>
              <a:rPr lang="fa-IR" dirty="0" smtClean="0"/>
            </a:br>
            <a:endParaRPr lang="fa-IR" dirty="0" smtClean="0"/>
          </a:p>
          <a:p>
            <a:pPr>
              <a:buFont typeface="Wingdings 2" pitchFamily="18" charset="2"/>
              <a:buNone/>
            </a:pPr>
            <a:endParaRPr lang="en-US" dirty="0" smtClean="0">
              <a:cs typeface="Majalla UI"/>
            </a:endParaRPr>
          </a:p>
        </p:txBody>
      </p:sp>
      <p:sp>
        <p:nvSpPr>
          <p:cNvPr id="70658" name="Rectangle 2"/>
          <p:cNvSpPr>
            <a:spLocks noGrp="1"/>
          </p:cNvSpPr>
          <p:nvPr>
            <p:ph type="title"/>
          </p:nvPr>
        </p:nvSpPr>
        <p:spPr bwMode="auto"/>
        <p:txBody>
          <a:bodyPr vert="horz" wrap="square" lIns="91440" tIns="45720" rIns="91440" bIns="45720" numCol="1" anchorCtr="0" compatLnSpc="1">
            <a:prstTxWarp prst="textNoShape">
              <a:avLst/>
            </a:prstTxWarp>
          </a:bodyPr>
          <a:lstStyle/>
          <a:p>
            <a:pPr algn="r">
              <a:defRPr/>
            </a:pPr>
            <a:r>
              <a:rPr lang="fa-IR" b="1" dirty="0" smtClean="0">
                <a:cs typeface="Zar" pitchFamily="2" charset="-78"/>
              </a:rPr>
              <a:t>شناسايي نردبان استنتاج در ذهن خود</a:t>
            </a:r>
            <a:endParaRPr lang="en-US" dirty="0" smtClean="0">
              <a:effectLst>
                <a:outerShdw blurRad="38100" dist="38100" dir="2700000" algn="tl">
                  <a:srgbClr val="C0C0C0"/>
                </a:outerShdw>
              </a:effectLst>
              <a:cs typeface="Zar"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3" name="Content Placeholder 3" descr="ladder1.jpg"/>
          <p:cNvPicPr>
            <a:picLocks noGrp="1" noChangeAspect="1"/>
          </p:cNvPicPr>
          <p:nvPr>
            <p:ph idx="1"/>
          </p:nvPr>
        </p:nvPicPr>
        <p:blipFill>
          <a:blip r:embed="rId3" cstate="print"/>
          <a:srcRect/>
          <a:stretch>
            <a:fillRect/>
          </a:stretch>
        </p:blipFill>
        <p:spPr>
          <a:xfrm>
            <a:off x="2057400" y="1601788"/>
            <a:ext cx="6194425" cy="4646612"/>
          </a:xfrm>
        </p:spPr>
      </p:pic>
      <p:sp>
        <p:nvSpPr>
          <p:cNvPr id="2" name="Title 1"/>
          <p:cNvSpPr>
            <a:spLocks noGrp="1"/>
          </p:cNvSpPr>
          <p:nvPr>
            <p:ph type="title"/>
          </p:nvPr>
        </p:nvSpPr>
        <p:spPr>
          <a:xfrm>
            <a:off x="1435100" y="457200"/>
            <a:ext cx="7499350" cy="1143000"/>
          </a:xfrm>
        </p:spPr>
        <p:txBody>
          <a:bodyPr>
            <a:normAutofit fontScale="90000"/>
          </a:bodyPr>
          <a:lstStyle/>
          <a:p>
            <a:pPr algn="r">
              <a:defRPr/>
            </a:pPr>
            <a:r>
              <a:rPr lang="fa-IR" sz="4400" dirty="0" smtClean="0">
                <a:cs typeface="Zar" pitchFamily="2" charset="-78"/>
              </a:rPr>
              <a:t>شناسايي نردبان استنتاج در ذهن خود</a:t>
            </a:r>
            <a:br>
              <a:rPr lang="fa-IR" sz="4400" dirty="0" smtClean="0">
                <a:cs typeface="Zar" pitchFamily="2" charset="-78"/>
              </a:rPr>
            </a:b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box(in)">
                                      <p:cBhvr>
                                        <p:cTn id="7" dur="500"/>
                                        <p:tgtEl>
                                          <p:spTgt spid="25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609600" y="1371600"/>
            <a:ext cx="8229600" cy="5257800"/>
          </a:xfrm>
        </p:spPr>
        <p:txBody>
          <a:bodyPr>
            <a:normAutofit/>
          </a:bodyPr>
          <a:lstStyle/>
          <a:p>
            <a:pPr algn="r" rtl="1" eaLnBrk="1" hangingPunct="1">
              <a:buClr>
                <a:schemeClr val="accent2"/>
              </a:buClr>
              <a:buFont typeface="Wingdings" pitchFamily="2" charset="2"/>
              <a:buChar char="q"/>
              <a:defRPr/>
            </a:pPr>
            <a:r>
              <a:rPr lang="fa-IR" sz="2000" dirty="0" smtClean="0">
                <a:cs typeface="Zar" pitchFamily="2" charset="-78"/>
              </a:rPr>
              <a:t>رفتار افراد عمدتاً بر اساس ادراکشان از واقعيت شكل مي گيرد؛ نه الزاماً بر اساس خود واقعيت؛</a:t>
            </a:r>
          </a:p>
          <a:p>
            <a:pPr algn="r" rtl="1" eaLnBrk="1" hangingPunct="1">
              <a:buClr>
                <a:schemeClr val="accent2"/>
              </a:buClr>
              <a:buFont typeface="Wingdings" pitchFamily="2" charset="2"/>
              <a:buNone/>
              <a:defRPr/>
            </a:pPr>
            <a:endParaRPr lang="fa-IR" sz="2000" dirty="0" smtClean="0">
              <a:cs typeface="Zar" pitchFamily="2" charset="-78"/>
            </a:endParaRPr>
          </a:p>
          <a:p>
            <a:pPr algn="r" rtl="1" eaLnBrk="1" hangingPunct="1">
              <a:buClr>
                <a:schemeClr val="accent2"/>
              </a:buClr>
              <a:buFont typeface="Wingdings" pitchFamily="2" charset="2"/>
              <a:buChar char="q"/>
              <a:defRPr/>
            </a:pPr>
            <a:r>
              <a:rPr lang="fa-IR" sz="2000" dirty="0" smtClean="0">
                <a:cs typeface="Zar" pitchFamily="2" charset="-78"/>
              </a:rPr>
              <a:t> ادراك انسان از واقعيت ها داراي محدوديت هاي فراواني مي باشد.؛</a:t>
            </a:r>
          </a:p>
          <a:p>
            <a:pPr algn="r" rtl="1" eaLnBrk="1" hangingPunct="1">
              <a:buClr>
                <a:schemeClr val="accent2"/>
              </a:buClr>
              <a:buFont typeface="Wingdings" pitchFamily="2" charset="2"/>
              <a:buChar char="q"/>
              <a:defRPr/>
            </a:pPr>
            <a:endParaRPr lang="fa-IR" sz="2000" dirty="0" smtClean="0">
              <a:cs typeface="Zar" pitchFamily="2" charset="-78"/>
            </a:endParaRPr>
          </a:p>
          <a:p>
            <a:pPr algn="r" rtl="1" eaLnBrk="1" hangingPunct="1">
              <a:buClr>
                <a:schemeClr val="accent2"/>
              </a:buClr>
              <a:buFont typeface="Wingdings" pitchFamily="2" charset="2"/>
              <a:buChar char="q"/>
              <a:defRPr/>
            </a:pPr>
            <a:r>
              <a:rPr lang="fa-IR" sz="2000" dirty="0" smtClean="0">
                <a:cs typeface="Zar" pitchFamily="2" charset="-78"/>
              </a:rPr>
              <a:t>ممکن است برخی از پيش فرضها و قضاوت هاي مدیران و کارکنان بر اساس ادراكاتي باشند كه الزاماً صحيح نباشند.</a:t>
            </a:r>
          </a:p>
          <a:p>
            <a:pPr algn="r" rtl="1" eaLnBrk="1" hangingPunct="1">
              <a:buClr>
                <a:schemeClr val="accent2"/>
              </a:buClr>
              <a:buFont typeface="Wingdings" pitchFamily="2" charset="2"/>
              <a:buChar char="q"/>
              <a:defRPr/>
            </a:pPr>
            <a:endParaRPr lang="fa-IR" sz="2000" dirty="0" smtClean="0">
              <a:cs typeface="Zar" pitchFamily="2" charset="-78"/>
            </a:endParaRPr>
          </a:p>
          <a:p>
            <a:pPr algn="r" rtl="1" eaLnBrk="1" hangingPunct="1">
              <a:buClr>
                <a:schemeClr val="accent2"/>
              </a:buClr>
              <a:buFont typeface="Wingdings" pitchFamily="2" charset="2"/>
              <a:buChar char="q"/>
              <a:defRPr/>
            </a:pPr>
            <a:r>
              <a:rPr lang="fa-IR" sz="2000" dirty="0" smtClean="0">
                <a:cs typeface="Zar" pitchFamily="2" charset="-78"/>
              </a:rPr>
              <a:t>نکته مهم اینست که برخی از قضاوتهای سریع ما ممکن است صحیح باشند، اما لازم است همیشه احتمال دهیم که برخی از این قضاوتها بر اساس خطاهای ادراکی به صورت اشتباه شکل گرفته و در تعاملات ما نتایج منفی داشته باشند.</a:t>
            </a:r>
          </a:p>
          <a:p>
            <a:pPr algn="r" rtl="1" eaLnBrk="1" hangingPunct="1">
              <a:buClr>
                <a:schemeClr val="accent2"/>
              </a:buClr>
              <a:buFont typeface="Wingdings" pitchFamily="2" charset="2"/>
              <a:buChar char="q"/>
              <a:defRPr/>
            </a:pPr>
            <a:endParaRPr lang="fa-IR" sz="2000" dirty="0" smtClean="0">
              <a:cs typeface="Zar" pitchFamily="2" charset="-78"/>
            </a:endParaRPr>
          </a:p>
          <a:p>
            <a:pPr algn="r" rtl="1" eaLnBrk="1" hangingPunct="1">
              <a:buClr>
                <a:schemeClr val="accent2"/>
              </a:buClr>
              <a:buFont typeface="Wingdings" pitchFamily="2" charset="2"/>
              <a:buChar char="q"/>
              <a:defRPr/>
            </a:pPr>
            <a:r>
              <a:rPr lang="fa-IR" sz="2000" dirty="0" smtClean="0">
                <a:cs typeface="Zar" pitchFamily="2" charset="-78"/>
              </a:rPr>
              <a:t> باورهاي ذهني و رفتارهاي انسانها داراي وابستگي زيادي به يكديگر مي باشد.</a:t>
            </a:r>
          </a:p>
        </p:txBody>
      </p:sp>
      <p:sp>
        <p:nvSpPr>
          <p:cNvPr id="2" name="Title 1"/>
          <p:cNvSpPr>
            <a:spLocks noGrp="1"/>
          </p:cNvSpPr>
          <p:nvPr>
            <p:ph type="title"/>
          </p:nvPr>
        </p:nvSpPr>
        <p:spPr/>
        <p:txBody>
          <a:bodyPr vert="horz" wrap="square" lIns="91440" tIns="45720" rIns="91440" bIns="45720" numCol="1" anchorCtr="0" compatLnSpc="1">
            <a:prstTxWarp prst="textNoShape">
              <a:avLst/>
            </a:prstTxWarp>
            <a:normAutofit fontScale="90000"/>
          </a:bodyPr>
          <a:lstStyle/>
          <a:p>
            <a:pPr algn="r" eaLnBrk="1" hangingPunct="1">
              <a:defRPr/>
            </a:pPr>
            <a:r>
              <a:rPr lang="fa-IR" dirty="0" smtClean="0">
                <a:effectLst>
                  <a:outerShdw blurRad="38100" dist="38100" dir="2700000" algn="tl">
                    <a:srgbClr val="C0C0C0"/>
                  </a:outerShdw>
                </a:effectLst>
                <a:cs typeface="Zar" pitchFamily="2" charset="-78"/>
              </a:rPr>
              <a:t>اهميت ادراكات و پيش فرضها در رفتار سازماني</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adder1.jpg"/>
          <p:cNvPicPr>
            <a:picLocks noChangeAspect="1"/>
          </p:cNvPicPr>
          <p:nvPr/>
        </p:nvPicPr>
        <p:blipFill>
          <a:blip r:embed="rId2" cstate="print"/>
          <a:srcRect/>
          <a:stretch>
            <a:fillRect/>
          </a:stretch>
        </p:blipFill>
        <p:spPr>
          <a:xfrm>
            <a:off x="395536" y="1466718"/>
            <a:ext cx="5591754" cy="4194530"/>
          </a:xfrm>
          <a:prstGeom prst="rect">
            <a:avLst/>
          </a:prstGeom>
        </p:spPr>
      </p:pic>
      <p:sp>
        <p:nvSpPr>
          <p:cNvPr id="12" name="Oval Callout 11"/>
          <p:cNvSpPr/>
          <p:nvPr/>
        </p:nvSpPr>
        <p:spPr>
          <a:xfrm>
            <a:off x="3851920" y="476672"/>
            <a:ext cx="2808312" cy="1395536"/>
          </a:xfrm>
          <a:prstGeom prst="wedgeEllipseCallout">
            <a:avLst>
              <a:gd name="adj1" fmla="val -31712"/>
              <a:gd name="adj2" fmla="val 77834"/>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b="1" dirty="0" smtClean="0">
                <a:solidFill>
                  <a:schemeClr val="tx2">
                    <a:lumMod val="75000"/>
                  </a:schemeClr>
                </a:solidFill>
                <a:cs typeface="B Nazanin" pitchFamily="2" charset="-78"/>
              </a:rPr>
              <a:t>آیا می توانم بر اساس همین تجارب، درباره فرد قضاوت عمومی کنم؟</a:t>
            </a:r>
          </a:p>
        </p:txBody>
      </p:sp>
      <p:sp>
        <p:nvSpPr>
          <p:cNvPr id="13" name="Oval Callout 12"/>
          <p:cNvSpPr/>
          <p:nvPr/>
        </p:nvSpPr>
        <p:spPr>
          <a:xfrm>
            <a:off x="5796136" y="4077072"/>
            <a:ext cx="3096344" cy="2160240"/>
          </a:xfrm>
          <a:prstGeom prst="wedgeEllipseCallout">
            <a:avLst>
              <a:gd name="adj1" fmla="val -78427"/>
              <a:gd name="adj2" fmla="val -15502"/>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b="1" dirty="0" smtClean="0">
                <a:solidFill>
                  <a:schemeClr val="tx2">
                    <a:lumMod val="75000"/>
                  </a:schemeClr>
                </a:solidFill>
                <a:cs typeface="B Nazanin" pitchFamily="2" charset="-78"/>
              </a:rPr>
              <a:t>آیا از همه اطلاعات قابل دسترس، همه موارد لازم را انتخاب کرده ام؟ آیا ممکن است بعضی اطلاعات مهم موجود را انتخاب نکرده باشم؟</a:t>
            </a:r>
          </a:p>
        </p:txBody>
      </p:sp>
      <p:sp>
        <p:nvSpPr>
          <p:cNvPr id="14" name="Oval Callout 13"/>
          <p:cNvSpPr/>
          <p:nvPr/>
        </p:nvSpPr>
        <p:spPr>
          <a:xfrm>
            <a:off x="1259632" y="5733256"/>
            <a:ext cx="2700808" cy="1124744"/>
          </a:xfrm>
          <a:prstGeom prst="wedgeEllipseCallout">
            <a:avLst>
              <a:gd name="adj1" fmla="val 16140"/>
              <a:gd name="adj2" fmla="val -74881"/>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rtl="1"/>
            <a:r>
              <a:rPr lang="fa-IR" b="1" dirty="0" smtClean="0">
                <a:solidFill>
                  <a:schemeClr val="tx2">
                    <a:lumMod val="75000"/>
                  </a:schemeClr>
                </a:solidFill>
                <a:cs typeface="B Nazanin" pitchFamily="2" charset="-78"/>
              </a:rPr>
              <a:t>آیا اطلاعاتي غیر از موارد در دسترس وجود دارد؟</a:t>
            </a:r>
          </a:p>
        </p:txBody>
      </p:sp>
      <p:sp>
        <p:nvSpPr>
          <p:cNvPr id="16" name="Oval Callout 15"/>
          <p:cNvSpPr/>
          <p:nvPr/>
        </p:nvSpPr>
        <p:spPr>
          <a:xfrm>
            <a:off x="5903640" y="2204864"/>
            <a:ext cx="3240360" cy="1728192"/>
          </a:xfrm>
          <a:prstGeom prst="wedgeEllipseCallout">
            <a:avLst>
              <a:gd name="adj1" fmla="val -64229"/>
              <a:gd name="adj2" fmla="val 33975"/>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b="1" dirty="0" smtClean="0">
                <a:solidFill>
                  <a:schemeClr val="tx2">
                    <a:lumMod val="75000"/>
                  </a:schemeClr>
                </a:solidFill>
                <a:cs typeface="B Nazanin" pitchFamily="2" charset="-78"/>
              </a:rPr>
              <a:t>آیا تفسیری که از اطلاعات </a:t>
            </a:r>
            <a:r>
              <a:rPr lang="fa-IR" b="1" dirty="0" err="1" smtClean="0">
                <a:solidFill>
                  <a:schemeClr val="tx2">
                    <a:lumMod val="75000"/>
                  </a:schemeClr>
                </a:solidFill>
                <a:cs typeface="B Nazanin" pitchFamily="2" charset="-78"/>
              </a:rPr>
              <a:t>موجودم</a:t>
            </a:r>
            <a:r>
              <a:rPr lang="fa-IR" b="1" dirty="0" smtClean="0">
                <a:solidFill>
                  <a:schemeClr val="tx2">
                    <a:lumMod val="75000"/>
                  </a:schemeClr>
                </a:solidFill>
                <a:cs typeface="B Nazanin" pitchFamily="2" charset="-78"/>
              </a:rPr>
              <a:t> دارم </a:t>
            </a:r>
            <a:r>
              <a:rPr lang="fa-IR" b="1" dirty="0" err="1" smtClean="0">
                <a:solidFill>
                  <a:schemeClr val="tx2">
                    <a:lumMod val="75000"/>
                  </a:schemeClr>
                </a:solidFill>
                <a:cs typeface="B Nazanin" pitchFamily="2" charset="-78"/>
              </a:rPr>
              <a:t>الزاما</a:t>
            </a:r>
            <a:r>
              <a:rPr lang="fa-IR" b="1" dirty="0" smtClean="0">
                <a:solidFill>
                  <a:schemeClr val="tx2">
                    <a:lumMod val="75000"/>
                  </a:schemeClr>
                </a:solidFill>
                <a:cs typeface="B Nazanin" pitchFamily="2" charset="-78"/>
              </a:rPr>
              <a:t> همین معنا را می دهد؟</a:t>
            </a:r>
          </a:p>
        </p:txBody>
      </p:sp>
      <p:cxnSp>
        <p:nvCxnSpPr>
          <p:cNvPr id="8" name="Straight Connector 7"/>
          <p:cNvCxnSpPr/>
          <p:nvPr/>
        </p:nvCxnSpPr>
        <p:spPr>
          <a:xfrm rot="5400000">
            <a:off x="3275856" y="2492896"/>
            <a:ext cx="1152128" cy="864096"/>
          </a:xfrm>
          <a:prstGeom prst="line">
            <a:avLst/>
          </a:prstGeom>
          <a:ln w="25400">
            <a:solidFill>
              <a:schemeClr val="accent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flipV="1">
            <a:off x="3275856" y="3717032"/>
            <a:ext cx="1944216" cy="504056"/>
          </a:xfrm>
          <a:prstGeom prst="line">
            <a:avLst/>
          </a:prstGeom>
          <a:ln w="25400">
            <a:solidFill>
              <a:schemeClr val="accent5">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0800000">
            <a:off x="3347864" y="4653136"/>
            <a:ext cx="1368152" cy="144016"/>
          </a:xfrm>
          <a:prstGeom prst="line">
            <a:avLst/>
          </a:prstGeom>
          <a:ln w="25400">
            <a:solidFill>
              <a:schemeClr val="accent4">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par>
                                <p:cTn id="13" presetID="3" presetClass="entr" presetSubtype="1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blinds(horizontal)">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blinds(horizontal)">
                                      <p:cBhvr>
                                        <p:cTn id="20" dur="500"/>
                                        <p:tgtEl>
                                          <p:spTgt spid="16"/>
                                        </p:tgtEl>
                                      </p:cBhvr>
                                    </p:animEffect>
                                  </p:childTnLst>
                                </p:cTn>
                              </p:par>
                              <p:par>
                                <p:cTn id="21" presetID="3" presetClass="entr" presetSubtype="1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linds(horizont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blinds(horizontal)">
                                      <p:cBhvr>
                                        <p:cTn id="28" dur="500"/>
                                        <p:tgtEl>
                                          <p:spTgt spid="12"/>
                                        </p:tgtEl>
                                      </p:cBhvr>
                                    </p:animEffect>
                                  </p:childTnLst>
                                </p:cTn>
                              </p:par>
                              <p:par>
                                <p:cTn id="29" presetID="3" presetClass="entr" presetSubtype="1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linds(horizontal)">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7" name="Content Placeholder 3" descr="ladder1.gif"/>
          <p:cNvPicPr>
            <a:picLocks noGrp="1" noChangeAspect="1"/>
          </p:cNvPicPr>
          <p:nvPr>
            <p:ph idx="1"/>
          </p:nvPr>
        </p:nvPicPr>
        <p:blipFill>
          <a:blip r:embed="rId3" cstate="print"/>
          <a:srcRect/>
          <a:stretch>
            <a:fillRect/>
          </a:stretch>
        </p:blipFill>
        <p:spPr>
          <a:xfrm>
            <a:off x="1524000" y="3049587"/>
            <a:ext cx="2286000" cy="2436813"/>
          </a:xfrm>
        </p:spPr>
      </p:pic>
      <p:sp>
        <p:nvSpPr>
          <p:cNvPr id="2" name="Title 1"/>
          <p:cNvSpPr>
            <a:spLocks noGrp="1"/>
          </p:cNvSpPr>
          <p:nvPr>
            <p:ph type="title"/>
          </p:nvPr>
        </p:nvSpPr>
        <p:spPr>
          <a:xfrm>
            <a:off x="1435100" y="609600"/>
            <a:ext cx="7499350" cy="1143000"/>
          </a:xfrm>
        </p:spPr>
        <p:txBody>
          <a:bodyPr>
            <a:normAutofit fontScale="90000"/>
          </a:bodyPr>
          <a:lstStyle/>
          <a:p>
            <a:pPr algn="r">
              <a:defRPr/>
            </a:pPr>
            <a:r>
              <a:rPr lang="fa-IR" sz="4400" dirty="0" smtClean="0">
                <a:cs typeface="Zar" pitchFamily="2" charset="-78"/>
              </a:rPr>
              <a:t>شناسايي نردبان استنتاج در ذهن خود (ادامه)</a:t>
            </a:r>
            <a:br>
              <a:rPr lang="fa-IR" sz="4400" dirty="0" smtClean="0">
                <a:cs typeface="Zar" pitchFamily="2" charset="-78"/>
              </a:rPr>
            </a:br>
            <a:endParaRPr lang="fa-IR" dirty="0"/>
          </a:p>
        </p:txBody>
      </p:sp>
      <p:pic>
        <p:nvPicPr>
          <p:cNvPr id="26628" name="Picture 7" descr="ladder4.gif"/>
          <p:cNvPicPr>
            <a:picLocks noChangeAspect="1"/>
          </p:cNvPicPr>
          <p:nvPr/>
        </p:nvPicPr>
        <p:blipFill>
          <a:blip r:embed="rId4" cstate="print"/>
          <a:srcRect/>
          <a:stretch>
            <a:fillRect/>
          </a:stretch>
        </p:blipFill>
        <p:spPr bwMode="auto">
          <a:xfrm>
            <a:off x="5421313" y="3121774"/>
            <a:ext cx="2198687" cy="236462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blinds(horizontal)">
                                      <p:cBhvr>
                                        <p:cTn id="7" dur="500"/>
                                        <p:tgtEl>
                                          <p:spTgt spid="266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6628"/>
                                        </p:tgtEl>
                                        <p:attrNameLst>
                                          <p:attrName>style.visibility</p:attrName>
                                        </p:attrNameLst>
                                      </p:cBhvr>
                                      <p:to>
                                        <p:strVal val="visible"/>
                                      </p:to>
                                    </p:set>
                                    <p:animEffect transition="in" filter="blinds(horizontal)">
                                      <p:cBhvr>
                                        <p:cTn id="12"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idx="1"/>
          </p:nvPr>
        </p:nvSpPr>
        <p:spPr/>
        <p:txBody>
          <a:bodyPr>
            <a:normAutofit/>
          </a:bodyPr>
          <a:lstStyle/>
          <a:p>
            <a:pPr algn="r" rtl="1">
              <a:buClr>
                <a:schemeClr val="accent2"/>
              </a:buClr>
              <a:buFont typeface="Wingdings" pitchFamily="2" charset="2"/>
              <a:buChar char="q"/>
            </a:pPr>
            <a:r>
              <a:rPr lang="fa-IR" b="1" dirty="0" smtClean="0">
                <a:cs typeface="Zar" pitchFamily="2" charset="-78"/>
              </a:rPr>
              <a:t> تاملات ذهنی </a:t>
            </a:r>
            <a:r>
              <a:rPr lang="en-US" b="1" dirty="0" smtClean="0">
                <a:cs typeface="Zar" pitchFamily="2" charset="-78"/>
              </a:rPr>
              <a:t>(reflection)</a:t>
            </a:r>
            <a:endParaRPr lang="fa-IR" b="1" dirty="0" smtClean="0">
              <a:cs typeface="Zar" pitchFamily="2" charset="-78"/>
            </a:endParaRPr>
          </a:p>
          <a:p>
            <a:pPr algn="r" rtl="1">
              <a:buClr>
                <a:schemeClr val="accent2"/>
              </a:buClr>
              <a:buFont typeface="Wingdings" pitchFamily="2" charset="2"/>
              <a:buChar char="§"/>
            </a:pPr>
            <a:r>
              <a:rPr lang="fa-IR" dirty="0" smtClean="0">
                <a:cs typeface="Zar" pitchFamily="2" charset="-78"/>
              </a:rPr>
              <a:t> تاملات</a:t>
            </a:r>
            <a:r>
              <a:rPr lang="ar-SA" dirty="0" smtClean="0">
                <a:cs typeface="Zar" pitchFamily="2" charset="-78"/>
              </a:rPr>
              <a:t> ذهنی به کنترل سرعت فرآ</a:t>
            </a:r>
            <a:r>
              <a:rPr lang="fa-IR" dirty="0" smtClean="0">
                <a:cs typeface="Zar" pitchFamily="2" charset="-78"/>
              </a:rPr>
              <a:t>ي</a:t>
            </a:r>
            <a:r>
              <a:rPr lang="ar-SA" dirty="0" smtClean="0">
                <a:cs typeface="Zar" pitchFamily="2" charset="-78"/>
              </a:rPr>
              <a:t>ند تفکر استنباطی به منظور ا</a:t>
            </a:r>
            <a:r>
              <a:rPr lang="fa-IR" dirty="0" smtClean="0">
                <a:cs typeface="Zar" pitchFamily="2" charset="-78"/>
              </a:rPr>
              <a:t>ي</a:t>
            </a:r>
            <a:r>
              <a:rPr lang="ar-SA" dirty="0" smtClean="0">
                <a:cs typeface="Zar" pitchFamily="2" charset="-78"/>
              </a:rPr>
              <a:t>جاد آگاهی ب</a:t>
            </a:r>
            <a:r>
              <a:rPr lang="fa-IR" dirty="0" smtClean="0">
                <a:cs typeface="Zar" pitchFamily="2" charset="-78"/>
              </a:rPr>
              <a:t>ي</a:t>
            </a:r>
            <a:r>
              <a:rPr lang="ar-SA" dirty="0" smtClean="0">
                <a:cs typeface="Zar" pitchFamily="2" charset="-78"/>
              </a:rPr>
              <a:t>شتر از چگونگی </a:t>
            </a:r>
            <a:r>
              <a:rPr lang="fa-IR" dirty="0" smtClean="0">
                <a:cs typeface="Zar" pitchFamily="2" charset="-78"/>
              </a:rPr>
              <a:t>تاثیر گذاری </a:t>
            </a:r>
            <a:r>
              <a:rPr lang="ar-SA" dirty="0" smtClean="0">
                <a:cs typeface="Zar" pitchFamily="2" charset="-78"/>
              </a:rPr>
              <a:t>الگو</a:t>
            </a:r>
            <a:r>
              <a:rPr lang="fa-IR" dirty="0" smtClean="0">
                <a:cs typeface="Zar" pitchFamily="2" charset="-78"/>
              </a:rPr>
              <a:t>هاي</a:t>
            </a:r>
            <a:r>
              <a:rPr lang="ar-SA" dirty="0" smtClean="0">
                <a:cs typeface="Zar" pitchFamily="2" charset="-78"/>
              </a:rPr>
              <a:t> ذهنی </a:t>
            </a:r>
            <a:r>
              <a:rPr lang="fa-IR" dirty="0" smtClean="0">
                <a:cs typeface="Zar" pitchFamily="2" charset="-78"/>
              </a:rPr>
              <a:t>بر قضاوت و عمل ما </a:t>
            </a:r>
            <a:r>
              <a:rPr lang="ar-SA" dirty="0" smtClean="0">
                <a:cs typeface="Zar" pitchFamily="2" charset="-78"/>
              </a:rPr>
              <a:t>اشاره دار</a:t>
            </a:r>
            <a:r>
              <a:rPr lang="fa-IR" dirty="0" smtClean="0">
                <a:cs typeface="Zar" pitchFamily="2" charset="-78"/>
              </a:rPr>
              <a:t>د(سنگه 1994)</a:t>
            </a:r>
            <a:r>
              <a:rPr lang="ar-SA" dirty="0" smtClean="0">
                <a:cs typeface="Zar" pitchFamily="2" charset="-78"/>
              </a:rPr>
              <a:t>.</a:t>
            </a:r>
            <a:endParaRPr lang="en-US" dirty="0" smtClean="0">
              <a:cs typeface="Zar" pitchFamily="2" charset="-78"/>
            </a:endParaRPr>
          </a:p>
          <a:p>
            <a:pPr algn="r" rtl="1">
              <a:buClr>
                <a:schemeClr val="accent2"/>
              </a:buClr>
              <a:buNone/>
            </a:pPr>
            <a:endParaRPr lang="fa-IR" dirty="0" smtClean="0">
              <a:cs typeface="Zar" pitchFamily="2" charset="-78"/>
            </a:endParaRPr>
          </a:p>
          <a:p>
            <a:endParaRPr lang="en-US" dirty="0" smtClean="0">
              <a:cs typeface="Majalla UI"/>
            </a:endParaRPr>
          </a:p>
        </p:txBody>
      </p:sp>
      <p:sp>
        <p:nvSpPr>
          <p:cNvPr id="67586" name="Rectangle 2"/>
          <p:cNvSpPr>
            <a:spLocks noGrp="1"/>
          </p:cNvSpPr>
          <p:nvPr>
            <p:ph type="title"/>
          </p:nvPr>
        </p:nvSpPr>
        <p:spPr bwMode="auto"/>
        <p:txBody>
          <a:bodyPr vert="horz" wrap="square" lIns="91440" tIns="45720" rIns="91440" bIns="45720" numCol="1" anchorCtr="0" compatLnSpc="1">
            <a:prstTxWarp prst="textNoShape">
              <a:avLst/>
            </a:prstTxWarp>
          </a:bodyPr>
          <a:lstStyle/>
          <a:p>
            <a:pPr algn="r">
              <a:defRPr/>
            </a:pPr>
            <a:r>
              <a:rPr lang="fa-IR" dirty="0" smtClean="0">
                <a:effectLst>
                  <a:outerShdw blurRad="38100" dist="38100" dir="2700000" algn="tl">
                    <a:srgbClr val="C0C0C0"/>
                  </a:outerShdw>
                </a:effectLst>
                <a:cs typeface="Zar" pitchFamily="2" charset="-78"/>
              </a:rPr>
              <a:t>تقويت مهارت تاملات ذهني</a:t>
            </a:r>
            <a:endParaRPr lang="en-US" dirty="0" smtClean="0">
              <a:effectLst>
                <a:outerShdw blurRad="38100" dist="38100" dir="2700000" algn="tl">
                  <a:srgbClr val="C0C0C0"/>
                </a:outerShdw>
              </a:effectLst>
              <a:cs typeface="Zar" pitchFamily="2" charset="-78"/>
            </a:endParaRPr>
          </a:p>
        </p:txBody>
      </p:sp>
      <p:pic>
        <p:nvPicPr>
          <p:cNvPr id="4" name="Content Placeholder 3" descr="ladder1.jpg"/>
          <p:cNvPicPr>
            <a:picLocks noChangeAspect="1"/>
          </p:cNvPicPr>
          <p:nvPr/>
        </p:nvPicPr>
        <p:blipFill>
          <a:blip r:embed="rId3" cstate="print"/>
          <a:srcRect/>
          <a:stretch>
            <a:fillRect/>
          </a:stretch>
        </p:blipFill>
        <p:spPr>
          <a:xfrm>
            <a:off x="2571736" y="3321385"/>
            <a:ext cx="3571900" cy="267938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447800"/>
            <a:ext cx="7867650" cy="4953000"/>
          </a:xfrm>
        </p:spPr>
        <p:txBody>
          <a:bodyPr>
            <a:normAutofit lnSpcReduction="10000"/>
          </a:bodyPr>
          <a:lstStyle/>
          <a:p>
            <a:pPr algn="r" rtl="1"/>
            <a:r>
              <a:rPr lang="fa-IR" sz="2400" dirty="0" smtClean="0">
                <a:cs typeface="B Zar" pitchFamily="2" charset="-78"/>
              </a:rPr>
              <a:t>مدیری در پایان روز کاری درباره یکی از مکالمات خود با یکی از کارشناسان می اندیشد:</a:t>
            </a:r>
          </a:p>
          <a:p>
            <a:pPr algn="just" rtl="1">
              <a:buNone/>
            </a:pPr>
            <a:r>
              <a:rPr lang="fa-IR" sz="2000" dirty="0" smtClean="0">
                <a:cs typeface="B Zar" pitchFamily="2" charset="-78"/>
              </a:rPr>
              <a:t>     </a:t>
            </a:r>
            <a:r>
              <a:rPr lang="fa-IR" sz="2000" dirty="0" smtClean="0">
                <a:solidFill>
                  <a:srgbClr val="002060"/>
                </a:solidFill>
                <a:cs typeface="B Zar" pitchFamily="2" charset="-78"/>
              </a:rPr>
              <a:t>”وقتی که وی به من گفت که او نمی تواند کار پیشنهادی مرا انجام دهد، من به خود گفتم که او فرد مسئولیت پذیری نیست و از اینرو دیگر به وی اصرار نکردم چون نگران بودم که با سپردن کار به وی موجبات شکست آن را فراهم آورم. راستی...چرا وی آن کار را نپذیرفت؟ آیا ممکن است دلایل دیگری هم وجود داشته باشد که برای هر فرد دیگری که این کار را به او ارجاع دهم ممکن است تاثیر گذار باشد؟ چرا بلافاصله عدم تقبل کار را به معنای فقدان روحیه مسئولیت پذیری گرفتم؟ ”</a:t>
            </a:r>
          </a:p>
          <a:p>
            <a:pPr algn="just" rtl="1">
              <a:buNone/>
            </a:pPr>
            <a:endParaRPr lang="fa-IR" sz="1600" dirty="0" smtClean="0">
              <a:cs typeface="B Zar" pitchFamily="2" charset="-78"/>
            </a:endParaRPr>
          </a:p>
          <a:p>
            <a:pPr algn="just" rtl="1"/>
            <a:r>
              <a:rPr lang="fa-IR" sz="2400" dirty="0" smtClean="0">
                <a:cs typeface="B Zar" pitchFamily="2" charset="-78"/>
              </a:rPr>
              <a:t>نکته مهم در اینجا اینست که ممکن است قضاوت ما درست باشد، اما اگر نبود چه؟</a:t>
            </a:r>
          </a:p>
          <a:p>
            <a:pPr algn="just" rtl="1"/>
            <a:endParaRPr lang="fa-IR" sz="2400" dirty="0" smtClean="0">
              <a:cs typeface="B Zar" pitchFamily="2" charset="-78"/>
            </a:endParaRPr>
          </a:p>
          <a:p>
            <a:pPr algn="just" rtl="1"/>
            <a:r>
              <a:rPr lang="fa-IR" sz="2400" dirty="0" smtClean="0">
                <a:cs typeface="B Zar" pitchFamily="2" charset="-78"/>
              </a:rPr>
              <a:t>توصیه صاحبنظران اين حوزه به تلاش تا حد امکان و مقدورات اجرایی و زمان در اختیار برای معلق نگاه داشتن پیش فرضها و تلاش برای کسب اطلاعات بر اساس واقعیت ها براي آزمون پيش فرض ها است.</a:t>
            </a:r>
            <a:endParaRPr lang="fa-IR" sz="2400" dirty="0">
              <a:cs typeface="B Zar" pitchFamily="2" charset="-78"/>
            </a:endParaRPr>
          </a:p>
        </p:txBody>
      </p:sp>
      <p:sp>
        <p:nvSpPr>
          <p:cNvPr id="2" name="Title 1"/>
          <p:cNvSpPr>
            <a:spLocks noGrp="1"/>
          </p:cNvSpPr>
          <p:nvPr>
            <p:ph type="title"/>
          </p:nvPr>
        </p:nvSpPr>
        <p:spPr/>
        <p:txBody>
          <a:bodyPr/>
          <a:lstStyle/>
          <a:p>
            <a:pPr algn="r"/>
            <a:r>
              <a:rPr lang="fa-IR" dirty="0" smtClean="0">
                <a:cs typeface="Nazanin" pitchFamily="2" charset="-78"/>
              </a:rPr>
              <a:t>مثال 1</a:t>
            </a:r>
            <a:endParaRPr lang="fa-IR" dirty="0">
              <a:cs typeface="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p:nvPr>
        </p:nvSpPr>
        <p:spPr bwMode="auto"/>
        <p:txBody>
          <a:bodyPr vert="horz" wrap="square" lIns="91440" tIns="45720" rIns="91440" bIns="45720" numCol="1" anchorCtr="0" compatLnSpc="1">
            <a:prstTxWarp prst="textNoShape">
              <a:avLst/>
            </a:prstTxWarp>
          </a:bodyPr>
          <a:lstStyle/>
          <a:p>
            <a:pPr algn="r">
              <a:defRPr/>
            </a:pPr>
            <a:r>
              <a:rPr lang="fa-IR" dirty="0" smtClean="0">
                <a:effectLst>
                  <a:outerShdw blurRad="38100" dist="38100" dir="2700000" algn="tl">
                    <a:srgbClr val="C0C0C0"/>
                  </a:outerShdw>
                </a:effectLst>
                <a:cs typeface="Zar" pitchFamily="2" charset="-78"/>
              </a:rPr>
              <a:t>تقويت مهارتهاي گفتگو</a:t>
            </a:r>
            <a:endParaRPr lang="en-US" dirty="0" smtClean="0">
              <a:effectLst>
                <a:outerShdw blurRad="38100" dist="38100" dir="2700000" algn="tl">
                  <a:srgbClr val="C0C0C0"/>
                </a:outerShdw>
              </a:effectLst>
              <a:cs typeface="Zar" pitchFamily="2" charset="-78"/>
            </a:endParaRPr>
          </a:p>
        </p:txBody>
      </p:sp>
      <p:sp>
        <p:nvSpPr>
          <p:cNvPr id="26627" name="Rectangle 3"/>
          <p:cNvSpPr>
            <a:spLocks noGrp="1"/>
          </p:cNvSpPr>
          <p:nvPr>
            <p:ph type="body" idx="1"/>
          </p:nvPr>
        </p:nvSpPr>
        <p:spPr/>
        <p:txBody>
          <a:bodyPr/>
          <a:lstStyle/>
          <a:p>
            <a:pPr algn="r" rtl="1">
              <a:buClr>
                <a:schemeClr val="accent2"/>
              </a:buClr>
              <a:buFont typeface="Wingdings" pitchFamily="2" charset="2"/>
              <a:buChar char="q"/>
            </a:pPr>
            <a:r>
              <a:rPr lang="fa-IR" b="1" dirty="0" smtClean="0">
                <a:cs typeface="Zar" pitchFamily="2" charset="-78"/>
              </a:rPr>
              <a:t>تعادل بين پرسشگري </a:t>
            </a:r>
            <a:r>
              <a:rPr lang="en-US" b="1" dirty="0" smtClean="0">
                <a:cs typeface="Zar" pitchFamily="2" charset="-78"/>
              </a:rPr>
              <a:t>(inquiry)</a:t>
            </a:r>
            <a:r>
              <a:rPr lang="fa-IR" b="1" dirty="0" smtClean="0">
                <a:cs typeface="Zar" pitchFamily="2" charset="-78"/>
              </a:rPr>
              <a:t> و تدافع </a:t>
            </a:r>
            <a:r>
              <a:rPr lang="en-US" b="1" dirty="0" smtClean="0">
                <a:cs typeface="Zar" pitchFamily="2" charset="-78"/>
              </a:rPr>
              <a:t>(advocacy)</a:t>
            </a:r>
            <a:r>
              <a:rPr lang="fa-IR" b="1" dirty="0" smtClean="0">
                <a:cs typeface="Zar" pitchFamily="2" charset="-78"/>
              </a:rPr>
              <a:t>:</a:t>
            </a:r>
          </a:p>
          <a:p>
            <a:pPr algn="r" rtl="1">
              <a:buClr>
                <a:schemeClr val="accent2"/>
              </a:buClr>
              <a:buNone/>
            </a:pPr>
            <a:endParaRPr lang="fa-IR" b="1" dirty="0" smtClean="0">
              <a:cs typeface="Zar" pitchFamily="2" charset="-78"/>
            </a:endParaRPr>
          </a:p>
          <a:p>
            <a:pPr algn="r" rtl="1">
              <a:buClr>
                <a:schemeClr val="accent2"/>
              </a:buClr>
            </a:pPr>
            <a:r>
              <a:rPr lang="ar-SA" dirty="0" smtClean="0">
                <a:cs typeface="Zar" pitchFamily="2" charset="-78"/>
              </a:rPr>
              <a:t>پرسشگری به کنترل شرا</a:t>
            </a:r>
            <a:r>
              <a:rPr lang="fa-IR" dirty="0" smtClean="0">
                <a:cs typeface="Zar" pitchFamily="2" charset="-78"/>
              </a:rPr>
              <a:t>ي</a:t>
            </a:r>
            <a:r>
              <a:rPr lang="ar-SA" dirty="0" smtClean="0">
                <a:cs typeface="Zar" pitchFamily="2" charset="-78"/>
              </a:rPr>
              <a:t>ط گفتگو </a:t>
            </a:r>
            <a:r>
              <a:rPr lang="fa-IR" dirty="0" smtClean="0">
                <a:cs typeface="Zar" pitchFamily="2" charset="-78"/>
              </a:rPr>
              <a:t>و طرح سؤالات هوشمندانه از</a:t>
            </a:r>
            <a:r>
              <a:rPr lang="ar-SA" dirty="0" smtClean="0">
                <a:cs typeface="Zar" pitchFamily="2" charset="-78"/>
              </a:rPr>
              <a:t>د</a:t>
            </a:r>
            <a:r>
              <a:rPr lang="fa-IR" dirty="0" smtClean="0">
                <a:cs typeface="Zar" pitchFamily="2" charset="-78"/>
              </a:rPr>
              <a:t>ي</a:t>
            </a:r>
            <a:r>
              <a:rPr lang="ar-SA" dirty="0" smtClean="0">
                <a:cs typeface="Zar" pitchFamily="2" charset="-78"/>
              </a:rPr>
              <a:t>گران اشاره دارد تا بتوان شناخت لازم را درباره پ</a:t>
            </a:r>
            <a:r>
              <a:rPr lang="fa-IR" dirty="0" smtClean="0">
                <a:cs typeface="Zar" pitchFamily="2" charset="-78"/>
              </a:rPr>
              <a:t>ي</a:t>
            </a:r>
            <a:r>
              <a:rPr lang="ar-SA" dirty="0" smtClean="0">
                <a:cs typeface="Zar" pitchFamily="2" charset="-78"/>
              </a:rPr>
              <a:t>ش فرضهای </a:t>
            </a:r>
            <a:r>
              <a:rPr lang="fa-IR" dirty="0" smtClean="0">
                <a:cs typeface="Zar" pitchFamily="2" charset="-78"/>
              </a:rPr>
              <a:t>ي</a:t>
            </a:r>
            <a:r>
              <a:rPr lang="ar-SA" dirty="0" smtClean="0">
                <a:cs typeface="Zar" pitchFamily="2" charset="-78"/>
              </a:rPr>
              <a:t>كد</a:t>
            </a:r>
            <a:r>
              <a:rPr lang="fa-IR" dirty="0" smtClean="0">
                <a:cs typeface="Zar" pitchFamily="2" charset="-78"/>
              </a:rPr>
              <a:t>ي</a:t>
            </a:r>
            <a:r>
              <a:rPr lang="ar-SA" dirty="0" smtClean="0">
                <a:cs typeface="Zar" pitchFamily="2" charset="-78"/>
              </a:rPr>
              <a:t>گر بــــــدست آور</a:t>
            </a:r>
            <a:r>
              <a:rPr lang="fa-IR" dirty="0" smtClean="0">
                <a:cs typeface="Zar" pitchFamily="2" charset="-78"/>
              </a:rPr>
              <a:t>د </a:t>
            </a:r>
            <a:r>
              <a:rPr lang="ar-SA" dirty="0" smtClean="0">
                <a:cs typeface="Zar" pitchFamily="2" charset="-78"/>
              </a:rPr>
              <a:t>(سنگه 1994)</a:t>
            </a:r>
            <a:r>
              <a:rPr lang="fa-IR" dirty="0" smtClean="0">
                <a:cs typeface="Zar" pitchFamily="2" charset="-78"/>
              </a:rPr>
              <a:t>. </a:t>
            </a:r>
          </a:p>
          <a:p>
            <a:pPr algn="r" rtl="1">
              <a:buClr>
                <a:schemeClr val="accent2"/>
              </a:buClr>
            </a:pPr>
            <a:endParaRPr lang="fa-IR" dirty="0" smtClean="0">
              <a:cs typeface="Zar" pitchFamily="2" charset="-78"/>
            </a:endParaRPr>
          </a:p>
          <a:p>
            <a:pPr algn="r" rtl="1">
              <a:buClr>
                <a:schemeClr val="accent2"/>
              </a:buClr>
            </a:pPr>
            <a:r>
              <a:rPr lang="fa-IR" dirty="0" smtClean="0">
                <a:cs typeface="Zar" pitchFamily="2" charset="-78"/>
              </a:rPr>
              <a:t>تدافع از نظرات در زماني مناسب است كه در شروع و يا حين مكالمه براي بيرون كشيدن نظرات متفاوت مورد استفاده قرار گيرد، اما لازم است در كنار پرسشگري تعادلي براي يادگيري ايجاد كند.</a:t>
            </a:r>
          </a:p>
          <a:p>
            <a:endParaRPr lang="en-US" dirty="0" smtClean="0">
              <a:cs typeface="Majalla UI"/>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462110"/>
            <a:ext cx="8434416" cy="5181600"/>
          </a:xfrm>
        </p:spPr>
        <p:txBody>
          <a:bodyPr/>
          <a:lstStyle/>
          <a:p>
            <a:pPr algn="r" rtl="1">
              <a:buNone/>
            </a:pPr>
            <a:r>
              <a:rPr lang="fa-IR" dirty="0" smtClean="0">
                <a:cs typeface="B Zar" pitchFamily="2" charset="-78"/>
              </a:rPr>
              <a:t>به گفتگوی بین یک مدیر و کارشناس تحت سرپرستی اش دقت نمایید:</a:t>
            </a:r>
          </a:p>
          <a:p>
            <a:pPr algn="r" rtl="1">
              <a:buNone/>
            </a:pPr>
            <a:r>
              <a:rPr lang="fa-IR" sz="1800" dirty="0" smtClean="0">
                <a:solidFill>
                  <a:srgbClr val="002060"/>
                </a:solidFill>
                <a:cs typeface="B Zar" pitchFamily="2" charset="-78"/>
              </a:rPr>
              <a:t>م. راستی من متوجه شده ام که شما با فروش محصولات الف به مشتریان ب مخالف هستید؟ اینطور است؟</a:t>
            </a:r>
          </a:p>
          <a:p>
            <a:pPr algn="r" rtl="1">
              <a:buNone/>
            </a:pPr>
            <a:r>
              <a:rPr lang="fa-IR" sz="1800" dirty="0" smtClean="0">
                <a:solidFill>
                  <a:srgbClr val="002060"/>
                </a:solidFill>
                <a:cs typeface="B Zar" pitchFamily="2" charset="-78"/>
              </a:rPr>
              <a:t>ک. بله. به نظر من شرکت با وارد شدن به این حوزه خود را وارد خطر بزرگی می کند.</a:t>
            </a:r>
          </a:p>
          <a:p>
            <a:pPr algn="r" rtl="1">
              <a:buNone/>
            </a:pPr>
            <a:r>
              <a:rPr lang="fa-IR" sz="1800" dirty="0" smtClean="0">
                <a:solidFill>
                  <a:srgbClr val="002060"/>
                </a:solidFill>
                <a:cs typeface="B Zar" pitchFamily="2" charset="-78"/>
              </a:rPr>
              <a:t>م. اما به نظر من اصلا اینطور نیست. شرکتهای رقیب وارد این حوزه شده اند و در حال افزایش درآمد خود هستند و ما اینجا دست روی دست گذاشته ایم.</a:t>
            </a:r>
          </a:p>
          <a:p>
            <a:pPr algn="r" rtl="1">
              <a:buNone/>
            </a:pPr>
            <a:r>
              <a:rPr lang="fa-IR" sz="1800" dirty="0" smtClean="0">
                <a:solidFill>
                  <a:srgbClr val="002060"/>
                </a:solidFill>
                <a:cs typeface="B Zar" pitchFamily="2" charset="-78"/>
              </a:rPr>
              <a:t>ک. اما شرکتهای رقیب هم دارای مشکلات زیادی در ورود و تثبیت حضورشان در این بازار هستند.</a:t>
            </a:r>
          </a:p>
          <a:p>
            <a:pPr algn="r" rtl="1">
              <a:buNone/>
            </a:pPr>
            <a:r>
              <a:rPr lang="fa-IR" sz="1800" dirty="0" smtClean="0">
                <a:solidFill>
                  <a:srgbClr val="002060"/>
                </a:solidFill>
                <a:cs typeface="B Zar" pitchFamily="2" charset="-78"/>
              </a:rPr>
              <a:t>م. بر اساس اطلاعاتی که من دارم آنها در حال افزایش درآمد خود هستند. به گمانم بهتر است شما اطلاعات بیشتری درباره بازار داشته باشید. من به اقتضای شغلم اطلاعات بیشتری دستم می رسد.</a:t>
            </a:r>
          </a:p>
          <a:p>
            <a:pPr algn="r" rtl="1">
              <a:buNone/>
            </a:pPr>
            <a:r>
              <a:rPr lang="fa-IR" sz="1800" dirty="0" smtClean="0">
                <a:solidFill>
                  <a:srgbClr val="002060"/>
                </a:solidFill>
                <a:cs typeface="B Zar" pitchFamily="2" charset="-78"/>
              </a:rPr>
              <a:t>ک. اما من هم دوستانی دارم که اطلاعات خوبی درباره بازار این محصولات دارند و شرایط را برای ورود ما به این بازار خیلی ریسکی می دانند.</a:t>
            </a:r>
          </a:p>
          <a:p>
            <a:pPr algn="r" rtl="1">
              <a:buNone/>
            </a:pPr>
            <a:r>
              <a:rPr lang="fa-IR" sz="1800" dirty="0" smtClean="0">
                <a:solidFill>
                  <a:srgbClr val="002060"/>
                </a:solidFill>
                <a:cs typeface="B Zar" pitchFamily="2" charset="-78"/>
              </a:rPr>
              <a:t>م. به هر حال این تصمیمی است که بیشتر مدیران شرکت با آن موافقند.</a:t>
            </a:r>
          </a:p>
          <a:p>
            <a:pPr algn="r" rtl="1">
              <a:buNone/>
            </a:pPr>
            <a:r>
              <a:rPr lang="fa-IR" sz="1800" dirty="0" smtClean="0">
                <a:solidFill>
                  <a:srgbClr val="002060"/>
                </a:solidFill>
                <a:cs typeface="B Zar" pitchFamily="2" charset="-78"/>
              </a:rPr>
              <a:t>ک. من که برای اجرای این تصمیم خیلی نگرانم.</a:t>
            </a:r>
          </a:p>
          <a:p>
            <a:pPr algn="r" rtl="1">
              <a:buNone/>
            </a:pPr>
            <a:r>
              <a:rPr lang="fa-IR" sz="1800" dirty="0" smtClean="0">
                <a:solidFill>
                  <a:srgbClr val="002060"/>
                </a:solidFill>
                <a:cs typeface="B Zar" pitchFamily="2" charset="-78"/>
              </a:rPr>
              <a:t>م. (با خود می گوید: “این فرد برای کار در این واحد مناسب نیست....باید فکر یک جانشین برای وی باشم.“</a:t>
            </a:r>
            <a:endParaRPr lang="fa-IR" sz="1800" dirty="0">
              <a:solidFill>
                <a:srgbClr val="002060"/>
              </a:solidFill>
              <a:cs typeface="B Zar" pitchFamily="2" charset="-78"/>
            </a:endParaRPr>
          </a:p>
        </p:txBody>
      </p:sp>
      <p:sp>
        <p:nvSpPr>
          <p:cNvPr id="2" name="Title 1"/>
          <p:cNvSpPr>
            <a:spLocks noGrp="1"/>
          </p:cNvSpPr>
          <p:nvPr>
            <p:ph type="title"/>
          </p:nvPr>
        </p:nvSpPr>
        <p:spPr/>
        <p:txBody>
          <a:bodyPr/>
          <a:lstStyle/>
          <a:p>
            <a:pPr algn="r"/>
            <a:r>
              <a:rPr lang="fa-IR" dirty="0" smtClean="0">
                <a:cs typeface="Nazanin" pitchFamily="2" charset="-78"/>
              </a:rPr>
              <a:t>مثالي از فقدان سوالات لازم براي فهم متقابل</a:t>
            </a:r>
            <a:endParaRPr lang="fa-IR" dirty="0">
              <a:cs typeface="Nazanin" pitchFamily="2" charset="-78"/>
            </a:endParaRPr>
          </a:p>
        </p:txBody>
      </p:sp>
      <p:sp>
        <p:nvSpPr>
          <p:cNvPr id="4" name="Subtitle 2"/>
          <p:cNvSpPr txBox="1">
            <a:spLocks/>
          </p:cNvSpPr>
          <p:nvPr/>
        </p:nvSpPr>
        <p:spPr bwMode="auto">
          <a:xfrm>
            <a:off x="1157318" y="6143644"/>
            <a:ext cx="7772400"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65125" marR="0" lvl="0" indent="-255588" algn="r" defTabSz="914400" rtl="1" eaLnBrk="1" fontAlgn="base" latinLnBrk="0" hangingPunct="1">
              <a:lnSpc>
                <a:spcPct val="80000"/>
              </a:lnSpc>
              <a:spcBef>
                <a:spcPts val="400"/>
              </a:spcBef>
              <a:spcAft>
                <a:spcPct val="0"/>
              </a:spcAft>
              <a:buClr>
                <a:schemeClr val="accent1"/>
              </a:buClr>
              <a:buSzPct val="68000"/>
              <a:buFont typeface="Wingdings 3" pitchFamily="18" charset="2"/>
              <a:buChar char=""/>
              <a:tabLst/>
              <a:defRPr/>
            </a:pPr>
            <a:endParaRPr kumimoji="0" lang="fa-IR" sz="800" b="0" i="0" u="none" strike="noStrike" kern="1200" cap="none" spc="0" normalizeH="0" baseline="0" noProof="0" dirty="0" smtClean="0">
              <a:ln>
                <a:noFill/>
              </a:ln>
              <a:solidFill>
                <a:schemeClr val="bg1"/>
              </a:solidFill>
              <a:effectLst/>
              <a:uLnTx/>
              <a:uFillTx/>
              <a:latin typeface="+mn-lt"/>
              <a:ea typeface="+mn-ea"/>
              <a:cs typeface="+mn-cs"/>
            </a:endParaRPr>
          </a:p>
          <a:p>
            <a:pPr marL="365125" marR="0" lvl="0" indent="-255588" defTabSz="914400" rtl="1" eaLnBrk="1" fontAlgn="base" latinLnBrk="0" hangingPunct="1">
              <a:lnSpc>
                <a:spcPct val="80000"/>
              </a:lnSpc>
              <a:spcBef>
                <a:spcPts val="400"/>
              </a:spcBef>
              <a:spcAft>
                <a:spcPct val="0"/>
              </a:spcAft>
              <a:buClr>
                <a:schemeClr val="accent1"/>
              </a:buClr>
              <a:buSzPct val="68000"/>
              <a:tabLst/>
              <a:defRPr/>
            </a:pPr>
            <a:r>
              <a:rPr kumimoji="0" lang="fa-IR" sz="800" b="1" i="0" u="none" strike="noStrike" kern="1200" cap="none" spc="0" normalizeH="0" baseline="0" noProof="0" dirty="0" smtClean="0">
                <a:ln>
                  <a:noFill/>
                </a:ln>
                <a:solidFill>
                  <a:srgbClr val="0070C0"/>
                </a:solidFill>
                <a:effectLst/>
                <a:uLnTx/>
                <a:uFillTx/>
                <a:latin typeface="+mn-lt"/>
                <a:cs typeface="B Nazanin" pitchFamily="2" charset="-78"/>
              </a:rPr>
              <a:t>دكتر سيد بابك علوي</a:t>
            </a:r>
          </a:p>
          <a:p>
            <a:pPr marL="365125" marR="0" lvl="0" indent="-255588" defTabSz="914400" rtl="1" eaLnBrk="1" fontAlgn="base" latinLnBrk="0" hangingPunct="1">
              <a:lnSpc>
                <a:spcPct val="80000"/>
              </a:lnSpc>
              <a:spcBef>
                <a:spcPts val="400"/>
              </a:spcBef>
              <a:spcAft>
                <a:spcPct val="0"/>
              </a:spcAft>
              <a:buClr>
                <a:schemeClr val="accent1"/>
              </a:buClr>
              <a:buSzPct val="68000"/>
              <a:tabLst/>
              <a:defRPr/>
            </a:pPr>
            <a:r>
              <a:rPr kumimoji="0" lang="fa-IR" sz="800" b="1" i="0" u="none" strike="noStrike" kern="1200" cap="none" spc="0" normalizeH="0" baseline="0" noProof="0" dirty="0" smtClean="0">
                <a:ln>
                  <a:noFill/>
                </a:ln>
                <a:solidFill>
                  <a:srgbClr val="0070C0"/>
                </a:solidFill>
                <a:effectLst/>
                <a:uLnTx/>
                <a:uFillTx/>
                <a:latin typeface="+mn-lt"/>
                <a:cs typeface="B Nazanin" pitchFamily="2" charset="-78"/>
              </a:rPr>
              <a:t>استاديار دانشكده مديريت و اقتصاد دانشگاه صنعتي شريف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linds(horizontal)">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rtl="1"/>
            <a:r>
              <a:rPr lang="fa-IR" sz="2800" dirty="0" smtClean="0">
                <a:cs typeface="B Zar" pitchFamily="2" charset="-78"/>
              </a:rPr>
              <a:t>در گفتگوی فوق هیچ کدام از دو طرف به مدل های ذهنی یکدیگر که موجب نتیجه گیری هایشان شده است اشاره نکردند.</a:t>
            </a:r>
          </a:p>
          <a:p>
            <a:pPr algn="r" rtl="1"/>
            <a:endParaRPr lang="fa-IR" sz="2800" dirty="0" smtClean="0">
              <a:cs typeface="B Zar" pitchFamily="2" charset="-78"/>
            </a:endParaRPr>
          </a:p>
          <a:p>
            <a:pPr algn="r" rtl="1"/>
            <a:r>
              <a:rPr lang="fa-IR" sz="2800" dirty="0" smtClean="0">
                <a:cs typeface="B Zar" pitchFamily="2" charset="-78"/>
              </a:rPr>
              <a:t>بیش از فهم یکدیگر، با هم بحث کرده (مسابقه پینگ پنگ) و به هم فشار وارد می کنند (بحث به جای دیالوگ)</a:t>
            </a:r>
          </a:p>
          <a:p>
            <a:pPr algn="r" rtl="1">
              <a:buNone/>
            </a:pPr>
            <a:endParaRPr lang="fa-IR" sz="2800" dirty="0" smtClean="0">
              <a:cs typeface="B Zar" pitchFamily="2" charset="-78"/>
            </a:endParaRPr>
          </a:p>
          <a:p>
            <a:pPr algn="r" rtl="1"/>
            <a:r>
              <a:rPr lang="fa-IR" sz="2800" dirty="0" smtClean="0">
                <a:cs typeface="B Zar" pitchFamily="2" charset="-78"/>
              </a:rPr>
              <a:t>به دلیل عدم فهم و بهبود احتمالی پیش فرضهای طرفین، یادگیری خاصي از مكالمه بوجود نمی آید.</a:t>
            </a:r>
          </a:p>
          <a:p>
            <a:pPr algn="r" rtl="1"/>
            <a:endParaRPr lang="fa-IR" sz="2800" dirty="0" smtClean="0">
              <a:cs typeface="B Zar" pitchFamily="2" charset="-78"/>
            </a:endParaRPr>
          </a:p>
          <a:p>
            <a:pPr algn="r" rtl="1"/>
            <a:r>
              <a:rPr lang="fa-IR" sz="2800" dirty="0" smtClean="0">
                <a:cs typeface="B Zar" pitchFamily="2" charset="-78"/>
              </a:rPr>
              <a:t>اگر در شرایطی عمومی شما جای مدیر بودید چه کار می کردید؟</a:t>
            </a:r>
            <a:endParaRPr lang="fa-IR" sz="2800" dirty="0">
              <a:cs typeface="B Zar" pitchFamily="2" charset="-78"/>
            </a:endParaRPr>
          </a:p>
        </p:txBody>
      </p:sp>
      <p:sp>
        <p:nvSpPr>
          <p:cNvPr id="2" name="Title 1"/>
          <p:cNvSpPr>
            <a:spLocks noGrp="1"/>
          </p:cNvSpPr>
          <p:nvPr>
            <p:ph type="title"/>
          </p:nvPr>
        </p:nvSpPr>
        <p:spPr/>
        <p:txBody>
          <a:bodyPr/>
          <a:lstStyle/>
          <a:p>
            <a:pPr algn="r"/>
            <a:r>
              <a:rPr lang="fa-IR" dirty="0" smtClean="0">
                <a:cs typeface="B Zar" pitchFamily="2" charset="-78"/>
              </a:rPr>
              <a:t>مثال (ادامه)</a:t>
            </a:r>
            <a:endParaRPr lang="fa-IR" dirty="0">
              <a:cs typeface="B Zar" pitchFamily="2" charset="-78"/>
            </a:endParaRPr>
          </a:p>
        </p:txBody>
      </p:sp>
      <p:sp>
        <p:nvSpPr>
          <p:cNvPr id="4" name="Subtitle 2"/>
          <p:cNvSpPr txBox="1">
            <a:spLocks/>
          </p:cNvSpPr>
          <p:nvPr/>
        </p:nvSpPr>
        <p:spPr bwMode="auto">
          <a:xfrm>
            <a:off x="1157318" y="6143644"/>
            <a:ext cx="7772400"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65125" marR="0" lvl="0" indent="-255588" algn="r" defTabSz="914400" rtl="1" eaLnBrk="1" fontAlgn="base" latinLnBrk="0" hangingPunct="1">
              <a:lnSpc>
                <a:spcPct val="80000"/>
              </a:lnSpc>
              <a:spcBef>
                <a:spcPts val="400"/>
              </a:spcBef>
              <a:spcAft>
                <a:spcPct val="0"/>
              </a:spcAft>
              <a:buClr>
                <a:schemeClr val="accent1"/>
              </a:buClr>
              <a:buSzPct val="68000"/>
              <a:buFont typeface="Wingdings 3" pitchFamily="18" charset="2"/>
              <a:buChar char=""/>
              <a:tabLst/>
              <a:defRPr/>
            </a:pPr>
            <a:endParaRPr kumimoji="0" lang="fa-IR" sz="800" b="0" i="0" u="none" strike="noStrike" kern="1200" cap="none" spc="0" normalizeH="0" baseline="0" noProof="0" dirty="0" smtClean="0">
              <a:ln>
                <a:noFill/>
              </a:ln>
              <a:solidFill>
                <a:schemeClr val="bg1"/>
              </a:solidFill>
              <a:effectLst/>
              <a:uLnTx/>
              <a:uFillTx/>
              <a:latin typeface="+mn-lt"/>
              <a:ea typeface="+mn-ea"/>
              <a:cs typeface="+mn-cs"/>
            </a:endParaRPr>
          </a:p>
          <a:p>
            <a:pPr marL="365125" marR="0" lvl="0" indent="-255588" defTabSz="914400" rtl="1" eaLnBrk="1" fontAlgn="base" latinLnBrk="0" hangingPunct="1">
              <a:lnSpc>
                <a:spcPct val="80000"/>
              </a:lnSpc>
              <a:spcBef>
                <a:spcPts val="400"/>
              </a:spcBef>
              <a:spcAft>
                <a:spcPct val="0"/>
              </a:spcAft>
              <a:buClr>
                <a:schemeClr val="accent1"/>
              </a:buClr>
              <a:buSzPct val="68000"/>
              <a:tabLst/>
              <a:defRPr/>
            </a:pPr>
            <a:r>
              <a:rPr kumimoji="0" lang="fa-IR" sz="800" b="1" i="0" u="none" strike="noStrike" kern="1200" cap="none" spc="0" normalizeH="0" baseline="0" noProof="0" dirty="0" smtClean="0">
                <a:ln>
                  <a:noFill/>
                </a:ln>
                <a:solidFill>
                  <a:srgbClr val="0070C0"/>
                </a:solidFill>
                <a:effectLst/>
                <a:uLnTx/>
                <a:uFillTx/>
                <a:latin typeface="+mn-lt"/>
                <a:cs typeface="B Nazanin" pitchFamily="2" charset="-78"/>
              </a:rPr>
              <a:t>دكتر سيد بابك علوي</a:t>
            </a:r>
          </a:p>
          <a:p>
            <a:pPr marL="365125" marR="0" lvl="0" indent="-255588" defTabSz="914400" rtl="1" eaLnBrk="1" fontAlgn="base" latinLnBrk="0" hangingPunct="1">
              <a:lnSpc>
                <a:spcPct val="80000"/>
              </a:lnSpc>
              <a:spcBef>
                <a:spcPts val="400"/>
              </a:spcBef>
              <a:spcAft>
                <a:spcPct val="0"/>
              </a:spcAft>
              <a:buClr>
                <a:schemeClr val="accent1"/>
              </a:buClr>
              <a:buSzPct val="68000"/>
              <a:tabLst/>
              <a:defRPr/>
            </a:pPr>
            <a:r>
              <a:rPr kumimoji="0" lang="fa-IR" sz="800" b="1" i="0" u="none" strike="noStrike" kern="1200" cap="none" spc="0" normalizeH="0" baseline="0" noProof="0" dirty="0" smtClean="0">
                <a:ln>
                  <a:noFill/>
                </a:ln>
                <a:solidFill>
                  <a:srgbClr val="0070C0"/>
                </a:solidFill>
                <a:effectLst/>
                <a:uLnTx/>
                <a:uFillTx/>
                <a:latin typeface="+mn-lt"/>
                <a:cs typeface="B Nazanin" pitchFamily="2" charset="-78"/>
              </a:rPr>
              <a:t>استاديار دانشكده مديريت و اقتصاد دانشگاه صنعتي شريف</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buNone/>
            </a:pPr>
            <a:r>
              <a:rPr lang="fa-IR" sz="1800" b="1" dirty="0" smtClean="0">
                <a:cs typeface="B Zar" pitchFamily="2" charset="-78"/>
              </a:rPr>
              <a:t>به گفتگوی اصلاح شده بین مدیر و کارشناس تحت سرپرستی اش دقت نمایید:</a:t>
            </a:r>
          </a:p>
          <a:p>
            <a:pPr algn="r" rtl="1">
              <a:buNone/>
            </a:pPr>
            <a:r>
              <a:rPr lang="fa-IR" sz="1800" dirty="0" smtClean="0">
                <a:solidFill>
                  <a:srgbClr val="002060"/>
                </a:solidFill>
                <a:cs typeface="B Zar" pitchFamily="2" charset="-78"/>
              </a:rPr>
              <a:t>م. راستی من متوجه شده ام که شما با فروش محصولات الف به مشتریان ب مخالف هستید؟ اینطور است؟</a:t>
            </a:r>
          </a:p>
          <a:p>
            <a:pPr algn="r" rtl="1">
              <a:buNone/>
            </a:pPr>
            <a:r>
              <a:rPr lang="fa-IR" sz="1800" dirty="0" smtClean="0">
                <a:solidFill>
                  <a:srgbClr val="002060"/>
                </a:solidFill>
                <a:cs typeface="B Zar" pitchFamily="2" charset="-78"/>
              </a:rPr>
              <a:t>ک. بله. به نظر من شرکت با وارد شدن به این حوزه خود را وارد خطر بزرگی می کند.</a:t>
            </a:r>
          </a:p>
          <a:p>
            <a:pPr algn="r" rtl="1">
              <a:buNone/>
            </a:pPr>
            <a:r>
              <a:rPr lang="fa-IR" sz="1800" dirty="0" smtClean="0">
                <a:solidFill>
                  <a:srgbClr val="0070C0"/>
                </a:solidFill>
                <a:cs typeface="B Zar" pitchFamily="2" charset="-78"/>
              </a:rPr>
              <a:t>م. چرا فكر مي كنيد كه ورود به اين حوزه خطرناك است؟</a:t>
            </a:r>
          </a:p>
          <a:p>
            <a:pPr algn="r" rtl="1">
              <a:buNone/>
            </a:pPr>
            <a:r>
              <a:rPr lang="fa-IR" sz="1800" dirty="0" smtClean="0">
                <a:solidFill>
                  <a:srgbClr val="0070C0"/>
                </a:solidFill>
                <a:cs typeface="B Zar" pitchFamily="2" charset="-78"/>
              </a:rPr>
              <a:t>ك. زيرا ما هنوز داراي قابليت هاي لازم براي شناخت نيازهاي واقعي مشتريان ب نيستيم.</a:t>
            </a:r>
          </a:p>
          <a:p>
            <a:pPr algn="r" rtl="1">
              <a:buNone/>
            </a:pPr>
            <a:r>
              <a:rPr lang="fa-IR" sz="1800" dirty="0" smtClean="0">
                <a:solidFill>
                  <a:srgbClr val="0070C0"/>
                </a:solidFill>
                <a:cs typeface="B Zar" pitchFamily="2" charset="-78"/>
              </a:rPr>
              <a:t>م. چگونه چنين نتيجه اي گرفته ايد؟ لطفا مثال بزنيد.</a:t>
            </a:r>
          </a:p>
          <a:p>
            <a:pPr algn="r" rtl="1">
              <a:buNone/>
            </a:pPr>
            <a:r>
              <a:rPr lang="fa-IR" sz="1800" dirty="0" smtClean="0">
                <a:solidFill>
                  <a:srgbClr val="0070C0"/>
                </a:solidFill>
                <a:cs typeface="B Zar" pitchFamily="2" charset="-78"/>
              </a:rPr>
              <a:t>ك. به طور مثال فروشنده هاي ما هنوز نمي دانند كه چه جنبه هاي حقوقي اي را در مذاكرات فروششان با مشتريان ب رعايت كنند.</a:t>
            </a:r>
          </a:p>
          <a:p>
            <a:pPr algn="r" rtl="1">
              <a:buNone/>
            </a:pPr>
            <a:r>
              <a:rPr lang="fa-IR" sz="1800" dirty="0" smtClean="0">
                <a:solidFill>
                  <a:srgbClr val="0070C0"/>
                </a:solidFill>
                <a:cs typeface="B Zar" pitchFamily="2" charset="-78"/>
              </a:rPr>
              <a:t>م. راست مي گوييد.....به نظرم اين مشكل راشايد بتوان با چند كارگاه آموزشي حل كرد. آيا همه مشكلاتي كه باعث خطر مي شوند اينگونه هستند؟</a:t>
            </a:r>
          </a:p>
          <a:p>
            <a:pPr algn="r" rtl="1">
              <a:buNone/>
            </a:pPr>
            <a:r>
              <a:rPr lang="fa-IR" sz="1800" dirty="0" smtClean="0">
                <a:solidFill>
                  <a:srgbClr val="0070C0"/>
                </a:solidFill>
                <a:cs typeface="B Zar" pitchFamily="2" charset="-78"/>
              </a:rPr>
              <a:t>ك. مطمئن نيستم.</a:t>
            </a:r>
          </a:p>
          <a:p>
            <a:pPr algn="r" rtl="1">
              <a:buNone/>
            </a:pPr>
            <a:r>
              <a:rPr lang="fa-IR" sz="1800" dirty="0" smtClean="0">
                <a:solidFill>
                  <a:srgbClr val="0070C0"/>
                </a:solidFill>
                <a:cs typeface="B Zar" pitchFamily="2" charset="-78"/>
              </a:rPr>
              <a:t>م. شايد بهتر باشد ليستي از ريسك ها را تهيه كنيد و اگر پيشنهادي هم براي حل هر كدام داريد ارائه كنيد تا در جلسه اي روي موضوع كار كنيم.</a:t>
            </a:r>
          </a:p>
        </p:txBody>
      </p:sp>
      <p:sp>
        <p:nvSpPr>
          <p:cNvPr id="3" name="Title 2"/>
          <p:cNvSpPr>
            <a:spLocks noGrp="1"/>
          </p:cNvSpPr>
          <p:nvPr>
            <p:ph type="title"/>
          </p:nvPr>
        </p:nvSpPr>
        <p:spPr/>
        <p:txBody>
          <a:bodyPr/>
          <a:lstStyle/>
          <a:p>
            <a:pPr algn="r"/>
            <a:r>
              <a:rPr lang="fa-IR" dirty="0" smtClean="0">
                <a:cs typeface="B Nazanin" pitchFamily="2" charset="-78"/>
              </a:rPr>
              <a:t>مثال (ادامه)</a:t>
            </a:r>
            <a:endParaRPr lang="en-US" dirty="0">
              <a:cs typeface="B Nazanin" pitchFamily="2" charset="-78"/>
            </a:endParaRPr>
          </a:p>
        </p:txBody>
      </p:sp>
      <p:sp>
        <p:nvSpPr>
          <p:cNvPr id="4" name="Subtitle 2"/>
          <p:cNvSpPr txBox="1">
            <a:spLocks/>
          </p:cNvSpPr>
          <p:nvPr/>
        </p:nvSpPr>
        <p:spPr bwMode="auto">
          <a:xfrm>
            <a:off x="1157318" y="6143644"/>
            <a:ext cx="7772400"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65125" marR="0" lvl="0" indent="-255588" algn="r" defTabSz="914400" rtl="1" eaLnBrk="1" fontAlgn="base" latinLnBrk="0" hangingPunct="1">
              <a:lnSpc>
                <a:spcPct val="80000"/>
              </a:lnSpc>
              <a:spcBef>
                <a:spcPts val="400"/>
              </a:spcBef>
              <a:spcAft>
                <a:spcPct val="0"/>
              </a:spcAft>
              <a:buClr>
                <a:schemeClr val="accent1"/>
              </a:buClr>
              <a:buSzPct val="68000"/>
              <a:buFont typeface="Wingdings 3" pitchFamily="18" charset="2"/>
              <a:buChar char=""/>
              <a:tabLst/>
              <a:defRPr/>
            </a:pPr>
            <a:endParaRPr kumimoji="0" lang="fa-IR" sz="800" b="0" i="0" u="none" strike="noStrike" kern="1200" cap="none" spc="0" normalizeH="0" baseline="0" noProof="0" dirty="0" smtClean="0">
              <a:ln>
                <a:noFill/>
              </a:ln>
              <a:solidFill>
                <a:schemeClr val="bg1"/>
              </a:solidFill>
              <a:effectLst/>
              <a:uLnTx/>
              <a:uFillTx/>
              <a:latin typeface="+mn-lt"/>
              <a:ea typeface="+mn-ea"/>
              <a:cs typeface="+mn-cs"/>
            </a:endParaRPr>
          </a:p>
          <a:p>
            <a:pPr marL="365125" marR="0" lvl="0" indent="-255588" defTabSz="914400" rtl="1" eaLnBrk="1" fontAlgn="base" latinLnBrk="0" hangingPunct="1">
              <a:lnSpc>
                <a:spcPct val="80000"/>
              </a:lnSpc>
              <a:spcBef>
                <a:spcPts val="400"/>
              </a:spcBef>
              <a:spcAft>
                <a:spcPct val="0"/>
              </a:spcAft>
              <a:buClr>
                <a:schemeClr val="accent1"/>
              </a:buClr>
              <a:buSzPct val="68000"/>
              <a:tabLst/>
              <a:defRPr/>
            </a:pPr>
            <a:r>
              <a:rPr kumimoji="0" lang="fa-IR" sz="800" b="1" i="0" u="none" strike="noStrike" kern="1200" cap="none" spc="0" normalizeH="0" baseline="0" noProof="0" dirty="0" smtClean="0">
                <a:ln>
                  <a:noFill/>
                </a:ln>
                <a:solidFill>
                  <a:srgbClr val="0070C0"/>
                </a:solidFill>
                <a:effectLst/>
                <a:uLnTx/>
                <a:uFillTx/>
                <a:latin typeface="+mn-lt"/>
                <a:cs typeface="B Nazanin" pitchFamily="2" charset="-78"/>
              </a:rPr>
              <a:t>دكتر سيد بابك علوي</a:t>
            </a:r>
          </a:p>
          <a:p>
            <a:pPr marL="365125" marR="0" lvl="0" indent="-255588" defTabSz="914400" rtl="1" eaLnBrk="1" fontAlgn="base" latinLnBrk="0" hangingPunct="1">
              <a:lnSpc>
                <a:spcPct val="80000"/>
              </a:lnSpc>
              <a:spcBef>
                <a:spcPts val="400"/>
              </a:spcBef>
              <a:spcAft>
                <a:spcPct val="0"/>
              </a:spcAft>
              <a:buClr>
                <a:schemeClr val="accent1"/>
              </a:buClr>
              <a:buSzPct val="68000"/>
              <a:tabLst/>
              <a:defRPr/>
            </a:pPr>
            <a:r>
              <a:rPr kumimoji="0" lang="fa-IR" sz="800" b="1" i="0" u="none" strike="noStrike" kern="1200" cap="none" spc="0" normalizeH="0" baseline="0" noProof="0" dirty="0" smtClean="0">
                <a:ln>
                  <a:noFill/>
                </a:ln>
                <a:solidFill>
                  <a:srgbClr val="0070C0"/>
                </a:solidFill>
                <a:effectLst/>
                <a:uLnTx/>
                <a:uFillTx/>
                <a:latin typeface="+mn-lt"/>
                <a:cs typeface="B Nazanin" pitchFamily="2" charset="-78"/>
              </a:rPr>
              <a:t>استاديار دانشكده مديريت و اقتصاد دانشگاه صنعتي شريف</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fa-IR" sz="2400" dirty="0" smtClean="0">
                <a:cs typeface="B Zar" pitchFamily="2" charset="-78"/>
              </a:rPr>
              <a:t>ادراکات و پیش فرضهای انسان شکل دهنده قضاوتهای ما هستند و از اینرو در خیلی مواقع ممکن است ما را به قضاوت های نادرست هدایت کنند.</a:t>
            </a:r>
          </a:p>
          <a:p>
            <a:pPr algn="r" rtl="1"/>
            <a:endParaRPr lang="fa-IR" sz="2400" dirty="0" smtClean="0">
              <a:cs typeface="B Zar" pitchFamily="2" charset="-78"/>
            </a:endParaRPr>
          </a:p>
          <a:p>
            <a:pPr algn="r" rtl="1"/>
            <a:r>
              <a:rPr lang="fa-IR" sz="2400" dirty="0" smtClean="0">
                <a:cs typeface="B Zar" pitchFamily="2" charset="-78"/>
              </a:rPr>
              <a:t>برای بهبود یادگیری در تعاملات خود باید تا حدی که محدودیت های مکانی و زمانی اجازه می دهد سعی در معلق کردن پیش فرضها و تلاش برای یافتن اطلاعات بر اساس حقایق عینی نماییم.</a:t>
            </a:r>
          </a:p>
          <a:p>
            <a:pPr algn="r" rtl="1"/>
            <a:endParaRPr lang="fa-IR" sz="2400" dirty="0" smtClean="0">
              <a:cs typeface="B Zar" pitchFamily="2" charset="-78"/>
            </a:endParaRPr>
          </a:p>
          <a:p>
            <a:pPr algn="r" rtl="1"/>
            <a:r>
              <a:rPr lang="fa-IR" sz="2400" dirty="0" smtClean="0">
                <a:cs typeface="B Zar" pitchFamily="2" charset="-78"/>
              </a:rPr>
              <a:t>تاملات ذهنی بستری برای ارتقای توانمندی یادگیری ما فراهم می آورد.</a:t>
            </a:r>
          </a:p>
          <a:p>
            <a:pPr algn="r" rtl="1"/>
            <a:endParaRPr lang="fa-IR" sz="2400" dirty="0" smtClean="0">
              <a:cs typeface="B Zar" pitchFamily="2" charset="-78"/>
            </a:endParaRPr>
          </a:p>
          <a:p>
            <a:pPr algn="r" rtl="1"/>
            <a:r>
              <a:rPr lang="fa-IR" sz="2400" dirty="0" smtClean="0">
                <a:cs typeface="B Zar" pitchFamily="2" charset="-78"/>
              </a:rPr>
              <a:t>دستیابی به عینی گرایی بالا نیازمند تمرین و توجه در طی زمان است.</a:t>
            </a:r>
            <a:endParaRPr lang="fa-IR" sz="2400" dirty="0">
              <a:cs typeface="B Zar" pitchFamily="2" charset="-78"/>
            </a:endParaRPr>
          </a:p>
        </p:txBody>
      </p:sp>
      <p:sp>
        <p:nvSpPr>
          <p:cNvPr id="2" name="Title 1"/>
          <p:cNvSpPr>
            <a:spLocks noGrp="1"/>
          </p:cNvSpPr>
          <p:nvPr>
            <p:ph type="title"/>
          </p:nvPr>
        </p:nvSpPr>
        <p:spPr/>
        <p:txBody>
          <a:bodyPr/>
          <a:lstStyle/>
          <a:p>
            <a:pPr algn="r"/>
            <a:r>
              <a:rPr lang="fa-IR" dirty="0" smtClean="0">
                <a:cs typeface="Nazanin" pitchFamily="2" charset="-78"/>
              </a:rPr>
              <a:t>جمع بندی</a:t>
            </a:r>
            <a:endParaRPr lang="fa-IR" dirty="0">
              <a:cs typeface="Nazanin"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1447800" y="1676400"/>
            <a:ext cx="7499350" cy="2667000"/>
          </a:xfrm>
        </p:spPr>
        <p:txBody>
          <a:bodyPr/>
          <a:lstStyle/>
          <a:p>
            <a:pPr algn="r" rtl="1" eaLnBrk="1" hangingPunct="1">
              <a:buClr>
                <a:schemeClr val="accent2"/>
              </a:buClr>
              <a:buFont typeface="Wingdings" pitchFamily="2" charset="2"/>
              <a:buChar char="q"/>
              <a:defRPr/>
            </a:pPr>
            <a:r>
              <a:rPr lang="fa-IR" dirty="0" smtClean="0">
                <a:effectLst>
                  <a:outerShdw blurRad="38100" dist="38100" dir="2700000" algn="tl">
                    <a:srgbClr val="C0C0C0"/>
                  </a:outerShdw>
                </a:effectLst>
                <a:cs typeface="Zar" pitchFamily="2" charset="-78"/>
              </a:rPr>
              <a:t>درباره خود؛</a:t>
            </a:r>
          </a:p>
          <a:p>
            <a:pPr algn="r" rtl="1" eaLnBrk="1" hangingPunct="1">
              <a:buClr>
                <a:schemeClr val="accent2"/>
              </a:buClr>
              <a:buFont typeface="Wingdings" pitchFamily="2" charset="2"/>
              <a:buChar char="q"/>
              <a:defRPr/>
            </a:pPr>
            <a:r>
              <a:rPr lang="fa-IR" b="1" dirty="0" smtClean="0">
                <a:effectLst>
                  <a:outerShdw blurRad="38100" dist="38100" dir="2700000" algn="tl">
                    <a:srgbClr val="C0C0C0"/>
                  </a:outerShdw>
                </a:effectLst>
                <a:cs typeface="Zar" pitchFamily="2" charset="-78"/>
              </a:rPr>
              <a:t>درباره ديگران؛</a:t>
            </a:r>
          </a:p>
          <a:p>
            <a:pPr algn="r" rtl="1" eaLnBrk="1" hangingPunct="1">
              <a:buClr>
                <a:schemeClr val="accent2"/>
              </a:buClr>
              <a:buFont typeface="Wingdings" pitchFamily="2" charset="2"/>
              <a:buChar char="q"/>
              <a:defRPr/>
            </a:pPr>
            <a:r>
              <a:rPr lang="fa-IR" dirty="0" smtClean="0">
                <a:effectLst>
                  <a:outerShdw blurRad="38100" dist="38100" dir="2700000" algn="tl">
                    <a:srgbClr val="C0C0C0"/>
                  </a:outerShdw>
                </a:effectLst>
                <a:cs typeface="Zar" pitchFamily="2" charset="-78"/>
              </a:rPr>
              <a:t>درباره وقايع و پديده هاي محيطي.</a:t>
            </a:r>
          </a:p>
        </p:txBody>
      </p:sp>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r" eaLnBrk="1" hangingPunct="1">
              <a:defRPr/>
            </a:pPr>
            <a:r>
              <a:rPr lang="fa-IR" dirty="0" smtClean="0">
                <a:effectLst>
                  <a:outerShdw blurRad="38100" dist="38100" dir="2700000" algn="tl">
                    <a:srgbClr val="C0C0C0"/>
                  </a:outerShdw>
                </a:effectLst>
                <a:cs typeface="Zar" pitchFamily="2" charset="-78"/>
              </a:rPr>
              <a:t>انواع پيش فرض ها</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1435100" y="1828800"/>
            <a:ext cx="7499350" cy="4267200"/>
          </a:xfrm>
        </p:spPr>
        <p:txBody>
          <a:bodyPr/>
          <a:lstStyle/>
          <a:p>
            <a:pPr algn="r" rtl="1" eaLnBrk="1" hangingPunct="1">
              <a:buClr>
                <a:schemeClr val="accent2"/>
              </a:buClr>
              <a:buFont typeface="Wingdings" pitchFamily="2" charset="2"/>
              <a:buChar char="q"/>
            </a:pPr>
            <a:r>
              <a:rPr lang="fa-IR" sz="2800" dirty="0" smtClean="0">
                <a:latin typeface="Majalla UI"/>
                <a:cs typeface="Zar" pitchFamily="2" charset="-78"/>
              </a:rPr>
              <a:t>پیش گویی کامبخش </a:t>
            </a:r>
            <a:r>
              <a:rPr lang="en-US" sz="2800" dirty="0" smtClean="0">
                <a:latin typeface="Majalla UI"/>
                <a:cs typeface="Zar" pitchFamily="2" charset="-78"/>
              </a:rPr>
              <a:t>(self-fulfilling prophecy)</a:t>
            </a:r>
            <a:endParaRPr lang="fa-IR" sz="2800" dirty="0" smtClean="0">
              <a:latin typeface="Majalla UI"/>
              <a:cs typeface="Zar" pitchFamily="2" charset="-78"/>
            </a:endParaRPr>
          </a:p>
          <a:p>
            <a:pPr algn="r" rtl="1" eaLnBrk="1" hangingPunct="1">
              <a:buClr>
                <a:schemeClr val="accent2"/>
              </a:buClr>
              <a:buFont typeface="Wingdings" pitchFamily="2" charset="2"/>
              <a:buChar char="q"/>
            </a:pPr>
            <a:r>
              <a:rPr lang="fa-IR" sz="2800" dirty="0" smtClean="0">
                <a:latin typeface="Majalla UI"/>
                <a:cs typeface="Zar" pitchFamily="2" charset="-78"/>
              </a:rPr>
              <a:t>قالبي انديشيدن</a:t>
            </a:r>
            <a:r>
              <a:rPr lang="en-US" sz="2800" dirty="0" smtClean="0">
                <a:latin typeface="Majalla UI"/>
                <a:cs typeface="Zar" pitchFamily="2" charset="-78"/>
              </a:rPr>
              <a:t> (Stereotyping) </a:t>
            </a:r>
          </a:p>
          <a:p>
            <a:pPr algn="r" rtl="1" eaLnBrk="1" hangingPunct="1">
              <a:buClr>
                <a:schemeClr val="accent2"/>
              </a:buClr>
              <a:buFont typeface="Wingdings" pitchFamily="2" charset="2"/>
              <a:buChar char="q"/>
            </a:pPr>
            <a:r>
              <a:rPr lang="fa-IR" sz="2800" dirty="0" smtClean="0">
                <a:latin typeface="Majalla UI"/>
                <a:cs typeface="Zar" pitchFamily="2" charset="-78"/>
              </a:rPr>
              <a:t>اثر هاله اي</a:t>
            </a:r>
            <a:r>
              <a:rPr lang="en-US" sz="2800" dirty="0" smtClean="0">
                <a:latin typeface="Majalla UI"/>
                <a:cs typeface="Zar" pitchFamily="2" charset="-78"/>
              </a:rPr>
              <a:t> (Halo effect) </a:t>
            </a:r>
          </a:p>
          <a:p>
            <a:pPr algn="r" rtl="1" eaLnBrk="1" hangingPunct="1">
              <a:buClr>
                <a:schemeClr val="accent2"/>
              </a:buClr>
              <a:buFont typeface="Wingdings" pitchFamily="2" charset="2"/>
              <a:buChar char="q"/>
            </a:pPr>
            <a:r>
              <a:rPr lang="fa-IR" sz="2800" dirty="0" smtClean="0">
                <a:latin typeface="Majalla UI"/>
                <a:cs typeface="Zar" pitchFamily="2" charset="-78"/>
              </a:rPr>
              <a:t>اثر تقابل</a:t>
            </a:r>
            <a:r>
              <a:rPr lang="en-US" sz="2800" dirty="0" smtClean="0">
                <a:latin typeface="Majalla UI"/>
                <a:cs typeface="Zar" pitchFamily="2" charset="-78"/>
              </a:rPr>
              <a:t>(Contrast effect) </a:t>
            </a:r>
          </a:p>
          <a:p>
            <a:pPr algn="r" rtl="1" eaLnBrk="1" hangingPunct="1">
              <a:buClr>
                <a:schemeClr val="accent2"/>
              </a:buClr>
              <a:buFont typeface="Wingdings" pitchFamily="2" charset="2"/>
              <a:buChar char="q"/>
            </a:pPr>
            <a:r>
              <a:rPr lang="fa-IR" sz="2800" dirty="0" smtClean="0">
                <a:latin typeface="Majalla UI"/>
                <a:cs typeface="Zar" pitchFamily="2" charset="-78"/>
              </a:rPr>
              <a:t>خطاي بنيادين اسناد</a:t>
            </a:r>
          </a:p>
          <a:p>
            <a:pPr algn="r" rtl="1" eaLnBrk="1" hangingPunct="1">
              <a:buClr>
                <a:schemeClr val="accent2"/>
              </a:buClr>
              <a:buFont typeface="Wingdings 2" pitchFamily="18" charset="2"/>
              <a:buNone/>
            </a:pPr>
            <a:r>
              <a:rPr lang="en-US" sz="2800" dirty="0" smtClean="0">
                <a:latin typeface="Majalla UI"/>
                <a:cs typeface="Zar" pitchFamily="2" charset="-78"/>
              </a:rPr>
              <a:t> (Fundamental attribution error</a:t>
            </a:r>
          </a:p>
          <a:p>
            <a:pPr algn="r" rtl="1">
              <a:buClr>
                <a:schemeClr val="accent2"/>
              </a:buClr>
              <a:buFont typeface="Wingdings" pitchFamily="2" charset="2"/>
              <a:buChar char="q"/>
            </a:pPr>
            <a:r>
              <a:rPr lang="fa-IR" sz="2800" dirty="0" smtClean="0">
                <a:latin typeface="Majalla UI"/>
                <a:cs typeface="Zar" pitchFamily="2" charset="-78"/>
              </a:rPr>
              <a:t>باور درباره ثبات يا قابل تغيير بودن توانمندي هاي ديگران</a:t>
            </a:r>
            <a:br>
              <a:rPr lang="fa-IR" sz="2800" dirty="0" smtClean="0">
                <a:latin typeface="Majalla UI"/>
                <a:cs typeface="Zar" pitchFamily="2" charset="-78"/>
              </a:rPr>
            </a:br>
            <a:r>
              <a:rPr lang="en-US" sz="2800" dirty="0" smtClean="0">
                <a:latin typeface="Majalla UI"/>
                <a:cs typeface="Zar" pitchFamily="2" charset="-78"/>
              </a:rPr>
              <a:t>(Entity and Incremental theorists)</a:t>
            </a:r>
          </a:p>
        </p:txBody>
      </p:sp>
      <p:sp>
        <p:nvSpPr>
          <p:cNvPr id="2" name="Title 1"/>
          <p:cNvSpPr>
            <a:spLocks noGrp="1"/>
          </p:cNvSpPr>
          <p:nvPr>
            <p:ph type="title"/>
          </p:nvPr>
        </p:nvSpPr>
        <p:spPr/>
        <p:txBody>
          <a:bodyPr vert="horz" wrap="square" lIns="91440" tIns="45720" rIns="91440" bIns="45720" numCol="1" anchorCtr="0" compatLnSpc="1">
            <a:prstTxWarp prst="textNoShape">
              <a:avLst/>
            </a:prstTxWarp>
            <a:normAutofit fontScale="90000"/>
          </a:bodyPr>
          <a:lstStyle/>
          <a:p>
            <a:pPr algn="r" eaLnBrk="1" hangingPunct="1">
              <a:defRPr/>
            </a:pPr>
            <a:r>
              <a:rPr lang="fa-IR" sz="4400" dirty="0" smtClean="0">
                <a:effectLst>
                  <a:outerShdw blurRad="38100" dist="38100" dir="2700000" algn="tl">
                    <a:srgbClr val="C0C0C0"/>
                  </a:outerShdw>
                </a:effectLst>
                <a:latin typeface="Majalla UI"/>
                <a:cs typeface="Zar" pitchFamily="2" charset="-78"/>
              </a:rPr>
              <a:t>نمونه هايي از تاثیر گذاری پیش فرضهای ذهنی بر رفتار سازمانی</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cs typeface="Zar" pitchFamily="2" charset="-78"/>
              </a:rPr>
              <a:t>تحقق پیش فرضهای ذهنی درباره افراد در واقعیت. مثال:</a:t>
            </a:r>
          </a:p>
          <a:p>
            <a:pPr>
              <a:buNone/>
            </a:pPr>
            <a:endParaRPr lang="fa-IR" dirty="0" smtClean="0">
              <a:cs typeface="Zar" pitchFamily="2" charset="-78"/>
            </a:endParaRPr>
          </a:p>
          <a:p>
            <a:pPr algn="ctr">
              <a:buNone/>
            </a:pPr>
            <a:endParaRPr lang="fa-IR" dirty="0">
              <a:cs typeface="Zar" pitchFamily="2" charset="-78"/>
            </a:endParaRPr>
          </a:p>
        </p:txBody>
      </p:sp>
      <p:sp>
        <p:nvSpPr>
          <p:cNvPr id="3" name="Title 2"/>
          <p:cNvSpPr>
            <a:spLocks noGrp="1"/>
          </p:cNvSpPr>
          <p:nvPr>
            <p:ph type="title"/>
          </p:nvPr>
        </p:nvSpPr>
        <p:spPr/>
        <p:txBody>
          <a:bodyPr>
            <a:normAutofit/>
          </a:bodyPr>
          <a:lstStyle/>
          <a:p>
            <a:pPr algn="r"/>
            <a:r>
              <a:rPr lang="fa-IR" dirty="0" smtClean="0">
                <a:cs typeface="Zar" pitchFamily="2" charset="-78"/>
              </a:rPr>
              <a:t>پیش گویی کامبخش</a:t>
            </a:r>
            <a:endParaRPr lang="fa-IR" dirty="0"/>
          </a:p>
        </p:txBody>
      </p:sp>
      <p:graphicFrame>
        <p:nvGraphicFramePr>
          <p:cNvPr id="4" name="Diagram 3"/>
          <p:cNvGraphicFramePr/>
          <p:nvPr/>
        </p:nvGraphicFramePr>
        <p:xfrm>
          <a:off x="1928794" y="242886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209800"/>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pPr algn="r"/>
            <a:r>
              <a:rPr lang="fa-IR" dirty="0" smtClean="0">
                <a:cs typeface="Titr" pitchFamily="2" charset="-78"/>
              </a:rPr>
              <a:t>مثال هایی از پیش گویی کامبخش</a:t>
            </a:r>
            <a:endParaRPr lang="fa-IR" dirty="0">
              <a:cs typeface="Titr" pitchFamily="2" charset="-78"/>
            </a:endParaRPr>
          </a:p>
        </p:txBody>
      </p:sp>
      <p:sp>
        <p:nvSpPr>
          <p:cNvPr id="5" name="Oval Callout 4"/>
          <p:cNvSpPr/>
          <p:nvPr/>
        </p:nvSpPr>
        <p:spPr>
          <a:xfrm>
            <a:off x="2514600" y="1371600"/>
            <a:ext cx="2057400" cy="1143000"/>
          </a:xfrm>
          <a:prstGeom prst="wedgeEllipseCallou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sz="1400" b="1" dirty="0" smtClean="0">
                <a:cs typeface="B Zar" pitchFamily="2" charset="-78"/>
              </a:rPr>
              <a:t>راه اول اصلاح حلقه: بررسی پیش فرض توسط مدیر</a:t>
            </a:r>
            <a:endParaRPr lang="fa-IR" sz="1400" b="1" dirty="0">
              <a:cs typeface="B Zar" pitchFamily="2" charset="-78"/>
            </a:endParaRPr>
          </a:p>
        </p:txBody>
      </p:sp>
      <p:sp>
        <p:nvSpPr>
          <p:cNvPr id="6" name="Oval Callout 5"/>
          <p:cNvSpPr/>
          <p:nvPr/>
        </p:nvSpPr>
        <p:spPr>
          <a:xfrm>
            <a:off x="6705600" y="4648200"/>
            <a:ext cx="2057400" cy="1066800"/>
          </a:xfrm>
          <a:prstGeom prst="wedgeEllipseCallou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sz="1400" b="1" dirty="0" smtClean="0">
                <a:cs typeface="B Zar" pitchFamily="2" charset="-78"/>
              </a:rPr>
              <a:t>راه دوم اصلاح حلقه: واکنش سازنده فرد به رفتار مدیر</a:t>
            </a:r>
            <a:endParaRPr lang="fa-IR" sz="1400" b="1" dirty="0">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endParaRPr lang="fa-I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p:cNvSpPr>
          <p:nvPr>
            <p:ph idx="1"/>
          </p:nvPr>
        </p:nvSpPr>
        <p:spPr/>
        <p:txBody>
          <a:bodyPr/>
          <a:lstStyle/>
          <a:p>
            <a:pPr algn="r" rtl="1">
              <a:buClr>
                <a:schemeClr val="accent2"/>
              </a:buClr>
              <a:buFont typeface="Wingdings" pitchFamily="2" charset="2"/>
              <a:buChar char="q"/>
            </a:pPr>
            <a:r>
              <a:rPr lang="fa-IR" sz="2800" dirty="0" smtClean="0">
                <a:latin typeface="Majalla UI"/>
                <a:cs typeface="Zar" pitchFamily="2" charset="-78"/>
              </a:rPr>
              <a:t>هنگامی که ما کسی را بر اساس ادراک مان در باره ويژگي هاي گروهی که آن فرد به آن تعلق دارد، قضاوت کنيم قالبی انديشيدن را در رابطه با او به کار می بريم.</a:t>
            </a:r>
          </a:p>
          <a:p>
            <a:pPr algn="r" rtl="1">
              <a:buClr>
                <a:schemeClr val="accent2"/>
              </a:buClr>
              <a:buFont typeface="Wingdings" pitchFamily="2" charset="2"/>
              <a:buChar char="q"/>
            </a:pPr>
            <a:endParaRPr lang="fa-IR" sz="2800" dirty="0" smtClean="0">
              <a:latin typeface="Majalla UI"/>
              <a:cs typeface="Zar" pitchFamily="2" charset="-78"/>
            </a:endParaRPr>
          </a:p>
          <a:p>
            <a:pPr algn="r" rtl="1">
              <a:buClr>
                <a:schemeClr val="accent2"/>
              </a:buClr>
              <a:buFont typeface="Wingdings" pitchFamily="2" charset="2"/>
              <a:buChar char="q"/>
            </a:pPr>
            <a:r>
              <a:rPr lang="fa-IR" sz="2800" dirty="0" smtClean="0">
                <a:latin typeface="Majalla UI"/>
                <a:cs typeface="Zar" pitchFamily="2" charset="-78"/>
              </a:rPr>
              <a:t>قالبی اندیشیدن می تواند هم نتایج مثبت و هم نتایج منفی داشته باشد.</a:t>
            </a:r>
          </a:p>
          <a:p>
            <a:pPr algn="r" rtl="1">
              <a:buClr>
                <a:schemeClr val="accent2"/>
              </a:buClr>
              <a:buFont typeface="Wingdings" pitchFamily="2" charset="2"/>
              <a:buChar char="q"/>
            </a:pPr>
            <a:endParaRPr lang="fa-IR" sz="2800" dirty="0" smtClean="0">
              <a:latin typeface="Majalla UI"/>
              <a:cs typeface="Zar" pitchFamily="2" charset="-78"/>
            </a:endParaRPr>
          </a:p>
          <a:p>
            <a:pPr algn="r" rtl="1">
              <a:buClr>
                <a:schemeClr val="accent2"/>
              </a:buClr>
              <a:buFont typeface="Wingdings" pitchFamily="2" charset="2"/>
              <a:buChar char="q"/>
            </a:pPr>
            <a:r>
              <a:rPr lang="fa-IR" sz="2800" dirty="0" smtClean="0">
                <a:latin typeface="Majalla UI"/>
                <a:cs typeface="Zar" pitchFamily="2" charset="-78"/>
              </a:rPr>
              <a:t>قالبی اندیشیدن نتیجه تمایل ذاتی ذهن به دسته بندی/طبقه بندی اطلاعات پیرامونی برای تسهیل پردازش آنها در حافظه کوتاه مدت و نهایتا ذخیره سازی در حافظه بلندمدت می باشد.</a:t>
            </a:r>
          </a:p>
          <a:p>
            <a:pPr>
              <a:buClr>
                <a:schemeClr val="accent2"/>
              </a:buClr>
              <a:buFont typeface="Wingdings" pitchFamily="2" charset="2"/>
              <a:buNone/>
            </a:pPr>
            <a:endParaRPr lang="fa-IR" sz="2800" dirty="0" smtClean="0">
              <a:latin typeface="Majalla UI"/>
              <a:cs typeface="Arial" pitchFamily="34" charset="0"/>
            </a:endParaRPr>
          </a:p>
          <a:p>
            <a:pPr>
              <a:buClr>
                <a:schemeClr val="accent2"/>
              </a:buClr>
              <a:buFont typeface="Wingdings" pitchFamily="2" charset="2"/>
              <a:buNone/>
            </a:pPr>
            <a:endParaRPr lang="en-US" sz="2800" dirty="0" smtClean="0">
              <a:latin typeface="Majalla UI"/>
              <a:cs typeface="Zar" pitchFamily="2" charset="-78"/>
            </a:endParaRPr>
          </a:p>
        </p:txBody>
      </p:sp>
      <p:sp>
        <p:nvSpPr>
          <p:cNvPr id="46082" name="Rectangle 2"/>
          <p:cNvSpPr>
            <a:spLocks noGrp="1"/>
          </p:cNvSpPr>
          <p:nvPr>
            <p:ph type="title"/>
          </p:nvPr>
        </p:nvSpPr>
        <p:spPr bwMode="auto"/>
        <p:txBody>
          <a:bodyPr vert="horz" wrap="square" lIns="91440" tIns="45720" rIns="91440" bIns="45720" numCol="1" anchorCtr="0" compatLnSpc="1">
            <a:prstTxWarp prst="textNoShape">
              <a:avLst/>
            </a:prstTxWarp>
          </a:bodyPr>
          <a:lstStyle/>
          <a:p>
            <a:pPr algn="r">
              <a:defRPr/>
            </a:pPr>
            <a:r>
              <a:rPr lang="fa-IR" sz="4400" b="1" dirty="0" smtClean="0">
                <a:latin typeface="Majalla UI"/>
                <a:cs typeface="Zar" pitchFamily="2" charset="-78"/>
              </a:rPr>
              <a:t>قالبی انديشيدن</a:t>
            </a:r>
            <a:endParaRPr lang="en-US" dirty="0" smtClean="0">
              <a:effectLst/>
              <a:cs typeface="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12" dur="500"/>
                                        <p:tgtEl>
                                          <p:spTgt spid="133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315">
                                            <p:txEl>
                                              <p:pRg st="4" end="4"/>
                                            </p:txEl>
                                          </p:spTgt>
                                        </p:tgtEl>
                                        <p:attrNameLst>
                                          <p:attrName>style.visibility</p:attrName>
                                        </p:attrNameLst>
                                      </p:cBhvr>
                                      <p:to>
                                        <p:strVal val="visible"/>
                                      </p:to>
                                    </p:set>
                                    <p:animEffect transition="in" filter="blinds(horizontal)">
                                      <p:cBhvr>
                                        <p:cTn id="17" dur="5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buClr>
                <a:schemeClr val="accent2"/>
              </a:buClr>
              <a:buFont typeface="Wingdings" pitchFamily="2" charset="2"/>
              <a:buChar char="q"/>
            </a:pPr>
            <a:r>
              <a:rPr lang="fa-IR" sz="2800" dirty="0" smtClean="0">
                <a:latin typeface="Majalla UI"/>
                <a:cs typeface="Zar" pitchFamily="2" charset="-78"/>
              </a:rPr>
              <a:t>به عنوان مثال قالبی اندیشیدن از پیش فرضهای عمومی زیر (که درستی خود اینها هم می تواند زیر سؤال باشد):</a:t>
            </a:r>
          </a:p>
          <a:p>
            <a:pPr algn="r" rtl="1">
              <a:buClr>
                <a:schemeClr val="accent2"/>
              </a:buClr>
              <a:buFont typeface="Wingdings" pitchFamily="2" charset="2"/>
              <a:buNone/>
            </a:pPr>
            <a:r>
              <a:rPr lang="fa-IR" sz="2800" dirty="0" smtClean="0">
                <a:latin typeface="Majalla UI"/>
                <a:cs typeface="Zar" pitchFamily="2" charset="-78"/>
              </a:rPr>
              <a:t>   “کارشناسان واحد مهندسي علاقه بیشتری به کارهای فردی در مقایسه با کارهای تیمی دارند.”</a:t>
            </a:r>
          </a:p>
          <a:p>
            <a:pPr algn="r" rtl="1">
              <a:buClr>
                <a:schemeClr val="accent2"/>
              </a:buClr>
              <a:buFont typeface="Wingdings" pitchFamily="2" charset="2"/>
              <a:buNone/>
            </a:pPr>
            <a:r>
              <a:rPr lang="fa-IR" sz="2800" dirty="0" smtClean="0">
                <a:latin typeface="Majalla UI"/>
                <a:cs typeface="Zar" pitchFamily="2" charset="-78"/>
              </a:rPr>
              <a:t>  “کارشناسان واحد مهندسي علاقه ای برای ارتباط مستقیم با مشتریان ندارند.”</a:t>
            </a:r>
          </a:p>
          <a:p>
            <a:pPr algn="r" rtl="1">
              <a:buClr>
                <a:schemeClr val="accent2"/>
              </a:buClr>
              <a:buFont typeface="Wingdings" pitchFamily="2" charset="2"/>
              <a:buNone/>
            </a:pPr>
            <a:r>
              <a:rPr lang="fa-IR" sz="2800" dirty="0" smtClean="0">
                <a:latin typeface="Majalla UI"/>
                <a:cs typeface="Zar" pitchFamily="2" charset="-78"/>
              </a:rPr>
              <a:t>   “کارشناسان پشتیبانی در مقایسه با سایر کارشناسان شركت با کسب و کار شرکت آشنایی بیشتری دارند.”</a:t>
            </a:r>
          </a:p>
          <a:p>
            <a:pPr algn="r" rtl="1">
              <a:buClr>
                <a:schemeClr val="accent2"/>
              </a:buClr>
              <a:buFont typeface="Wingdings" pitchFamily="2" charset="2"/>
              <a:buNone/>
            </a:pPr>
            <a:r>
              <a:rPr lang="fa-IR" sz="2800" dirty="0" smtClean="0">
                <a:latin typeface="Majalla UI"/>
                <a:cs typeface="Zar" pitchFamily="2" charset="-78"/>
              </a:rPr>
              <a:t>   “خانمها توان مدیریتی کمتری از آقایان دارند.”</a:t>
            </a:r>
          </a:p>
          <a:p>
            <a:endParaRPr lang="fa-IR" dirty="0"/>
          </a:p>
        </p:txBody>
      </p:sp>
      <p:sp>
        <p:nvSpPr>
          <p:cNvPr id="2" name="Title 1"/>
          <p:cNvSpPr>
            <a:spLocks noGrp="1"/>
          </p:cNvSpPr>
          <p:nvPr>
            <p:ph type="title"/>
          </p:nvPr>
        </p:nvSpPr>
        <p:spPr/>
        <p:txBody>
          <a:bodyPr/>
          <a:lstStyle/>
          <a:p>
            <a:pPr algn="r"/>
            <a:r>
              <a:rPr lang="fa-IR" dirty="0" smtClean="0">
                <a:cs typeface="Nazanin" pitchFamily="2" charset="-78"/>
              </a:rPr>
              <a:t>مثال از احتمال خطاي قالبي انديشيدن</a:t>
            </a:r>
            <a:endParaRPr lang="fa-IR" dirty="0">
              <a:cs typeface="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1831</TotalTime>
  <Words>2438</Words>
  <Application>Microsoft Office PowerPoint</Application>
  <PresentationFormat>On-screen Show (4:3)</PresentationFormat>
  <Paragraphs>202</Paragraphs>
  <Slides>28</Slides>
  <Notes>26</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رفتار سازماني</vt:lpstr>
      <vt:lpstr>اهميت ادراكات و پيش فرضها در رفتار سازماني</vt:lpstr>
      <vt:lpstr>انواع پيش فرض ها</vt:lpstr>
      <vt:lpstr>نمونه هايي از تاثیر گذاری پیش فرضهای ذهنی بر رفتار سازمانی</vt:lpstr>
      <vt:lpstr>پیش گویی کامبخش</vt:lpstr>
      <vt:lpstr>مثال هایی از پیش گویی کامبخش</vt:lpstr>
      <vt:lpstr>Slide 7</vt:lpstr>
      <vt:lpstr>قالبی انديشيدن</vt:lpstr>
      <vt:lpstr>مثال از احتمال خطاي قالبي انديشيدن</vt:lpstr>
      <vt:lpstr>اثر هاله ای</vt:lpstr>
      <vt:lpstr>مثال از احتمال خطای هاله ای</vt:lpstr>
      <vt:lpstr>اثر تقابل</vt:lpstr>
      <vt:lpstr>Slide 13</vt:lpstr>
      <vt:lpstr>مثال از احتمال خطاي تقابل</vt:lpstr>
      <vt:lpstr>خطای بنيادين اسناد</vt:lpstr>
      <vt:lpstr>باور درباره ثبات و يا امکان تغيير تواناييهای ديگران</vt:lpstr>
      <vt:lpstr>نتایج تحقیقات</vt:lpstr>
      <vt:lpstr>شناسايي نردبان استنتاج در ذهن خود</vt:lpstr>
      <vt:lpstr>شناسايي نردبان استنتاج در ذهن خود </vt:lpstr>
      <vt:lpstr>Slide 20</vt:lpstr>
      <vt:lpstr>شناسايي نردبان استنتاج در ذهن خود (ادامه) </vt:lpstr>
      <vt:lpstr>تقويت مهارت تاملات ذهني</vt:lpstr>
      <vt:lpstr>مثال 1</vt:lpstr>
      <vt:lpstr>تقويت مهارتهاي گفتگو</vt:lpstr>
      <vt:lpstr>مثالي از فقدان سوالات لازم براي فهم متقابل</vt:lpstr>
      <vt:lpstr>مثال (ادامه)</vt:lpstr>
      <vt:lpstr>مثال (ادامه)</vt:lpstr>
      <vt:lpstr>جمع بندی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پيش فرضهاي ذهني كاركنان و مديران و رفتار سازماني آنها</dc:title>
  <dc:creator>Seyyed Babak Alavi</dc:creator>
  <cp:lastModifiedBy>alavi</cp:lastModifiedBy>
  <cp:revision>236</cp:revision>
  <dcterms:created xsi:type="dcterms:W3CDTF">2007-06-22T08:40:23Z</dcterms:created>
  <dcterms:modified xsi:type="dcterms:W3CDTF">2011-10-03T04:18:17Z</dcterms:modified>
</cp:coreProperties>
</file>