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46" r:id="rId1"/>
  </p:sldMasterIdLst>
  <p:notesMasterIdLst>
    <p:notesMasterId r:id="rId18"/>
  </p:notesMasterIdLst>
  <p:sldIdLst>
    <p:sldId id="319" r:id="rId2"/>
    <p:sldId id="293" r:id="rId3"/>
    <p:sldId id="304" r:id="rId4"/>
    <p:sldId id="303" r:id="rId5"/>
    <p:sldId id="331" r:id="rId6"/>
    <p:sldId id="320" r:id="rId7"/>
    <p:sldId id="321" r:id="rId8"/>
    <p:sldId id="323" r:id="rId9"/>
    <p:sldId id="324" r:id="rId10"/>
    <p:sldId id="325" r:id="rId11"/>
    <p:sldId id="326" r:id="rId12"/>
    <p:sldId id="327" r:id="rId13"/>
    <p:sldId id="328" r:id="rId14"/>
    <p:sldId id="329" r:id="rId15"/>
    <p:sldId id="330" r:id="rId16"/>
    <p:sldId id="322" r:id="rId17"/>
  </p:sldIdLst>
  <p:sldSz cx="9144000" cy="6858000" type="screen4x3"/>
  <p:notesSz cx="6858000" cy="9144000"/>
  <p:defaultTextStyle>
    <a:defPPr>
      <a:defRPr lang="fa-IR"/>
    </a:defPPr>
    <a:lvl1pPr algn="r" rtl="1" fontAlgn="base">
      <a:spcBef>
        <a:spcPct val="0"/>
      </a:spcBef>
      <a:spcAft>
        <a:spcPct val="0"/>
      </a:spcAft>
      <a:defRPr kern="1200">
        <a:solidFill>
          <a:schemeClr val="tx1"/>
        </a:solidFill>
        <a:latin typeface="Arial" pitchFamily="34" charset="0"/>
        <a:ea typeface="Majalla UI"/>
        <a:cs typeface="Majalla UI"/>
      </a:defRPr>
    </a:lvl1pPr>
    <a:lvl2pPr marL="457200" algn="r" rtl="1" fontAlgn="base">
      <a:spcBef>
        <a:spcPct val="0"/>
      </a:spcBef>
      <a:spcAft>
        <a:spcPct val="0"/>
      </a:spcAft>
      <a:defRPr kern="1200">
        <a:solidFill>
          <a:schemeClr val="tx1"/>
        </a:solidFill>
        <a:latin typeface="Arial" pitchFamily="34" charset="0"/>
        <a:ea typeface="Majalla UI"/>
        <a:cs typeface="Majalla UI"/>
      </a:defRPr>
    </a:lvl2pPr>
    <a:lvl3pPr marL="914400" algn="r" rtl="1" fontAlgn="base">
      <a:spcBef>
        <a:spcPct val="0"/>
      </a:spcBef>
      <a:spcAft>
        <a:spcPct val="0"/>
      </a:spcAft>
      <a:defRPr kern="1200">
        <a:solidFill>
          <a:schemeClr val="tx1"/>
        </a:solidFill>
        <a:latin typeface="Arial" pitchFamily="34" charset="0"/>
        <a:ea typeface="Majalla UI"/>
        <a:cs typeface="Majalla UI"/>
      </a:defRPr>
    </a:lvl3pPr>
    <a:lvl4pPr marL="1371600" algn="r" rtl="1" fontAlgn="base">
      <a:spcBef>
        <a:spcPct val="0"/>
      </a:spcBef>
      <a:spcAft>
        <a:spcPct val="0"/>
      </a:spcAft>
      <a:defRPr kern="1200">
        <a:solidFill>
          <a:schemeClr val="tx1"/>
        </a:solidFill>
        <a:latin typeface="Arial" pitchFamily="34" charset="0"/>
        <a:ea typeface="Majalla UI"/>
        <a:cs typeface="Majalla UI"/>
      </a:defRPr>
    </a:lvl4pPr>
    <a:lvl5pPr marL="1828800" algn="r" rtl="1" fontAlgn="base">
      <a:spcBef>
        <a:spcPct val="0"/>
      </a:spcBef>
      <a:spcAft>
        <a:spcPct val="0"/>
      </a:spcAft>
      <a:defRPr kern="1200">
        <a:solidFill>
          <a:schemeClr val="tx1"/>
        </a:solidFill>
        <a:latin typeface="Arial" pitchFamily="34" charset="0"/>
        <a:ea typeface="Majalla UI"/>
        <a:cs typeface="Majalla UI"/>
      </a:defRPr>
    </a:lvl5pPr>
    <a:lvl6pPr marL="2286000" algn="r" defTabSz="914400" rtl="1" eaLnBrk="1" latinLnBrk="0" hangingPunct="1">
      <a:defRPr kern="1200">
        <a:solidFill>
          <a:schemeClr val="tx1"/>
        </a:solidFill>
        <a:latin typeface="Arial" pitchFamily="34" charset="0"/>
        <a:ea typeface="Majalla UI"/>
        <a:cs typeface="Majalla UI"/>
      </a:defRPr>
    </a:lvl6pPr>
    <a:lvl7pPr marL="2743200" algn="r" defTabSz="914400" rtl="1" eaLnBrk="1" latinLnBrk="0" hangingPunct="1">
      <a:defRPr kern="1200">
        <a:solidFill>
          <a:schemeClr val="tx1"/>
        </a:solidFill>
        <a:latin typeface="Arial" pitchFamily="34" charset="0"/>
        <a:ea typeface="Majalla UI"/>
        <a:cs typeface="Majalla UI"/>
      </a:defRPr>
    </a:lvl7pPr>
    <a:lvl8pPr marL="3200400" algn="r" defTabSz="914400" rtl="1" eaLnBrk="1" latinLnBrk="0" hangingPunct="1">
      <a:defRPr kern="1200">
        <a:solidFill>
          <a:schemeClr val="tx1"/>
        </a:solidFill>
        <a:latin typeface="Arial" pitchFamily="34" charset="0"/>
        <a:ea typeface="Majalla UI"/>
        <a:cs typeface="Majalla UI"/>
      </a:defRPr>
    </a:lvl8pPr>
    <a:lvl9pPr marL="3657600" algn="r" defTabSz="914400" rtl="1" eaLnBrk="1" latinLnBrk="0" hangingPunct="1">
      <a:defRPr kern="1200">
        <a:solidFill>
          <a:schemeClr val="tx1"/>
        </a:solidFill>
        <a:latin typeface="Arial" pitchFamily="34" charset="0"/>
        <a:ea typeface="Majalla UI"/>
        <a:cs typeface="Majalla U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140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5" d="100"/>
          <a:sy n="85" d="100"/>
        </p:scale>
        <p:origin x="-111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9FF90B2C-78DD-4E39-A5CF-3894AF9EAF10}" type="datetimeFigureOut">
              <a:rPr lang="fa-IR" smtClean="0"/>
              <a:pPr/>
              <a:t>1433/11/13</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BA10CE7-A53D-4C9C-AC7B-BF2ACBE5F8E5}"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a:lstStyle/>
          <a:p>
            <a:pPr>
              <a:spcBef>
                <a:spcPct val="0"/>
              </a:spcBef>
            </a:pPr>
            <a:endParaRPr lang="fa-IR"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1D7E09-87A2-40FF-9815-37E8A207DEDF}" type="slidenum">
              <a:rPr lang="fa-IR"/>
              <a:pPr fontAlgn="base">
                <a:spcBef>
                  <a:spcPct val="0"/>
                </a:spcBef>
                <a:spcAft>
                  <a:spcPct val="0"/>
                </a:spcAft>
              </a:pPr>
              <a:t>1</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10</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A10CE7-A53D-4C9C-AC7B-BF2ACBE5F8E5}" type="slidenum">
              <a:rPr lang="fa-IR" smtClean="0"/>
              <a:pPr/>
              <a:t>11</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A10CE7-A53D-4C9C-AC7B-BF2ACBE5F8E5}" type="slidenum">
              <a:rPr lang="fa-IR" smtClean="0"/>
              <a:pPr/>
              <a:t>12</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A10CE7-A53D-4C9C-AC7B-BF2ACBE5F8E5}" type="slidenum">
              <a:rPr lang="fa-IR" smtClean="0"/>
              <a:pPr/>
              <a:t>13</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A10CE7-A53D-4C9C-AC7B-BF2ACBE5F8E5}" type="slidenum">
              <a:rPr lang="fa-IR" smtClean="0"/>
              <a:pPr/>
              <a:t>14</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A10CE7-A53D-4C9C-AC7B-BF2ACBE5F8E5}" type="slidenum">
              <a:rPr lang="fa-IR" smtClean="0"/>
              <a:pPr/>
              <a:t>15</a:t>
            </a:fld>
            <a:endParaRPr lang="fa-I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16</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2</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3</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4</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A10CE7-A53D-4C9C-AC7B-BF2ACBE5F8E5}" type="slidenum">
              <a:rPr lang="fa-IR" smtClean="0"/>
              <a:pPr/>
              <a:t>5</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6</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7</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BA10CE7-A53D-4C9C-AC7B-BF2ACBE5F8E5}" type="slidenum">
              <a:rPr lang="fa-IR" smtClean="0"/>
              <a:pPr/>
              <a:t>8</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7BA10CE7-A53D-4C9C-AC7B-BF2ACBE5F8E5}" type="slidenum">
              <a:rPr lang="fa-IR" smtClean="0"/>
              <a:pPr/>
              <a:t>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B7B946ED-D3D7-4CF8-937F-FF5F6083267B}" type="datetimeFigureOut">
              <a:rPr lang="fa-IR" smtClean="0"/>
              <a:pPr>
                <a:defRPr/>
              </a:pPr>
              <a:t>1433/11/13</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67F05213-640A-4923-8C1E-FECCAB3E8C62}" type="slidenum">
              <a:rPr lang="fa-IR" smtClean="0"/>
              <a:pPr>
                <a:defRPr/>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0697DF64-ADC8-4EC0-B344-4E904D3DC481}" type="datetimeFigureOut">
              <a:rPr lang="fa-IR" smtClean="0"/>
              <a:pPr>
                <a:defRPr/>
              </a:pPr>
              <a:t>1433/11/13</a:t>
            </a:fld>
            <a:endParaRPr lang="fa-IR"/>
          </a:p>
        </p:txBody>
      </p:sp>
      <p:sp>
        <p:nvSpPr>
          <p:cNvPr id="5" name="Footer Placeholder 4"/>
          <p:cNvSpPr>
            <a:spLocks noGrp="1"/>
          </p:cNvSpPr>
          <p:nvPr>
            <p:ph type="ftr" sz="quarter" idx="11"/>
          </p:nvPr>
        </p:nvSpPr>
        <p:spPr/>
        <p:txBody>
          <a:bodyPr/>
          <a:lstStyle>
            <a:extLst/>
          </a:lstStyle>
          <a:p>
            <a:pPr>
              <a:defRPr/>
            </a:pPr>
            <a:endParaRPr lang="fa-IR"/>
          </a:p>
        </p:txBody>
      </p:sp>
      <p:sp>
        <p:nvSpPr>
          <p:cNvPr id="6" name="Slide Number Placeholder 5"/>
          <p:cNvSpPr>
            <a:spLocks noGrp="1"/>
          </p:cNvSpPr>
          <p:nvPr>
            <p:ph type="sldNum" sz="quarter" idx="12"/>
          </p:nvPr>
        </p:nvSpPr>
        <p:spPr/>
        <p:txBody>
          <a:bodyPr/>
          <a:lstStyle>
            <a:extLst/>
          </a:lstStyle>
          <a:p>
            <a:pPr>
              <a:defRPr/>
            </a:pPr>
            <a:fld id="{1C263660-CE5D-4F1C-A285-59B3BBC6AD79}" type="slidenum">
              <a:rPr lang="fa-IR" smtClean="0"/>
              <a:pPr>
                <a:defRPr/>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785247EF-D349-4C85-8ED0-8CAFA42DC315}" type="datetimeFigureOut">
              <a:rPr lang="fa-IR" smtClean="0"/>
              <a:pPr>
                <a:defRPr/>
              </a:pPr>
              <a:t>1433/11/13</a:t>
            </a:fld>
            <a:endParaRPr lang="fa-IR"/>
          </a:p>
        </p:txBody>
      </p:sp>
      <p:sp>
        <p:nvSpPr>
          <p:cNvPr id="5" name="Footer Placeholder 4"/>
          <p:cNvSpPr>
            <a:spLocks noGrp="1"/>
          </p:cNvSpPr>
          <p:nvPr>
            <p:ph type="ftr" sz="quarter" idx="11"/>
          </p:nvPr>
        </p:nvSpPr>
        <p:spPr/>
        <p:txBody>
          <a:bodyPr/>
          <a:lstStyle>
            <a:extLst/>
          </a:lstStyle>
          <a:p>
            <a:pPr>
              <a:defRPr/>
            </a:pPr>
            <a:endParaRPr lang="fa-IR"/>
          </a:p>
        </p:txBody>
      </p:sp>
      <p:sp>
        <p:nvSpPr>
          <p:cNvPr id="6" name="Slide Number Placeholder 5"/>
          <p:cNvSpPr>
            <a:spLocks noGrp="1"/>
          </p:cNvSpPr>
          <p:nvPr>
            <p:ph type="sldNum" sz="quarter" idx="12"/>
          </p:nvPr>
        </p:nvSpPr>
        <p:spPr/>
        <p:txBody>
          <a:bodyPr/>
          <a:lstStyle>
            <a:extLst/>
          </a:lstStyle>
          <a:p>
            <a:pPr>
              <a:defRPr/>
            </a:pPr>
            <a:fld id="{4C476B53-E00A-4B7C-843C-C92A466CCF16}" type="slidenum">
              <a:rPr lang="fa-IR" smtClean="0"/>
              <a:pPr>
                <a:defRPr/>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9894F635-91BE-4229-BF75-EE8676EC22B4}" type="datetimeFigureOut">
              <a:rPr lang="fa-IR" smtClean="0"/>
              <a:pPr>
                <a:defRPr/>
              </a:pPr>
              <a:t>1433/11/13</a:t>
            </a:fld>
            <a:endParaRPr lang="fa-IR"/>
          </a:p>
        </p:txBody>
      </p:sp>
      <p:sp>
        <p:nvSpPr>
          <p:cNvPr id="5" name="Footer Placeholder 4"/>
          <p:cNvSpPr>
            <a:spLocks noGrp="1"/>
          </p:cNvSpPr>
          <p:nvPr>
            <p:ph type="ftr" sz="quarter" idx="11"/>
          </p:nvPr>
        </p:nvSpPr>
        <p:spPr/>
        <p:txBody>
          <a:bodyPr/>
          <a:lstStyle>
            <a:extLst/>
          </a:lstStyle>
          <a:p>
            <a:pPr>
              <a:defRPr/>
            </a:pPr>
            <a:endParaRPr lang="fa-IR"/>
          </a:p>
        </p:txBody>
      </p:sp>
      <p:sp>
        <p:nvSpPr>
          <p:cNvPr id="6" name="Slide Number Placeholder 5"/>
          <p:cNvSpPr>
            <a:spLocks noGrp="1"/>
          </p:cNvSpPr>
          <p:nvPr>
            <p:ph type="sldNum" sz="quarter" idx="12"/>
          </p:nvPr>
        </p:nvSpPr>
        <p:spPr/>
        <p:txBody>
          <a:bodyPr/>
          <a:lstStyle>
            <a:extLst/>
          </a:lstStyle>
          <a:p>
            <a:pPr>
              <a:defRPr/>
            </a:pPr>
            <a:fld id="{29B2C2DE-14BE-43BF-85E0-33AB76C2C0EE}" type="slidenum">
              <a:rPr lang="fa-IR" smtClean="0"/>
              <a:pPr>
                <a:defRPr/>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32B7A45A-5212-48E9-B8D1-1F040ADF7F96}" type="datetimeFigureOut">
              <a:rPr lang="fa-IR" smtClean="0"/>
              <a:pPr>
                <a:defRPr/>
              </a:pPr>
              <a:t>1433/11/13</a:t>
            </a:fld>
            <a:endParaRPr lang="fa-IR"/>
          </a:p>
        </p:txBody>
      </p:sp>
      <p:sp>
        <p:nvSpPr>
          <p:cNvPr id="5" name="Footer Placeholder 4"/>
          <p:cNvSpPr>
            <a:spLocks noGrp="1"/>
          </p:cNvSpPr>
          <p:nvPr>
            <p:ph type="ftr" sz="quarter" idx="11"/>
          </p:nvPr>
        </p:nvSpPr>
        <p:spPr/>
        <p:txBody>
          <a:bodyPr/>
          <a:lstStyle>
            <a:extLst/>
          </a:lstStyle>
          <a:p>
            <a:pPr>
              <a:defRPr/>
            </a:pPr>
            <a:endParaRPr lang="fa-IR"/>
          </a:p>
        </p:txBody>
      </p:sp>
      <p:sp>
        <p:nvSpPr>
          <p:cNvPr id="6" name="Slide Number Placeholder 5"/>
          <p:cNvSpPr>
            <a:spLocks noGrp="1"/>
          </p:cNvSpPr>
          <p:nvPr>
            <p:ph type="sldNum" sz="quarter" idx="12"/>
          </p:nvPr>
        </p:nvSpPr>
        <p:spPr/>
        <p:txBody>
          <a:bodyPr/>
          <a:lstStyle>
            <a:extLst/>
          </a:lstStyle>
          <a:p>
            <a:pPr>
              <a:defRPr/>
            </a:pPr>
            <a:fld id="{419A7957-C4F6-4B3A-B8CE-9525B2AC7BC9}" type="slidenum">
              <a:rPr lang="fa-IR" smtClean="0"/>
              <a:pPr>
                <a:defRPr/>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54575AB9-ABE3-412B-8F86-A0AB990CCE99}" type="datetimeFigureOut">
              <a:rPr lang="fa-IR" smtClean="0"/>
              <a:pPr>
                <a:defRPr/>
              </a:pPr>
              <a:t>1433/11/13</a:t>
            </a:fld>
            <a:endParaRPr lang="fa-IR"/>
          </a:p>
        </p:txBody>
      </p:sp>
      <p:sp>
        <p:nvSpPr>
          <p:cNvPr id="6" name="Footer Placeholder 5"/>
          <p:cNvSpPr>
            <a:spLocks noGrp="1"/>
          </p:cNvSpPr>
          <p:nvPr>
            <p:ph type="ftr" sz="quarter" idx="11"/>
          </p:nvPr>
        </p:nvSpPr>
        <p:spPr/>
        <p:txBody>
          <a:bodyPr/>
          <a:lstStyle>
            <a:extLst/>
          </a:lstStyle>
          <a:p>
            <a:pPr>
              <a:defRPr/>
            </a:pPr>
            <a:endParaRPr lang="fa-IR"/>
          </a:p>
        </p:txBody>
      </p:sp>
      <p:sp>
        <p:nvSpPr>
          <p:cNvPr id="7" name="Slide Number Placeholder 6"/>
          <p:cNvSpPr>
            <a:spLocks noGrp="1"/>
          </p:cNvSpPr>
          <p:nvPr>
            <p:ph type="sldNum" sz="quarter" idx="12"/>
          </p:nvPr>
        </p:nvSpPr>
        <p:spPr/>
        <p:txBody>
          <a:bodyPr/>
          <a:lstStyle>
            <a:extLst/>
          </a:lstStyle>
          <a:p>
            <a:pPr>
              <a:defRPr/>
            </a:pPr>
            <a:fld id="{3B1FBCE7-3CF5-4113-93BF-03A7223EA2A9}" type="slidenum">
              <a:rPr lang="fa-IR" smtClean="0"/>
              <a:pPr>
                <a:defRPr/>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66C5F849-D18D-41F7-AD24-3356715524DA}" type="datetimeFigureOut">
              <a:rPr lang="fa-IR" smtClean="0"/>
              <a:pPr>
                <a:defRPr/>
              </a:pPr>
              <a:t>1433/11/13</a:t>
            </a:fld>
            <a:endParaRPr lang="fa-IR"/>
          </a:p>
        </p:txBody>
      </p:sp>
      <p:sp>
        <p:nvSpPr>
          <p:cNvPr id="8" name="Footer Placeholder 7"/>
          <p:cNvSpPr>
            <a:spLocks noGrp="1"/>
          </p:cNvSpPr>
          <p:nvPr>
            <p:ph type="ftr" sz="quarter" idx="11"/>
          </p:nvPr>
        </p:nvSpPr>
        <p:spPr/>
        <p:txBody>
          <a:bodyPr/>
          <a:lstStyle>
            <a:extLst/>
          </a:lstStyle>
          <a:p>
            <a:pPr>
              <a:defRPr/>
            </a:pPr>
            <a:endParaRPr lang="fa-IR"/>
          </a:p>
        </p:txBody>
      </p:sp>
      <p:sp>
        <p:nvSpPr>
          <p:cNvPr id="9" name="Slide Number Placeholder 8"/>
          <p:cNvSpPr>
            <a:spLocks noGrp="1"/>
          </p:cNvSpPr>
          <p:nvPr>
            <p:ph type="sldNum" sz="quarter" idx="12"/>
          </p:nvPr>
        </p:nvSpPr>
        <p:spPr/>
        <p:txBody>
          <a:bodyPr/>
          <a:lstStyle>
            <a:extLst/>
          </a:lstStyle>
          <a:p>
            <a:pPr>
              <a:defRPr/>
            </a:pPr>
            <a:fld id="{993B28C1-CA02-437B-89E3-33516A136D82}" type="slidenum">
              <a:rPr lang="fa-IR" smtClean="0"/>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686211B5-A46C-444E-B183-4AF304EC2352}" type="datetimeFigureOut">
              <a:rPr lang="fa-IR" smtClean="0"/>
              <a:pPr>
                <a:defRPr/>
              </a:pPr>
              <a:t>1433/11/13</a:t>
            </a:fld>
            <a:endParaRPr lang="fa-IR"/>
          </a:p>
        </p:txBody>
      </p:sp>
      <p:sp>
        <p:nvSpPr>
          <p:cNvPr id="4" name="Footer Placeholder 3"/>
          <p:cNvSpPr>
            <a:spLocks noGrp="1"/>
          </p:cNvSpPr>
          <p:nvPr>
            <p:ph type="ftr" sz="quarter" idx="11"/>
          </p:nvPr>
        </p:nvSpPr>
        <p:spPr/>
        <p:txBody>
          <a:bodyPr/>
          <a:lstStyle>
            <a:extLst/>
          </a:lstStyle>
          <a:p>
            <a:pPr>
              <a:defRPr/>
            </a:pPr>
            <a:endParaRPr lang="fa-IR"/>
          </a:p>
        </p:txBody>
      </p:sp>
      <p:sp>
        <p:nvSpPr>
          <p:cNvPr id="5" name="Slide Number Placeholder 4"/>
          <p:cNvSpPr>
            <a:spLocks noGrp="1"/>
          </p:cNvSpPr>
          <p:nvPr>
            <p:ph type="sldNum" sz="quarter" idx="12"/>
          </p:nvPr>
        </p:nvSpPr>
        <p:spPr/>
        <p:txBody>
          <a:bodyPr/>
          <a:lstStyle>
            <a:extLst/>
          </a:lstStyle>
          <a:p>
            <a:pPr>
              <a:defRPr/>
            </a:pPr>
            <a:fld id="{B5C62718-BA1E-43CA-BE9D-39BDB9FB281F}" type="slidenum">
              <a:rPr lang="fa-IR" smtClean="0"/>
              <a:pPr>
                <a:defRPr/>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2DB265BA-367B-4B60-9EA3-DB8FB1C180F7}" type="datetimeFigureOut">
              <a:rPr lang="fa-IR" smtClean="0"/>
              <a:pPr>
                <a:defRPr/>
              </a:pPr>
              <a:t>1433/11/13</a:t>
            </a:fld>
            <a:endParaRPr lang="fa-IR"/>
          </a:p>
        </p:txBody>
      </p:sp>
      <p:sp>
        <p:nvSpPr>
          <p:cNvPr id="3" name="Footer Placeholder 2"/>
          <p:cNvSpPr>
            <a:spLocks noGrp="1"/>
          </p:cNvSpPr>
          <p:nvPr>
            <p:ph type="ftr" sz="quarter" idx="11"/>
          </p:nvPr>
        </p:nvSpPr>
        <p:spPr/>
        <p:txBody>
          <a:bodyPr/>
          <a:lstStyle>
            <a:extLst/>
          </a:lstStyle>
          <a:p>
            <a:pPr>
              <a:defRPr/>
            </a:pPr>
            <a:endParaRPr lang="fa-IR"/>
          </a:p>
        </p:txBody>
      </p:sp>
      <p:sp>
        <p:nvSpPr>
          <p:cNvPr id="4" name="Slide Number Placeholder 3"/>
          <p:cNvSpPr>
            <a:spLocks noGrp="1"/>
          </p:cNvSpPr>
          <p:nvPr>
            <p:ph type="sldNum" sz="quarter" idx="12"/>
          </p:nvPr>
        </p:nvSpPr>
        <p:spPr/>
        <p:txBody>
          <a:bodyPr/>
          <a:lstStyle>
            <a:extLst/>
          </a:lstStyle>
          <a:p>
            <a:pPr>
              <a:defRPr/>
            </a:pPr>
            <a:fld id="{E2A2535D-5622-4835-800E-2FC5639E6642}" type="slidenum">
              <a:rPr lang="fa-IR" smtClean="0"/>
              <a:pPr>
                <a:defRPr/>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07F72CE0-3EE3-41D9-9651-27C01B96AD79}" type="datetimeFigureOut">
              <a:rPr lang="fa-IR" smtClean="0"/>
              <a:pPr>
                <a:defRPr/>
              </a:pPr>
              <a:t>1433/11/13</a:t>
            </a:fld>
            <a:endParaRPr lang="fa-IR"/>
          </a:p>
        </p:txBody>
      </p:sp>
      <p:sp>
        <p:nvSpPr>
          <p:cNvPr id="6" name="Footer Placeholder 5"/>
          <p:cNvSpPr>
            <a:spLocks noGrp="1"/>
          </p:cNvSpPr>
          <p:nvPr>
            <p:ph type="ftr" sz="quarter" idx="11"/>
          </p:nvPr>
        </p:nvSpPr>
        <p:spPr/>
        <p:txBody>
          <a:bodyPr/>
          <a:lstStyle>
            <a:extLst/>
          </a:lstStyle>
          <a:p>
            <a:pPr>
              <a:defRPr/>
            </a:pPr>
            <a:endParaRPr lang="fa-IR"/>
          </a:p>
        </p:txBody>
      </p:sp>
      <p:sp>
        <p:nvSpPr>
          <p:cNvPr id="7" name="Slide Number Placeholder 6"/>
          <p:cNvSpPr>
            <a:spLocks noGrp="1"/>
          </p:cNvSpPr>
          <p:nvPr>
            <p:ph type="sldNum" sz="quarter" idx="12"/>
          </p:nvPr>
        </p:nvSpPr>
        <p:spPr/>
        <p:txBody>
          <a:bodyPr/>
          <a:lstStyle>
            <a:extLst/>
          </a:lstStyle>
          <a:p>
            <a:pPr>
              <a:defRPr/>
            </a:pPr>
            <a:fld id="{0CB75A0E-822A-4835-91F6-ACFD1E149686}" type="slidenum">
              <a:rPr lang="fa-IR" smtClean="0"/>
              <a:pPr>
                <a:defRPr/>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0F3B7E7B-7BEE-4970-AFEF-A88BB50A5194}" type="datetimeFigureOut">
              <a:rPr lang="fa-IR" smtClean="0"/>
              <a:pPr>
                <a:defRPr/>
              </a:pPr>
              <a:t>1433/11/13</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426A049F-534F-42D2-BF33-69E8EDF8F014}" type="slidenum">
              <a:rPr lang="fa-IR" smtClean="0"/>
              <a:pPr>
                <a:defRPr/>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70121A0F-1278-4FAE-AE2D-4CA19B51A9E4}" type="datetimeFigureOut">
              <a:rPr lang="fa-IR" smtClean="0"/>
              <a:pPr>
                <a:defRPr/>
              </a:pPr>
              <a:t>1433/11/13</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F14B19AF-5CB4-4A0B-9E01-E3C6EE8898D7}" type="slidenum">
              <a:rPr lang="fa-IR" smtClean="0"/>
              <a:pPr>
                <a:defRPr/>
              </a:pPr>
              <a:t>‹#›</a:t>
            </a:fld>
            <a:endParaRPr lang="fa-IR"/>
          </a:p>
        </p:txBody>
      </p:sp>
    </p:spTree>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4356"/>
            <a:ext cx="7772400" cy="1401133"/>
          </a:xfrm>
        </p:spPr>
        <p:txBody>
          <a:bodyPr>
            <a:normAutofit/>
          </a:bodyPr>
          <a:lstStyle/>
          <a:p>
            <a:pPr algn="ctr" fontAlgn="auto">
              <a:spcAft>
                <a:spcPts val="0"/>
              </a:spcAft>
              <a:defRPr/>
            </a:pPr>
            <a:r>
              <a:rPr lang="fa-IR" sz="3600" dirty="0" smtClean="0">
                <a:cs typeface="Lotus" pitchFamily="2" charset="-78"/>
              </a:rPr>
              <a:t>دوره رفتار سازماني</a:t>
            </a:r>
            <a:endParaRPr lang="fa-IR" sz="3600" dirty="0">
              <a:cs typeface="Lotus" pitchFamily="2" charset="-78"/>
            </a:endParaRPr>
          </a:p>
        </p:txBody>
      </p:sp>
      <p:sp>
        <p:nvSpPr>
          <p:cNvPr id="3" name="Subtitle 2"/>
          <p:cNvSpPr>
            <a:spLocks noGrp="1"/>
          </p:cNvSpPr>
          <p:nvPr>
            <p:ph type="subTitle" idx="1"/>
          </p:nvPr>
        </p:nvSpPr>
        <p:spPr>
          <a:xfrm>
            <a:off x="685800" y="5514998"/>
            <a:ext cx="7772400" cy="1200150"/>
          </a:xfrm>
        </p:spPr>
        <p:txBody>
          <a:bodyPr>
            <a:normAutofit/>
          </a:bodyPr>
          <a:lstStyle/>
          <a:p>
            <a:pPr marR="0">
              <a:lnSpc>
                <a:spcPct val="80000"/>
              </a:lnSpc>
            </a:pPr>
            <a:endParaRPr lang="fa-IR" sz="1900" dirty="0" smtClean="0">
              <a:solidFill>
                <a:schemeClr val="bg1"/>
              </a:solidFill>
            </a:endParaRPr>
          </a:p>
          <a:p>
            <a:pPr marR="0" algn="ctr">
              <a:lnSpc>
                <a:spcPct val="80000"/>
              </a:lnSpc>
            </a:pPr>
            <a:r>
              <a:rPr lang="fa-IR" sz="1900" b="1" dirty="0" smtClean="0">
                <a:solidFill>
                  <a:schemeClr val="bg1"/>
                </a:solidFill>
                <a:cs typeface="Lotus" pitchFamily="2" charset="-78"/>
              </a:rPr>
              <a:t>سيد بابك علوي</a:t>
            </a:r>
          </a:p>
          <a:p>
            <a:pPr marR="0" algn="ctr">
              <a:lnSpc>
                <a:spcPct val="80000"/>
              </a:lnSpc>
            </a:pPr>
            <a:r>
              <a:rPr lang="fa-IR" sz="1900" b="1" dirty="0" smtClean="0">
                <a:solidFill>
                  <a:schemeClr val="bg1"/>
                </a:solidFill>
                <a:cs typeface="Lotus" pitchFamily="2" charset="-78"/>
              </a:rPr>
              <a:t>دانشيار دانشكده مديريت و اقتصاد دانشگاه صنعتي شريف</a:t>
            </a:r>
          </a:p>
        </p:txBody>
      </p:sp>
      <p:sp>
        <p:nvSpPr>
          <p:cNvPr id="4" name="Subtitle 2"/>
          <p:cNvSpPr txBox="1">
            <a:spLocks/>
          </p:cNvSpPr>
          <p:nvPr/>
        </p:nvSpPr>
        <p:spPr bwMode="auto">
          <a:xfrm>
            <a:off x="609600" y="2214554"/>
            <a:ext cx="8229600" cy="2143140"/>
          </a:xfrm>
          <a:prstGeom prst="rect">
            <a:avLst/>
          </a:prstGeom>
          <a:noFill/>
          <a:ln w="9525">
            <a:noFill/>
            <a:miter lim="800000"/>
            <a:headEnd/>
            <a:tailEnd/>
          </a:ln>
        </p:spPr>
        <p:txBody>
          <a:bodyPr vert="horz" wrap="square" lIns="45720" tIns="45720" rIns="45720" bIns="45720" numCol="1" anchor="t" anchorCtr="0" compatLnSpc="1">
            <a:prstTxWarp prst="textNoShape">
              <a:avLst/>
            </a:prstTxWarp>
            <a:normAutofit/>
          </a:bodyPr>
          <a:lstStyle/>
          <a:p>
            <a:pPr marL="0" marR="0" lvl="0" indent="0" algn="r" defTabSz="914400" rtl="1" eaLnBrk="1" fontAlgn="base" latinLnBrk="0" hangingPunct="1">
              <a:lnSpc>
                <a:spcPct val="80000"/>
              </a:lnSpc>
              <a:spcBef>
                <a:spcPts val="400"/>
              </a:spcBef>
              <a:spcAft>
                <a:spcPct val="0"/>
              </a:spcAft>
              <a:buClr>
                <a:schemeClr val="accent1"/>
              </a:buClr>
              <a:buSzPct val="68000"/>
              <a:buFont typeface="Wingdings 3" pitchFamily="18" charset="2"/>
              <a:buNone/>
              <a:tabLst/>
              <a:defRPr/>
            </a:pPr>
            <a:endParaRPr kumimoji="0" lang="fa-IR" sz="1900" b="0"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ctr" defTabSz="914400" rtl="1" eaLnBrk="1" fontAlgn="base" latinLnBrk="0" hangingPunct="1">
              <a:lnSpc>
                <a:spcPct val="80000"/>
              </a:lnSpc>
              <a:spcBef>
                <a:spcPts val="400"/>
              </a:spcBef>
              <a:spcAft>
                <a:spcPct val="0"/>
              </a:spcAft>
              <a:buClr>
                <a:schemeClr val="accent1"/>
              </a:buClr>
              <a:buSzPct val="68000"/>
              <a:buFont typeface="Wingdings 3" pitchFamily="18" charset="2"/>
              <a:buNone/>
              <a:tabLst/>
              <a:defRPr/>
            </a:pPr>
            <a:endParaRPr kumimoji="0" lang="fa-IR" sz="1900" b="1" i="0" u="none" strike="noStrike" kern="1200" cap="none" spc="0" normalizeH="0" baseline="0" noProof="0" dirty="0" smtClean="0">
              <a:ln>
                <a:noFill/>
              </a:ln>
              <a:solidFill>
                <a:schemeClr val="tx2"/>
              </a:solidFill>
              <a:effectLst/>
              <a:uLnTx/>
              <a:uFillTx/>
              <a:latin typeface="+mn-lt"/>
              <a:ea typeface="+mn-ea"/>
              <a:cs typeface="Lotus" pitchFamily="2" charset="-78"/>
            </a:endParaRPr>
          </a:p>
          <a:p>
            <a:pPr marL="0" marR="0" lvl="0" indent="0" algn="ctr" defTabSz="914400" rtl="1" eaLnBrk="1" fontAlgn="base" latinLnBrk="0" hangingPunct="1">
              <a:lnSpc>
                <a:spcPct val="80000"/>
              </a:lnSpc>
              <a:spcBef>
                <a:spcPts val="400"/>
              </a:spcBef>
              <a:spcAft>
                <a:spcPct val="0"/>
              </a:spcAft>
              <a:buClr>
                <a:schemeClr val="accent1"/>
              </a:buClr>
              <a:buSzPct val="68000"/>
              <a:buFont typeface="Wingdings 3" pitchFamily="18" charset="2"/>
              <a:buNone/>
              <a:tabLst/>
              <a:defRPr/>
            </a:pPr>
            <a:r>
              <a:rPr kumimoji="0" lang="fa-IR" sz="1900" b="1" i="0" u="none" strike="noStrike" kern="1200" cap="none" spc="0" normalizeH="0" baseline="0" noProof="0" dirty="0" smtClean="0">
                <a:ln>
                  <a:noFill/>
                </a:ln>
                <a:solidFill>
                  <a:schemeClr val="tx2"/>
                </a:solidFill>
                <a:effectLst/>
                <a:uLnTx/>
                <a:uFillTx/>
                <a:latin typeface="+mn-lt"/>
                <a:ea typeface="+mn-ea"/>
                <a:cs typeface="Lotus" pitchFamily="2" charset="-78"/>
              </a:rPr>
              <a:t>جلسه </a:t>
            </a:r>
            <a:r>
              <a:rPr lang="fa-IR" sz="1900" b="1" dirty="0" smtClean="0">
                <a:solidFill>
                  <a:schemeClr val="tx2"/>
                </a:solidFill>
                <a:latin typeface="+mn-lt"/>
                <a:ea typeface="+mn-ea"/>
                <a:cs typeface="Lotus" pitchFamily="2" charset="-78"/>
              </a:rPr>
              <a:t>2</a:t>
            </a:r>
            <a:endParaRPr kumimoji="0" lang="fa-IR" sz="1900" b="1" i="0" u="none" strike="noStrike" kern="1200" cap="none" spc="0" normalizeH="0" baseline="0" noProof="0" dirty="0" smtClean="0">
              <a:ln>
                <a:noFill/>
              </a:ln>
              <a:solidFill>
                <a:schemeClr val="tx2"/>
              </a:solidFill>
              <a:effectLst/>
              <a:uLnTx/>
              <a:uFillTx/>
              <a:latin typeface="+mn-lt"/>
              <a:ea typeface="+mn-ea"/>
              <a:cs typeface="Lotus" pitchFamily="2" charset="-78"/>
            </a:endParaRPr>
          </a:p>
          <a:p>
            <a:pPr marL="0" marR="0" lvl="0" indent="0" algn="ctr" defTabSz="914400" rtl="1" eaLnBrk="1" fontAlgn="base" latinLnBrk="0" hangingPunct="1">
              <a:lnSpc>
                <a:spcPct val="80000"/>
              </a:lnSpc>
              <a:spcBef>
                <a:spcPts val="400"/>
              </a:spcBef>
              <a:spcAft>
                <a:spcPct val="0"/>
              </a:spcAft>
              <a:buClr>
                <a:schemeClr val="accent1"/>
              </a:buClr>
              <a:buSzPct val="68000"/>
              <a:buFont typeface="Wingdings 3" pitchFamily="18" charset="2"/>
              <a:buNone/>
              <a:tabLst/>
              <a:defRPr/>
            </a:pPr>
            <a:endParaRPr lang="fa-IR" sz="1900" b="1" dirty="0">
              <a:solidFill>
                <a:schemeClr val="tx2"/>
              </a:solidFill>
              <a:latin typeface="+mn-lt"/>
              <a:cs typeface="Lotus" pitchFamily="2" charset="-78"/>
            </a:endParaRPr>
          </a:p>
          <a:p>
            <a:pPr marL="0" marR="0" lvl="0" indent="0" algn="ctr" defTabSz="914400" rtl="1" eaLnBrk="1" fontAlgn="base" latinLnBrk="0" hangingPunct="1">
              <a:lnSpc>
                <a:spcPct val="80000"/>
              </a:lnSpc>
              <a:spcBef>
                <a:spcPts val="400"/>
              </a:spcBef>
              <a:spcAft>
                <a:spcPct val="0"/>
              </a:spcAft>
              <a:buClr>
                <a:schemeClr val="accent1"/>
              </a:buClr>
              <a:buSzPct val="68000"/>
              <a:buFont typeface="Wingdings 3" pitchFamily="18" charset="2"/>
              <a:buNone/>
              <a:tabLst/>
              <a:defRPr/>
            </a:pPr>
            <a:r>
              <a:rPr lang="fa-IR" sz="4000" b="1" dirty="0" smtClean="0">
                <a:solidFill>
                  <a:schemeClr val="tx2"/>
                </a:solidFill>
                <a:latin typeface="+mn-lt"/>
                <a:ea typeface="+mn-ea"/>
                <a:cs typeface="Lotus" pitchFamily="2" charset="-78"/>
              </a:rPr>
              <a:t>نردبان استنتاج و مهارت ديالوگ</a:t>
            </a:r>
            <a:endParaRPr kumimoji="0" lang="fa-IR" sz="4000" b="1" i="0" u="none" strike="noStrike" kern="1200" cap="none" spc="0" normalizeH="0" baseline="0" noProof="0" dirty="0" smtClean="0">
              <a:ln>
                <a:noFill/>
              </a:ln>
              <a:solidFill>
                <a:schemeClr val="tx2"/>
              </a:solidFill>
              <a:effectLst/>
              <a:uLnTx/>
              <a:uFillTx/>
              <a:latin typeface="+mn-lt"/>
              <a:ea typeface="+mn-ea"/>
              <a:cs typeface="Lotus" pitchFamily="2"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646237"/>
            <a:ext cx="8186766" cy="3068647"/>
          </a:xfrm>
        </p:spPr>
        <p:txBody>
          <a:bodyPr>
            <a:normAutofit fontScale="70000" lnSpcReduction="20000"/>
          </a:bodyPr>
          <a:lstStyle/>
          <a:p>
            <a:pPr algn="r" rtl="1"/>
            <a:r>
              <a:rPr lang="fa-IR" sz="2800" dirty="0" smtClean="0">
                <a:cs typeface="B Zar" pitchFamily="2" charset="-78"/>
              </a:rPr>
              <a:t>در گفتگوی فوق هیچ کدام از دو طرف به مدل های ذهنی یکدیگر که موجب نتیجه گیری هایشان شده است اشاره نکردند.</a:t>
            </a:r>
          </a:p>
          <a:p>
            <a:pPr algn="r" rtl="1"/>
            <a:endParaRPr lang="fa-IR" sz="2800" dirty="0" smtClean="0">
              <a:cs typeface="B Zar" pitchFamily="2" charset="-78"/>
            </a:endParaRPr>
          </a:p>
          <a:p>
            <a:pPr algn="r" rtl="1"/>
            <a:r>
              <a:rPr lang="fa-IR" sz="2800" dirty="0" smtClean="0">
                <a:cs typeface="B Zar" pitchFamily="2" charset="-78"/>
              </a:rPr>
              <a:t>بیش از فهم یکدیگر، با هم بحث کرده (مسابقه پینگ پنگ) و به هم فشار وارد می کنند (بحث به جای دیالوگ)</a:t>
            </a:r>
          </a:p>
          <a:p>
            <a:pPr algn="r" rtl="1">
              <a:buNone/>
            </a:pPr>
            <a:endParaRPr lang="fa-IR" sz="2800" dirty="0" smtClean="0">
              <a:cs typeface="B Zar" pitchFamily="2" charset="-78"/>
            </a:endParaRPr>
          </a:p>
          <a:p>
            <a:pPr algn="r" rtl="1"/>
            <a:r>
              <a:rPr lang="fa-IR" sz="2800" dirty="0" smtClean="0">
                <a:cs typeface="B Zar" pitchFamily="2" charset="-78"/>
              </a:rPr>
              <a:t>به دلیل عدم فهم و بهبود احتمالی پیش فرضهای طرفین، یادگیری خاصي از مكالمه بوجود نمی آید.</a:t>
            </a:r>
          </a:p>
          <a:p>
            <a:pPr algn="r" rtl="1"/>
            <a:endParaRPr lang="fa-IR" sz="2800" dirty="0" smtClean="0">
              <a:cs typeface="B Zar" pitchFamily="2" charset="-78"/>
            </a:endParaRPr>
          </a:p>
          <a:p>
            <a:pPr algn="r" rtl="1"/>
            <a:r>
              <a:rPr lang="fa-IR" sz="2800" dirty="0" smtClean="0">
                <a:cs typeface="B Zar" pitchFamily="2" charset="-78"/>
              </a:rPr>
              <a:t>اگر در شرایطی عمومی شما جای مدیر بودید چه کار می کردید؟</a:t>
            </a:r>
            <a:endParaRPr lang="fa-IR" sz="2800" dirty="0">
              <a:cs typeface="B Zar" pitchFamily="2" charset="-78"/>
            </a:endParaRPr>
          </a:p>
        </p:txBody>
      </p:sp>
      <p:sp>
        <p:nvSpPr>
          <p:cNvPr id="2" name="Title 1"/>
          <p:cNvSpPr>
            <a:spLocks noGrp="1"/>
          </p:cNvSpPr>
          <p:nvPr>
            <p:ph type="title"/>
          </p:nvPr>
        </p:nvSpPr>
        <p:spPr/>
        <p:txBody>
          <a:bodyPr/>
          <a:lstStyle/>
          <a:p>
            <a:pPr algn="r"/>
            <a:r>
              <a:rPr lang="fa-IR" dirty="0" smtClean="0">
                <a:cs typeface="B Zar" pitchFamily="2" charset="-78"/>
              </a:rPr>
              <a:t>مثال 1 (ادامه)</a:t>
            </a:r>
            <a:endParaRPr lang="fa-IR" dirty="0">
              <a:cs typeface="B Zar" pitchFamily="2" charset="-78"/>
            </a:endParaRPr>
          </a:p>
        </p:txBody>
      </p:sp>
      <p:pic>
        <p:nvPicPr>
          <p:cNvPr id="4" name="Picture 3" descr="debate.bmp"/>
          <p:cNvPicPr>
            <a:picLocks noChangeAspect="1"/>
          </p:cNvPicPr>
          <p:nvPr/>
        </p:nvPicPr>
        <p:blipFill>
          <a:blip r:embed="rId3" cstate="print"/>
          <a:stretch>
            <a:fillRect/>
          </a:stretch>
        </p:blipFill>
        <p:spPr>
          <a:xfrm>
            <a:off x="3143240" y="4714884"/>
            <a:ext cx="2466667" cy="184761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buNone/>
            </a:pPr>
            <a:r>
              <a:rPr lang="fa-IR" sz="1800" b="1" dirty="0" smtClean="0">
                <a:cs typeface="B Zar" pitchFamily="2" charset="-78"/>
              </a:rPr>
              <a:t>به گفتگوی اصلاح شده بین مدیر و کارشناس تحت سرپرستی اش دقت نمایید:</a:t>
            </a:r>
          </a:p>
          <a:p>
            <a:pPr algn="r" rtl="1">
              <a:buNone/>
            </a:pPr>
            <a:endParaRPr lang="fa-IR" sz="1800" b="1" dirty="0" smtClean="0">
              <a:cs typeface="B Zar" pitchFamily="2" charset="-78"/>
            </a:endParaRPr>
          </a:p>
          <a:p>
            <a:pPr algn="r" rtl="1">
              <a:buNone/>
            </a:pPr>
            <a:r>
              <a:rPr lang="fa-IR" sz="1800" dirty="0" smtClean="0">
                <a:cs typeface="B Zar" pitchFamily="2" charset="-78"/>
              </a:rPr>
              <a:t>م. راستی من متوجه شده ام که شما با فروش محصولات الف به مشتریان ب مخالف هستید؟ اینطور است؟</a:t>
            </a:r>
          </a:p>
          <a:p>
            <a:pPr algn="r" rtl="1">
              <a:buNone/>
            </a:pPr>
            <a:r>
              <a:rPr lang="fa-IR" sz="1800" dirty="0" smtClean="0">
                <a:cs typeface="B Zar" pitchFamily="2" charset="-78"/>
              </a:rPr>
              <a:t>ک. بله. به نظر من شرکت با وارد شدن به این حوزه خود را وارد خطر بزرگی می کند.</a:t>
            </a:r>
          </a:p>
          <a:p>
            <a:pPr algn="r" rtl="1">
              <a:buNone/>
            </a:pPr>
            <a:r>
              <a:rPr lang="fa-IR" sz="1800" dirty="0" smtClean="0">
                <a:cs typeface="B Zar" pitchFamily="2" charset="-78"/>
              </a:rPr>
              <a:t>م. چرا فكر مي كنيد كه ورود به اين حوزه خطرناك است؟</a:t>
            </a:r>
          </a:p>
          <a:p>
            <a:pPr algn="r" rtl="1">
              <a:buNone/>
            </a:pPr>
            <a:r>
              <a:rPr lang="fa-IR" sz="1800" dirty="0" smtClean="0">
                <a:cs typeface="B Zar" pitchFamily="2" charset="-78"/>
              </a:rPr>
              <a:t>ك. زيرا ما هنوز داراي قابليت هاي لازم براي شناخت نيازهاي واقعي مشتريان ب نيستيم.</a:t>
            </a:r>
          </a:p>
          <a:p>
            <a:pPr algn="r" rtl="1">
              <a:buNone/>
            </a:pPr>
            <a:r>
              <a:rPr lang="fa-IR" sz="1800" dirty="0" smtClean="0">
                <a:cs typeface="B Zar" pitchFamily="2" charset="-78"/>
              </a:rPr>
              <a:t>م. چگونه چنين نتيجه اي گرفته ايد؟ لطفا مثال بزنيد.</a:t>
            </a:r>
          </a:p>
          <a:p>
            <a:pPr algn="r" rtl="1">
              <a:buNone/>
            </a:pPr>
            <a:r>
              <a:rPr lang="fa-IR" sz="1800" dirty="0" smtClean="0">
                <a:cs typeface="B Zar" pitchFamily="2" charset="-78"/>
              </a:rPr>
              <a:t>ك. به طور مثال فروشنده هاي ما هنوز نمي دانند كه چه جنبه هاي حقوقي اي را در مذاكرات فروششان با مشتريان ب رعايت كنند.</a:t>
            </a:r>
          </a:p>
          <a:p>
            <a:pPr algn="r" rtl="1">
              <a:buNone/>
            </a:pPr>
            <a:r>
              <a:rPr lang="fa-IR" sz="1800" dirty="0" smtClean="0">
                <a:cs typeface="B Zar" pitchFamily="2" charset="-78"/>
              </a:rPr>
              <a:t>م. راست مي گوييد.....به نظرم اين مشكل راشايد بتوان با چند كارگاه آموزشي حل كرد. آيا همه مشكلاتي كه باعث خطر مي شوند اينگونه هستند؟</a:t>
            </a:r>
          </a:p>
          <a:p>
            <a:pPr algn="r" rtl="1">
              <a:buNone/>
            </a:pPr>
            <a:r>
              <a:rPr lang="fa-IR" sz="1800" dirty="0" smtClean="0">
                <a:cs typeface="B Zar" pitchFamily="2" charset="-78"/>
              </a:rPr>
              <a:t>ك. مطمئن نيستم.</a:t>
            </a:r>
          </a:p>
          <a:p>
            <a:pPr algn="r" rtl="1">
              <a:buNone/>
            </a:pPr>
            <a:r>
              <a:rPr lang="fa-IR" sz="1800" dirty="0" smtClean="0">
                <a:cs typeface="B Zar" pitchFamily="2" charset="-78"/>
              </a:rPr>
              <a:t>م. شايد بهتر باشد ليستي از ريسك ها را تهيه كنيد و اگر پيشنهادي هم براي حل هر كدام داريد ارائه كنيد تا در جلسه اي روي موضوع كار كنيم.</a:t>
            </a:r>
          </a:p>
        </p:txBody>
      </p:sp>
      <p:sp>
        <p:nvSpPr>
          <p:cNvPr id="3" name="Title 2"/>
          <p:cNvSpPr>
            <a:spLocks noGrp="1"/>
          </p:cNvSpPr>
          <p:nvPr>
            <p:ph type="title"/>
          </p:nvPr>
        </p:nvSpPr>
        <p:spPr/>
        <p:txBody>
          <a:bodyPr/>
          <a:lstStyle/>
          <a:p>
            <a:pPr algn="r"/>
            <a:r>
              <a:rPr lang="fa-IR" dirty="0" smtClean="0">
                <a:cs typeface="B Nazanin" pitchFamily="2" charset="-78"/>
              </a:rPr>
              <a:t>مثال 1 (ادامه)</a:t>
            </a:r>
            <a:endParaRPr lang="en-US" dirty="0">
              <a:cs typeface="B Nazanin" pitchFamily="2" charset="-78"/>
            </a:endParaRPr>
          </a:p>
        </p:txBody>
      </p:sp>
      <p:pic>
        <p:nvPicPr>
          <p:cNvPr id="4" name="Picture 3" descr="puzzle-carry.jpg"/>
          <p:cNvPicPr>
            <a:picLocks noChangeAspect="1"/>
          </p:cNvPicPr>
          <p:nvPr/>
        </p:nvPicPr>
        <p:blipFill>
          <a:blip r:embed="rId3" cstate="print"/>
          <a:stretch>
            <a:fillRect/>
          </a:stretch>
        </p:blipFill>
        <p:spPr>
          <a:xfrm>
            <a:off x="4648200" y="5638800"/>
            <a:ext cx="1135820" cy="99452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blinds(horizontal)">
                                      <p:cBhvr>
                                        <p:cTn id="7" dur="500"/>
                                        <p:tgtEl>
                                          <p:spTgt spid="2">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blinds(horizontal)">
                                      <p:cBhvr>
                                        <p:cTn id="12" dur="5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blinds(horizontal)">
                                      <p:cBhvr>
                                        <p:cTn id="17" dur="5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blinds(horizontal)">
                                      <p:cBhvr>
                                        <p:cTn id="22" dur="500"/>
                                        <p:tgtEl>
                                          <p:spTgt spid="2">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xEl>
                                              <p:pRg st="6" end="6"/>
                                            </p:txEl>
                                          </p:spTgt>
                                        </p:tgtEl>
                                        <p:attrNameLst>
                                          <p:attrName>style.visibility</p:attrName>
                                        </p:attrNameLst>
                                      </p:cBhvr>
                                      <p:to>
                                        <p:strVal val="visible"/>
                                      </p:to>
                                    </p:set>
                                    <p:animEffect transition="in" filter="blinds(horizontal)">
                                      <p:cBhvr>
                                        <p:cTn id="27" dur="500"/>
                                        <p:tgtEl>
                                          <p:spTgt spid="2">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
                                            <p:txEl>
                                              <p:pRg st="7" end="7"/>
                                            </p:txEl>
                                          </p:spTgt>
                                        </p:tgtEl>
                                        <p:attrNameLst>
                                          <p:attrName>style.visibility</p:attrName>
                                        </p:attrNameLst>
                                      </p:cBhvr>
                                      <p:to>
                                        <p:strVal val="visible"/>
                                      </p:to>
                                    </p:set>
                                    <p:animEffect transition="in" filter="blinds(horizontal)">
                                      <p:cBhvr>
                                        <p:cTn id="32" dur="500"/>
                                        <p:tgtEl>
                                          <p:spTgt spid="2">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Effect transition="in" filter="blinds(horizontal)">
                                      <p:cBhvr>
                                        <p:cTn id="37" dur="500"/>
                                        <p:tgtEl>
                                          <p:spTgt spid="2">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2">
                                            <p:txEl>
                                              <p:pRg st="9" end="9"/>
                                            </p:txEl>
                                          </p:spTgt>
                                        </p:tgtEl>
                                        <p:attrNameLst>
                                          <p:attrName>style.visibility</p:attrName>
                                        </p:attrNameLst>
                                      </p:cBhvr>
                                      <p:to>
                                        <p:strVal val="visible"/>
                                      </p:to>
                                    </p:set>
                                    <p:animEffect transition="in" filter="blinds(horizontal)">
                                      <p:cBhvr>
                                        <p:cTn id="42" dur="500"/>
                                        <p:tgtEl>
                                          <p:spTgt spid="2">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Effect transition="in" filter="blinds(horizontal)">
                                      <p:cBhvr>
                                        <p:cTn id="47" dur="5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cs typeface="B Mitra" pitchFamily="2" charset="-78"/>
              </a:rPr>
              <a:t>مثال 2: بحث</a:t>
            </a:r>
            <a:endParaRPr lang="en-US" dirty="0">
              <a:cs typeface="B Mitra" pitchFamily="2" charset="-78"/>
            </a:endParaRPr>
          </a:p>
        </p:txBody>
      </p:sp>
      <p:sp>
        <p:nvSpPr>
          <p:cNvPr id="4" name="Content Placeholder 2"/>
          <p:cNvSpPr>
            <a:spLocks noGrp="1"/>
          </p:cNvSpPr>
          <p:nvPr>
            <p:ph idx="1"/>
          </p:nvPr>
        </p:nvSpPr>
        <p:spPr>
          <a:xfrm>
            <a:off x="457200" y="1285860"/>
            <a:ext cx="8229600" cy="4525963"/>
          </a:xfrm>
        </p:spPr>
        <p:txBody>
          <a:bodyPr>
            <a:noAutofit/>
          </a:bodyPr>
          <a:lstStyle/>
          <a:p>
            <a:pPr marL="514350" indent="-514350" algn="r" rtl="1">
              <a:buNone/>
            </a:pPr>
            <a:r>
              <a:rPr lang="fa-IR" sz="2200" b="1" dirty="0" smtClean="0">
                <a:cs typeface="B Mitra" pitchFamily="2" charset="-78"/>
              </a:rPr>
              <a:t>آقای انصاری تصمیم گرفت در ابتدای فصل پاییز که بنا به تجربه، بسیاری از مشتریان در این فصل با شرکت تماس می گیرند، با کارشناسان واحد ها جلساتي انفرادی گذاشته و با هر یک از آنها درباره ی انتظارات و اهداف سه ماهه پیش رو توافقاتی انجام دهد. در جلسه ای که بین آقای احمدی و آقای انصاری برگزار شد، مکالمه ی زیر صورت گرفت:</a:t>
            </a:r>
            <a:endParaRPr lang="en-US" sz="2200" b="1" dirty="0" smtClean="0">
              <a:cs typeface="B Mitra" pitchFamily="2" charset="-78"/>
            </a:endParaRPr>
          </a:p>
          <a:p>
            <a:pPr marL="514350" indent="-514350" algn="r" rtl="1">
              <a:buNone/>
            </a:pPr>
            <a:r>
              <a:rPr lang="fa-IR" sz="2200" dirty="0" smtClean="0">
                <a:cs typeface="B Mitra" pitchFamily="2" charset="-78"/>
              </a:rPr>
              <a:t>1. آقای انصاری: آقای احمدی، ممنونم که این جا هستید و در این روز های پر مشغله به خوبی فعالیت می کنید. من ضروری دیدم برای ارتقای عملکرد واحد، جلسه ای با همکاران و از جمله شما داشته باشم و درباره ی فعالیت های سه ماهه پیش رو هماهنگي هايي را ايجاد كنيم. نظر شما چیست؟ </a:t>
            </a:r>
            <a:endParaRPr lang="en-US" sz="2200" dirty="0" smtClean="0">
              <a:cs typeface="B Mitra" pitchFamily="2" charset="-78"/>
            </a:endParaRPr>
          </a:p>
          <a:p>
            <a:pPr marL="514350" indent="-514350" algn="r" rtl="1">
              <a:buNone/>
            </a:pPr>
            <a:r>
              <a:rPr lang="fa-IR" sz="2200" dirty="0" smtClean="0">
                <a:cs typeface="B Mitra" pitchFamily="2" charset="-78"/>
              </a:rPr>
              <a:t>2. آقای احمدی: بله، من خوشحال می شوم. آیا ایرادی در کار من دیده اید؟</a:t>
            </a:r>
            <a:endParaRPr lang="en-US" sz="2200" dirty="0" smtClean="0">
              <a:cs typeface="B Mitra" pitchFamily="2" charset="-78"/>
            </a:endParaRPr>
          </a:p>
          <a:p>
            <a:pPr marL="514350" indent="-514350" algn="r" rtl="1">
              <a:buNone/>
            </a:pPr>
            <a:r>
              <a:rPr lang="fa-IR" sz="2200" dirty="0" smtClean="0">
                <a:cs typeface="B Mitra" pitchFamily="2" charset="-78"/>
              </a:rPr>
              <a:t>3. آقای انصاری: خیر ، بهبود مستمر عملکرد نیاز به برنامه ریزی مستمر دارد.</a:t>
            </a:r>
            <a:endParaRPr lang="en-US" sz="2200" dirty="0" smtClean="0">
              <a:cs typeface="B Mitra" pitchFamily="2" charset="-78"/>
            </a:endParaRPr>
          </a:p>
          <a:p>
            <a:pPr marL="514350" indent="-514350" algn="r" rtl="1">
              <a:buNone/>
            </a:pPr>
            <a:r>
              <a:rPr lang="fa-IR" sz="2200" dirty="0" smtClean="0">
                <a:cs typeface="B Mitra" pitchFamily="2" charset="-78"/>
              </a:rPr>
              <a:t>4. آقای احمدی: اما به نظرم اگر مشکلی در عملکرد واحد ما وجود داشته باشد مربوط به مسائلی است که از سطح اختیارات ما خارج است و به عملكرد ساير واحدهاي داخلي شركت بر مي گردد كه بايد به موقع و با كيفيت از خدمات به مشتريان پشتيباني كنند.</a:t>
            </a:r>
            <a:endParaRPr lang="en-US" sz="2200" dirty="0" smtClean="0">
              <a:cs typeface="B Mitra"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linds(horizontal)">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blinds(horizontal)">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blinds(horizontal)">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blinds(horizontal)">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b="1" dirty="0" smtClean="0">
                <a:cs typeface="B Mitra" pitchFamily="2" charset="-78"/>
              </a:rPr>
              <a:t>مثال 2: بحث (ادامه)</a:t>
            </a:r>
            <a:endParaRPr lang="en-US" b="1" dirty="0" smtClean="0">
              <a:cs typeface="B Mitra" pitchFamily="2" charset="-78"/>
            </a:endParaRPr>
          </a:p>
        </p:txBody>
      </p:sp>
      <p:sp>
        <p:nvSpPr>
          <p:cNvPr id="3" name="Content Placeholder 2"/>
          <p:cNvSpPr>
            <a:spLocks noGrp="1"/>
          </p:cNvSpPr>
          <p:nvPr>
            <p:ph idx="1"/>
          </p:nvPr>
        </p:nvSpPr>
        <p:spPr/>
        <p:txBody>
          <a:bodyPr>
            <a:normAutofit lnSpcReduction="10000"/>
          </a:bodyPr>
          <a:lstStyle/>
          <a:p>
            <a:pPr marL="514350" indent="-514350" algn="r" rtl="1">
              <a:buNone/>
            </a:pPr>
            <a:r>
              <a:rPr lang="fa-IR" dirty="0" smtClean="0">
                <a:cs typeface="B Mitra" pitchFamily="2" charset="-78"/>
              </a:rPr>
              <a:t>5. آقای انصاری: من موافق نیستم. خیلی از امور را می</a:t>
            </a:r>
            <a:r>
              <a:rPr lang="en-US" dirty="0" smtClean="0">
                <a:cs typeface="B Mitra" pitchFamily="2" charset="-78"/>
              </a:rPr>
              <a:t> </a:t>
            </a:r>
            <a:r>
              <a:rPr lang="fa-IR" dirty="0" smtClean="0">
                <a:cs typeface="B Mitra" pitchFamily="2" charset="-78"/>
              </a:rPr>
              <a:t>توان بهبود داد. مثلا می توانیم اقداماتی برای بهبود فعالیت مشتریان از طریق خدمات خود ایجاد کنیم. به نظرم هنوز سرعت کار ما مناسب نیست.</a:t>
            </a:r>
            <a:endParaRPr lang="en-US" dirty="0" smtClean="0">
              <a:cs typeface="B Mitra" pitchFamily="2" charset="-78"/>
            </a:endParaRPr>
          </a:p>
          <a:p>
            <a:pPr marL="514350" indent="-514350" algn="r" rtl="1">
              <a:buNone/>
            </a:pPr>
            <a:r>
              <a:rPr lang="fa-IR" dirty="0" smtClean="0">
                <a:cs typeface="B Mitra" pitchFamily="2" charset="-78"/>
              </a:rPr>
              <a:t>6. آقای احمدی: اما این مشکل را بدون هماهنگی با سایر واحد ها نمی توان برطرف کرد. عمده مشکلات از لختی عملکرد واحد ها ی دیگر است که باید در قبال تعهدات قراردادی با مشتریان بر ارتقای عملکرد خود بیافزایند.</a:t>
            </a:r>
            <a:endParaRPr lang="en-US" dirty="0" smtClean="0">
              <a:cs typeface="B Mitra" pitchFamily="2" charset="-78"/>
            </a:endParaRPr>
          </a:p>
          <a:p>
            <a:pPr marL="514350" indent="-514350" algn="r" rtl="1">
              <a:buNone/>
            </a:pPr>
            <a:r>
              <a:rPr lang="fa-IR" dirty="0" smtClean="0">
                <a:cs typeface="B Mitra" pitchFamily="2" charset="-78"/>
              </a:rPr>
              <a:t>7. آقای انصاری: من هر چند مقداری با شما موافقم، اما می توانیم اهدافی را هم در واحد خود محقق کنیم. من از شما انتظار دارم که برای دوره سه ماهه کاری جدید با انجام اقداماتی رضایت مشتریان حوزه خود را افزایش دهید.</a:t>
            </a:r>
          </a:p>
          <a:p>
            <a:pPr marL="514350" indent="-514350" algn="r" rtl="1">
              <a:buNone/>
            </a:pPr>
            <a:r>
              <a:rPr lang="fa-IR" dirty="0" smtClean="0">
                <a:cs typeface="B Mitra" pitchFamily="2" charset="-78"/>
              </a:rPr>
              <a:t>8. آقاي احمدي: اگر شما مي فرماييد انجام مي دهم اما به نتايج آن خوشبين نيستم.</a:t>
            </a:r>
          </a:p>
          <a:p>
            <a:pPr marL="514350" indent="-514350" algn="r" rtl="1">
              <a:buNone/>
            </a:pPr>
            <a:r>
              <a:rPr lang="fa-IR" dirty="0" smtClean="0">
                <a:cs typeface="B Mitra" pitchFamily="2" charset="-78"/>
              </a:rPr>
              <a:t>9. آقاي انصاري: ممنونم.</a:t>
            </a:r>
            <a:endParaRPr lang="en-US" dirty="0" smtClean="0">
              <a:cs typeface="B Mitra" pitchFamily="2" charset="-78"/>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dirty="0" smtClean="0">
                <a:cs typeface="B Mitra" pitchFamily="2" charset="-78"/>
              </a:rPr>
              <a:t>مثال 2: مهارت ديالوگ در مديريت عملكرد (مرور عملكرد)</a:t>
            </a:r>
            <a:endParaRPr lang="fa-IR" dirty="0">
              <a:cs typeface="B Mitra" pitchFamily="2" charset="-78"/>
            </a:endParaRPr>
          </a:p>
        </p:txBody>
      </p:sp>
      <p:sp>
        <p:nvSpPr>
          <p:cNvPr id="3" name="Content Placeholder 2"/>
          <p:cNvSpPr>
            <a:spLocks noGrp="1"/>
          </p:cNvSpPr>
          <p:nvPr>
            <p:ph idx="1"/>
          </p:nvPr>
        </p:nvSpPr>
        <p:spPr>
          <a:xfrm>
            <a:off x="457200" y="1600200"/>
            <a:ext cx="8229600" cy="5141168"/>
          </a:xfrm>
        </p:spPr>
        <p:txBody>
          <a:bodyPr>
            <a:normAutofit fontScale="62500" lnSpcReduction="20000"/>
          </a:bodyPr>
          <a:lstStyle/>
          <a:p>
            <a:pPr algn="r" rtl="1"/>
            <a:r>
              <a:rPr lang="fa-IR" sz="3500" b="1" dirty="0" smtClean="0">
                <a:cs typeface="B Mitra" pitchFamily="2" charset="-78"/>
              </a:rPr>
              <a:t>ديالوگ:</a:t>
            </a:r>
          </a:p>
          <a:p>
            <a:pPr marL="514350" indent="-514350" algn="r" rtl="1">
              <a:buNone/>
            </a:pPr>
            <a:endParaRPr lang="en-US" sz="3500" b="1" dirty="0" smtClean="0">
              <a:cs typeface="B Mitra" pitchFamily="2" charset="-78"/>
            </a:endParaRPr>
          </a:p>
          <a:p>
            <a:pPr marL="514350" indent="-514350" algn="r" rtl="1">
              <a:buNone/>
            </a:pPr>
            <a:r>
              <a:rPr lang="fa-IR" sz="3500" dirty="0" smtClean="0">
                <a:cs typeface="B Mitra" pitchFamily="2" charset="-78"/>
              </a:rPr>
              <a:t>1. آقای انصاری: آقای احمدی، ممنونم که این جا هستید و در این روز های پر مشغله به خوبی فعالیت می کنید. من ضروری دیدم برای ارتقای عملکرد واحد، جلسه ای با همکاران و از جمله شما داشته باشم و درباره ی فعالیت های سه ماهه پیش رو هماهنگي هايي را ايجاد كنيم. نظر شما چیست؟ </a:t>
            </a:r>
            <a:endParaRPr lang="en-US" sz="3500" dirty="0" smtClean="0">
              <a:cs typeface="B Mitra" pitchFamily="2" charset="-78"/>
            </a:endParaRPr>
          </a:p>
          <a:p>
            <a:pPr marL="514350" indent="-514350" algn="r" rtl="1">
              <a:buNone/>
            </a:pPr>
            <a:r>
              <a:rPr lang="fa-IR" sz="3500" dirty="0" smtClean="0">
                <a:cs typeface="B Mitra" pitchFamily="2" charset="-78"/>
              </a:rPr>
              <a:t>2. آقای احمدی: بله، من خوشحال می شوم. آیا ایرادی در کار من دیده اید؟</a:t>
            </a:r>
            <a:endParaRPr lang="en-US" sz="3500" dirty="0" smtClean="0">
              <a:cs typeface="B Mitra" pitchFamily="2" charset="-78"/>
            </a:endParaRPr>
          </a:p>
          <a:p>
            <a:pPr marL="514350" indent="-514350" algn="r" rtl="1">
              <a:buNone/>
            </a:pPr>
            <a:r>
              <a:rPr lang="fa-IR" sz="3500" dirty="0" smtClean="0">
                <a:cs typeface="B Mitra" pitchFamily="2" charset="-78"/>
              </a:rPr>
              <a:t>3. آقای انصاری: خیر ، بهبود مستمر عملکرد نیاز به برنامه ریزی مستمر دارد.</a:t>
            </a:r>
            <a:endParaRPr lang="en-US" sz="3500" dirty="0" smtClean="0">
              <a:cs typeface="B Mitra" pitchFamily="2" charset="-78"/>
            </a:endParaRPr>
          </a:p>
          <a:p>
            <a:pPr marL="514350" indent="-514350" algn="r" rtl="1">
              <a:buNone/>
            </a:pPr>
            <a:r>
              <a:rPr lang="fa-IR" sz="3500" dirty="0" smtClean="0">
                <a:cs typeface="B Mitra" pitchFamily="2" charset="-78"/>
              </a:rPr>
              <a:t>4. آقای احمدی: اما به نظرم اگر مشکلی در عملکرد واحد ما وجود داشته باشد مربوط به مسائلی است که از سطح اختیارات ما خارج است و به عملكرد ساير واحدهاي داخلي شركت بر مي گردد كه بايد به موقع و با كيفيت از خدمات به مشتريان پشتيباني كنند.</a:t>
            </a:r>
            <a:endParaRPr lang="en-US" sz="3500" dirty="0" smtClean="0">
              <a:cs typeface="B Mitra" pitchFamily="2" charset="-78"/>
            </a:endParaRPr>
          </a:p>
          <a:p>
            <a:pPr marL="514350" indent="-514350" algn="r" rtl="1">
              <a:buNone/>
            </a:pPr>
            <a:r>
              <a:rPr lang="fa-IR" sz="3500" dirty="0" smtClean="0">
                <a:cs typeface="B Mitra" pitchFamily="2" charset="-78"/>
              </a:rPr>
              <a:t>5. آقای انصاری: من موافق نیستم. خیلی از امور را میتوان بهبود داد. مثلا می توانیم اقداماتی برای بهبود فعالیت مشتریان از طریق خدمات خود ایجاد کنیم. به نظرم هنوز سرعت کار ما مناسب نیست.</a:t>
            </a:r>
            <a:endParaRPr lang="en-US" sz="3500" dirty="0" smtClean="0">
              <a:cs typeface="B Mitra" pitchFamily="2" charset="-78"/>
            </a:endParaRPr>
          </a:p>
          <a:p>
            <a:pPr marL="514350" indent="-514350" algn="r" rtl="1">
              <a:buNone/>
            </a:pPr>
            <a:r>
              <a:rPr lang="fa-IR" sz="3500" dirty="0" smtClean="0">
                <a:cs typeface="B Mitra" pitchFamily="2" charset="-78"/>
              </a:rPr>
              <a:t>6. آقای احمدی: اما این مشکل را بدون هماهنگی با سایر واحد ها نمی توان برطرف کرد. عمده مشکلات از لختی عملکرد واحد ها ی دیگر است که باید در قبال تعهدات قراردادی با مشتریان بر ارتقای عملکرد خود بیافزایند.</a:t>
            </a:r>
            <a:endParaRPr lang="fa-IR" dirty="0" smtClean="0">
              <a:cs typeface="B Mitra" pitchFamily="2" charset="-78"/>
            </a:endParaRPr>
          </a:p>
          <a:p>
            <a:pPr>
              <a:buNone/>
            </a:pP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linds(horizontal)">
                                      <p:cBhvr>
                                        <p:cTn id="19" dur="500"/>
                                        <p:tgtEl>
                                          <p:spTgt spid="3">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4000" dirty="0" smtClean="0">
                <a:cs typeface="B Mitra" pitchFamily="2" charset="-78"/>
              </a:rPr>
              <a:t>مثال 2: مهارت ديالوگ در مديريت عملكرد (ادامه)</a:t>
            </a:r>
            <a:endParaRPr lang="en-US" sz="4000" dirty="0" smtClean="0">
              <a:cs typeface="B Mitra" pitchFamily="2" charset="-78"/>
            </a:endParaRPr>
          </a:p>
        </p:txBody>
      </p:sp>
      <p:sp>
        <p:nvSpPr>
          <p:cNvPr id="3" name="Content Placeholder 2"/>
          <p:cNvSpPr>
            <a:spLocks noGrp="1"/>
          </p:cNvSpPr>
          <p:nvPr>
            <p:ph idx="1"/>
          </p:nvPr>
        </p:nvSpPr>
        <p:spPr>
          <a:xfrm>
            <a:off x="457200" y="1481328"/>
            <a:ext cx="8229600" cy="5224272"/>
          </a:xfrm>
        </p:spPr>
        <p:txBody>
          <a:bodyPr>
            <a:normAutofit fontScale="77500" lnSpcReduction="20000"/>
          </a:bodyPr>
          <a:lstStyle/>
          <a:p>
            <a:pPr algn="r" rtl="1"/>
            <a:r>
              <a:rPr lang="fa-IR" b="1" dirty="0" smtClean="0">
                <a:cs typeface="B Mitra" pitchFamily="2" charset="-78"/>
              </a:rPr>
              <a:t>ديالوگ:</a:t>
            </a:r>
          </a:p>
          <a:p>
            <a:pPr marL="514350" indent="-514350">
              <a:buNone/>
            </a:pPr>
            <a:r>
              <a:rPr lang="fa-IR" b="1" dirty="0" smtClean="0">
                <a:cs typeface="B Mitra" pitchFamily="2" charset="-78"/>
              </a:rPr>
              <a:t>...</a:t>
            </a:r>
            <a:endParaRPr lang="en-US" b="1" dirty="0" smtClean="0">
              <a:cs typeface="B Mitra" pitchFamily="2" charset="-78"/>
            </a:endParaRPr>
          </a:p>
          <a:p>
            <a:pPr marL="514350" indent="-514350" algn="r" rtl="1">
              <a:buNone/>
            </a:pPr>
            <a:r>
              <a:rPr lang="fa-IR" dirty="0" smtClean="0">
                <a:cs typeface="B Mitra" pitchFamily="2" charset="-78"/>
              </a:rPr>
              <a:t>6. آقای احمدی: اما این مشکل را بدون هماهنگی با سایر واحد ها نمی توان برطرف کرد. عمده مشکلات از لختی عملکرد واحد های دیگر است که باید در قبال تعهدات قراردادی با مشتریان بر ارتقای عملکرد خود بیافزایند.</a:t>
            </a:r>
            <a:endParaRPr lang="en-US" dirty="0" smtClean="0">
              <a:cs typeface="B Mitra" pitchFamily="2" charset="-78"/>
            </a:endParaRPr>
          </a:p>
          <a:p>
            <a:pPr algn="r" rtl="1">
              <a:buNone/>
            </a:pPr>
            <a:r>
              <a:rPr lang="fa-IR" dirty="0" smtClean="0">
                <a:solidFill>
                  <a:srgbClr val="FF0000"/>
                </a:solidFill>
                <a:cs typeface="B Mitra" pitchFamily="2" charset="-78"/>
              </a:rPr>
              <a:t>7. آقاي انصاري: آيا ممكن است بفرماييد كه چگونه به چنين نتيجه اي رسيديد؟</a:t>
            </a:r>
          </a:p>
          <a:p>
            <a:pPr algn="r" rtl="1">
              <a:buNone/>
            </a:pPr>
            <a:r>
              <a:rPr lang="fa-IR" dirty="0" smtClean="0">
                <a:solidFill>
                  <a:srgbClr val="FF0000"/>
                </a:solidFill>
                <a:cs typeface="B Mitra" pitchFamily="2" charset="-78"/>
              </a:rPr>
              <a:t>8. آقاي احمدي: در چند بار گذشته مانند موارد الف و ب، همواره واحدهاي ديگر موجب توقف كار شدند.</a:t>
            </a:r>
          </a:p>
          <a:p>
            <a:pPr algn="r" rtl="1">
              <a:buNone/>
            </a:pPr>
            <a:r>
              <a:rPr lang="fa-IR" dirty="0" smtClean="0">
                <a:solidFill>
                  <a:srgbClr val="FF0000"/>
                </a:solidFill>
                <a:cs typeface="B Mitra" pitchFamily="2" charset="-78"/>
              </a:rPr>
              <a:t>9. آقاي انصاري: علت اينكه واحد هاي ديگر در اين كارها توقف ايجاد كردند چه بوده است؟</a:t>
            </a:r>
          </a:p>
          <a:p>
            <a:pPr algn="r" rtl="1">
              <a:buNone/>
            </a:pPr>
            <a:r>
              <a:rPr lang="fa-IR" dirty="0" smtClean="0">
                <a:solidFill>
                  <a:srgbClr val="FF0000"/>
                </a:solidFill>
                <a:cs typeface="B Mitra" pitchFamily="2" charset="-78"/>
              </a:rPr>
              <a:t>10. آقاي احمدي: اظهار مي داشتند كه اطلاعات پرونده ها و درخواست ها كامل نيست.</a:t>
            </a:r>
          </a:p>
          <a:p>
            <a:pPr algn="r" rtl="1">
              <a:buNone/>
            </a:pPr>
            <a:r>
              <a:rPr lang="fa-IR" dirty="0" smtClean="0">
                <a:solidFill>
                  <a:srgbClr val="FF0000"/>
                </a:solidFill>
                <a:cs typeface="B Mitra" pitchFamily="2" charset="-78"/>
              </a:rPr>
              <a:t>11. آقاي انصاري: آيا با آنها گفتگويي داشتيد كه متوجه شويد واقعا دليل مشكل چه بوده است؟</a:t>
            </a:r>
          </a:p>
          <a:p>
            <a:pPr algn="r" rtl="1">
              <a:buNone/>
            </a:pPr>
            <a:r>
              <a:rPr lang="fa-IR" dirty="0" smtClean="0">
                <a:solidFill>
                  <a:srgbClr val="FF0000"/>
                </a:solidFill>
                <a:cs typeface="B Mitra" pitchFamily="2" charset="-78"/>
              </a:rPr>
              <a:t>12. آقاي احمدي: خير. هميشه اينگونه بوده است.</a:t>
            </a:r>
          </a:p>
          <a:p>
            <a:pPr algn="r" rtl="1">
              <a:buNone/>
            </a:pPr>
            <a:r>
              <a:rPr lang="fa-IR" dirty="0" smtClean="0">
                <a:solidFill>
                  <a:srgbClr val="FF0000"/>
                </a:solidFill>
                <a:cs typeface="B Mitra" pitchFamily="2" charset="-78"/>
              </a:rPr>
              <a:t>13. آقاي انصاري: آيا ممكن است واقعاً چنين مشكلي وجود داشته باشد و واحدهاي ديگر نياز به اطلاعات تكميلي ديگري باشند؟</a:t>
            </a:r>
          </a:p>
          <a:p>
            <a:pPr algn="r" rtl="1">
              <a:buNone/>
            </a:pPr>
            <a:r>
              <a:rPr lang="fa-IR" dirty="0" smtClean="0">
                <a:solidFill>
                  <a:srgbClr val="FF0000"/>
                </a:solidFill>
                <a:cs typeface="B Mitra" pitchFamily="2" charset="-78"/>
              </a:rPr>
              <a:t>14. آقاي احمدي: مطمئن نيستم. شايد آري و شايد نه.</a:t>
            </a:r>
          </a:p>
          <a:p>
            <a:pPr algn="r" rtl="1">
              <a:buNone/>
            </a:pPr>
            <a:r>
              <a:rPr lang="fa-IR" dirty="0" smtClean="0">
                <a:solidFill>
                  <a:srgbClr val="FF0000"/>
                </a:solidFill>
                <a:cs typeface="B Mitra" pitchFamily="2" charset="-78"/>
              </a:rPr>
              <a:t>15. آقاي انصاري: به نظرم يكي از اين موارد را با هم مروري داشته باشيم تا با اطلاعات بيشتري بتوانيم درباره تعريف مسئله و شناسايي راه حل اقدام كنيم.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blinds(horizontal)">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blinds(horizontal)">
                                      <p:cBhvr>
                                        <p:cTn id="37" dur="5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blinds(horizontal)">
                                      <p:cBhvr>
                                        <p:cTn id="42" dur="500"/>
                                        <p:tgtEl>
                                          <p:spTgt spid="3">
                                            <p:txEl>
                                              <p:pRg st="10" end="1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blinds(horizontal)">
                                      <p:cBhvr>
                                        <p:cTn id="47"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fa-IR" sz="2400" dirty="0" smtClean="0">
                <a:cs typeface="B Zar" pitchFamily="2" charset="-78"/>
              </a:rPr>
              <a:t>ادراکات و پیش فرضهای انسان شکل دهنده قضاوتهای ما هستند و از اینرو در خیلی مواقع ممکن است ما را به قضاوت های نادرست هدایت کنند.</a:t>
            </a:r>
          </a:p>
          <a:p>
            <a:pPr algn="r" rtl="1"/>
            <a:endParaRPr lang="fa-IR" sz="2400" dirty="0" smtClean="0">
              <a:cs typeface="B Zar" pitchFamily="2" charset="-78"/>
            </a:endParaRPr>
          </a:p>
          <a:p>
            <a:pPr algn="r" rtl="1"/>
            <a:r>
              <a:rPr lang="fa-IR" sz="2400" dirty="0" smtClean="0">
                <a:cs typeface="B Zar" pitchFamily="2" charset="-78"/>
              </a:rPr>
              <a:t>برای بهبود یادگیری در تعاملات خود باید تا حدی که محدودیت های مکانی و زمانی اجازه می دهد سعی در معلق کردن پیش فرضها و تلاش برای یافتن اطلاعات بر اساس حقایق عینی نماییم.</a:t>
            </a:r>
          </a:p>
          <a:p>
            <a:pPr algn="r" rtl="1"/>
            <a:endParaRPr lang="fa-IR" sz="2400" dirty="0" smtClean="0">
              <a:cs typeface="B Zar" pitchFamily="2" charset="-78"/>
            </a:endParaRPr>
          </a:p>
          <a:p>
            <a:pPr algn="r" rtl="1"/>
            <a:r>
              <a:rPr lang="fa-IR" sz="2400" dirty="0" smtClean="0">
                <a:cs typeface="B Zar" pitchFamily="2" charset="-78"/>
              </a:rPr>
              <a:t>تاملات ذهنی بستری برای ارتقای توانمندی یادگیری ما فراهم می آورد.</a:t>
            </a:r>
          </a:p>
          <a:p>
            <a:pPr algn="r" rtl="1"/>
            <a:endParaRPr lang="fa-IR" sz="2400" dirty="0" smtClean="0">
              <a:cs typeface="B Zar" pitchFamily="2" charset="-78"/>
            </a:endParaRPr>
          </a:p>
          <a:p>
            <a:pPr algn="r" rtl="1"/>
            <a:r>
              <a:rPr lang="fa-IR" sz="2400" dirty="0" smtClean="0">
                <a:cs typeface="B Zar" pitchFamily="2" charset="-78"/>
              </a:rPr>
              <a:t>دستیابی به عینی گرایی بالا نیازمند تمرین و توجه به اطلاعات عيني در طی زمان است.</a:t>
            </a:r>
            <a:endParaRPr lang="en-US" sz="2400" dirty="0" smtClean="0">
              <a:cs typeface="B Zar" pitchFamily="2" charset="-78"/>
            </a:endParaRPr>
          </a:p>
          <a:p>
            <a:pPr algn="r" rtl="1"/>
            <a:endParaRPr lang="en-US" sz="2400" dirty="0" smtClean="0">
              <a:cs typeface="B Zar" pitchFamily="2" charset="-78"/>
            </a:endParaRPr>
          </a:p>
          <a:p>
            <a:pPr algn="r" rtl="1"/>
            <a:r>
              <a:rPr lang="fa-IR" sz="2400" dirty="0" smtClean="0">
                <a:cs typeface="B Zar" pitchFamily="2" charset="-78"/>
              </a:rPr>
              <a:t>مهارت ديالوگ شرايط بهتري را براي يادگيري و بهبود عملكرد از طريق بازبيني و احياناً اصلاح پيش فرضهاي ذهني فراهم مي آورد.</a:t>
            </a:r>
            <a:endParaRPr lang="fa-IR" sz="2400" dirty="0">
              <a:cs typeface="B Zar" pitchFamily="2" charset="-78"/>
            </a:endParaRPr>
          </a:p>
        </p:txBody>
      </p:sp>
      <p:sp>
        <p:nvSpPr>
          <p:cNvPr id="2" name="Title 1"/>
          <p:cNvSpPr>
            <a:spLocks noGrp="1"/>
          </p:cNvSpPr>
          <p:nvPr>
            <p:ph type="title"/>
          </p:nvPr>
        </p:nvSpPr>
        <p:spPr/>
        <p:txBody>
          <a:bodyPr/>
          <a:lstStyle/>
          <a:p>
            <a:pPr algn="r"/>
            <a:r>
              <a:rPr lang="fa-IR" dirty="0" smtClean="0">
                <a:cs typeface="Nazanin" pitchFamily="2" charset="-78"/>
              </a:rPr>
              <a:t>جمع بندی</a:t>
            </a:r>
            <a:endParaRPr lang="fa-IR" dirty="0">
              <a:cs typeface="Nazanin" pitchFamily="2"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p:cNvSpPr>
          <p:nvPr>
            <p:ph idx="1"/>
          </p:nvPr>
        </p:nvSpPr>
        <p:spPr>
          <a:xfrm>
            <a:off x="1143000" y="1905000"/>
            <a:ext cx="7791450" cy="4114800"/>
          </a:xfrm>
        </p:spPr>
        <p:txBody>
          <a:bodyPr>
            <a:normAutofit lnSpcReduction="10000"/>
          </a:bodyPr>
          <a:lstStyle/>
          <a:p>
            <a:pPr algn="just" rtl="1">
              <a:buClr>
                <a:schemeClr val="accent2"/>
              </a:buClr>
              <a:buFont typeface="Wingdings" pitchFamily="2" charset="2"/>
              <a:buChar char="q"/>
            </a:pPr>
            <a:r>
              <a:rPr lang="fa-IR" sz="2800" dirty="0" smtClean="0">
                <a:cs typeface="Zar" pitchFamily="2" charset="-78"/>
              </a:rPr>
              <a:t>بر اساس مطالعات آ</a:t>
            </a:r>
            <a:r>
              <a:rPr lang="ar-SA" sz="2800" dirty="0" smtClean="0">
                <a:cs typeface="Zar" pitchFamily="2" charset="-78"/>
              </a:rPr>
              <a:t>ر</a:t>
            </a:r>
            <a:r>
              <a:rPr lang="fa-IR" sz="2800" dirty="0" smtClean="0">
                <a:cs typeface="Zar" pitchFamily="2" charset="-78"/>
              </a:rPr>
              <a:t>جري</a:t>
            </a:r>
            <a:r>
              <a:rPr lang="ar-SA" sz="2800" dirty="0" smtClean="0">
                <a:cs typeface="Zar" pitchFamily="2" charset="-78"/>
              </a:rPr>
              <a:t>س و</a:t>
            </a:r>
            <a:r>
              <a:rPr lang="fa-IR" sz="2800" dirty="0" smtClean="0">
                <a:cs typeface="Zar" pitchFamily="2" charset="-78"/>
              </a:rPr>
              <a:t> </a:t>
            </a:r>
            <a:r>
              <a:rPr lang="ar-SA" sz="2800" dirty="0" smtClean="0">
                <a:cs typeface="Zar" pitchFamily="2" charset="-78"/>
              </a:rPr>
              <a:t>شان (</a:t>
            </a:r>
            <a:r>
              <a:rPr lang="fa-IR" sz="2800" dirty="0" smtClean="0">
                <a:cs typeface="Zar" pitchFamily="2" charset="-78"/>
              </a:rPr>
              <a:t>1996</a:t>
            </a:r>
            <a:r>
              <a:rPr lang="ar-SA" sz="2800" dirty="0" smtClean="0">
                <a:cs typeface="Zar" pitchFamily="2" charset="-78"/>
              </a:rPr>
              <a:t>) افراد به صورت گز</a:t>
            </a:r>
            <a:r>
              <a:rPr lang="fa-IR" sz="2800" dirty="0" smtClean="0">
                <a:cs typeface="Zar" pitchFamily="2" charset="-78"/>
              </a:rPr>
              <a:t>ي</a:t>
            </a:r>
            <a:r>
              <a:rPr lang="ar-SA" sz="2800" dirty="0" smtClean="0">
                <a:cs typeface="Zar" pitchFamily="2" charset="-78"/>
              </a:rPr>
              <a:t>نشی اطلاعات لازم را از مح</a:t>
            </a:r>
            <a:r>
              <a:rPr lang="fa-IR" sz="2800" dirty="0" smtClean="0">
                <a:cs typeface="Zar" pitchFamily="2" charset="-78"/>
              </a:rPr>
              <a:t>ي</a:t>
            </a:r>
            <a:r>
              <a:rPr lang="ar-SA" sz="2800" dirty="0" smtClean="0">
                <a:cs typeface="Zar" pitchFamily="2" charset="-78"/>
              </a:rPr>
              <a:t>طشان اخذ می کنند.</a:t>
            </a:r>
            <a:r>
              <a:rPr lang="fa-IR" sz="2800" dirty="0" smtClean="0">
                <a:cs typeface="Zar" pitchFamily="2" charset="-78"/>
              </a:rPr>
              <a:t> سپس</a:t>
            </a:r>
            <a:r>
              <a:rPr lang="ar-SA" sz="2800" dirty="0" smtClean="0">
                <a:cs typeface="Zar" pitchFamily="2" charset="-78"/>
              </a:rPr>
              <a:t> ممکن است به سرعت زنج</a:t>
            </a:r>
            <a:r>
              <a:rPr lang="fa-IR" sz="2800" dirty="0" smtClean="0">
                <a:cs typeface="Zar" pitchFamily="2" charset="-78"/>
              </a:rPr>
              <a:t>ي</a:t>
            </a:r>
            <a:r>
              <a:rPr lang="ar-SA" sz="2800" dirty="0" smtClean="0">
                <a:cs typeface="Zar" pitchFamily="2" charset="-78"/>
              </a:rPr>
              <a:t>ره ای از استنباطها</a:t>
            </a:r>
            <a:r>
              <a:rPr lang="fa-IR" sz="2800" dirty="0" smtClean="0">
                <a:cs typeface="Zar" pitchFamily="2" charset="-78"/>
              </a:rPr>
              <a:t> را </a:t>
            </a:r>
            <a:r>
              <a:rPr lang="ar-SA" sz="2800" dirty="0" smtClean="0">
                <a:cs typeface="Zar" pitchFamily="2" charset="-78"/>
              </a:rPr>
              <a:t>در</a:t>
            </a:r>
            <a:r>
              <a:rPr lang="fa-IR" sz="2800" dirty="0" smtClean="0">
                <a:cs typeface="Zar" pitchFamily="2" charset="-78"/>
              </a:rPr>
              <a:t> </a:t>
            </a:r>
            <a:r>
              <a:rPr lang="ar-SA" sz="2800" dirty="0" smtClean="0">
                <a:cs typeface="Zar" pitchFamily="2" charset="-78"/>
              </a:rPr>
              <a:t>ذهن شکل </a:t>
            </a:r>
            <a:r>
              <a:rPr lang="fa-IR" sz="2800" dirty="0" smtClean="0">
                <a:cs typeface="Zar" pitchFamily="2" charset="-78"/>
              </a:rPr>
              <a:t>داده،</a:t>
            </a:r>
            <a:r>
              <a:rPr lang="ar-SA" sz="2800" dirty="0" smtClean="0">
                <a:cs typeface="Zar" pitchFamily="2" charset="-78"/>
              </a:rPr>
              <a:t> و</a:t>
            </a:r>
            <a:r>
              <a:rPr lang="fa-IR" sz="2800" dirty="0" smtClean="0">
                <a:cs typeface="Zar" pitchFamily="2" charset="-78"/>
              </a:rPr>
              <a:t> در پي آن</a:t>
            </a:r>
            <a:r>
              <a:rPr lang="ar-SA" sz="2800" dirty="0" smtClean="0">
                <a:cs typeface="Zar" pitchFamily="2" charset="-78"/>
              </a:rPr>
              <a:t> روابط</a:t>
            </a:r>
            <a:r>
              <a:rPr lang="fa-IR" sz="2800" dirty="0" smtClean="0">
                <a:cs typeface="Zar" pitchFamily="2" charset="-78"/>
              </a:rPr>
              <a:t>ي</a:t>
            </a:r>
            <a:r>
              <a:rPr lang="ar-SA" sz="2800" dirty="0" smtClean="0">
                <a:cs typeface="Zar" pitchFamily="2" charset="-78"/>
              </a:rPr>
              <a:t> ب</a:t>
            </a:r>
            <a:r>
              <a:rPr lang="fa-IR" sz="2800" dirty="0" smtClean="0">
                <a:cs typeface="Zar" pitchFamily="2" charset="-78"/>
              </a:rPr>
              <a:t>ي</a:t>
            </a:r>
            <a:r>
              <a:rPr lang="ar-SA" sz="2800" dirty="0" smtClean="0">
                <a:cs typeface="Zar" pitchFamily="2" charset="-78"/>
              </a:rPr>
              <a:t>ن اطلاعات جد</a:t>
            </a:r>
            <a:r>
              <a:rPr lang="fa-IR" sz="2800" dirty="0" smtClean="0">
                <a:cs typeface="Zar" pitchFamily="2" charset="-78"/>
              </a:rPr>
              <a:t>ي</a:t>
            </a:r>
            <a:r>
              <a:rPr lang="ar-SA" sz="2800" dirty="0" smtClean="0">
                <a:cs typeface="Zar" pitchFamily="2" charset="-78"/>
              </a:rPr>
              <a:t>د و فرضها و باورها</a:t>
            </a:r>
            <a:r>
              <a:rPr lang="fa-IR" sz="2800" dirty="0" smtClean="0">
                <a:cs typeface="Zar" pitchFamily="2" charset="-78"/>
              </a:rPr>
              <a:t> را با تفاسير خود از اطلاعات موجود</a:t>
            </a:r>
            <a:r>
              <a:rPr lang="ar-SA" sz="2800" dirty="0" smtClean="0">
                <a:cs typeface="Zar" pitchFamily="2" charset="-78"/>
              </a:rPr>
              <a:t> ا</a:t>
            </a:r>
            <a:r>
              <a:rPr lang="fa-IR" sz="2800" dirty="0" smtClean="0">
                <a:cs typeface="Zar" pitchFamily="2" charset="-78"/>
              </a:rPr>
              <a:t>ي</a:t>
            </a:r>
            <a:r>
              <a:rPr lang="ar-SA" sz="2800" dirty="0" smtClean="0">
                <a:cs typeface="Zar" pitchFamily="2" charset="-78"/>
              </a:rPr>
              <a:t>جا</a:t>
            </a:r>
            <a:r>
              <a:rPr lang="fa-IR" sz="2800" dirty="0" smtClean="0">
                <a:cs typeface="Zar" pitchFamily="2" charset="-78"/>
              </a:rPr>
              <a:t>د کنند، </a:t>
            </a:r>
            <a:r>
              <a:rPr lang="ar-SA" sz="2800" dirty="0" smtClean="0">
                <a:cs typeface="Zar" pitchFamily="2" charset="-78"/>
              </a:rPr>
              <a:t>ونها</a:t>
            </a:r>
            <a:r>
              <a:rPr lang="fa-IR" sz="2800" dirty="0" smtClean="0">
                <a:cs typeface="Zar" pitchFamily="2" charset="-78"/>
              </a:rPr>
              <a:t>ي</a:t>
            </a:r>
            <a:r>
              <a:rPr lang="ar-SA" sz="2800" dirty="0" smtClean="0">
                <a:cs typeface="Zar" pitchFamily="2" charset="-78"/>
              </a:rPr>
              <a:t>تا</a:t>
            </a:r>
            <a:r>
              <a:rPr lang="fa-IR" sz="2800" dirty="0" smtClean="0">
                <a:cs typeface="Zar" pitchFamily="2" charset="-78"/>
              </a:rPr>
              <a:t>ً</a:t>
            </a:r>
            <a:r>
              <a:rPr lang="ar-SA" sz="2800" dirty="0" smtClean="0">
                <a:cs typeface="Zar" pitchFamily="2" charset="-78"/>
              </a:rPr>
              <a:t> رفتارها</a:t>
            </a:r>
            <a:r>
              <a:rPr lang="fa-IR" sz="2800" dirty="0" smtClean="0">
                <a:cs typeface="Zar" pitchFamily="2" charset="-78"/>
              </a:rPr>
              <a:t>يشان را </a:t>
            </a:r>
            <a:r>
              <a:rPr lang="ar-SA" sz="2800" dirty="0" smtClean="0">
                <a:cs typeface="Zar" pitchFamily="2" charset="-78"/>
              </a:rPr>
              <a:t>بر اساس استنباطها</a:t>
            </a:r>
            <a:r>
              <a:rPr lang="fa-IR" sz="2800" dirty="0" smtClean="0">
                <a:cs typeface="Zar" pitchFamily="2" charset="-78"/>
              </a:rPr>
              <a:t>ي</a:t>
            </a:r>
            <a:r>
              <a:rPr lang="ar-SA" sz="2800" dirty="0" smtClean="0">
                <a:cs typeface="Zar" pitchFamily="2" charset="-78"/>
              </a:rPr>
              <a:t>شان بــــرو</a:t>
            </a:r>
            <a:r>
              <a:rPr lang="fa-IR" sz="2800" dirty="0" smtClean="0">
                <a:cs typeface="Zar" pitchFamily="2" charset="-78"/>
              </a:rPr>
              <a:t>ز دهند.</a:t>
            </a:r>
          </a:p>
          <a:p>
            <a:pPr algn="just" rtl="1">
              <a:buClr>
                <a:schemeClr val="accent2"/>
              </a:buClr>
              <a:buFont typeface="Wingdings 2" pitchFamily="18" charset="2"/>
              <a:buNone/>
            </a:pPr>
            <a:r>
              <a:rPr lang="fa-IR" sz="2800" dirty="0" smtClean="0">
                <a:cs typeface="Zar" pitchFamily="2" charset="-78"/>
              </a:rPr>
              <a:t> </a:t>
            </a:r>
            <a:endParaRPr lang="fa-IR" sz="2800" dirty="0" smtClean="0"/>
          </a:p>
          <a:p>
            <a:pPr algn="r" rtl="1">
              <a:buClr>
                <a:srgbClr val="FF9900"/>
              </a:buClr>
              <a:buFont typeface="Wingdings" pitchFamily="2" charset="2"/>
              <a:buChar char="q"/>
            </a:pPr>
            <a:r>
              <a:rPr lang="ar-SA" sz="2800" dirty="0" smtClean="0">
                <a:cs typeface="Zar" pitchFamily="2" charset="-78"/>
              </a:rPr>
              <a:t>چن</a:t>
            </a:r>
            <a:r>
              <a:rPr lang="fa-IR" sz="2800" dirty="0" smtClean="0">
                <a:cs typeface="Zar" pitchFamily="2" charset="-78"/>
              </a:rPr>
              <a:t>ي</a:t>
            </a:r>
            <a:r>
              <a:rPr lang="ar-SA" sz="2800" dirty="0" smtClean="0">
                <a:cs typeface="Zar" pitchFamily="2" charset="-78"/>
              </a:rPr>
              <a:t>ن استنباطها</a:t>
            </a:r>
            <a:r>
              <a:rPr lang="fa-IR" sz="2800" dirty="0" smtClean="0">
                <a:cs typeface="Zar" pitchFamily="2" charset="-78"/>
              </a:rPr>
              <a:t>ي</a:t>
            </a:r>
            <a:r>
              <a:rPr lang="ar-SA" sz="2800" dirty="0" smtClean="0">
                <a:cs typeface="Zar" pitchFamily="2" charset="-78"/>
              </a:rPr>
              <a:t>ی معمولا</a:t>
            </a:r>
            <a:r>
              <a:rPr lang="fa-IR" sz="2800" dirty="0" smtClean="0">
                <a:cs typeface="Zar" pitchFamily="2" charset="-78"/>
              </a:rPr>
              <a:t>ً</a:t>
            </a:r>
            <a:r>
              <a:rPr lang="ar-SA" sz="2800" dirty="0" smtClean="0">
                <a:cs typeface="Zar" pitchFamily="2" charset="-78"/>
              </a:rPr>
              <a:t> آزمون نشده و متاسفانه</a:t>
            </a:r>
            <a:r>
              <a:rPr lang="fa-IR" sz="2800" dirty="0" smtClean="0">
                <a:cs typeface="Zar" pitchFamily="2" charset="-78"/>
              </a:rPr>
              <a:t> </a:t>
            </a:r>
            <a:r>
              <a:rPr lang="ar-SA" sz="2800" dirty="0" smtClean="0">
                <a:cs typeface="Zar" pitchFamily="2" charset="-78"/>
              </a:rPr>
              <a:t>گاهی غ</a:t>
            </a:r>
            <a:r>
              <a:rPr lang="fa-IR" sz="2800" dirty="0" smtClean="0">
                <a:cs typeface="Zar" pitchFamily="2" charset="-78"/>
              </a:rPr>
              <a:t>ي</a:t>
            </a:r>
            <a:r>
              <a:rPr lang="ar-SA" sz="2800" dirty="0" smtClean="0">
                <a:cs typeface="Zar" pitchFamily="2" charset="-78"/>
              </a:rPr>
              <a:t>ر صح</a:t>
            </a:r>
            <a:r>
              <a:rPr lang="fa-IR" sz="2800" dirty="0" smtClean="0">
                <a:cs typeface="Zar" pitchFamily="2" charset="-78"/>
              </a:rPr>
              <a:t>ي</a:t>
            </a:r>
            <a:r>
              <a:rPr lang="ar-SA" sz="2800" dirty="0" smtClean="0">
                <a:cs typeface="Zar" pitchFamily="2" charset="-78"/>
              </a:rPr>
              <a:t>ح </a:t>
            </a:r>
            <a:r>
              <a:rPr lang="fa-IR" sz="2800" dirty="0" smtClean="0">
                <a:cs typeface="Zar" pitchFamily="2" charset="-78"/>
              </a:rPr>
              <a:t>می باشند</a:t>
            </a:r>
            <a:r>
              <a:rPr lang="ar-SA" sz="2800" dirty="0" smtClean="0">
                <a:cs typeface="Zar" pitchFamily="2" charset="-78"/>
              </a:rPr>
              <a:t>. </a:t>
            </a:r>
            <a:r>
              <a:rPr lang="fa-IR" dirty="0" smtClean="0"/>
              <a:t/>
            </a:r>
            <a:br>
              <a:rPr lang="fa-IR" dirty="0" smtClean="0"/>
            </a:br>
            <a:endParaRPr lang="fa-IR" dirty="0" smtClean="0"/>
          </a:p>
          <a:p>
            <a:pPr>
              <a:buFont typeface="Wingdings 2" pitchFamily="18" charset="2"/>
              <a:buNone/>
            </a:pPr>
            <a:endParaRPr lang="en-US" dirty="0" smtClean="0">
              <a:cs typeface="Majalla UI"/>
            </a:endParaRPr>
          </a:p>
        </p:txBody>
      </p:sp>
      <p:sp>
        <p:nvSpPr>
          <p:cNvPr id="70658"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b="1" dirty="0" smtClean="0">
                <a:cs typeface="Zar" pitchFamily="2" charset="-78"/>
              </a:rPr>
              <a:t>شناسايي نردبان استنتاج در ذهن خود</a:t>
            </a:r>
            <a:endParaRPr lang="en-US" dirty="0" smtClean="0">
              <a:effectLst>
                <a:outerShdw blurRad="38100" dist="38100" dir="2700000" algn="tl">
                  <a:srgbClr val="C0C0C0"/>
                </a:outerShdw>
              </a:effectLst>
              <a:cs typeface="Za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3" name="Content Placeholder 3" descr="ladder1.jpg"/>
          <p:cNvPicPr>
            <a:picLocks noGrp="1" noChangeAspect="1"/>
          </p:cNvPicPr>
          <p:nvPr>
            <p:ph idx="1"/>
          </p:nvPr>
        </p:nvPicPr>
        <p:blipFill>
          <a:blip r:embed="rId3" cstate="print"/>
          <a:srcRect/>
          <a:stretch>
            <a:fillRect/>
          </a:stretch>
        </p:blipFill>
        <p:spPr>
          <a:xfrm>
            <a:off x="2057400" y="1601788"/>
            <a:ext cx="6194425" cy="4646612"/>
          </a:xfrm>
        </p:spPr>
      </p:pic>
      <p:sp>
        <p:nvSpPr>
          <p:cNvPr id="2" name="Title 1"/>
          <p:cNvSpPr>
            <a:spLocks noGrp="1"/>
          </p:cNvSpPr>
          <p:nvPr>
            <p:ph type="title"/>
          </p:nvPr>
        </p:nvSpPr>
        <p:spPr>
          <a:xfrm>
            <a:off x="1435100" y="457200"/>
            <a:ext cx="7499350" cy="1143000"/>
          </a:xfrm>
        </p:spPr>
        <p:txBody>
          <a:bodyPr>
            <a:normAutofit fontScale="90000"/>
          </a:bodyPr>
          <a:lstStyle/>
          <a:p>
            <a:pPr algn="r">
              <a:defRPr/>
            </a:pPr>
            <a:r>
              <a:rPr lang="fa-IR" sz="4400" dirty="0" smtClean="0">
                <a:cs typeface="Zar" pitchFamily="2" charset="-78"/>
              </a:rPr>
              <a:t>شناسايي نردبان استنتاج در ذهن خود</a:t>
            </a:r>
            <a:br>
              <a:rPr lang="fa-IR" sz="4400" dirty="0" smtClean="0">
                <a:cs typeface="Zar" pitchFamily="2" charset="-78"/>
              </a:rPr>
            </a:br>
            <a:endParaRPr lang="fa-I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5603"/>
                                        </p:tgtEl>
                                        <p:attrNameLst>
                                          <p:attrName>style.visibility</p:attrName>
                                        </p:attrNameLst>
                                      </p:cBhvr>
                                      <p:to>
                                        <p:strVal val="visible"/>
                                      </p:to>
                                    </p:set>
                                    <p:animEffect transition="in" filter="box(in)">
                                      <p:cBhvr>
                                        <p:cTn id="7" dur="500"/>
                                        <p:tgtEl>
                                          <p:spTgt spid="25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7" name="Content Placeholder 3" descr="ladder1.gif"/>
          <p:cNvPicPr>
            <a:picLocks noGrp="1" noChangeAspect="1"/>
          </p:cNvPicPr>
          <p:nvPr>
            <p:ph idx="1"/>
          </p:nvPr>
        </p:nvPicPr>
        <p:blipFill>
          <a:blip r:embed="rId3" cstate="print"/>
          <a:srcRect/>
          <a:stretch>
            <a:fillRect/>
          </a:stretch>
        </p:blipFill>
        <p:spPr>
          <a:xfrm>
            <a:off x="2057400" y="2219854"/>
            <a:ext cx="2133600" cy="2274359"/>
          </a:xfrm>
        </p:spPr>
      </p:pic>
      <p:sp>
        <p:nvSpPr>
          <p:cNvPr id="2" name="Title 1"/>
          <p:cNvSpPr>
            <a:spLocks noGrp="1"/>
          </p:cNvSpPr>
          <p:nvPr>
            <p:ph type="title"/>
          </p:nvPr>
        </p:nvSpPr>
        <p:spPr>
          <a:xfrm>
            <a:off x="1435100" y="609600"/>
            <a:ext cx="7499350" cy="1143000"/>
          </a:xfrm>
        </p:spPr>
        <p:txBody>
          <a:bodyPr>
            <a:normAutofit fontScale="90000"/>
          </a:bodyPr>
          <a:lstStyle/>
          <a:p>
            <a:pPr algn="r">
              <a:defRPr/>
            </a:pPr>
            <a:r>
              <a:rPr lang="fa-IR" sz="4400" dirty="0" smtClean="0">
                <a:cs typeface="Zar" pitchFamily="2" charset="-78"/>
              </a:rPr>
              <a:t>شناسايي نردبان استنتاج در ذهن خود (ادامه)</a:t>
            </a:r>
            <a:br>
              <a:rPr lang="fa-IR" sz="4400" dirty="0" smtClean="0">
                <a:cs typeface="Zar" pitchFamily="2" charset="-78"/>
              </a:rPr>
            </a:br>
            <a:endParaRPr lang="fa-IR" dirty="0"/>
          </a:p>
        </p:txBody>
      </p:sp>
      <p:pic>
        <p:nvPicPr>
          <p:cNvPr id="26628" name="Picture 7" descr="ladder4.gif"/>
          <p:cNvPicPr>
            <a:picLocks noChangeAspect="1"/>
          </p:cNvPicPr>
          <p:nvPr/>
        </p:nvPicPr>
        <p:blipFill>
          <a:blip r:embed="rId4" cstate="print"/>
          <a:srcRect/>
          <a:stretch>
            <a:fillRect/>
          </a:stretch>
        </p:blipFill>
        <p:spPr bwMode="auto">
          <a:xfrm>
            <a:off x="5421313" y="3429000"/>
            <a:ext cx="1913021" cy="20574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627"/>
                                        </p:tgtEl>
                                        <p:attrNameLst>
                                          <p:attrName>style.visibility</p:attrName>
                                        </p:attrNameLst>
                                      </p:cBhvr>
                                      <p:to>
                                        <p:strVal val="visible"/>
                                      </p:to>
                                    </p:set>
                                    <p:animEffect transition="in" filter="blinds(horizontal)">
                                      <p:cBhvr>
                                        <p:cTn id="7" dur="500"/>
                                        <p:tgtEl>
                                          <p:spTgt spid="2662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6628"/>
                                        </p:tgtEl>
                                        <p:attrNameLst>
                                          <p:attrName>style.visibility</p:attrName>
                                        </p:attrNameLst>
                                      </p:cBhvr>
                                      <p:to>
                                        <p:strVal val="visible"/>
                                      </p:to>
                                    </p:set>
                                    <p:animEffect transition="in" filter="blinds(horizontal)">
                                      <p:cBhvr>
                                        <p:cTn id="12" dur="500"/>
                                        <p:tgtEl>
                                          <p:spTgt spid="26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r" rtl="1"/>
            <a:r>
              <a:rPr lang="fa-IR" dirty="0" smtClean="0">
                <a:cs typeface="B Nazanin" pitchFamily="2" charset="-78"/>
              </a:rPr>
              <a:t>مهارت تاملات ذهني</a:t>
            </a:r>
            <a:r>
              <a:rPr lang="en-US" dirty="0" smtClean="0">
                <a:cs typeface="B Nazanin" pitchFamily="2" charset="-78"/>
              </a:rPr>
              <a:t> (Reflection) </a:t>
            </a:r>
            <a:endParaRPr lang="fa-IR" dirty="0" smtClean="0">
              <a:cs typeface="B Nazanin" pitchFamily="2" charset="-78"/>
            </a:endParaRPr>
          </a:p>
          <a:p>
            <a:pPr algn="r" rtl="1"/>
            <a:endParaRPr lang="fa-IR" dirty="0" smtClean="0">
              <a:cs typeface="B Nazanin" pitchFamily="2" charset="-78"/>
            </a:endParaRPr>
          </a:p>
          <a:p>
            <a:pPr algn="r" rtl="1"/>
            <a:r>
              <a:rPr lang="fa-IR" dirty="0" smtClean="0">
                <a:cs typeface="B Nazanin" pitchFamily="2" charset="-78"/>
              </a:rPr>
              <a:t>مهارت ديالوگ</a:t>
            </a:r>
            <a:r>
              <a:rPr lang="en-US" dirty="0" smtClean="0">
                <a:cs typeface="B Nazanin" pitchFamily="2" charset="-78"/>
              </a:rPr>
              <a:t> (Dialogue) </a:t>
            </a:r>
            <a:endParaRPr lang="fa-IR" dirty="0" smtClean="0">
              <a:cs typeface="B Nazanin" pitchFamily="2" charset="-78"/>
            </a:endParaRPr>
          </a:p>
          <a:p>
            <a:pPr algn="r" rtl="1"/>
            <a:endParaRPr lang="fa-IR" dirty="0" smtClean="0">
              <a:cs typeface="B Nazanin" pitchFamily="2" charset="-78"/>
            </a:endParaRPr>
          </a:p>
          <a:p>
            <a:pPr algn="r" rtl="1"/>
            <a:r>
              <a:rPr lang="fa-IR" dirty="0" smtClean="0">
                <a:cs typeface="B Nazanin" pitchFamily="2" charset="-78"/>
              </a:rPr>
              <a:t>مهارت بالانس بين دفاع از نظرات و ديالوگ</a:t>
            </a:r>
            <a:r>
              <a:rPr lang="en-US" dirty="0" smtClean="0">
                <a:cs typeface="B Nazanin" pitchFamily="2" charset="-78"/>
              </a:rPr>
              <a:t> (Balance between dialogue and advocacy)</a:t>
            </a:r>
            <a:endParaRPr lang="en-US" dirty="0">
              <a:cs typeface="B Nazanin" pitchFamily="2" charset="-78"/>
            </a:endParaRPr>
          </a:p>
        </p:txBody>
      </p:sp>
      <p:sp>
        <p:nvSpPr>
          <p:cNvPr id="3" name="Title 2"/>
          <p:cNvSpPr>
            <a:spLocks noGrp="1"/>
          </p:cNvSpPr>
          <p:nvPr>
            <p:ph type="title"/>
          </p:nvPr>
        </p:nvSpPr>
        <p:spPr/>
        <p:txBody>
          <a:bodyPr>
            <a:normAutofit fontScale="90000"/>
          </a:bodyPr>
          <a:lstStyle/>
          <a:p>
            <a:pPr algn="r" rtl="1"/>
            <a:r>
              <a:rPr lang="fa-IR" dirty="0" smtClean="0">
                <a:cs typeface="B Nazanin" pitchFamily="2" charset="-78"/>
              </a:rPr>
              <a:t>مهارتهاي لازم براي استفاده از مدل نردبان استنتاج</a:t>
            </a:r>
            <a:endParaRPr lang="en-US" dirty="0">
              <a:cs typeface="B Nazanin" pitchFamily="2" charset="-7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p:cNvSpPr>
          <p:nvPr>
            <p:ph idx="1"/>
          </p:nvPr>
        </p:nvSpPr>
        <p:spPr/>
        <p:txBody>
          <a:bodyPr>
            <a:normAutofit/>
          </a:bodyPr>
          <a:lstStyle/>
          <a:p>
            <a:pPr algn="r" rtl="1">
              <a:buClr>
                <a:schemeClr val="accent2"/>
              </a:buClr>
              <a:buFont typeface="Wingdings" pitchFamily="2" charset="2"/>
              <a:buChar char="q"/>
            </a:pPr>
            <a:r>
              <a:rPr lang="fa-IR" b="1" dirty="0" smtClean="0">
                <a:cs typeface="Zar" pitchFamily="2" charset="-78"/>
              </a:rPr>
              <a:t> تاملات ذهنی </a:t>
            </a:r>
            <a:r>
              <a:rPr lang="en-US" b="1" dirty="0" smtClean="0">
                <a:cs typeface="Zar" pitchFamily="2" charset="-78"/>
              </a:rPr>
              <a:t>(reflection)</a:t>
            </a:r>
            <a:endParaRPr lang="fa-IR" b="1" dirty="0" smtClean="0">
              <a:cs typeface="Zar" pitchFamily="2" charset="-78"/>
            </a:endParaRPr>
          </a:p>
          <a:p>
            <a:pPr algn="r" rtl="1">
              <a:buClr>
                <a:schemeClr val="accent2"/>
              </a:buClr>
              <a:buFont typeface="Wingdings" pitchFamily="2" charset="2"/>
              <a:buChar char="§"/>
            </a:pPr>
            <a:r>
              <a:rPr lang="fa-IR" dirty="0" smtClean="0">
                <a:cs typeface="Zar" pitchFamily="2" charset="-78"/>
              </a:rPr>
              <a:t> تاملات</a:t>
            </a:r>
            <a:r>
              <a:rPr lang="ar-SA" dirty="0" smtClean="0">
                <a:cs typeface="Zar" pitchFamily="2" charset="-78"/>
              </a:rPr>
              <a:t> ذهنی به کنترل سرعت فرآ</a:t>
            </a:r>
            <a:r>
              <a:rPr lang="fa-IR" dirty="0" smtClean="0">
                <a:cs typeface="Zar" pitchFamily="2" charset="-78"/>
              </a:rPr>
              <a:t>ي</a:t>
            </a:r>
            <a:r>
              <a:rPr lang="ar-SA" dirty="0" smtClean="0">
                <a:cs typeface="Zar" pitchFamily="2" charset="-78"/>
              </a:rPr>
              <a:t>ند تفکر استنباطی به منظور ا</a:t>
            </a:r>
            <a:r>
              <a:rPr lang="fa-IR" dirty="0" smtClean="0">
                <a:cs typeface="Zar" pitchFamily="2" charset="-78"/>
              </a:rPr>
              <a:t>ي</a:t>
            </a:r>
            <a:r>
              <a:rPr lang="ar-SA" dirty="0" smtClean="0">
                <a:cs typeface="Zar" pitchFamily="2" charset="-78"/>
              </a:rPr>
              <a:t>جاد آگاهی ب</a:t>
            </a:r>
            <a:r>
              <a:rPr lang="fa-IR" dirty="0" smtClean="0">
                <a:cs typeface="Zar" pitchFamily="2" charset="-78"/>
              </a:rPr>
              <a:t>ي</a:t>
            </a:r>
            <a:r>
              <a:rPr lang="ar-SA" dirty="0" smtClean="0">
                <a:cs typeface="Zar" pitchFamily="2" charset="-78"/>
              </a:rPr>
              <a:t>شتر از چگونگی </a:t>
            </a:r>
            <a:r>
              <a:rPr lang="fa-IR" dirty="0" smtClean="0">
                <a:cs typeface="Zar" pitchFamily="2" charset="-78"/>
              </a:rPr>
              <a:t>تاثیر گذاری </a:t>
            </a:r>
            <a:r>
              <a:rPr lang="ar-SA" dirty="0" smtClean="0">
                <a:cs typeface="Zar" pitchFamily="2" charset="-78"/>
              </a:rPr>
              <a:t>الگو</a:t>
            </a:r>
            <a:r>
              <a:rPr lang="fa-IR" dirty="0" smtClean="0">
                <a:cs typeface="Zar" pitchFamily="2" charset="-78"/>
              </a:rPr>
              <a:t>هاي</a:t>
            </a:r>
            <a:r>
              <a:rPr lang="ar-SA" dirty="0" smtClean="0">
                <a:cs typeface="Zar" pitchFamily="2" charset="-78"/>
              </a:rPr>
              <a:t> ذهنی </a:t>
            </a:r>
            <a:r>
              <a:rPr lang="fa-IR" dirty="0" smtClean="0">
                <a:cs typeface="Zar" pitchFamily="2" charset="-78"/>
              </a:rPr>
              <a:t>بر قضاوت و عمل ما </a:t>
            </a:r>
            <a:r>
              <a:rPr lang="ar-SA" dirty="0" smtClean="0">
                <a:cs typeface="Zar" pitchFamily="2" charset="-78"/>
              </a:rPr>
              <a:t>اشاره دار</a:t>
            </a:r>
            <a:r>
              <a:rPr lang="fa-IR" dirty="0" smtClean="0">
                <a:cs typeface="Zar" pitchFamily="2" charset="-78"/>
              </a:rPr>
              <a:t>د(سنگه 1994)</a:t>
            </a:r>
            <a:r>
              <a:rPr lang="ar-SA" dirty="0" smtClean="0">
                <a:cs typeface="Zar" pitchFamily="2" charset="-78"/>
              </a:rPr>
              <a:t>.</a:t>
            </a:r>
            <a:endParaRPr lang="en-US" dirty="0" smtClean="0">
              <a:cs typeface="Zar" pitchFamily="2" charset="-78"/>
            </a:endParaRPr>
          </a:p>
          <a:p>
            <a:pPr algn="r" rtl="1">
              <a:buClr>
                <a:schemeClr val="accent2"/>
              </a:buClr>
              <a:buNone/>
            </a:pPr>
            <a:endParaRPr lang="fa-IR" dirty="0" smtClean="0">
              <a:cs typeface="Zar" pitchFamily="2" charset="-78"/>
            </a:endParaRPr>
          </a:p>
          <a:p>
            <a:endParaRPr lang="en-US" dirty="0" smtClean="0">
              <a:cs typeface="Majalla UI"/>
            </a:endParaRPr>
          </a:p>
        </p:txBody>
      </p:sp>
      <p:sp>
        <p:nvSpPr>
          <p:cNvPr id="67586"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algn="r">
              <a:defRPr/>
            </a:pPr>
            <a:r>
              <a:rPr lang="fa-IR" dirty="0" smtClean="0">
                <a:effectLst>
                  <a:outerShdw blurRad="38100" dist="38100" dir="2700000" algn="tl">
                    <a:srgbClr val="C0C0C0"/>
                  </a:outerShdw>
                </a:effectLst>
                <a:cs typeface="Zar" pitchFamily="2" charset="-78"/>
              </a:rPr>
              <a:t>تقويت مهارت تاملات ذهني</a:t>
            </a:r>
            <a:endParaRPr lang="en-US" dirty="0" smtClean="0">
              <a:effectLst>
                <a:outerShdw blurRad="38100" dist="38100" dir="2700000" algn="tl">
                  <a:srgbClr val="C0C0C0"/>
                </a:outerShdw>
              </a:effectLst>
              <a:cs typeface="Zar" pitchFamily="2" charset="-78"/>
            </a:endParaRPr>
          </a:p>
        </p:txBody>
      </p:sp>
      <p:pic>
        <p:nvPicPr>
          <p:cNvPr id="4" name="Content Placeholder 3" descr="ladder1.jpg"/>
          <p:cNvPicPr>
            <a:picLocks noChangeAspect="1"/>
          </p:cNvPicPr>
          <p:nvPr/>
        </p:nvPicPr>
        <p:blipFill>
          <a:blip r:embed="rId3" cstate="print"/>
          <a:srcRect/>
          <a:stretch>
            <a:fillRect/>
          </a:stretch>
        </p:blipFill>
        <p:spPr>
          <a:xfrm>
            <a:off x="2571736" y="3321385"/>
            <a:ext cx="3571900" cy="267938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447800"/>
            <a:ext cx="7867650" cy="4953000"/>
          </a:xfrm>
        </p:spPr>
        <p:txBody>
          <a:bodyPr>
            <a:normAutofit lnSpcReduction="10000"/>
          </a:bodyPr>
          <a:lstStyle/>
          <a:p>
            <a:pPr algn="r" rtl="1"/>
            <a:r>
              <a:rPr lang="fa-IR" sz="2400" dirty="0" smtClean="0">
                <a:cs typeface="B Zar" pitchFamily="2" charset="-78"/>
              </a:rPr>
              <a:t>مدیری در پایان روز کاری درباره یکی از مکالمات خود با یکی از کارشناسان می اندیشد:</a:t>
            </a:r>
          </a:p>
          <a:p>
            <a:pPr algn="just" rtl="1">
              <a:buNone/>
            </a:pPr>
            <a:r>
              <a:rPr lang="fa-IR" sz="2000" dirty="0" smtClean="0">
                <a:cs typeface="B Zar" pitchFamily="2" charset="-78"/>
              </a:rPr>
              <a:t>     </a:t>
            </a:r>
            <a:r>
              <a:rPr lang="fa-IR" sz="2000" dirty="0" smtClean="0">
                <a:solidFill>
                  <a:srgbClr val="002060"/>
                </a:solidFill>
                <a:cs typeface="B Zar" pitchFamily="2" charset="-78"/>
              </a:rPr>
              <a:t>”وقتی که وی به من گفت که او نمی تواند کار پیشنهادی مرا انجام دهد، من به خود گفتم که او فرد مسئولیت پذیری نیست و از اینرو دیگر به وی اصرار نکردم چون نگران بودم که با سپردن کار به وی موجبات شکست آن را فراهم آورم. راستی...چرا وی آن کار را نپذیرفت؟ آیا ممکن است دلایل دیگری هم وجود داشته باشد که برای هر فرد دیگری که این کار را به او ارجاع دهم ممکن است تاثیر گذار باشد؟ چرا بلافاصله عدم تقبل کار را به معنای فقدان روحیه مسئولیت پذیری گرفتم؟ ”</a:t>
            </a:r>
          </a:p>
          <a:p>
            <a:pPr algn="just" rtl="1">
              <a:buNone/>
            </a:pPr>
            <a:endParaRPr lang="fa-IR" sz="1600" dirty="0" smtClean="0">
              <a:cs typeface="B Zar" pitchFamily="2" charset="-78"/>
            </a:endParaRPr>
          </a:p>
          <a:p>
            <a:pPr algn="just" rtl="1"/>
            <a:r>
              <a:rPr lang="fa-IR" sz="2400" dirty="0" smtClean="0">
                <a:cs typeface="B Zar" pitchFamily="2" charset="-78"/>
              </a:rPr>
              <a:t>نکته مهم در اینجا اینست که ممکن است قضاوت ما درست باشد، اما اگر نبود چه؟</a:t>
            </a:r>
          </a:p>
          <a:p>
            <a:pPr algn="just" rtl="1"/>
            <a:endParaRPr lang="fa-IR" sz="2400" dirty="0" smtClean="0">
              <a:cs typeface="B Zar" pitchFamily="2" charset="-78"/>
            </a:endParaRPr>
          </a:p>
          <a:p>
            <a:pPr algn="just" rtl="1"/>
            <a:r>
              <a:rPr lang="fa-IR" sz="2400" dirty="0" smtClean="0">
                <a:cs typeface="B Zar" pitchFamily="2" charset="-78"/>
              </a:rPr>
              <a:t>توصیه صاحبنظران اين حوزه به تلاش تا حد امکان و مقدورات اجرایی و زمان در اختیار برای معلق نگاه داشتن پیش فرضها و تلاش برای کسب اطلاعات بر اساس واقعیت ها براي آزمون پيش فرض ها است.</a:t>
            </a:r>
            <a:endParaRPr lang="fa-IR" sz="2400" dirty="0">
              <a:cs typeface="B Zar" pitchFamily="2" charset="-78"/>
            </a:endParaRPr>
          </a:p>
        </p:txBody>
      </p:sp>
      <p:sp>
        <p:nvSpPr>
          <p:cNvPr id="2" name="Title 1"/>
          <p:cNvSpPr>
            <a:spLocks noGrp="1"/>
          </p:cNvSpPr>
          <p:nvPr>
            <p:ph type="title"/>
          </p:nvPr>
        </p:nvSpPr>
        <p:spPr/>
        <p:txBody>
          <a:bodyPr/>
          <a:lstStyle/>
          <a:p>
            <a:pPr algn="r"/>
            <a:r>
              <a:rPr lang="fa-IR" dirty="0" smtClean="0">
                <a:cs typeface="Nazanin" pitchFamily="2" charset="-78"/>
              </a:rPr>
              <a:t>مثال 1</a:t>
            </a:r>
            <a:endParaRPr lang="fa-IR" dirty="0">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ladder1.jpg"/>
          <p:cNvPicPr>
            <a:picLocks noChangeAspect="1"/>
          </p:cNvPicPr>
          <p:nvPr/>
        </p:nvPicPr>
        <p:blipFill>
          <a:blip r:embed="rId3" cstate="print"/>
          <a:srcRect/>
          <a:stretch>
            <a:fillRect/>
          </a:stretch>
        </p:blipFill>
        <p:spPr>
          <a:xfrm>
            <a:off x="395536" y="1466718"/>
            <a:ext cx="5591754" cy="4194530"/>
          </a:xfrm>
          <a:prstGeom prst="rect">
            <a:avLst/>
          </a:prstGeom>
        </p:spPr>
      </p:pic>
      <p:sp>
        <p:nvSpPr>
          <p:cNvPr id="12" name="Oval Callout 11"/>
          <p:cNvSpPr/>
          <p:nvPr/>
        </p:nvSpPr>
        <p:spPr>
          <a:xfrm>
            <a:off x="3851920" y="476672"/>
            <a:ext cx="2808312" cy="1395536"/>
          </a:xfrm>
          <a:prstGeom prst="wedgeEllipseCallout">
            <a:avLst>
              <a:gd name="adj1" fmla="val -31712"/>
              <a:gd name="adj2" fmla="val 77834"/>
            </a:avLst>
          </a:prstGeom>
          <a:ln/>
        </p:spPr>
        <p:style>
          <a:lnRef idx="2">
            <a:schemeClr val="dk1"/>
          </a:lnRef>
          <a:fillRef idx="1">
            <a:schemeClr val="lt1"/>
          </a:fillRef>
          <a:effectRef idx="0">
            <a:schemeClr val="dk1"/>
          </a:effectRef>
          <a:fontRef idx="minor">
            <a:schemeClr val="dk1"/>
          </a:fontRef>
        </p:style>
        <p:txBody>
          <a:bodyPr rtlCol="0" anchor="ctr"/>
          <a:lstStyle/>
          <a:p>
            <a:pPr algn="r" rtl="1"/>
            <a:r>
              <a:rPr lang="fa-IR" b="1" dirty="0" smtClean="0">
                <a:solidFill>
                  <a:srgbClr val="FF0000"/>
                </a:solidFill>
                <a:cs typeface="B Nazanin" pitchFamily="2" charset="-78"/>
              </a:rPr>
              <a:t>آیا می توانم بر اساس همین تجارب، درباره فرد قضاوت عمومی کنم؟</a:t>
            </a:r>
          </a:p>
        </p:txBody>
      </p:sp>
      <p:sp>
        <p:nvSpPr>
          <p:cNvPr id="13" name="Oval Callout 12"/>
          <p:cNvSpPr/>
          <p:nvPr/>
        </p:nvSpPr>
        <p:spPr>
          <a:xfrm>
            <a:off x="5786446" y="4071942"/>
            <a:ext cx="3096344" cy="2160240"/>
          </a:xfrm>
          <a:prstGeom prst="wedgeEllipseCallout">
            <a:avLst>
              <a:gd name="adj1" fmla="val -78427"/>
              <a:gd name="adj2" fmla="val -15502"/>
            </a:avLst>
          </a:prstGeom>
          <a:ln/>
        </p:spPr>
        <p:style>
          <a:lnRef idx="2">
            <a:schemeClr val="dk1"/>
          </a:lnRef>
          <a:fillRef idx="1">
            <a:schemeClr val="lt1"/>
          </a:fillRef>
          <a:effectRef idx="0">
            <a:schemeClr val="dk1"/>
          </a:effectRef>
          <a:fontRef idx="minor">
            <a:schemeClr val="dk1"/>
          </a:fontRef>
        </p:style>
        <p:txBody>
          <a:bodyPr rtlCol="0" anchor="ctr"/>
          <a:lstStyle/>
          <a:p>
            <a:pPr algn="r" rtl="1"/>
            <a:r>
              <a:rPr lang="fa-IR" b="1" dirty="0" smtClean="0">
                <a:solidFill>
                  <a:srgbClr val="FF0000"/>
                </a:solidFill>
                <a:cs typeface="B Nazanin" pitchFamily="2" charset="-78"/>
              </a:rPr>
              <a:t>آیا از همه اطلاعات قابل دسترس، همه موارد لازم را انتخاب کرده ام؟ آیا ممکن است بعضی اطلاعات مهم موجود را انتخاب نکرده باشم؟</a:t>
            </a:r>
          </a:p>
        </p:txBody>
      </p:sp>
      <p:sp>
        <p:nvSpPr>
          <p:cNvPr id="14" name="Oval Callout 13"/>
          <p:cNvSpPr/>
          <p:nvPr/>
        </p:nvSpPr>
        <p:spPr>
          <a:xfrm>
            <a:off x="1259632" y="5733256"/>
            <a:ext cx="2700808" cy="1124744"/>
          </a:xfrm>
          <a:prstGeom prst="wedgeEllipseCallout">
            <a:avLst>
              <a:gd name="adj1" fmla="val 16140"/>
              <a:gd name="adj2" fmla="val -74881"/>
            </a:avLst>
          </a:prstGeom>
          <a:ln/>
        </p:spPr>
        <p:style>
          <a:lnRef idx="2">
            <a:schemeClr val="dk1"/>
          </a:lnRef>
          <a:fillRef idx="1">
            <a:schemeClr val="lt1"/>
          </a:fillRef>
          <a:effectRef idx="0">
            <a:schemeClr val="dk1"/>
          </a:effectRef>
          <a:fontRef idx="minor">
            <a:schemeClr val="dk1"/>
          </a:fontRef>
        </p:style>
        <p:txBody>
          <a:bodyPr lIns="0" tIns="0" rIns="0" bIns="0" rtlCol="0" anchor="ctr"/>
          <a:lstStyle/>
          <a:p>
            <a:pPr algn="r" rtl="1"/>
            <a:r>
              <a:rPr lang="fa-IR" b="1" dirty="0" smtClean="0">
                <a:solidFill>
                  <a:srgbClr val="FF0000"/>
                </a:solidFill>
                <a:cs typeface="B Nazanin" pitchFamily="2" charset="-78"/>
              </a:rPr>
              <a:t>آیا اطلاعاتي غیر از موارد در دسترس وجود دارد؟</a:t>
            </a:r>
          </a:p>
        </p:txBody>
      </p:sp>
      <p:sp>
        <p:nvSpPr>
          <p:cNvPr id="16" name="Oval Callout 15"/>
          <p:cNvSpPr/>
          <p:nvPr/>
        </p:nvSpPr>
        <p:spPr>
          <a:xfrm>
            <a:off x="5903640" y="2204864"/>
            <a:ext cx="3240360" cy="1728192"/>
          </a:xfrm>
          <a:prstGeom prst="wedgeEllipseCallout">
            <a:avLst>
              <a:gd name="adj1" fmla="val -64229"/>
              <a:gd name="adj2" fmla="val 33975"/>
            </a:avLst>
          </a:prstGeom>
          <a:ln/>
        </p:spPr>
        <p:style>
          <a:lnRef idx="2">
            <a:schemeClr val="dk1"/>
          </a:lnRef>
          <a:fillRef idx="1">
            <a:schemeClr val="lt1"/>
          </a:fillRef>
          <a:effectRef idx="0">
            <a:schemeClr val="dk1"/>
          </a:effectRef>
          <a:fontRef idx="minor">
            <a:schemeClr val="dk1"/>
          </a:fontRef>
        </p:style>
        <p:txBody>
          <a:bodyPr rtlCol="0" anchor="ctr"/>
          <a:lstStyle/>
          <a:p>
            <a:pPr algn="r" rtl="1"/>
            <a:r>
              <a:rPr lang="fa-IR" b="1" dirty="0" smtClean="0">
                <a:solidFill>
                  <a:srgbClr val="FF0000"/>
                </a:solidFill>
                <a:cs typeface="B Nazanin" pitchFamily="2" charset="-78"/>
              </a:rPr>
              <a:t>آیا تفسیری که از اطلاعات </a:t>
            </a:r>
            <a:r>
              <a:rPr lang="fa-IR" b="1" dirty="0" err="1" smtClean="0">
                <a:solidFill>
                  <a:srgbClr val="FF0000"/>
                </a:solidFill>
                <a:cs typeface="B Nazanin" pitchFamily="2" charset="-78"/>
              </a:rPr>
              <a:t>موجودم</a:t>
            </a:r>
            <a:r>
              <a:rPr lang="fa-IR" b="1" dirty="0" smtClean="0">
                <a:solidFill>
                  <a:srgbClr val="FF0000"/>
                </a:solidFill>
                <a:cs typeface="B Nazanin" pitchFamily="2" charset="-78"/>
              </a:rPr>
              <a:t> دارم </a:t>
            </a:r>
            <a:r>
              <a:rPr lang="fa-IR" b="1" dirty="0" err="1" smtClean="0">
                <a:solidFill>
                  <a:srgbClr val="FF0000"/>
                </a:solidFill>
                <a:cs typeface="B Nazanin" pitchFamily="2" charset="-78"/>
              </a:rPr>
              <a:t>الزاما</a:t>
            </a:r>
            <a:r>
              <a:rPr lang="fa-IR" b="1" dirty="0" smtClean="0">
                <a:solidFill>
                  <a:srgbClr val="FF0000"/>
                </a:solidFill>
                <a:cs typeface="B Nazanin" pitchFamily="2" charset="-78"/>
              </a:rPr>
              <a:t> همین معنا را می دهد؟</a:t>
            </a:r>
          </a:p>
        </p:txBody>
      </p:sp>
      <p:cxnSp>
        <p:nvCxnSpPr>
          <p:cNvPr id="8" name="Straight Connector 7"/>
          <p:cNvCxnSpPr/>
          <p:nvPr/>
        </p:nvCxnSpPr>
        <p:spPr>
          <a:xfrm rot="10800000" flipV="1">
            <a:off x="3571868" y="2348880"/>
            <a:ext cx="712100" cy="651492"/>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9" name="Straight Connector 8"/>
          <p:cNvCxnSpPr/>
          <p:nvPr/>
        </p:nvCxnSpPr>
        <p:spPr>
          <a:xfrm rot="10800000" flipV="1">
            <a:off x="4500562" y="3717032"/>
            <a:ext cx="719510" cy="140596"/>
          </a:xfrm>
          <a:prstGeom prst="line">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Connector 19"/>
          <p:cNvCxnSpPr/>
          <p:nvPr/>
        </p:nvCxnSpPr>
        <p:spPr>
          <a:xfrm rot="10800000">
            <a:off x="3500430" y="4572008"/>
            <a:ext cx="1215586" cy="225144"/>
          </a:xfrm>
          <a:prstGeom prst="line">
            <a:avLst/>
          </a:prstGeom>
          <a:ln>
            <a:tailEnd type="triangle"/>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par>
                                <p:cTn id="13" presetID="3" presetClass="entr" presetSubtype="10"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linds(horizontal)">
                                      <p:cBhvr>
                                        <p:cTn id="15" dur="5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blinds(horizontal)">
                                      <p:cBhvr>
                                        <p:cTn id="20" dur="500"/>
                                        <p:tgtEl>
                                          <p:spTgt spid="16"/>
                                        </p:tgtEl>
                                      </p:cBhvr>
                                    </p:animEffect>
                                  </p:childTnLst>
                                </p:cTn>
                              </p:par>
                              <p:par>
                                <p:cTn id="21" presetID="3" presetClass="entr" presetSubtype="1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linds(horizontal)">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Effect transition="in" filter="blinds(horizontal)">
                                      <p:cBhvr>
                                        <p:cTn id="28" dur="500"/>
                                        <p:tgtEl>
                                          <p:spTgt spid="12"/>
                                        </p:tgtEl>
                                      </p:cBhvr>
                                    </p:animEffect>
                                  </p:childTnLst>
                                </p:cTn>
                              </p:par>
                              <p:par>
                                <p:cTn id="29" presetID="3" presetClass="entr" presetSubtype="1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blinds(horizontal)">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462110"/>
            <a:ext cx="8434416" cy="5181600"/>
          </a:xfrm>
        </p:spPr>
        <p:txBody>
          <a:bodyPr/>
          <a:lstStyle/>
          <a:p>
            <a:pPr algn="r" rtl="1">
              <a:buNone/>
            </a:pPr>
            <a:r>
              <a:rPr lang="fa-IR" dirty="0" smtClean="0">
                <a:cs typeface="B Zar" pitchFamily="2" charset="-78"/>
              </a:rPr>
              <a:t>به گفتگوی بین یک مدیر و کارشناس تحت سرپرستی اش دقت نمایید:</a:t>
            </a:r>
          </a:p>
          <a:p>
            <a:pPr algn="r" rtl="1">
              <a:buNone/>
            </a:pPr>
            <a:r>
              <a:rPr lang="fa-IR" sz="1800" dirty="0" smtClean="0">
                <a:cs typeface="B Zar" pitchFamily="2" charset="-78"/>
              </a:rPr>
              <a:t>م. راستی من متوجه شده ام که شما با فروش محصولات الف به مشتریان ب مخالف هستید؟ اینطور است؟</a:t>
            </a:r>
          </a:p>
          <a:p>
            <a:pPr algn="r" rtl="1">
              <a:buNone/>
            </a:pPr>
            <a:r>
              <a:rPr lang="fa-IR" sz="1800" dirty="0" smtClean="0">
                <a:cs typeface="B Zar" pitchFamily="2" charset="-78"/>
              </a:rPr>
              <a:t>ک. بله. به نظر من شرکت با وارد شدن به این حوزه خود را وارد خطر بزرگی می کند.</a:t>
            </a:r>
          </a:p>
          <a:p>
            <a:pPr algn="r" rtl="1">
              <a:buNone/>
            </a:pPr>
            <a:r>
              <a:rPr lang="fa-IR" sz="1800" dirty="0" smtClean="0">
                <a:cs typeface="B Zar" pitchFamily="2" charset="-78"/>
              </a:rPr>
              <a:t>م. اما به نظر من اصلا اینطور نیست. شرکتهای رقیب وارد این حوزه شده اند و در حال افزایش درآمد خود هستند و ما اینجا دست روی دست گذاشته ایم.</a:t>
            </a:r>
          </a:p>
          <a:p>
            <a:pPr algn="r" rtl="1">
              <a:buNone/>
            </a:pPr>
            <a:r>
              <a:rPr lang="fa-IR" sz="1800" dirty="0" smtClean="0">
                <a:cs typeface="B Zar" pitchFamily="2" charset="-78"/>
              </a:rPr>
              <a:t>ک. اما شرکتهای رقیب هم دارای مشکلات زیادی در ورود و تثبیت حضورشان در این بازار هستند.</a:t>
            </a:r>
          </a:p>
          <a:p>
            <a:pPr algn="r" rtl="1">
              <a:buNone/>
            </a:pPr>
            <a:r>
              <a:rPr lang="fa-IR" sz="1800" dirty="0" smtClean="0">
                <a:cs typeface="B Zar" pitchFamily="2" charset="-78"/>
              </a:rPr>
              <a:t>م. بر اساس اطلاعاتی که من دارم آنها در حال افزایش درآمد خود هستند. به گمانم بهتر است شما اطلاعات بیشتری درباره بازار داشته باشید. من به اقتضای شغلم اطلاعات بیشتری دستم می رسد.</a:t>
            </a:r>
          </a:p>
          <a:p>
            <a:pPr algn="r" rtl="1">
              <a:buNone/>
            </a:pPr>
            <a:r>
              <a:rPr lang="fa-IR" sz="1800" dirty="0" smtClean="0">
                <a:cs typeface="B Zar" pitchFamily="2" charset="-78"/>
              </a:rPr>
              <a:t>ک. اما من هم دوستانی دارم که اطلاعات خوبی درباره بازار این محصولات دارند و شرایط را برای ورود ما به این بازار خیلی ریسکی می دانند.</a:t>
            </a:r>
          </a:p>
          <a:p>
            <a:pPr algn="r" rtl="1">
              <a:buNone/>
            </a:pPr>
            <a:r>
              <a:rPr lang="fa-IR" sz="1800" dirty="0" smtClean="0">
                <a:cs typeface="B Zar" pitchFamily="2" charset="-78"/>
              </a:rPr>
              <a:t>م. به هر حال این تصمیمی است که بیشتر مدیران شرکت با آن موافقند.</a:t>
            </a:r>
          </a:p>
          <a:p>
            <a:pPr algn="r" rtl="1">
              <a:buNone/>
            </a:pPr>
            <a:r>
              <a:rPr lang="fa-IR" sz="1800" dirty="0" smtClean="0">
                <a:cs typeface="B Zar" pitchFamily="2" charset="-78"/>
              </a:rPr>
              <a:t>ک. من که برای اجرای این تصمیم خیلی نگرانم.</a:t>
            </a:r>
          </a:p>
          <a:p>
            <a:pPr algn="r" rtl="1">
              <a:buNone/>
            </a:pPr>
            <a:r>
              <a:rPr lang="fa-IR" sz="1800" dirty="0" smtClean="0">
                <a:cs typeface="B Zar" pitchFamily="2" charset="-78"/>
              </a:rPr>
              <a:t>م. (با خود می گوید: “این فرد برای کار در این واحد مناسب نیست....باید فکر یک جانشین برای وی باشم.“</a:t>
            </a:r>
            <a:endParaRPr lang="fa-IR" sz="1800" dirty="0">
              <a:cs typeface="B Zar" pitchFamily="2" charset="-78"/>
            </a:endParaRPr>
          </a:p>
        </p:txBody>
      </p:sp>
      <p:sp>
        <p:nvSpPr>
          <p:cNvPr id="2" name="Title 1"/>
          <p:cNvSpPr>
            <a:spLocks noGrp="1"/>
          </p:cNvSpPr>
          <p:nvPr>
            <p:ph type="title"/>
          </p:nvPr>
        </p:nvSpPr>
        <p:spPr/>
        <p:txBody>
          <a:bodyPr/>
          <a:lstStyle/>
          <a:p>
            <a:pPr algn="r"/>
            <a:r>
              <a:rPr lang="fa-IR" dirty="0" smtClean="0">
                <a:cs typeface="Nazanin" pitchFamily="2" charset="-78"/>
              </a:rPr>
              <a:t>مثالي از فقدان سوالات لازم براي فهم متقابل</a:t>
            </a:r>
            <a:endParaRPr lang="fa-IR" dirty="0">
              <a:cs typeface="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1840</TotalTime>
  <Words>2022</Words>
  <Application>Microsoft Office PowerPoint</Application>
  <PresentationFormat>On-screen Show (4:3)</PresentationFormat>
  <Paragraphs>126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دوره رفتار سازماني</vt:lpstr>
      <vt:lpstr>شناسايي نردبان استنتاج در ذهن خود</vt:lpstr>
      <vt:lpstr>شناسايي نردبان استنتاج در ذهن خود </vt:lpstr>
      <vt:lpstr>شناسايي نردبان استنتاج در ذهن خود (ادامه) </vt:lpstr>
      <vt:lpstr>مهارتهاي لازم براي استفاده از مدل نردبان استنتاج</vt:lpstr>
      <vt:lpstr>تقويت مهارت تاملات ذهني</vt:lpstr>
      <vt:lpstr>مثال 1</vt:lpstr>
      <vt:lpstr>Slide 8</vt:lpstr>
      <vt:lpstr>مثالي از فقدان سوالات لازم براي فهم متقابل</vt:lpstr>
      <vt:lpstr>مثال 1 (ادامه)</vt:lpstr>
      <vt:lpstr>مثال 1 (ادامه)</vt:lpstr>
      <vt:lpstr>مثال 2: بحث</vt:lpstr>
      <vt:lpstr>مثال 2: بحث (ادامه)</vt:lpstr>
      <vt:lpstr>مثال 2: مهارت ديالوگ در مديريت عملكرد (مرور عملكرد)</vt:lpstr>
      <vt:lpstr>مثال 2: مهارت ديالوگ در مديريت عملكرد (ادامه)</vt:lpstr>
      <vt:lpstr>جمع بندی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پيش فرضهاي ذهني كاركنان و مديران و رفتار سازماني آنها</dc:title>
  <dc:creator>Seyyed Babak Alavi</dc:creator>
  <cp:lastModifiedBy>Seyyed Babak Alavi</cp:lastModifiedBy>
  <cp:revision>234</cp:revision>
  <dcterms:created xsi:type="dcterms:W3CDTF">2007-06-22T08:40:23Z</dcterms:created>
  <dcterms:modified xsi:type="dcterms:W3CDTF">2012-09-28T03:02:22Z</dcterms:modified>
</cp:coreProperties>
</file>