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1"/>
    <p:sldMasterId id="2147483681" r:id="rId2"/>
    <p:sldMasterId id="2147483682" r:id="rId3"/>
    <p:sldMasterId id="2147483683" r:id="rId4"/>
    <p:sldMasterId id="2147483684" r:id="rId5"/>
    <p:sldMasterId id="2147483685" r:id="rId6"/>
    <p:sldMasterId id="2147483686" r:id="rId7"/>
    <p:sldMasterId id="2147483687" r:id="rId8"/>
  </p:sldMasterIdLst>
  <p:notesMasterIdLst>
    <p:notesMasterId r:id="rId64"/>
  </p:notesMasterIdLst>
  <p:sldIdLst>
    <p:sldId id="503" r:id="rId9"/>
    <p:sldId id="838" r:id="rId10"/>
    <p:sldId id="942" r:id="rId11"/>
    <p:sldId id="936" r:id="rId12"/>
    <p:sldId id="921" r:id="rId13"/>
    <p:sldId id="937" r:id="rId14"/>
    <p:sldId id="939" r:id="rId15"/>
    <p:sldId id="940" r:id="rId16"/>
    <p:sldId id="941" r:id="rId17"/>
    <p:sldId id="938" r:id="rId18"/>
    <p:sldId id="925" r:id="rId19"/>
    <p:sldId id="864" r:id="rId20"/>
    <p:sldId id="866" r:id="rId21"/>
    <p:sldId id="943" r:id="rId22"/>
    <p:sldId id="944" r:id="rId23"/>
    <p:sldId id="945" r:id="rId24"/>
    <p:sldId id="946" r:id="rId25"/>
    <p:sldId id="947" r:id="rId26"/>
    <p:sldId id="948" r:id="rId27"/>
    <p:sldId id="949" r:id="rId28"/>
    <p:sldId id="950" r:id="rId29"/>
    <p:sldId id="951" r:id="rId30"/>
    <p:sldId id="952" r:id="rId31"/>
    <p:sldId id="953" r:id="rId32"/>
    <p:sldId id="954" r:id="rId33"/>
    <p:sldId id="955" r:id="rId34"/>
    <p:sldId id="956" r:id="rId35"/>
    <p:sldId id="957" r:id="rId36"/>
    <p:sldId id="958" r:id="rId37"/>
    <p:sldId id="959" r:id="rId38"/>
    <p:sldId id="960" r:id="rId39"/>
    <p:sldId id="961" r:id="rId40"/>
    <p:sldId id="962" r:id="rId41"/>
    <p:sldId id="963" r:id="rId42"/>
    <p:sldId id="964" r:id="rId43"/>
    <p:sldId id="965" r:id="rId44"/>
    <p:sldId id="968" r:id="rId45"/>
    <p:sldId id="967" r:id="rId46"/>
    <p:sldId id="966" r:id="rId47"/>
    <p:sldId id="969" r:id="rId48"/>
    <p:sldId id="970" r:id="rId49"/>
    <p:sldId id="971" r:id="rId50"/>
    <p:sldId id="972" r:id="rId51"/>
    <p:sldId id="973" r:id="rId52"/>
    <p:sldId id="974" r:id="rId53"/>
    <p:sldId id="975" r:id="rId54"/>
    <p:sldId id="976" r:id="rId55"/>
    <p:sldId id="977" r:id="rId56"/>
    <p:sldId id="979" r:id="rId57"/>
    <p:sldId id="980" r:id="rId58"/>
    <p:sldId id="981" r:id="rId59"/>
    <p:sldId id="982" r:id="rId60"/>
    <p:sldId id="983" r:id="rId61"/>
    <p:sldId id="984" r:id="rId62"/>
    <p:sldId id="908"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a:noFill/>
          <a:ln>
            <a:noFill/>
          </a:ln>
        </p:spPr>
        <p:txBody>
          <a:bodyPr/>
          <a:lstStyle>
            <a:lvl1pPr lvl="0">
              <a:defRPr/>
            </a:lvl1pPr>
          </a:lstStyle>
          <a:p>
            <a:pPr lvl="0"/>
            <a:r>
              <a:rPr sz="1200"/>
              <a:t>روش تحقيق</a:t>
            </a:r>
          </a:p>
        </p:txBody>
      </p:sp>
      <p:sp>
        <p:nvSpPr>
          <p:cNvPr id="3" name="Date Placeholder 2"/>
          <p:cNvSpPr>
            <a:spLocks noGrp="1"/>
          </p:cNvSpPr>
          <p:nvPr>
            <p:ph type="dt" idx="1"/>
          </p:nvPr>
        </p:nvSpPr>
        <p:spPr>
          <a:xfrm>
            <a:off x="3971925" y="0"/>
            <a:ext cx="3036888" cy="465138"/>
          </a:xfrm>
          <a:prstGeom prst="rect">
            <a:avLst/>
          </a:prstGeom>
          <a:noFill/>
          <a:ln>
            <a:noFill/>
          </a:ln>
        </p:spPr>
        <p:txBody>
          <a:bodyPr/>
          <a:lstStyle>
            <a:lvl1pPr lvl="0">
              <a:defRPr/>
            </a:lvl1pPr>
          </a:lstStyle>
          <a:p>
            <a:endParaRP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a:solidFill>
              <a:srgbClr val="000000"/>
            </a:solidFill>
            <a:miter/>
          </a:ln>
        </p:spPr>
        <p:txBody>
          <a:bodyPr/>
          <a:lstStyle>
            <a:lvl1pPr lvl="0">
              <a:defRPr/>
            </a:lvl1pPr>
          </a:lstStyle>
          <a:p>
            <a:endParaRPr/>
          </a:p>
        </p:txBody>
      </p:sp>
      <p:sp>
        <p:nvSpPr>
          <p:cNvPr id="5" name="Notes Placeholder 4"/>
          <p:cNvSpPr>
            <a:spLocks noGrp="1"/>
          </p:cNvSpPr>
          <p:nvPr>
            <p:ph type="body" sz="quarter" idx="3"/>
          </p:nvPr>
        </p:nvSpPr>
        <p:spPr>
          <a:xfrm>
            <a:off x="700088" y="4414838"/>
            <a:ext cx="5610225" cy="4184650"/>
          </a:xfrm>
          <a:prstGeom prst="rect">
            <a:avLst/>
          </a:prstGeom>
          <a:noFill/>
          <a:ln>
            <a:noFill/>
          </a:ln>
        </p:spPr>
        <p:txBody>
          <a:bodyPr/>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
        <p:nvSpPr>
          <p:cNvPr id="6" name="Footer Placeholder 5"/>
          <p:cNvSpPr>
            <a:spLocks noGrp="1"/>
          </p:cNvSpPr>
          <p:nvPr>
            <p:ph type="ftr" sz="quarter" idx="4"/>
          </p:nvPr>
        </p:nvSpPr>
        <p:spPr>
          <a:xfrm>
            <a:off x="700088" y="8831262"/>
            <a:ext cx="2719387" cy="328614"/>
          </a:xfrm>
          <a:prstGeom prst="rect">
            <a:avLst/>
          </a:prstGeom>
          <a:noFill/>
          <a:ln>
            <a:noFill/>
          </a:ln>
        </p:spPr>
        <p:txBody>
          <a:bodyPr anchor="b"/>
          <a:lstStyle>
            <a:lvl1pPr lvl="0">
              <a:defRPr/>
            </a:lvl1pPr>
          </a:lstStyle>
          <a:p>
            <a:endParaRPr/>
          </a:p>
        </p:txBody>
      </p:sp>
      <p:sp>
        <p:nvSpPr>
          <p:cNvPr id="7" name="Slide Number Placeholder 6"/>
          <p:cNvSpPr>
            <a:spLocks noGrp="1"/>
          </p:cNvSpPr>
          <p:nvPr>
            <p:ph type="sldNum" sz="quarter" idx="5"/>
          </p:nvPr>
        </p:nvSpPr>
        <p:spPr>
          <a:xfrm>
            <a:off x="3971925" y="8831262"/>
            <a:ext cx="3036888" cy="463550"/>
          </a:xfrm>
          <a:prstGeom prst="rect">
            <a:avLst/>
          </a:prstGeom>
          <a:noFill/>
          <a:ln>
            <a:noFill/>
          </a:ln>
        </p:spPr>
        <p:txBody>
          <a:bodyPr anchor="b"/>
          <a:lstStyle>
            <a:lvl1pPr lvl="0">
              <a:defRPr/>
            </a:lvl1pPr>
          </a:lstStyle>
          <a:p>
            <a:fld id="{8B38DBA3-52F9-4AF4-A6A4-FA4D7DB2F99C}" type="slidenum">
              <a:t>‹#›</a:t>
            </a:fld>
            <a:endParaRPr/>
          </a:p>
        </p:txBody>
      </p:sp>
    </p:spTree>
    <p:extLst>
      <p:ext uri="{BB962C8B-B14F-4D97-AF65-F5344CB8AC3E}">
        <p14:creationId xmlns:p14="http://schemas.microsoft.com/office/powerpoint/2010/main" val="178659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0" y="0"/>
            <a:ext cx="3036888" cy="465138"/>
          </a:xfrm>
          <a:prstGeom prst="rect">
            <a:avLst/>
          </a:prstGeom>
          <a:noFill/>
          <a:ln>
            <a:noFill/>
          </a:ln>
        </p:spPr>
        <p:txBody>
          <a:bodyPr/>
          <a:lstStyle>
            <a:lvl1pPr lvl="0">
              <a:defRPr/>
            </a:lvl1pPr>
          </a:lstStyle>
          <a:p>
            <a:pPr lvl="0"/>
            <a:r>
              <a:rPr/>
              <a:t>روش تحقيق</a:t>
            </a:r>
          </a:p>
        </p:txBody>
      </p:sp>
      <p:sp>
        <p:nvSpPr>
          <p:cNvPr id="6" name="TextBox 5"/>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a:xfrm>
            <a:off x="606425" y="5224463"/>
            <a:ext cx="5827713" cy="3411537"/>
          </a:xfrm>
          <a:prstGeom prst="rect">
            <a:avLst/>
          </a:prstGeom>
          <a:noFill/>
          <a:ln w="9525">
            <a:noFill/>
          </a:ln>
        </p:spPr>
        <p:txBody>
          <a:bodyPr wrap="square" lIns="91440" tIns="45720" rIns="91440" bIns="45720" anchor="t"/>
          <a:lstStyle>
            <a:lvl1pPr lvl="0">
              <a:defRPr/>
            </a:lvl1pPr>
          </a:lstStyle>
          <a:p>
            <a:endParaRPr/>
          </a:p>
        </p:txBody>
      </p:sp>
      <p:sp>
        <p:nvSpPr>
          <p:cNvPr id="3" name="Slide Image Placeholder 2"/>
          <p:cNvSpPr>
            <a:spLocks noGrp="1" noRot="1" noChangeAspect="1"/>
          </p:cNvSpPr>
          <p:nvPr>
            <p:ph type="sldImg"/>
          </p:nvPr>
        </p:nvSpPr>
        <p:spPr>
          <a:xfrm>
            <a:off x="396875" y="788988"/>
            <a:ext cx="6194425" cy="4645025"/>
          </a:xfrm>
          <a:prstGeom prst="rect">
            <a:avLst/>
          </a:prstGeom>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0" y="0"/>
            <a:ext cx="3036888" cy="465138"/>
          </a:xfrm>
          <a:prstGeom prst="rect">
            <a:avLst/>
          </a:prstGeom>
          <a:noFill/>
          <a:ln>
            <a:noFill/>
          </a:ln>
        </p:spPr>
        <p:txBody>
          <a:bodyPr/>
          <a:lstStyle>
            <a:lvl1pPr lvl="0">
              <a:defRPr/>
            </a:lvl1pPr>
          </a:lstStyle>
          <a:p>
            <a:pPr lvl="0"/>
            <a:r>
              <a:rPr/>
              <a:t>روش تحقيق</a:t>
            </a:r>
          </a:p>
        </p:txBody>
      </p:sp>
      <p:sp>
        <p:nvSpPr>
          <p:cNvPr id="6" name="TextBox 5"/>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a:xfrm>
            <a:off x="606425" y="5224463"/>
            <a:ext cx="5827713" cy="3411537"/>
          </a:xfrm>
          <a:prstGeom prst="rect">
            <a:avLst/>
          </a:prstGeom>
          <a:noFill/>
          <a:ln w="9525">
            <a:noFill/>
          </a:ln>
        </p:spPr>
        <p:txBody>
          <a:bodyPr wrap="square" lIns="91440" tIns="45720" rIns="91440" bIns="45720" anchor="t"/>
          <a:lstStyle>
            <a:lvl1pPr lvl="0">
              <a:defRPr/>
            </a:lvl1pPr>
          </a:lstStyle>
          <a:p>
            <a:endParaRPr/>
          </a:p>
        </p:txBody>
      </p:sp>
      <p:sp>
        <p:nvSpPr>
          <p:cNvPr id="3" name="Slide Image Placeholder 2"/>
          <p:cNvSpPr>
            <a:spLocks noGrp="1" noRot="1" noChangeAspect="1"/>
          </p:cNvSpPr>
          <p:nvPr>
            <p:ph type="sldImg"/>
          </p:nvPr>
        </p:nvSpPr>
        <p:spPr>
          <a:xfrm>
            <a:off x="396875" y="788988"/>
            <a:ext cx="6194425" cy="4645025"/>
          </a:xfrm>
          <a:prstGeom prst="rect">
            <a:avLst/>
          </a:prstGeom>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0" y="0"/>
            <a:ext cx="3036888" cy="465138"/>
          </a:xfrm>
          <a:prstGeom prst="rect">
            <a:avLst/>
          </a:prstGeom>
          <a:noFill/>
          <a:ln>
            <a:noFill/>
          </a:ln>
        </p:spPr>
        <p:txBody>
          <a:bodyPr/>
          <a:lstStyle>
            <a:lvl1pPr lvl="0">
              <a:defRPr/>
            </a:lvl1pPr>
          </a:lstStyle>
          <a:p>
            <a:pPr lvl="0"/>
            <a:r>
              <a:rPr/>
              <a:t>روش تحقيق</a:t>
            </a:r>
          </a:p>
        </p:txBody>
      </p:sp>
      <p:sp>
        <p:nvSpPr>
          <p:cNvPr id="6" name="TextBox 5"/>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a:xfrm>
            <a:off x="606425" y="5224463"/>
            <a:ext cx="5827713" cy="3411537"/>
          </a:xfrm>
          <a:prstGeom prst="rect">
            <a:avLst/>
          </a:prstGeom>
          <a:noFill/>
          <a:ln w="9525">
            <a:noFill/>
          </a:ln>
        </p:spPr>
        <p:txBody>
          <a:bodyPr wrap="square" lIns="91440" tIns="45720" rIns="91440" bIns="45720" anchor="t"/>
          <a:lstStyle>
            <a:lvl1pPr lvl="0">
              <a:defRPr/>
            </a:lvl1pPr>
          </a:lstStyle>
          <a:p>
            <a:endParaRPr/>
          </a:p>
        </p:txBody>
      </p:sp>
      <p:sp>
        <p:nvSpPr>
          <p:cNvPr id="3" name="Slide Image Placeholder 2"/>
          <p:cNvSpPr>
            <a:spLocks noGrp="1" noRot="1" noChangeAspect="1"/>
          </p:cNvSpPr>
          <p:nvPr>
            <p:ph type="sldImg"/>
          </p:nvPr>
        </p:nvSpPr>
        <p:spPr>
          <a:xfrm>
            <a:off x="396875" y="788988"/>
            <a:ext cx="6194425" cy="4645025"/>
          </a:xfrm>
          <a:prstGeom prst="rect">
            <a:avLst/>
          </a:prstGeom>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0" y="0"/>
            <a:ext cx="3036888" cy="465138"/>
          </a:xfrm>
          <a:prstGeom prst="rect">
            <a:avLst/>
          </a:prstGeom>
          <a:noFill/>
          <a:ln>
            <a:noFill/>
          </a:ln>
        </p:spPr>
        <p:txBody>
          <a:bodyPr/>
          <a:lstStyle>
            <a:lvl1pPr lvl="0">
              <a:defRPr/>
            </a:lvl1pPr>
          </a:lstStyle>
          <a:p>
            <a:pPr lvl="0"/>
            <a:r>
              <a:rPr/>
              <a:t>روش تحقيق</a:t>
            </a:r>
          </a:p>
        </p:txBody>
      </p:sp>
      <p:sp>
        <p:nvSpPr>
          <p:cNvPr id="6" name="TextBox 5"/>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txBody>
          <a:bodyPr wrap="square" lIns="91440" tIns="45720" rIns="91440" bIns="45720" anchor="t"/>
          <a:lstStyle>
            <a:lvl1pPr lvl="0">
              <a:defRPr/>
            </a:lvl1pPr>
          </a:lstStyle>
          <a:p>
            <a:endParaRPr/>
          </a:p>
        </p:txBody>
      </p:sp>
      <p:sp>
        <p:nvSpPr>
          <p:cNvPr id="3" name="Notes Placeholder 2"/>
          <p:cNvSpPr>
            <a:spLocks noGrp="1"/>
          </p:cNvSpPr>
          <p:nvPr>
            <p:ph type="body" idx="1"/>
          </p:nvPr>
        </p:nvSpPr>
        <p:spPr>
          <a:xfrm>
            <a:off x="700088" y="4414838"/>
            <a:ext cx="5610225" cy="4184650"/>
          </a:xfrm>
          <a:prstGeom prst="rect">
            <a:avLst/>
          </a:prstGeom>
          <a:noFill/>
          <a:ln w="9525">
            <a:noFill/>
          </a:ln>
        </p:spPr>
        <p:txBody>
          <a:bodyPr wrap="square" lIns="91440" tIns="45720" rIns="91440" bIns="45720" anchor="t"/>
          <a:lstStyle>
            <a:lvl1pPr lvl="0">
              <a:defRPr/>
            </a:lvl1pPr>
          </a:lstStyle>
          <a:p>
            <a:endParaRPr/>
          </a:p>
        </p:txBody>
      </p:sp>
      <p:sp>
        <p:nvSpPr>
          <p:cNvPr id="4" name="TextBox 3"/>
          <p:cNvSpPr txBox="1"/>
          <p:nvPr/>
        </p:nvSpPr>
        <p:spPr>
          <a:xfrm>
            <a:off x="700088" y="8831262"/>
            <a:ext cx="2719387" cy="328614"/>
          </a:xfrm>
          <a:prstGeom prst="rect">
            <a:avLst/>
          </a:prstGeom>
          <a:noFill/>
          <a:ln>
            <a:noFill/>
          </a:ln>
        </p:spPr>
        <p:txBody>
          <a:bodyPr anchor="b"/>
          <a:lstStyle>
            <a:lvl1pPr lvl="0">
              <a:defRPr/>
            </a:lvl1pPr>
          </a:lstStyle>
          <a:p>
            <a:pPr lvl="0"/>
            <a:r>
              <a:rPr sz="2400" b="1">
                <a:solidFill>
                  <a:srgbClr val="A50021"/>
                </a:solidFill>
              </a:rPr>
              <a:t>قنبری</a:t>
            </a:r>
          </a:p>
        </p:txBody>
      </p:sp>
      <p:sp>
        <p:nvSpPr>
          <p:cNvPr id="5" name="TextBox 4"/>
          <p:cNvSpPr txBox="1"/>
          <p:nvPr/>
        </p:nvSpPr>
        <p:spPr>
          <a:xfrm>
            <a:off x="3971925" y="8831262"/>
            <a:ext cx="3036888" cy="463550"/>
          </a:xfrm>
          <a:prstGeom prst="rect">
            <a:avLst/>
          </a:prstGeom>
          <a:noFill/>
          <a:ln>
            <a:noFill/>
          </a:ln>
        </p:spPr>
        <p:txBody>
          <a:bodyPr anchor="b"/>
          <a:lstStyle>
            <a:lvl1pPr lvl="0">
              <a:defRPr/>
            </a:lvl1pPr>
          </a:lstStyle>
          <a:p>
            <a:pPr lvl="0" algn="r"/>
            <a:r>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25980"/>
            <a:ext cx="7772400" cy="1440180"/>
          </a:xfrm>
          <a:prstGeom prst="rect">
            <a:avLst/>
          </a:prstGeom>
        </p:spPr>
        <p:txBody>
          <a:bodyPr anchor="ctr"/>
          <a:lstStyle>
            <a:lvl1pPr lvl="0">
              <a:defRPr/>
            </a:lvl1pPr>
          </a:lstStyle>
          <a:p>
            <a:pPr lvl="0"/>
            <a:r>
              <a:rPr/>
              <a:t>Click to edit Master title style</a:t>
            </a:r>
          </a:p>
        </p:txBody>
      </p:sp>
      <p:sp>
        <p:nvSpPr>
          <p:cNvPr id="3" name="Title 2"/>
          <p:cNvSpPr txBox="1">
            <a:spLocks noGrp="1"/>
          </p:cNvSpPr>
          <p:nvPr>
            <p:ph type="title" idx="1"/>
          </p:nvPr>
        </p:nvSpPr>
        <p:spPr>
          <a:xfrm>
            <a:off x="1371600" y="3867912"/>
            <a:ext cx="6400800" cy="1762506"/>
          </a:xfrm>
          <a:prstGeom prst="rect">
            <a:avLst/>
          </a:prstGeom>
        </p:spPr>
        <p:txBody>
          <a:bodyPr anchor="ctr"/>
          <a:lstStyle>
            <a:lvl1pPr lvl="0">
              <a:defRPr/>
            </a:lvl1pPr>
          </a:lstStyle>
          <a:p>
            <a:pPr lvl="0"/>
            <a:r>
              <a:rPr/>
              <a:t>Click to edit Master title style</a:t>
            </a:r>
          </a:p>
        </p:txBody>
      </p:sp>
    </p:spTree>
  </p:cSld>
  <p:clrMapOvr>
    <a:masterClrMapping/>
  </p:clrMapOvr>
  <p:transition spd="slow" advClick="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822960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
        <p:nvSpPr>
          <p:cNvPr id="4" name="Text Placeholder 3"/>
          <p:cNvSpPr txBox="1">
            <a:spLocks noGrp="1"/>
          </p:cNvSpPr>
          <p:nvPr>
            <p:ph type="body" idx="2"/>
          </p:nvPr>
        </p:nvSpPr>
        <p:spPr>
          <a:xfrm>
            <a:off x="4654296"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25980"/>
            <a:ext cx="7772400" cy="1440180"/>
          </a:xfrm>
          <a:prstGeom prst="rect">
            <a:avLst/>
          </a:prstGeom>
        </p:spPr>
        <p:txBody>
          <a:bodyPr anchor="ctr"/>
          <a:lstStyle>
            <a:lvl1pPr lvl="0">
              <a:defRPr/>
            </a:lvl1pPr>
          </a:lstStyle>
          <a:p>
            <a:pPr lvl="0"/>
            <a:r>
              <a:rPr/>
              <a:t>Click to edit Master title style</a:t>
            </a:r>
          </a:p>
        </p:txBody>
      </p:sp>
      <p:sp>
        <p:nvSpPr>
          <p:cNvPr id="3" name="Title 2"/>
          <p:cNvSpPr txBox="1">
            <a:spLocks noGrp="1"/>
          </p:cNvSpPr>
          <p:nvPr>
            <p:ph type="title" idx="1"/>
          </p:nvPr>
        </p:nvSpPr>
        <p:spPr>
          <a:xfrm>
            <a:off x="1371600" y="3867912"/>
            <a:ext cx="6400800" cy="1762506"/>
          </a:xfrm>
          <a:prstGeom prst="rect">
            <a:avLst/>
          </a:prstGeom>
        </p:spPr>
        <p:txBody>
          <a:bodyPr anchor="ctr"/>
          <a:lstStyle>
            <a:lvl1pPr lvl="0">
              <a:defRPr/>
            </a:lvl1pPr>
          </a:lstStyle>
          <a:p>
            <a:pPr lvl="0"/>
            <a:r>
              <a:rPr/>
              <a:t>Click to edit Master title style</a:t>
            </a:r>
          </a:p>
        </p:txBody>
      </p:sp>
    </p:spTree>
  </p:cSld>
  <p:clrMapOvr>
    <a:masterClrMapping/>
  </p:clrMapOvr>
  <p:transition spd="slow" advClick="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822960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advClick="0">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
        <p:nvSpPr>
          <p:cNvPr id="4" name="Text Placeholder 3"/>
          <p:cNvSpPr txBox="1">
            <a:spLocks noGrp="1"/>
          </p:cNvSpPr>
          <p:nvPr>
            <p:ph type="body" idx="2"/>
          </p:nvPr>
        </p:nvSpPr>
        <p:spPr>
          <a:xfrm>
            <a:off x="4654296"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advClick="0">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spd="slow" advClick="0">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25980"/>
            <a:ext cx="7772400" cy="1440180"/>
          </a:xfrm>
          <a:prstGeom prst="rect">
            <a:avLst/>
          </a:prstGeom>
        </p:spPr>
        <p:txBody>
          <a:bodyPr anchor="b"/>
          <a:lstStyle>
            <a:lvl1pPr lvl="0">
              <a:defRPr/>
            </a:lvl1pPr>
          </a:lstStyle>
          <a:p>
            <a:pPr lvl="0"/>
            <a:r>
              <a:rPr/>
              <a:t>Click to edit Master title style</a:t>
            </a:r>
          </a:p>
        </p:txBody>
      </p:sp>
      <p:sp>
        <p:nvSpPr>
          <p:cNvPr id="3" name="Title 2"/>
          <p:cNvSpPr txBox="1">
            <a:spLocks noGrp="1"/>
          </p:cNvSpPr>
          <p:nvPr>
            <p:ph type="title" idx="1"/>
          </p:nvPr>
        </p:nvSpPr>
        <p:spPr>
          <a:xfrm>
            <a:off x="1371600" y="3867912"/>
            <a:ext cx="6400800" cy="1762506"/>
          </a:xfrm>
          <a:prstGeom prst="rect">
            <a:avLst/>
          </a:prstGeom>
        </p:spPr>
        <p:txBody>
          <a:bodyPr anchor="b"/>
          <a:lstStyle>
            <a:lvl1pPr lvl="0">
              <a:defRPr/>
            </a:lvl1pPr>
          </a:lstStyle>
          <a:p>
            <a:pPr lvl="0"/>
            <a:r>
              <a:rPr/>
              <a:t>Click to edit Master title style</a:t>
            </a:r>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822960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
        <p:nvSpPr>
          <p:cNvPr id="4" name="Text Placeholder 3"/>
          <p:cNvSpPr txBox="1">
            <a:spLocks noGrp="1"/>
          </p:cNvSpPr>
          <p:nvPr>
            <p:ph type="body" idx="2"/>
          </p:nvPr>
        </p:nvSpPr>
        <p:spPr>
          <a:xfrm>
            <a:off x="4654296"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822960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advClick="0">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25980"/>
            <a:ext cx="7772400" cy="1440180"/>
          </a:xfrm>
          <a:prstGeom prst="rect">
            <a:avLst/>
          </a:prstGeom>
        </p:spPr>
        <p:txBody>
          <a:bodyPr anchor="b"/>
          <a:lstStyle>
            <a:lvl1pPr lvl="0">
              <a:defRPr/>
            </a:lvl1pPr>
          </a:lstStyle>
          <a:p>
            <a:pPr lvl="0"/>
            <a:r>
              <a:rPr/>
              <a:t>Click to edit Master title style</a:t>
            </a:r>
          </a:p>
        </p:txBody>
      </p:sp>
      <p:sp>
        <p:nvSpPr>
          <p:cNvPr id="3" name="Title 2"/>
          <p:cNvSpPr txBox="1">
            <a:spLocks noGrp="1"/>
          </p:cNvSpPr>
          <p:nvPr>
            <p:ph type="title" idx="1"/>
          </p:nvPr>
        </p:nvSpPr>
        <p:spPr>
          <a:xfrm>
            <a:off x="1371600" y="3867912"/>
            <a:ext cx="6400800" cy="1762506"/>
          </a:xfrm>
          <a:prstGeom prst="rect">
            <a:avLst/>
          </a:prstGeom>
        </p:spPr>
        <p:txBody>
          <a:bodyPr anchor="b"/>
          <a:lstStyle>
            <a:lvl1pPr lvl="0">
              <a:defRPr/>
            </a:lvl1pPr>
          </a:lstStyle>
          <a:p>
            <a:pPr lvl="0"/>
            <a:r>
              <a:rPr/>
              <a:t>Click to edit Master title style</a:t>
            </a:r>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822960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
        <p:nvSpPr>
          <p:cNvPr id="4" name="Text Placeholder 3"/>
          <p:cNvSpPr txBox="1">
            <a:spLocks noGrp="1"/>
          </p:cNvSpPr>
          <p:nvPr>
            <p:ph type="body" idx="2"/>
          </p:nvPr>
        </p:nvSpPr>
        <p:spPr>
          <a:xfrm>
            <a:off x="4654296"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25980"/>
            <a:ext cx="7772400" cy="1440180"/>
          </a:xfrm>
          <a:prstGeom prst="rect">
            <a:avLst/>
          </a:prstGeom>
        </p:spPr>
        <p:txBody>
          <a:bodyPr anchor="b"/>
          <a:lstStyle>
            <a:lvl1pPr lvl="0">
              <a:defRPr/>
            </a:lvl1pPr>
          </a:lstStyle>
          <a:p>
            <a:pPr lvl="0"/>
            <a:r>
              <a:rPr/>
              <a:t>Click to edit Master title style</a:t>
            </a:r>
          </a:p>
        </p:txBody>
      </p:sp>
      <p:sp>
        <p:nvSpPr>
          <p:cNvPr id="3" name="Title 2"/>
          <p:cNvSpPr txBox="1">
            <a:spLocks noGrp="1"/>
          </p:cNvSpPr>
          <p:nvPr>
            <p:ph type="title" idx="1"/>
          </p:nvPr>
        </p:nvSpPr>
        <p:spPr>
          <a:xfrm>
            <a:off x="1371600" y="3867912"/>
            <a:ext cx="6400800" cy="1762506"/>
          </a:xfrm>
          <a:prstGeom prst="rect">
            <a:avLst/>
          </a:prstGeom>
        </p:spPr>
        <p:txBody>
          <a:bodyPr anchor="b"/>
          <a:lstStyle>
            <a:lvl1pPr lvl="0">
              <a:defRPr/>
            </a:lvl1pPr>
          </a:lstStyle>
          <a:p>
            <a:pPr lvl="0"/>
            <a:r>
              <a:rPr/>
              <a:t>Click to edit Master title style</a:t>
            </a:r>
          </a:p>
        </p:txBody>
      </p:sp>
    </p:spTree>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822960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
        <p:nvSpPr>
          <p:cNvPr id="4" name="Text Placeholder 3"/>
          <p:cNvSpPr txBox="1">
            <a:spLocks noGrp="1"/>
          </p:cNvSpPr>
          <p:nvPr>
            <p:ph type="body" idx="2"/>
          </p:nvPr>
        </p:nvSpPr>
        <p:spPr>
          <a:xfrm>
            <a:off x="4654296"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25980"/>
            <a:ext cx="7772400" cy="1440180"/>
          </a:xfrm>
          <a:prstGeom prst="rect">
            <a:avLst/>
          </a:prstGeom>
        </p:spPr>
        <p:txBody>
          <a:bodyPr anchor="b"/>
          <a:lstStyle>
            <a:lvl1pPr lvl="0">
              <a:defRPr/>
            </a:lvl1pPr>
          </a:lstStyle>
          <a:p>
            <a:pPr lvl="0"/>
            <a:r>
              <a:rPr/>
              <a:t>Click to edit Master title style</a:t>
            </a:r>
          </a:p>
        </p:txBody>
      </p:sp>
      <p:sp>
        <p:nvSpPr>
          <p:cNvPr id="3" name="Title 2"/>
          <p:cNvSpPr txBox="1">
            <a:spLocks noGrp="1"/>
          </p:cNvSpPr>
          <p:nvPr>
            <p:ph type="title" idx="1"/>
          </p:nvPr>
        </p:nvSpPr>
        <p:spPr>
          <a:xfrm>
            <a:off x="1371600" y="3867912"/>
            <a:ext cx="6400800" cy="1762506"/>
          </a:xfrm>
          <a:prstGeom prst="rect">
            <a:avLst/>
          </a:prstGeom>
        </p:spPr>
        <p:txBody>
          <a:bodyPr anchor="b"/>
          <a:lstStyle>
            <a:lvl1pPr lvl="0">
              <a:defRPr/>
            </a:lvl1pPr>
          </a:lstStyle>
          <a:p>
            <a:pPr lvl="0"/>
            <a:r>
              <a:rPr/>
              <a:t>Click to edit Master title style</a:t>
            </a:r>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
        <p:nvSpPr>
          <p:cNvPr id="4" name="Text Placeholder 3"/>
          <p:cNvSpPr txBox="1">
            <a:spLocks noGrp="1"/>
          </p:cNvSpPr>
          <p:nvPr>
            <p:ph type="body" idx="2"/>
          </p:nvPr>
        </p:nvSpPr>
        <p:spPr>
          <a:xfrm>
            <a:off x="4654296"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advClick="0">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822960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b"/>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
        <p:nvSpPr>
          <p:cNvPr id="4" name="Text Placeholder 3"/>
          <p:cNvSpPr txBox="1">
            <a:spLocks noGrp="1"/>
          </p:cNvSpPr>
          <p:nvPr>
            <p:ph type="body" idx="2"/>
          </p:nvPr>
        </p:nvSpPr>
        <p:spPr>
          <a:xfrm>
            <a:off x="4654296"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spd="slow" advClick="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25980"/>
            <a:ext cx="7772400" cy="1440180"/>
          </a:xfrm>
          <a:prstGeom prst="rect">
            <a:avLst/>
          </a:prstGeom>
        </p:spPr>
        <p:txBody>
          <a:bodyPr anchor="ctr"/>
          <a:lstStyle>
            <a:lvl1pPr lvl="0">
              <a:defRPr/>
            </a:lvl1pPr>
          </a:lstStyle>
          <a:p>
            <a:pPr lvl="0"/>
            <a:r>
              <a:rPr/>
              <a:t>Click to edit Master title style</a:t>
            </a:r>
          </a:p>
        </p:txBody>
      </p:sp>
      <p:sp>
        <p:nvSpPr>
          <p:cNvPr id="3" name="Title 2"/>
          <p:cNvSpPr txBox="1">
            <a:spLocks noGrp="1"/>
          </p:cNvSpPr>
          <p:nvPr>
            <p:ph type="title" idx="1"/>
          </p:nvPr>
        </p:nvSpPr>
        <p:spPr>
          <a:xfrm>
            <a:off x="1371600" y="3867912"/>
            <a:ext cx="6400800" cy="1762506"/>
          </a:xfrm>
          <a:prstGeom prst="rect">
            <a:avLst/>
          </a:prstGeom>
        </p:spPr>
        <p:txBody>
          <a:bodyPr anchor="ctr"/>
          <a:lstStyle>
            <a:lvl1pPr lvl="0">
              <a:defRPr/>
            </a:lvl1pPr>
          </a:lstStyle>
          <a:p>
            <a:pPr lvl="0"/>
            <a:r>
              <a:rPr/>
              <a:t>Click to edit Master title style</a:t>
            </a:r>
          </a:p>
        </p:txBody>
      </p:sp>
    </p:spTree>
  </p:cSld>
  <p:clrMapOvr>
    <a:masterClrMapping/>
  </p:clrMapOvr>
  <p:transition spd="slow" advClick="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822960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advClick="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320"/>
            <a:ext cx="8229600" cy="1145286"/>
          </a:xfrm>
          <a:prstGeom prst="rect">
            <a:avLst/>
          </a:prstGeom>
        </p:spPr>
        <p:txBody>
          <a:bodyPr anchor="ctr"/>
          <a:lstStyle>
            <a:lvl1pPr lvl="0">
              <a:defRPr/>
            </a:lvl1pPr>
          </a:lstStyle>
          <a:p>
            <a:pPr lvl="0"/>
            <a:r>
              <a:rPr/>
              <a:t>Click to edit Master title style</a:t>
            </a:r>
          </a:p>
        </p:txBody>
      </p:sp>
      <p:sp>
        <p:nvSpPr>
          <p:cNvPr id="3" name="Text Placeholder 2"/>
          <p:cNvSpPr txBox="1">
            <a:spLocks noGrp="1"/>
          </p:cNvSpPr>
          <p:nvPr>
            <p:ph type="body" idx="1"/>
          </p:nvPr>
        </p:nvSpPr>
        <p:spPr>
          <a:xfrm>
            <a:off x="457200"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
        <p:nvSpPr>
          <p:cNvPr id="4" name="Text Placeholder 3"/>
          <p:cNvSpPr txBox="1">
            <a:spLocks noGrp="1"/>
          </p:cNvSpPr>
          <p:nvPr>
            <p:ph type="body" idx="2"/>
          </p:nvPr>
        </p:nvSpPr>
        <p:spPr>
          <a:xfrm>
            <a:off x="4654296" y="1604772"/>
            <a:ext cx="4023360" cy="4505706"/>
          </a:xfrm>
          <a:prstGeom prst="rect">
            <a:avLst/>
          </a:prstGeom>
        </p:spPr>
        <p:txBody>
          <a:bodyPr anchor="t"/>
          <a:lstStyle>
            <a:lvl1pPr lvl="0">
              <a:defRPr/>
            </a:lvl1pPr>
          </a:lstStyle>
          <a:p>
            <a:pPr lvl="0"/>
            <a:r>
              <a:rPr/>
              <a:t>Click to edit Master text styles</a:t>
            </a:r>
          </a:p>
          <a:p>
            <a:pPr lvl="0"/>
            <a:r>
              <a:rPr/>
              <a:t>Second level</a:t>
            </a:r>
          </a:p>
          <a:p>
            <a:pPr lvl="0"/>
            <a:r>
              <a:rPr/>
              <a:t>Third level</a:t>
            </a:r>
          </a:p>
          <a:p>
            <a:pPr lvl="0"/>
            <a:r>
              <a:rPr/>
              <a:t>Fourth level</a:t>
            </a:r>
          </a:p>
          <a:p>
            <a:pPr lvl="0"/>
            <a:r>
              <a:rPr/>
              <a:t>Fifth level</a:t>
            </a:r>
          </a:p>
        </p:txBody>
      </p:sp>
    </p:spTree>
  </p:cSld>
  <p:clrMapOvr>
    <a:masterClrMapping/>
  </p:clrMapOvr>
  <p:transition spd="slow" advClick="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spd="slow" advClick="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125980"/>
            <a:ext cx="7772400" cy="1440180"/>
          </a:xfrm>
          <a:prstGeom prst="rect">
            <a:avLst/>
          </a:prstGeom>
        </p:spPr>
        <p:txBody>
          <a:bodyPr anchor="b"/>
          <a:lstStyle>
            <a:lvl1pPr lvl="0">
              <a:defRPr/>
            </a:lvl1pPr>
          </a:lstStyle>
          <a:p>
            <a:pPr lvl="0"/>
            <a:r>
              <a:rPr/>
              <a:t>Click to edit Master title style</a:t>
            </a:r>
          </a:p>
        </p:txBody>
      </p:sp>
      <p:sp>
        <p:nvSpPr>
          <p:cNvPr id="3" name="Title 2"/>
          <p:cNvSpPr txBox="1">
            <a:spLocks noGrp="1"/>
          </p:cNvSpPr>
          <p:nvPr>
            <p:ph type="title" idx="1"/>
          </p:nvPr>
        </p:nvSpPr>
        <p:spPr>
          <a:xfrm>
            <a:off x="1371600" y="3867912"/>
            <a:ext cx="6400800" cy="1762506"/>
          </a:xfrm>
          <a:prstGeom prst="rect">
            <a:avLst/>
          </a:prstGeom>
        </p:spPr>
        <p:txBody>
          <a:bodyPr anchor="b"/>
          <a:lstStyle>
            <a:lvl1pPr lvl="0">
              <a:defRPr/>
            </a:lvl1pPr>
          </a:lstStyle>
          <a:p>
            <a:pPr lvl="0"/>
            <a:r>
              <a:rPr/>
              <a:t>Click to edit Master title style</a:t>
            </a: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5.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jpe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jpeg"/><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243013"/>
            <a:ext cx="8229600" cy="5029200"/>
          </a:xfrm>
          <a:prstGeom prst="rect">
            <a:avLst/>
          </a:prstGeom>
          <a:noFill/>
          <a:ln>
            <a:noFill/>
          </a:ln>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3" name="Rectangle 2"/>
          <p:cNvSpPr/>
          <p:nvPr/>
        </p:nvSpPr>
        <p:spPr>
          <a:xfrm>
            <a:off x="0" y="3175"/>
            <a:ext cx="9144000" cy="833438"/>
          </a:xfrm>
          <a:prstGeom prst="rect">
            <a:avLst/>
          </a:prstGeom>
          <a:gradFill rotWithShape="0">
            <a:gsLst>
              <a:gs pos="0">
                <a:srgbClr val="7F7FCC"/>
              </a:gs>
              <a:gs pos="100000">
                <a:srgbClr val="000099"/>
              </a:gs>
            </a:gsLst>
            <a:lin scaled="1"/>
          </a:gradFill>
          <a:ln>
            <a:noFill/>
          </a:ln>
        </p:spPr>
        <p:txBody>
          <a:bodyPr wrap="none" anchor="ctr"/>
          <a:lstStyle>
            <a:lvl1pPr lvl="0">
              <a:defRPr/>
            </a:lvl1pPr>
          </a:lstStyle>
          <a:p>
            <a:endParaRPr/>
          </a:p>
        </p:txBody>
      </p:sp>
      <p:sp>
        <p:nvSpPr>
          <p:cNvPr id="4" name="Straight Connector 3"/>
          <p:cNvSpPr/>
          <p:nvPr/>
        </p:nvSpPr>
        <p:spPr>
          <a:xfrm>
            <a:off x="0" y="850900"/>
            <a:ext cx="9144000" cy="0"/>
          </a:xfrm>
          <a:prstGeom prst="line">
            <a:avLst/>
          </a:prstGeom>
          <a:noFill/>
          <a:ln w="38100">
            <a:solidFill>
              <a:srgbClr val="FF0033"/>
            </a:solidFill>
            <a:miter/>
          </a:ln>
        </p:spPr>
        <p:txBody>
          <a:bodyPr wrap="none" anchor="ctr"/>
          <a:lstStyle>
            <a:lvl1pPr lvl="0">
              <a:defRPr/>
            </a:lvl1pPr>
          </a:lstStyle>
          <a:p>
            <a:endParaRPr/>
          </a:p>
        </p:txBody>
      </p:sp>
      <p:sp>
        <p:nvSpPr>
          <p:cNvPr id="5" name="Title Placeholder 4"/>
          <p:cNvSpPr>
            <a:spLocks noGrp="1"/>
          </p:cNvSpPr>
          <p:nvPr>
            <p:ph type="title"/>
          </p:nvPr>
        </p:nvSpPr>
        <p:spPr>
          <a:xfrm>
            <a:off x="258763" y="87313"/>
            <a:ext cx="8575675" cy="723900"/>
          </a:xfrm>
          <a:prstGeom prst="rect">
            <a:avLst/>
          </a:prstGeom>
          <a:noFill/>
          <a:ln>
            <a:noFill/>
          </a:ln>
        </p:spPr>
        <p:txBody>
          <a:bodyPr anchor="ctr"/>
          <a:lstStyle>
            <a:lvl1pPr lvl="0">
              <a:defRPr/>
            </a:lvl1pPr>
          </a:lstStyle>
          <a:p>
            <a:pPr lvl="0"/>
            <a:r>
              <a:rPr/>
              <a:t>Click to edit Master title style</a:t>
            </a:r>
          </a:p>
        </p:txBody>
      </p:sp>
      <p:sp>
        <p:nvSpPr>
          <p:cNvPr id="6" name="TextBox 5"/>
          <p:cNvSpPr txBox="1"/>
          <p:nvPr/>
        </p:nvSpPr>
        <p:spPr>
          <a:xfrm>
            <a:off x="422275" y="6496050"/>
            <a:ext cx="1265238" cy="304800"/>
          </a:xfrm>
          <a:prstGeom prst="rect">
            <a:avLst/>
          </a:prstGeom>
          <a:noFill/>
          <a:ln>
            <a:noFill/>
          </a:ln>
        </p:spPr>
        <p:txBody>
          <a:bodyPr wrap="none" anchor="ctr"/>
          <a:lstStyle>
            <a:lvl1pPr lvl="0">
              <a:defRPr/>
            </a:lvl1pPr>
          </a:lstStyle>
          <a:p>
            <a:pPr lvl="0" algn="ctr"/>
            <a:r>
              <a:rPr sz="1400" i="1">
                <a:latin typeface="Arial Narrow"/>
              </a:rPr>
              <a:t>©</a:t>
            </a:r>
            <a:r>
              <a:rPr sz="1400" b="1">
                <a:latin typeface="Arial Narrow"/>
              </a:rPr>
              <a:t> </a:t>
            </a:r>
            <a:r>
              <a:rPr sz="1400">
                <a:latin typeface="Arial Narrow"/>
              </a:rPr>
              <a:t>AHMADI,1386</a:t>
            </a:r>
          </a:p>
        </p:txBody>
      </p:sp>
      <p:sp>
        <p:nvSpPr>
          <p:cNvPr id="7" name="Rectangle 6"/>
          <p:cNvSpPr/>
          <p:nvPr/>
        </p:nvSpPr>
        <p:spPr>
          <a:xfrm>
            <a:off x="8489950" y="6400800"/>
            <a:ext cx="577850" cy="455613"/>
          </a:xfrm>
          <a:prstGeom prst="rect">
            <a:avLst/>
          </a:prstGeom>
          <a:noFill/>
          <a:ln>
            <a:noFill/>
          </a:ln>
        </p:spPr>
        <p:txBody>
          <a:bodyPr wrap="none" lIns="92075" tIns="46038" rIns="92075" bIns="46038" anchor="ctr"/>
          <a:lstStyle>
            <a:lvl1pPr lvl="0">
              <a:defRPr/>
            </a:lvl1pPr>
          </a:lstStyle>
          <a:p>
            <a:pPr lvl="0" algn="r"/>
            <a:r>
              <a:rPr sz="1400"/>
              <a:t>*</a:t>
            </a: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spd="slow" advClick="0">
    <p:wipe dir="d"/>
  </p:transition>
  <p:txStyles>
    <p:titleStyle>
      <a:lvl1pPr marL="0" lvl="0" indent="0" algn="ctr">
        <a:lnSpc>
          <a:spcPct val="100000"/>
        </a:lnSpc>
        <a:buNone/>
        <a:defRPr sz="4200" b="1" i="0" u="none" strike="noStrike" baseline="0">
          <a:solidFill>
            <a:srgbClr val="FFFFFF"/>
          </a:solidFill>
          <a:latin typeface="Arial Narrow"/>
        </a:defRPr>
      </a:lvl1pPr>
    </p:titleStyle>
    <p:bodyStyle>
      <a:lvl1pPr marL="342900" lvl="0" indent="-342900" algn="r">
        <a:lnSpc>
          <a:spcPct val="100000"/>
        </a:lnSpc>
        <a:spcBef>
          <a:spcPct val="20000"/>
        </a:spcBef>
        <a:buFont typeface="Wingdings"/>
        <a:buChar char="§"/>
        <a:defRPr sz="3200" b="1" i="0" u="none" strike="noStrike" baseline="0">
          <a:solidFill>
            <a:srgbClr val="000000"/>
          </a:solidFill>
          <a:latin typeface="Arial Narrow"/>
        </a:defRPr>
      </a:lvl1pPr>
      <a:lvl2pPr marL="742950" lvl="0" indent="-285750">
        <a:defRPr sz="2800"/>
      </a:lvl2pPr>
      <a:lvl3pPr marL="1085850" lvl="0" indent="-228600">
        <a:defRPr sz="2400"/>
      </a:lvl3pPr>
      <a:lvl4pPr marL="1428750" lvl="0" indent="-228600">
        <a:defRPr sz="2000"/>
      </a:lvl4pPr>
      <a:lvl5pPr marL="1771650" lvl="0" indent="-228600">
        <a:defRPr/>
      </a:lvl5pPr>
    </p:bodyStyle>
    <p:otherStyle>
      <a:lvl1pPr marL="0" lvl="0" indent="0" algn="r">
        <a:lnSpc>
          <a:spcPct val="100000"/>
        </a:lnSpc>
        <a:buNone/>
        <a:defRPr sz="1800" b="0" i="0" u="none" strike="noStrike" baseline="0">
          <a:solidFill>
            <a:srgbClr val="000000"/>
          </a:solidFill>
          <a:latin typeface="Arial Narrow"/>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noFill/>
          <a:ln>
            <a:noFill/>
          </a:ln>
        </p:spPr>
        <p:txBody>
          <a:bodyPr anchor="ctr"/>
          <a:lstStyle>
            <a:lvl1pPr lvl="0">
              <a:defRPr/>
            </a:lvl1pPr>
          </a:lstStyle>
          <a:p>
            <a:pPr lvl="0"/>
            <a:r>
              <a:rPr/>
              <a:t>Click to edit Master title style</a:t>
            </a:r>
          </a:p>
        </p:txBody>
      </p:sp>
      <p:sp>
        <p:nvSpPr>
          <p:cNvPr id="3" name="Text Placeholder 2"/>
          <p:cNvSpPr>
            <a:spLocks noGrp="1"/>
          </p:cNvSpPr>
          <p:nvPr>
            <p:ph type="body" idx="1"/>
          </p:nvPr>
        </p:nvSpPr>
        <p:spPr>
          <a:xfrm>
            <a:off x="457200" y="1600200"/>
            <a:ext cx="8229600" cy="4525963"/>
          </a:xfrm>
          <a:prstGeom prst="rect">
            <a:avLst/>
          </a:prstGeom>
          <a:noFill/>
          <a:ln>
            <a:noFill/>
          </a:ln>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457200" y="6245225"/>
            <a:ext cx="2133600" cy="476250"/>
          </a:xfrm>
          <a:prstGeom prst="rect">
            <a:avLst/>
          </a:prstGeom>
          <a:noFill/>
          <a:ln>
            <a:noFill/>
          </a:ln>
        </p:spPr>
        <p:txBody>
          <a:bodyPr/>
          <a:lstStyle>
            <a:lvl1pPr lvl="0">
              <a:defRPr/>
            </a:lvl1pPr>
          </a:lstStyle>
          <a:p>
            <a:endParaRPr/>
          </a:p>
        </p:txBody>
      </p:sp>
      <p:sp>
        <p:nvSpPr>
          <p:cNvPr id="5" name="Footer Placeholder 4"/>
          <p:cNvSpPr>
            <a:spLocks noGrp="1"/>
          </p:cNvSpPr>
          <p:nvPr>
            <p:ph type="ftr" sz="quarter" idx="3"/>
          </p:nvPr>
        </p:nvSpPr>
        <p:spPr>
          <a:xfrm>
            <a:off x="3124200" y="6245225"/>
            <a:ext cx="2895600" cy="476250"/>
          </a:xfrm>
          <a:prstGeom prst="rect">
            <a:avLst/>
          </a:prstGeom>
          <a:noFill/>
          <a:ln>
            <a:noFill/>
          </a:ln>
        </p:spPr>
        <p:txBody>
          <a:bodyPr/>
          <a:lstStyle>
            <a:lvl1pPr lvl="0">
              <a:defRPr/>
            </a:lvl1pPr>
          </a:lstStyle>
          <a:p>
            <a:endParaRPr/>
          </a:p>
        </p:txBody>
      </p:sp>
      <p:sp>
        <p:nvSpPr>
          <p:cNvPr id="6" name="Slide Number Placeholder 5"/>
          <p:cNvSpPr>
            <a:spLocks noGrp="1"/>
          </p:cNvSpPr>
          <p:nvPr>
            <p:ph type="sldNum" sz="quarter" idx="4"/>
          </p:nvPr>
        </p:nvSpPr>
        <p:spPr>
          <a:xfrm>
            <a:off x="6553200" y="6245225"/>
            <a:ext cx="2133600" cy="476250"/>
          </a:xfrm>
          <a:prstGeom prst="rect">
            <a:avLst/>
          </a:prstGeom>
          <a:noFill/>
          <a:ln>
            <a:noFill/>
          </a:ln>
        </p:spPr>
        <p:txBody>
          <a:bodyPr/>
          <a:lstStyle>
            <a:lvl1pPr lvl="0">
              <a:defRPr/>
            </a:lvl1pPr>
          </a:lstStyle>
          <a:p>
            <a:fld id="{8B38DBA3-52F9-4AF4-A6A4-FA4D7DB2F99C}" type="slidenum">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ransition spd="slow" advClick="0">
    <p:wipe dir="d"/>
  </p:transition>
  <p:txStyles>
    <p:titleStyle>
      <a:lvl1pPr marL="0" lvl="0" indent="0" algn="ctr">
        <a:lnSpc>
          <a:spcPct val="100000"/>
        </a:lnSpc>
        <a:buNone/>
        <a:defRPr sz="4400" b="0" i="0" u="none" strike="noStrike" baseline="0">
          <a:solidFill>
            <a:srgbClr val="000000"/>
          </a:solidFill>
          <a:latin typeface="Arial"/>
        </a:defRPr>
      </a:lvl1pPr>
    </p:titleStyle>
    <p:body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p:bodyStyle>
    <p:otherStyle>
      <a:lvl1pPr marL="0" lvl="0" indent="0" algn="r">
        <a:lnSpc>
          <a:spcPct val="100000"/>
        </a:lnSpc>
        <a:buNone/>
        <a:defRPr sz="1800" b="0" i="0" u="none" strike="noStrike" baseline="0">
          <a:solidFill>
            <a:srgbClr val="000000"/>
          </a:solidFill>
          <a:latin typeface="Arial"/>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9525" y="-7937"/>
            <a:ext cx="9163051" cy="1041400"/>
          </a:xfrm>
          <a:custGeom>
            <a:avLst/>
            <a:gdLst/>
            <a:ahLst/>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921"/>
                </a:srgbClr>
              </a:gs>
              <a:gs pos="100000">
                <a:srgbClr val="00EBF8">
                  <a:alpha val="54687"/>
                </a:srgbClr>
              </a:gs>
            </a:gsLst>
            <a:lin ang="5400000" scaled="1"/>
          </a:gradFill>
          <a:ln w="9525" cap="flat">
            <a:noFill/>
            <a:headEnd type="none" w="med" len="med"/>
            <a:tailEnd type="none" w="med" len="med"/>
          </a:ln>
        </p:spPr>
        <p:txBody>
          <a:bodyPr wrap="square" anchor="t"/>
          <a:lstStyle>
            <a:lvl1pPr lvl="0">
              <a:defRPr/>
            </a:lvl1pPr>
          </a:lstStyle>
          <a:p>
            <a:endParaRPr/>
          </a:p>
        </p:txBody>
      </p:sp>
      <p:sp>
        <p:nvSpPr>
          <p:cNvPr id="3" name="Freeform 2"/>
          <p:cNvSpPr/>
          <p:nvPr/>
        </p:nvSpPr>
        <p:spPr>
          <a:xfrm>
            <a:off x="4381500" y="-7937"/>
            <a:ext cx="4762500" cy="638175"/>
          </a:xfrm>
          <a:custGeom>
            <a:avLst/>
            <a:gdLst/>
            <a:ahLst/>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alpha val="29687"/>
                </a:srgbClr>
              </a:gs>
              <a:gs pos="80000">
                <a:srgbClr val="009BE5">
                  <a:alpha val="41796"/>
                </a:srgbClr>
              </a:gs>
            </a:gsLst>
            <a:lin ang="5400000" scaled="1"/>
          </a:gradFill>
          <a:ln w="9525" cap="flat">
            <a:noFill/>
            <a:headEnd type="none" w="med" len="med"/>
            <a:tailEnd type="none" w="med" len="med"/>
          </a:ln>
        </p:spPr>
        <p:txBody>
          <a:bodyPr wrap="square" anchor="t"/>
          <a:lstStyle>
            <a:lvl1pPr lvl="0">
              <a:defRPr/>
            </a:lvl1pPr>
          </a:lstStyle>
          <a:p>
            <a:endParaRPr/>
          </a:p>
        </p:txBody>
      </p:sp>
      <p:sp>
        <p:nvSpPr>
          <p:cNvPr id="4" name="Title Placeholder 3"/>
          <p:cNvSpPr>
            <a:spLocks noGrp="1"/>
          </p:cNvSpPr>
          <p:nvPr>
            <p:ph type="title"/>
          </p:nvPr>
        </p:nvSpPr>
        <p:spPr>
          <a:xfrm>
            <a:off x="457200" y="704850"/>
            <a:ext cx="8229600" cy="1143000"/>
          </a:xfrm>
          <a:prstGeom prst="rect">
            <a:avLst/>
          </a:prstGeom>
          <a:noFill/>
          <a:ln>
            <a:noFill/>
          </a:ln>
        </p:spPr>
        <p:txBody>
          <a:bodyPr lIns="0" rIns="0" bIns="0" anchor="b"/>
          <a:lstStyle>
            <a:lvl1pPr lvl="0">
              <a:defRPr/>
            </a:lvl1pPr>
          </a:lstStyle>
          <a:p>
            <a:pPr lvl="0"/>
            <a:r>
              <a:rPr/>
              <a:t>Click to edit Master title style</a:t>
            </a:r>
          </a:p>
        </p:txBody>
      </p:sp>
      <p:sp>
        <p:nvSpPr>
          <p:cNvPr id="5" name="Text Placeholder 4"/>
          <p:cNvSpPr>
            <a:spLocks noGrp="1"/>
          </p:cNvSpPr>
          <p:nvPr>
            <p:ph type="body" idx="1"/>
          </p:nvPr>
        </p:nvSpPr>
        <p:spPr>
          <a:xfrm>
            <a:off x="457200" y="1935163"/>
            <a:ext cx="8229600" cy="4389437"/>
          </a:xfrm>
          <a:prstGeom prst="rect">
            <a:avLst/>
          </a:prstGeom>
          <a:noFill/>
          <a:ln>
            <a:noFill/>
          </a:ln>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Date Placeholder 5"/>
          <p:cNvSpPr>
            <a:spLocks noGrp="1"/>
          </p:cNvSpPr>
          <p:nvPr>
            <p:ph type="dt" sz="half" idx="2"/>
          </p:nvPr>
        </p:nvSpPr>
        <p:spPr>
          <a:xfrm>
            <a:off x="457200" y="6356350"/>
            <a:ext cx="2133600" cy="365125"/>
          </a:xfrm>
          <a:prstGeom prst="rect">
            <a:avLst/>
          </a:prstGeom>
          <a:noFill/>
          <a:ln>
            <a:noFill/>
          </a:ln>
        </p:spPr>
        <p:txBody>
          <a:bodyPr lIns="0" tIns="0" rIns="0" bIns="0" anchor="b"/>
          <a:lstStyle>
            <a:lvl1pPr lvl="0">
              <a:defRPr/>
            </a:lvl1pPr>
          </a:lstStyle>
          <a:p>
            <a:endParaRPr/>
          </a:p>
        </p:txBody>
      </p:sp>
      <p:sp>
        <p:nvSpPr>
          <p:cNvPr id="7" name="Footer Placeholder 6"/>
          <p:cNvSpPr>
            <a:spLocks noGrp="1"/>
          </p:cNvSpPr>
          <p:nvPr>
            <p:ph type="ftr" sz="quarter" idx="3"/>
          </p:nvPr>
        </p:nvSpPr>
        <p:spPr>
          <a:xfrm>
            <a:off x="2667000" y="6356350"/>
            <a:ext cx="3352800" cy="365125"/>
          </a:xfrm>
          <a:prstGeom prst="rect">
            <a:avLst/>
          </a:prstGeom>
          <a:noFill/>
          <a:ln>
            <a:noFill/>
          </a:ln>
        </p:spPr>
        <p:txBody>
          <a:bodyPr lIns="0" tIns="0" rIns="0" bIns="0" anchor="b"/>
          <a:lstStyle>
            <a:lvl1pPr lvl="0">
              <a:defRPr/>
            </a:lvl1pPr>
          </a:lstStyle>
          <a:p>
            <a:endParaRPr/>
          </a:p>
        </p:txBody>
      </p:sp>
      <p:sp>
        <p:nvSpPr>
          <p:cNvPr id="8" name="Slide Number Placeholder 7"/>
          <p:cNvSpPr>
            <a:spLocks noGrp="1"/>
          </p:cNvSpPr>
          <p:nvPr>
            <p:ph type="sldNum" sz="quarter" idx="4"/>
          </p:nvPr>
        </p:nvSpPr>
        <p:spPr>
          <a:xfrm>
            <a:off x="7924800" y="6356350"/>
            <a:ext cx="762000" cy="365125"/>
          </a:xfrm>
          <a:prstGeom prst="rect">
            <a:avLst/>
          </a:prstGeom>
          <a:noFill/>
          <a:ln>
            <a:noFill/>
          </a:ln>
        </p:spPr>
        <p:txBody>
          <a:bodyPr lIns="0" tIns="0" rIns="0" bIns="0" anchor="b"/>
          <a:lstStyle>
            <a:lvl1pPr lvl="0">
              <a:defRPr/>
            </a:lvl1pPr>
          </a:lstStyle>
          <a:p>
            <a:fld id="{8B38DBA3-52F9-4AF4-A6A4-FA4D7DB2F99C}" type="slidenum">
              <a:t>‹#›</a:t>
            </a:fld>
            <a:endParaRPr/>
          </a:p>
        </p:txBody>
      </p:sp>
      <p:grpSp>
        <p:nvGrpSpPr>
          <p:cNvPr id="9" name="Group 8"/>
          <p:cNvGrpSpPr/>
          <p:nvPr/>
        </p:nvGrpSpPr>
        <p:grpSpPr>
          <a:xfrm>
            <a:off x="-19050" y="203200"/>
            <a:ext cx="9180512" cy="647700"/>
            <a:chOff x="-19045" y="216550"/>
            <a:chExt cx="9180548" cy="649224"/>
          </a:xfrm>
        </p:grpSpPr>
        <p:grpSp>
          <p:nvGrpSpPr>
            <p:cNvPr id="10" name="Group 9"/>
            <p:cNvGrpSpPr/>
            <p:nvPr/>
          </p:nvGrpSpPr>
          <p:grpSpPr>
            <a:xfrm>
              <a:off x="-6091" y="-11569"/>
              <a:ext cx="9131843" cy="1050979"/>
              <a:chOff x="-6096" y="-24384"/>
              <a:chExt cx="9131808" cy="1048512"/>
            </a:xfrm>
          </p:grpSpPr>
          <p:pic>
            <p:nvPicPr>
              <p:cNvPr id="11" name="Picture 10"/>
              <p:cNvPicPr/>
              <p:nvPr/>
            </p:nvPicPr>
            <p:blipFill>
              <a:blip r:embed="rId7"/>
              <a:srcRect/>
              <a:stretch>
                <a:fillRect/>
              </a:stretch>
            </p:blipFill>
            <p:spPr>
              <a:xfrm>
                <a:off x="-6096" y="-24384"/>
                <a:ext cx="9131808" cy="1048512"/>
              </a:xfrm>
              <a:prstGeom prst="rect">
                <a:avLst/>
              </a:prstGeom>
            </p:spPr>
          </p:pic>
          <p:sp>
            <p:nvSpPr>
              <p:cNvPr id="12" name="TextBox 11"/>
              <p:cNvSpPr txBox="1"/>
              <p:nvPr/>
            </p:nvSpPr>
            <p:spPr>
              <a:xfrm rot="21435691">
                <a:off x="-29291" y="422461"/>
                <a:ext cx="0" cy="0"/>
              </a:xfrm>
              <a:prstGeom prst="rect">
                <a:avLst/>
              </a:prstGeom>
              <a:noFill/>
              <a:ln>
                <a:noFill/>
              </a:ln>
            </p:spPr>
            <p:txBody>
              <a:bodyPr/>
              <a:lstStyle>
                <a:lvl1pPr lvl="0">
                  <a:defRPr/>
                </a:lvl1pPr>
              </a:lstStyle>
              <a:p>
                <a:endParaRPr/>
              </a:p>
            </p:txBody>
          </p:sp>
        </p:grpSp>
        <p:grpSp>
          <p:nvGrpSpPr>
            <p:cNvPr id="13" name="Group 12"/>
            <p:cNvGrpSpPr/>
            <p:nvPr/>
          </p:nvGrpSpPr>
          <p:grpSpPr>
            <a:xfrm>
              <a:off x="-6091" y="61755"/>
              <a:ext cx="9156227" cy="910441"/>
              <a:chOff x="-6096" y="48768"/>
              <a:chExt cx="9156192" cy="908304"/>
            </a:xfrm>
          </p:grpSpPr>
          <p:pic>
            <p:nvPicPr>
              <p:cNvPr id="14" name="Picture 13"/>
              <p:cNvPicPr/>
              <p:nvPr/>
            </p:nvPicPr>
            <p:blipFill>
              <a:blip r:embed="rId8"/>
              <a:srcRect/>
              <a:stretch>
                <a:fillRect/>
              </a:stretch>
            </p:blipFill>
            <p:spPr>
              <a:xfrm>
                <a:off x="-6096" y="48768"/>
                <a:ext cx="9156192" cy="908304"/>
              </a:xfrm>
              <a:prstGeom prst="rect">
                <a:avLst/>
              </a:prstGeom>
            </p:spPr>
          </p:pic>
          <p:sp>
            <p:nvSpPr>
              <p:cNvPr id="15" name="TextBox 14"/>
              <p:cNvSpPr txBox="1"/>
              <p:nvPr/>
            </p:nvSpPr>
            <p:spPr>
              <a:xfrm rot="21435691">
                <a:off x="-21714" y="495979"/>
                <a:ext cx="0" cy="0"/>
              </a:xfrm>
              <a:prstGeom prst="rect">
                <a:avLst/>
              </a:prstGeom>
              <a:noFill/>
              <a:ln>
                <a:noFill/>
              </a:ln>
            </p:spPr>
            <p:txBody>
              <a:bodyPr/>
              <a:lstStyle>
                <a:lvl1pPr lvl="0">
                  <a:defRPr/>
                </a:lvl1pPr>
              </a:lstStyle>
              <a:p>
                <a:endParaRPr/>
              </a:p>
            </p:txBody>
          </p:sp>
        </p:grpSp>
      </p:gr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ransition spd="slow">
    <p:wipe dir="d"/>
  </p:transition>
  <p:txStyles>
    <p:titleStyle>
      <a:lvl1pPr marL="0" lvl="0" indent="0" algn="l">
        <a:lnSpc>
          <a:spcPct val="100000"/>
        </a:lnSpc>
        <a:buNone/>
        <a:defRPr sz="5000" b="0" i="0" u="none" strike="noStrike" baseline="0">
          <a:solidFill>
            <a:srgbClr val="04617B"/>
          </a:solidFill>
          <a:latin typeface="Calibri"/>
        </a:defRPr>
      </a:lvl1pPr>
    </p:titleStyle>
    <p:bodyStyle>
      <a:lvl1pPr marL="273050" lvl="0" indent="-273050" algn="l">
        <a:lnSpc>
          <a:spcPct val="100000"/>
        </a:lnSpc>
        <a:spcBef>
          <a:spcPct val="20000"/>
        </a:spcBef>
        <a:buClr>
          <a:srgbClr val="0BD0D9"/>
        </a:buClr>
        <a:buSzPct val="95000"/>
        <a:buFont typeface="Wingdings 2"/>
        <a:buChar char=""/>
        <a:defRPr sz="2600" b="0" i="0" u="none" strike="noStrike" baseline="0">
          <a:solidFill>
            <a:srgbClr val="000000"/>
          </a:solidFill>
          <a:latin typeface="Constantia"/>
        </a:defRPr>
      </a:lvl1pPr>
      <a:lvl2pPr marL="639762" lvl="0" indent="-246063">
        <a:defRPr sz="2400"/>
      </a:lvl2pPr>
      <a:lvl3pPr marL="914400" lvl="0" indent="-246063">
        <a:defRPr sz="2100"/>
      </a:lvl3pPr>
      <a:lvl4pPr marL="1187450" lvl="0" indent="-209550">
        <a:defRPr sz="2000"/>
      </a:lvl4pPr>
      <a:lvl5pPr marL="1462087" lvl="0" indent="-209550">
        <a:defRPr/>
      </a:lvl5pPr>
    </p:bodyStyle>
    <p:otherStyle>
      <a:lvl1pPr marL="0" lvl="0" indent="0" algn="l">
        <a:lnSpc>
          <a:spcPct val="100000"/>
        </a:lnSpc>
        <a:buNone/>
        <a:defRPr sz="1800" b="0" i="0" u="none" strike="noStrike" baseline="0">
          <a:solidFill>
            <a:srgbClr val="000000"/>
          </a:solidFill>
          <a:latin typeface="Constantia"/>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2275" y="6496050"/>
            <a:ext cx="1265238" cy="304800"/>
          </a:xfrm>
          <a:prstGeom prst="rect">
            <a:avLst/>
          </a:prstGeom>
          <a:noFill/>
          <a:ln>
            <a:noFill/>
          </a:ln>
        </p:spPr>
        <p:txBody>
          <a:bodyPr wrap="none" anchor="ctr"/>
          <a:lstStyle>
            <a:lvl1pPr lvl="0">
              <a:defRPr/>
            </a:lvl1pPr>
          </a:lstStyle>
          <a:p>
            <a:pPr lvl="0" algn="ctr"/>
            <a:r>
              <a:rPr sz="1400" i="1">
                <a:latin typeface="Arial Narrow"/>
              </a:rPr>
              <a:t>©</a:t>
            </a:r>
            <a:r>
              <a:rPr sz="1400" b="1">
                <a:latin typeface="Arial Narrow"/>
              </a:rPr>
              <a:t> </a:t>
            </a:r>
            <a:r>
              <a:rPr sz="1400">
                <a:latin typeface="Arial Narrow"/>
              </a:rPr>
              <a:t>AHMADI,1386</a:t>
            </a:r>
          </a:p>
        </p:txBody>
      </p:sp>
      <p:sp>
        <p:nvSpPr>
          <p:cNvPr id="3" name="Rectangle 2"/>
          <p:cNvSpPr/>
          <p:nvPr/>
        </p:nvSpPr>
        <p:spPr>
          <a:xfrm>
            <a:off x="8489950" y="6400800"/>
            <a:ext cx="577850" cy="455613"/>
          </a:xfrm>
          <a:prstGeom prst="rect">
            <a:avLst/>
          </a:prstGeom>
          <a:noFill/>
          <a:ln>
            <a:noFill/>
          </a:ln>
        </p:spPr>
        <p:txBody>
          <a:bodyPr wrap="none" lIns="92075" tIns="46038" rIns="92075" bIns="46038" anchor="ctr"/>
          <a:lstStyle>
            <a:lvl1pPr lvl="0">
              <a:defRPr/>
            </a:lvl1pPr>
          </a:lstStyle>
          <a:p>
            <a:pPr lvl="0" algn="r"/>
            <a:r>
              <a:rPr sz="1400"/>
              <a:t>*</a:t>
            </a:r>
          </a:p>
        </p:txBody>
      </p:sp>
      <p:sp>
        <p:nvSpPr>
          <p:cNvPr id="4" name="Text Placeholder 3"/>
          <p:cNvSpPr>
            <a:spLocks noGrp="1"/>
          </p:cNvSpPr>
          <p:nvPr>
            <p:ph type="body" idx="1"/>
          </p:nvPr>
        </p:nvSpPr>
        <p:spPr>
          <a:xfrm>
            <a:off x="457200" y="1243013"/>
            <a:ext cx="8229600" cy="5029200"/>
          </a:xfrm>
          <a:prstGeom prst="rect">
            <a:avLst/>
          </a:prstGeom>
          <a:noFill/>
          <a:ln>
            <a:noFill/>
          </a:ln>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itle Placeholder 4"/>
          <p:cNvSpPr>
            <a:spLocks noGrp="1"/>
          </p:cNvSpPr>
          <p:nvPr>
            <p:ph type="title"/>
          </p:nvPr>
        </p:nvSpPr>
        <p:spPr>
          <a:xfrm>
            <a:off x="258763" y="87313"/>
            <a:ext cx="8575675" cy="723900"/>
          </a:xfrm>
          <a:prstGeom prst="rect">
            <a:avLst/>
          </a:prstGeom>
          <a:noFill/>
          <a:ln>
            <a:noFill/>
          </a:ln>
        </p:spPr>
        <p:txBody>
          <a:bodyPr anchor="ctr"/>
          <a:lstStyle>
            <a:lvl1pPr lvl="0">
              <a:defRPr/>
            </a:lvl1pPr>
          </a:lstStyle>
          <a:p>
            <a:pPr lvl="0"/>
            <a:r>
              <a:rPr/>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ransition spd="slow" advClick="0">
    <p:wipe dir="d"/>
  </p:transition>
  <p:txStyles>
    <p:titleStyle>
      <a:lvl1pPr marL="0" lvl="0" indent="0" algn="ctr">
        <a:lnSpc>
          <a:spcPct val="100000"/>
        </a:lnSpc>
        <a:buNone/>
        <a:defRPr sz="4200" b="1" i="0" u="none" strike="noStrike" baseline="0">
          <a:solidFill>
            <a:srgbClr val="FFFFFF"/>
          </a:solidFill>
          <a:latin typeface="Arial Narrow"/>
        </a:defRPr>
      </a:lvl1pPr>
    </p:titleStyle>
    <p:bodyStyle>
      <a:lvl1pPr marL="342900" lvl="0" indent="-342900" algn="r">
        <a:lnSpc>
          <a:spcPct val="100000"/>
        </a:lnSpc>
        <a:spcBef>
          <a:spcPct val="20000"/>
        </a:spcBef>
        <a:buFont typeface="Wingdings"/>
        <a:buChar char="§"/>
        <a:defRPr sz="3200" b="1" i="0" u="none" strike="noStrike" baseline="0">
          <a:solidFill>
            <a:srgbClr val="000000"/>
          </a:solidFill>
          <a:latin typeface="Arial Narrow"/>
        </a:defRPr>
      </a:lvl1pPr>
      <a:lvl2pPr marL="742950" lvl="0" indent="-285750">
        <a:defRPr sz="2800"/>
      </a:lvl2pPr>
      <a:lvl3pPr marL="1085850" lvl="0" indent="-228600">
        <a:defRPr sz="2400"/>
      </a:lvl3pPr>
      <a:lvl4pPr marL="1428750" lvl="0" indent="-228600">
        <a:defRPr sz="2000"/>
      </a:lvl4pPr>
      <a:lvl5pPr marL="1771650" lvl="0" indent="-228600">
        <a:defRPr/>
      </a:lvl5pPr>
    </p:bodyStyle>
    <p:otherStyle>
      <a:lvl1pPr marL="0" lvl="0" indent="0" algn="r">
        <a:lnSpc>
          <a:spcPct val="100000"/>
        </a:lnSpc>
        <a:buNone/>
        <a:defRPr sz="1800" b="0" i="0" u="none" strike="noStrike" baseline="0">
          <a:solidFill>
            <a:srgbClr val="000000"/>
          </a:solidFill>
          <a:latin typeface="Arial Narrow"/>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9525" y="-7937"/>
            <a:ext cx="9163051" cy="1041400"/>
          </a:xfrm>
          <a:custGeom>
            <a:avLst/>
            <a:gdLst/>
            <a:ahLst/>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921"/>
                </a:srgbClr>
              </a:gs>
              <a:gs pos="100000">
                <a:srgbClr val="00EBF8">
                  <a:alpha val="54687"/>
                </a:srgbClr>
              </a:gs>
            </a:gsLst>
            <a:lin ang="5400000" scaled="1"/>
          </a:gradFill>
          <a:ln w="9525" cap="flat">
            <a:noFill/>
            <a:headEnd type="none" w="med" len="med"/>
            <a:tailEnd type="none" w="med" len="med"/>
          </a:ln>
        </p:spPr>
        <p:txBody>
          <a:bodyPr wrap="square" anchor="t"/>
          <a:lstStyle>
            <a:lvl1pPr lvl="0">
              <a:defRPr/>
            </a:lvl1pPr>
          </a:lstStyle>
          <a:p>
            <a:endParaRPr/>
          </a:p>
        </p:txBody>
      </p:sp>
      <p:sp>
        <p:nvSpPr>
          <p:cNvPr id="3" name="Freeform 2"/>
          <p:cNvSpPr/>
          <p:nvPr/>
        </p:nvSpPr>
        <p:spPr>
          <a:xfrm>
            <a:off x="4381500" y="-7937"/>
            <a:ext cx="4762500" cy="638175"/>
          </a:xfrm>
          <a:custGeom>
            <a:avLst/>
            <a:gdLst/>
            <a:ahLst/>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alpha val="29687"/>
                </a:srgbClr>
              </a:gs>
              <a:gs pos="80000">
                <a:srgbClr val="009BE5">
                  <a:alpha val="41796"/>
                </a:srgbClr>
              </a:gs>
            </a:gsLst>
            <a:lin ang="5400000" scaled="1"/>
          </a:gradFill>
          <a:ln w="9525" cap="flat">
            <a:noFill/>
            <a:headEnd type="none" w="med" len="med"/>
            <a:tailEnd type="none" w="med" len="med"/>
          </a:ln>
        </p:spPr>
        <p:txBody>
          <a:bodyPr wrap="square" anchor="t"/>
          <a:lstStyle>
            <a:lvl1pPr lvl="0">
              <a:defRPr/>
            </a:lvl1pPr>
          </a:lstStyle>
          <a:p>
            <a:endParaRPr/>
          </a:p>
        </p:txBody>
      </p:sp>
      <p:grpSp>
        <p:nvGrpSpPr>
          <p:cNvPr id="4" name="Group 3"/>
          <p:cNvGrpSpPr/>
          <p:nvPr/>
        </p:nvGrpSpPr>
        <p:grpSpPr>
          <a:xfrm>
            <a:off x="-19050" y="203200"/>
            <a:ext cx="9180512" cy="647700"/>
            <a:chOff x="-19045" y="216550"/>
            <a:chExt cx="9180548" cy="649224"/>
          </a:xfrm>
        </p:grpSpPr>
        <p:grpSp>
          <p:nvGrpSpPr>
            <p:cNvPr id="5" name="Group 4"/>
            <p:cNvGrpSpPr/>
            <p:nvPr/>
          </p:nvGrpSpPr>
          <p:grpSpPr>
            <a:xfrm>
              <a:off x="-6091" y="-11569"/>
              <a:ext cx="9131843" cy="1050979"/>
              <a:chOff x="-6096" y="-24384"/>
              <a:chExt cx="9131808" cy="1048512"/>
            </a:xfrm>
          </p:grpSpPr>
          <p:pic>
            <p:nvPicPr>
              <p:cNvPr id="6" name="Picture 5"/>
              <p:cNvPicPr/>
              <p:nvPr/>
            </p:nvPicPr>
            <p:blipFill>
              <a:blip r:embed="rId7"/>
              <a:srcRect/>
              <a:stretch>
                <a:fillRect/>
              </a:stretch>
            </p:blipFill>
            <p:spPr>
              <a:xfrm>
                <a:off x="-6096" y="-24384"/>
                <a:ext cx="9131808" cy="1048512"/>
              </a:xfrm>
              <a:prstGeom prst="rect">
                <a:avLst/>
              </a:prstGeom>
            </p:spPr>
          </p:pic>
          <p:sp>
            <p:nvSpPr>
              <p:cNvPr id="7" name="TextBox 6"/>
              <p:cNvSpPr txBox="1"/>
              <p:nvPr/>
            </p:nvSpPr>
            <p:spPr>
              <a:xfrm rot="21435691">
                <a:off x="-29291" y="422461"/>
                <a:ext cx="0" cy="0"/>
              </a:xfrm>
              <a:prstGeom prst="rect">
                <a:avLst/>
              </a:prstGeom>
              <a:noFill/>
              <a:ln>
                <a:noFill/>
              </a:ln>
            </p:spPr>
            <p:txBody>
              <a:bodyPr/>
              <a:lstStyle>
                <a:lvl1pPr lvl="0">
                  <a:defRPr/>
                </a:lvl1pPr>
              </a:lstStyle>
              <a:p>
                <a:endParaRPr/>
              </a:p>
            </p:txBody>
          </p:sp>
        </p:grpSp>
        <p:grpSp>
          <p:nvGrpSpPr>
            <p:cNvPr id="8" name="Group 7"/>
            <p:cNvGrpSpPr/>
            <p:nvPr/>
          </p:nvGrpSpPr>
          <p:grpSpPr>
            <a:xfrm>
              <a:off x="-6091" y="61755"/>
              <a:ext cx="9156227" cy="910441"/>
              <a:chOff x="-6096" y="48768"/>
              <a:chExt cx="9156192" cy="908304"/>
            </a:xfrm>
          </p:grpSpPr>
          <p:pic>
            <p:nvPicPr>
              <p:cNvPr id="9" name="Picture 8"/>
              <p:cNvPicPr/>
              <p:nvPr/>
            </p:nvPicPr>
            <p:blipFill>
              <a:blip r:embed="rId8"/>
              <a:srcRect/>
              <a:stretch>
                <a:fillRect/>
              </a:stretch>
            </p:blipFill>
            <p:spPr>
              <a:xfrm>
                <a:off x="-6096" y="48768"/>
                <a:ext cx="9156192" cy="908304"/>
              </a:xfrm>
              <a:prstGeom prst="rect">
                <a:avLst/>
              </a:prstGeom>
            </p:spPr>
          </p:pic>
          <p:sp>
            <p:nvSpPr>
              <p:cNvPr id="10" name="TextBox 9"/>
              <p:cNvSpPr txBox="1"/>
              <p:nvPr/>
            </p:nvSpPr>
            <p:spPr>
              <a:xfrm rot="21435691">
                <a:off x="-21714" y="495979"/>
                <a:ext cx="0" cy="0"/>
              </a:xfrm>
              <a:prstGeom prst="rect">
                <a:avLst/>
              </a:prstGeom>
              <a:noFill/>
              <a:ln>
                <a:noFill/>
              </a:ln>
            </p:spPr>
            <p:txBody>
              <a:bodyPr/>
              <a:lstStyle>
                <a:lvl1pPr lvl="0">
                  <a:defRPr/>
                </a:lvl1pPr>
              </a:lstStyle>
              <a:p>
                <a:endParaRPr/>
              </a:p>
            </p:txBody>
          </p:sp>
        </p:grpSp>
      </p:grpSp>
      <p:sp>
        <p:nvSpPr>
          <p:cNvPr id="11" name="Title Placeholder 10"/>
          <p:cNvSpPr>
            <a:spLocks noGrp="1"/>
          </p:cNvSpPr>
          <p:nvPr>
            <p:ph type="title"/>
          </p:nvPr>
        </p:nvSpPr>
        <p:spPr>
          <a:xfrm>
            <a:off x="457200" y="704850"/>
            <a:ext cx="8229600" cy="1143000"/>
          </a:xfrm>
          <a:prstGeom prst="rect">
            <a:avLst/>
          </a:prstGeom>
          <a:noFill/>
          <a:ln>
            <a:noFill/>
          </a:ln>
        </p:spPr>
        <p:txBody>
          <a:bodyPr lIns="0" rIns="0" bIns="0" anchor="b"/>
          <a:lstStyle>
            <a:lvl1pPr lvl="0">
              <a:defRPr/>
            </a:lvl1pPr>
          </a:lstStyle>
          <a:p>
            <a:pPr lvl="0"/>
            <a:r>
              <a:rPr/>
              <a:t>Click to edit Master title style</a:t>
            </a:r>
          </a:p>
        </p:txBody>
      </p:sp>
      <p:sp>
        <p:nvSpPr>
          <p:cNvPr id="12" name="Text Placeholder 11"/>
          <p:cNvSpPr>
            <a:spLocks noGrp="1"/>
          </p:cNvSpPr>
          <p:nvPr>
            <p:ph type="body" idx="1"/>
          </p:nvPr>
        </p:nvSpPr>
        <p:spPr>
          <a:xfrm>
            <a:off x="457200" y="1935163"/>
            <a:ext cx="8229600" cy="4389437"/>
          </a:xfrm>
          <a:prstGeom prst="rect">
            <a:avLst/>
          </a:prstGeom>
          <a:noFill/>
          <a:ln>
            <a:noFill/>
          </a:ln>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13" name="Date Placeholder 12"/>
          <p:cNvSpPr>
            <a:spLocks noGrp="1"/>
          </p:cNvSpPr>
          <p:nvPr>
            <p:ph type="dt" sz="half" idx="2"/>
          </p:nvPr>
        </p:nvSpPr>
        <p:spPr>
          <a:xfrm>
            <a:off x="457200" y="6356350"/>
            <a:ext cx="2133600" cy="365125"/>
          </a:xfrm>
          <a:prstGeom prst="rect">
            <a:avLst/>
          </a:prstGeom>
          <a:noFill/>
          <a:ln>
            <a:noFill/>
          </a:ln>
        </p:spPr>
        <p:txBody>
          <a:bodyPr lIns="0" tIns="0" rIns="0" bIns="0" anchor="b"/>
          <a:lstStyle>
            <a:lvl1pPr lvl="0">
              <a:defRPr/>
            </a:lvl1pPr>
          </a:lstStyle>
          <a:p>
            <a:endParaRPr/>
          </a:p>
        </p:txBody>
      </p:sp>
      <p:sp>
        <p:nvSpPr>
          <p:cNvPr id="14" name="Footer Placeholder 13"/>
          <p:cNvSpPr>
            <a:spLocks noGrp="1"/>
          </p:cNvSpPr>
          <p:nvPr>
            <p:ph type="ftr" sz="quarter" idx="3"/>
          </p:nvPr>
        </p:nvSpPr>
        <p:spPr>
          <a:xfrm>
            <a:off x="2667000" y="6356350"/>
            <a:ext cx="3352800" cy="365125"/>
          </a:xfrm>
          <a:prstGeom prst="rect">
            <a:avLst/>
          </a:prstGeom>
          <a:noFill/>
          <a:ln>
            <a:noFill/>
          </a:ln>
        </p:spPr>
        <p:txBody>
          <a:bodyPr lIns="0" tIns="0" rIns="0" bIns="0" anchor="b"/>
          <a:lstStyle>
            <a:lvl1pPr lvl="0">
              <a:defRPr/>
            </a:lvl1pPr>
          </a:lstStyle>
          <a:p>
            <a:endParaRPr/>
          </a:p>
        </p:txBody>
      </p:sp>
      <p:sp>
        <p:nvSpPr>
          <p:cNvPr id="15" name="Slide Number Placeholder 14"/>
          <p:cNvSpPr>
            <a:spLocks noGrp="1"/>
          </p:cNvSpPr>
          <p:nvPr>
            <p:ph type="sldNum" sz="quarter" idx="4"/>
          </p:nvPr>
        </p:nvSpPr>
        <p:spPr>
          <a:xfrm>
            <a:off x="7924800" y="6356350"/>
            <a:ext cx="762000" cy="365125"/>
          </a:xfrm>
          <a:prstGeom prst="rect">
            <a:avLst/>
          </a:prstGeom>
          <a:noFill/>
          <a:ln>
            <a:noFill/>
          </a:ln>
        </p:spPr>
        <p:txBody>
          <a:bodyPr lIns="0" tIns="0" rIns="0" bIns="0" anchor="b"/>
          <a:lstStyle>
            <a:lvl1pPr lvl="0">
              <a:defRPr/>
            </a:lvl1pPr>
          </a:lstStyle>
          <a:p>
            <a:fld id="{8B38DBA3-52F9-4AF4-A6A4-FA4D7DB2F99C}" type="slidenum">
              <a:t>‹#›</a:t>
            </a:fld>
            <a:endParaRPr/>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ransition spd="slow">
    <p:wipe dir="d"/>
  </p:transition>
  <p:txStyles>
    <p:titleStyle>
      <a:lvl1pPr marL="0" lvl="0" indent="0" algn="l">
        <a:lnSpc>
          <a:spcPct val="100000"/>
        </a:lnSpc>
        <a:buNone/>
        <a:defRPr sz="5000" b="0" i="0" u="none" strike="noStrike" baseline="0">
          <a:solidFill>
            <a:srgbClr val="DBF5F9"/>
          </a:solidFill>
          <a:latin typeface="Calibri"/>
        </a:defRPr>
      </a:lvl1pPr>
    </p:titleStyle>
    <p:bodyStyle>
      <a:lvl1pPr marL="273050" lvl="0" indent="-273050" algn="l">
        <a:lnSpc>
          <a:spcPct val="100000"/>
        </a:lnSpc>
        <a:spcBef>
          <a:spcPct val="20000"/>
        </a:spcBef>
        <a:buClr>
          <a:srgbClr val="0BD0D9"/>
        </a:buClr>
        <a:buSzPct val="95000"/>
        <a:buFont typeface="Wingdings 2"/>
        <a:buChar char=""/>
        <a:defRPr sz="2600" b="0" i="0" u="none" strike="noStrike" baseline="0">
          <a:solidFill>
            <a:srgbClr val="FFFFFF"/>
          </a:solidFill>
          <a:latin typeface="Constantia"/>
        </a:defRPr>
      </a:lvl1pPr>
      <a:lvl2pPr marL="639762" lvl="0" indent="-246063">
        <a:defRPr sz="2400"/>
      </a:lvl2pPr>
      <a:lvl3pPr marL="914400" lvl="0" indent="-246063">
        <a:defRPr sz="2100"/>
      </a:lvl3pPr>
      <a:lvl4pPr marL="1187450" lvl="0" indent="-209550">
        <a:defRPr sz="2000"/>
      </a:lvl4pPr>
      <a:lvl5pPr marL="1462087" lvl="0" indent="-209550">
        <a:defRPr/>
      </a:lvl5pPr>
    </p:bodyStyle>
    <p:otherStyle>
      <a:lvl1pPr marL="0" lvl="0" indent="0" algn="l">
        <a:lnSpc>
          <a:spcPct val="100000"/>
        </a:lnSpc>
        <a:buNone/>
        <a:defRPr sz="1800" b="0" i="0" u="none" strike="noStrike" baseline="0">
          <a:solidFill>
            <a:srgbClr val="FFFFFF"/>
          </a:solidFill>
          <a:latin typeface="Constantia"/>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9525" y="-7937"/>
            <a:ext cx="9163051" cy="1041400"/>
          </a:xfrm>
          <a:custGeom>
            <a:avLst/>
            <a:gdLst/>
            <a:ahLst/>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921"/>
                </a:srgbClr>
              </a:gs>
              <a:gs pos="100000">
                <a:srgbClr val="00EBF8">
                  <a:alpha val="54687"/>
                </a:srgbClr>
              </a:gs>
            </a:gsLst>
            <a:lin ang="5400000" scaled="1"/>
          </a:gradFill>
          <a:ln w="9525" cap="flat">
            <a:noFill/>
            <a:headEnd type="none" w="med" len="med"/>
            <a:tailEnd type="none" w="med" len="med"/>
          </a:ln>
        </p:spPr>
        <p:txBody>
          <a:bodyPr wrap="square" anchor="t"/>
          <a:lstStyle>
            <a:lvl1pPr lvl="0">
              <a:defRPr/>
            </a:lvl1pPr>
          </a:lstStyle>
          <a:p>
            <a:endParaRPr/>
          </a:p>
        </p:txBody>
      </p:sp>
      <p:sp>
        <p:nvSpPr>
          <p:cNvPr id="3" name="Freeform 2"/>
          <p:cNvSpPr/>
          <p:nvPr/>
        </p:nvSpPr>
        <p:spPr>
          <a:xfrm>
            <a:off x="4381500" y="-7937"/>
            <a:ext cx="4762500" cy="638175"/>
          </a:xfrm>
          <a:custGeom>
            <a:avLst/>
            <a:gdLst/>
            <a:ahLst/>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alpha val="29687"/>
                </a:srgbClr>
              </a:gs>
              <a:gs pos="80000">
                <a:srgbClr val="009BE5">
                  <a:alpha val="41796"/>
                </a:srgbClr>
              </a:gs>
            </a:gsLst>
            <a:lin ang="5400000" scaled="1"/>
          </a:gradFill>
          <a:ln w="9525" cap="flat">
            <a:noFill/>
            <a:headEnd type="none" w="med" len="med"/>
            <a:tailEnd type="none" w="med" len="med"/>
          </a:ln>
        </p:spPr>
        <p:txBody>
          <a:bodyPr wrap="square" anchor="t"/>
          <a:lstStyle>
            <a:lvl1pPr lvl="0">
              <a:defRPr/>
            </a:lvl1pPr>
          </a:lstStyle>
          <a:p>
            <a:endParaRPr/>
          </a:p>
        </p:txBody>
      </p:sp>
      <p:grpSp>
        <p:nvGrpSpPr>
          <p:cNvPr id="4" name="Group 3"/>
          <p:cNvGrpSpPr/>
          <p:nvPr/>
        </p:nvGrpSpPr>
        <p:grpSpPr>
          <a:xfrm>
            <a:off x="-19050" y="203200"/>
            <a:ext cx="9180512" cy="647700"/>
            <a:chOff x="-19045" y="216550"/>
            <a:chExt cx="9180548" cy="649224"/>
          </a:xfrm>
        </p:grpSpPr>
        <p:grpSp>
          <p:nvGrpSpPr>
            <p:cNvPr id="5" name="Group 4"/>
            <p:cNvGrpSpPr/>
            <p:nvPr/>
          </p:nvGrpSpPr>
          <p:grpSpPr>
            <a:xfrm>
              <a:off x="-6091" y="-11569"/>
              <a:ext cx="9131843" cy="1050979"/>
              <a:chOff x="-6096" y="-24384"/>
              <a:chExt cx="9131808" cy="1048512"/>
            </a:xfrm>
          </p:grpSpPr>
          <p:pic>
            <p:nvPicPr>
              <p:cNvPr id="6" name="Picture 5"/>
              <p:cNvPicPr/>
              <p:nvPr/>
            </p:nvPicPr>
            <p:blipFill>
              <a:blip r:embed="rId7"/>
              <a:srcRect/>
              <a:stretch>
                <a:fillRect/>
              </a:stretch>
            </p:blipFill>
            <p:spPr>
              <a:xfrm>
                <a:off x="-6096" y="-24384"/>
                <a:ext cx="9131808" cy="1048512"/>
              </a:xfrm>
              <a:prstGeom prst="rect">
                <a:avLst/>
              </a:prstGeom>
            </p:spPr>
          </p:pic>
          <p:sp>
            <p:nvSpPr>
              <p:cNvPr id="7" name="TextBox 6"/>
              <p:cNvSpPr txBox="1"/>
              <p:nvPr/>
            </p:nvSpPr>
            <p:spPr>
              <a:xfrm rot="21435691">
                <a:off x="-29291" y="422461"/>
                <a:ext cx="0" cy="0"/>
              </a:xfrm>
              <a:prstGeom prst="rect">
                <a:avLst/>
              </a:prstGeom>
              <a:noFill/>
              <a:ln>
                <a:noFill/>
              </a:ln>
            </p:spPr>
            <p:txBody>
              <a:bodyPr/>
              <a:lstStyle>
                <a:lvl1pPr lvl="0">
                  <a:defRPr/>
                </a:lvl1pPr>
              </a:lstStyle>
              <a:p>
                <a:endParaRPr/>
              </a:p>
            </p:txBody>
          </p:sp>
        </p:grpSp>
        <p:grpSp>
          <p:nvGrpSpPr>
            <p:cNvPr id="8" name="Group 7"/>
            <p:cNvGrpSpPr/>
            <p:nvPr/>
          </p:nvGrpSpPr>
          <p:grpSpPr>
            <a:xfrm>
              <a:off x="-6091" y="61755"/>
              <a:ext cx="9156227" cy="910441"/>
              <a:chOff x="-6096" y="48768"/>
              <a:chExt cx="9156192" cy="908304"/>
            </a:xfrm>
          </p:grpSpPr>
          <p:pic>
            <p:nvPicPr>
              <p:cNvPr id="9" name="Picture 8"/>
              <p:cNvPicPr/>
              <p:nvPr/>
            </p:nvPicPr>
            <p:blipFill>
              <a:blip r:embed="rId8"/>
              <a:srcRect/>
              <a:stretch>
                <a:fillRect/>
              </a:stretch>
            </p:blipFill>
            <p:spPr>
              <a:xfrm>
                <a:off x="-6096" y="48768"/>
                <a:ext cx="9156192" cy="908304"/>
              </a:xfrm>
              <a:prstGeom prst="rect">
                <a:avLst/>
              </a:prstGeom>
            </p:spPr>
          </p:pic>
          <p:sp>
            <p:nvSpPr>
              <p:cNvPr id="10" name="TextBox 9"/>
              <p:cNvSpPr txBox="1"/>
              <p:nvPr/>
            </p:nvSpPr>
            <p:spPr>
              <a:xfrm rot="21435691">
                <a:off x="-21714" y="495979"/>
                <a:ext cx="0" cy="0"/>
              </a:xfrm>
              <a:prstGeom prst="rect">
                <a:avLst/>
              </a:prstGeom>
              <a:noFill/>
              <a:ln>
                <a:noFill/>
              </a:ln>
            </p:spPr>
            <p:txBody>
              <a:bodyPr/>
              <a:lstStyle>
                <a:lvl1pPr lvl="0">
                  <a:defRPr/>
                </a:lvl1pPr>
              </a:lstStyle>
              <a:p>
                <a:endParaRPr/>
              </a:p>
            </p:txBody>
          </p:sp>
        </p:grpSp>
      </p:grpSp>
      <p:sp>
        <p:nvSpPr>
          <p:cNvPr id="11" name="Title Placeholder 10"/>
          <p:cNvSpPr>
            <a:spLocks noGrp="1"/>
          </p:cNvSpPr>
          <p:nvPr>
            <p:ph type="title"/>
          </p:nvPr>
        </p:nvSpPr>
        <p:spPr>
          <a:xfrm>
            <a:off x="457200" y="704850"/>
            <a:ext cx="8229600" cy="1143000"/>
          </a:xfrm>
          <a:prstGeom prst="rect">
            <a:avLst/>
          </a:prstGeom>
          <a:noFill/>
          <a:ln>
            <a:noFill/>
          </a:ln>
        </p:spPr>
        <p:txBody>
          <a:bodyPr lIns="0" rIns="0" bIns="0" anchor="b"/>
          <a:lstStyle>
            <a:lvl1pPr lvl="0">
              <a:defRPr/>
            </a:lvl1pPr>
          </a:lstStyle>
          <a:p>
            <a:pPr lvl="0"/>
            <a:r>
              <a:rPr/>
              <a:t>Click to edit Master title style</a:t>
            </a:r>
          </a:p>
        </p:txBody>
      </p:sp>
      <p:sp>
        <p:nvSpPr>
          <p:cNvPr id="12" name="Text Placeholder 11"/>
          <p:cNvSpPr>
            <a:spLocks noGrp="1"/>
          </p:cNvSpPr>
          <p:nvPr>
            <p:ph type="body" idx="1"/>
          </p:nvPr>
        </p:nvSpPr>
        <p:spPr>
          <a:xfrm>
            <a:off x="457200" y="1935163"/>
            <a:ext cx="8229600" cy="4389437"/>
          </a:xfrm>
          <a:prstGeom prst="rect">
            <a:avLst/>
          </a:prstGeom>
          <a:noFill/>
          <a:ln>
            <a:noFill/>
          </a:ln>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13" name="Date Placeholder 12"/>
          <p:cNvSpPr>
            <a:spLocks noGrp="1"/>
          </p:cNvSpPr>
          <p:nvPr>
            <p:ph type="dt" sz="half" idx="2"/>
          </p:nvPr>
        </p:nvSpPr>
        <p:spPr>
          <a:xfrm>
            <a:off x="457200" y="6356350"/>
            <a:ext cx="2133600" cy="365125"/>
          </a:xfrm>
          <a:prstGeom prst="rect">
            <a:avLst/>
          </a:prstGeom>
          <a:noFill/>
          <a:ln>
            <a:noFill/>
          </a:ln>
        </p:spPr>
        <p:txBody>
          <a:bodyPr lIns="0" tIns="0" rIns="0" bIns="0" anchor="b"/>
          <a:lstStyle>
            <a:lvl1pPr lvl="0">
              <a:defRPr/>
            </a:lvl1pPr>
          </a:lstStyle>
          <a:p>
            <a:endParaRPr/>
          </a:p>
        </p:txBody>
      </p:sp>
      <p:sp>
        <p:nvSpPr>
          <p:cNvPr id="14" name="Footer Placeholder 13"/>
          <p:cNvSpPr>
            <a:spLocks noGrp="1"/>
          </p:cNvSpPr>
          <p:nvPr>
            <p:ph type="ftr" sz="quarter" idx="3"/>
          </p:nvPr>
        </p:nvSpPr>
        <p:spPr>
          <a:xfrm>
            <a:off x="2667000" y="6356350"/>
            <a:ext cx="3352800" cy="365125"/>
          </a:xfrm>
          <a:prstGeom prst="rect">
            <a:avLst/>
          </a:prstGeom>
          <a:noFill/>
          <a:ln>
            <a:noFill/>
          </a:ln>
        </p:spPr>
        <p:txBody>
          <a:bodyPr lIns="0" tIns="0" rIns="0" bIns="0" anchor="b"/>
          <a:lstStyle>
            <a:lvl1pPr lvl="0">
              <a:defRPr/>
            </a:lvl1pPr>
          </a:lstStyle>
          <a:p>
            <a:endParaRPr/>
          </a:p>
        </p:txBody>
      </p:sp>
      <p:sp>
        <p:nvSpPr>
          <p:cNvPr id="15" name="Slide Number Placeholder 14"/>
          <p:cNvSpPr>
            <a:spLocks noGrp="1"/>
          </p:cNvSpPr>
          <p:nvPr>
            <p:ph type="sldNum" sz="quarter" idx="4"/>
          </p:nvPr>
        </p:nvSpPr>
        <p:spPr>
          <a:xfrm>
            <a:off x="7924800" y="6356350"/>
            <a:ext cx="762000" cy="365125"/>
          </a:xfrm>
          <a:prstGeom prst="rect">
            <a:avLst/>
          </a:prstGeom>
          <a:noFill/>
          <a:ln>
            <a:noFill/>
          </a:ln>
        </p:spPr>
        <p:txBody>
          <a:bodyPr lIns="0" tIns="0" rIns="0" bIns="0" anchor="b"/>
          <a:lstStyle>
            <a:lvl1pPr lvl="0">
              <a:defRPr/>
            </a:lvl1pPr>
          </a:lstStyle>
          <a:p>
            <a:fld id="{8B38DBA3-52F9-4AF4-A6A4-FA4D7DB2F99C}" type="slidenum">
              <a:t>‹#›</a:t>
            </a:fld>
            <a:endParaRPr/>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ransition spd="slow">
    <p:wipe dir="d"/>
  </p:transition>
  <p:txStyles>
    <p:titleStyle>
      <a:lvl1pPr marL="0" lvl="0" indent="0" algn="l">
        <a:lnSpc>
          <a:spcPct val="100000"/>
        </a:lnSpc>
        <a:buNone/>
        <a:defRPr sz="5000" b="0" i="0" u="none" strike="noStrike" baseline="0">
          <a:solidFill>
            <a:srgbClr val="DBF5F9"/>
          </a:solidFill>
          <a:latin typeface="Calibri"/>
        </a:defRPr>
      </a:lvl1pPr>
    </p:titleStyle>
    <p:bodyStyle>
      <a:lvl1pPr marL="273050" lvl="0" indent="-273050" algn="l">
        <a:lnSpc>
          <a:spcPct val="100000"/>
        </a:lnSpc>
        <a:spcBef>
          <a:spcPct val="20000"/>
        </a:spcBef>
        <a:buClr>
          <a:srgbClr val="0BD0D9"/>
        </a:buClr>
        <a:buSzPct val="95000"/>
        <a:buFont typeface="Wingdings 2"/>
        <a:buChar char=""/>
        <a:defRPr sz="2600" b="0" i="0" u="none" strike="noStrike" baseline="0">
          <a:solidFill>
            <a:srgbClr val="FFFFFF"/>
          </a:solidFill>
          <a:latin typeface="Constantia"/>
        </a:defRPr>
      </a:lvl1pPr>
      <a:lvl2pPr marL="639762" lvl="0" indent="-246063">
        <a:defRPr sz="2400"/>
      </a:lvl2pPr>
      <a:lvl3pPr marL="914400" lvl="0" indent="-246063">
        <a:defRPr sz="2100"/>
      </a:lvl3pPr>
      <a:lvl4pPr marL="1187450" lvl="0" indent="-209550">
        <a:defRPr sz="2000"/>
      </a:lvl4pPr>
      <a:lvl5pPr marL="1462087" lvl="0" indent="-209550">
        <a:defRPr/>
      </a:lvl5pPr>
    </p:bodyStyle>
    <p:otherStyle>
      <a:lvl1pPr marL="0" lvl="0" indent="0" algn="l">
        <a:lnSpc>
          <a:spcPct val="100000"/>
        </a:lnSpc>
        <a:buNone/>
        <a:defRPr sz="1800" b="0" i="0" u="none" strike="noStrike" baseline="0">
          <a:solidFill>
            <a:srgbClr val="FFFFFF"/>
          </a:solidFill>
          <a:latin typeface="Constantia"/>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rot="-420000" flipV="1">
            <a:off x="3165475" y="1108075"/>
            <a:ext cx="5257801" cy="4114800"/>
          </a:xfrm>
          <a:custGeom>
            <a:avLst/>
            <a:gdLst/>
            <a:ahLst/>
            <a:cxnLst/>
            <a:rect l="0" t="0" r="0" b="0"/>
            <a:pathLst>
              <a:path w="5257800" h="4114800">
                <a:moveTo>
                  <a:pt x="0" y="0"/>
                </a:moveTo>
                <a:lnTo>
                  <a:pt x="5107774" y="0"/>
                </a:lnTo>
                <a:lnTo>
                  <a:pt x="5257800" y="150026"/>
                </a:lnTo>
                <a:lnTo>
                  <a:pt x="5257800" y="4114800"/>
                </a:lnTo>
                <a:lnTo>
                  <a:pt x="0" y="4114800"/>
                </a:lnTo>
                <a:lnTo>
                  <a:pt x="0" y="0"/>
                </a:lnTo>
                <a:lnTo>
                  <a:pt x="0" y="0"/>
                </a:lnTo>
                <a:close/>
              </a:path>
            </a:pathLst>
          </a:custGeom>
          <a:solidFill>
            <a:srgbClr val="FFFFFF"/>
          </a:solidFill>
          <a:ln w="3175" cap="rnd">
            <a:solidFill>
              <a:srgbClr val="C0C0C0"/>
            </a:solidFill>
            <a:prstDash val="solid"/>
            <a:miter/>
          </a:ln>
          <a:effectLst>
            <a:outerShdw blurRad="63500" dist="38499" dir="7500040" sx="98500" sy="100079" kx="120000" algn="ctr">
              <a:srgbClr val="000000">
                <a:alpha val="25000"/>
              </a:srgbClr>
            </a:outerShdw>
          </a:effectLst>
        </p:spPr>
        <p:txBody>
          <a:bodyPr wrap="square" anchor="ctr"/>
          <a:lstStyle>
            <a:lvl1pPr lvl="0">
              <a:defRPr/>
            </a:lvl1pPr>
          </a:lstStyle>
          <a:p>
            <a:endParaRPr/>
          </a:p>
        </p:txBody>
      </p:sp>
      <p:sp>
        <p:nvSpPr>
          <p:cNvPr id="3" name="Right Triangle 2"/>
          <p:cNvSpPr/>
          <p:nvPr/>
        </p:nvSpPr>
        <p:spPr>
          <a:xfrm rot="-420000" flipV="1">
            <a:off x="8004175" y="5359400"/>
            <a:ext cx="155575" cy="155575"/>
          </a:xfrm>
          <a:prstGeom prst="rtTriangle">
            <a:avLst/>
          </a:prstGeom>
          <a:solidFill>
            <a:srgbClr val="FFFFFF"/>
          </a:solidFill>
          <a:ln w="12700">
            <a:solidFill>
              <a:srgbClr val="FFFFFF"/>
            </a:solidFill>
            <a:bevel/>
          </a:ln>
        </p:spPr>
        <p:txBody>
          <a:bodyPr anchor="ctr"/>
          <a:lstStyle>
            <a:lvl1pPr lvl="0">
              <a:defRPr/>
            </a:lvl1pPr>
          </a:lstStyle>
          <a:p>
            <a:endParaRPr/>
          </a:p>
        </p:txBody>
      </p:sp>
      <p:sp>
        <p:nvSpPr>
          <p:cNvPr id="4" name="Freeform 3"/>
          <p:cNvSpPr/>
          <p:nvPr/>
        </p:nvSpPr>
        <p:spPr>
          <a:xfrm flipV="1">
            <a:off x="-9525" y="5816600"/>
            <a:ext cx="9163051" cy="1041400"/>
          </a:xfrm>
          <a:custGeom>
            <a:avLst/>
            <a:gdLst/>
            <a:ahLst/>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921"/>
                </a:srgbClr>
              </a:gs>
              <a:gs pos="100000">
                <a:srgbClr val="00EBF8">
                  <a:alpha val="54687"/>
                </a:srgbClr>
              </a:gs>
            </a:gsLst>
            <a:lin ang="5400000" scaled="1"/>
          </a:gradFill>
          <a:ln w="9525" cap="flat">
            <a:noFill/>
            <a:headEnd type="none" w="med" len="med"/>
            <a:tailEnd type="none" w="med" len="med"/>
          </a:ln>
        </p:spPr>
        <p:txBody>
          <a:bodyPr wrap="square" anchor="t"/>
          <a:lstStyle>
            <a:lvl1pPr lvl="0">
              <a:defRPr/>
            </a:lvl1pPr>
          </a:lstStyle>
          <a:p>
            <a:endParaRPr/>
          </a:p>
        </p:txBody>
      </p:sp>
      <p:sp>
        <p:nvSpPr>
          <p:cNvPr id="5" name="Freeform 4"/>
          <p:cNvSpPr/>
          <p:nvPr/>
        </p:nvSpPr>
        <p:spPr>
          <a:xfrm flipV="1">
            <a:off x="4381500" y="6219825"/>
            <a:ext cx="4762500" cy="638175"/>
          </a:xfrm>
          <a:custGeom>
            <a:avLst/>
            <a:gdLst/>
            <a:ahLst/>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alpha val="29687"/>
                </a:srgbClr>
              </a:gs>
              <a:gs pos="80000">
                <a:srgbClr val="009BE5">
                  <a:alpha val="41796"/>
                </a:srgbClr>
              </a:gs>
            </a:gsLst>
            <a:lin ang="5400000" scaled="1"/>
          </a:gradFill>
          <a:ln w="9525" cap="flat">
            <a:noFill/>
            <a:headEnd type="none" w="med" len="med"/>
            <a:tailEnd type="none" w="med" len="med"/>
          </a:ln>
        </p:spPr>
        <p:txBody>
          <a:bodyPr wrap="square" anchor="t"/>
          <a:lstStyle>
            <a:lvl1pPr lvl="0">
              <a:defRPr/>
            </a:lvl1pPr>
          </a:lstStyle>
          <a:p>
            <a:endParaRPr/>
          </a:p>
        </p:txBody>
      </p:sp>
      <p:sp>
        <p:nvSpPr>
          <p:cNvPr id="6" name="Title Placeholder 5"/>
          <p:cNvSpPr>
            <a:spLocks noGrp="1"/>
          </p:cNvSpPr>
          <p:nvPr>
            <p:ph type="title"/>
          </p:nvPr>
        </p:nvSpPr>
        <p:spPr>
          <a:xfrm>
            <a:off x="457200" y="704850"/>
            <a:ext cx="8229600" cy="1143000"/>
          </a:xfrm>
          <a:prstGeom prst="rect">
            <a:avLst/>
          </a:prstGeom>
          <a:noFill/>
          <a:ln>
            <a:noFill/>
          </a:ln>
        </p:spPr>
        <p:txBody>
          <a:bodyPr lIns="0" rIns="0" bIns="0" anchor="b"/>
          <a:lstStyle>
            <a:lvl1pPr lvl="0">
              <a:defRPr/>
            </a:lvl1pPr>
          </a:lstStyle>
          <a:p>
            <a:pPr lvl="0"/>
            <a:r>
              <a:rPr/>
              <a:t>Click to edit Master title style</a:t>
            </a:r>
          </a:p>
        </p:txBody>
      </p:sp>
      <p:sp>
        <p:nvSpPr>
          <p:cNvPr id="7" name="Text Placeholder 6"/>
          <p:cNvSpPr>
            <a:spLocks noGrp="1"/>
          </p:cNvSpPr>
          <p:nvPr>
            <p:ph type="body" idx="1"/>
          </p:nvPr>
        </p:nvSpPr>
        <p:spPr>
          <a:xfrm>
            <a:off x="457200" y="1935163"/>
            <a:ext cx="8229600" cy="4389437"/>
          </a:xfrm>
          <a:prstGeom prst="rect">
            <a:avLst/>
          </a:prstGeom>
          <a:noFill/>
          <a:ln>
            <a:noFill/>
          </a:ln>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8" name="Date Placeholder 7"/>
          <p:cNvSpPr>
            <a:spLocks noGrp="1"/>
          </p:cNvSpPr>
          <p:nvPr>
            <p:ph type="dt" sz="half" idx="2"/>
          </p:nvPr>
        </p:nvSpPr>
        <p:spPr>
          <a:xfrm>
            <a:off x="457200" y="6356350"/>
            <a:ext cx="2133600" cy="365125"/>
          </a:xfrm>
          <a:prstGeom prst="rect">
            <a:avLst/>
          </a:prstGeom>
          <a:noFill/>
          <a:ln>
            <a:noFill/>
          </a:ln>
        </p:spPr>
        <p:txBody>
          <a:bodyPr lIns="0" tIns="0" rIns="0" bIns="0" anchor="b"/>
          <a:lstStyle>
            <a:lvl1pPr lvl="0">
              <a:defRPr/>
            </a:lvl1pPr>
          </a:lstStyle>
          <a:p>
            <a:endParaRPr/>
          </a:p>
        </p:txBody>
      </p:sp>
      <p:sp>
        <p:nvSpPr>
          <p:cNvPr id="9" name="Footer Placeholder 8"/>
          <p:cNvSpPr>
            <a:spLocks noGrp="1"/>
          </p:cNvSpPr>
          <p:nvPr>
            <p:ph type="ftr" sz="quarter" idx="3"/>
          </p:nvPr>
        </p:nvSpPr>
        <p:spPr>
          <a:xfrm>
            <a:off x="2667000" y="6356350"/>
            <a:ext cx="3352800" cy="365125"/>
          </a:xfrm>
          <a:prstGeom prst="rect">
            <a:avLst/>
          </a:prstGeom>
          <a:noFill/>
          <a:ln>
            <a:noFill/>
          </a:ln>
        </p:spPr>
        <p:txBody>
          <a:bodyPr lIns="0" tIns="0" rIns="0" bIns="0" anchor="b"/>
          <a:lstStyle>
            <a:lvl1pPr lvl="0">
              <a:defRPr/>
            </a:lvl1pPr>
          </a:lstStyle>
          <a:p>
            <a:endParaRPr/>
          </a:p>
        </p:txBody>
      </p:sp>
      <p:sp>
        <p:nvSpPr>
          <p:cNvPr id="10" name="Slide Number Placeholder 9"/>
          <p:cNvSpPr>
            <a:spLocks noGrp="1"/>
          </p:cNvSpPr>
          <p:nvPr>
            <p:ph type="sldNum" sz="quarter" idx="4"/>
          </p:nvPr>
        </p:nvSpPr>
        <p:spPr>
          <a:xfrm>
            <a:off x="8077200" y="6356350"/>
            <a:ext cx="609600" cy="365125"/>
          </a:xfrm>
          <a:prstGeom prst="rect">
            <a:avLst/>
          </a:prstGeom>
          <a:noFill/>
          <a:ln>
            <a:noFill/>
          </a:ln>
        </p:spPr>
        <p:txBody>
          <a:bodyPr lIns="0" tIns="0" rIns="0" bIns="0" anchor="b"/>
          <a:lstStyle>
            <a:lvl1pPr lvl="0">
              <a:defRPr/>
            </a:lvl1pPr>
          </a:lstStyle>
          <a:p>
            <a:fld id="{8B38DBA3-52F9-4AF4-A6A4-FA4D7DB2F99C}" type="slidenum">
              <a:t>‹#›</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ransition spd="slow">
    <p:wipe dir="d"/>
  </p:transition>
  <p:txStyles>
    <p:titleStyle>
      <a:lvl1pPr marL="0" lvl="0" indent="0" algn="l">
        <a:lnSpc>
          <a:spcPct val="100000"/>
        </a:lnSpc>
        <a:buNone/>
        <a:defRPr sz="5000" b="0" i="0" u="none" strike="noStrike" baseline="0">
          <a:solidFill>
            <a:srgbClr val="04617B"/>
          </a:solidFill>
          <a:latin typeface="Calibri"/>
        </a:defRPr>
      </a:lvl1pPr>
    </p:titleStyle>
    <p:bodyStyle>
      <a:lvl1pPr marL="273050" lvl="0" indent="-273050" algn="l">
        <a:lnSpc>
          <a:spcPct val="100000"/>
        </a:lnSpc>
        <a:spcBef>
          <a:spcPct val="20000"/>
        </a:spcBef>
        <a:buClr>
          <a:srgbClr val="0BD0D9"/>
        </a:buClr>
        <a:buSzPct val="95000"/>
        <a:buFont typeface="Wingdings 2"/>
        <a:buChar char=""/>
        <a:defRPr sz="2600" b="0" i="0" u="none" strike="noStrike" baseline="0">
          <a:solidFill>
            <a:srgbClr val="000000"/>
          </a:solidFill>
          <a:latin typeface="Constantia"/>
        </a:defRPr>
      </a:lvl1pPr>
      <a:lvl2pPr marL="639762" lvl="0" indent="-246063">
        <a:defRPr sz="2400"/>
      </a:lvl2pPr>
      <a:lvl3pPr marL="914400" lvl="0" indent="-246063">
        <a:defRPr sz="2100"/>
      </a:lvl3pPr>
      <a:lvl4pPr marL="1187450" lvl="0" indent="-209550">
        <a:defRPr sz="2000"/>
      </a:lvl4pPr>
      <a:lvl5pPr marL="1462087" lvl="0" indent="-209550">
        <a:defRPr/>
      </a:lvl5pPr>
    </p:bodyStyle>
    <p:otherStyle>
      <a:lvl1pPr marL="0" lvl="0" indent="0" algn="l">
        <a:lnSpc>
          <a:spcPct val="100000"/>
        </a:lnSpc>
        <a:buNone/>
        <a:defRPr sz="1800" b="0" i="0" u="none" strike="noStrike" baseline="0">
          <a:solidFill>
            <a:srgbClr val="000000"/>
          </a:solidFill>
          <a:latin typeface="Constantia"/>
        </a:defRPr>
      </a:lvl1pPr>
      <a:lvl2pPr marL="457200" lvl="0" indent="0">
        <a:defRPr/>
      </a:lvl2pPr>
      <a:lvl3pPr marL="914400" lvl="0" indent="0">
        <a:defRPr/>
      </a:lvl3pPr>
      <a:lvl4pPr marL="1371600" lvl="0" indent="0">
        <a:defRPr/>
      </a:lvl4pPr>
      <a:lvl5pPr marL="1828800" lvl="0" indent="0">
        <a:defRPr/>
      </a:lvl5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4850"/>
            <a:ext cx="8229600" cy="1143000"/>
          </a:xfrm>
          <a:prstGeom prst="rect">
            <a:avLst/>
          </a:prstGeom>
          <a:noFill/>
          <a:ln>
            <a:noFill/>
          </a:ln>
        </p:spPr>
        <p:txBody>
          <a:bodyPr lIns="0" rIns="0" bIns="0" anchor="b"/>
          <a:lstStyle>
            <a:lvl1pPr lvl="0">
              <a:defRPr/>
            </a:lvl1pPr>
          </a:lstStyle>
          <a:p>
            <a:pPr lvl="0"/>
            <a:r>
              <a:rPr/>
              <a:t>Click to edit Master title style</a:t>
            </a:r>
          </a:p>
        </p:txBody>
      </p:sp>
      <p:sp>
        <p:nvSpPr>
          <p:cNvPr id="3" name="Text Placeholder 2"/>
          <p:cNvSpPr>
            <a:spLocks noGrp="1"/>
          </p:cNvSpPr>
          <p:nvPr>
            <p:ph type="body" idx="1"/>
          </p:nvPr>
        </p:nvSpPr>
        <p:spPr>
          <a:xfrm>
            <a:off x="457200" y="1935163"/>
            <a:ext cx="8229600" cy="4389437"/>
          </a:xfrm>
          <a:prstGeom prst="rect">
            <a:avLst/>
          </a:prstGeom>
          <a:noFill/>
          <a:ln>
            <a:noFill/>
          </a:ln>
        </p:spPr>
        <p:txBody>
          <a:bodyPr/>
          <a:lstStyle>
            <a:lvl1pPr lv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ransition spd="slow">
    <p:wipe dir="d"/>
  </p:transition>
  <p:txStyles>
    <p:titleStyle>
      <a:lvl1pPr marL="0" lvl="0" indent="0" algn="l">
        <a:lnSpc>
          <a:spcPct val="100000"/>
        </a:lnSpc>
        <a:buNone/>
        <a:defRPr sz="5000" b="0" i="0" u="none" strike="noStrike" baseline="0">
          <a:solidFill>
            <a:srgbClr val="04617B"/>
          </a:solidFill>
          <a:latin typeface="Calibri"/>
        </a:defRPr>
      </a:lvl1pPr>
    </p:titleStyle>
    <p:bodyStyle>
      <a:lvl1pPr marL="273050" lvl="0" indent="-273050" algn="l">
        <a:lnSpc>
          <a:spcPct val="100000"/>
        </a:lnSpc>
        <a:spcBef>
          <a:spcPct val="20000"/>
        </a:spcBef>
        <a:buClr>
          <a:srgbClr val="0BD0D9"/>
        </a:buClr>
        <a:buSzPct val="95000"/>
        <a:buFont typeface="Wingdings 2"/>
        <a:buChar char=""/>
        <a:defRPr sz="2600" b="0" i="0" u="none" strike="noStrike" baseline="0">
          <a:solidFill>
            <a:srgbClr val="000000"/>
          </a:solidFill>
          <a:latin typeface="Constantia"/>
        </a:defRPr>
      </a:lvl1pPr>
      <a:lvl2pPr marL="639762" lvl="0" indent="-246063">
        <a:defRPr sz="2400"/>
      </a:lvl2pPr>
      <a:lvl3pPr marL="914400" lvl="0" indent="-246063">
        <a:defRPr sz="2100"/>
      </a:lvl3pPr>
      <a:lvl4pPr marL="1187450" lvl="0" indent="-209550">
        <a:defRPr sz="2000"/>
      </a:lvl4pPr>
      <a:lvl5pPr marL="1462087" lvl="0" indent="-209550">
        <a:defRPr/>
      </a:lvl5pPr>
    </p:bodyStyle>
    <p:otherStyle>
      <a:lvl1pPr marL="0" lvl="0" indent="0" algn="l">
        <a:lnSpc>
          <a:spcPct val="100000"/>
        </a:lnSpc>
        <a:buNone/>
        <a:defRPr sz="1800" b="0" i="0" u="none" strike="noStrike" baseline="0">
          <a:solidFill>
            <a:srgbClr val="000000"/>
          </a:solidFill>
          <a:latin typeface="Constantia"/>
        </a:defRPr>
      </a:lvl1pPr>
      <a:lvl2pPr marL="457200" lvl="0" indent="0">
        <a:defRPr/>
      </a:lvl2pPr>
      <a:lvl3pPr marL="914400" lvl="0" indent="0">
        <a:defRPr/>
      </a:lvl3pPr>
      <a:lvl4pPr marL="1371600" lvl="0" indent="0">
        <a:defRPr/>
      </a:lvl4pPr>
      <a:lvl5pPr marL="1828800" lvl="0" indent="0">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291" y="703554"/>
            <a:ext cx="8992141" cy="5299369"/>
          </a:xfrm>
          <a:prstGeom prst="rect">
            <a:avLst/>
          </a:prstGeom>
        </p:spPr>
        <p:txBody>
          <a:bodyPr wrap="square" lIns="0" tIns="45720" rIns="0" bIns="0" anchor="b"/>
          <a:lstStyle>
            <a:lvl1pPr lvl="0">
              <a:defRPr/>
            </a:lvl1pPr>
          </a:lstStyle>
          <a:p>
            <a:pPr lvl="0" algn="ctr"/>
            <a:r>
              <a:rPr sz="3200" b="1" dirty="0" err="1">
                <a:solidFill>
                  <a:srgbClr val="000000"/>
                </a:solidFill>
              </a:rPr>
              <a:t>بسم</a:t>
            </a:r>
            <a:r>
              <a:rPr sz="3200" b="1" dirty="0">
                <a:solidFill>
                  <a:srgbClr val="000000"/>
                </a:solidFill>
              </a:rPr>
              <a:t> </a:t>
            </a:r>
            <a:r>
              <a:rPr sz="3200" b="1" dirty="0" err="1">
                <a:solidFill>
                  <a:srgbClr val="000000"/>
                </a:solidFill>
              </a:rPr>
              <a:t>الله</a:t>
            </a:r>
            <a:r>
              <a:rPr sz="3200" b="1" dirty="0">
                <a:solidFill>
                  <a:srgbClr val="000000"/>
                </a:solidFill>
              </a:rPr>
              <a:t> </a:t>
            </a:r>
            <a:r>
              <a:rPr sz="3200" b="1" dirty="0" err="1">
                <a:solidFill>
                  <a:srgbClr val="000000"/>
                </a:solidFill>
              </a:rPr>
              <a:t>الرحمن</a:t>
            </a:r>
            <a:r>
              <a:rPr sz="3200" b="1" dirty="0">
                <a:solidFill>
                  <a:srgbClr val="000000"/>
                </a:solidFill>
              </a:rPr>
              <a:t> </a:t>
            </a:r>
            <a:r>
              <a:rPr sz="3200" b="1" dirty="0" err="1">
                <a:solidFill>
                  <a:srgbClr val="000000"/>
                </a:solidFill>
              </a:rPr>
              <a:t>الرحیم</a:t>
            </a:r>
            <a:endParaRPr sz="3200" b="1" dirty="0">
              <a:solidFill>
                <a:srgbClr val="000000"/>
              </a:solidFill>
            </a:endParaRPr>
          </a:p>
          <a:p>
            <a:pPr lvl="0" algn="ctr"/>
            <a:endParaRPr sz="3200" b="1" dirty="0">
              <a:solidFill>
                <a:srgbClr val="000000"/>
              </a:solidFill>
            </a:endParaRPr>
          </a:p>
          <a:p>
            <a:pPr lvl="0" algn="ctr"/>
            <a:r>
              <a:rPr sz="3600" dirty="0" err="1">
                <a:solidFill>
                  <a:srgbClr val="FF0000"/>
                </a:solidFill>
              </a:rPr>
              <a:t>مقایسه</a:t>
            </a:r>
            <a:r>
              <a:rPr sz="3600" dirty="0">
                <a:solidFill>
                  <a:srgbClr val="FF0000"/>
                </a:solidFill>
              </a:rPr>
              <a:t> </a:t>
            </a:r>
            <a:r>
              <a:rPr sz="3600" dirty="0" err="1">
                <a:solidFill>
                  <a:srgbClr val="FF0000"/>
                </a:solidFill>
              </a:rPr>
              <a:t>استانداردهای</a:t>
            </a:r>
            <a:r>
              <a:rPr sz="3600" dirty="0">
                <a:solidFill>
                  <a:srgbClr val="FF0000"/>
                </a:solidFill>
              </a:rPr>
              <a:t> </a:t>
            </a:r>
            <a:r>
              <a:rPr sz="3600" dirty="0" err="1">
                <a:solidFill>
                  <a:srgbClr val="FF0000"/>
                </a:solidFill>
              </a:rPr>
              <a:t>ملی</a:t>
            </a:r>
            <a:r>
              <a:rPr sz="3600" dirty="0">
                <a:solidFill>
                  <a:srgbClr val="FF0000"/>
                </a:solidFill>
              </a:rPr>
              <a:t> </a:t>
            </a:r>
            <a:r>
              <a:rPr sz="3600" dirty="0" err="1">
                <a:solidFill>
                  <a:srgbClr val="FF0000"/>
                </a:solidFill>
              </a:rPr>
              <a:t>با</a:t>
            </a:r>
            <a:r>
              <a:rPr sz="3600" dirty="0">
                <a:solidFill>
                  <a:srgbClr val="FF0000"/>
                </a:solidFill>
              </a:rPr>
              <a:t> </a:t>
            </a:r>
            <a:r>
              <a:rPr sz="3600" dirty="0" err="1">
                <a:solidFill>
                  <a:srgbClr val="FF0000"/>
                </a:solidFill>
              </a:rPr>
              <a:t>استانداردهای</a:t>
            </a:r>
            <a:r>
              <a:rPr sz="3600" dirty="0">
                <a:solidFill>
                  <a:srgbClr val="FF0000"/>
                </a:solidFill>
              </a:rPr>
              <a:t> </a:t>
            </a:r>
          </a:p>
          <a:p>
            <a:pPr lvl="0" algn="ctr"/>
            <a:r>
              <a:rPr sz="3600" dirty="0" err="1">
                <a:solidFill>
                  <a:srgbClr val="FF0000"/>
                </a:solidFill>
              </a:rPr>
              <a:t>بین</a:t>
            </a:r>
            <a:r>
              <a:rPr sz="3600" dirty="0">
                <a:solidFill>
                  <a:srgbClr val="FF0000"/>
                </a:solidFill>
              </a:rPr>
              <a:t> </a:t>
            </a:r>
            <a:r>
              <a:rPr sz="3600" dirty="0" err="1">
                <a:solidFill>
                  <a:srgbClr val="FF0000"/>
                </a:solidFill>
              </a:rPr>
              <a:t>المللی</a:t>
            </a:r>
            <a:r>
              <a:rPr sz="3600" dirty="0">
                <a:solidFill>
                  <a:srgbClr val="FF0000"/>
                </a:solidFill>
              </a:rPr>
              <a:t>(IFRS) و </a:t>
            </a:r>
            <a:r>
              <a:rPr sz="3600" dirty="0" err="1" smtClean="0">
                <a:solidFill>
                  <a:srgbClr val="FF0000"/>
                </a:solidFill>
              </a:rPr>
              <a:t>آمریکا</a:t>
            </a:r>
            <a:r>
              <a:rPr sz="4000" dirty="0" smtClean="0">
                <a:solidFill>
                  <a:srgbClr val="FF0000"/>
                </a:solidFill>
              </a:rPr>
              <a:t>(GAAP)</a:t>
            </a:r>
            <a:r>
              <a:rPr lang="fa-IR" sz="4000" dirty="0" smtClean="0">
                <a:solidFill>
                  <a:srgbClr val="FF0000"/>
                </a:solidFill>
              </a:rPr>
              <a:t/>
            </a:r>
            <a:br>
              <a:rPr lang="fa-IR" sz="4000" dirty="0" smtClean="0">
                <a:solidFill>
                  <a:srgbClr val="FF0000"/>
                </a:solidFill>
              </a:rPr>
            </a:br>
            <a:r>
              <a:rPr sz="2800" dirty="0" smtClean="0">
                <a:solidFill>
                  <a:srgbClr val="0F6FC6"/>
                </a:solidFill>
              </a:rPr>
              <a:t>(</a:t>
            </a:r>
            <a:r>
              <a:rPr sz="2800" dirty="0" err="1" smtClean="0">
                <a:solidFill>
                  <a:srgbClr val="0F6FC6"/>
                </a:solidFill>
              </a:rPr>
              <a:t>دانشجوی</a:t>
            </a:r>
            <a:r>
              <a:rPr sz="2800" dirty="0" smtClean="0">
                <a:solidFill>
                  <a:srgbClr val="0F6FC6"/>
                </a:solidFill>
              </a:rPr>
              <a:t> </a:t>
            </a:r>
            <a:r>
              <a:rPr sz="2800" dirty="0" err="1">
                <a:solidFill>
                  <a:srgbClr val="0F6FC6"/>
                </a:solidFill>
              </a:rPr>
              <a:t>دکترای</a:t>
            </a:r>
            <a:r>
              <a:rPr sz="2800" dirty="0">
                <a:solidFill>
                  <a:srgbClr val="0F6FC6"/>
                </a:solidFill>
              </a:rPr>
              <a:t> </a:t>
            </a:r>
            <a:r>
              <a:rPr sz="2800" dirty="0" err="1">
                <a:solidFill>
                  <a:srgbClr val="0F6FC6"/>
                </a:solidFill>
              </a:rPr>
              <a:t>حسابداری</a:t>
            </a:r>
            <a:r>
              <a:rPr sz="2800" dirty="0">
                <a:solidFill>
                  <a:srgbClr val="0F6FC6"/>
                </a:solidFill>
              </a:rPr>
              <a:t>)</a:t>
            </a:r>
          </a:p>
          <a:p>
            <a:pPr lvl="0" algn="ctr"/>
            <a:endParaRPr sz="4000" dirty="0">
              <a:solidFill>
                <a:srgbClr val="0F6FC6"/>
              </a:solidFill>
            </a:endParaRPr>
          </a:p>
          <a:p>
            <a:pPr lvl="0" algn="ctr"/>
            <a:endParaRPr sz="4000" dirty="0">
              <a:solidFill>
                <a:srgbClr val="FF0000"/>
              </a:solidFill>
            </a:endParaRPr>
          </a:p>
          <a:p>
            <a:pPr lvl="0" algn="ctr"/>
            <a:r>
              <a:rPr sz="2000" dirty="0" err="1">
                <a:solidFill>
                  <a:srgbClr val="546422"/>
                </a:solidFill>
              </a:rPr>
              <a:t>منبع</a:t>
            </a:r>
            <a:r>
              <a:rPr sz="2000" dirty="0">
                <a:solidFill>
                  <a:srgbClr val="546422"/>
                </a:solidFill>
              </a:rPr>
              <a:t> </a:t>
            </a:r>
            <a:r>
              <a:rPr sz="2000" dirty="0" err="1">
                <a:solidFill>
                  <a:srgbClr val="546422"/>
                </a:solidFill>
              </a:rPr>
              <a:t>اصلی</a:t>
            </a:r>
            <a:r>
              <a:rPr sz="2000" dirty="0">
                <a:solidFill>
                  <a:srgbClr val="546422"/>
                </a:solidFill>
              </a:rPr>
              <a:t> :</a:t>
            </a:r>
            <a:r>
              <a:rPr sz="2200" dirty="0">
                <a:solidFill>
                  <a:srgbClr val="FF0000"/>
                </a:solidFill>
              </a:rPr>
              <a:t> </a:t>
            </a:r>
            <a:r>
              <a:rPr sz="2200" dirty="0" err="1">
                <a:solidFill>
                  <a:srgbClr val="FF0000"/>
                </a:solidFill>
              </a:rPr>
              <a:t>کتاب</a:t>
            </a:r>
            <a:r>
              <a:rPr sz="2200" dirty="0">
                <a:solidFill>
                  <a:srgbClr val="FF0000"/>
                </a:solidFill>
              </a:rPr>
              <a:t> </a:t>
            </a:r>
            <a:r>
              <a:rPr sz="2200" dirty="0" err="1">
                <a:solidFill>
                  <a:srgbClr val="FF0000"/>
                </a:solidFill>
              </a:rPr>
              <a:t>مقایسه</a:t>
            </a:r>
            <a:r>
              <a:rPr sz="2200" dirty="0">
                <a:solidFill>
                  <a:srgbClr val="FF0000"/>
                </a:solidFill>
              </a:rPr>
              <a:t> </a:t>
            </a:r>
            <a:r>
              <a:rPr sz="2200" dirty="0" err="1">
                <a:solidFill>
                  <a:srgbClr val="FF0000"/>
                </a:solidFill>
              </a:rPr>
              <a:t>استانداردهای</a:t>
            </a:r>
            <a:r>
              <a:rPr sz="2200" dirty="0">
                <a:solidFill>
                  <a:srgbClr val="FF0000"/>
                </a:solidFill>
              </a:rPr>
              <a:t> </a:t>
            </a:r>
            <a:r>
              <a:rPr sz="2200" dirty="0" err="1">
                <a:solidFill>
                  <a:srgbClr val="FF0000"/>
                </a:solidFill>
              </a:rPr>
              <a:t>ملی</a:t>
            </a:r>
            <a:r>
              <a:rPr sz="2200" dirty="0">
                <a:solidFill>
                  <a:srgbClr val="FF0000"/>
                </a:solidFill>
              </a:rPr>
              <a:t> </a:t>
            </a:r>
            <a:r>
              <a:rPr sz="2200" dirty="0" err="1">
                <a:solidFill>
                  <a:srgbClr val="FF0000"/>
                </a:solidFill>
              </a:rPr>
              <a:t>با</a:t>
            </a:r>
            <a:r>
              <a:rPr sz="2200" dirty="0">
                <a:solidFill>
                  <a:srgbClr val="FF0000"/>
                </a:solidFill>
              </a:rPr>
              <a:t> </a:t>
            </a:r>
            <a:r>
              <a:rPr sz="2200" dirty="0" err="1">
                <a:solidFill>
                  <a:srgbClr val="FF0000"/>
                </a:solidFill>
              </a:rPr>
              <a:t>استانداردهای</a:t>
            </a:r>
            <a:r>
              <a:rPr sz="2200" dirty="0">
                <a:solidFill>
                  <a:srgbClr val="FF0000"/>
                </a:solidFill>
              </a:rPr>
              <a:t>  </a:t>
            </a:r>
            <a:r>
              <a:rPr sz="2200" dirty="0" err="1">
                <a:solidFill>
                  <a:srgbClr val="FF0000"/>
                </a:solidFill>
              </a:rPr>
              <a:t>بین</a:t>
            </a:r>
            <a:r>
              <a:rPr sz="2200" dirty="0">
                <a:solidFill>
                  <a:srgbClr val="FF0000"/>
                </a:solidFill>
              </a:rPr>
              <a:t> </a:t>
            </a:r>
            <a:r>
              <a:rPr sz="2200" dirty="0" err="1">
                <a:solidFill>
                  <a:srgbClr val="FF0000"/>
                </a:solidFill>
              </a:rPr>
              <a:t>المللی</a:t>
            </a:r>
            <a:r>
              <a:rPr sz="2200" dirty="0">
                <a:solidFill>
                  <a:srgbClr val="FF0000"/>
                </a:solidFill>
              </a:rPr>
              <a:t> و </a:t>
            </a:r>
            <a:r>
              <a:rPr sz="2200" dirty="0" err="1">
                <a:solidFill>
                  <a:srgbClr val="FF0000"/>
                </a:solidFill>
              </a:rPr>
              <a:t>آمریکا</a:t>
            </a:r>
            <a:r>
              <a:rPr sz="2500" dirty="0" err="1">
                <a:solidFill>
                  <a:srgbClr val="FF0000"/>
                </a:solidFill>
              </a:rPr>
              <a:t>یی</a:t>
            </a:r>
            <a:endParaRPr sz="2500" dirty="0">
              <a:solidFill>
                <a:srgbClr val="FF0000"/>
              </a:solidFill>
            </a:endParaRPr>
          </a:p>
          <a:p>
            <a:pPr lvl="0" algn="ctr"/>
            <a:r>
              <a:rPr sz="1800" dirty="0" err="1">
                <a:solidFill>
                  <a:srgbClr val="FF0000"/>
                </a:solidFill>
              </a:rPr>
              <a:t>دکتر</a:t>
            </a:r>
            <a:r>
              <a:rPr sz="1800" dirty="0">
                <a:solidFill>
                  <a:srgbClr val="FF0000"/>
                </a:solidFill>
              </a:rPr>
              <a:t> </a:t>
            </a:r>
            <a:r>
              <a:rPr sz="1800" dirty="0" err="1">
                <a:solidFill>
                  <a:srgbClr val="FF0000"/>
                </a:solidFill>
              </a:rPr>
              <a:t>رضا</a:t>
            </a:r>
            <a:r>
              <a:rPr sz="1800" dirty="0">
                <a:solidFill>
                  <a:srgbClr val="FF0000"/>
                </a:solidFill>
              </a:rPr>
              <a:t> </a:t>
            </a:r>
            <a:r>
              <a:rPr sz="1800" dirty="0" err="1">
                <a:solidFill>
                  <a:srgbClr val="FF0000"/>
                </a:solidFill>
              </a:rPr>
              <a:t>حصارزاده</a:t>
            </a:r>
            <a:r>
              <a:rPr sz="1800" dirty="0">
                <a:solidFill>
                  <a:srgbClr val="FF0000"/>
                </a:solidFill>
              </a:rPr>
              <a:t>، </a:t>
            </a:r>
            <a:r>
              <a:rPr sz="1800" dirty="0" err="1">
                <a:solidFill>
                  <a:srgbClr val="FF0000"/>
                </a:solidFill>
              </a:rPr>
              <a:t>دکتر</a:t>
            </a:r>
            <a:r>
              <a:rPr sz="1800" dirty="0">
                <a:solidFill>
                  <a:srgbClr val="FF0000"/>
                </a:solidFill>
              </a:rPr>
              <a:t> </a:t>
            </a:r>
            <a:r>
              <a:rPr sz="1800" dirty="0" err="1">
                <a:solidFill>
                  <a:srgbClr val="FF0000"/>
                </a:solidFill>
              </a:rPr>
              <a:t>آمنه</a:t>
            </a:r>
            <a:r>
              <a:rPr sz="1800" dirty="0">
                <a:solidFill>
                  <a:srgbClr val="FF0000"/>
                </a:solidFill>
              </a:rPr>
              <a:t> </a:t>
            </a:r>
            <a:r>
              <a:rPr sz="1800" dirty="0" err="1">
                <a:solidFill>
                  <a:srgbClr val="FF0000"/>
                </a:solidFill>
              </a:rPr>
              <a:t>بذرافشان</a:t>
            </a:r>
            <a:r>
              <a:rPr sz="1800" dirty="0">
                <a:solidFill>
                  <a:srgbClr val="FF0000"/>
                </a:solidFill>
              </a:rPr>
              <a:t>، </a:t>
            </a:r>
            <a:r>
              <a:rPr sz="1800" dirty="0" err="1">
                <a:solidFill>
                  <a:srgbClr val="FF0000"/>
                </a:solidFill>
              </a:rPr>
              <a:t>رضا</a:t>
            </a:r>
            <a:r>
              <a:rPr sz="1800" dirty="0">
                <a:solidFill>
                  <a:srgbClr val="FF0000"/>
                </a:solidFill>
              </a:rPr>
              <a:t> </a:t>
            </a:r>
            <a:r>
              <a:rPr sz="1800" dirty="0" err="1">
                <a:solidFill>
                  <a:srgbClr val="FF0000"/>
                </a:solidFill>
              </a:rPr>
              <a:t>حسینی</a:t>
            </a:r>
            <a:r>
              <a:rPr sz="1800" dirty="0">
                <a:solidFill>
                  <a:srgbClr val="FF0000"/>
                </a:solidFill>
              </a:rPr>
              <a:t> </a:t>
            </a:r>
            <a:r>
              <a:rPr sz="1800" dirty="0" err="1">
                <a:solidFill>
                  <a:srgbClr val="FF0000"/>
                </a:solidFill>
              </a:rPr>
              <a:t>پور</a:t>
            </a:r>
            <a:endParaRPr sz="1800" dirty="0">
              <a:solidFill>
                <a:srgbClr val="FF0000"/>
              </a:solidFill>
            </a:endParaRPr>
          </a:p>
          <a:p>
            <a:pPr lvl="0" algn="ctr"/>
            <a:r>
              <a:rPr sz="1800" dirty="0" err="1">
                <a:solidFill>
                  <a:srgbClr val="000000"/>
                </a:solidFill>
              </a:rPr>
              <a:t>منبع</a:t>
            </a:r>
            <a:r>
              <a:rPr sz="1800" dirty="0">
                <a:solidFill>
                  <a:srgbClr val="000000"/>
                </a:solidFill>
              </a:rPr>
              <a:t> </a:t>
            </a:r>
            <a:r>
              <a:rPr sz="1800" dirty="0" err="1">
                <a:solidFill>
                  <a:srgbClr val="000000"/>
                </a:solidFill>
              </a:rPr>
              <a:t>فرعی</a:t>
            </a:r>
            <a:r>
              <a:rPr sz="1800" dirty="0">
                <a:solidFill>
                  <a:srgbClr val="FF0000"/>
                </a:solidFill>
              </a:rPr>
              <a:t>: </a:t>
            </a:r>
            <a:r>
              <a:rPr sz="1800" dirty="0" err="1">
                <a:solidFill>
                  <a:srgbClr val="FF0000"/>
                </a:solidFill>
              </a:rPr>
              <a:t>سایر</a:t>
            </a:r>
            <a:r>
              <a:rPr sz="1800" dirty="0">
                <a:solidFill>
                  <a:srgbClr val="FF0000"/>
                </a:solidFill>
              </a:rPr>
              <a:t> </a:t>
            </a:r>
            <a:r>
              <a:rPr sz="1800" dirty="0" err="1">
                <a:solidFill>
                  <a:srgbClr val="FF0000"/>
                </a:solidFill>
              </a:rPr>
              <a:t>مقالات</a:t>
            </a:r>
            <a:r>
              <a:rPr sz="1800" dirty="0">
                <a:solidFill>
                  <a:srgbClr val="FF0000"/>
                </a:solidFill>
              </a:rPr>
              <a:t> و </a:t>
            </a:r>
            <a:r>
              <a:rPr sz="1800" dirty="0" err="1">
                <a:solidFill>
                  <a:srgbClr val="FF0000"/>
                </a:solidFill>
              </a:rPr>
              <a:t>منابع</a:t>
            </a:r>
            <a:r>
              <a:rPr sz="1800" dirty="0">
                <a:solidFill>
                  <a:srgbClr val="FF0000"/>
                </a:solidFill>
              </a:rPr>
              <a:t> </a:t>
            </a:r>
            <a:r>
              <a:rPr sz="1800" dirty="0" err="1">
                <a:solidFill>
                  <a:srgbClr val="FF0000"/>
                </a:solidFill>
              </a:rPr>
              <a:t>مرتبط</a:t>
            </a:r>
            <a:endParaRPr sz="1800" dirty="0">
              <a:solidFill>
                <a:srgbClr val="FF0000"/>
              </a:solidFill>
            </a:endParaRPr>
          </a:p>
        </p:txBody>
      </p:sp>
      <p:grpSp>
        <p:nvGrpSpPr>
          <p:cNvPr id="3" name="Group 2"/>
          <p:cNvGrpSpPr/>
          <p:nvPr/>
        </p:nvGrpSpPr>
        <p:grpSpPr>
          <a:xfrm>
            <a:off x="270207" y="4727078"/>
            <a:ext cx="8720137" cy="233362"/>
            <a:chOff x="122" y="3394"/>
            <a:chExt cx="5493" cy="147"/>
          </a:xfrm>
        </p:grpSpPr>
        <p:sp>
          <p:nvSpPr>
            <p:cNvPr id="4" name="Rectangle 3"/>
            <p:cNvSpPr/>
            <p:nvPr/>
          </p:nvSpPr>
          <p:spPr>
            <a:xfrm>
              <a:off x="122" y="3394"/>
              <a:ext cx="5493" cy="136"/>
            </a:xfrm>
            <a:prstGeom prst="rect">
              <a:avLst/>
            </a:prstGeom>
            <a:gradFill rotWithShape="0">
              <a:gsLst>
                <a:gs pos="0">
                  <a:srgbClr val="AEAEDF"/>
                </a:gs>
                <a:gs pos="100000">
                  <a:srgbClr val="000099"/>
                </a:gs>
              </a:gsLst>
              <a:lin scaled="1"/>
            </a:gradFill>
            <a:ln w="12700">
              <a:noFill/>
            </a:ln>
          </p:spPr>
          <p:txBody>
            <a:bodyPr wrap="none" anchor="ctr"/>
            <a:lstStyle>
              <a:lvl1pPr lvl="0">
                <a:defRPr/>
              </a:lvl1pPr>
            </a:lstStyle>
            <a:p>
              <a:endParaRPr/>
            </a:p>
          </p:txBody>
        </p:sp>
        <p:sp>
          <p:nvSpPr>
            <p:cNvPr id="5" name="Straight Connector 4"/>
            <p:cNvSpPr/>
            <p:nvPr/>
          </p:nvSpPr>
          <p:spPr>
            <a:xfrm>
              <a:off x="122" y="3540"/>
              <a:ext cx="5493" cy="1"/>
            </a:xfrm>
            <a:prstGeom prst="line">
              <a:avLst/>
            </a:prstGeom>
            <a:noFill/>
            <a:ln w="38100">
              <a:solidFill>
                <a:srgbClr val="FF0033"/>
              </a:solidFill>
              <a:miter/>
            </a:ln>
          </p:spPr>
          <p:txBody>
            <a:bodyPr wrap="none" anchor="ctr"/>
            <a:lstStyle>
              <a:lvl1pPr lvl="0">
                <a:defRPr/>
              </a:lvl1pPr>
            </a:lstStyle>
            <a:p>
              <a:endParaRPr/>
            </a:p>
          </p:txBody>
        </p:sp>
      </p:grpSp>
      <p:sp>
        <p:nvSpPr>
          <p:cNvPr id="6" name="Rectangle 5"/>
          <p:cNvSpPr/>
          <p:nvPr/>
        </p:nvSpPr>
        <p:spPr>
          <a:xfrm>
            <a:off x="0" y="6421438"/>
            <a:ext cx="2133600" cy="436562"/>
          </a:xfrm>
          <a:prstGeom prst="rect">
            <a:avLst/>
          </a:prstGeom>
          <a:solidFill>
            <a:srgbClr val="FFFFFF"/>
          </a:solidFill>
          <a:ln>
            <a:solidFill>
              <a:srgbClr val="FFFFFF"/>
            </a:solidFill>
            <a:miter/>
          </a:ln>
        </p:spPr>
        <p:txBody>
          <a:bodyPr wrap="none" anchor="ctr"/>
          <a:lstStyle>
            <a:lvl1pPr lvl="0">
              <a:defRPr/>
            </a:lvl1pPr>
          </a:lstStyle>
          <a:p>
            <a:endParaRPr/>
          </a:p>
        </p:txBody>
      </p:sp>
      <p:sp>
        <p:nvSpPr>
          <p:cNvPr id="7" name="TextBox 6"/>
          <p:cNvSpPr txBox="1"/>
          <p:nvPr/>
        </p:nvSpPr>
        <p:spPr>
          <a:xfrm>
            <a:off x="854075" y="6100763"/>
            <a:ext cx="4435475" cy="1077912"/>
          </a:xfrm>
          <a:prstGeom prst="rect">
            <a:avLst/>
          </a:prstGeom>
          <a:noFill/>
          <a:ln>
            <a:noFill/>
          </a:ln>
        </p:spPr>
        <p:txBody>
          <a:bodyPr/>
          <a:lstStyle>
            <a:lvl1pPr lvl="0">
              <a:defRPr/>
            </a:lvl1pPr>
          </a:lstStyle>
          <a:p>
            <a:pPr lvl="0" algn="r"/>
            <a:endParaRPr sz="3200" b="1" dirty="0">
              <a:latin typeface="Calibri"/>
            </a:endParaRPr>
          </a:p>
        </p:txBody>
      </p:sp>
      <p:pic>
        <p:nvPicPr>
          <p:cNvPr id="8" name="Picture 7"/>
          <p:cNvPicPr/>
          <p:nvPr/>
        </p:nvPicPr>
        <p:blipFill>
          <a:blip r:embed="rId3"/>
          <a:srcRect/>
          <a:stretch>
            <a:fillRect/>
          </a:stretch>
        </p:blipFill>
        <p:spPr>
          <a:xfrm>
            <a:off x="5757863" y="5734050"/>
            <a:ext cx="3028949" cy="981075"/>
          </a:xfrm>
          <a:prstGeom prst="rect">
            <a:avLst/>
          </a:prstGeom>
          <a:noFill/>
          <a:ln>
            <a:noFill/>
          </a:ln>
        </p:spPr>
      </p:pic>
      <p:pic>
        <p:nvPicPr>
          <p:cNvPr id="9" name="Picture 8"/>
          <p:cNvPicPr/>
          <p:nvPr/>
        </p:nvPicPr>
        <p:blipFill>
          <a:blip r:embed="rId4"/>
          <a:srcRect/>
          <a:stretch>
            <a:fillRect/>
          </a:stretch>
        </p:blipFill>
        <p:spPr>
          <a:xfrm>
            <a:off x="0" y="146050"/>
            <a:ext cx="2325688" cy="1589088"/>
          </a:xfrm>
          <a:prstGeom prst="rect">
            <a:avLst/>
          </a:prstGeom>
          <a:noFill/>
          <a:ln>
            <a:noFill/>
          </a:ln>
        </p:spPr>
      </p:pic>
      <p:pic>
        <p:nvPicPr>
          <p:cNvPr id="10" name="Picture 9"/>
          <p:cNvPicPr/>
          <p:nvPr/>
        </p:nvPicPr>
        <p:blipFill>
          <a:blip r:embed="rId5"/>
          <a:srcRect t="8164" b="8886"/>
          <a:stretch>
            <a:fillRect/>
          </a:stretch>
        </p:blipFill>
        <p:spPr>
          <a:xfrm>
            <a:off x="6934200" y="146050"/>
            <a:ext cx="2093912" cy="1589088"/>
          </a:xfrm>
          <a:prstGeom prst="rect">
            <a:avLst/>
          </a:prstGeom>
          <a:noFill/>
          <a:ln>
            <a:noFill/>
          </a:ln>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b="62034"/>
          <a:stretch>
            <a:fillRect/>
          </a:stretch>
        </p:blipFill>
        <p:spPr>
          <a:xfrm>
            <a:off x="25400" y="88900"/>
            <a:ext cx="1785938" cy="681038"/>
          </a:xfrm>
          <a:prstGeom prst="rect">
            <a:avLst/>
          </a:prstGeom>
          <a:noFill/>
          <a:ln>
            <a:noFill/>
          </a:ln>
        </p:spPr>
      </p:pic>
      <p:pic>
        <p:nvPicPr>
          <p:cNvPr id="3" name="Picture 2"/>
          <p:cNvPicPr/>
          <p:nvPr/>
        </p:nvPicPr>
        <p:blipFill>
          <a:blip r:embed="rId4"/>
          <a:srcRect/>
          <a:stretch>
            <a:fillRect/>
          </a:stretch>
        </p:blipFill>
        <p:spPr>
          <a:xfrm>
            <a:off x="7164388" y="136525"/>
            <a:ext cx="1960562" cy="690563"/>
          </a:xfrm>
          <a:prstGeom prst="rect">
            <a:avLst/>
          </a:prstGeom>
          <a:noFill/>
          <a:ln>
            <a:noFill/>
          </a:ln>
        </p:spPr>
      </p:pic>
      <p:sp>
        <p:nvSpPr>
          <p:cNvPr id="4" name="Text Placeholder 3"/>
          <p:cNvSpPr>
            <a:spLocks noGrp="1"/>
          </p:cNvSpPr>
          <p:nvPr>
            <p:ph type="body"/>
          </p:nvPr>
        </p:nvSpPr>
        <p:spPr>
          <a:xfrm>
            <a:off x="136525" y="214313"/>
            <a:ext cx="8870951" cy="6594475"/>
          </a:xfrm>
          <a:prstGeom prst="rect">
            <a:avLst/>
          </a:prstGeom>
        </p:spPr>
        <p:txBody>
          <a:bodyPr wrap="square" lIns="91440" tIns="45720" rIns="91440" bIns="45720" anchor="t"/>
          <a:lstStyle>
            <a:lvl1pPr marL="0" lvl="0" indent="0">
              <a:defRPr/>
            </a:lvl1pPr>
          </a:lstStyle>
          <a:p>
            <a:pPr lvl="0" algn="r">
              <a:lnSpc>
                <a:spcPct val="90000"/>
              </a:lnSpc>
              <a:buNone/>
            </a:pPr>
            <a:r>
              <a:rPr sz="2000" dirty="0" err="1">
                <a:solidFill>
                  <a:srgbClr val="FF0000"/>
                </a:solidFill>
              </a:rPr>
              <a:t>آشنایی</a:t>
            </a:r>
            <a:r>
              <a:rPr sz="2000" dirty="0">
                <a:solidFill>
                  <a:srgbClr val="FF0000"/>
                </a:solidFill>
              </a:rPr>
              <a:t> </a:t>
            </a:r>
            <a:r>
              <a:rPr sz="2000" dirty="0" err="1">
                <a:solidFill>
                  <a:srgbClr val="FF0000"/>
                </a:solidFill>
              </a:rPr>
              <a:t>کلی</a:t>
            </a:r>
            <a:r>
              <a:rPr sz="2000" dirty="0">
                <a:solidFill>
                  <a:srgbClr val="FF0000"/>
                </a:solidFill>
              </a:rPr>
              <a:t> </a:t>
            </a:r>
            <a:r>
              <a:rPr sz="2000" dirty="0" err="1">
                <a:solidFill>
                  <a:srgbClr val="FF0000"/>
                </a:solidFill>
              </a:rPr>
              <a:t>با</a:t>
            </a:r>
            <a:r>
              <a:rPr sz="2000" dirty="0">
                <a:solidFill>
                  <a:srgbClr val="FF0000"/>
                </a:solidFill>
              </a:rPr>
              <a:t> </a:t>
            </a:r>
            <a:r>
              <a:rPr sz="2000" dirty="0" err="1">
                <a:solidFill>
                  <a:srgbClr val="FF0000"/>
                </a:solidFill>
              </a:rPr>
              <a:t>استانداردهای</a:t>
            </a:r>
            <a:r>
              <a:rPr sz="2000" dirty="0">
                <a:solidFill>
                  <a:srgbClr val="FF0000"/>
                </a:solidFill>
              </a:rPr>
              <a:t> </a:t>
            </a:r>
            <a:r>
              <a:rPr sz="2000" dirty="0" err="1">
                <a:solidFill>
                  <a:srgbClr val="FF0000"/>
                </a:solidFill>
              </a:rPr>
              <a:t>بین</a:t>
            </a:r>
            <a:r>
              <a:rPr sz="2000" dirty="0">
                <a:solidFill>
                  <a:srgbClr val="FF0000"/>
                </a:solidFill>
              </a:rPr>
              <a:t> </a:t>
            </a:r>
            <a:r>
              <a:rPr sz="2000" dirty="0" err="1">
                <a:solidFill>
                  <a:srgbClr val="FF0000"/>
                </a:solidFill>
              </a:rPr>
              <a:t>المللی</a:t>
            </a:r>
            <a:r>
              <a:rPr sz="2000" dirty="0">
                <a:solidFill>
                  <a:srgbClr val="FF0000"/>
                </a:solidFill>
              </a:rPr>
              <a:t> </a:t>
            </a:r>
            <a:r>
              <a:rPr sz="2000" dirty="0" err="1" smtClean="0">
                <a:solidFill>
                  <a:srgbClr val="FF0000"/>
                </a:solidFill>
              </a:rPr>
              <a:t>گزارشگری</a:t>
            </a:r>
            <a:r>
              <a:rPr lang="fa-IR" sz="2000" dirty="0" smtClean="0">
                <a:solidFill>
                  <a:srgbClr val="FF0000"/>
                </a:solidFill>
              </a:rPr>
              <a:t>     </a:t>
            </a:r>
          </a:p>
          <a:p>
            <a:pPr lvl="0" algn="r">
              <a:lnSpc>
                <a:spcPct val="90000"/>
              </a:lnSpc>
              <a:buNone/>
            </a:pPr>
            <a:endParaRPr sz="2000" dirty="0">
              <a:solidFill>
                <a:srgbClr val="FF0000"/>
              </a:solidFill>
            </a:endParaRPr>
          </a:p>
          <a:p>
            <a:pPr lvl="0" algn="r">
              <a:lnSpc>
                <a:spcPct val="90000"/>
              </a:lnSpc>
              <a:buNone/>
            </a:pPr>
            <a:r>
              <a:rPr sz="2000" dirty="0" err="1"/>
              <a:t>با</a:t>
            </a:r>
            <a:r>
              <a:rPr sz="2000" dirty="0"/>
              <a:t> </a:t>
            </a:r>
            <a:r>
              <a:rPr sz="2000" dirty="0" err="1"/>
              <a:t>اوج</a:t>
            </a:r>
            <a:r>
              <a:rPr sz="2000" dirty="0"/>
              <a:t> </a:t>
            </a:r>
            <a:r>
              <a:rPr sz="2000" dirty="0" err="1"/>
              <a:t>گیری</a:t>
            </a:r>
            <a:r>
              <a:rPr sz="2000" dirty="0"/>
              <a:t> </a:t>
            </a:r>
            <a:r>
              <a:rPr sz="2000" dirty="0" err="1"/>
              <a:t>بحث</a:t>
            </a:r>
            <a:r>
              <a:rPr sz="2000" dirty="0"/>
              <a:t> </a:t>
            </a:r>
            <a:r>
              <a:rPr sz="2000" dirty="0" err="1"/>
              <a:t>جهانی</a:t>
            </a:r>
            <a:r>
              <a:rPr sz="2000" dirty="0"/>
              <a:t> </a:t>
            </a:r>
            <a:r>
              <a:rPr sz="2000" dirty="0" err="1"/>
              <a:t>شدن</a:t>
            </a:r>
            <a:r>
              <a:rPr sz="2000" dirty="0"/>
              <a:t> و </a:t>
            </a:r>
            <a:r>
              <a:rPr sz="2000" dirty="0" err="1"/>
              <a:t>توسعه</a:t>
            </a:r>
            <a:r>
              <a:rPr sz="2000" dirty="0"/>
              <a:t> </a:t>
            </a:r>
            <a:r>
              <a:rPr sz="2000" dirty="0" err="1"/>
              <a:t>بازارهای</a:t>
            </a:r>
            <a:r>
              <a:rPr sz="2000" dirty="0"/>
              <a:t> </a:t>
            </a:r>
            <a:r>
              <a:rPr sz="2000" dirty="0" err="1"/>
              <a:t>سرمایه</a:t>
            </a:r>
            <a:r>
              <a:rPr sz="2000" dirty="0"/>
              <a:t> </a:t>
            </a:r>
            <a:r>
              <a:rPr sz="2000" dirty="0" err="1"/>
              <a:t>بحث</a:t>
            </a:r>
            <a:r>
              <a:rPr sz="2000" dirty="0"/>
              <a:t> </a:t>
            </a:r>
            <a:r>
              <a:rPr sz="2000" dirty="0" err="1"/>
              <a:t>ایجاد</a:t>
            </a:r>
            <a:r>
              <a:rPr sz="2000" dirty="0"/>
              <a:t> </a:t>
            </a:r>
            <a:r>
              <a:rPr sz="2000" dirty="0" err="1"/>
              <a:t>یک</a:t>
            </a:r>
            <a:r>
              <a:rPr sz="2000" dirty="0"/>
              <a:t> </a:t>
            </a:r>
            <a:r>
              <a:rPr sz="2000" dirty="0" err="1"/>
              <a:t>زبان</a:t>
            </a:r>
            <a:r>
              <a:rPr sz="2000" dirty="0"/>
              <a:t> </a:t>
            </a:r>
            <a:r>
              <a:rPr sz="2000" dirty="0" err="1"/>
              <a:t>بین</a:t>
            </a:r>
            <a:r>
              <a:rPr sz="2000" dirty="0"/>
              <a:t> </a:t>
            </a:r>
            <a:r>
              <a:rPr sz="2000" dirty="0" err="1"/>
              <a:t>المللی</a:t>
            </a:r>
            <a:r>
              <a:rPr sz="2000" dirty="0"/>
              <a:t> </a:t>
            </a:r>
            <a:r>
              <a:rPr sz="2000" dirty="0" err="1"/>
              <a:t>گزارشگری</a:t>
            </a:r>
            <a:r>
              <a:rPr sz="2000" dirty="0"/>
              <a:t> </a:t>
            </a:r>
            <a:r>
              <a:rPr sz="2000" dirty="0" err="1"/>
              <a:t>مالی</a:t>
            </a:r>
            <a:r>
              <a:rPr sz="2000" dirty="0"/>
              <a:t> </a:t>
            </a:r>
            <a:r>
              <a:rPr sz="2000" dirty="0" err="1"/>
              <a:t>شدت</a:t>
            </a:r>
            <a:r>
              <a:rPr sz="2000" dirty="0"/>
              <a:t> </a:t>
            </a:r>
            <a:r>
              <a:rPr sz="2000" dirty="0" err="1"/>
              <a:t>گرفت</a:t>
            </a:r>
            <a:r>
              <a:rPr sz="2000" dirty="0"/>
              <a:t> </a:t>
            </a:r>
            <a:r>
              <a:rPr sz="2000" dirty="0" err="1"/>
              <a:t>که</a:t>
            </a:r>
            <a:r>
              <a:rPr sz="2000" dirty="0"/>
              <a:t> </a:t>
            </a:r>
            <a:r>
              <a:rPr sz="2000" dirty="0" err="1"/>
              <a:t>در</a:t>
            </a:r>
            <a:r>
              <a:rPr sz="2000" dirty="0"/>
              <a:t> </a:t>
            </a:r>
            <a:r>
              <a:rPr sz="2000" dirty="0" err="1"/>
              <a:t>همین</a:t>
            </a:r>
            <a:r>
              <a:rPr sz="2000" dirty="0"/>
              <a:t> </a:t>
            </a:r>
            <a:r>
              <a:rPr sz="2000" dirty="0" err="1"/>
              <a:t>راستا</a:t>
            </a:r>
            <a:r>
              <a:rPr sz="2000" dirty="0"/>
              <a:t> </a:t>
            </a:r>
            <a:r>
              <a:rPr sz="2000" dirty="0" err="1"/>
              <a:t>در</a:t>
            </a:r>
            <a:r>
              <a:rPr sz="2000" dirty="0"/>
              <a:t> </a:t>
            </a:r>
            <a:r>
              <a:rPr sz="2000" dirty="0" err="1"/>
              <a:t>سال</a:t>
            </a:r>
            <a:r>
              <a:rPr sz="2000" dirty="0"/>
              <a:t> 1973 </a:t>
            </a:r>
            <a:r>
              <a:rPr sz="2000" dirty="0" err="1"/>
              <a:t>کمیته</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حسابداری</a:t>
            </a:r>
            <a:r>
              <a:rPr sz="2000" dirty="0"/>
              <a:t>(</a:t>
            </a:r>
            <a:r>
              <a:rPr sz="2000" dirty="0">
                <a:solidFill>
                  <a:srgbClr val="7030A0"/>
                </a:solidFill>
              </a:rPr>
              <a:t>IASC </a:t>
            </a:r>
            <a:r>
              <a:rPr sz="2000" dirty="0"/>
              <a:t>)</a:t>
            </a:r>
            <a:r>
              <a:rPr sz="2000" dirty="0" err="1"/>
              <a:t>شکل</a:t>
            </a:r>
            <a:r>
              <a:rPr sz="2000" dirty="0"/>
              <a:t> </a:t>
            </a:r>
            <a:r>
              <a:rPr sz="2000" dirty="0" err="1"/>
              <a:t>گرفت</a:t>
            </a:r>
            <a:r>
              <a:rPr sz="2000" dirty="0"/>
              <a:t>؛ </a:t>
            </a:r>
            <a:r>
              <a:rPr sz="2000" dirty="0" err="1"/>
              <a:t>که</a:t>
            </a:r>
            <a:r>
              <a:rPr sz="2000" dirty="0"/>
              <a:t> </a:t>
            </a:r>
            <a:r>
              <a:rPr sz="2000" dirty="0" err="1"/>
              <a:t>تا</a:t>
            </a:r>
            <a:r>
              <a:rPr sz="2000" dirty="0"/>
              <a:t> </a:t>
            </a:r>
            <a:r>
              <a:rPr sz="2000" dirty="0" err="1"/>
              <a:t>پایان</a:t>
            </a:r>
            <a:r>
              <a:rPr sz="2000" dirty="0"/>
              <a:t> </a:t>
            </a:r>
            <a:r>
              <a:rPr sz="2000" dirty="0" err="1"/>
              <a:t>عمر</a:t>
            </a:r>
            <a:r>
              <a:rPr sz="2000" dirty="0"/>
              <a:t> </a:t>
            </a:r>
            <a:r>
              <a:rPr sz="2000" dirty="0" err="1"/>
              <a:t>خود</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حسابداری</a:t>
            </a:r>
            <a:r>
              <a:rPr sz="2000" dirty="0"/>
              <a:t> </a:t>
            </a:r>
            <a:r>
              <a:rPr sz="2000" dirty="0" err="1"/>
              <a:t>شماره</a:t>
            </a:r>
            <a:r>
              <a:rPr sz="2000" dirty="0"/>
              <a:t> 1 </a:t>
            </a:r>
            <a:r>
              <a:rPr sz="2000" dirty="0" err="1"/>
              <a:t>تا</a:t>
            </a:r>
            <a:r>
              <a:rPr sz="2000" dirty="0"/>
              <a:t> 41 </a:t>
            </a:r>
            <a:r>
              <a:rPr sz="2000" dirty="0" err="1"/>
              <a:t>را</a:t>
            </a:r>
            <a:r>
              <a:rPr sz="2000" dirty="0"/>
              <a:t> </a:t>
            </a:r>
            <a:r>
              <a:rPr sz="2000" dirty="0" err="1"/>
              <a:t>تدوین</a:t>
            </a:r>
            <a:r>
              <a:rPr sz="2000" dirty="0"/>
              <a:t> </a:t>
            </a:r>
            <a:r>
              <a:rPr sz="2000" dirty="0" err="1"/>
              <a:t>نمود</a:t>
            </a:r>
            <a:r>
              <a:rPr sz="2000" dirty="0"/>
              <a:t>. </a:t>
            </a:r>
          </a:p>
          <a:p>
            <a:pPr lvl="0" algn="r">
              <a:lnSpc>
                <a:spcPct val="90000"/>
              </a:lnSpc>
              <a:buNone/>
            </a:pPr>
            <a:r>
              <a:rPr sz="2000" dirty="0" err="1"/>
              <a:t>سپس</a:t>
            </a:r>
            <a:r>
              <a:rPr sz="2000" dirty="0"/>
              <a:t> </a:t>
            </a:r>
            <a:r>
              <a:rPr sz="2000" dirty="0" err="1"/>
              <a:t>این</a:t>
            </a:r>
            <a:r>
              <a:rPr sz="2000" dirty="0"/>
              <a:t> </a:t>
            </a:r>
            <a:r>
              <a:rPr sz="2000" dirty="0" err="1"/>
              <a:t>کمیته</a:t>
            </a:r>
            <a:r>
              <a:rPr sz="2000" dirty="0"/>
              <a:t> </a:t>
            </a:r>
            <a:r>
              <a:rPr sz="2000" dirty="0" err="1"/>
              <a:t>جهت</a:t>
            </a:r>
            <a:r>
              <a:rPr sz="2000" dirty="0"/>
              <a:t> </a:t>
            </a:r>
            <a:r>
              <a:rPr sz="2000" dirty="0" err="1"/>
              <a:t>افزایش</a:t>
            </a:r>
            <a:r>
              <a:rPr sz="2000" dirty="0"/>
              <a:t> </a:t>
            </a:r>
            <a:r>
              <a:rPr sz="2000" dirty="0" err="1"/>
              <a:t>استقلال</a:t>
            </a:r>
            <a:r>
              <a:rPr sz="2000" dirty="0"/>
              <a:t> </a:t>
            </a:r>
            <a:r>
              <a:rPr sz="2000" dirty="0" err="1"/>
              <a:t>خود</a:t>
            </a:r>
            <a:r>
              <a:rPr sz="2000" dirty="0"/>
              <a:t> </a:t>
            </a:r>
            <a:r>
              <a:rPr sz="2000" dirty="0" err="1"/>
              <a:t>در</a:t>
            </a:r>
            <a:r>
              <a:rPr sz="2000" dirty="0"/>
              <a:t> </a:t>
            </a:r>
            <a:r>
              <a:rPr sz="2000" dirty="0" err="1"/>
              <a:t>استانداردگذاری</a:t>
            </a:r>
            <a:r>
              <a:rPr sz="2000" dirty="0"/>
              <a:t> </a:t>
            </a:r>
            <a:r>
              <a:rPr sz="2000" dirty="0" err="1"/>
              <a:t>جای</a:t>
            </a:r>
            <a:r>
              <a:rPr sz="2000" dirty="0"/>
              <a:t> </a:t>
            </a:r>
            <a:r>
              <a:rPr sz="2000" dirty="0" err="1"/>
              <a:t>خود</a:t>
            </a:r>
            <a:r>
              <a:rPr sz="2000" dirty="0"/>
              <a:t> </a:t>
            </a:r>
            <a:r>
              <a:rPr sz="2000" dirty="0" err="1"/>
              <a:t>را</a:t>
            </a:r>
            <a:r>
              <a:rPr sz="2000" dirty="0"/>
              <a:t> </a:t>
            </a:r>
            <a:r>
              <a:rPr sz="2000" dirty="0" err="1"/>
              <a:t>به</a:t>
            </a:r>
            <a:r>
              <a:rPr sz="2000" dirty="0"/>
              <a:t> </a:t>
            </a:r>
            <a:r>
              <a:rPr sz="2000" dirty="0" err="1"/>
              <a:t>هیئت</a:t>
            </a:r>
            <a:r>
              <a:rPr sz="2000" dirty="0"/>
              <a:t> </a:t>
            </a:r>
            <a:r>
              <a:rPr sz="2000" dirty="0" err="1"/>
              <a:t>تدوین</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حسابداری</a:t>
            </a:r>
            <a:r>
              <a:rPr sz="2000" dirty="0"/>
              <a:t>(</a:t>
            </a:r>
            <a:r>
              <a:rPr sz="2000" dirty="0">
                <a:solidFill>
                  <a:srgbClr val="7030A0"/>
                </a:solidFill>
              </a:rPr>
              <a:t>IASB </a:t>
            </a:r>
            <a:r>
              <a:rPr sz="2000" dirty="0"/>
              <a:t>) </a:t>
            </a:r>
            <a:r>
              <a:rPr sz="2000" dirty="0" err="1"/>
              <a:t>داد</a:t>
            </a:r>
            <a:r>
              <a:rPr sz="2000" dirty="0"/>
              <a:t>؛ </a:t>
            </a:r>
            <a:r>
              <a:rPr sz="2000" dirty="0" err="1"/>
              <a:t>که</a:t>
            </a:r>
            <a:r>
              <a:rPr sz="2000" dirty="0"/>
              <a:t> </a:t>
            </a:r>
            <a:r>
              <a:rPr sz="2000" dirty="0" err="1"/>
              <a:t>این</a:t>
            </a:r>
            <a:r>
              <a:rPr sz="2000" dirty="0"/>
              <a:t> </a:t>
            </a:r>
            <a:r>
              <a:rPr sz="2000" dirty="0" err="1"/>
              <a:t>هیئت</a:t>
            </a:r>
            <a:r>
              <a:rPr sz="2000" dirty="0"/>
              <a:t> </a:t>
            </a:r>
            <a:r>
              <a:rPr sz="2000" dirty="0" err="1"/>
              <a:t>از</a:t>
            </a:r>
            <a:r>
              <a:rPr sz="2000" dirty="0"/>
              <a:t> </a:t>
            </a:r>
            <a:r>
              <a:rPr sz="2000" dirty="0" err="1"/>
              <a:t>سال</a:t>
            </a:r>
            <a:r>
              <a:rPr sz="2000" dirty="0"/>
              <a:t> 2001 </a:t>
            </a:r>
            <a:r>
              <a:rPr sz="2000" dirty="0" err="1"/>
              <a:t>تا</a:t>
            </a:r>
            <a:r>
              <a:rPr sz="2000" dirty="0"/>
              <a:t> </a:t>
            </a:r>
            <a:r>
              <a:rPr sz="2000" dirty="0" err="1"/>
              <a:t>سال</a:t>
            </a:r>
            <a:r>
              <a:rPr sz="2000" dirty="0"/>
              <a:t> 2016 </a:t>
            </a:r>
            <a:r>
              <a:rPr sz="2000" dirty="0" err="1"/>
              <a:t>به</a:t>
            </a:r>
            <a:r>
              <a:rPr sz="2000" dirty="0"/>
              <a:t> </a:t>
            </a:r>
            <a:r>
              <a:rPr sz="2000" dirty="0" err="1"/>
              <a:t>تدوین</a:t>
            </a:r>
            <a:r>
              <a:rPr sz="2000" dirty="0"/>
              <a:t> </a:t>
            </a:r>
            <a:r>
              <a:rPr sz="2000" dirty="0" err="1"/>
              <a:t>استاندادرهای</a:t>
            </a:r>
            <a:r>
              <a:rPr sz="2000" dirty="0"/>
              <a:t> </a:t>
            </a:r>
            <a:r>
              <a:rPr sz="2000" dirty="0" err="1"/>
              <a:t>بین</a:t>
            </a:r>
            <a:r>
              <a:rPr sz="2000" dirty="0"/>
              <a:t> </a:t>
            </a:r>
            <a:r>
              <a:rPr sz="2000" dirty="0" err="1"/>
              <a:t>المللی</a:t>
            </a:r>
            <a:r>
              <a:rPr sz="2000" dirty="0"/>
              <a:t> </a:t>
            </a:r>
            <a:r>
              <a:rPr sz="2000" dirty="0" err="1"/>
              <a:t>گزارشگری</a:t>
            </a:r>
            <a:r>
              <a:rPr sz="2000" dirty="0"/>
              <a:t> </a:t>
            </a:r>
            <a:r>
              <a:rPr sz="2000" dirty="0" err="1"/>
              <a:t>مالی</a:t>
            </a:r>
            <a:r>
              <a:rPr sz="2000" dirty="0"/>
              <a:t> </a:t>
            </a:r>
            <a:r>
              <a:rPr sz="2000" dirty="0" err="1"/>
              <a:t>شماره</a:t>
            </a:r>
            <a:r>
              <a:rPr sz="2000" dirty="0"/>
              <a:t> 1 </a:t>
            </a:r>
            <a:r>
              <a:rPr sz="2000" dirty="0" err="1"/>
              <a:t>تا</a:t>
            </a:r>
            <a:r>
              <a:rPr sz="2000" dirty="0"/>
              <a:t> 16 و </a:t>
            </a:r>
            <a:r>
              <a:rPr sz="2000" dirty="0" err="1"/>
              <a:t>بیش</a:t>
            </a:r>
            <a:r>
              <a:rPr sz="2000" dirty="0"/>
              <a:t> </a:t>
            </a:r>
            <a:r>
              <a:rPr sz="2000" dirty="0" err="1"/>
              <a:t>از</a:t>
            </a:r>
            <a:r>
              <a:rPr sz="2000" dirty="0"/>
              <a:t> 20 </a:t>
            </a:r>
            <a:r>
              <a:rPr sz="2000" dirty="0" err="1"/>
              <a:t>بیانیه</a:t>
            </a:r>
            <a:r>
              <a:rPr sz="2000" dirty="0"/>
              <a:t> </a:t>
            </a:r>
            <a:r>
              <a:rPr sz="2000" dirty="0" err="1"/>
              <a:t>تفسیرهای</a:t>
            </a:r>
            <a:r>
              <a:rPr sz="2000" dirty="0"/>
              <a:t> </a:t>
            </a:r>
            <a:r>
              <a:rPr sz="2000" dirty="0" err="1"/>
              <a:t>مربوط</a:t>
            </a:r>
            <a:r>
              <a:rPr sz="2000" dirty="0"/>
              <a:t> </a:t>
            </a:r>
            <a:r>
              <a:rPr sz="2000" dirty="0" err="1"/>
              <a:t>با</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گزارشگری</a:t>
            </a:r>
            <a:r>
              <a:rPr sz="2000" dirty="0"/>
              <a:t> </a:t>
            </a:r>
            <a:r>
              <a:rPr sz="2000" dirty="0" err="1"/>
              <a:t>مالی</a:t>
            </a:r>
            <a:r>
              <a:rPr sz="2000" dirty="0"/>
              <a:t> </a:t>
            </a:r>
            <a:r>
              <a:rPr sz="2000" dirty="0" err="1"/>
              <a:t>اقدام</a:t>
            </a:r>
            <a:r>
              <a:rPr sz="2000" dirty="0"/>
              <a:t> </a:t>
            </a:r>
            <a:r>
              <a:rPr sz="2000" dirty="0" err="1"/>
              <a:t>نموده</a:t>
            </a:r>
            <a:r>
              <a:rPr sz="2000" dirty="0"/>
              <a:t> </a:t>
            </a:r>
            <a:r>
              <a:rPr sz="2000" dirty="0" err="1"/>
              <a:t>است</a:t>
            </a:r>
            <a:r>
              <a:rPr sz="2000" dirty="0"/>
              <a:t>.</a:t>
            </a:r>
          </a:p>
          <a:p>
            <a:pPr lvl="0" algn="r">
              <a:lnSpc>
                <a:spcPct val="90000"/>
              </a:lnSpc>
              <a:buNone/>
            </a:pPr>
            <a:endParaRPr sz="2000" dirty="0"/>
          </a:p>
          <a:p>
            <a:pPr lvl="0" algn="r">
              <a:lnSpc>
                <a:spcPct val="90000"/>
              </a:lnSpc>
              <a:buNone/>
            </a:pPr>
            <a:r>
              <a:rPr sz="2000" dirty="0" err="1"/>
              <a:t>با</a:t>
            </a:r>
            <a:r>
              <a:rPr sz="2000" dirty="0"/>
              <a:t> </a:t>
            </a:r>
            <a:r>
              <a:rPr sz="2000" dirty="0" err="1"/>
              <a:t>این</a:t>
            </a:r>
            <a:r>
              <a:rPr sz="2000" dirty="0"/>
              <a:t> </a:t>
            </a:r>
            <a:r>
              <a:rPr sz="2000" dirty="0" err="1"/>
              <a:t>وصف</a:t>
            </a:r>
            <a:r>
              <a:rPr sz="2000" dirty="0"/>
              <a:t>، </a:t>
            </a:r>
            <a:r>
              <a:rPr sz="2000" dirty="0" err="1"/>
              <a:t>عملا</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گزارشگری</a:t>
            </a:r>
            <a:r>
              <a:rPr sz="2000" dirty="0"/>
              <a:t> </a:t>
            </a:r>
            <a:r>
              <a:rPr sz="2000" dirty="0" err="1"/>
              <a:t>مالی</a:t>
            </a:r>
            <a:r>
              <a:rPr sz="2000" dirty="0"/>
              <a:t> </a:t>
            </a:r>
            <a:r>
              <a:rPr sz="2000" dirty="0" err="1"/>
              <a:t>شامل</a:t>
            </a:r>
            <a:r>
              <a:rPr sz="2000" dirty="0"/>
              <a:t> </a:t>
            </a:r>
            <a:r>
              <a:rPr sz="2000" dirty="0" err="1"/>
              <a:t>چهار</a:t>
            </a:r>
            <a:r>
              <a:rPr sz="2000" dirty="0"/>
              <a:t> </a:t>
            </a:r>
            <a:r>
              <a:rPr sz="2000" dirty="0" err="1"/>
              <a:t>مجموعه</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گزارشگری</a:t>
            </a:r>
            <a:r>
              <a:rPr sz="2000" dirty="0"/>
              <a:t> </a:t>
            </a:r>
            <a:r>
              <a:rPr sz="2000" dirty="0" err="1"/>
              <a:t>مالی</a:t>
            </a:r>
            <a:r>
              <a:rPr sz="2000" dirty="0"/>
              <a:t>، </a:t>
            </a:r>
            <a:r>
              <a:rPr sz="2000" dirty="0" err="1"/>
              <a:t>تفسیرهای</a:t>
            </a:r>
            <a:r>
              <a:rPr sz="2000" dirty="0"/>
              <a:t> </a:t>
            </a:r>
            <a:r>
              <a:rPr sz="2000" dirty="0" err="1"/>
              <a:t>کمیته</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گزارشگری</a:t>
            </a:r>
            <a:r>
              <a:rPr sz="2000" dirty="0"/>
              <a:t> </a:t>
            </a:r>
            <a:r>
              <a:rPr sz="2000" dirty="0" err="1"/>
              <a:t>مالی</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حسابداری</a:t>
            </a:r>
            <a:r>
              <a:rPr sz="2000" dirty="0"/>
              <a:t> و </a:t>
            </a:r>
            <a:r>
              <a:rPr sz="2000" dirty="0" err="1"/>
              <a:t>تفسیرهای</a:t>
            </a:r>
            <a:r>
              <a:rPr sz="2000" dirty="0"/>
              <a:t> </a:t>
            </a:r>
            <a:r>
              <a:rPr sz="2000" dirty="0" err="1"/>
              <a:t>کمیته</a:t>
            </a:r>
            <a:r>
              <a:rPr sz="2000" dirty="0"/>
              <a:t> </a:t>
            </a:r>
            <a:r>
              <a:rPr sz="2000" dirty="0" err="1"/>
              <a:t>مباحث</a:t>
            </a:r>
            <a:r>
              <a:rPr sz="2000" dirty="0"/>
              <a:t> </a:t>
            </a:r>
            <a:r>
              <a:rPr sz="2000" dirty="0" err="1"/>
              <a:t>نوظهور</a:t>
            </a:r>
            <a:r>
              <a:rPr sz="2000" dirty="0"/>
              <a:t>(</a:t>
            </a:r>
            <a:r>
              <a:rPr sz="2000" dirty="0">
                <a:solidFill>
                  <a:srgbClr val="7030A0"/>
                </a:solidFill>
              </a:rPr>
              <a:t>SIC </a:t>
            </a:r>
            <a:r>
              <a:rPr sz="2000" dirty="0"/>
              <a:t>) </a:t>
            </a:r>
            <a:r>
              <a:rPr sz="2000" dirty="0" err="1"/>
              <a:t>می</a:t>
            </a:r>
            <a:r>
              <a:rPr sz="2000" dirty="0"/>
              <a:t> </a:t>
            </a:r>
            <a:r>
              <a:rPr sz="2000" dirty="0" err="1"/>
              <a:t>باشد</a:t>
            </a:r>
            <a:r>
              <a:rPr sz="2000" dirty="0"/>
              <a:t>.</a:t>
            </a:r>
          </a:p>
          <a:p>
            <a:pPr lvl="0" algn="r">
              <a:lnSpc>
                <a:spcPct val="90000"/>
              </a:lnSpc>
              <a:buNone/>
            </a:pPr>
            <a:endParaRPr sz="2000" dirty="0"/>
          </a:p>
          <a:p>
            <a:pPr lvl="0" algn="r">
              <a:lnSpc>
                <a:spcPct val="90000"/>
              </a:lnSpc>
              <a:buNone/>
            </a:pPr>
            <a:r>
              <a:rPr sz="2000" dirty="0" err="1">
                <a:solidFill>
                  <a:srgbClr val="004E6D"/>
                </a:solidFill>
              </a:rPr>
              <a:t>شایان</a:t>
            </a:r>
            <a:r>
              <a:rPr sz="2000" dirty="0">
                <a:solidFill>
                  <a:srgbClr val="004E6D"/>
                </a:solidFill>
              </a:rPr>
              <a:t> </a:t>
            </a:r>
            <a:r>
              <a:rPr sz="2000" dirty="0" err="1">
                <a:solidFill>
                  <a:srgbClr val="004E6D"/>
                </a:solidFill>
              </a:rPr>
              <a:t>ذکر</a:t>
            </a:r>
            <a:r>
              <a:rPr sz="2000" dirty="0">
                <a:solidFill>
                  <a:srgbClr val="004E6D"/>
                </a:solidFill>
              </a:rPr>
              <a:t> </a:t>
            </a:r>
            <a:r>
              <a:rPr sz="2000" dirty="0" err="1">
                <a:solidFill>
                  <a:srgbClr val="004E6D"/>
                </a:solidFill>
              </a:rPr>
              <a:t>می</a:t>
            </a:r>
            <a:r>
              <a:rPr sz="2000" dirty="0">
                <a:solidFill>
                  <a:srgbClr val="004E6D"/>
                </a:solidFill>
              </a:rPr>
              <a:t> </a:t>
            </a:r>
            <a:r>
              <a:rPr sz="2000" dirty="0" err="1">
                <a:solidFill>
                  <a:srgbClr val="004E6D"/>
                </a:solidFill>
              </a:rPr>
              <a:t>باشد</a:t>
            </a:r>
            <a:r>
              <a:rPr sz="2000" dirty="0">
                <a:solidFill>
                  <a:srgbClr val="004E6D"/>
                </a:solidFill>
              </a:rPr>
              <a:t> </a:t>
            </a:r>
            <a:r>
              <a:rPr sz="2000" dirty="0" err="1">
                <a:solidFill>
                  <a:srgbClr val="004E6D"/>
                </a:solidFill>
              </a:rPr>
              <a:t>که</a:t>
            </a:r>
            <a:r>
              <a:rPr sz="2000" dirty="0">
                <a:solidFill>
                  <a:srgbClr val="004E6D"/>
                </a:solidFill>
              </a:rPr>
              <a:t> </a:t>
            </a:r>
            <a:r>
              <a:rPr sz="2000" dirty="0" err="1">
                <a:solidFill>
                  <a:srgbClr val="004E6D"/>
                </a:solidFill>
              </a:rPr>
              <a:t>در</a:t>
            </a:r>
            <a:r>
              <a:rPr sz="2000" dirty="0">
                <a:solidFill>
                  <a:srgbClr val="004E6D"/>
                </a:solidFill>
              </a:rPr>
              <a:t> </a:t>
            </a:r>
            <a:r>
              <a:rPr sz="2000" dirty="0" err="1">
                <a:solidFill>
                  <a:srgbClr val="004E6D"/>
                </a:solidFill>
              </a:rPr>
              <a:t>حال</a:t>
            </a:r>
            <a:r>
              <a:rPr sz="2000" dirty="0">
                <a:solidFill>
                  <a:srgbClr val="004E6D"/>
                </a:solidFill>
              </a:rPr>
              <a:t> </a:t>
            </a:r>
            <a:r>
              <a:rPr sz="2000" dirty="0" err="1">
                <a:solidFill>
                  <a:srgbClr val="004E6D"/>
                </a:solidFill>
              </a:rPr>
              <a:t>حاضر</a:t>
            </a:r>
            <a:r>
              <a:rPr sz="2000" dirty="0">
                <a:solidFill>
                  <a:srgbClr val="004E6D"/>
                </a:solidFill>
              </a:rPr>
              <a:t> </a:t>
            </a:r>
            <a:r>
              <a:rPr sz="2000" dirty="0" err="1">
                <a:solidFill>
                  <a:srgbClr val="004E6D"/>
                </a:solidFill>
              </a:rPr>
              <a:t>بیش</a:t>
            </a:r>
            <a:r>
              <a:rPr sz="2000" dirty="0">
                <a:solidFill>
                  <a:srgbClr val="004E6D"/>
                </a:solidFill>
              </a:rPr>
              <a:t> </a:t>
            </a:r>
            <a:r>
              <a:rPr sz="2000" dirty="0" err="1">
                <a:solidFill>
                  <a:srgbClr val="004E6D"/>
                </a:solidFill>
              </a:rPr>
              <a:t>از</a:t>
            </a:r>
            <a:r>
              <a:rPr sz="2000" dirty="0">
                <a:solidFill>
                  <a:srgbClr val="004E6D"/>
                </a:solidFill>
              </a:rPr>
              <a:t> 140 </a:t>
            </a:r>
            <a:r>
              <a:rPr sz="2000" dirty="0" err="1">
                <a:solidFill>
                  <a:srgbClr val="004E6D"/>
                </a:solidFill>
              </a:rPr>
              <a:t>کشور</a:t>
            </a:r>
            <a:r>
              <a:rPr sz="2000" dirty="0">
                <a:solidFill>
                  <a:srgbClr val="004E6D"/>
                </a:solidFill>
              </a:rPr>
              <a:t> </a:t>
            </a:r>
            <a:r>
              <a:rPr sz="2000" dirty="0" err="1">
                <a:solidFill>
                  <a:srgbClr val="004E6D"/>
                </a:solidFill>
              </a:rPr>
              <a:t>اقدام</a:t>
            </a:r>
            <a:r>
              <a:rPr sz="2000" dirty="0">
                <a:solidFill>
                  <a:srgbClr val="004E6D"/>
                </a:solidFill>
              </a:rPr>
              <a:t> </a:t>
            </a:r>
            <a:r>
              <a:rPr sz="2000" dirty="0" err="1">
                <a:solidFill>
                  <a:srgbClr val="004E6D"/>
                </a:solidFill>
              </a:rPr>
              <a:t>به</a:t>
            </a:r>
            <a:r>
              <a:rPr sz="2000" dirty="0">
                <a:solidFill>
                  <a:srgbClr val="004E6D"/>
                </a:solidFill>
              </a:rPr>
              <a:t> </a:t>
            </a:r>
            <a:r>
              <a:rPr sz="2000" dirty="0" err="1">
                <a:solidFill>
                  <a:srgbClr val="004E6D"/>
                </a:solidFill>
              </a:rPr>
              <a:t>پذیرش</a:t>
            </a:r>
            <a:r>
              <a:rPr sz="2000" dirty="0">
                <a:solidFill>
                  <a:srgbClr val="004E6D"/>
                </a:solidFill>
              </a:rPr>
              <a:t> </a:t>
            </a:r>
            <a:r>
              <a:rPr sz="2000" dirty="0" err="1">
                <a:solidFill>
                  <a:srgbClr val="004E6D"/>
                </a:solidFill>
              </a:rPr>
              <a:t>استانداردهای</a:t>
            </a:r>
            <a:r>
              <a:rPr sz="2000" dirty="0">
                <a:solidFill>
                  <a:srgbClr val="004E6D"/>
                </a:solidFill>
              </a:rPr>
              <a:t> </a:t>
            </a:r>
            <a:r>
              <a:rPr sz="2000" dirty="0" err="1">
                <a:solidFill>
                  <a:srgbClr val="004E6D"/>
                </a:solidFill>
              </a:rPr>
              <a:t>گزارشگری</a:t>
            </a:r>
            <a:r>
              <a:rPr sz="2000" dirty="0">
                <a:solidFill>
                  <a:srgbClr val="004E6D"/>
                </a:solidFill>
              </a:rPr>
              <a:t> </a:t>
            </a:r>
            <a:r>
              <a:rPr sz="2000" dirty="0" err="1">
                <a:solidFill>
                  <a:srgbClr val="004E6D"/>
                </a:solidFill>
              </a:rPr>
              <a:t>مالی</a:t>
            </a:r>
            <a:r>
              <a:rPr sz="2000" dirty="0">
                <a:solidFill>
                  <a:srgbClr val="004E6D"/>
                </a:solidFill>
              </a:rPr>
              <a:t> </a:t>
            </a:r>
            <a:r>
              <a:rPr sz="2000" dirty="0" err="1">
                <a:solidFill>
                  <a:srgbClr val="004E6D"/>
                </a:solidFill>
              </a:rPr>
              <a:t>نموده</a:t>
            </a:r>
            <a:r>
              <a:rPr sz="2000" dirty="0">
                <a:solidFill>
                  <a:srgbClr val="004E6D"/>
                </a:solidFill>
              </a:rPr>
              <a:t> </a:t>
            </a:r>
            <a:r>
              <a:rPr sz="2000" dirty="0" err="1">
                <a:solidFill>
                  <a:srgbClr val="004E6D"/>
                </a:solidFill>
              </a:rPr>
              <a:t>اند</a:t>
            </a:r>
            <a:r>
              <a:rPr sz="2000" dirty="0">
                <a:solidFill>
                  <a:srgbClr val="004E6D"/>
                </a:solidFill>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7416800" y="74613"/>
            <a:ext cx="1751012" cy="633412"/>
          </a:xfrm>
          <a:prstGeom prst="rect">
            <a:avLst/>
          </a:prstGeom>
          <a:noFill/>
          <a:ln>
            <a:noFill/>
          </a:ln>
        </p:spPr>
      </p:pic>
      <p:pic>
        <p:nvPicPr>
          <p:cNvPr id="3" name="Picture 2"/>
          <p:cNvPicPr/>
          <p:nvPr/>
        </p:nvPicPr>
        <p:blipFill>
          <a:blip r:embed="rId4"/>
          <a:srcRect/>
          <a:stretch>
            <a:fillRect/>
          </a:stretch>
        </p:blipFill>
        <p:spPr>
          <a:xfrm>
            <a:off x="0" y="0"/>
            <a:ext cx="1230313" cy="1225550"/>
          </a:xfrm>
          <a:prstGeom prst="rect">
            <a:avLst/>
          </a:prstGeom>
          <a:noFill/>
          <a:ln>
            <a:noFill/>
          </a:ln>
        </p:spPr>
      </p:pic>
      <p:sp>
        <p:nvSpPr>
          <p:cNvPr id="4" name="Text Placeholder 3"/>
          <p:cNvSpPr>
            <a:spLocks noGrp="1"/>
          </p:cNvSpPr>
          <p:nvPr>
            <p:ph type="body"/>
          </p:nvPr>
        </p:nvSpPr>
        <p:spPr>
          <a:xfrm>
            <a:off x="0" y="0"/>
            <a:ext cx="9167812" cy="6808788"/>
          </a:xfrm>
          <a:prstGeom prst="rect">
            <a:avLst/>
          </a:prstGeom>
        </p:spPr>
        <p:txBody>
          <a:bodyPr wrap="square" lIns="91440" tIns="45720" rIns="91440" bIns="45720" anchor="t"/>
          <a:lstStyle>
            <a:lvl1pPr marL="0" lvl="0" indent="0">
              <a:defRPr/>
            </a:lvl1pPr>
          </a:lstStyle>
          <a:p>
            <a:pPr lvl="0" algn="r">
              <a:buNone/>
            </a:pPr>
            <a:endParaRPr sz="2400" dirty="0"/>
          </a:p>
          <a:p>
            <a:pPr lvl="0" algn="r">
              <a:buNone/>
            </a:pPr>
            <a:r>
              <a:rPr sz="1600" dirty="0" err="1">
                <a:solidFill>
                  <a:srgbClr val="FF0000"/>
                </a:solidFill>
              </a:rPr>
              <a:t>آشنایی</a:t>
            </a:r>
            <a:r>
              <a:rPr sz="1600" dirty="0">
                <a:solidFill>
                  <a:srgbClr val="FF0000"/>
                </a:solidFill>
              </a:rPr>
              <a:t> </a:t>
            </a:r>
            <a:r>
              <a:rPr sz="1600" dirty="0" err="1">
                <a:solidFill>
                  <a:srgbClr val="FF0000"/>
                </a:solidFill>
              </a:rPr>
              <a:t>کلی</a:t>
            </a:r>
            <a:r>
              <a:rPr sz="1600" dirty="0">
                <a:solidFill>
                  <a:srgbClr val="FF0000"/>
                </a:solidFill>
              </a:rPr>
              <a:t> </a:t>
            </a:r>
            <a:r>
              <a:rPr sz="1600" dirty="0" err="1">
                <a:solidFill>
                  <a:srgbClr val="FF0000"/>
                </a:solidFill>
              </a:rPr>
              <a:t>با</a:t>
            </a:r>
            <a:r>
              <a:rPr sz="1600" dirty="0">
                <a:solidFill>
                  <a:srgbClr val="FF0000"/>
                </a:solidFill>
              </a:rPr>
              <a:t> </a:t>
            </a:r>
            <a:r>
              <a:rPr sz="1600" dirty="0" err="1">
                <a:solidFill>
                  <a:srgbClr val="FF0000"/>
                </a:solidFill>
              </a:rPr>
              <a:t>اصول</a:t>
            </a:r>
            <a:r>
              <a:rPr sz="1600" dirty="0">
                <a:solidFill>
                  <a:srgbClr val="FF0000"/>
                </a:solidFill>
              </a:rPr>
              <a:t> </a:t>
            </a:r>
            <a:r>
              <a:rPr sz="1600" dirty="0" err="1">
                <a:solidFill>
                  <a:srgbClr val="FF0000"/>
                </a:solidFill>
              </a:rPr>
              <a:t>حسابداری</a:t>
            </a:r>
            <a:r>
              <a:rPr sz="1600" dirty="0">
                <a:solidFill>
                  <a:srgbClr val="FF0000"/>
                </a:solidFill>
              </a:rPr>
              <a:t> </a:t>
            </a:r>
            <a:r>
              <a:rPr sz="1600" dirty="0" err="1">
                <a:solidFill>
                  <a:srgbClr val="FF0000"/>
                </a:solidFill>
              </a:rPr>
              <a:t>پذیرفته</a:t>
            </a:r>
            <a:r>
              <a:rPr sz="1600" dirty="0">
                <a:solidFill>
                  <a:srgbClr val="FF0000"/>
                </a:solidFill>
              </a:rPr>
              <a:t> </a:t>
            </a:r>
            <a:r>
              <a:rPr sz="1600" dirty="0" err="1">
                <a:solidFill>
                  <a:srgbClr val="FF0000"/>
                </a:solidFill>
              </a:rPr>
              <a:t>شده</a:t>
            </a:r>
            <a:r>
              <a:rPr sz="1600" dirty="0">
                <a:solidFill>
                  <a:srgbClr val="FF0000"/>
                </a:solidFill>
              </a:rPr>
              <a:t> </a:t>
            </a:r>
            <a:r>
              <a:rPr sz="1600" dirty="0" err="1">
                <a:solidFill>
                  <a:srgbClr val="FF0000"/>
                </a:solidFill>
              </a:rPr>
              <a:t>همگانی</a:t>
            </a:r>
            <a:r>
              <a:rPr sz="1600" dirty="0">
                <a:solidFill>
                  <a:srgbClr val="FF0000"/>
                </a:solidFill>
              </a:rPr>
              <a:t> </a:t>
            </a:r>
            <a:r>
              <a:rPr sz="1600" dirty="0" err="1">
                <a:solidFill>
                  <a:srgbClr val="FF0000"/>
                </a:solidFill>
              </a:rPr>
              <a:t>آمریکا</a:t>
            </a:r>
            <a:r>
              <a:rPr sz="1600" dirty="0">
                <a:solidFill>
                  <a:srgbClr val="FF0000"/>
                </a:solidFill>
              </a:rPr>
              <a:t>(GAAP)</a:t>
            </a:r>
          </a:p>
          <a:p>
            <a:pPr lvl="0" algn="r">
              <a:buNone/>
            </a:pPr>
            <a:endParaRPr sz="1600" dirty="0">
              <a:solidFill>
                <a:srgbClr val="FF0000"/>
              </a:solidFill>
            </a:endParaRPr>
          </a:p>
          <a:p>
            <a:pPr lvl="0" algn="r">
              <a:buNone/>
            </a:pPr>
            <a:r>
              <a:rPr sz="2000" dirty="0" err="1"/>
              <a:t>در</a:t>
            </a:r>
            <a:r>
              <a:rPr sz="2000" dirty="0"/>
              <a:t> </a:t>
            </a:r>
            <a:r>
              <a:rPr sz="2000" dirty="0" err="1"/>
              <a:t>کشور</a:t>
            </a:r>
            <a:r>
              <a:rPr sz="2000" dirty="0"/>
              <a:t> </a:t>
            </a:r>
            <a:r>
              <a:rPr sz="2000" dirty="0" err="1"/>
              <a:t>آمریکا</a:t>
            </a:r>
            <a:r>
              <a:rPr sz="2000" dirty="0"/>
              <a:t> </a:t>
            </a:r>
            <a:r>
              <a:rPr sz="2000" dirty="0" err="1"/>
              <a:t>پس</a:t>
            </a:r>
            <a:r>
              <a:rPr sz="2000" dirty="0"/>
              <a:t> </a:t>
            </a:r>
            <a:r>
              <a:rPr sz="2000" dirty="0" err="1"/>
              <a:t>از</a:t>
            </a:r>
            <a:r>
              <a:rPr sz="2000" dirty="0"/>
              <a:t> </a:t>
            </a:r>
            <a:r>
              <a:rPr sz="2000" dirty="0" err="1"/>
              <a:t>سقوط</a:t>
            </a:r>
            <a:r>
              <a:rPr sz="2000" dirty="0"/>
              <a:t> </a:t>
            </a:r>
            <a:r>
              <a:rPr sz="2000" dirty="0" err="1"/>
              <a:t>بازار</a:t>
            </a:r>
            <a:r>
              <a:rPr sz="2000" dirty="0"/>
              <a:t> </a:t>
            </a:r>
            <a:r>
              <a:rPr sz="2000" dirty="0" err="1"/>
              <a:t>سرمایه</a:t>
            </a:r>
            <a:r>
              <a:rPr sz="2000" dirty="0"/>
              <a:t> </a:t>
            </a:r>
            <a:r>
              <a:rPr sz="2000" dirty="0" err="1"/>
              <a:t>در</a:t>
            </a:r>
            <a:r>
              <a:rPr sz="2000" dirty="0"/>
              <a:t> </a:t>
            </a:r>
            <a:r>
              <a:rPr sz="2000" dirty="0" err="1"/>
              <a:t>سال</a:t>
            </a:r>
            <a:r>
              <a:rPr sz="2000" dirty="0"/>
              <a:t> 1929 ، </a:t>
            </a:r>
            <a:r>
              <a:rPr sz="2000" dirty="0" err="1"/>
              <a:t>کنگره</a:t>
            </a:r>
            <a:r>
              <a:rPr sz="2000" dirty="0"/>
              <a:t> </a:t>
            </a:r>
            <a:r>
              <a:rPr sz="2000" dirty="0" err="1"/>
              <a:t>آمریکا</a:t>
            </a:r>
            <a:r>
              <a:rPr sz="2000" dirty="0"/>
              <a:t> </a:t>
            </a:r>
            <a:r>
              <a:rPr sz="2000" dirty="0" err="1"/>
              <a:t>بر</a:t>
            </a:r>
            <a:r>
              <a:rPr sz="2000" dirty="0"/>
              <a:t> </a:t>
            </a:r>
            <a:r>
              <a:rPr sz="2000" dirty="0" err="1"/>
              <a:t>ان</a:t>
            </a:r>
            <a:r>
              <a:rPr sz="2000" dirty="0"/>
              <a:t> </a:t>
            </a:r>
            <a:r>
              <a:rPr sz="2000" dirty="0" err="1"/>
              <a:t>شد</a:t>
            </a:r>
            <a:r>
              <a:rPr sz="2000" dirty="0"/>
              <a:t> </a:t>
            </a:r>
            <a:r>
              <a:rPr sz="2000" dirty="0" err="1"/>
              <a:t>الزاماتی</a:t>
            </a:r>
            <a:r>
              <a:rPr sz="2000" dirty="0"/>
              <a:t> </a:t>
            </a:r>
            <a:r>
              <a:rPr sz="2000" dirty="0" err="1"/>
              <a:t>را</a:t>
            </a:r>
            <a:r>
              <a:rPr sz="2000" dirty="0"/>
              <a:t> </a:t>
            </a:r>
            <a:r>
              <a:rPr sz="2000" dirty="0" err="1"/>
              <a:t>در</a:t>
            </a:r>
            <a:r>
              <a:rPr sz="2000" dirty="0"/>
              <a:t> </a:t>
            </a:r>
            <a:r>
              <a:rPr sz="2000" dirty="0" err="1"/>
              <a:t>حوزه</a:t>
            </a:r>
            <a:r>
              <a:rPr sz="2000" dirty="0"/>
              <a:t> </a:t>
            </a:r>
            <a:r>
              <a:rPr sz="2000" dirty="0" err="1"/>
              <a:t>حسابداری</a:t>
            </a:r>
            <a:r>
              <a:rPr sz="2000" dirty="0"/>
              <a:t> و </a:t>
            </a:r>
            <a:r>
              <a:rPr sz="2000" dirty="0" err="1"/>
              <a:t>گزارشگری</a:t>
            </a:r>
            <a:r>
              <a:rPr sz="2000" dirty="0"/>
              <a:t> </a:t>
            </a:r>
            <a:r>
              <a:rPr sz="2000" dirty="0" err="1"/>
              <a:t>مالی</a:t>
            </a:r>
            <a:r>
              <a:rPr sz="2000" dirty="0"/>
              <a:t> </a:t>
            </a:r>
            <a:r>
              <a:rPr sz="2000" dirty="0" err="1"/>
              <a:t>برای</a:t>
            </a:r>
            <a:r>
              <a:rPr sz="2000" dirty="0"/>
              <a:t> </a:t>
            </a:r>
            <a:r>
              <a:rPr sz="2000" dirty="0" err="1"/>
              <a:t>اوراق</a:t>
            </a:r>
            <a:r>
              <a:rPr sz="2000" dirty="0"/>
              <a:t> </a:t>
            </a:r>
            <a:r>
              <a:rPr sz="2000" dirty="0" err="1"/>
              <a:t>بهادار</a:t>
            </a:r>
            <a:r>
              <a:rPr sz="2000" dirty="0"/>
              <a:t> </a:t>
            </a:r>
            <a:r>
              <a:rPr sz="2000" dirty="0" err="1"/>
              <a:t>وضع</a:t>
            </a:r>
            <a:r>
              <a:rPr sz="2000" dirty="0"/>
              <a:t> </a:t>
            </a:r>
            <a:r>
              <a:rPr sz="2000" dirty="0" err="1"/>
              <a:t>نماید</a:t>
            </a:r>
            <a:r>
              <a:rPr sz="2000" dirty="0"/>
              <a:t>. </a:t>
            </a:r>
            <a:r>
              <a:rPr sz="2000" dirty="0" err="1"/>
              <a:t>بدین</a:t>
            </a:r>
            <a:r>
              <a:rPr sz="2000" dirty="0"/>
              <a:t> </a:t>
            </a:r>
            <a:r>
              <a:rPr sz="2000" dirty="0" err="1"/>
              <a:t>منظور</a:t>
            </a:r>
            <a:r>
              <a:rPr sz="2000" dirty="0"/>
              <a:t> </a:t>
            </a:r>
            <a:r>
              <a:rPr sz="2000" dirty="0" err="1"/>
              <a:t>در</a:t>
            </a:r>
            <a:r>
              <a:rPr sz="2000" dirty="0"/>
              <a:t> </a:t>
            </a:r>
            <a:r>
              <a:rPr sz="2000" dirty="0" err="1"/>
              <a:t>سال</a:t>
            </a:r>
            <a:r>
              <a:rPr sz="2000" dirty="0"/>
              <a:t> 1934 </a:t>
            </a:r>
            <a:r>
              <a:rPr sz="2000" dirty="0" err="1"/>
              <a:t>نهاد</a:t>
            </a:r>
            <a:r>
              <a:rPr sz="2000" dirty="0"/>
              <a:t> </a:t>
            </a:r>
            <a:r>
              <a:rPr sz="2000" dirty="0" err="1"/>
              <a:t>قدرتمندی</a:t>
            </a:r>
            <a:r>
              <a:rPr sz="2000" dirty="0"/>
              <a:t> </a:t>
            </a:r>
            <a:r>
              <a:rPr sz="2000" dirty="0" err="1"/>
              <a:t>را</a:t>
            </a:r>
            <a:r>
              <a:rPr sz="2000" dirty="0"/>
              <a:t> </a:t>
            </a:r>
            <a:r>
              <a:rPr sz="2000" dirty="0" err="1"/>
              <a:t>برای</a:t>
            </a:r>
            <a:r>
              <a:rPr sz="2000" dirty="0"/>
              <a:t> </a:t>
            </a:r>
            <a:r>
              <a:rPr sz="2000" dirty="0" err="1"/>
              <a:t>نظارت</a:t>
            </a:r>
            <a:r>
              <a:rPr sz="2000" dirty="0"/>
              <a:t> </a:t>
            </a:r>
            <a:r>
              <a:rPr sz="2000" dirty="0" err="1"/>
              <a:t>بر</a:t>
            </a:r>
            <a:r>
              <a:rPr sz="2000" dirty="0"/>
              <a:t> </a:t>
            </a:r>
            <a:r>
              <a:rPr sz="2000" dirty="0" err="1"/>
              <a:t>بازار</a:t>
            </a:r>
            <a:r>
              <a:rPr sz="2000" dirty="0"/>
              <a:t> </a:t>
            </a:r>
            <a:r>
              <a:rPr sz="2000" dirty="0" err="1"/>
              <a:t>سرمایه</a:t>
            </a:r>
            <a:r>
              <a:rPr sz="2000" dirty="0"/>
              <a:t> </a:t>
            </a:r>
            <a:r>
              <a:rPr sz="2000" dirty="0" err="1"/>
              <a:t>بنام</a:t>
            </a:r>
            <a:r>
              <a:rPr sz="2000" dirty="0"/>
              <a:t> </a:t>
            </a:r>
            <a:r>
              <a:rPr sz="2000" dirty="0" err="1"/>
              <a:t>کمیسیون</a:t>
            </a:r>
            <a:r>
              <a:rPr sz="2000" dirty="0"/>
              <a:t> </a:t>
            </a:r>
            <a:r>
              <a:rPr sz="2000" dirty="0" err="1"/>
              <a:t>بورس</a:t>
            </a:r>
            <a:r>
              <a:rPr sz="2000" dirty="0"/>
              <a:t> و </a:t>
            </a:r>
            <a:r>
              <a:rPr sz="2000" dirty="0" err="1"/>
              <a:t>اوراق</a:t>
            </a:r>
            <a:r>
              <a:rPr sz="2000" dirty="0"/>
              <a:t> </a:t>
            </a:r>
            <a:r>
              <a:rPr sz="2000" dirty="0" err="1"/>
              <a:t>بهادار</a:t>
            </a:r>
            <a:r>
              <a:rPr sz="2000" dirty="0"/>
              <a:t>(</a:t>
            </a:r>
            <a:r>
              <a:rPr sz="2000" dirty="0">
                <a:solidFill>
                  <a:srgbClr val="7030A0"/>
                </a:solidFill>
              </a:rPr>
              <a:t>SEC</a:t>
            </a:r>
            <a:r>
              <a:rPr sz="2000" dirty="0"/>
              <a:t>) </a:t>
            </a:r>
            <a:r>
              <a:rPr sz="2000" dirty="0" err="1"/>
              <a:t>ایجاد</a:t>
            </a:r>
            <a:r>
              <a:rPr sz="2000" dirty="0"/>
              <a:t> </a:t>
            </a:r>
            <a:r>
              <a:rPr sz="2000" dirty="0" err="1"/>
              <a:t>نمود</a:t>
            </a:r>
            <a:r>
              <a:rPr sz="2000" dirty="0"/>
              <a:t>.</a:t>
            </a:r>
          </a:p>
          <a:p>
            <a:pPr lvl="0" algn="r">
              <a:buNone/>
            </a:pPr>
            <a:r>
              <a:rPr sz="2000" dirty="0" err="1"/>
              <a:t>همزمان</a:t>
            </a:r>
            <a:r>
              <a:rPr sz="2000" dirty="0"/>
              <a:t> </a:t>
            </a:r>
            <a:r>
              <a:rPr sz="2000" dirty="0" err="1"/>
              <a:t>با</a:t>
            </a:r>
            <a:r>
              <a:rPr sz="2000" dirty="0"/>
              <a:t> </a:t>
            </a:r>
            <a:r>
              <a:rPr sz="2000" dirty="0" err="1"/>
              <a:t>این</a:t>
            </a:r>
            <a:r>
              <a:rPr sz="2000" dirty="0"/>
              <a:t> </a:t>
            </a:r>
            <a:r>
              <a:rPr sz="2000" dirty="0" err="1"/>
              <a:t>امر</a:t>
            </a:r>
            <a:r>
              <a:rPr sz="2000" dirty="0"/>
              <a:t> </a:t>
            </a:r>
            <a:r>
              <a:rPr sz="2000" dirty="0" err="1"/>
              <a:t>تکاپوی</a:t>
            </a:r>
            <a:r>
              <a:rPr sz="2000" dirty="0"/>
              <a:t> </a:t>
            </a:r>
            <a:r>
              <a:rPr sz="2000" dirty="0" err="1"/>
              <a:t>حرفه</a:t>
            </a:r>
            <a:r>
              <a:rPr sz="2000" dirty="0"/>
              <a:t> </a:t>
            </a:r>
            <a:r>
              <a:rPr sz="2000" dirty="0" err="1"/>
              <a:t>حسابداری</a:t>
            </a:r>
            <a:r>
              <a:rPr sz="2000" dirty="0"/>
              <a:t> </a:t>
            </a:r>
            <a:r>
              <a:rPr sz="2000" dirty="0" err="1"/>
              <a:t>نیز</a:t>
            </a:r>
            <a:r>
              <a:rPr sz="2000" dirty="0"/>
              <a:t> </a:t>
            </a:r>
            <a:r>
              <a:rPr sz="2000" dirty="0" err="1"/>
              <a:t>افزایش</a:t>
            </a:r>
            <a:r>
              <a:rPr sz="2000" dirty="0"/>
              <a:t> </a:t>
            </a:r>
            <a:r>
              <a:rPr sz="2000" dirty="0" err="1"/>
              <a:t>پیدا</a:t>
            </a:r>
            <a:r>
              <a:rPr sz="2000" dirty="0"/>
              <a:t> </a:t>
            </a:r>
            <a:r>
              <a:rPr sz="2000" dirty="0" err="1"/>
              <a:t>کرد</a:t>
            </a:r>
            <a:r>
              <a:rPr sz="2000" dirty="0"/>
              <a:t> و </a:t>
            </a:r>
            <a:r>
              <a:rPr sz="2000" dirty="0" err="1"/>
              <a:t>در</a:t>
            </a:r>
            <a:r>
              <a:rPr sz="2000" dirty="0"/>
              <a:t> </a:t>
            </a:r>
            <a:r>
              <a:rPr sz="2000" dirty="0" err="1"/>
              <a:t>سال</a:t>
            </a:r>
            <a:r>
              <a:rPr sz="2000" dirty="0"/>
              <a:t> 1957 </a:t>
            </a:r>
            <a:r>
              <a:rPr sz="2000" dirty="0" err="1"/>
              <a:t>جامعه</a:t>
            </a:r>
            <a:r>
              <a:rPr sz="2000" dirty="0"/>
              <a:t> </a:t>
            </a:r>
            <a:r>
              <a:rPr sz="2000" dirty="0" err="1"/>
              <a:t>حسابداران</a:t>
            </a:r>
            <a:r>
              <a:rPr sz="2000" dirty="0"/>
              <a:t> </a:t>
            </a:r>
            <a:r>
              <a:rPr sz="2000" dirty="0" err="1"/>
              <a:t>رسمی</a:t>
            </a:r>
            <a:r>
              <a:rPr sz="2000" dirty="0"/>
              <a:t> </a:t>
            </a:r>
            <a:r>
              <a:rPr sz="2000" dirty="0" err="1"/>
              <a:t>آمریکا</a:t>
            </a:r>
            <a:r>
              <a:rPr sz="2000" dirty="0"/>
              <a:t>(</a:t>
            </a:r>
            <a:r>
              <a:rPr sz="2000" dirty="0">
                <a:solidFill>
                  <a:srgbClr val="7030A0"/>
                </a:solidFill>
              </a:rPr>
              <a:t>AICPA</a:t>
            </a:r>
            <a:r>
              <a:rPr sz="2000" dirty="0"/>
              <a:t>) </a:t>
            </a:r>
            <a:r>
              <a:rPr sz="2000" dirty="0" err="1"/>
              <a:t>با</a:t>
            </a:r>
            <a:r>
              <a:rPr sz="2000" dirty="0"/>
              <a:t> </a:t>
            </a:r>
            <a:r>
              <a:rPr sz="2000" dirty="0" err="1"/>
              <a:t>ایجاد</a:t>
            </a:r>
            <a:r>
              <a:rPr sz="2000" dirty="0"/>
              <a:t> </a:t>
            </a:r>
            <a:r>
              <a:rPr sz="2000" dirty="0" err="1"/>
              <a:t>کمیته</a:t>
            </a:r>
            <a:r>
              <a:rPr sz="2000" dirty="0"/>
              <a:t> </a:t>
            </a:r>
            <a:r>
              <a:rPr sz="2000" dirty="0" err="1"/>
              <a:t>رویه</a:t>
            </a:r>
            <a:r>
              <a:rPr sz="2000" dirty="0"/>
              <a:t> </a:t>
            </a:r>
            <a:r>
              <a:rPr sz="2000" dirty="0" err="1"/>
              <a:t>های</a:t>
            </a:r>
            <a:r>
              <a:rPr sz="2000" dirty="0"/>
              <a:t> </a:t>
            </a:r>
            <a:r>
              <a:rPr sz="2000" dirty="0" err="1"/>
              <a:t>حسابداری</a:t>
            </a:r>
            <a:r>
              <a:rPr sz="2000" dirty="0"/>
              <a:t>(</a:t>
            </a:r>
            <a:r>
              <a:rPr sz="2000" dirty="0">
                <a:solidFill>
                  <a:srgbClr val="7030A0"/>
                </a:solidFill>
              </a:rPr>
              <a:t>CAP</a:t>
            </a:r>
            <a:r>
              <a:rPr sz="2000" dirty="0"/>
              <a:t>) 51 </a:t>
            </a:r>
            <a:r>
              <a:rPr sz="2000" dirty="0" err="1"/>
              <a:t>بولتن</a:t>
            </a:r>
            <a:r>
              <a:rPr sz="2000" dirty="0"/>
              <a:t> </a:t>
            </a:r>
            <a:r>
              <a:rPr sz="2000" dirty="0" err="1"/>
              <a:t>پژوهش</a:t>
            </a:r>
            <a:r>
              <a:rPr sz="2000" dirty="0"/>
              <a:t> </a:t>
            </a:r>
            <a:r>
              <a:rPr sz="2000" dirty="0" err="1"/>
              <a:t>حسابداری</a:t>
            </a:r>
            <a:r>
              <a:rPr sz="2000" dirty="0"/>
              <a:t>(</a:t>
            </a:r>
            <a:r>
              <a:rPr sz="2000" dirty="0">
                <a:solidFill>
                  <a:srgbClr val="7030A0"/>
                </a:solidFill>
              </a:rPr>
              <a:t>ARP</a:t>
            </a:r>
            <a:r>
              <a:rPr sz="2000" dirty="0"/>
              <a:t>) </a:t>
            </a:r>
            <a:r>
              <a:rPr sz="2000" dirty="0" err="1"/>
              <a:t>پیرامون</a:t>
            </a:r>
            <a:r>
              <a:rPr sz="2000" dirty="0"/>
              <a:t> </a:t>
            </a:r>
            <a:r>
              <a:rPr sz="2000" dirty="0" err="1"/>
              <a:t>مشکلات</a:t>
            </a:r>
            <a:r>
              <a:rPr sz="2000" dirty="0"/>
              <a:t> </a:t>
            </a:r>
            <a:r>
              <a:rPr sz="2000" dirty="0" err="1"/>
              <a:t>حسابداری</a:t>
            </a:r>
            <a:r>
              <a:rPr sz="2000" dirty="0"/>
              <a:t> و </a:t>
            </a:r>
            <a:r>
              <a:rPr sz="2000" dirty="0" err="1"/>
              <a:t>گزارشگری</a:t>
            </a:r>
            <a:r>
              <a:rPr sz="2000" dirty="0"/>
              <a:t> </a:t>
            </a:r>
            <a:r>
              <a:rPr sz="2000" dirty="0" err="1"/>
              <a:t>مالی</a:t>
            </a:r>
            <a:r>
              <a:rPr sz="2000" dirty="0"/>
              <a:t> </a:t>
            </a:r>
            <a:r>
              <a:rPr sz="2000" dirty="0" err="1"/>
              <a:t>منتشر</a:t>
            </a:r>
            <a:r>
              <a:rPr sz="2000" dirty="0"/>
              <a:t> </a:t>
            </a:r>
            <a:r>
              <a:rPr sz="2000" dirty="0" err="1"/>
              <a:t>نمود</a:t>
            </a:r>
            <a:r>
              <a:rPr sz="2000" dirty="0"/>
              <a:t>.</a:t>
            </a:r>
          </a:p>
          <a:p>
            <a:pPr lvl="0" algn="r">
              <a:buNone/>
            </a:pPr>
            <a:r>
              <a:rPr sz="2000" dirty="0" err="1"/>
              <a:t>در</a:t>
            </a:r>
            <a:r>
              <a:rPr sz="2000" dirty="0"/>
              <a:t> </a:t>
            </a:r>
            <a:r>
              <a:rPr sz="2000" dirty="0" err="1"/>
              <a:t>ادامه</a:t>
            </a:r>
            <a:r>
              <a:rPr sz="2000" dirty="0"/>
              <a:t> </a:t>
            </a:r>
            <a:r>
              <a:rPr sz="2000" dirty="0" err="1"/>
              <a:t>با</a:t>
            </a:r>
            <a:r>
              <a:rPr sz="2000" dirty="0"/>
              <a:t> </a:t>
            </a:r>
            <a:r>
              <a:rPr sz="2000" dirty="0" err="1"/>
              <a:t>انتقادات</a:t>
            </a:r>
            <a:r>
              <a:rPr sz="2000" dirty="0"/>
              <a:t> </a:t>
            </a:r>
            <a:r>
              <a:rPr sz="2000" dirty="0" err="1"/>
              <a:t>شدید</a:t>
            </a:r>
            <a:r>
              <a:rPr sz="2000" dirty="0"/>
              <a:t> </a:t>
            </a:r>
            <a:r>
              <a:rPr sz="2000" dirty="0" err="1"/>
              <a:t>نسبت</a:t>
            </a:r>
            <a:r>
              <a:rPr sz="2000" dirty="0"/>
              <a:t> </a:t>
            </a:r>
            <a:r>
              <a:rPr sz="2000" dirty="0" err="1"/>
              <a:t>به</a:t>
            </a:r>
            <a:r>
              <a:rPr sz="2000" dirty="0"/>
              <a:t> </a:t>
            </a:r>
            <a:r>
              <a:rPr sz="2000" dirty="0" err="1"/>
              <a:t>کار</a:t>
            </a:r>
            <a:r>
              <a:rPr sz="2000" dirty="0"/>
              <a:t> </a:t>
            </a:r>
            <a:r>
              <a:rPr sz="2000" dirty="0" err="1"/>
              <a:t>جزیره</a:t>
            </a:r>
            <a:r>
              <a:rPr sz="2000" dirty="0"/>
              <a:t> </a:t>
            </a:r>
            <a:r>
              <a:rPr sz="2000" dirty="0" err="1"/>
              <a:t>واری</a:t>
            </a:r>
            <a:r>
              <a:rPr sz="2000" dirty="0"/>
              <a:t> </a:t>
            </a:r>
            <a:r>
              <a:rPr sz="2000" dirty="0" err="1"/>
              <a:t>کمیته</a:t>
            </a:r>
            <a:r>
              <a:rPr sz="2000" dirty="0"/>
              <a:t> </a:t>
            </a:r>
            <a:r>
              <a:rPr sz="2000" dirty="0" err="1"/>
              <a:t>رویه</a:t>
            </a:r>
            <a:r>
              <a:rPr sz="2000" dirty="0"/>
              <a:t> </a:t>
            </a:r>
            <a:r>
              <a:rPr sz="2000" dirty="0" err="1"/>
              <a:t>حسابداری</a:t>
            </a:r>
            <a:r>
              <a:rPr sz="2000" dirty="0"/>
              <a:t> </a:t>
            </a:r>
            <a:r>
              <a:rPr sz="2000" dirty="0" err="1"/>
              <a:t>این</a:t>
            </a:r>
            <a:r>
              <a:rPr sz="2000" dirty="0"/>
              <a:t> </a:t>
            </a:r>
            <a:r>
              <a:rPr sz="2000" dirty="0" err="1"/>
              <a:t>کمیته</a:t>
            </a:r>
            <a:r>
              <a:rPr sz="2000" dirty="0"/>
              <a:t> </a:t>
            </a:r>
            <a:r>
              <a:rPr sz="2000" dirty="0" err="1"/>
              <a:t>منحل</a:t>
            </a:r>
            <a:r>
              <a:rPr sz="2000" dirty="0"/>
              <a:t> </a:t>
            </a:r>
            <a:r>
              <a:rPr sz="2000" dirty="0" err="1"/>
              <a:t>گردید</a:t>
            </a:r>
            <a:r>
              <a:rPr sz="2000" dirty="0"/>
              <a:t> و </a:t>
            </a:r>
            <a:r>
              <a:rPr sz="2000" dirty="0" err="1"/>
              <a:t>جای</a:t>
            </a:r>
            <a:r>
              <a:rPr sz="2000" dirty="0"/>
              <a:t> </a:t>
            </a:r>
            <a:r>
              <a:rPr sz="2000" dirty="0" err="1"/>
              <a:t>خود</a:t>
            </a:r>
            <a:r>
              <a:rPr sz="2000" dirty="0"/>
              <a:t> </a:t>
            </a:r>
            <a:r>
              <a:rPr sz="2000" dirty="0" err="1"/>
              <a:t>را</a:t>
            </a:r>
            <a:r>
              <a:rPr sz="2000" dirty="0"/>
              <a:t> </a:t>
            </a:r>
            <a:r>
              <a:rPr sz="2000" dirty="0" err="1"/>
              <a:t>به</a:t>
            </a:r>
            <a:r>
              <a:rPr sz="2000" dirty="0"/>
              <a:t> </a:t>
            </a:r>
            <a:r>
              <a:rPr sz="2000" dirty="0" err="1"/>
              <a:t>هیئت</a:t>
            </a:r>
            <a:r>
              <a:rPr sz="2000" dirty="0"/>
              <a:t> </a:t>
            </a:r>
            <a:r>
              <a:rPr sz="2000" dirty="0" err="1"/>
              <a:t>اصول</a:t>
            </a:r>
            <a:r>
              <a:rPr sz="2000" dirty="0"/>
              <a:t> </a:t>
            </a:r>
            <a:r>
              <a:rPr sz="2000" dirty="0" err="1"/>
              <a:t>حسابداری</a:t>
            </a:r>
            <a:r>
              <a:rPr sz="2000" dirty="0"/>
              <a:t>(</a:t>
            </a:r>
            <a:r>
              <a:rPr sz="2000" dirty="0">
                <a:solidFill>
                  <a:srgbClr val="7030A0"/>
                </a:solidFill>
              </a:rPr>
              <a:t>APB</a:t>
            </a:r>
            <a:r>
              <a:rPr sz="2000" dirty="0"/>
              <a:t>) </a:t>
            </a:r>
            <a:r>
              <a:rPr sz="2000" dirty="0" err="1"/>
              <a:t>داد</a:t>
            </a:r>
            <a:r>
              <a:rPr sz="2000" dirty="0"/>
              <a:t>. </a:t>
            </a:r>
            <a:r>
              <a:rPr sz="2000" dirty="0" err="1"/>
              <a:t>که</a:t>
            </a:r>
            <a:r>
              <a:rPr sz="2000" dirty="0"/>
              <a:t> </a:t>
            </a:r>
            <a:r>
              <a:rPr sz="2000" dirty="0" err="1"/>
              <a:t>در</a:t>
            </a:r>
            <a:r>
              <a:rPr sz="2000" dirty="0"/>
              <a:t> </a:t>
            </a:r>
            <a:r>
              <a:rPr sz="2000" dirty="0" err="1"/>
              <a:t>همین</a:t>
            </a:r>
            <a:r>
              <a:rPr sz="2000" dirty="0"/>
              <a:t> </a:t>
            </a:r>
            <a:r>
              <a:rPr sz="2000" dirty="0" err="1"/>
              <a:t>راستا</a:t>
            </a:r>
            <a:r>
              <a:rPr sz="2000" dirty="0"/>
              <a:t> </a:t>
            </a:r>
            <a:r>
              <a:rPr sz="2000" dirty="0" err="1"/>
              <a:t>این</a:t>
            </a:r>
            <a:r>
              <a:rPr sz="2000" dirty="0"/>
              <a:t> </a:t>
            </a:r>
            <a:r>
              <a:rPr sz="2000" dirty="0" err="1"/>
              <a:t>هیئت</a:t>
            </a:r>
            <a:r>
              <a:rPr sz="2000" dirty="0"/>
              <a:t> </a:t>
            </a:r>
            <a:r>
              <a:rPr sz="2000" dirty="0" err="1"/>
              <a:t>از</a:t>
            </a:r>
            <a:r>
              <a:rPr sz="2000" dirty="0"/>
              <a:t> </a:t>
            </a:r>
            <a:r>
              <a:rPr sz="2000" dirty="0" err="1"/>
              <a:t>سال</a:t>
            </a:r>
            <a:r>
              <a:rPr sz="2000" dirty="0"/>
              <a:t> 1959 </a:t>
            </a:r>
            <a:r>
              <a:rPr sz="2000" dirty="0" err="1"/>
              <a:t>تا</a:t>
            </a:r>
            <a:r>
              <a:rPr sz="2000" dirty="0"/>
              <a:t> 1973 </a:t>
            </a:r>
            <a:r>
              <a:rPr sz="2000" dirty="0" err="1"/>
              <a:t>پیرامون</a:t>
            </a:r>
            <a:r>
              <a:rPr sz="2000" dirty="0"/>
              <a:t> </a:t>
            </a:r>
            <a:r>
              <a:rPr sz="2000" dirty="0" err="1"/>
              <a:t>مشکلات</a:t>
            </a:r>
            <a:r>
              <a:rPr sz="2000" dirty="0"/>
              <a:t> </a:t>
            </a:r>
            <a:r>
              <a:rPr sz="2000" dirty="0" err="1"/>
              <a:t>حسابداری</a:t>
            </a:r>
            <a:r>
              <a:rPr sz="2000" dirty="0"/>
              <a:t> و </a:t>
            </a:r>
            <a:r>
              <a:rPr sz="2000" dirty="0" err="1"/>
              <a:t>گزارشگری</a:t>
            </a:r>
            <a:r>
              <a:rPr sz="2000" dirty="0"/>
              <a:t> </a:t>
            </a:r>
            <a:r>
              <a:rPr sz="2000" dirty="0" err="1"/>
              <a:t>مالی</a:t>
            </a:r>
            <a:r>
              <a:rPr sz="2000" dirty="0"/>
              <a:t> 31 </a:t>
            </a:r>
            <a:r>
              <a:rPr sz="2000" dirty="0" err="1"/>
              <a:t>مورد</a:t>
            </a:r>
            <a:r>
              <a:rPr sz="2000" dirty="0"/>
              <a:t> </a:t>
            </a:r>
            <a:r>
              <a:rPr sz="2000" dirty="0" err="1"/>
              <a:t>اظهارنظر</a:t>
            </a:r>
            <a:r>
              <a:rPr sz="2000" dirty="0"/>
              <a:t> </a:t>
            </a:r>
            <a:r>
              <a:rPr sz="2000" dirty="0" err="1"/>
              <a:t>منتشر</a:t>
            </a:r>
            <a:r>
              <a:rPr sz="2000" dirty="0"/>
              <a:t> </a:t>
            </a:r>
            <a:r>
              <a:rPr sz="2000" dirty="0" err="1"/>
              <a:t>نمود</a:t>
            </a:r>
            <a:r>
              <a:rPr sz="2000" dirty="0"/>
              <a:t>.</a:t>
            </a:r>
          </a:p>
          <a:p>
            <a:pPr lvl="0" algn="r">
              <a:buNone/>
            </a:pPr>
            <a:r>
              <a:rPr sz="2000" dirty="0" err="1"/>
              <a:t>هیئت</a:t>
            </a:r>
            <a:r>
              <a:rPr sz="2000" dirty="0"/>
              <a:t> </a:t>
            </a:r>
            <a:r>
              <a:rPr sz="2000" dirty="0" err="1"/>
              <a:t>اصول</a:t>
            </a:r>
            <a:r>
              <a:rPr sz="2000" dirty="0"/>
              <a:t> </a:t>
            </a:r>
            <a:r>
              <a:rPr sz="2000" dirty="0" err="1"/>
              <a:t>حسابداری</a:t>
            </a:r>
            <a:r>
              <a:rPr sz="2000" dirty="0"/>
              <a:t>(</a:t>
            </a:r>
            <a:r>
              <a:rPr sz="2000" dirty="0">
                <a:solidFill>
                  <a:srgbClr val="7030A0"/>
                </a:solidFill>
              </a:rPr>
              <a:t>APB</a:t>
            </a:r>
            <a:r>
              <a:rPr sz="2000" dirty="0"/>
              <a:t>) </a:t>
            </a:r>
            <a:r>
              <a:rPr sz="2000" dirty="0" err="1"/>
              <a:t>اگرچه</a:t>
            </a:r>
            <a:r>
              <a:rPr sz="2000" dirty="0"/>
              <a:t> </a:t>
            </a:r>
            <a:r>
              <a:rPr sz="2000" dirty="0" err="1"/>
              <a:t>نسبت</a:t>
            </a:r>
            <a:r>
              <a:rPr sz="2000" dirty="0"/>
              <a:t> </a:t>
            </a:r>
            <a:r>
              <a:rPr sz="2000" dirty="0" err="1"/>
              <a:t>به</a:t>
            </a:r>
            <a:r>
              <a:rPr sz="2000" dirty="0"/>
              <a:t> </a:t>
            </a:r>
            <a:r>
              <a:rPr sz="2000" dirty="0" err="1"/>
              <a:t>کمیته</a:t>
            </a:r>
            <a:r>
              <a:rPr sz="2000" dirty="0"/>
              <a:t> </a:t>
            </a:r>
            <a:r>
              <a:rPr sz="2000" dirty="0" err="1"/>
              <a:t>رویه</a:t>
            </a:r>
            <a:r>
              <a:rPr sz="2000" dirty="0"/>
              <a:t> </a:t>
            </a:r>
            <a:r>
              <a:rPr sz="2000" dirty="0" err="1"/>
              <a:t>های</a:t>
            </a:r>
            <a:r>
              <a:rPr sz="2000" dirty="0"/>
              <a:t> </a:t>
            </a:r>
            <a:r>
              <a:rPr sz="2000" dirty="0" err="1"/>
              <a:t>حسابداری</a:t>
            </a:r>
            <a:r>
              <a:rPr sz="2000" dirty="0"/>
              <a:t>(</a:t>
            </a:r>
            <a:r>
              <a:rPr sz="2000" dirty="0">
                <a:solidFill>
                  <a:srgbClr val="7030A0"/>
                </a:solidFill>
              </a:rPr>
              <a:t>CAP</a:t>
            </a:r>
            <a:r>
              <a:rPr sz="2000" dirty="0"/>
              <a:t>) </a:t>
            </a:r>
            <a:r>
              <a:rPr sz="2000" dirty="0" err="1"/>
              <a:t>کارهای</a:t>
            </a:r>
            <a:r>
              <a:rPr sz="2000" dirty="0"/>
              <a:t> </a:t>
            </a:r>
            <a:r>
              <a:rPr sz="2000" dirty="0" err="1"/>
              <a:t>مثبت</a:t>
            </a:r>
            <a:r>
              <a:rPr sz="2000" dirty="0"/>
              <a:t> </a:t>
            </a:r>
            <a:r>
              <a:rPr sz="2000" dirty="0" err="1"/>
              <a:t>قوی</a:t>
            </a:r>
            <a:r>
              <a:rPr sz="2000" dirty="0"/>
              <a:t> </a:t>
            </a:r>
            <a:r>
              <a:rPr sz="2000" dirty="0" err="1"/>
              <a:t>تری</a:t>
            </a:r>
            <a:r>
              <a:rPr sz="2000" dirty="0"/>
              <a:t> </a:t>
            </a:r>
            <a:r>
              <a:rPr sz="2000" dirty="0" err="1"/>
              <a:t>انجام</a:t>
            </a:r>
            <a:r>
              <a:rPr sz="2000" dirty="0"/>
              <a:t> </a:t>
            </a:r>
            <a:r>
              <a:rPr sz="2000" dirty="0" err="1"/>
              <a:t>داد</a:t>
            </a:r>
            <a:r>
              <a:rPr sz="2000" dirty="0"/>
              <a:t> </a:t>
            </a:r>
            <a:r>
              <a:rPr sz="2000" dirty="0" err="1"/>
              <a:t>اما</a:t>
            </a:r>
            <a:r>
              <a:rPr sz="2000" dirty="0"/>
              <a:t> </a:t>
            </a:r>
            <a:r>
              <a:rPr sz="2000" dirty="0" err="1"/>
              <a:t>با</a:t>
            </a:r>
            <a:r>
              <a:rPr sz="2000" dirty="0"/>
              <a:t> </a:t>
            </a:r>
            <a:r>
              <a:rPr sz="2000" dirty="0" err="1"/>
              <a:t>انتقاد</a:t>
            </a:r>
            <a:r>
              <a:rPr sz="2000" dirty="0"/>
              <a:t> </a:t>
            </a:r>
            <a:r>
              <a:rPr sz="2000" dirty="0" err="1"/>
              <a:t>نسبت</a:t>
            </a:r>
            <a:r>
              <a:rPr sz="2000" dirty="0"/>
              <a:t> </a:t>
            </a:r>
            <a:r>
              <a:rPr sz="2000" dirty="0" err="1"/>
              <a:t>به</a:t>
            </a:r>
            <a:r>
              <a:rPr sz="2000" dirty="0"/>
              <a:t> </a:t>
            </a:r>
            <a:r>
              <a:rPr sz="2000" dirty="0" err="1"/>
              <a:t>اینکه</a:t>
            </a:r>
            <a:r>
              <a:rPr sz="2000" dirty="0"/>
              <a:t> </a:t>
            </a:r>
            <a:r>
              <a:rPr sz="2000" dirty="0" err="1"/>
              <a:t>اعضای</a:t>
            </a:r>
            <a:r>
              <a:rPr sz="2000" dirty="0"/>
              <a:t> </a:t>
            </a:r>
            <a:r>
              <a:rPr sz="2000" dirty="0" err="1"/>
              <a:t>آن</a:t>
            </a:r>
            <a:r>
              <a:rPr sz="2000" dirty="0"/>
              <a:t> </a:t>
            </a:r>
            <a:r>
              <a:rPr sz="2000" dirty="0" err="1"/>
              <a:t>بصورت</a:t>
            </a:r>
            <a:r>
              <a:rPr sz="2000" dirty="0"/>
              <a:t> </a:t>
            </a:r>
            <a:r>
              <a:rPr sz="2000" dirty="0" err="1"/>
              <a:t>داوطلبانه</a:t>
            </a:r>
            <a:r>
              <a:rPr sz="2000" dirty="0"/>
              <a:t> و </a:t>
            </a:r>
            <a:r>
              <a:rPr sz="2000" dirty="0" err="1"/>
              <a:t>پاره</a:t>
            </a:r>
            <a:r>
              <a:rPr sz="2000" dirty="0"/>
              <a:t> </a:t>
            </a:r>
            <a:r>
              <a:rPr sz="2000" dirty="0" err="1"/>
              <a:t>وقت</a:t>
            </a:r>
            <a:r>
              <a:rPr sz="2000" dirty="0"/>
              <a:t> </a:t>
            </a:r>
            <a:r>
              <a:rPr sz="2000" dirty="0" err="1"/>
              <a:t>در</a:t>
            </a:r>
            <a:r>
              <a:rPr sz="2000" dirty="0"/>
              <a:t> </a:t>
            </a:r>
            <a:r>
              <a:rPr sz="2000" dirty="0" err="1"/>
              <a:t>خدمت</a:t>
            </a:r>
            <a:r>
              <a:rPr sz="2000" dirty="0"/>
              <a:t> </a:t>
            </a:r>
            <a:r>
              <a:rPr sz="2000" dirty="0" err="1"/>
              <a:t>این</a:t>
            </a:r>
            <a:r>
              <a:rPr sz="2000" dirty="0"/>
              <a:t> </a:t>
            </a:r>
            <a:r>
              <a:rPr sz="2000" dirty="0" err="1"/>
              <a:t>هیئت</a:t>
            </a:r>
            <a:r>
              <a:rPr sz="2000" dirty="0"/>
              <a:t> </a:t>
            </a:r>
            <a:r>
              <a:rPr sz="2000" dirty="0" err="1"/>
              <a:t>بوده</a:t>
            </a:r>
            <a:r>
              <a:rPr sz="2000" dirty="0"/>
              <a:t> و </a:t>
            </a:r>
            <a:r>
              <a:rPr sz="2000" dirty="0" err="1"/>
              <a:t>اینکه</a:t>
            </a:r>
            <a:r>
              <a:rPr sz="2000" dirty="0"/>
              <a:t> </a:t>
            </a:r>
            <a:r>
              <a:rPr sz="2000" dirty="0" err="1"/>
              <a:t>همگی</a:t>
            </a:r>
            <a:r>
              <a:rPr sz="2000" dirty="0"/>
              <a:t> </a:t>
            </a:r>
            <a:r>
              <a:rPr sz="2000" dirty="0" err="1"/>
              <a:t>عضو</a:t>
            </a:r>
            <a:r>
              <a:rPr sz="2000" dirty="0"/>
              <a:t> </a:t>
            </a:r>
            <a:r>
              <a:rPr sz="2000" dirty="0" err="1"/>
              <a:t>جامعه</a:t>
            </a:r>
            <a:r>
              <a:rPr sz="2000" dirty="0"/>
              <a:t> </a:t>
            </a:r>
            <a:r>
              <a:rPr sz="2000" dirty="0" err="1"/>
              <a:t>حسابداران</a:t>
            </a:r>
            <a:r>
              <a:rPr sz="2000" dirty="0"/>
              <a:t> </a:t>
            </a:r>
            <a:r>
              <a:rPr sz="2000" dirty="0" err="1"/>
              <a:t>رسمی</a:t>
            </a:r>
            <a:r>
              <a:rPr sz="2000" dirty="0"/>
              <a:t> </a:t>
            </a:r>
            <a:r>
              <a:rPr sz="2000" dirty="0" err="1"/>
              <a:t>آمریکا</a:t>
            </a:r>
            <a:r>
              <a:rPr sz="2000" dirty="0"/>
              <a:t>(</a:t>
            </a:r>
            <a:r>
              <a:rPr sz="2000" dirty="0">
                <a:solidFill>
                  <a:srgbClr val="7030A0"/>
                </a:solidFill>
              </a:rPr>
              <a:t>AICPA</a:t>
            </a:r>
            <a:r>
              <a:rPr sz="2000" dirty="0"/>
              <a:t>) </a:t>
            </a:r>
            <a:r>
              <a:rPr sz="2000" dirty="0" err="1"/>
              <a:t>بودند</a:t>
            </a:r>
            <a:r>
              <a:rPr sz="2000" dirty="0"/>
              <a:t> و </a:t>
            </a:r>
            <a:r>
              <a:rPr sz="2000" dirty="0" err="1"/>
              <a:t>این</a:t>
            </a:r>
            <a:r>
              <a:rPr sz="2000" dirty="0"/>
              <a:t> </a:t>
            </a:r>
            <a:r>
              <a:rPr sz="2000" dirty="0" err="1"/>
              <a:t>امر</a:t>
            </a:r>
            <a:r>
              <a:rPr sz="2000" dirty="0"/>
              <a:t> </a:t>
            </a:r>
            <a:r>
              <a:rPr sz="2000" dirty="0" err="1"/>
              <a:t>استقلال</a:t>
            </a:r>
            <a:r>
              <a:rPr sz="2000" dirty="0"/>
              <a:t> </a:t>
            </a:r>
            <a:r>
              <a:rPr sz="2000" dirty="0" err="1"/>
              <a:t>هیئت</a:t>
            </a:r>
            <a:r>
              <a:rPr sz="2000" dirty="0"/>
              <a:t> </a:t>
            </a:r>
            <a:r>
              <a:rPr sz="2000" dirty="0" err="1"/>
              <a:t>را</a:t>
            </a:r>
            <a:r>
              <a:rPr sz="2000" dirty="0"/>
              <a:t> </a:t>
            </a:r>
            <a:r>
              <a:rPr sz="2000" dirty="0" err="1"/>
              <a:t>زیر</a:t>
            </a:r>
            <a:r>
              <a:rPr sz="2000" dirty="0"/>
              <a:t> </a:t>
            </a:r>
            <a:r>
              <a:rPr sz="2000" dirty="0" err="1"/>
              <a:t>سوال</a:t>
            </a:r>
            <a:r>
              <a:rPr sz="2000" dirty="0"/>
              <a:t> </a:t>
            </a:r>
            <a:r>
              <a:rPr sz="2000" dirty="0" err="1"/>
              <a:t>می</a:t>
            </a:r>
            <a:r>
              <a:rPr sz="2000" dirty="0"/>
              <a:t> </a:t>
            </a:r>
            <a:r>
              <a:rPr sz="2000" dirty="0" err="1"/>
              <a:t>برد</a:t>
            </a:r>
            <a:r>
              <a:rPr sz="2000" dirty="0"/>
              <a:t> </a:t>
            </a:r>
            <a:r>
              <a:rPr sz="2000" dirty="0" err="1"/>
              <a:t>این</a:t>
            </a:r>
            <a:r>
              <a:rPr sz="2000" dirty="0"/>
              <a:t> </a:t>
            </a:r>
            <a:r>
              <a:rPr sz="2000" dirty="0" err="1"/>
              <a:t>هیئت</a:t>
            </a:r>
            <a:r>
              <a:rPr sz="2000" dirty="0"/>
              <a:t> </a:t>
            </a:r>
            <a:r>
              <a:rPr sz="2000" dirty="0" err="1"/>
              <a:t>جای</a:t>
            </a:r>
            <a:r>
              <a:rPr sz="2000" dirty="0"/>
              <a:t> </a:t>
            </a:r>
            <a:r>
              <a:rPr sz="2000" dirty="0" err="1"/>
              <a:t>خود</a:t>
            </a:r>
            <a:r>
              <a:rPr sz="2000" dirty="0"/>
              <a:t> </a:t>
            </a:r>
            <a:r>
              <a:rPr sz="2000" dirty="0" err="1"/>
              <a:t>را</a:t>
            </a:r>
            <a:r>
              <a:rPr sz="2000" dirty="0"/>
              <a:t> </a:t>
            </a:r>
            <a:r>
              <a:rPr sz="2000" dirty="0" err="1"/>
              <a:t>به</a:t>
            </a:r>
            <a:r>
              <a:rPr sz="2000" dirty="0"/>
              <a:t> </a:t>
            </a:r>
            <a:r>
              <a:rPr sz="2000" dirty="0" err="1"/>
              <a:t>هیئت</a:t>
            </a:r>
            <a:r>
              <a:rPr sz="2000" dirty="0"/>
              <a:t> </a:t>
            </a:r>
            <a:r>
              <a:rPr sz="2000" dirty="0" err="1"/>
              <a:t>تدوین</a:t>
            </a:r>
            <a:r>
              <a:rPr sz="2000" dirty="0"/>
              <a:t> </a:t>
            </a:r>
            <a:r>
              <a:rPr sz="2000" dirty="0" err="1"/>
              <a:t>استانداردهای</a:t>
            </a:r>
            <a:r>
              <a:rPr sz="2000" dirty="0"/>
              <a:t> </a:t>
            </a:r>
            <a:r>
              <a:rPr sz="2000" dirty="0" err="1"/>
              <a:t>حسابداری</a:t>
            </a:r>
            <a:r>
              <a:rPr sz="2000" dirty="0"/>
              <a:t> </a:t>
            </a:r>
            <a:r>
              <a:rPr sz="2000" dirty="0" err="1"/>
              <a:t>مالی</a:t>
            </a:r>
            <a:r>
              <a:rPr sz="2000" dirty="0"/>
              <a:t> </a:t>
            </a:r>
            <a:r>
              <a:rPr sz="2000" dirty="0" err="1"/>
              <a:t>آمریکا</a:t>
            </a:r>
            <a:r>
              <a:rPr sz="2000" dirty="0"/>
              <a:t>(</a:t>
            </a:r>
            <a:r>
              <a:rPr sz="2000" dirty="0">
                <a:solidFill>
                  <a:srgbClr val="7030A0"/>
                </a:solidFill>
              </a:rPr>
              <a:t>FASB</a:t>
            </a:r>
            <a:r>
              <a:rPr sz="2000" dirty="0"/>
              <a:t>) </a:t>
            </a:r>
            <a:r>
              <a:rPr sz="2000" dirty="0" err="1"/>
              <a:t>داد</a:t>
            </a:r>
            <a:r>
              <a:rPr sz="2000" dirty="0"/>
              <a:t>، </a:t>
            </a:r>
            <a:r>
              <a:rPr sz="2000" dirty="0" err="1"/>
              <a:t>این</a:t>
            </a:r>
            <a:r>
              <a:rPr sz="2000" dirty="0"/>
              <a:t> </a:t>
            </a:r>
            <a:r>
              <a:rPr sz="2000" dirty="0" err="1"/>
              <a:t>هیئت</a:t>
            </a:r>
            <a:r>
              <a:rPr sz="2000" dirty="0"/>
              <a:t> </a:t>
            </a:r>
            <a:r>
              <a:rPr sz="2000" dirty="0" err="1"/>
              <a:t>علاوه</a:t>
            </a:r>
            <a:r>
              <a:rPr sz="2000" dirty="0"/>
              <a:t> </a:t>
            </a:r>
            <a:r>
              <a:rPr sz="2000" dirty="0" err="1"/>
              <a:t>بر</a:t>
            </a:r>
            <a:r>
              <a:rPr sz="2000" dirty="0"/>
              <a:t> </a:t>
            </a:r>
            <a:r>
              <a:rPr sz="2000" dirty="0" err="1"/>
              <a:t>استانداردهای</a:t>
            </a:r>
            <a:r>
              <a:rPr sz="2000" dirty="0"/>
              <a:t> </a:t>
            </a:r>
            <a:r>
              <a:rPr sz="2000" dirty="0" err="1"/>
              <a:t>حسابداری</a:t>
            </a:r>
            <a:r>
              <a:rPr sz="2000" dirty="0"/>
              <a:t> </a:t>
            </a:r>
            <a:r>
              <a:rPr sz="2000" dirty="0" err="1"/>
              <a:t>مالی</a:t>
            </a:r>
            <a:r>
              <a:rPr sz="2000" dirty="0"/>
              <a:t> </a:t>
            </a:r>
            <a:r>
              <a:rPr sz="2000" dirty="0" err="1"/>
              <a:t>اقدام</a:t>
            </a:r>
            <a:r>
              <a:rPr sz="2000" dirty="0"/>
              <a:t> </a:t>
            </a:r>
            <a:r>
              <a:rPr sz="2000" dirty="0" err="1"/>
              <a:t>به</a:t>
            </a:r>
            <a:r>
              <a:rPr sz="2000" dirty="0"/>
              <a:t> </a:t>
            </a:r>
            <a:r>
              <a:rPr sz="2000" dirty="0" err="1"/>
              <a:t>انتشار</a:t>
            </a:r>
            <a:r>
              <a:rPr sz="2000" dirty="0"/>
              <a:t> </a:t>
            </a:r>
            <a:r>
              <a:rPr sz="2000" dirty="0" err="1"/>
              <a:t>چارچوب</a:t>
            </a:r>
            <a:r>
              <a:rPr sz="2000" dirty="0"/>
              <a:t> </a:t>
            </a:r>
            <a:r>
              <a:rPr sz="2000" dirty="0" err="1"/>
              <a:t>نظری</a:t>
            </a:r>
            <a:r>
              <a:rPr sz="2000" dirty="0"/>
              <a:t> </a:t>
            </a:r>
            <a:r>
              <a:rPr sz="2000" dirty="0" err="1"/>
              <a:t>گزارشگری</a:t>
            </a:r>
            <a:r>
              <a:rPr sz="2000" dirty="0"/>
              <a:t> </a:t>
            </a:r>
            <a:r>
              <a:rPr sz="2000" dirty="0" err="1"/>
              <a:t>مالی</a:t>
            </a:r>
            <a:r>
              <a:rPr sz="2000" dirty="0"/>
              <a:t>، </a:t>
            </a:r>
            <a:r>
              <a:rPr sz="2000" dirty="0" err="1"/>
              <a:t>تفسیرها</a:t>
            </a:r>
            <a:r>
              <a:rPr sz="2000" dirty="0"/>
              <a:t> و ... </a:t>
            </a:r>
            <a:r>
              <a:rPr sz="2000" dirty="0" err="1"/>
              <a:t>نیز</a:t>
            </a:r>
            <a:r>
              <a:rPr sz="2000" dirty="0"/>
              <a:t> </a:t>
            </a:r>
            <a:r>
              <a:rPr sz="2000" dirty="0" err="1"/>
              <a:t>نموده</a:t>
            </a:r>
            <a:r>
              <a:rPr sz="2000" dirty="0"/>
              <a:t> </a:t>
            </a:r>
            <a:r>
              <a:rPr sz="2000" dirty="0" err="1"/>
              <a:t>است</a:t>
            </a:r>
            <a:r>
              <a:rPr sz="2000" dirty="0"/>
              <a:t> </a:t>
            </a:r>
            <a:r>
              <a:rPr sz="2000" dirty="0" err="1"/>
              <a:t>که</a:t>
            </a:r>
            <a:r>
              <a:rPr sz="2000" dirty="0"/>
              <a:t> </a:t>
            </a:r>
            <a:r>
              <a:rPr sz="2000" dirty="0" err="1"/>
              <a:t>به</a:t>
            </a:r>
            <a:r>
              <a:rPr sz="2000" dirty="0"/>
              <a:t> </a:t>
            </a:r>
            <a:r>
              <a:rPr sz="2000" dirty="0" err="1"/>
              <a:t>این</a:t>
            </a:r>
            <a:r>
              <a:rPr sz="2000" dirty="0"/>
              <a:t> </a:t>
            </a:r>
            <a:r>
              <a:rPr sz="2000" dirty="0" err="1"/>
              <a:t>مجموعه</a:t>
            </a:r>
            <a:r>
              <a:rPr sz="2000" dirty="0"/>
              <a:t> </a:t>
            </a:r>
            <a:r>
              <a:rPr sz="2000" dirty="0" err="1"/>
              <a:t>اصطلاحا</a:t>
            </a:r>
            <a:r>
              <a:rPr sz="2000" dirty="0"/>
              <a:t> </a:t>
            </a:r>
            <a:r>
              <a:rPr sz="2000" dirty="0" err="1"/>
              <a:t>اصول</a:t>
            </a:r>
            <a:r>
              <a:rPr sz="2000" dirty="0"/>
              <a:t> </a:t>
            </a:r>
            <a:r>
              <a:rPr sz="2000" dirty="0" err="1"/>
              <a:t>حسابداری</a:t>
            </a:r>
            <a:r>
              <a:rPr sz="2000" dirty="0"/>
              <a:t> </a:t>
            </a:r>
            <a:r>
              <a:rPr sz="2000" dirty="0" err="1"/>
              <a:t>پذیرفته</a:t>
            </a:r>
            <a:r>
              <a:rPr sz="2000" dirty="0"/>
              <a:t> </a:t>
            </a:r>
            <a:r>
              <a:rPr sz="2000" dirty="0" err="1"/>
              <a:t>شده</a:t>
            </a:r>
            <a:r>
              <a:rPr sz="2000" dirty="0"/>
              <a:t> </a:t>
            </a:r>
            <a:r>
              <a:rPr sz="2000" dirty="0" err="1"/>
              <a:t>همگانی</a:t>
            </a:r>
            <a:r>
              <a:rPr sz="2000" dirty="0"/>
              <a:t> </a:t>
            </a:r>
            <a:r>
              <a:rPr sz="2000" dirty="0" err="1"/>
              <a:t>آمریکا</a:t>
            </a:r>
            <a:r>
              <a:rPr sz="2000" dirty="0"/>
              <a:t>(</a:t>
            </a:r>
            <a:r>
              <a:rPr sz="2000" dirty="0">
                <a:solidFill>
                  <a:srgbClr val="7030A0"/>
                </a:solidFill>
              </a:rPr>
              <a:t>GAAP</a:t>
            </a:r>
            <a:r>
              <a:rPr sz="2000" dirty="0"/>
              <a:t>) </a:t>
            </a:r>
            <a:r>
              <a:rPr sz="2000" dirty="0" err="1"/>
              <a:t>گفته</a:t>
            </a:r>
            <a:r>
              <a:rPr sz="2000" dirty="0"/>
              <a:t> </a:t>
            </a:r>
            <a:r>
              <a:rPr sz="2000" dirty="0" err="1"/>
              <a:t>می</a:t>
            </a:r>
            <a:r>
              <a:rPr sz="2000" dirty="0"/>
              <a:t> </a:t>
            </a:r>
            <a:r>
              <a:rPr sz="2000" dirty="0" err="1"/>
              <a:t>شود</a:t>
            </a:r>
            <a:r>
              <a:rPr sz="2000" dirty="0"/>
              <a:t>.</a:t>
            </a:r>
          </a:p>
          <a:p>
            <a:pPr lvl="0" algn="r">
              <a:buNone/>
            </a:pPr>
            <a:r>
              <a:rPr sz="2000" dirty="0" err="1"/>
              <a:t>لذا</a:t>
            </a:r>
            <a:r>
              <a:rPr sz="2000" dirty="0"/>
              <a:t> </a:t>
            </a:r>
            <a:r>
              <a:rPr sz="2000" dirty="0" err="1"/>
              <a:t>با</a:t>
            </a:r>
            <a:r>
              <a:rPr sz="2000" dirty="0"/>
              <a:t> </a:t>
            </a:r>
            <a:r>
              <a:rPr sz="2000" dirty="0" err="1"/>
              <a:t>توجه</a:t>
            </a:r>
            <a:r>
              <a:rPr sz="2000" dirty="0"/>
              <a:t> </a:t>
            </a:r>
            <a:r>
              <a:rPr sz="2000" dirty="0" err="1"/>
              <a:t>به</a:t>
            </a:r>
            <a:r>
              <a:rPr sz="2000" dirty="0"/>
              <a:t> </a:t>
            </a:r>
            <a:r>
              <a:rPr sz="2000" dirty="0" err="1"/>
              <a:t>پیشینه</a:t>
            </a:r>
            <a:r>
              <a:rPr sz="2000" dirty="0"/>
              <a:t> </a:t>
            </a:r>
            <a:r>
              <a:rPr sz="2000" dirty="0" err="1"/>
              <a:t>نهاد</a:t>
            </a:r>
            <a:r>
              <a:rPr sz="2000" dirty="0"/>
              <a:t> </a:t>
            </a:r>
            <a:r>
              <a:rPr sz="2000" dirty="0">
                <a:solidFill>
                  <a:srgbClr val="7030A0"/>
                </a:solidFill>
              </a:rPr>
              <a:t>FASB</a:t>
            </a:r>
            <a:r>
              <a:rPr sz="2000" dirty="0">
                <a:solidFill>
                  <a:srgbClr val="FF0000"/>
                </a:solidFill>
              </a:rPr>
              <a:t> </a:t>
            </a:r>
            <a:r>
              <a:rPr sz="2000" dirty="0">
                <a:solidFill>
                  <a:srgbClr val="7030A0"/>
                </a:solidFill>
              </a:rPr>
              <a:t> </a:t>
            </a:r>
            <a:r>
              <a:rPr sz="2000" dirty="0" err="1"/>
              <a:t>انتظار</a:t>
            </a:r>
            <a:r>
              <a:rPr sz="2000" dirty="0"/>
              <a:t> </a:t>
            </a:r>
            <a:r>
              <a:rPr sz="2000" dirty="0" err="1"/>
              <a:t>می</a:t>
            </a:r>
            <a:r>
              <a:rPr sz="2000" dirty="0"/>
              <a:t> </a:t>
            </a:r>
            <a:r>
              <a:rPr sz="2000" dirty="0" err="1"/>
              <a:t>رود</a:t>
            </a:r>
            <a:r>
              <a:rPr sz="2000" dirty="0"/>
              <a:t> </a:t>
            </a:r>
            <a:r>
              <a:rPr sz="2000" dirty="0" err="1"/>
              <a:t>میزان</a:t>
            </a:r>
            <a:r>
              <a:rPr sz="2000" dirty="0"/>
              <a:t> </a:t>
            </a:r>
            <a:r>
              <a:rPr sz="2000" dirty="0" err="1"/>
              <a:t>اثرپذیری</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گزارشگری</a:t>
            </a:r>
            <a:r>
              <a:rPr sz="2000" dirty="0"/>
              <a:t> </a:t>
            </a:r>
            <a:r>
              <a:rPr sz="2000" dirty="0" err="1"/>
              <a:t>مالی</a:t>
            </a:r>
            <a:r>
              <a:rPr sz="2000" dirty="0"/>
              <a:t> </a:t>
            </a:r>
            <a:r>
              <a:rPr sz="2000" dirty="0" err="1"/>
              <a:t>از</a:t>
            </a:r>
            <a:r>
              <a:rPr sz="2000" dirty="0"/>
              <a:t> </a:t>
            </a:r>
            <a:r>
              <a:rPr sz="2000" dirty="0" err="1"/>
              <a:t>اصول</a:t>
            </a:r>
            <a:r>
              <a:rPr sz="2000" dirty="0"/>
              <a:t> </a:t>
            </a:r>
            <a:r>
              <a:rPr sz="2000" dirty="0" err="1"/>
              <a:t>حسابداری</a:t>
            </a:r>
            <a:r>
              <a:rPr sz="2000" dirty="0"/>
              <a:t> </a:t>
            </a:r>
            <a:r>
              <a:rPr sz="2000" dirty="0" err="1"/>
              <a:t>پذیرفته</a:t>
            </a:r>
            <a:r>
              <a:rPr sz="2000" dirty="0"/>
              <a:t> </a:t>
            </a:r>
            <a:r>
              <a:rPr sz="2000" dirty="0" err="1"/>
              <a:t>شده</a:t>
            </a:r>
            <a:r>
              <a:rPr sz="2000" dirty="0"/>
              <a:t> </a:t>
            </a:r>
            <a:r>
              <a:rPr sz="2000" dirty="0" err="1"/>
              <a:t>همگانی</a:t>
            </a:r>
            <a:r>
              <a:rPr sz="2000" dirty="0"/>
              <a:t> </a:t>
            </a:r>
            <a:r>
              <a:rPr sz="2000" dirty="0" err="1"/>
              <a:t>آمریکا</a:t>
            </a:r>
            <a:r>
              <a:rPr sz="2000" dirty="0"/>
              <a:t> </a:t>
            </a:r>
            <a:r>
              <a:rPr sz="2000" dirty="0" err="1"/>
              <a:t>بیشتر</a:t>
            </a:r>
            <a:r>
              <a:rPr sz="2000" dirty="0"/>
              <a:t> </a:t>
            </a:r>
            <a:r>
              <a:rPr sz="2000" dirty="0" err="1"/>
              <a:t>باشد</a:t>
            </a:r>
            <a:r>
              <a:rPr sz="2000" dirty="0"/>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arn(inVertical)">
                                      <p:cBhvr>
                                        <p:cTn id="7" dur="500"/>
                                        <p:tgtEl>
                                          <p:spTgt spid="4">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arn(inVertical)">
                                      <p:cBhvr>
                                        <p:cTn id="10" dur="500"/>
                                        <p:tgtEl>
                                          <p:spTgt spid="4">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9050" y="0"/>
            <a:ext cx="2006600" cy="1470025"/>
          </a:xfrm>
          <a:prstGeom prst="rect">
            <a:avLst/>
          </a:prstGeom>
          <a:noFill/>
          <a:ln>
            <a:noFill/>
          </a:ln>
        </p:spPr>
      </p:pic>
      <p:sp>
        <p:nvSpPr>
          <p:cNvPr id="3" name="Text Placeholder 2"/>
          <p:cNvSpPr>
            <a:spLocks noGrp="1"/>
          </p:cNvSpPr>
          <p:nvPr>
            <p:ph type="body"/>
          </p:nvPr>
        </p:nvSpPr>
        <p:spPr>
          <a:xfrm>
            <a:off x="0" y="214313"/>
            <a:ext cx="8893176" cy="6594475"/>
          </a:xfrm>
          <a:prstGeom prst="rect">
            <a:avLst/>
          </a:prstGeom>
        </p:spPr>
        <p:txBody>
          <a:bodyPr wrap="square" lIns="91440" tIns="45720" rIns="91440" bIns="45720" anchor="t"/>
          <a:lstStyle>
            <a:lvl1pPr marL="0" lvl="0" indent="0">
              <a:defRPr/>
            </a:lvl1pPr>
          </a:lstStyle>
          <a:p>
            <a:pPr lvl="0" algn="r">
              <a:buNone/>
            </a:pPr>
            <a:r>
              <a:rPr b="1">
                <a:solidFill>
                  <a:srgbClr val="FF0000"/>
                </a:solidFill>
              </a:rPr>
              <a:t>آشنایی با چند رویه و اصطلاح</a:t>
            </a:r>
          </a:p>
          <a:p>
            <a:pPr lvl="0" algn="r">
              <a:buNone/>
            </a:pPr>
            <a:endParaRPr b="1">
              <a:solidFill>
                <a:srgbClr val="FF0000"/>
              </a:solidFill>
            </a:endParaRPr>
          </a:p>
          <a:p>
            <a:pPr lvl="0" algn="r"/>
            <a:r>
              <a:rPr sz="2400" b="1">
                <a:solidFill>
                  <a:srgbClr val="0070C0"/>
                </a:solidFill>
              </a:rPr>
              <a:t>نخستین دوره گزارشگری طبق استانداردهای بین المللی گزارشگری مالی</a:t>
            </a:r>
          </a:p>
          <a:p>
            <a:pPr lvl="0" algn="just">
              <a:buNone/>
            </a:pPr>
            <a:r>
              <a:rPr sz="2400" b="1"/>
              <a:t>استاندارد شماره 1 IFRS، برای واحدهای تجاری که برای نخستین بار صورتهای مالی خود را طبق استانداردهای بین المللی گزارشگری مالی تهیه کنند معافیتهایی را برای تسری برخی از الزامات استانداردهای بین المللی گزارشگری مالی به گذشته، معین نموده است. در واقع این امر جهت کاهش هزینه های تغییر از استانداردهای حسابداری ملی به استانداردهای IFRS می باشد.</a:t>
            </a:r>
          </a:p>
          <a:p>
            <a:pPr lvl="0" algn="r">
              <a:buNone/>
            </a:pPr>
            <a:endParaRPr sz="2400" b="1"/>
          </a:p>
          <a:p>
            <a:pPr lvl="0" algn="r"/>
            <a:r>
              <a:rPr sz="2400" b="1">
                <a:solidFill>
                  <a:srgbClr val="0070C0"/>
                </a:solidFill>
              </a:rPr>
              <a:t>تاریخ گذار (Transition date  )</a:t>
            </a:r>
          </a:p>
          <a:p>
            <a:pPr lvl="0" algn="r">
              <a:buNone/>
            </a:pPr>
            <a:r>
              <a:rPr sz="2400" b="1"/>
              <a:t>تاریخ ابتدای اولین دوره ای است که یک واحد تجاری، اطلاعات مقایسه ای کامل خود را طبق استانداردهای بین المللی گزارشگری مالی در «نخستین صورتهای مالی سالانه مبتنی بر استانداردهای بین المللی گزارشگری مالی»  ارایه نماید.</a:t>
            </a:r>
          </a:p>
          <a:p>
            <a:pPr lvl="0" algn="r">
              <a:buNone/>
            </a:pPr>
            <a:endParaRPr sz="2400" b="1"/>
          </a:p>
          <a:p>
            <a:pPr lvl="0" algn="r"/>
            <a:r>
              <a:rPr sz="2400" b="1">
                <a:solidFill>
                  <a:srgbClr val="0070C0"/>
                </a:solidFill>
              </a:rPr>
              <a:t>ارزش منصفانه </a:t>
            </a:r>
          </a:p>
          <a:p>
            <a:pPr lvl="0" algn="r">
              <a:buNone/>
            </a:pPr>
            <a:r>
              <a:rPr sz="2400" b="1"/>
              <a:t>ارزش منصفانه مبلغی است که </a:t>
            </a:r>
            <a:r>
              <a:rPr sz="2000" b="1"/>
              <a:t>(در زمان اندازه گیری) </a:t>
            </a:r>
            <a:r>
              <a:rPr sz="2400" b="1"/>
              <a:t>فعالان بازار می توانند در معامله ای سازمان یافته، از واگذاری دارایی بدست آورند یا برای انتقال بدهی پرداخت کنند.</a:t>
            </a:r>
          </a:p>
          <a:p>
            <a:pPr lvl="0" algn="r">
              <a:buNone/>
            </a:pPr>
            <a:endParaRPr sz="2400" b="1"/>
          </a:p>
          <a:p>
            <a:pPr lvl="0" algn="r">
              <a:buNone/>
            </a:pPr>
            <a:endParaRPr sz="2400" b="1"/>
          </a:p>
          <a:p>
            <a:pPr lvl="0" algn="r">
              <a:buNone/>
            </a:pPr>
            <a:endParaRPr sz="2400" b="1"/>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down)">
                                      <p:cBhvr>
                                        <p:cTn id="23" dur="500"/>
                                        <p:tgtEl>
                                          <p:spTgt spid="3">
                                            <p:txEl>
                                              <p:pRg st="8" end="8"/>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wipe(down)">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11112"/>
            <a:ext cx="8950326" cy="6742112"/>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1. مقایسه مفاهیم نظری گزارشگری مالی </a:t>
            </a:r>
          </a:p>
          <a:p>
            <a:pPr lvl="0" algn="just">
              <a:buNone/>
            </a:pPr>
            <a:endParaRPr sz="2800" b="1">
              <a:solidFill>
                <a:srgbClr val="FF0000"/>
              </a:solidFill>
            </a:endParaRPr>
          </a:p>
          <a:p>
            <a:pPr lvl="0" algn="just">
              <a:buNone/>
            </a:pPr>
            <a:r>
              <a:rPr sz="2200" b="1">
                <a:solidFill>
                  <a:srgbClr val="0070C0"/>
                </a:solidFill>
              </a:rPr>
              <a:t>1. کاربردهای اصلی مفاهیم نظری:</a:t>
            </a:r>
          </a:p>
          <a:p>
            <a:pPr lvl="0" algn="just">
              <a:buNone/>
            </a:pPr>
            <a:r>
              <a:rPr sz="2200" b="1"/>
              <a:t>ایران:</a:t>
            </a:r>
          </a:p>
          <a:p>
            <a:pPr lvl="0" algn="just"/>
            <a:r>
              <a:rPr sz="2200"/>
              <a:t>کمک به تدوین کنندگان استانداردهای حسابداری در استانداردگذاری هماهنگ</a:t>
            </a:r>
          </a:p>
          <a:p>
            <a:pPr lvl="0" algn="just"/>
            <a:r>
              <a:rPr sz="2200"/>
              <a:t>کمک به حل و فصل مسایلی که در مورد آنها استاندارد خاصی ارائه نشده است</a:t>
            </a:r>
          </a:p>
          <a:p>
            <a:pPr lvl="0" algn="just">
              <a:buNone/>
            </a:pPr>
            <a:r>
              <a:rPr sz="2200" b="1"/>
              <a:t>IFRS:</a:t>
            </a:r>
          </a:p>
          <a:p>
            <a:pPr lvl="0" algn="just"/>
            <a:r>
              <a:rPr sz="2200"/>
              <a:t>کمک به تدوین کنندگان استانداردهای حسابداری در استانداردگذاری هماهنگ</a:t>
            </a:r>
          </a:p>
          <a:p>
            <a:pPr lvl="0" algn="just"/>
            <a:r>
              <a:rPr sz="2200"/>
              <a:t>کمک به حل و فصل مسایلی که در مورد آنها استاندارد خاصی ارائه نشده است</a:t>
            </a:r>
          </a:p>
          <a:p>
            <a:pPr lvl="0" algn="just">
              <a:buNone/>
            </a:pPr>
            <a:r>
              <a:rPr sz="2200" b="1"/>
              <a:t>GAAP:</a:t>
            </a:r>
          </a:p>
          <a:p>
            <a:pPr lvl="0" algn="just"/>
            <a:r>
              <a:rPr sz="2200"/>
              <a:t>کمک به تدوین کنندگان استانداردهای حسابداری در استانداردگذاری هماهنگ</a:t>
            </a:r>
          </a:p>
          <a:p>
            <a:pPr lvl="0" algn="just">
              <a:buNone/>
            </a:pPr>
            <a:endParaRPr sz="2200"/>
          </a:p>
          <a:p>
            <a:pPr lvl="0" algn="just">
              <a:buNone/>
            </a:pPr>
            <a:r>
              <a:rPr sz="2200" b="1">
                <a:solidFill>
                  <a:srgbClr val="0070C0"/>
                </a:solidFill>
              </a:rPr>
              <a:t>2. استفاده کنندگان عمده صورتهای مالی:</a:t>
            </a:r>
          </a:p>
        </p:txBody>
      </p:sp>
      <p:grpSp>
        <p:nvGrpSpPr>
          <p:cNvPr id="3" name="Group 2"/>
          <p:cNvGrpSpPr/>
          <p:nvPr/>
        </p:nvGrpSpPr>
        <p:grpSpPr>
          <a:xfrm>
            <a:off x="1544638" y="4754563"/>
            <a:ext cx="6096000" cy="1674812"/>
            <a:chOff x="973" y="2995"/>
            <a:chExt cx="3840" cy="1055"/>
          </a:xfrm>
        </p:grpSpPr>
        <p:sp>
          <p:nvSpPr>
            <p:cNvPr id="4" name="Rectangle 3"/>
            <p:cNvSpPr/>
            <p:nvPr/>
          </p:nvSpPr>
          <p:spPr>
            <a:xfrm>
              <a:off x="3533" y="2995"/>
              <a:ext cx="1280" cy="306"/>
            </a:xfrm>
            <a:prstGeom prst="rect">
              <a:avLst/>
            </a:prstGeom>
            <a:solidFill>
              <a:srgbClr val="A5C249"/>
            </a:solidFill>
            <a:ln>
              <a:noFill/>
            </a:ln>
          </p:spPr>
          <p:txBody>
            <a:bodyPr tIns="45729" bIns="45729"/>
            <a:lstStyle>
              <a:lvl1pPr lvl="0">
                <a:defRPr/>
              </a:lvl1pPr>
            </a:lstStyle>
            <a:p>
              <a:pPr lvl="0" algn="ctr"/>
              <a:r>
                <a:rPr sz="2000" b="1">
                  <a:latin typeface="Constantia"/>
                </a:rPr>
                <a:t>ایران</a:t>
              </a:r>
            </a:p>
          </p:txBody>
        </p:sp>
        <p:sp>
          <p:nvSpPr>
            <p:cNvPr id="5" name="Rectangle 4"/>
            <p:cNvSpPr/>
            <p:nvPr/>
          </p:nvSpPr>
          <p:spPr>
            <a:xfrm>
              <a:off x="2253" y="2995"/>
              <a:ext cx="1280" cy="306"/>
            </a:xfrm>
            <a:prstGeom prst="rect">
              <a:avLst/>
            </a:prstGeom>
            <a:solidFill>
              <a:srgbClr val="A5C249"/>
            </a:solidFill>
            <a:ln>
              <a:noFill/>
            </a:ln>
          </p:spPr>
          <p:txBody>
            <a:bodyPr tIns="45729" bIns="45729"/>
            <a:lstStyle>
              <a:lvl1pPr lvl="0">
                <a:defRPr/>
              </a:lvl1pPr>
            </a:lstStyle>
            <a:p>
              <a:pPr lvl="0" algn="ctr"/>
              <a:r>
                <a:rPr sz="2000" b="1">
                  <a:latin typeface="Constantia"/>
                </a:rPr>
                <a:t>IFRS</a:t>
              </a:r>
            </a:p>
          </p:txBody>
        </p:sp>
        <p:sp>
          <p:nvSpPr>
            <p:cNvPr id="6" name="Rectangle 5"/>
            <p:cNvSpPr/>
            <p:nvPr/>
          </p:nvSpPr>
          <p:spPr>
            <a:xfrm>
              <a:off x="973" y="2995"/>
              <a:ext cx="1280" cy="306"/>
            </a:xfrm>
            <a:prstGeom prst="rect">
              <a:avLst/>
            </a:prstGeom>
            <a:solidFill>
              <a:srgbClr val="A5C249"/>
            </a:solidFill>
            <a:ln>
              <a:noFill/>
            </a:ln>
          </p:spPr>
          <p:txBody>
            <a:bodyPr tIns="45729" bIns="45729"/>
            <a:lstStyle>
              <a:lvl1pPr lvl="0">
                <a:defRPr/>
              </a:lvl1pPr>
            </a:lstStyle>
            <a:p>
              <a:pPr lvl="0" algn="ctr"/>
              <a:r>
                <a:rPr sz="2000" b="1">
                  <a:latin typeface="Constantia"/>
                </a:rPr>
                <a:t>GAAP</a:t>
              </a:r>
            </a:p>
          </p:txBody>
        </p:sp>
        <p:sp>
          <p:nvSpPr>
            <p:cNvPr id="7" name="Rectangle 6"/>
            <p:cNvSpPr/>
            <p:nvPr/>
          </p:nvSpPr>
          <p:spPr>
            <a:xfrm>
              <a:off x="3533" y="3301"/>
              <a:ext cx="1280" cy="250"/>
            </a:xfrm>
            <a:prstGeom prst="rect">
              <a:avLst/>
            </a:prstGeom>
            <a:solidFill>
              <a:srgbClr val="E1E9CF"/>
            </a:solidFill>
            <a:ln>
              <a:noFill/>
            </a:ln>
          </p:spPr>
          <p:txBody>
            <a:bodyPr tIns="45729" bIns="45729"/>
            <a:lstStyle>
              <a:lvl1pPr lvl="0">
                <a:defRPr/>
              </a:lvl1pPr>
            </a:lstStyle>
            <a:p>
              <a:pPr lvl="0" algn="ctr"/>
              <a:r>
                <a:rPr sz="2000" b="1">
                  <a:latin typeface="Constantia"/>
                </a:rPr>
                <a:t>سرمایه گذاران</a:t>
              </a:r>
            </a:p>
          </p:txBody>
        </p:sp>
        <p:sp>
          <p:nvSpPr>
            <p:cNvPr id="8" name="Rectangle 7"/>
            <p:cNvSpPr/>
            <p:nvPr/>
          </p:nvSpPr>
          <p:spPr>
            <a:xfrm>
              <a:off x="2253" y="3301"/>
              <a:ext cx="1280" cy="250"/>
            </a:xfrm>
            <a:prstGeom prst="rect">
              <a:avLst/>
            </a:prstGeom>
            <a:solidFill>
              <a:srgbClr val="E1E9CF"/>
            </a:solidFill>
            <a:ln>
              <a:noFill/>
            </a:ln>
          </p:spPr>
          <p:txBody>
            <a:bodyPr tIns="45729" bIns="45729"/>
            <a:lstStyle>
              <a:lvl1pPr lvl="0">
                <a:defRPr/>
              </a:lvl1pPr>
            </a:lstStyle>
            <a:p>
              <a:pPr lvl="0" algn="ctr"/>
              <a:r>
                <a:rPr sz="2000" b="1">
                  <a:latin typeface="Constantia"/>
                </a:rPr>
                <a:t>سرمایه گذاران</a:t>
              </a:r>
            </a:p>
          </p:txBody>
        </p:sp>
        <p:sp>
          <p:nvSpPr>
            <p:cNvPr id="9" name="Rectangle 8"/>
            <p:cNvSpPr/>
            <p:nvPr/>
          </p:nvSpPr>
          <p:spPr>
            <a:xfrm>
              <a:off x="973" y="3301"/>
              <a:ext cx="1280" cy="250"/>
            </a:xfrm>
            <a:prstGeom prst="rect">
              <a:avLst/>
            </a:prstGeom>
            <a:solidFill>
              <a:srgbClr val="E1E9CF"/>
            </a:solidFill>
            <a:ln>
              <a:noFill/>
            </a:ln>
          </p:spPr>
          <p:txBody>
            <a:bodyPr tIns="45729" bIns="45729"/>
            <a:lstStyle>
              <a:lvl1pPr lvl="0">
                <a:defRPr/>
              </a:lvl1pPr>
            </a:lstStyle>
            <a:p>
              <a:pPr lvl="0" algn="ctr"/>
              <a:r>
                <a:rPr sz="2000" b="1">
                  <a:latin typeface="Constantia"/>
                </a:rPr>
                <a:t>سرمایه گذاران</a:t>
              </a:r>
            </a:p>
          </p:txBody>
        </p:sp>
        <p:sp>
          <p:nvSpPr>
            <p:cNvPr id="10" name="Rectangle 9"/>
            <p:cNvSpPr/>
            <p:nvPr/>
          </p:nvSpPr>
          <p:spPr>
            <a:xfrm>
              <a:off x="3533" y="3551"/>
              <a:ext cx="1280" cy="249"/>
            </a:xfrm>
            <a:prstGeom prst="rect">
              <a:avLst/>
            </a:prstGeom>
            <a:solidFill>
              <a:srgbClr val="F0F4E9"/>
            </a:solidFill>
            <a:ln>
              <a:noFill/>
            </a:ln>
          </p:spPr>
          <p:txBody>
            <a:bodyPr tIns="45729" bIns="45729"/>
            <a:lstStyle>
              <a:lvl1pPr lvl="0">
                <a:defRPr/>
              </a:lvl1pPr>
            </a:lstStyle>
            <a:p>
              <a:pPr lvl="0" algn="ctr"/>
              <a:r>
                <a:rPr sz="2000" b="1">
                  <a:latin typeface="Constantia"/>
                </a:rPr>
                <a:t>-</a:t>
              </a:r>
            </a:p>
          </p:txBody>
        </p:sp>
        <p:sp>
          <p:nvSpPr>
            <p:cNvPr id="11" name="Rectangle 10"/>
            <p:cNvSpPr/>
            <p:nvPr/>
          </p:nvSpPr>
          <p:spPr>
            <a:xfrm>
              <a:off x="2253" y="3551"/>
              <a:ext cx="1280" cy="249"/>
            </a:xfrm>
            <a:prstGeom prst="rect">
              <a:avLst/>
            </a:prstGeom>
            <a:solidFill>
              <a:srgbClr val="F0F4E9"/>
            </a:solidFill>
            <a:ln>
              <a:noFill/>
            </a:ln>
          </p:spPr>
          <p:txBody>
            <a:bodyPr tIns="45729" bIns="45729"/>
            <a:lstStyle>
              <a:lvl1pPr lvl="0">
                <a:defRPr/>
              </a:lvl1pPr>
            </a:lstStyle>
            <a:p>
              <a:pPr lvl="0" algn="ctr"/>
              <a:r>
                <a:rPr sz="2000" b="1">
                  <a:latin typeface="Constantia"/>
                </a:rPr>
                <a:t>وام دهندگان</a:t>
              </a:r>
            </a:p>
          </p:txBody>
        </p:sp>
        <p:sp>
          <p:nvSpPr>
            <p:cNvPr id="12" name="Rectangle 11"/>
            <p:cNvSpPr/>
            <p:nvPr/>
          </p:nvSpPr>
          <p:spPr>
            <a:xfrm>
              <a:off x="973" y="3551"/>
              <a:ext cx="1280" cy="249"/>
            </a:xfrm>
            <a:prstGeom prst="rect">
              <a:avLst/>
            </a:prstGeom>
            <a:solidFill>
              <a:srgbClr val="F0F4E9"/>
            </a:solidFill>
            <a:ln>
              <a:noFill/>
            </a:ln>
          </p:spPr>
          <p:txBody>
            <a:bodyPr tIns="45729" bIns="45729"/>
            <a:lstStyle>
              <a:lvl1pPr lvl="0">
                <a:defRPr/>
              </a:lvl1pPr>
            </a:lstStyle>
            <a:p>
              <a:pPr lvl="0" algn="ctr"/>
              <a:r>
                <a:rPr sz="2000" b="1">
                  <a:latin typeface="Constantia"/>
                </a:rPr>
                <a:t>وام دهندگان</a:t>
              </a:r>
            </a:p>
          </p:txBody>
        </p:sp>
        <p:sp>
          <p:nvSpPr>
            <p:cNvPr id="13" name="Rectangle 12"/>
            <p:cNvSpPr/>
            <p:nvPr/>
          </p:nvSpPr>
          <p:spPr>
            <a:xfrm>
              <a:off x="3533" y="3800"/>
              <a:ext cx="1280" cy="250"/>
            </a:xfrm>
            <a:prstGeom prst="rect">
              <a:avLst/>
            </a:prstGeom>
            <a:solidFill>
              <a:srgbClr val="E1E9CF"/>
            </a:solidFill>
            <a:ln>
              <a:noFill/>
            </a:ln>
          </p:spPr>
          <p:txBody>
            <a:bodyPr tIns="45729" bIns="45729"/>
            <a:lstStyle>
              <a:lvl1pPr lvl="0">
                <a:defRPr/>
              </a:lvl1pPr>
            </a:lstStyle>
            <a:p>
              <a:pPr lvl="0" algn="ctr"/>
              <a:r>
                <a:rPr sz="2000" b="1">
                  <a:latin typeface="Constantia"/>
                </a:rPr>
                <a:t>-</a:t>
              </a:r>
            </a:p>
          </p:txBody>
        </p:sp>
        <p:sp>
          <p:nvSpPr>
            <p:cNvPr id="14" name="Rectangle 13"/>
            <p:cNvSpPr/>
            <p:nvPr/>
          </p:nvSpPr>
          <p:spPr>
            <a:xfrm>
              <a:off x="2253" y="3800"/>
              <a:ext cx="1280" cy="250"/>
            </a:xfrm>
            <a:prstGeom prst="rect">
              <a:avLst/>
            </a:prstGeom>
            <a:solidFill>
              <a:srgbClr val="E1E9CF"/>
            </a:solidFill>
            <a:ln>
              <a:noFill/>
            </a:ln>
          </p:spPr>
          <p:txBody>
            <a:bodyPr tIns="45729" bIns="45729"/>
            <a:lstStyle>
              <a:lvl1pPr lvl="0">
                <a:defRPr/>
              </a:lvl1pPr>
            </a:lstStyle>
            <a:p>
              <a:pPr lvl="0" algn="ctr"/>
              <a:r>
                <a:rPr sz="2000" b="1">
                  <a:latin typeface="Constantia"/>
                </a:rPr>
                <a:t>سایر اعتباردهندگان</a:t>
              </a:r>
            </a:p>
          </p:txBody>
        </p:sp>
        <p:sp>
          <p:nvSpPr>
            <p:cNvPr id="15" name="Rectangle 14"/>
            <p:cNvSpPr/>
            <p:nvPr/>
          </p:nvSpPr>
          <p:spPr>
            <a:xfrm>
              <a:off x="973" y="3800"/>
              <a:ext cx="1280" cy="250"/>
            </a:xfrm>
            <a:prstGeom prst="rect">
              <a:avLst/>
            </a:prstGeom>
            <a:solidFill>
              <a:srgbClr val="E1E9CF"/>
            </a:solidFill>
            <a:ln>
              <a:noFill/>
            </a:ln>
          </p:spPr>
          <p:txBody>
            <a:bodyPr tIns="45729" bIns="45729"/>
            <a:lstStyle>
              <a:lvl1pPr lvl="0">
                <a:defRPr/>
              </a:lvl1pPr>
            </a:lstStyle>
            <a:p>
              <a:pPr lvl="0" algn="ctr"/>
              <a:r>
                <a:rPr sz="2000" b="1">
                  <a:latin typeface="Constantia"/>
                </a:rPr>
                <a:t>سایر اعتباردهندگان</a:t>
              </a:r>
            </a:p>
          </p:txBody>
        </p:sp>
        <p:sp>
          <p:nvSpPr>
            <p:cNvPr id="16" name="Straight Connector 15"/>
            <p:cNvSpPr/>
            <p:nvPr/>
          </p:nvSpPr>
          <p:spPr>
            <a:xfrm>
              <a:off x="3533" y="2995"/>
              <a:ext cx="0" cy="1055"/>
            </a:xfrm>
            <a:prstGeom prst="line">
              <a:avLst/>
            </a:prstGeom>
            <a:noFill/>
            <a:ln w="12700">
              <a:solidFill>
                <a:srgbClr val="FFFFFF"/>
              </a:solidFill>
              <a:miter/>
            </a:ln>
          </p:spPr>
          <p:txBody>
            <a:bodyPr/>
            <a:lstStyle>
              <a:lvl1pPr lvl="0">
                <a:defRPr/>
              </a:lvl1pPr>
            </a:lstStyle>
            <a:p>
              <a:endParaRPr/>
            </a:p>
          </p:txBody>
        </p:sp>
        <p:sp>
          <p:nvSpPr>
            <p:cNvPr id="17" name="Straight Connector 16"/>
            <p:cNvSpPr/>
            <p:nvPr/>
          </p:nvSpPr>
          <p:spPr>
            <a:xfrm>
              <a:off x="2253" y="2995"/>
              <a:ext cx="0" cy="1055"/>
            </a:xfrm>
            <a:prstGeom prst="line">
              <a:avLst/>
            </a:prstGeom>
            <a:noFill/>
            <a:ln w="12700">
              <a:solidFill>
                <a:srgbClr val="FFFFFF"/>
              </a:solidFill>
              <a:miter/>
            </a:ln>
          </p:spPr>
          <p:txBody>
            <a:bodyPr/>
            <a:lstStyle>
              <a:lvl1pPr lvl="0">
                <a:defRPr/>
              </a:lvl1pPr>
            </a:lstStyle>
            <a:p>
              <a:endParaRPr/>
            </a:p>
          </p:txBody>
        </p:sp>
        <p:sp>
          <p:nvSpPr>
            <p:cNvPr id="18" name="Straight Connector 17"/>
            <p:cNvSpPr/>
            <p:nvPr/>
          </p:nvSpPr>
          <p:spPr>
            <a:xfrm>
              <a:off x="973" y="3301"/>
              <a:ext cx="3840" cy="0"/>
            </a:xfrm>
            <a:prstGeom prst="line">
              <a:avLst/>
            </a:prstGeom>
            <a:noFill/>
            <a:ln w="38100">
              <a:solidFill>
                <a:srgbClr val="FFFFFF"/>
              </a:solidFill>
              <a:miter/>
            </a:ln>
          </p:spPr>
          <p:txBody>
            <a:bodyPr/>
            <a:lstStyle>
              <a:lvl1pPr lvl="0">
                <a:defRPr/>
              </a:lvl1pPr>
            </a:lstStyle>
            <a:p>
              <a:endParaRPr/>
            </a:p>
          </p:txBody>
        </p:sp>
        <p:sp>
          <p:nvSpPr>
            <p:cNvPr id="19" name="Straight Connector 18"/>
            <p:cNvSpPr/>
            <p:nvPr/>
          </p:nvSpPr>
          <p:spPr>
            <a:xfrm>
              <a:off x="973" y="3551"/>
              <a:ext cx="3840" cy="0"/>
            </a:xfrm>
            <a:prstGeom prst="line">
              <a:avLst/>
            </a:prstGeom>
            <a:noFill/>
            <a:ln w="12700">
              <a:solidFill>
                <a:srgbClr val="FFFFFF"/>
              </a:solidFill>
              <a:miter/>
            </a:ln>
          </p:spPr>
          <p:txBody>
            <a:bodyPr/>
            <a:lstStyle>
              <a:lvl1pPr lvl="0">
                <a:defRPr/>
              </a:lvl1pPr>
            </a:lstStyle>
            <a:p>
              <a:endParaRPr/>
            </a:p>
          </p:txBody>
        </p:sp>
        <p:sp>
          <p:nvSpPr>
            <p:cNvPr id="20" name="Straight Connector 19"/>
            <p:cNvSpPr/>
            <p:nvPr/>
          </p:nvSpPr>
          <p:spPr>
            <a:xfrm>
              <a:off x="973" y="3800"/>
              <a:ext cx="3840" cy="0"/>
            </a:xfrm>
            <a:prstGeom prst="line">
              <a:avLst/>
            </a:prstGeom>
            <a:noFill/>
            <a:ln w="12700">
              <a:solidFill>
                <a:srgbClr val="FFFFFF"/>
              </a:solidFill>
              <a:miter/>
            </a:ln>
          </p:spPr>
          <p:txBody>
            <a:bodyPr/>
            <a:lstStyle>
              <a:lvl1pPr lvl="0">
                <a:defRPr/>
              </a:lvl1pPr>
            </a:lstStyle>
            <a:p>
              <a:endParaRPr/>
            </a:p>
          </p:txBody>
        </p:sp>
        <p:sp>
          <p:nvSpPr>
            <p:cNvPr id="21" name="Straight Connector 20"/>
            <p:cNvSpPr/>
            <p:nvPr/>
          </p:nvSpPr>
          <p:spPr>
            <a:xfrm>
              <a:off x="4813" y="2995"/>
              <a:ext cx="0" cy="1055"/>
            </a:xfrm>
            <a:prstGeom prst="line">
              <a:avLst/>
            </a:prstGeom>
            <a:noFill/>
            <a:ln w="12700">
              <a:solidFill>
                <a:srgbClr val="FFFFFF"/>
              </a:solidFill>
              <a:miter/>
            </a:ln>
          </p:spPr>
          <p:txBody>
            <a:bodyPr/>
            <a:lstStyle>
              <a:lvl1pPr lvl="0">
                <a:defRPr/>
              </a:lvl1pPr>
            </a:lstStyle>
            <a:p>
              <a:endParaRPr/>
            </a:p>
          </p:txBody>
        </p:sp>
        <p:sp>
          <p:nvSpPr>
            <p:cNvPr id="22" name="Straight Connector 21"/>
            <p:cNvSpPr/>
            <p:nvPr/>
          </p:nvSpPr>
          <p:spPr>
            <a:xfrm>
              <a:off x="973" y="2995"/>
              <a:ext cx="0" cy="1055"/>
            </a:xfrm>
            <a:prstGeom prst="line">
              <a:avLst/>
            </a:prstGeom>
            <a:noFill/>
            <a:ln w="12700">
              <a:solidFill>
                <a:srgbClr val="FFFFFF"/>
              </a:solidFill>
              <a:miter/>
            </a:ln>
          </p:spPr>
          <p:txBody>
            <a:bodyPr/>
            <a:lstStyle>
              <a:lvl1pPr lvl="0">
                <a:defRPr/>
              </a:lvl1pPr>
            </a:lstStyle>
            <a:p>
              <a:endParaRPr/>
            </a:p>
          </p:txBody>
        </p:sp>
        <p:sp>
          <p:nvSpPr>
            <p:cNvPr id="23" name="Straight Connector 22"/>
            <p:cNvSpPr/>
            <p:nvPr/>
          </p:nvSpPr>
          <p:spPr>
            <a:xfrm>
              <a:off x="973" y="2995"/>
              <a:ext cx="3840" cy="0"/>
            </a:xfrm>
            <a:prstGeom prst="line">
              <a:avLst/>
            </a:prstGeom>
            <a:noFill/>
            <a:ln w="12700">
              <a:solidFill>
                <a:srgbClr val="FFFFFF"/>
              </a:solidFill>
              <a:miter/>
            </a:ln>
          </p:spPr>
          <p:txBody>
            <a:bodyPr/>
            <a:lstStyle>
              <a:lvl1pPr lvl="0">
                <a:defRPr/>
              </a:lvl1pPr>
            </a:lstStyle>
            <a:p>
              <a:endParaRPr/>
            </a:p>
          </p:txBody>
        </p:sp>
        <p:sp>
          <p:nvSpPr>
            <p:cNvPr id="24" name="Straight Connector 23"/>
            <p:cNvSpPr/>
            <p:nvPr/>
          </p:nvSpPr>
          <p:spPr>
            <a:xfrm>
              <a:off x="973" y="4050"/>
              <a:ext cx="3840"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1000"/>
                                        <p:tgtEl>
                                          <p:spTgt spid="2">
                                            <p:txEl>
                                              <p:pRg st="12" end="12"/>
                                            </p:txEl>
                                          </p:spTgt>
                                        </p:tgtEl>
                                      </p:cBhvr>
                                    </p:animEffect>
                                    <p:anim calcmode="lin" valueType="num">
                                      <p:cBhvr>
                                        <p:cTn id="2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مفاهیم نظری گزارشگری مالی </a:t>
            </a:r>
          </a:p>
          <a:p>
            <a:pPr lvl="0" algn="just">
              <a:buNone/>
            </a:pPr>
            <a:endParaRPr sz="2800" b="1">
              <a:solidFill>
                <a:srgbClr val="FF0000"/>
              </a:solidFill>
            </a:endParaRPr>
          </a:p>
          <a:p>
            <a:pPr lvl="0" algn="just">
              <a:buNone/>
            </a:pPr>
            <a:r>
              <a:rPr sz="2200" b="1">
                <a:solidFill>
                  <a:srgbClr val="0070C0"/>
                </a:solidFill>
              </a:rPr>
              <a:t>3. ویژگیهای کیفی </a:t>
            </a: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r>
              <a:rPr sz="2200" b="1">
                <a:solidFill>
                  <a:srgbClr val="C00000"/>
                </a:solidFill>
              </a:rPr>
              <a:t>توجه: </a:t>
            </a:r>
            <a:r>
              <a:rPr sz="2200" b="1"/>
              <a:t>در استانداردهای بین المللی و امریکا به جای استفاده از عبارت قابل اتکا بودن از عبارت بیان صادقانه استفاده می شود.</a:t>
            </a:r>
          </a:p>
          <a:p>
            <a:pPr lvl="0" algn="just">
              <a:buNone/>
            </a:pPr>
            <a:endParaRPr sz="2200" b="1"/>
          </a:p>
          <a:p>
            <a:pPr lvl="0" algn="just">
              <a:buNone/>
            </a:pPr>
            <a:r>
              <a:rPr sz="2200" b="1">
                <a:solidFill>
                  <a:srgbClr val="0070C0"/>
                </a:solidFill>
              </a:rPr>
              <a:t>4. عناصر صورتهای مالی:</a:t>
            </a:r>
          </a:p>
          <a:p>
            <a:pPr lvl="0" algn="just">
              <a:buNone/>
            </a:pPr>
            <a:r>
              <a:rPr sz="2200" b="1">
                <a:solidFill>
                  <a:srgbClr val="0070C0"/>
                </a:solidFill>
              </a:rPr>
              <a:t>تعریف دارایی:</a:t>
            </a:r>
          </a:p>
          <a:p>
            <a:pPr lvl="0" algn="just">
              <a:buNone/>
            </a:pPr>
            <a:endParaRPr sz="2200" b="1">
              <a:solidFill>
                <a:srgbClr val="0070C0"/>
              </a:solidFill>
            </a:endParaRPr>
          </a:p>
        </p:txBody>
      </p:sp>
      <p:grpSp>
        <p:nvGrpSpPr>
          <p:cNvPr id="3" name="Group 2"/>
          <p:cNvGrpSpPr/>
          <p:nvPr/>
        </p:nvGrpSpPr>
        <p:grpSpPr>
          <a:xfrm>
            <a:off x="423863" y="1296988"/>
            <a:ext cx="8353425" cy="2070100"/>
            <a:chOff x="267" y="817"/>
            <a:chExt cx="5262" cy="1304"/>
          </a:xfrm>
        </p:grpSpPr>
        <p:sp>
          <p:nvSpPr>
            <p:cNvPr id="4" name="Rectangle 3"/>
            <p:cNvSpPr/>
            <p:nvPr/>
          </p:nvSpPr>
          <p:spPr>
            <a:xfrm>
              <a:off x="4659" y="817"/>
              <a:ext cx="870" cy="1304"/>
            </a:xfrm>
            <a:prstGeom prst="rect">
              <a:avLst/>
            </a:prstGeom>
            <a:solidFill>
              <a:srgbClr val="009DD9"/>
            </a:solidFill>
            <a:ln>
              <a:noFill/>
            </a:ln>
          </p:spPr>
          <p:txBody>
            <a:bodyPr lIns="91437" tIns="45686" rIns="91437" bIns="45686"/>
            <a:lstStyle>
              <a:lvl1pPr marL="342900" lvl="0" indent="-342900">
                <a:defRPr/>
              </a:lvl1pPr>
            </a:lstStyle>
            <a:p>
              <a:pPr lvl="1" algn="ctr"/>
              <a:r>
                <a:rPr sz="2800" b="1">
                  <a:latin typeface="Constantia"/>
                </a:rPr>
                <a:t>ویژگی قابل اتکا بودن</a:t>
              </a:r>
            </a:p>
          </p:txBody>
        </p:sp>
        <p:sp>
          <p:nvSpPr>
            <p:cNvPr id="5" name="Rectangle 4"/>
            <p:cNvSpPr/>
            <p:nvPr/>
          </p:nvSpPr>
          <p:spPr>
            <a:xfrm>
              <a:off x="3789" y="817"/>
              <a:ext cx="870" cy="306"/>
            </a:xfrm>
            <a:prstGeom prst="rect">
              <a:avLst/>
            </a:prstGeom>
            <a:solidFill>
              <a:srgbClr val="A5C249"/>
            </a:solidFill>
            <a:ln>
              <a:noFill/>
            </a:ln>
          </p:spPr>
          <p:txBody>
            <a:bodyPr lIns="91437" tIns="45686" rIns="91437" bIns="45686"/>
            <a:lstStyle>
              <a:lvl1pPr lvl="0">
                <a:defRPr/>
              </a:lvl1pPr>
            </a:lstStyle>
            <a:p>
              <a:pPr lvl="0" algn="ctr"/>
              <a:r>
                <a:rPr sz="2000" b="1">
                  <a:solidFill>
                    <a:srgbClr val="FF0000"/>
                  </a:solidFill>
                  <a:latin typeface="Constantia"/>
                </a:rPr>
                <a:t>ایران</a:t>
              </a:r>
            </a:p>
          </p:txBody>
        </p:sp>
        <p:sp>
          <p:nvSpPr>
            <p:cNvPr id="6" name="Rectangle 5"/>
            <p:cNvSpPr/>
            <p:nvPr/>
          </p:nvSpPr>
          <p:spPr>
            <a:xfrm>
              <a:off x="3658" y="817"/>
              <a:ext cx="131" cy="306"/>
            </a:xfrm>
            <a:prstGeom prst="rect">
              <a:avLst/>
            </a:prstGeom>
            <a:solidFill>
              <a:srgbClr val="000000"/>
            </a:solidFill>
            <a:ln>
              <a:noFill/>
            </a:ln>
          </p:spPr>
          <p:txBody>
            <a:bodyPr lIns="91437" tIns="45686" rIns="91437" bIns="45686"/>
            <a:lstStyle>
              <a:lvl1pPr lvl="0">
                <a:defRPr/>
              </a:lvl1pPr>
            </a:lstStyle>
            <a:p>
              <a:endParaRPr/>
            </a:p>
          </p:txBody>
        </p:sp>
        <p:sp>
          <p:nvSpPr>
            <p:cNvPr id="7" name="Rectangle 6"/>
            <p:cNvSpPr/>
            <p:nvPr/>
          </p:nvSpPr>
          <p:spPr>
            <a:xfrm>
              <a:off x="2007" y="817"/>
              <a:ext cx="1651" cy="1054"/>
            </a:xfrm>
            <a:prstGeom prst="rect">
              <a:avLst/>
            </a:prstGeom>
            <a:solidFill>
              <a:srgbClr val="FFC000"/>
            </a:solidFill>
            <a:ln>
              <a:noFill/>
            </a:ln>
          </p:spPr>
          <p:txBody>
            <a:bodyPr lIns="91437" tIns="45686" rIns="91437" bIns="45686"/>
            <a:lstStyle>
              <a:lvl1pPr lvl="0">
                <a:defRPr/>
              </a:lvl1pPr>
            </a:lstStyle>
            <a:p>
              <a:pPr lvl="0" algn="ctr"/>
              <a:r>
                <a:rPr sz="3200" b="1">
                  <a:latin typeface="Constantia"/>
                </a:rPr>
                <a:t>ویژگی</a:t>
              </a:r>
            </a:p>
            <a:p>
              <a:pPr lvl="0" algn="ctr"/>
              <a:r>
                <a:rPr sz="3200" b="1">
                  <a:latin typeface="Constantia"/>
                </a:rPr>
                <a:t> بیان </a:t>
              </a:r>
            </a:p>
            <a:p>
              <a:pPr lvl="0" algn="ctr"/>
              <a:r>
                <a:rPr sz="3200" b="1">
                  <a:latin typeface="Constantia"/>
                </a:rPr>
                <a:t>صادقانه</a:t>
              </a:r>
            </a:p>
          </p:txBody>
        </p:sp>
        <p:sp>
          <p:nvSpPr>
            <p:cNvPr id="8" name="Rectangle 7"/>
            <p:cNvSpPr/>
            <p:nvPr/>
          </p:nvSpPr>
          <p:spPr>
            <a:xfrm>
              <a:off x="1117" y="817"/>
              <a:ext cx="890" cy="306"/>
            </a:xfrm>
            <a:prstGeom prst="rect">
              <a:avLst/>
            </a:prstGeom>
            <a:solidFill>
              <a:srgbClr val="A5C249"/>
            </a:solidFill>
            <a:ln>
              <a:noFill/>
            </a:ln>
          </p:spPr>
          <p:txBody>
            <a:bodyPr lIns="91437" tIns="45686" rIns="91437" bIns="45686"/>
            <a:lstStyle>
              <a:lvl1pPr lvl="0">
                <a:defRPr/>
              </a:lvl1pPr>
            </a:lstStyle>
            <a:p>
              <a:pPr lvl="0" algn="ctr"/>
              <a:r>
                <a:rPr sz="2000" b="1">
                  <a:solidFill>
                    <a:srgbClr val="FF0000"/>
                  </a:solidFill>
                  <a:latin typeface="Constantia"/>
                </a:rPr>
                <a:t>IFRS</a:t>
              </a:r>
            </a:p>
          </p:txBody>
        </p:sp>
        <p:sp>
          <p:nvSpPr>
            <p:cNvPr id="9" name="Rectangle 8"/>
            <p:cNvSpPr/>
            <p:nvPr/>
          </p:nvSpPr>
          <p:spPr>
            <a:xfrm>
              <a:off x="267" y="817"/>
              <a:ext cx="850" cy="306"/>
            </a:xfrm>
            <a:prstGeom prst="rect">
              <a:avLst/>
            </a:prstGeom>
            <a:solidFill>
              <a:srgbClr val="A5C249"/>
            </a:solidFill>
            <a:ln>
              <a:noFill/>
            </a:ln>
          </p:spPr>
          <p:txBody>
            <a:bodyPr lIns="91437" tIns="45686" rIns="91437" bIns="45686"/>
            <a:lstStyle>
              <a:lvl1pPr lvl="0">
                <a:defRPr/>
              </a:lvl1pPr>
            </a:lstStyle>
            <a:p>
              <a:pPr lvl="0" algn="ctr"/>
              <a:r>
                <a:rPr sz="2000" b="1">
                  <a:solidFill>
                    <a:srgbClr val="FF0000"/>
                  </a:solidFill>
                  <a:latin typeface="Constantia"/>
                </a:rPr>
                <a:t>GAAP</a:t>
              </a:r>
            </a:p>
          </p:txBody>
        </p:sp>
        <p:sp>
          <p:nvSpPr>
            <p:cNvPr id="10" name="Rectangle 9"/>
            <p:cNvSpPr/>
            <p:nvPr/>
          </p:nvSpPr>
          <p:spPr>
            <a:xfrm>
              <a:off x="3789" y="1123"/>
              <a:ext cx="870" cy="249"/>
            </a:xfrm>
            <a:prstGeom prst="rect">
              <a:avLst/>
            </a:prstGeom>
            <a:solidFill>
              <a:srgbClr val="E1E9CF"/>
            </a:solidFill>
            <a:ln>
              <a:noFill/>
            </a:ln>
          </p:spPr>
          <p:txBody>
            <a:bodyPr lIns="91437" tIns="45686" rIns="91437" bIns="45686"/>
            <a:lstStyle>
              <a:lvl1pPr lvl="0">
                <a:defRPr/>
              </a:lvl1pPr>
            </a:lstStyle>
            <a:p>
              <a:pPr lvl="0" algn="ctr"/>
              <a:r>
                <a:rPr sz="2000" b="1">
                  <a:latin typeface="Constantia"/>
                </a:rPr>
                <a:t>بیان صادقانه</a:t>
              </a:r>
            </a:p>
          </p:txBody>
        </p:sp>
        <p:sp>
          <p:nvSpPr>
            <p:cNvPr id="11" name="Rectangle 10"/>
            <p:cNvSpPr/>
            <p:nvPr/>
          </p:nvSpPr>
          <p:spPr>
            <a:xfrm>
              <a:off x="3658" y="1123"/>
              <a:ext cx="131" cy="249"/>
            </a:xfrm>
            <a:prstGeom prst="rect">
              <a:avLst/>
            </a:prstGeom>
            <a:solidFill>
              <a:srgbClr val="000000"/>
            </a:solidFill>
            <a:ln>
              <a:noFill/>
            </a:ln>
          </p:spPr>
          <p:txBody>
            <a:bodyPr lIns="91437" tIns="45686" rIns="91437" bIns="45686"/>
            <a:lstStyle>
              <a:lvl1pPr lvl="0">
                <a:defRPr/>
              </a:lvl1pPr>
            </a:lstStyle>
            <a:p>
              <a:endParaRPr/>
            </a:p>
          </p:txBody>
        </p:sp>
        <p:sp>
          <p:nvSpPr>
            <p:cNvPr id="12" name="Rectangle 11"/>
            <p:cNvSpPr/>
            <p:nvPr/>
          </p:nvSpPr>
          <p:spPr>
            <a:xfrm>
              <a:off x="1117" y="1123"/>
              <a:ext cx="890" cy="249"/>
            </a:xfrm>
            <a:prstGeom prst="rect">
              <a:avLst/>
            </a:prstGeom>
            <a:solidFill>
              <a:srgbClr val="E1E9CF"/>
            </a:solidFill>
            <a:ln>
              <a:noFill/>
            </a:ln>
          </p:spPr>
          <p:txBody>
            <a:bodyPr lIns="91437" tIns="45686" rIns="91437" bIns="45686"/>
            <a:lstStyle>
              <a:lvl1pPr lvl="0">
                <a:defRPr/>
              </a:lvl1pPr>
            </a:lstStyle>
            <a:p>
              <a:pPr lvl="0" algn="ctr"/>
              <a:r>
                <a:rPr sz="2000" b="1">
                  <a:latin typeface="Constantia"/>
                </a:rPr>
                <a:t>بی طرفی</a:t>
              </a:r>
            </a:p>
          </p:txBody>
        </p:sp>
        <p:sp>
          <p:nvSpPr>
            <p:cNvPr id="13" name="Rectangle 12"/>
            <p:cNvSpPr/>
            <p:nvPr/>
          </p:nvSpPr>
          <p:spPr>
            <a:xfrm>
              <a:off x="267" y="1123"/>
              <a:ext cx="850" cy="249"/>
            </a:xfrm>
            <a:prstGeom prst="rect">
              <a:avLst/>
            </a:prstGeom>
            <a:solidFill>
              <a:srgbClr val="E1E9CF"/>
            </a:solidFill>
            <a:ln>
              <a:noFill/>
            </a:ln>
          </p:spPr>
          <p:txBody>
            <a:bodyPr lIns="91437" tIns="45686" rIns="91437" bIns="45686"/>
            <a:lstStyle>
              <a:lvl1pPr lvl="0">
                <a:defRPr/>
              </a:lvl1pPr>
            </a:lstStyle>
            <a:p>
              <a:pPr lvl="0" algn="ctr"/>
              <a:r>
                <a:rPr sz="2000" b="1">
                  <a:latin typeface="Constantia"/>
                </a:rPr>
                <a:t>بی طرفی</a:t>
              </a:r>
            </a:p>
          </p:txBody>
        </p:sp>
        <p:sp>
          <p:nvSpPr>
            <p:cNvPr id="14" name="Rectangle 13"/>
            <p:cNvSpPr/>
            <p:nvPr/>
          </p:nvSpPr>
          <p:spPr>
            <a:xfrm>
              <a:off x="3789" y="1372"/>
              <a:ext cx="870" cy="250"/>
            </a:xfrm>
            <a:prstGeom prst="rect">
              <a:avLst/>
            </a:prstGeom>
            <a:solidFill>
              <a:srgbClr val="F0F4E9"/>
            </a:solidFill>
            <a:ln>
              <a:noFill/>
            </a:ln>
          </p:spPr>
          <p:txBody>
            <a:bodyPr lIns="91437" tIns="45686" rIns="91437" bIns="45686"/>
            <a:lstStyle>
              <a:lvl1pPr lvl="0">
                <a:defRPr/>
              </a:lvl1pPr>
            </a:lstStyle>
            <a:p>
              <a:pPr lvl="0" algn="ctr"/>
              <a:r>
                <a:rPr sz="2000" b="1">
                  <a:latin typeface="Constantia"/>
                </a:rPr>
                <a:t>بی طرفی</a:t>
              </a:r>
            </a:p>
          </p:txBody>
        </p:sp>
        <p:sp>
          <p:nvSpPr>
            <p:cNvPr id="15" name="Rectangle 14"/>
            <p:cNvSpPr/>
            <p:nvPr/>
          </p:nvSpPr>
          <p:spPr>
            <a:xfrm>
              <a:off x="3658" y="1372"/>
              <a:ext cx="131" cy="250"/>
            </a:xfrm>
            <a:prstGeom prst="rect">
              <a:avLst/>
            </a:prstGeom>
            <a:solidFill>
              <a:srgbClr val="000000"/>
            </a:solidFill>
            <a:ln>
              <a:noFill/>
            </a:ln>
          </p:spPr>
          <p:txBody>
            <a:bodyPr lIns="91437" tIns="45686" rIns="91437" bIns="45686"/>
            <a:lstStyle>
              <a:lvl1pPr lvl="0">
                <a:defRPr/>
              </a:lvl1pPr>
            </a:lstStyle>
            <a:p>
              <a:endParaRPr/>
            </a:p>
          </p:txBody>
        </p:sp>
        <p:sp>
          <p:nvSpPr>
            <p:cNvPr id="16" name="Rectangle 15"/>
            <p:cNvSpPr/>
            <p:nvPr/>
          </p:nvSpPr>
          <p:spPr>
            <a:xfrm>
              <a:off x="1117" y="1372"/>
              <a:ext cx="890" cy="250"/>
            </a:xfrm>
            <a:prstGeom prst="rect">
              <a:avLst/>
            </a:prstGeom>
            <a:solidFill>
              <a:srgbClr val="F0F4E9"/>
            </a:solidFill>
            <a:ln>
              <a:noFill/>
            </a:ln>
          </p:spPr>
          <p:txBody>
            <a:bodyPr lIns="91437" tIns="45686" rIns="91437" bIns="45686"/>
            <a:lstStyle>
              <a:lvl1pPr lvl="0">
                <a:defRPr/>
              </a:lvl1pPr>
            </a:lstStyle>
            <a:p>
              <a:pPr lvl="0" algn="ctr"/>
              <a:r>
                <a:rPr sz="2000" b="1">
                  <a:latin typeface="Constantia"/>
                </a:rPr>
                <a:t>عاری از خطا</a:t>
              </a:r>
            </a:p>
          </p:txBody>
        </p:sp>
        <p:sp>
          <p:nvSpPr>
            <p:cNvPr id="17" name="Rectangle 16"/>
            <p:cNvSpPr/>
            <p:nvPr/>
          </p:nvSpPr>
          <p:spPr>
            <a:xfrm>
              <a:off x="267" y="1372"/>
              <a:ext cx="850" cy="250"/>
            </a:xfrm>
            <a:prstGeom prst="rect">
              <a:avLst/>
            </a:prstGeom>
            <a:solidFill>
              <a:srgbClr val="F0F4E9"/>
            </a:solidFill>
            <a:ln>
              <a:noFill/>
            </a:ln>
          </p:spPr>
          <p:txBody>
            <a:bodyPr lIns="91437" tIns="45686" rIns="91437" bIns="45686"/>
            <a:lstStyle>
              <a:lvl1pPr lvl="0">
                <a:defRPr/>
              </a:lvl1pPr>
            </a:lstStyle>
            <a:p>
              <a:pPr lvl="0" algn="ctr"/>
              <a:r>
                <a:rPr sz="2000" b="1">
                  <a:latin typeface="Constantia"/>
                </a:rPr>
                <a:t>عاری از خطا</a:t>
              </a:r>
            </a:p>
          </p:txBody>
        </p:sp>
        <p:sp>
          <p:nvSpPr>
            <p:cNvPr id="18" name="Rectangle 17"/>
            <p:cNvSpPr/>
            <p:nvPr/>
          </p:nvSpPr>
          <p:spPr>
            <a:xfrm>
              <a:off x="3789" y="1622"/>
              <a:ext cx="870" cy="249"/>
            </a:xfrm>
            <a:prstGeom prst="rect">
              <a:avLst/>
            </a:prstGeom>
            <a:solidFill>
              <a:srgbClr val="E1E9CF"/>
            </a:solidFill>
            <a:ln>
              <a:noFill/>
            </a:ln>
          </p:spPr>
          <p:txBody>
            <a:bodyPr lIns="91437" tIns="45686" rIns="91437" bIns="45686"/>
            <a:lstStyle>
              <a:lvl1pPr lvl="0">
                <a:defRPr/>
              </a:lvl1pPr>
            </a:lstStyle>
            <a:p>
              <a:pPr lvl="0" algn="ctr"/>
              <a:r>
                <a:rPr sz="2000" b="1">
                  <a:latin typeface="Constantia"/>
                </a:rPr>
                <a:t>احتیاط</a:t>
              </a:r>
            </a:p>
          </p:txBody>
        </p:sp>
        <p:sp>
          <p:nvSpPr>
            <p:cNvPr id="19" name="Rectangle 18"/>
            <p:cNvSpPr/>
            <p:nvPr/>
          </p:nvSpPr>
          <p:spPr>
            <a:xfrm>
              <a:off x="3658" y="1622"/>
              <a:ext cx="131" cy="249"/>
            </a:xfrm>
            <a:prstGeom prst="rect">
              <a:avLst/>
            </a:prstGeom>
            <a:solidFill>
              <a:srgbClr val="000000"/>
            </a:solidFill>
            <a:ln>
              <a:noFill/>
            </a:ln>
          </p:spPr>
          <p:txBody>
            <a:bodyPr lIns="91437" tIns="45686" rIns="91437" bIns="45686"/>
            <a:lstStyle>
              <a:lvl1pPr lvl="0">
                <a:defRPr/>
              </a:lvl1pPr>
            </a:lstStyle>
            <a:p>
              <a:endParaRPr/>
            </a:p>
          </p:txBody>
        </p:sp>
        <p:sp>
          <p:nvSpPr>
            <p:cNvPr id="20" name="Rectangle 19"/>
            <p:cNvSpPr/>
            <p:nvPr/>
          </p:nvSpPr>
          <p:spPr>
            <a:xfrm>
              <a:off x="1117" y="1622"/>
              <a:ext cx="890" cy="249"/>
            </a:xfrm>
            <a:prstGeom prst="rect">
              <a:avLst/>
            </a:prstGeom>
            <a:solidFill>
              <a:srgbClr val="E1E9CF"/>
            </a:solidFill>
            <a:ln>
              <a:noFill/>
            </a:ln>
          </p:spPr>
          <p:txBody>
            <a:bodyPr lIns="91437" tIns="45686" rIns="91437" bIns="45686"/>
            <a:lstStyle>
              <a:lvl1pPr lvl="0">
                <a:defRPr/>
              </a:lvl1pPr>
            </a:lstStyle>
            <a:p>
              <a:pPr lvl="0" algn="ctr"/>
              <a:r>
                <a:rPr sz="2000" b="1">
                  <a:latin typeface="Constantia"/>
                </a:rPr>
                <a:t>کامل بودن</a:t>
              </a:r>
            </a:p>
          </p:txBody>
        </p:sp>
        <p:sp>
          <p:nvSpPr>
            <p:cNvPr id="21" name="Rectangle 20"/>
            <p:cNvSpPr/>
            <p:nvPr/>
          </p:nvSpPr>
          <p:spPr>
            <a:xfrm>
              <a:off x="267" y="1622"/>
              <a:ext cx="850" cy="249"/>
            </a:xfrm>
            <a:prstGeom prst="rect">
              <a:avLst/>
            </a:prstGeom>
            <a:solidFill>
              <a:srgbClr val="E1E9CF"/>
            </a:solidFill>
            <a:ln>
              <a:noFill/>
            </a:ln>
          </p:spPr>
          <p:txBody>
            <a:bodyPr lIns="91437" tIns="45686" rIns="91437" bIns="45686"/>
            <a:lstStyle>
              <a:lvl1pPr lvl="0">
                <a:defRPr/>
              </a:lvl1pPr>
            </a:lstStyle>
            <a:p>
              <a:pPr lvl="0" algn="ctr"/>
              <a:r>
                <a:rPr sz="2000" b="1">
                  <a:latin typeface="Constantia"/>
                </a:rPr>
                <a:t>کامل بودن</a:t>
              </a:r>
            </a:p>
          </p:txBody>
        </p:sp>
        <p:sp>
          <p:nvSpPr>
            <p:cNvPr id="22" name="Rectangle 21"/>
            <p:cNvSpPr/>
            <p:nvPr/>
          </p:nvSpPr>
          <p:spPr>
            <a:xfrm>
              <a:off x="3789" y="1871"/>
              <a:ext cx="870" cy="250"/>
            </a:xfrm>
            <a:prstGeom prst="rect">
              <a:avLst/>
            </a:prstGeom>
            <a:solidFill>
              <a:srgbClr val="F0F4E9"/>
            </a:solidFill>
            <a:ln>
              <a:noFill/>
            </a:ln>
          </p:spPr>
          <p:txBody>
            <a:bodyPr lIns="91437" tIns="45686" rIns="91437" bIns="45686"/>
            <a:lstStyle>
              <a:lvl1pPr lvl="0">
                <a:defRPr/>
              </a:lvl1pPr>
            </a:lstStyle>
            <a:p>
              <a:pPr lvl="0" algn="ctr"/>
              <a:r>
                <a:rPr sz="2000" b="1">
                  <a:latin typeface="Constantia"/>
                </a:rPr>
                <a:t>کامل بودن</a:t>
              </a:r>
            </a:p>
          </p:txBody>
        </p:sp>
        <p:sp>
          <p:nvSpPr>
            <p:cNvPr id="23" name="Rectangle 22"/>
            <p:cNvSpPr/>
            <p:nvPr/>
          </p:nvSpPr>
          <p:spPr>
            <a:xfrm>
              <a:off x="3658" y="1871"/>
              <a:ext cx="131" cy="250"/>
            </a:xfrm>
            <a:prstGeom prst="rect">
              <a:avLst/>
            </a:prstGeom>
            <a:solidFill>
              <a:srgbClr val="F0F4E9"/>
            </a:solidFill>
            <a:ln>
              <a:noFill/>
            </a:ln>
          </p:spPr>
          <p:txBody>
            <a:bodyPr lIns="91437" tIns="45686" rIns="91437" bIns="45686"/>
            <a:lstStyle>
              <a:lvl1pPr lvl="0">
                <a:defRPr/>
              </a:lvl1pPr>
            </a:lstStyle>
            <a:p>
              <a:endParaRPr/>
            </a:p>
          </p:txBody>
        </p:sp>
        <p:sp>
          <p:nvSpPr>
            <p:cNvPr id="24" name="Rectangle 23"/>
            <p:cNvSpPr/>
            <p:nvPr/>
          </p:nvSpPr>
          <p:spPr>
            <a:xfrm>
              <a:off x="2007" y="1871"/>
              <a:ext cx="1651" cy="250"/>
            </a:xfrm>
            <a:prstGeom prst="rect">
              <a:avLst/>
            </a:prstGeom>
            <a:solidFill>
              <a:srgbClr val="F0F4E9"/>
            </a:solidFill>
            <a:ln>
              <a:noFill/>
            </a:ln>
          </p:spPr>
          <p:txBody>
            <a:bodyPr lIns="91437" tIns="45686" rIns="91437" bIns="45686"/>
            <a:lstStyle>
              <a:lvl1pPr lvl="0">
                <a:defRPr/>
              </a:lvl1pPr>
            </a:lstStyle>
            <a:p>
              <a:endParaRPr/>
            </a:p>
          </p:txBody>
        </p:sp>
        <p:sp>
          <p:nvSpPr>
            <p:cNvPr id="25" name="Rectangle 24"/>
            <p:cNvSpPr/>
            <p:nvPr/>
          </p:nvSpPr>
          <p:spPr>
            <a:xfrm>
              <a:off x="1117" y="1871"/>
              <a:ext cx="890" cy="250"/>
            </a:xfrm>
            <a:prstGeom prst="rect">
              <a:avLst/>
            </a:prstGeom>
            <a:solidFill>
              <a:srgbClr val="F0F4E9"/>
            </a:solidFill>
            <a:ln>
              <a:noFill/>
            </a:ln>
          </p:spPr>
          <p:txBody>
            <a:bodyPr lIns="91437" tIns="45686" rIns="91437" bIns="45686"/>
            <a:lstStyle>
              <a:lvl1pPr lvl="0">
                <a:defRPr/>
              </a:lvl1pPr>
            </a:lstStyle>
            <a:p>
              <a:endParaRPr/>
            </a:p>
          </p:txBody>
        </p:sp>
        <p:sp>
          <p:nvSpPr>
            <p:cNvPr id="26" name="Rectangle 25"/>
            <p:cNvSpPr/>
            <p:nvPr/>
          </p:nvSpPr>
          <p:spPr>
            <a:xfrm>
              <a:off x="267" y="1871"/>
              <a:ext cx="850" cy="250"/>
            </a:xfrm>
            <a:prstGeom prst="rect">
              <a:avLst/>
            </a:prstGeom>
            <a:solidFill>
              <a:srgbClr val="F0F4E9"/>
            </a:solidFill>
            <a:ln>
              <a:noFill/>
            </a:ln>
          </p:spPr>
          <p:txBody>
            <a:bodyPr lIns="91437" tIns="45686" rIns="91437" bIns="45686"/>
            <a:lstStyle>
              <a:lvl1pPr lvl="0">
                <a:defRPr/>
              </a:lvl1pPr>
            </a:lstStyle>
            <a:p>
              <a:endParaRPr/>
            </a:p>
          </p:txBody>
        </p:sp>
        <p:sp>
          <p:nvSpPr>
            <p:cNvPr id="27" name="Straight Connector 26"/>
            <p:cNvSpPr/>
            <p:nvPr/>
          </p:nvSpPr>
          <p:spPr>
            <a:xfrm>
              <a:off x="4659" y="817"/>
              <a:ext cx="0" cy="1304"/>
            </a:xfrm>
            <a:prstGeom prst="line">
              <a:avLst/>
            </a:prstGeom>
            <a:noFill/>
            <a:ln w="12700">
              <a:solidFill>
                <a:srgbClr val="000000"/>
              </a:solidFill>
              <a:miter/>
            </a:ln>
          </p:spPr>
          <p:txBody>
            <a:bodyPr/>
            <a:lstStyle>
              <a:lvl1pPr lvl="0">
                <a:defRPr/>
              </a:lvl1pPr>
            </a:lstStyle>
            <a:p>
              <a:endParaRPr/>
            </a:p>
          </p:txBody>
        </p:sp>
        <p:sp>
          <p:nvSpPr>
            <p:cNvPr id="28" name="Straight Connector 27"/>
            <p:cNvSpPr/>
            <p:nvPr/>
          </p:nvSpPr>
          <p:spPr>
            <a:xfrm>
              <a:off x="3789" y="817"/>
              <a:ext cx="0" cy="1304"/>
            </a:xfrm>
            <a:prstGeom prst="line">
              <a:avLst/>
            </a:prstGeom>
            <a:noFill/>
            <a:ln w="12700">
              <a:solidFill>
                <a:srgbClr val="000000"/>
              </a:solidFill>
              <a:miter/>
            </a:ln>
          </p:spPr>
          <p:txBody>
            <a:bodyPr/>
            <a:lstStyle>
              <a:lvl1pPr lvl="0">
                <a:defRPr/>
              </a:lvl1pPr>
            </a:lstStyle>
            <a:p>
              <a:endParaRPr/>
            </a:p>
          </p:txBody>
        </p:sp>
        <p:sp>
          <p:nvSpPr>
            <p:cNvPr id="29" name="Straight Connector 28"/>
            <p:cNvSpPr/>
            <p:nvPr/>
          </p:nvSpPr>
          <p:spPr>
            <a:xfrm>
              <a:off x="3658" y="1871"/>
              <a:ext cx="0" cy="250"/>
            </a:xfrm>
            <a:prstGeom prst="line">
              <a:avLst/>
            </a:prstGeom>
            <a:noFill/>
            <a:ln w="12700">
              <a:solidFill>
                <a:srgbClr val="FFFFFF"/>
              </a:solidFill>
              <a:miter/>
            </a:ln>
          </p:spPr>
          <p:txBody>
            <a:bodyPr/>
            <a:lstStyle>
              <a:lvl1pPr lvl="0">
                <a:defRPr/>
              </a:lvl1pPr>
            </a:lstStyle>
            <a:p>
              <a:endParaRPr/>
            </a:p>
          </p:txBody>
        </p:sp>
        <p:sp>
          <p:nvSpPr>
            <p:cNvPr id="30" name="Straight Connector 29"/>
            <p:cNvSpPr/>
            <p:nvPr/>
          </p:nvSpPr>
          <p:spPr>
            <a:xfrm>
              <a:off x="2007" y="1871"/>
              <a:ext cx="0" cy="250"/>
            </a:xfrm>
            <a:prstGeom prst="line">
              <a:avLst/>
            </a:prstGeom>
            <a:noFill/>
            <a:ln w="12700">
              <a:solidFill>
                <a:srgbClr val="FFFFFF"/>
              </a:solidFill>
              <a:miter/>
            </a:ln>
          </p:spPr>
          <p:txBody>
            <a:bodyPr/>
            <a:lstStyle>
              <a:lvl1pPr lvl="0">
                <a:defRPr/>
              </a:lvl1pPr>
            </a:lstStyle>
            <a:p>
              <a:endParaRPr/>
            </a:p>
          </p:txBody>
        </p:sp>
        <p:sp>
          <p:nvSpPr>
            <p:cNvPr id="31" name="Straight Connector 30"/>
            <p:cNvSpPr/>
            <p:nvPr/>
          </p:nvSpPr>
          <p:spPr>
            <a:xfrm>
              <a:off x="1117" y="817"/>
              <a:ext cx="0" cy="1304"/>
            </a:xfrm>
            <a:prstGeom prst="line">
              <a:avLst/>
            </a:prstGeom>
            <a:noFill/>
            <a:ln w="12700">
              <a:solidFill>
                <a:srgbClr val="FFFFFF"/>
              </a:solidFill>
              <a:miter/>
            </a:ln>
          </p:spPr>
          <p:txBody>
            <a:bodyPr/>
            <a:lstStyle>
              <a:lvl1pPr lvl="0">
                <a:defRPr/>
              </a:lvl1pPr>
            </a:lstStyle>
            <a:p>
              <a:endParaRPr/>
            </a:p>
          </p:txBody>
        </p:sp>
        <p:sp>
          <p:nvSpPr>
            <p:cNvPr id="32" name="Straight Connector 31"/>
            <p:cNvSpPr/>
            <p:nvPr/>
          </p:nvSpPr>
          <p:spPr>
            <a:xfrm>
              <a:off x="3789" y="1123"/>
              <a:ext cx="870" cy="0"/>
            </a:xfrm>
            <a:prstGeom prst="line">
              <a:avLst/>
            </a:prstGeom>
            <a:noFill/>
            <a:ln w="12700">
              <a:solidFill>
                <a:srgbClr val="000000"/>
              </a:solidFill>
              <a:miter/>
            </a:ln>
          </p:spPr>
          <p:txBody>
            <a:bodyPr/>
            <a:lstStyle>
              <a:lvl1pPr lvl="0">
                <a:defRPr/>
              </a:lvl1pPr>
            </a:lstStyle>
            <a:p>
              <a:endParaRPr/>
            </a:p>
          </p:txBody>
        </p:sp>
        <p:sp>
          <p:nvSpPr>
            <p:cNvPr id="33" name="Straight Connector 32"/>
            <p:cNvSpPr/>
            <p:nvPr/>
          </p:nvSpPr>
          <p:spPr>
            <a:xfrm>
              <a:off x="3658" y="1123"/>
              <a:ext cx="131" cy="0"/>
            </a:xfrm>
            <a:prstGeom prst="line">
              <a:avLst/>
            </a:prstGeom>
            <a:noFill/>
            <a:ln w="38100">
              <a:solidFill>
                <a:srgbClr val="FFFFFF"/>
              </a:solidFill>
              <a:miter/>
            </a:ln>
          </p:spPr>
          <p:txBody>
            <a:bodyPr/>
            <a:lstStyle>
              <a:lvl1pPr lvl="0">
                <a:defRPr/>
              </a:lvl1pPr>
            </a:lstStyle>
            <a:p>
              <a:endParaRPr/>
            </a:p>
          </p:txBody>
        </p:sp>
        <p:sp>
          <p:nvSpPr>
            <p:cNvPr id="34" name="Straight Connector 33"/>
            <p:cNvSpPr/>
            <p:nvPr/>
          </p:nvSpPr>
          <p:spPr>
            <a:xfrm>
              <a:off x="267" y="1123"/>
              <a:ext cx="1740" cy="0"/>
            </a:xfrm>
            <a:prstGeom prst="line">
              <a:avLst/>
            </a:prstGeom>
            <a:noFill/>
            <a:ln w="38100">
              <a:solidFill>
                <a:srgbClr val="FFFFFF"/>
              </a:solidFill>
              <a:miter/>
            </a:ln>
          </p:spPr>
          <p:txBody>
            <a:bodyPr/>
            <a:lstStyle>
              <a:lvl1pPr lvl="0">
                <a:defRPr/>
              </a:lvl1pPr>
            </a:lstStyle>
            <a:p>
              <a:endParaRPr/>
            </a:p>
          </p:txBody>
        </p:sp>
        <p:sp>
          <p:nvSpPr>
            <p:cNvPr id="35" name="Straight Connector 34"/>
            <p:cNvSpPr/>
            <p:nvPr/>
          </p:nvSpPr>
          <p:spPr>
            <a:xfrm>
              <a:off x="3789" y="1372"/>
              <a:ext cx="870" cy="0"/>
            </a:xfrm>
            <a:prstGeom prst="line">
              <a:avLst/>
            </a:prstGeom>
            <a:noFill/>
            <a:ln w="12700">
              <a:solidFill>
                <a:srgbClr val="000000"/>
              </a:solidFill>
              <a:miter/>
            </a:ln>
          </p:spPr>
          <p:txBody>
            <a:bodyPr/>
            <a:lstStyle>
              <a:lvl1pPr lvl="0">
                <a:defRPr/>
              </a:lvl1pPr>
            </a:lstStyle>
            <a:p>
              <a:endParaRPr/>
            </a:p>
          </p:txBody>
        </p:sp>
        <p:sp>
          <p:nvSpPr>
            <p:cNvPr id="36" name="Straight Connector 35"/>
            <p:cNvSpPr/>
            <p:nvPr/>
          </p:nvSpPr>
          <p:spPr>
            <a:xfrm>
              <a:off x="3658" y="1372"/>
              <a:ext cx="131" cy="0"/>
            </a:xfrm>
            <a:prstGeom prst="line">
              <a:avLst/>
            </a:prstGeom>
            <a:noFill/>
            <a:ln w="12700">
              <a:solidFill>
                <a:srgbClr val="FFFFFF"/>
              </a:solidFill>
              <a:miter/>
            </a:ln>
          </p:spPr>
          <p:txBody>
            <a:bodyPr/>
            <a:lstStyle>
              <a:lvl1pPr lvl="0">
                <a:defRPr/>
              </a:lvl1pPr>
            </a:lstStyle>
            <a:p>
              <a:endParaRPr/>
            </a:p>
          </p:txBody>
        </p:sp>
        <p:sp>
          <p:nvSpPr>
            <p:cNvPr id="37" name="Straight Connector 36"/>
            <p:cNvSpPr/>
            <p:nvPr/>
          </p:nvSpPr>
          <p:spPr>
            <a:xfrm>
              <a:off x="267" y="1372"/>
              <a:ext cx="1740" cy="0"/>
            </a:xfrm>
            <a:prstGeom prst="line">
              <a:avLst/>
            </a:prstGeom>
            <a:noFill/>
            <a:ln w="12700">
              <a:solidFill>
                <a:srgbClr val="FFFFFF"/>
              </a:solidFill>
              <a:miter/>
            </a:ln>
          </p:spPr>
          <p:txBody>
            <a:bodyPr/>
            <a:lstStyle>
              <a:lvl1pPr lvl="0">
                <a:defRPr/>
              </a:lvl1pPr>
            </a:lstStyle>
            <a:p>
              <a:endParaRPr/>
            </a:p>
          </p:txBody>
        </p:sp>
        <p:sp>
          <p:nvSpPr>
            <p:cNvPr id="38" name="Straight Connector 37"/>
            <p:cNvSpPr/>
            <p:nvPr/>
          </p:nvSpPr>
          <p:spPr>
            <a:xfrm>
              <a:off x="3789" y="1622"/>
              <a:ext cx="870" cy="0"/>
            </a:xfrm>
            <a:prstGeom prst="line">
              <a:avLst/>
            </a:prstGeom>
            <a:noFill/>
            <a:ln w="12700">
              <a:solidFill>
                <a:srgbClr val="000000"/>
              </a:solidFill>
              <a:miter/>
            </a:ln>
          </p:spPr>
          <p:txBody>
            <a:bodyPr/>
            <a:lstStyle>
              <a:lvl1pPr lvl="0">
                <a:defRPr/>
              </a:lvl1pPr>
            </a:lstStyle>
            <a:p>
              <a:endParaRPr/>
            </a:p>
          </p:txBody>
        </p:sp>
        <p:sp>
          <p:nvSpPr>
            <p:cNvPr id="39" name="Straight Connector 38"/>
            <p:cNvSpPr/>
            <p:nvPr/>
          </p:nvSpPr>
          <p:spPr>
            <a:xfrm>
              <a:off x="3658" y="1622"/>
              <a:ext cx="131" cy="0"/>
            </a:xfrm>
            <a:prstGeom prst="line">
              <a:avLst/>
            </a:prstGeom>
            <a:noFill/>
            <a:ln w="12700">
              <a:solidFill>
                <a:srgbClr val="FFFFFF"/>
              </a:solidFill>
              <a:miter/>
            </a:ln>
          </p:spPr>
          <p:txBody>
            <a:bodyPr/>
            <a:lstStyle>
              <a:lvl1pPr lvl="0">
                <a:defRPr/>
              </a:lvl1pPr>
            </a:lstStyle>
            <a:p>
              <a:endParaRPr/>
            </a:p>
          </p:txBody>
        </p:sp>
        <p:sp>
          <p:nvSpPr>
            <p:cNvPr id="40" name="Straight Connector 39"/>
            <p:cNvSpPr/>
            <p:nvPr/>
          </p:nvSpPr>
          <p:spPr>
            <a:xfrm>
              <a:off x="267" y="1622"/>
              <a:ext cx="1740" cy="0"/>
            </a:xfrm>
            <a:prstGeom prst="line">
              <a:avLst/>
            </a:prstGeom>
            <a:noFill/>
            <a:ln w="12700">
              <a:solidFill>
                <a:srgbClr val="FFFFFF"/>
              </a:solidFill>
              <a:miter/>
            </a:ln>
          </p:spPr>
          <p:txBody>
            <a:bodyPr/>
            <a:lstStyle>
              <a:lvl1pPr lvl="0">
                <a:defRPr/>
              </a:lvl1pPr>
            </a:lstStyle>
            <a:p>
              <a:endParaRPr/>
            </a:p>
          </p:txBody>
        </p:sp>
        <p:sp>
          <p:nvSpPr>
            <p:cNvPr id="41" name="Straight Connector 40"/>
            <p:cNvSpPr/>
            <p:nvPr/>
          </p:nvSpPr>
          <p:spPr>
            <a:xfrm>
              <a:off x="3789" y="1871"/>
              <a:ext cx="870" cy="0"/>
            </a:xfrm>
            <a:prstGeom prst="line">
              <a:avLst/>
            </a:prstGeom>
            <a:noFill/>
            <a:ln w="12700">
              <a:solidFill>
                <a:srgbClr val="000000"/>
              </a:solidFill>
              <a:miter/>
            </a:ln>
          </p:spPr>
          <p:txBody>
            <a:bodyPr/>
            <a:lstStyle>
              <a:lvl1pPr lvl="0">
                <a:defRPr/>
              </a:lvl1pPr>
            </a:lstStyle>
            <a:p>
              <a:endParaRPr/>
            </a:p>
          </p:txBody>
        </p:sp>
        <p:sp>
          <p:nvSpPr>
            <p:cNvPr id="42" name="Straight Connector 41"/>
            <p:cNvSpPr/>
            <p:nvPr/>
          </p:nvSpPr>
          <p:spPr>
            <a:xfrm>
              <a:off x="3658" y="1871"/>
              <a:ext cx="131" cy="0"/>
            </a:xfrm>
            <a:prstGeom prst="line">
              <a:avLst/>
            </a:prstGeom>
            <a:noFill/>
            <a:ln w="12700">
              <a:solidFill>
                <a:srgbClr val="FFFFFF"/>
              </a:solidFill>
              <a:miter/>
            </a:ln>
          </p:spPr>
          <p:txBody>
            <a:bodyPr/>
            <a:lstStyle>
              <a:lvl1pPr lvl="0">
                <a:defRPr/>
              </a:lvl1pPr>
            </a:lstStyle>
            <a:p>
              <a:endParaRPr/>
            </a:p>
          </p:txBody>
        </p:sp>
        <p:sp>
          <p:nvSpPr>
            <p:cNvPr id="43" name="Straight Connector 42"/>
            <p:cNvSpPr/>
            <p:nvPr/>
          </p:nvSpPr>
          <p:spPr>
            <a:xfrm>
              <a:off x="267" y="1871"/>
              <a:ext cx="1740" cy="0"/>
            </a:xfrm>
            <a:prstGeom prst="line">
              <a:avLst/>
            </a:prstGeom>
            <a:noFill/>
            <a:ln w="12700">
              <a:solidFill>
                <a:srgbClr val="FFFFFF"/>
              </a:solidFill>
              <a:miter/>
            </a:ln>
          </p:spPr>
          <p:txBody>
            <a:bodyPr/>
            <a:lstStyle>
              <a:lvl1pPr lvl="0">
                <a:defRPr/>
              </a:lvl1pPr>
            </a:lstStyle>
            <a:p>
              <a:endParaRPr/>
            </a:p>
          </p:txBody>
        </p:sp>
        <p:sp>
          <p:nvSpPr>
            <p:cNvPr id="44" name="Straight Connector 43"/>
            <p:cNvSpPr/>
            <p:nvPr/>
          </p:nvSpPr>
          <p:spPr>
            <a:xfrm>
              <a:off x="267" y="817"/>
              <a:ext cx="0" cy="1304"/>
            </a:xfrm>
            <a:prstGeom prst="line">
              <a:avLst/>
            </a:prstGeom>
            <a:noFill/>
            <a:ln w="12700">
              <a:solidFill>
                <a:srgbClr val="FFFFFF"/>
              </a:solidFill>
              <a:miter/>
            </a:ln>
          </p:spPr>
          <p:txBody>
            <a:bodyPr/>
            <a:lstStyle>
              <a:lvl1pPr lvl="0">
                <a:defRPr/>
              </a:lvl1pPr>
            </a:lstStyle>
            <a:p>
              <a:endParaRPr/>
            </a:p>
          </p:txBody>
        </p:sp>
        <p:sp>
          <p:nvSpPr>
            <p:cNvPr id="45" name="Straight Connector 44"/>
            <p:cNvSpPr/>
            <p:nvPr/>
          </p:nvSpPr>
          <p:spPr>
            <a:xfrm>
              <a:off x="3789" y="817"/>
              <a:ext cx="870" cy="0"/>
            </a:xfrm>
            <a:prstGeom prst="line">
              <a:avLst/>
            </a:prstGeom>
            <a:noFill/>
            <a:ln w="12700">
              <a:solidFill>
                <a:srgbClr val="000000"/>
              </a:solidFill>
              <a:miter/>
            </a:ln>
          </p:spPr>
          <p:txBody>
            <a:bodyPr/>
            <a:lstStyle>
              <a:lvl1pPr lvl="0">
                <a:defRPr/>
              </a:lvl1pPr>
            </a:lstStyle>
            <a:p>
              <a:endParaRPr/>
            </a:p>
          </p:txBody>
        </p:sp>
        <p:sp>
          <p:nvSpPr>
            <p:cNvPr id="46" name="Straight Connector 45"/>
            <p:cNvSpPr/>
            <p:nvPr/>
          </p:nvSpPr>
          <p:spPr>
            <a:xfrm>
              <a:off x="3658" y="817"/>
              <a:ext cx="131" cy="0"/>
            </a:xfrm>
            <a:prstGeom prst="line">
              <a:avLst/>
            </a:prstGeom>
            <a:noFill/>
            <a:ln w="12700">
              <a:solidFill>
                <a:srgbClr val="FFFFFF"/>
              </a:solidFill>
              <a:miter/>
            </a:ln>
          </p:spPr>
          <p:txBody>
            <a:bodyPr/>
            <a:lstStyle>
              <a:lvl1pPr lvl="0">
                <a:defRPr/>
              </a:lvl1pPr>
            </a:lstStyle>
            <a:p>
              <a:endParaRPr/>
            </a:p>
          </p:txBody>
        </p:sp>
        <p:sp>
          <p:nvSpPr>
            <p:cNvPr id="47" name="Straight Connector 46"/>
            <p:cNvSpPr/>
            <p:nvPr/>
          </p:nvSpPr>
          <p:spPr>
            <a:xfrm>
              <a:off x="267" y="817"/>
              <a:ext cx="1740" cy="0"/>
            </a:xfrm>
            <a:prstGeom prst="line">
              <a:avLst/>
            </a:prstGeom>
            <a:noFill/>
            <a:ln w="12700">
              <a:solidFill>
                <a:srgbClr val="FFFFFF"/>
              </a:solidFill>
              <a:miter/>
            </a:ln>
          </p:spPr>
          <p:txBody>
            <a:bodyPr/>
            <a:lstStyle>
              <a:lvl1pPr lvl="0">
                <a:defRPr/>
              </a:lvl1pPr>
            </a:lstStyle>
            <a:p>
              <a:endParaRPr/>
            </a:p>
          </p:txBody>
        </p:sp>
        <p:sp>
          <p:nvSpPr>
            <p:cNvPr id="48" name="Straight Connector 47"/>
            <p:cNvSpPr/>
            <p:nvPr/>
          </p:nvSpPr>
          <p:spPr>
            <a:xfrm>
              <a:off x="3789" y="2121"/>
              <a:ext cx="870" cy="0"/>
            </a:xfrm>
            <a:prstGeom prst="line">
              <a:avLst/>
            </a:prstGeom>
            <a:noFill/>
            <a:ln w="12700">
              <a:solidFill>
                <a:srgbClr val="000000"/>
              </a:solidFill>
              <a:miter/>
            </a:ln>
          </p:spPr>
          <p:txBody>
            <a:bodyPr/>
            <a:lstStyle>
              <a:lvl1pPr lvl="0">
                <a:defRPr/>
              </a:lvl1pPr>
            </a:lstStyle>
            <a:p>
              <a:endParaRPr/>
            </a:p>
          </p:txBody>
        </p:sp>
        <p:sp>
          <p:nvSpPr>
            <p:cNvPr id="49" name="Straight Connector 48"/>
            <p:cNvSpPr/>
            <p:nvPr/>
          </p:nvSpPr>
          <p:spPr>
            <a:xfrm>
              <a:off x="267" y="2121"/>
              <a:ext cx="3522" cy="0"/>
            </a:xfrm>
            <a:prstGeom prst="line">
              <a:avLst/>
            </a:prstGeom>
            <a:noFill/>
            <a:ln w="12700">
              <a:solidFill>
                <a:srgbClr val="FFFFFF"/>
              </a:solidFill>
              <a:miter/>
            </a:ln>
          </p:spPr>
          <p:txBody>
            <a:bodyPr/>
            <a:lstStyle>
              <a:lvl1pPr lvl="0">
                <a:defRPr/>
              </a:lvl1pPr>
            </a:lstStyle>
            <a:p>
              <a:endParaRPr/>
            </a:p>
          </p:txBody>
        </p:sp>
      </p:grpSp>
      <p:grpSp>
        <p:nvGrpSpPr>
          <p:cNvPr id="50" name="Group 49"/>
          <p:cNvGrpSpPr/>
          <p:nvPr/>
        </p:nvGrpSpPr>
        <p:grpSpPr>
          <a:xfrm>
            <a:off x="441325" y="5202238"/>
            <a:ext cx="8353425" cy="1558925"/>
            <a:chOff x="278" y="3277"/>
            <a:chExt cx="5262" cy="982"/>
          </a:xfrm>
        </p:grpSpPr>
        <p:sp>
          <p:nvSpPr>
            <p:cNvPr id="51" name="Rectangle 50"/>
            <p:cNvSpPr/>
            <p:nvPr/>
          </p:nvSpPr>
          <p:spPr>
            <a:xfrm>
              <a:off x="2909" y="3277"/>
              <a:ext cx="2631" cy="233"/>
            </a:xfrm>
            <a:prstGeom prst="rect">
              <a:avLst/>
            </a:prstGeom>
            <a:solidFill>
              <a:srgbClr val="0F6FC6"/>
            </a:solidFill>
            <a:ln>
              <a:noFill/>
            </a:ln>
          </p:spPr>
          <p:txBody>
            <a:bodyPr lIns="91444" tIns="45658" rIns="91444" bIns="45658"/>
            <a:lstStyle>
              <a:lvl1pPr lvl="0">
                <a:defRPr/>
              </a:lvl1pPr>
            </a:lstStyle>
            <a:p>
              <a:pPr lvl="0" algn="ctr"/>
              <a:r>
                <a:rPr b="1">
                  <a:solidFill>
                    <a:srgbClr val="FFFFFF"/>
                  </a:solidFill>
                  <a:latin typeface="Constantia"/>
                </a:rPr>
                <a:t>ایران</a:t>
              </a:r>
            </a:p>
          </p:txBody>
        </p:sp>
        <p:sp>
          <p:nvSpPr>
            <p:cNvPr id="52" name="Rectangle 51"/>
            <p:cNvSpPr/>
            <p:nvPr/>
          </p:nvSpPr>
          <p:spPr>
            <a:xfrm>
              <a:off x="278" y="3277"/>
              <a:ext cx="2631" cy="233"/>
            </a:xfrm>
            <a:prstGeom prst="rect">
              <a:avLst/>
            </a:prstGeom>
            <a:solidFill>
              <a:srgbClr val="0F6FC6"/>
            </a:solidFill>
            <a:ln>
              <a:noFill/>
            </a:ln>
          </p:spPr>
          <p:txBody>
            <a:bodyPr lIns="91444" tIns="45658" rIns="91444" bIns="45658"/>
            <a:lstStyle>
              <a:lvl1pPr lvl="0">
                <a:defRPr/>
              </a:lvl1pPr>
            </a:lstStyle>
            <a:p>
              <a:pPr lvl="0" algn="ctr"/>
              <a:r>
                <a:rPr b="1">
                  <a:solidFill>
                    <a:srgbClr val="FFFFFF"/>
                  </a:solidFill>
                  <a:latin typeface="Constantia"/>
                </a:rPr>
                <a:t>بین المللی و امریکا</a:t>
              </a:r>
            </a:p>
          </p:txBody>
        </p:sp>
        <p:sp>
          <p:nvSpPr>
            <p:cNvPr id="53" name="Rectangle 52"/>
            <p:cNvSpPr/>
            <p:nvPr/>
          </p:nvSpPr>
          <p:spPr>
            <a:xfrm>
              <a:off x="2909" y="3510"/>
              <a:ext cx="2631" cy="749"/>
            </a:xfrm>
            <a:prstGeom prst="rect">
              <a:avLst/>
            </a:prstGeom>
            <a:solidFill>
              <a:srgbClr val="CCD5EA"/>
            </a:solidFill>
            <a:ln>
              <a:noFill/>
            </a:ln>
          </p:spPr>
          <p:txBody>
            <a:bodyPr lIns="91444" tIns="45658" rIns="91444" bIns="45658"/>
            <a:lstStyle>
              <a:lvl1pPr lvl="0">
                <a:defRPr/>
              </a:lvl1pPr>
            </a:lstStyle>
            <a:p>
              <a:pPr lvl="0" algn="ctr"/>
              <a:r>
                <a:rPr b="1">
                  <a:solidFill>
                    <a:srgbClr val="000000"/>
                  </a:solidFill>
                  <a:latin typeface="Constantia"/>
                </a:rPr>
                <a:t>حقوق نسبت به منافع اقتصادی آتی یا سایر راههای دستیابی مشروع به آن منافع که در نتیجه معاملات یا سایر رویدادهای گذشته به کنترل واحد تجاری درامده است.</a:t>
              </a:r>
            </a:p>
          </p:txBody>
        </p:sp>
        <p:sp>
          <p:nvSpPr>
            <p:cNvPr id="54" name="Rectangle 53"/>
            <p:cNvSpPr/>
            <p:nvPr/>
          </p:nvSpPr>
          <p:spPr>
            <a:xfrm>
              <a:off x="278" y="3510"/>
              <a:ext cx="2631" cy="749"/>
            </a:xfrm>
            <a:prstGeom prst="rect">
              <a:avLst/>
            </a:prstGeom>
            <a:solidFill>
              <a:srgbClr val="CCD5EA"/>
            </a:solidFill>
            <a:ln>
              <a:noFill/>
            </a:ln>
          </p:spPr>
          <p:txBody>
            <a:bodyPr lIns="91444" tIns="45658" rIns="91444" bIns="45658"/>
            <a:lstStyle>
              <a:lvl1pPr lvl="0">
                <a:defRPr/>
              </a:lvl1pPr>
            </a:lstStyle>
            <a:p>
              <a:pPr lvl="0" algn="ctr"/>
              <a:r>
                <a:rPr b="1">
                  <a:solidFill>
                    <a:srgbClr val="000000"/>
                  </a:solidFill>
                  <a:latin typeface="Constantia"/>
                </a:rPr>
                <a:t>یک منبع دارای منافع اقتصادی اتی که در نتیجه معاملات یا سایر رویدادهای گذشته به کنترل واحد تجاری درامده است.</a:t>
              </a:r>
            </a:p>
          </p:txBody>
        </p:sp>
        <p:sp>
          <p:nvSpPr>
            <p:cNvPr id="55" name="Straight Connector 54"/>
            <p:cNvSpPr/>
            <p:nvPr/>
          </p:nvSpPr>
          <p:spPr>
            <a:xfrm>
              <a:off x="2909" y="3277"/>
              <a:ext cx="0" cy="982"/>
            </a:xfrm>
            <a:prstGeom prst="line">
              <a:avLst/>
            </a:prstGeom>
            <a:noFill/>
            <a:ln w="12700">
              <a:solidFill>
                <a:srgbClr val="FFFFFF"/>
              </a:solidFill>
              <a:miter/>
            </a:ln>
          </p:spPr>
          <p:txBody>
            <a:bodyPr/>
            <a:lstStyle>
              <a:lvl1pPr lvl="0">
                <a:defRPr/>
              </a:lvl1pPr>
            </a:lstStyle>
            <a:p>
              <a:endParaRPr/>
            </a:p>
          </p:txBody>
        </p:sp>
        <p:sp>
          <p:nvSpPr>
            <p:cNvPr id="56" name="Straight Connector 55"/>
            <p:cNvSpPr/>
            <p:nvPr/>
          </p:nvSpPr>
          <p:spPr>
            <a:xfrm>
              <a:off x="278" y="3510"/>
              <a:ext cx="5262" cy="0"/>
            </a:xfrm>
            <a:prstGeom prst="line">
              <a:avLst/>
            </a:prstGeom>
            <a:noFill/>
            <a:ln w="38100">
              <a:solidFill>
                <a:srgbClr val="FFFFFF"/>
              </a:solidFill>
              <a:miter/>
            </a:ln>
          </p:spPr>
          <p:txBody>
            <a:bodyPr/>
            <a:lstStyle>
              <a:lvl1pPr lvl="0">
                <a:defRPr/>
              </a:lvl1pPr>
            </a:lstStyle>
            <a:p>
              <a:endParaRPr/>
            </a:p>
          </p:txBody>
        </p:sp>
        <p:sp>
          <p:nvSpPr>
            <p:cNvPr id="57" name="Straight Connector 56"/>
            <p:cNvSpPr/>
            <p:nvPr/>
          </p:nvSpPr>
          <p:spPr>
            <a:xfrm>
              <a:off x="5540" y="3277"/>
              <a:ext cx="0" cy="982"/>
            </a:xfrm>
            <a:prstGeom prst="line">
              <a:avLst/>
            </a:prstGeom>
            <a:noFill/>
            <a:ln w="12700">
              <a:solidFill>
                <a:srgbClr val="FFFFFF"/>
              </a:solidFill>
              <a:miter/>
            </a:ln>
          </p:spPr>
          <p:txBody>
            <a:bodyPr/>
            <a:lstStyle>
              <a:lvl1pPr lvl="0">
                <a:defRPr/>
              </a:lvl1pPr>
            </a:lstStyle>
            <a:p>
              <a:endParaRPr/>
            </a:p>
          </p:txBody>
        </p:sp>
        <p:sp>
          <p:nvSpPr>
            <p:cNvPr id="58" name="Straight Connector 57"/>
            <p:cNvSpPr/>
            <p:nvPr/>
          </p:nvSpPr>
          <p:spPr>
            <a:xfrm>
              <a:off x="278" y="3277"/>
              <a:ext cx="0" cy="982"/>
            </a:xfrm>
            <a:prstGeom prst="line">
              <a:avLst/>
            </a:prstGeom>
            <a:noFill/>
            <a:ln w="12700">
              <a:solidFill>
                <a:srgbClr val="FFFFFF"/>
              </a:solidFill>
              <a:miter/>
            </a:ln>
          </p:spPr>
          <p:txBody>
            <a:bodyPr/>
            <a:lstStyle>
              <a:lvl1pPr lvl="0">
                <a:defRPr/>
              </a:lvl1pPr>
            </a:lstStyle>
            <a:p>
              <a:endParaRPr/>
            </a:p>
          </p:txBody>
        </p:sp>
        <p:sp>
          <p:nvSpPr>
            <p:cNvPr id="59" name="Straight Connector 58"/>
            <p:cNvSpPr/>
            <p:nvPr/>
          </p:nvSpPr>
          <p:spPr>
            <a:xfrm>
              <a:off x="278" y="3277"/>
              <a:ext cx="5262" cy="0"/>
            </a:xfrm>
            <a:prstGeom prst="line">
              <a:avLst/>
            </a:prstGeom>
            <a:noFill/>
            <a:ln w="12700">
              <a:solidFill>
                <a:srgbClr val="FFFFFF"/>
              </a:solidFill>
              <a:miter/>
            </a:ln>
          </p:spPr>
          <p:txBody>
            <a:bodyPr/>
            <a:lstStyle>
              <a:lvl1pPr lvl="0">
                <a:defRPr/>
              </a:lvl1pPr>
            </a:lstStyle>
            <a:p>
              <a:endParaRPr/>
            </a:p>
          </p:txBody>
        </p:sp>
        <p:sp>
          <p:nvSpPr>
            <p:cNvPr id="60" name="Straight Connector 59"/>
            <p:cNvSpPr/>
            <p:nvPr/>
          </p:nvSpPr>
          <p:spPr>
            <a:xfrm>
              <a:off x="278" y="4259"/>
              <a:ext cx="5262"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 calcmode="lin" valueType="num">
                                      <p:cBhvr>
                                        <p:cTn id="1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animEffect transition="in" filter="circle(in)">
                                      <p:cBhvr>
                                        <p:cTn id="23" dur="2000"/>
                                        <p:tgtEl>
                                          <p:spTgt spid="2">
                                            <p:txEl>
                                              <p:pRg st="12" end="1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13" end="13"/>
                                            </p:txEl>
                                          </p:spTgt>
                                        </p:tgtEl>
                                        <p:attrNameLst>
                                          <p:attrName>style.visibility</p:attrName>
                                        </p:attrNameLst>
                                      </p:cBhvr>
                                      <p:to>
                                        <p:strVal val="visible"/>
                                      </p:to>
                                    </p:set>
                                    <p:animEffect transition="in" filter="circle(in)">
                                      <p:cBhvr>
                                        <p:cTn id="26" dur="2000"/>
                                        <p:tgtEl>
                                          <p:spTgt spid="2">
                                            <p:txEl>
                                              <p:pRg st="13" end="1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ppt_x</p:attrName>
                                        </p:attrNameLst>
                                      </p:cBhvr>
                                      <p:tavLst>
                                        <p:tav tm="0">
                                          <p:val>
                                            <p:strVal val="#ppt_x"/>
                                          </p:val>
                                        </p:tav>
                                        <p:tav tm="100000">
                                          <p:val>
                                            <p:strVal val="#ppt_x"/>
                                          </p:val>
                                        </p:tav>
                                      </p:tavLst>
                                    </p:anim>
                                    <p:anim calcmode="lin" valueType="num">
                                      <p:cBhvr>
                                        <p:cTn id="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2. مقایسه صورتهای مالی</a:t>
            </a:r>
          </a:p>
          <a:p>
            <a:pPr lvl="0" algn="just">
              <a:buNone/>
            </a:pPr>
            <a:r>
              <a:rPr sz="2200" b="1">
                <a:solidFill>
                  <a:srgbClr val="0070C0"/>
                </a:solidFill>
              </a:rPr>
              <a:t> اجزای صورتهای مالی:</a:t>
            </a: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buNone/>
            </a:pPr>
            <a:endParaRPr sz="2200" b="1">
              <a:solidFill>
                <a:srgbClr val="0070C0"/>
              </a:solidFill>
            </a:endParaRPr>
          </a:p>
          <a:p>
            <a:pPr lvl="0" algn="just"/>
            <a:r>
              <a:rPr sz="2800" b="1">
                <a:solidFill>
                  <a:srgbClr val="FF0000"/>
                </a:solidFill>
              </a:rPr>
              <a:t>موارد افتراق مربوط به ترازنامه</a:t>
            </a:r>
          </a:p>
          <a:p>
            <a:pPr lvl="0" algn="just"/>
            <a:r>
              <a:rPr sz="2200"/>
              <a:t>براساس استانداردهای بین المللی ارایه صورت وضعیت مالی به تاریخ ابتدای دوره مقایسه ای ضروری می باشد.</a:t>
            </a:r>
          </a:p>
          <a:p>
            <a:pPr lvl="0" algn="just"/>
            <a:r>
              <a:rPr sz="2200"/>
              <a:t>در ایران ترازنامه به شکل T ارائه می شود اما در استانداردهای بین المللی و آمریکا به شکل گزارشی ارائه می شود.</a:t>
            </a:r>
          </a:p>
        </p:txBody>
      </p:sp>
      <p:grpSp>
        <p:nvGrpSpPr>
          <p:cNvPr id="3" name="Group 2"/>
          <p:cNvGrpSpPr/>
          <p:nvPr/>
        </p:nvGrpSpPr>
        <p:grpSpPr>
          <a:xfrm>
            <a:off x="0" y="952500"/>
            <a:ext cx="9144000" cy="3856038"/>
            <a:chOff x="0" y="600"/>
            <a:chExt cx="5760" cy="2429"/>
          </a:xfrm>
        </p:grpSpPr>
        <p:sp>
          <p:nvSpPr>
            <p:cNvPr id="4" name="Rectangle 3"/>
            <p:cNvSpPr/>
            <p:nvPr/>
          </p:nvSpPr>
          <p:spPr>
            <a:xfrm>
              <a:off x="4288" y="600"/>
              <a:ext cx="1472" cy="384"/>
            </a:xfrm>
            <a:prstGeom prst="rect">
              <a:avLst/>
            </a:prstGeom>
            <a:solidFill>
              <a:srgbClr val="A5C249"/>
            </a:solidFill>
            <a:ln>
              <a:noFill/>
            </a:ln>
          </p:spPr>
          <p:txBody>
            <a:bodyPr tIns="45732" bIns="45732"/>
            <a:lstStyle>
              <a:lvl1pPr lvl="0">
                <a:defRPr/>
              </a:lvl1pPr>
            </a:lstStyle>
            <a:p>
              <a:pPr lvl="0" algn="ctr"/>
              <a:r>
                <a:rPr sz="2400" b="1">
                  <a:latin typeface="Constantia"/>
                </a:rPr>
                <a:t>ایران</a:t>
              </a:r>
            </a:p>
          </p:txBody>
        </p:sp>
        <p:sp>
          <p:nvSpPr>
            <p:cNvPr id="5" name="Rectangle 4"/>
            <p:cNvSpPr/>
            <p:nvPr/>
          </p:nvSpPr>
          <p:spPr>
            <a:xfrm>
              <a:off x="2156" y="600"/>
              <a:ext cx="2132" cy="384"/>
            </a:xfrm>
            <a:prstGeom prst="rect">
              <a:avLst/>
            </a:prstGeom>
            <a:solidFill>
              <a:srgbClr val="A5C249"/>
            </a:solidFill>
            <a:ln>
              <a:noFill/>
            </a:ln>
          </p:spPr>
          <p:txBody>
            <a:bodyPr tIns="45732" bIns="45732"/>
            <a:lstStyle>
              <a:lvl1pPr lvl="0">
                <a:defRPr/>
              </a:lvl1pPr>
            </a:lstStyle>
            <a:p>
              <a:pPr lvl="0" algn="ctr"/>
              <a:r>
                <a:rPr sz="2400" b="1">
                  <a:latin typeface="Constantia"/>
                </a:rPr>
                <a:t>IFRS</a:t>
              </a:r>
            </a:p>
          </p:txBody>
        </p:sp>
        <p:sp>
          <p:nvSpPr>
            <p:cNvPr id="6" name="Rectangle 5"/>
            <p:cNvSpPr/>
            <p:nvPr/>
          </p:nvSpPr>
          <p:spPr>
            <a:xfrm>
              <a:off x="0" y="600"/>
              <a:ext cx="2156" cy="384"/>
            </a:xfrm>
            <a:prstGeom prst="rect">
              <a:avLst/>
            </a:prstGeom>
            <a:solidFill>
              <a:srgbClr val="A5C249"/>
            </a:solidFill>
            <a:ln>
              <a:noFill/>
            </a:ln>
          </p:spPr>
          <p:txBody>
            <a:bodyPr tIns="45732" bIns="45732"/>
            <a:lstStyle>
              <a:lvl1pPr lvl="0">
                <a:defRPr/>
              </a:lvl1pPr>
            </a:lstStyle>
            <a:p>
              <a:pPr lvl="0" algn="ctr"/>
              <a:r>
                <a:rPr sz="2400" b="1">
                  <a:latin typeface="Constantia"/>
                </a:rPr>
                <a:t>GAAP</a:t>
              </a:r>
            </a:p>
          </p:txBody>
        </p:sp>
        <p:sp>
          <p:nvSpPr>
            <p:cNvPr id="7" name="Rectangle 6"/>
            <p:cNvSpPr/>
            <p:nvPr/>
          </p:nvSpPr>
          <p:spPr>
            <a:xfrm>
              <a:off x="4288" y="984"/>
              <a:ext cx="1472" cy="441"/>
            </a:xfrm>
            <a:prstGeom prst="rect">
              <a:avLst/>
            </a:prstGeom>
            <a:solidFill>
              <a:srgbClr val="E1E9CF"/>
            </a:solidFill>
            <a:ln>
              <a:noFill/>
            </a:ln>
          </p:spPr>
          <p:txBody>
            <a:bodyPr tIns="45732" bIns="45732"/>
            <a:lstStyle>
              <a:lvl1pPr lvl="0">
                <a:defRPr/>
              </a:lvl1pPr>
            </a:lstStyle>
            <a:p>
              <a:pPr lvl="0" algn="ctr"/>
              <a:r>
                <a:rPr sz="2000" b="1">
                  <a:latin typeface="Constantia"/>
                </a:rPr>
                <a:t>ترازنامه</a:t>
              </a:r>
            </a:p>
          </p:txBody>
        </p:sp>
        <p:sp>
          <p:nvSpPr>
            <p:cNvPr id="8" name="Rectangle 7"/>
            <p:cNvSpPr/>
            <p:nvPr/>
          </p:nvSpPr>
          <p:spPr>
            <a:xfrm>
              <a:off x="2156" y="984"/>
              <a:ext cx="2132" cy="441"/>
            </a:xfrm>
            <a:prstGeom prst="rect">
              <a:avLst/>
            </a:prstGeom>
            <a:solidFill>
              <a:srgbClr val="E1E9CF"/>
            </a:solidFill>
            <a:ln>
              <a:noFill/>
            </a:ln>
          </p:spPr>
          <p:txBody>
            <a:bodyPr tIns="45732" bIns="45732"/>
            <a:lstStyle>
              <a:lvl1pPr lvl="0">
                <a:defRPr/>
              </a:lvl1pPr>
            </a:lstStyle>
            <a:p>
              <a:pPr lvl="0" algn="ctr"/>
              <a:r>
                <a:rPr sz="2000" b="1">
                  <a:latin typeface="Constantia"/>
                </a:rPr>
                <a:t>صورت وضعیت مالی </a:t>
              </a:r>
            </a:p>
          </p:txBody>
        </p:sp>
        <p:sp>
          <p:nvSpPr>
            <p:cNvPr id="9" name="Rectangle 8"/>
            <p:cNvSpPr/>
            <p:nvPr/>
          </p:nvSpPr>
          <p:spPr>
            <a:xfrm>
              <a:off x="0" y="984"/>
              <a:ext cx="2156" cy="441"/>
            </a:xfrm>
            <a:prstGeom prst="rect">
              <a:avLst/>
            </a:prstGeom>
            <a:solidFill>
              <a:srgbClr val="E1E9CF"/>
            </a:solidFill>
            <a:ln>
              <a:noFill/>
            </a:ln>
          </p:spPr>
          <p:txBody>
            <a:bodyPr tIns="45732" bIns="45732"/>
            <a:lstStyle>
              <a:lvl1pPr lvl="0">
                <a:defRPr/>
              </a:lvl1pPr>
            </a:lstStyle>
            <a:p>
              <a:pPr lvl="0" algn="ctr"/>
              <a:r>
                <a:rPr sz="2000" b="1">
                  <a:latin typeface="Constantia"/>
                </a:rPr>
                <a:t>ترازنامه</a:t>
              </a:r>
            </a:p>
          </p:txBody>
        </p:sp>
        <p:sp>
          <p:nvSpPr>
            <p:cNvPr id="10" name="Rectangle 9"/>
            <p:cNvSpPr/>
            <p:nvPr/>
          </p:nvSpPr>
          <p:spPr>
            <a:xfrm>
              <a:off x="4288" y="1425"/>
              <a:ext cx="1472" cy="360"/>
            </a:xfrm>
            <a:prstGeom prst="rect">
              <a:avLst/>
            </a:prstGeom>
            <a:solidFill>
              <a:srgbClr val="F0F4E9"/>
            </a:solidFill>
            <a:ln>
              <a:noFill/>
            </a:ln>
          </p:spPr>
          <p:txBody>
            <a:bodyPr tIns="45732" bIns="45732"/>
            <a:lstStyle>
              <a:lvl1pPr lvl="0">
                <a:defRPr/>
              </a:lvl1pPr>
            </a:lstStyle>
            <a:p>
              <a:pPr lvl="0" algn="ctr"/>
              <a:r>
                <a:rPr sz="2000" b="1">
                  <a:latin typeface="Constantia"/>
                </a:rPr>
                <a:t>صورت سود و زیان</a:t>
              </a:r>
            </a:p>
          </p:txBody>
        </p:sp>
        <p:sp>
          <p:nvSpPr>
            <p:cNvPr id="11" name="Rectangle 10"/>
            <p:cNvSpPr/>
            <p:nvPr/>
          </p:nvSpPr>
          <p:spPr>
            <a:xfrm>
              <a:off x="2156" y="1425"/>
              <a:ext cx="2132" cy="360"/>
            </a:xfrm>
            <a:prstGeom prst="rect">
              <a:avLst/>
            </a:prstGeom>
            <a:solidFill>
              <a:srgbClr val="F0F4E9"/>
            </a:solidFill>
            <a:ln>
              <a:noFill/>
            </a:ln>
          </p:spPr>
          <p:txBody>
            <a:bodyPr tIns="45732" bIns="45732"/>
            <a:lstStyle>
              <a:lvl1pPr lvl="0">
                <a:defRPr/>
              </a:lvl1pPr>
            </a:lstStyle>
            <a:p>
              <a:pPr lvl="0" algn="ctr"/>
              <a:r>
                <a:rPr sz="2000" b="1">
                  <a:latin typeface="Constantia"/>
                </a:rPr>
                <a:t>صورت سود و زیان</a:t>
              </a:r>
            </a:p>
          </p:txBody>
        </p:sp>
        <p:sp>
          <p:nvSpPr>
            <p:cNvPr id="12" name="Rectangle 11"/>
            <p:cNvSpPr/>
            <p:nvPr/>
          </p:nvSpPr>
          <p:spPr>
            <a:xfrm>
              <a:off x="0" y="1425"/>
              <a:ext cx="2156" cy="360"/>
            </a:xfrm>
            <a:prstGeom prst="rect">
              <a:avLst/>
            </a:prstGeom>
            <a:solidFill>
              <a:srgbClr val="F0F4E9"/>
            </a:solidFill>
            <a:ln>
              <a:noFill/>
            </a:ln>
          </p:spPr>
          <p:txBody>
            <a:bodyPr tIns="45732" bIns="45732"/>
            <a:lstStyle>
              <a:lvl1pPr lvl="0">
                <a:defRPr/>
              </a:lvl1pPr>
            </a:lstStyle>
            <a:p>
              <a:pPr lvl="0" algn="ctr"/>
              <a:r>
                <a:rPr sz="2000" b="1">
                  <a:latin typeface="Constantia"/>
                </a:rPr>
                <a:t>صورت سود و زیان</a:t>
              </a:r>
            </a:p>
          </p:txBody>
        </p:sp>
        <p:sp>
          <p:nvSpPr>
            <p:cNvPr id="13" name="Rectangle 12"/>
            <p:cNvSpPr/>
            <p:nvPr/>
          </p:nvSpPr>
          <p:spPr>
            <a:xfrm>
              <a:off x="4288" y="1785"/>
              <a:ext cx="1472" cy="442"/>
            </a:xfrm>
            <a:prstGeom prst="rect">
              <a:avLst/>
            </a:prstGeom>
            <a:solidFill>
              <a:srgbClr val="E1E9CF"/>
            </a:solidFill>
            <a:ln>
              <a:noFill/>
            </a:ln>
          </p:spPr>
          <p:txBody>
            <a:bodyPr tIns="45732" bIns="45732"/>
            <a:lstStyle>
              <a:lvl1pPr lvl="0">
                <a:defRPr/>
              </a:lvl1pPr>
            </a:lstStyle>
            <a:p>
              <a:pPr lvl="0" algn="ctr"/>
              <a:r>
                <a:rPr sz="2000" b="1">
                  <a:latin typeface="Constantia"/>
                </a:rPr>
                <a:t>صورت سود و زیان جامع</a:t>
              </a:r>
            </a:p>
          </p:txBody>
        </p:sp>
        <p:sp>
          <p:nvSpPr>
            <p:cNvPr id="14" name="Rectangle 13"/>
            <p:cNvSpPr/>
            <p:nvPr/>
          </p:nvSpPr>
          <p:spPr>
            <a:xfrm>
              <a:off x="2156" y="1785"/>
              <a:ext cx="2132" cy="442"/>
            </a:xfrm>
            <a:prstGeom prst="rect">
              <a:avLst/>
            </a:prstGeom>
            <a:solidFill>
              <a:srgbClr val="E1E9CF"/>
            </a:solidFill>
            <a:ln>
              <a:noFill/>
            </a:ln>
          </p:spPr>
          <p:txBody>
            <a:bodyPr tIns="45732" bIns="45732"/>
            <a:lstStyle>
              <a:lvl1pPr lvl="0">
                <a:defRPr/>
              </a:lvl1pPr>
            </a:lstStyle>
            <a:p>
              <a:pPr lvl="0" algn="ctr"/>
              <a:r>
                <a:rPr sz="2000" b="1">
                  <a:latin typeface="Constantia"/>
                </a:rPr>
                <a:t>صورت سود و زیان جامع</a:t>
              </a:r>
            </a:p>
          </p:txBody>
        </p:sp>
        <p:sp>
          <p:nvSpPr>
            <p:cNvPr id="15" name="Rectangle 14"/>
            <p:cNvSpPr/>
            <p:nvPr/>
          </p:nvSpPr>
          <p:spPr>
            <a:xfrm>
              <a:off x="0" y="1785"/>
              <a:ext cx="2156" cy="442"/>
            </a:xfrm>
            <a:prstGeom prst="rect">
              <a:avLst/>
            </a:prstGeom>
            <a:solidFill>
              <a:srgbClr val="E1E9CF"/>
            </a:solidFill>
            <a:ln>
              <a:noFill/>
            </a:ln>
          </p:spPr>
          <p:txBody>
            <a:bodyPr tIns="45732" bIns="45732"/>
            <a:lstStyle>
              <a:lvl1pPr lvl="0">
                <a:defRPr/>
              </a:lvl1pPr>
            </a:lstStyle>
            <a:p>
              <a:pPr lvl="0" algn="ctr"/>
              <a:r>
                <a:rPr sz="2000" b="1">
                  <a:latin typeface="Constantia"/>
                </a:rPr>
                <a:t>صورت سود و زیان جامع</a:t>
              </a:r>
            </a:p>
          </p:txBody>
        </p:sp>
        <p:sp>
          <p:nvSpPr>
            <p:cNvPr id="16" name="Rectangle 15"/>
            <p:cNvSpPr/>
            <p:nvPr/>
          </p:nvSpPr>
          <p:spPr>
            <a:xfrm>
              <a:off x="4288" y="2227"/>
              <a:ext cx="1472" cy="360"/>
            </a:xfrm>
            <a:prstGeom prst="rect">
              <a:avLst/>
            </a:prstGeom>
            <a:solidFill>
              <a:srgbClr val="F0F4E9"/>
            </a:solidFill>
            <a:ln>
              <a:noFill/>
            </a:ln>
          </p:spPr>
          <p:txBody>
            <a:bodyPr tIns="45732" bIns="45732"/>
            <a:lstStyle>
              <a:lvl1pPr lvl="0">
                <a:defRPr/>
              </a:lvl1pPr>
            </a:lstStyle>
            <a:p>
              <a:pPr lvl="0" algn="ctr"/>
              <a:r>
                <a:rPr sz="2000" b="1">
                  <a:latin typeface="Constantia"/>
                </a:rPr>
                <a:t>صورت جریان وجوه نقد</a:t>
              </a:r>
            </a:p>
          </p:txBody>
        </p:sp>
        <p:sp>
          <p:nvSpPr>
            <p:cNvPr id="17" name="Rectangle 16"/>
            <p:cNvSpPr/>
            <p:nvPr/>
          </p:nvSpPr>
          <p:spPr>
            <a:xfrm>
              <a:off x="2156" y="2227"/>
              <a:ext cx="2132" cy="360"/>
            </a:xfrm>
            <a:prstGeom prst="rect">
              <a:avLst/>
            </a:prstGeom>
            <a:solidFill>
              <a:srgbClr val="F0F4E9"/>
            </a:solidFill>
            <a:ln>
              <a:noFill/>
            </a:ln>
          </p:spPr>
          <p:txBody>
            <a:bodyPr tIns="45732" bIns="45732"/>
            <a:lstStyle>
              <a:lvl1pPr lvl="0">
                <a:defRPr/>
              </a:lvl1pPr>
            </a:lstStyle>
            <a:p>
              <a:pPr lvl="0" algn="ctr"/>
              <a:r>
                <a:rPr sz="2000" b="1">
                  <a:latin typeface="Constantia"/>
                </a:rPr>
                <a:t>صورت جریان وجوه نقد</a:t>
              </a:r>
            </a:p>
          </p:txBody>
        </p:sp>
        <p:sp>
          <p:nvSpPr>
            <p:cNvPr id="18" name="Rectangle 17"/>
            <p:cNvSpPr/>
            <p:nvPr/>
          </p:nvSpPr>
          <p:spPr>
            <a:xfrm>
              <a:off x="0" y="2227"/>
              <a:ext cx="2156" cy="360"/>
            </a:xfrm>
            <a:prstGeom prst="rect">
              <a:avLst/>
            </a:prstGeom>
            <a:solidFill>
              <a:srgbClr val="F0F4E9"/>
            </a:solidFill>
            <a:ln>
              <a:noFill/>
            </a:ln>
          </p:spPr>
          <p:txBody>
            <a:bodyPr tIns="45732" bIns="45732"/>
            <a:lstStyle>
              <a:lvl1pPr lvl="0">
                <a:defRPr/>
              </a:lvl1pPr>
            </a:lstStyle>
            <a:p>
              <a:pPr lvl="0" algn="ctr"/>
              <a:r>
                <a:rPr sz="2000" b="1">
                  <a:latin typeface="Constantia"/>
                </a:rPr>
                <a:t>صورت جریان وجوه نقد</a:t>
              </a:r>
            </a:p>
          </p:txBody>
        </p:sp>
        <p:sp>
          <p:nvSpPr>
            <p:cNvPr id="19" name="Rectangle 18"/>
            <p:cNvSpPr/>
            <p:nvPr/>
          </p:nvSpPr>
          <p:spPr>
            <a:xfrm>
              <a:off x="4288" y="2587"/>
              <a:ext cx="1472" cy="442"/>
            </a:xfrm>
            <a:prstGeom prst="rect">
              <a:avLst/>
            </a:prstGeom>
            <a:solidFill>
              <a:srgbClr val="E1E9CF"/>
            </a:solidFill>
            <a:ln>
              <a:noFill/>
            </a:ln>
          </p:spPr>
          <p:txBody>
            <a:bodyPr tIns="45732" bIns="45732"/>
            <a:lstStyle>
              <a:lvl1pPr lvl="0">
                <a:defRPr/>
              </a:lvl1pPr>
            </a:lstStyle>
            <a:p>
              <a:pPr lvl="0" algn="ctr"/>
              <a:r>
                <a:rPr sz="2000" b="1">
                  <a:latin typeface="Constantia"/>
                </a:rPr>
                <a:t>-</a:t>
              </a:r>
            </a:p>
          </p:txBody>
        </p:sp>
        <p:sp>
          <p:nvSpPr>
            <p:cNvPr id="20" name="Rectangle 19"/>
            <p:cNvSpPr/>
            <p:nvPr/>
          </p:nvSpPr>
          <p:spPr>
            <a:xfrm>
              <a:off x="2156" y="2587"/>
              <a:ext cx="2132" cy="442"/>
            </a:xfrm>
            <a:prstGeom prst="rect">
              <a:avLst/>
            </a:prstGeom>
            <a:solidFill>
              <a:srgbClr val="E1E9CF"/>
            </a:solidFill>
            <a:ln>
              <a:noFill/>
            </a:ln>
          </p:spPr>
          <p:txBody>
            <a:bodyPr tIns="45732" bIns="45732"/>
            <a:lstStyle>
              <a:lvl1pPr lvl="0">
                <a:defRPr/>
              </a:lvl1pPr>
            </a:lstStyle>
            <a:p>
              <a:pPr lvl="0" algn="ctr"/>
              <a:r>
                <a:rPr b="1">
                  <a:solidFill>
                    <a:srgbClr val="0F6FC6"/>
                  </a:solidFill>
                  <a:latin typeface="Constantia"/>
                </a:rPr>
                <a:t>صورت تغییرات حقوق صاحبان سرمایه</a:t>
              </a:r>
            </a:p>
          </p:txBody>
        </p:sp>
        <p:sp>
          <p:nvSpPr>
            <p:cNvPr id="21" name="Rectangle 20"/>
            <p:cNvSpPr/>
            <p:nvPr/>
          </p:nvSpPr>
          <p:spPr>
            <a:xfrm>
              <a:off x="0" y="2587"/>
              <a:ext cx="2156" cy="442"/>
            </a:xfrm>
            <a:prstGeom prst="rect">
              <a:avLst/>
            </a:prstGeom>
            <a:solidFill>
              <a:srgbClr val="E1E9CF"/>
            </a:solidFill>
            <a:ln>
              <a:noFill/>
            </a:ln>
          </p:spPr>
          <p:txBody>
            <a:bodyPr tIns="45732" bIns="45732"/>
            <a:lstStyle>
              <a:lvl1pPr lvl="0">
                <a:defRPr/>
              </a:lvl1pPr>
            </a:lstStyle>
            <a:p>
              <a:pPr lvl="0" algn="ctr"/>
              <a:r>
                <a:rPr b="1">
                  <a:solidFill>
                    <a:srgbClr val="0F6FC6"/>
                  </a:solidFill>
                  <a:latin typeface="Constantia"/>
                </a:rPr>
                <a:t>صورت تغییرات حقوق صاحبان سرمایه</a:t>
              </a:r>
            </a:p>
          </p:txBody>
        </p:sp>
        <p:sp>
          <p:nvSpPr>
            <p:cNvPr id="22" name="Straight Connector 21"/>
            <p:cNvSpPr/>
            <p:nvPr/>
          </p:nvSpPr>
          <p:spPr>
            <a:xfrm>
              <a:off x="4288" y="600"/>
              <a:ext cx="0" cy="2429"/>
            </a:xfrm>
            <a:prstGeom prst="line">
              <a:avLst/>
            </a:prstGeom>
            <a:noFill/>
            <a:ln w="12700">
              <a:solidFill>
                <a:srgbClr val="FFFFFF"/>
              </a:solidFill>
              <a:miter/>
            </a:ln>
          </p:spPr>
          <p:txBody>
            <a:bodyPr/>
            <a:lstStyle>
              <a:lvl1pPr lvl="0">
                <a:defRPr/>
              </a:lvl1pPr>
            </a:lstStyle>
            <a:p>
              <a:endParaRPr/>
            </a:p>
          </p:txBody>
        </p:sp>
        <p:sp>
          <p:nvSpPr>
            <p:cNvPr id="23" name="Straight Connector 22"/>
            <p:cNvSpPr/>
            <p:nvPr/>
          </p:nvSpPr>
          <p:spPr>
            <a:xfrm>
              <a:off x="2156" y="600"/>
              <a:ext cx="0" cy="2429"/>
            </a:xfrm>
            <a:prstGeom prst="line">
              <a:avLst/>
            </a:prstGeom>
            <a:noFill/>
            <a:ln w="12700">
              <a:solidFill>
                <a:srgbClr val="FFFFFF"/>
              </a:solidFill>
              <a:miter/>
            </a:ln>
          </p:spPr>
          <p:txBody>
            <a:bodyPr/>
            <a:lstStyle>
              <a:lvl1pPr lvl="0">
                <a:defRPr/>
              </a:lvl1pPr>
            </a:lstStyle>
            <a:p>
              <a:endParaRPr/>
            </a:p>
          </p:txBody>
        </p:sp>
        <p:sp>
          <p:nvSpPr>
            <p:cNvPr id="24" name="Straight Connector 23"/>
            <p:cNvSpPr/>
            <p:nvPr/>
          </p:nvSpPr>
          <p:spPr>
            <a:xfrm>
              <a:off x="0" y="984"/>
              <a:ext cx="5760" cy="0"/>
            </a:xfrm>
            <a:prstGeom prst="line">
              <a:avLst/>
            </a:prstGeom>
            <a:noFill/>
            <a:ln w="38100">
              <a:solidFill>
                <a:srgbClr val="FFFFFF"/>
              </a:solidFill>
              <a:miter/>
            </a:ln>
          </p:spPr>
          <p:txBody>
            <a:bodyPr/>
            <a:lstStyle>
              <a:lvl1pPr lvl="0">
                <a:defRPr/>
              </a:lvl1pPr>
            </a:lstStyle>
            <a:p>
              <a:endParaRPr/>
            </a:p>
          </p:txBody>
        </p:sp>
        <p:sp>
          <p:nvSpPr>
            <p:cNvPr id="25" name="Straight Connector 24"/>
            <p:cNvSpPr/>
            <p:nvPr/>
          </p:nvSpPr>
          <p:spPr>
            <a:xfrm>
              <a:off x="0" y="1425"/>
              <a:ext cx="5760" cy="0"/>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0" y="1785"/>
              <a:ext cx="5760" cy="0"/>
            </a:xfrm>
            <a:prstGeom prst="line">
              <a:avLst/>
            </a:prstGeom>
            <a:noFill/>
            <a:ln w="12700">
              <a:solidFill>
                <a:srgbClr val="FFFFFF"/>
              </a:solidFill>
              <a:miter/>
            </a:ln>
          </p:spPr>
          <p:txBody>
            <a:bodyPr/>
            <a:lstStyle>
              <a:lvl1pPr lvl="0">
                <a:defRPr/>
              </a:lvl1pPr>
            </a:lstStyle>
            <a:p>
              <a:endParaRPr/>
            </a:p>
          </p:txBody>
        </p:sp>
        <p:sp>
          <p:nvSpPr>
            <p:cNvPr id="27" name="Straight Connector 26"/>
            <p:cNvSpPr/>
            <p:nvPr/>
          </p:nvSpPr>
          <p:spPr>
            <a:xfrm>
              <a:off x="0" y="2227"/>
              <a:ext cx="5760" cy="0"/>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0" y="2587"/>
              <a:ext cx="5760" cy="0"/>
            </a:xfrm>
            <a:prstGeom prst="line">
              <a:avLst/>
            </a:prstGeom>
            <a:noFill/>
            <a:ln w="12700">
              <a:solidFill>
                <a:srgbClr val="FFFFFF"/>
              </a:solidFill>
              <a:miter/>
            </a:ln>
          </p:spPr>
          <p:txBody>
            <a:bodyPr/>
            <a:lstStyle>
              <a:lvl1pPr lvl="0">
                <a:defRPr/>
              </a:lvl1pPr>
            </a:lstStyle>
            <a:p>
              <a:endParaRPr/>
            </a:p>
          </p:txBody>
        </p:sp>
        <p:sp>
          <p:nvSpPr>
            <p:cNvPr id="29" name="Straight Connector 28"/>
            <p:cNvSpPr/>
            <p:nvPr/>
          </p:nvSpPr>
          <p:spPr>
            <a:xfrm>
              <a:off x="5760" y="600"/>
              <a:ext cx="0" cy="2429"/>
            </a:xfrm>
            <a:prstGeom prst="line">
              <a:avLst/>
            </a:prstGeom>
            <a:noFill/>
            <a:ln w="12700">
              <a:solidFill>
                <a:srgbClr val="FFFFFF"/>
              </a:solidFill>
              <a:miter/>
            </a:ln>
          </p:spPr>
          <p:txBody>
            <a:bodyPr/>
            <a:lstStyle>
              <a:lvl1pPr lvl="0">
                <a:defRPr/>
              </a:lvl1pPr>
            </a:lstStyle>
            <a:p>
              <a:endParaRPr/>
            </a:p>
          </p:txBody>
        </p:sp>
        <p:sp>
          <p:nvSpPr>
            <p:cNvPr id="30" name="Straight Connector 29"/>
            <p:cNvSpPr/>
            <p:nvPr/>
          </p:nvSpPr>
          <p:spPr>
            <a:xfrm>
              <a:off x="0" y="600"/>
              <a:ext cx="0" cy="2429"/>
            </a:xfrm>
            <a:prstGeom prst="line">
              <a:avLst/>
            </a:prstGeom>
            <a:noFill/>
            <a:ln w="12700">
              <a:solidFill>
                <a:srgbClr val="FFFFFF"/>
              </a:solidFill>
              <a:miter/>
            </a:ln>
          </p:spPr>
          <p:txBody>
            <a:bodyPr/>
            <a:lstStyle>
              <a:lvl1pPr lvl="0">
                <a:defRPr/>
              </a:lvl1pPr>
            </a:lstStyle>
            <a:p>
              <a:endParaRPr/>
            </a:p>
          </p:txBody>
        </p:sp>
        <p:sp>
          <p:nvSpPr>
            <p:cNvPr id="31" name="Straight Connector 30"/>
            <p:cNvSpPr/>
            <p:nvPr/>
          </p:nvSpPr>
          <p:spPr>
            <a:xfrm>
              <a:off x="0" y="600"/>
              <a:ext cx="5760" cy="0"/>
            </a:xfrm>
            <a:prstGeom prst="line">
              <a:avLst/>
            </a:prstGeom>
            <a:noFill/>
            <a:ln w="12700">
              <a:solidFill>
                <a:srgbClr val="FFFFFF"/>
              </a:solidFill>
              <a:miter/>
            </a:ln>
          </p:spPr>
          <p:txBody>
            <a:bodyPr/>
            <a:lstStyle>
              <a:lvl1pPr lvl="0">
                <a:defRPr/>
              </a:lvl1pPr>
            </a:lstStyle>
            <a:p>
              <a:endParaRPr/>
            </a:p>
          </p:txBody>
        </p:sp>
        <p:sp>
          <p:nvSpPr>
            <p:cNvPr id="32" name="Straight Connector 31"/>
            <p:cNvSpPr/>
            <p:nvPr/>
          </p:nvSpPr>
          <p:spPr>
            <a:xfrm>
              <a:off x="0" y="3029"/>
              <a:ext cx="5760"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16" end="16"/>
                                            </p:txEl>
                                          </p:spTgt>
                                        </p:tgtEl>
                                        <p:attrNameLst>
                                          <p:attrName>style.visibility</p:attrName>
                                        </p:attrNameLst>
                                      </p:cBhvr>
                                      <p:to>
                                        <p:strVal val="visible"/>
                                      </p:to>
                                    </p:set>
                                    <p:anim calcmode="lin" valueType="num">
                                      <p:cBhvr>
                                        <p:cTn id="15"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صورتهای مالی</a:t>
            </a:r>
          </a:p>
          <a:p>
            <a:pPr lvl="0" algn="just">
              <a:buNone/>
            </a:pPr>
            <a:endParaRPr sz="2800" b="1">
              <a:solidFill>
                <a:srgbClr val="FF0000"/>
              </a:solidFill>
            </a:endParaRPr>
          </a:p>
          <a:p>
            <a:pPr lvl="0" algn="just"/>
            <a:r>
              <a:rPr sz="2800" b="1">
                <a:solidFill>
                  <a:srgbClr val="FF0000"/>
                </a:solidFill>
              </a:rPr>
              <a:t>ادامه موارد افتراق مربوط به ترازنامه</a:t>
            </a:r>
          </a:p>
          <a:p>
            <a:pPr lvl="0" algn="just"/>
            <a:r>
              <a:rPr sz="2200"/>
              <a:t>براساس استانداردهای ایران داراییها و بدهیهای جاری قبل از داراییها و بدهیهای غیرجاری می آیند در صورتی که طبق استاندارهای بین المللی و آمریکا ابتدا داراییها و بدهیهای غیرجاری می آید.</a:t>
            </a:r>
          </a:p>
          <a:p>
            <a:pPr lvl="0" algn="just"/>
            <a:r>
              <a:rPr sz="2200"/>
              <a:t>حقوق صاحبان سهام در ایران و آمریکا بعد از بدهیها می آید اما در استاندارهای بین المللی قبل از بدهیها می آید.</a:t>
            </a:r>
          </a:p>
          <a:p>
            <a:pPr lvl="0" algn="just"/>
            <a:r>
              <a:rPr sz="2200"/>
              <a:t>تعریف دارایی جاری طبق استاندارهای بین المللی و آمریکا :</a:t>
            </a:r>
          </a:p>
          <a:p>
            <a:pPr lvl="0" algn="just">
              <a:buNone/>
            </a:pPr>
            <a:r>
              <a:rPr sz="2200"/>
              <a:t>یک دارایی زمانی باید بعنوان دارایی جاری طبقه بندی شود که یکی از شرایط زیر را داشته باشد:</a:t>
            </a:r>
          </a:p>
          <a:p>
            <a:pPr lvl="0" algn="just">
              <a:buNone/>
            </a:pPr>
            <a:r>
              <a:rPr sz="2200"/>
              <a:t>1. طی چرخه عملیاتی معمول، انتظار رود به وجه نقد یا دارایی دیگری با قابلیت نقدینگی بالا تبدیل شود یا قصد فروش یا مصرف آن وجود داشته باشد.</a:t>
            </a:r>
          </a:p>
          <a:p>
            <a:pPr lvl="0" algn="just">
              <a:buNone/>
            </a:pPr>
            <a:r>
              <a:rPr sz="2200"/>
              <a:t>2. وجه نقد یا معادل وجه نقدی باشد که استفاده از آن محدود نشده باشد.</a:t>
            </a:r>
          </a:p>
          <a:p>
            <a:pPr lvl="0" algn="just">
              <a:buNone/>
            </a:pPr>
            <a:r>
              <a:rPr sz="2200"/>
              <a:t>3. دارایی اساسا به هدف تجاری نگهداری شود.</a:t>
            </a:r>
          </a:p>
          <a:p>
            <a:pPr lvl="0" algn="just">
              <a:buNone/>
            </a:pPr>
            <a:r>
              <a:rPr sz="2200"/>
              <a:t>4. انتظار رود طی 12 ماه پس از دوره گزارشگری به وجه نقد یا دارایی دیگر با قابلیت نقدینگی بالا تبدیل شود.</a:t>
            </a:r>
          </a:p>
          <a:p>
            <a:pPr lvl="0" algn="just">
              <a:buNone/>
            </a:pPr>
            <a:r>
              <a:rPr sz="2200"/>
              <a:t>در صورتی که در استاندارد شماره 14 ایران تنها دارای شروطی نسبتا مشابه با مورد 1 و 2 است.</a:t>
            </a:r>
          </a:p>
          <a:p>
            <a:pPr lvl="0" algn="just">
              <a:buNone/>
            </a:pPr>
            <a:r>
              <a:rPr sz="2200"/>
              <a:t>به طور مثال اگر سرمایه گذاری با هدف تجاری تحصیل گردد این سرمایه گذاری، طبق استانداردهای بین المللی و آمریکا به عنوان دارایی جاری تحت هر شرایطی منعکس می شود.</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p:cTn id="3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 calcmode="lin" valueType="num">
                                      <p:cBhvr>
                                        <p:cTn id="4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9144000"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صورتهای مالی</a:t>
            </a:r>
          </a:p>
          <a:p>
            <a:pPr lvl="0" algn="just">
              <a:buNone/>
            </a:pPr>
            <a:endParaRPr sz="2800" b="1">
              <a:solidFill>
                <a:srgbClr val="FF0000"/>
              </a:solidFill>
            </a:endParaRPr>
          </a:p>
          <a:p>
            <a:pPr lvl="0" algn="just"/>
            <a:r>
              <a:rPr sz="2800" b="1">
                <a:solidFill>
                  <a:srgbClr val="FF0000"/>
                </a:solidFill>
              </a:rPr>
              <a:t>موارد افتراق مربوط به صورت سود و زیان</a:t>
            </a:r>
          </a:p>
          <a:p>
            <a:pPr lvl="0" algn="just"/>
            <a:r>
              <a:rPr sz="2200"/>
              <a:t>براساس استاندارد ایران به استثنای هزینه های عملیاتی که باید بر مبنای کارکرد(روش بهای تمام شده) طبقه بندی گردد، سایر اقلام هزینه می تواند بر حسب ماهیت یا کارکرد طبقه بندی شود. در حالی که در استانداردهای بین المللی و آمریکا همه اقلام هزینه می تواند بر حسب ماهیت یا کارکرد طبقه بندی شود.</a:t>
            </a:r>
          </a:p>
          <a:p>
            <a:pPr lvl="0" algn="just"/>
            <a:r>
              <a:rPr sz="2200"/>
              <a:t>برخلاف استانداردهای ایران در استانداردهای بین المللی و آمریکا، ارائه سود عملیاتی الزامی نیست و به جای ان می توان از سود قبل از بهره و مالیات استفاده نمود.</a:t>
            </a:r>
          </a:p>
          <a:p>
            <a:pPr lvl="0" algn="just"/>
            <a:r>
              <a:rPr sz="2200"/>
              <a:t>مبلغ نهایی صورت سود و زیان در ایران سود ( زیان ) خالص می باشد اما در استانداردهای بین المللی از اصطلاح سود و زیان( profit or loss) و در اصول حسابداری آمریکایی از اصطلاح درامد خالص یا زیان خالص( net income or net loss) استفاده می شود.</a:t>
            </a:r>
          </a:p>
          <a:p>
            <a:pPr lvl="0" algn="just"/>
            <a:r>
              <a:rPr sz="2200"/>
              <a:t>براساس استانداردهای حسابداری ایران و بین المللی گزارش اقلام غیرمترقبه ممنوع است که در اصول حسابداری پذیرفته همگانی آمریکا به طور جداگانه گزارش می شود.</a:t>
            </a:r>
          </a:p>
          <a:p>
            <a:pPr lvl="0" algn="just">
              <a:buNone/>
            </a:pPr>
            <a:endParaRPr sz="2200"/>
          </a:p>
          <a:p>
            <a:pPr lvl="0" algn="just"/>
            <a:r>
              <a:rPr sz="2400" b="1">
                <a:solidFill>
                  <a:srgbClr val="FF0000"/>
                </a:solidFill>
              </a:rPr>
              <a:t>موارد افتراق مربوط به صورت سود و زیان جامع</a:t>
            </a:r>
          </a:p>
          <a:p>
            <a:pPr lvl="0" algn="just"/>
            <a:r>
              <a:rPr sz="2200"/>
              <a:t>براساس استاندارد ایران صورت سود و زیان جامع شامل 1. سود یا زیان خالص دوره 2. سایر درامدها و هزینه های شناسایی شده و 3. تعدیلات سنواتی می باشد. که بر طبق استانداردهای بین المللی و آمریکا مورد 3 در صورت تغییرات حقوق صاحبان سرمایه می آید نه در صورت سود و زیان جامع.</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 calcmode="lin" valueType="num">
                                      <p:cBhvr>
                                        <p:cTn id="36"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صورتهای مالی</a:t>
            </a:r>
          </a:p>
          <a:p>
            <a:pPr lvl="0" algn="just">
              <a:buNone/>
            </a:pPr>
            <a:endParaRPr sz="2800" b="1">
              <a:solidFill>
                <a:srgbClr val="FF0000"/>
              </a:solidFill>
            </a:endParaRPr>
          </a:p>
          <a:p>
            <a:pPr lvl="0" algn="just"/>
            <a:r>
              <a:rPr sz="2800">
                <a:solidFill>
                  <a:srgbClr val="FF0000"/>
                </a:solidFill>
              </a:rPr>
              <a:t>ادامه موارد افتراق مربوط به صورت سود و زیان جامع</a:t>
            </a:r>
          </a:p>
          <a:p>
            <a:pPr lvl="0" algn="just"/>
            <a:r>
              <a:rPr sz="2200"/>
              <a:t>براساس استاندارد ایران هر گاه اجزای صورت سود و زیان جامع محدود به سود یا زیان خالص دوره و تعدیلات سنواتی باشد، ارائه صورت سود و زیان جامع ضرورتی ندارد در صورتی که طبق استانداردهای بین المللی و آمریکا صورت سود و زیان جامع باید همواره ارایه شود.</a:t>
            </a:r>
          </a:p>
          <a:p>
            <a:pPr lvl="0" algn="just"/>
            <a:r>
              <a:rPr sz="2200"/>
              <a:t>بر طبق استانداردهای آمریکا تجدید ارزیابی داراییهای ثابت مشهود و نامشهود مجاز نیست.</a:t>
            </a:r>
          </a:p>
          <a:p>
            <a:pPr lvl="0" algn="just">
              <a:buNone/>
            </a:pPr>
            <a:endParaRPr sz="2200"/>
          </a:p>
          <a:p>
            <a:pPr lvl="0" algn="just"/>
            <a:r>
              <a:rPr sz="2400" b="1">
                <a:solidFill>
                  <a:srgbClr val="FF0000"/>
                </a:solidFill>
              </a:rPr>
              <a:t>موارد افتراق مربوط به صورت جریان وجوه نقد</a:t>
            </a:r>
          </a:p>
          <a:p>
            <a:pPr lvl="0" algn="just"/>
            <a:r>
              <a:rPr sz="2200"/>
              <a:t>در استانداردهای ایران معادل وجه نقد در تعریف وجه نقد نمی گنجد در صورتی که در استانداردهای بین المللی و آمریکا معادل وجه نقد زیر مجموعه وجه نقد است.</a:t>
            </a:r>
          </a:p>
          <a:p>
            <a:pPr lvl="0" algn="just"/>
            <a:r>
              <a:rPr sz="2200"/>
              <a:t>صورت جریان وجوه نقد در ایران شامل 5 طبقه ولی در استاندارهای بین المللی و آمریکا شامل سه طبقه است.</a:t>
            </a:r>
          </a:p>
          <a:p>
            <a:pPr lvl="0" algn="just"/>
            <a:r>
              <a:rPr sz="2200"/>
              <a:t>اضافه برداشت های بانکی طبق استاندارد ایران و بین المللی از وجوه نقد  کسر می گردد، در حالیکه طبق استانداردهای آمریکا به عنوان بدهی لحاظ می گردد.</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barn(inVertical)">
                                      <p:cBhvr>
                                        <p:cTn id="19" dur="500"/>
                                        <p:tgtEl>
                                          <p:spTgt spid="2">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 calcmode="lin" valueType="num">
                                      <p:cBhvr>
                                        <p:cTn id="2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 calcmode="lin" valueType="num">
                                      <p:cBhvr>
                                        <p:cTn id="30"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1"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 calcmode="lin" valueType="num">
                                      <p:cBhvr>
                                        <p:cTn id="36"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صورتهای مالی</a:t>
            </a:r>
          </a:p>
          <a:p>
            <a:pPr lvl="0" algn="just">
              <a:buNone/>
            </a:pPr>
            <a:endParaRPr sz="2800" b="1">
              <a:solidFill>
                <a:srgbClr val="FF0000"/>
              </a:solidFill>
            </a:endParaRPr>
          </a:p>
          <a:p>
            <a:pPr lvl="0" algn="just"/>
            <a:r>
              <a:rPr sz="2400" b="1">
                <a:solidFill>
                  <a:srgbClr val="FF0000"/>
                </a:solidFill>
              </a:rPr>
              <a:t>موارد افتراق مربوط به صورت تغییرات حقوق صاحبان سرمایه</a:t>
            </a:r>
          </a:p>
          <a:p>
            <a:pPr lvl="0" algn="just"/>
            <a:r>
              <a:rPr sz="2800"/>
              <a:t>در ایران اطلاعات مرتبط با تغییرات در حقوق مالکان در قالب گردش سود و زیان انباشته در ذیل صورت سود و زیان دوره و چند یادداشت توضیحی انعکاس می یابد.</a:t>
            </a:r>
          </a:p>
          <a:p>
            <a:pPr lvl="0" algn="just"/>
            <a:r>
              <a:rPr sz="2800"/>
              <a:t>براساس استانداردهای بین المللی سود تقسیمی هر سهم باید در صورت تغییرات سرمایه یا در یادداشتهای توضیحی ارایه و افشا گردد اما این مورد در ایران و امریکا مصداق ندارد.</a:t>
            </a:r>
          </a:p>
          <a:p>
            <a:pPr lvl="0" algn="just">
              <a:buNone/>
            </a:pPr>
            <a:endParaRPr sz="2800"/>
          </a:p>
          <a:p>
            <a:pPr lvl="0" algn="just"/>
            <a:r>
              <a:rPr sz="2800">
                <a:solidFill>
                  <a:srgbClr val="FF0000"/>
                </a:solidFill>
              </a:rPr>
              <a:t>موارد افتراق مربوط به یادداشتهای توضیحی </a:t>
            </a:r>
          </a:p>
          <a:p>
            <a:pPr lvl="0" algn="just"/>
            <a:r>
              <a:rPr sz="2200"/>
              <a:t>شروع یادداشتهای توضیحی در ایران شامل ارایه مقدمه(تاریخچه، مبانی تهیه صورتهای مالی و خلاصه اهم رویه های حسابداری) و یادداشتهای توضیحی ترازنامه می باشد در حالیکه در استانداردهای بین المللی و امریکا پس از ارائه مقدمات، یادداشتهای توضیحی  مربوط به صورت سود و زیان ارایه می شود.</a:t>
            </a:r>
          </a:p>
          <a:p>
            <a:pPr lvl="0" algn="just"/>
            <a:r>
              <a:rPr sz="2200"/>
              <a:t>در یادداشتهای توضیحی استانداردهای بین المللی و امریکا برخلاف ایران در مورد ریسک به تفصیل افشا و تشریح می گردد.</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override="normal">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override="normal">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713" y="1063625"/>
            <a:ext cx="8564563" cy="7842251"/>
          </a:xfrm>
          <a:prstGeom prst="rect">
            <a:avLst/>
          </a:prstGeom>
          <a:noFill/>
          <a:ln>
            <a:noFill/>
          </a:ln>
        </p:spPr>
        <p:txBody>
          <a:bodyPr lIns="85707" tIns="42853" rIns="85707" bIns="42853"/>
          <a:lstStyle>
            <a:lvl1pPr lvl="0">
              <a:defRPr/>
            </a:lvl1pPr>
          </a:lstStyle>
          <a:p>
            <a:pPr lvl="0" algn="just">
              <a:lnSpc>
                <a:spcPct val="150000"/>
              </a:lnSpc>
            </a:pPr>
            <a:r>
              <a:rPr sz="2800" b="1">
                <a:latin typeface="B Lotus"/>
              </a:rPr>
              <a:t>بخش اول)</a:t>
            </a:r>
          </a:p>
          <a:p>
            <a:pPr lvl="0" algn="just">
              <a:lnSpc>
                <a:spcPct val="150000"/>
              </a:lnSpc>
              <a:buChar char="•"/>
            </a:pPr>
            <a:r>
              <a:rPr sz="2800">
                <a:solidFill>
                  <a:srgbClr val="FF0000"/>
                </a:solidFill>
                <a:latin typeface="B Lotus"/>
              </a:rPr>
              <a:t>چالشها و منافع بکارگیری استاندارهای بین المللی گزارشگری مالی</a:t>
            </a:r>
          </a:p>
          <a:p>
            <a:pPr lvl="0" algn="just">
              <a:lnSpc>
                <a:spcPct val="150000"/>
              </a:lnSpc>
              <a:buChar char="•"/>
            </a:pPr>
            <a:r>
              <a:rPr sz="2800">
                <a:solidFill>
                  <a:srgbClr val="FF0000"/>
                </a:solidFill>
                <a:latin typeface="Calibri"/>
              </a:rPr>
              <a:t>آشنایی کلی با استانداردهای حسابداری ایران و استانداردهای بین المللی گزارشگری و اصول حسابداری پذیرفته شده همگانی آمریکا</a:t>
            </a:r>
          </a:p>
          <a:p>
            <a:pPr lvl="0" algn="just">
              <a:lnSpc>
                <a:spcPct val="150000"/>
              </a:lnSpc>
            </a:pPr>
            <a:r>
              <a:rPr sz="2800">
                <a:latin typeface="B Lotus"/>
              </a:rPr>
              <a:t>بخش دوم)</a:t>
            </a:r>
          </a:p>
          <a:p>
            <a:pPr lvl="0" algn="just">
              <a:lnSpc>
                <a:spcPct val="150000"/>
              </a:lnSpc>
              <a:buChar char="•"/>
            </a:pPr>
            <a:r>
              <a:rPr sz="2800">
                <a:solidFill>
                  <a:srgbClr val="FF0000"/>
                </a:solidFill>
                <a:latin typeface="B Lotus"/>
              </a:rPr>
              <a:t>مقایسه تطبیقی استانداردهای حسابداری ایران با  استاندارهای بین المللی گزارشگری مالی </a:t>
            </a:r>
            <a:r>
              <a:rPr sz="2800">
                <a:solidFill>
                  <a:srgbClr val="FF0000"/>
                </a:solidFill>
                <a:latin typeface="Calibri"/>
              </a:rPr>
              <a:t>و اصول حسابداری پذیرفته شده همگانی آمریکا</a:t>
            </a:r>
          </a:p>
          <a:p>
            <a:pPr lvl="0" algn="just">
              <a:lnSpc>
                <a:spcPct val="150000"/>
              </a:lnSpc>
            </a:pPr>
            <a:endParaRPr sz="2800">
              <a:solidFill>
                <a:srgbClr val="FF0000"/>
              </a:solidFill>
              <a:latin typeface="Calibri"/>
            </a:endParaRPr>
          </a:p>
          <a:p>
            <a:pPr lvl="0" algn="just">
              <a:lnSpc>
                <a:spcPct val="150000"/>
              </a:lnSpc>
              <a:buAutoNum type="arabicPeriod"/>
            </a:pPr>
            <a:endParaRPr sz="2800">
              <a:solidFill>
                <a:srgbClr val="FF0000"/>
              </a:solidFill>
              <a:latin typeface="Calibri"/>
            </a:endParaRPr>
          </a:p>
        </p:txBody>
      </p:sp>
      <p:sp>
        <p:nvSpPr>
          <p:cNvPr id="3" name="Title 2"/>
          <p:cNvSpPr>
            <a:spLocks noGrp="1"/>
          </p:cNvSpPr>
          <p:nvPr>
            <p:ph type="title"/>
          </p:nvPr>
        </p:nvSpPr>
        <p:spPr>
          <a:xfrm>
            <a:off x="268288" y="146050"/>
            <a:ext cx="8564562" cy="890588"/>
          </a:xfrm>
          <a:prstGeom prst="rect">
            <a:avLst/>
          </a:prstGeom>
        </p:spPr>
        <p:txBody>
          <a:bodyPr wrap="square" lIns="86302" tIns="43151" rIns="86302" bIns="43151" anchor="b"/>
          <a:lstStyle>
            <a:lvl1pPr lvl="0">
              <a:defRPr/>
            </a:lvl1pPr>
          </a:lstStyle>
          <a:p>
            <a:pPr lvl="0" algn="r">
              <a:lnSpc>
                <a:spcPct val="140000"/>
              </a:lnSpc>
            </a:pPr>
            <a:r>
              <a:rPr sz="3200">
                <a:solidFill>
                  <a:srgbClr val="00B0F0"/>
                </a:solidFill>
              </a:rPr>
              <a:t>فهرست</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0F6FC6"/>
                </a:solidFill>
              </a:rPr>
              <a:t>صورتهای مالی نمونه (صورت وضعیت مالی)</a:t>
            </a:r>
          </a:p>
        </p:txBody>
      </p:sp>
      <p:pic>
        <p:nvPicPr>
          <p:cNvPr id="3" name="Picture 2"/>
          <p:cNvPicPr/>
          <p:nvPr/>
        </p:nvPicPr>
        <p:blipFill>
          <a:blip r:embed="rId3"/>
          <a:srcRect l="2119" t="1091" r="860" b="6016"/>
          <a:stretch>
            <a:fillRect/>
          </a:stretch>
        </p:blipFill>
        <p:spPr>
          <a:xfrm>
            <a:off x="193675" y="720725"/>
            <a:ext cx="8870951" cy="6065838"/>
          </a:xfrm>
          <a:prstGeom prst="rect">
            <a:avLst/>
          </a:prstGeom>
          <a:noFill/>
          <a:ln>
            <a:noFill/>
          </a:ln>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899275"/>
          </a:xfrm>
          <a:prstGeom prst="rect">
            <a:avLst/>
          </a:prstGeom>
        </p:spPr>
        <p:txBody>
          <a:bodyPr wrap="square" lIns="91440" tIns="45720" rIns="91440" bIns="45720" anchor="t"/>
          <a:lstStyle>
            <a:lvl1pPr marL="179387" lvl="0" indent="0">
              <a:defRPr/>
            </a:lvl1pPr>
          </a:lstStyle>
          <a:p>
            <a:pPr lvl="0" algn="just">
              <a:buNone/>
            </a:pPr>
            <a:r>
              <a:rPr sz="2800" b="1">
                <a:solidFill>
                  <a:srgbClr val="0F6FC6"/>
                </a:solidFill>
              </a:rPr>
              <a:t>صورتهای مالی نمونه (صورت سود و زیان)</a:t>
            </a:r>
          </a:p>
        </p:txBody>
      </p:sp>
      <p:pic>
        <p:nvPicPr>
          <p:cNvPr id="3" name="Picture 2"/>
          <p:cNvPicPr/>
          <p:nvPr/>
        </p:nvPicPr>
        <p:blipFill>
          <a:blip r:embed="rId3"/>
          <a:srcRect t="7893" r="8403" b="5212"/>
          <a:stretch>
            <a:fillRect/>
          </a:stretch>
        </p:blipFill>
        <p:spPr>
          <a:xfrm>
            <a:off x="769938" y="565150"/>
            <a:ext cx="7316787" cy="6292850"/>
          </a:xfrm>
          <a:prstGeom prst="rect">
            <a:avLst/>
          </a:prstGeom>
          <a:noFill/>
          <a:ln>
            <a:noFill/>
          </a:ln>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899275"/>
          </a:xfrm>
          <a:prstGeom prst="rect">
            <a:avLst/>
          </a:prstGeom>
        </p:spPr>
        <p:txBody>
          <a:bodyPr wrap="square" lIns="91440" tIns="45720" rIns="91440" bIns="45720" anchor="t"/>
          <a:lstStyle>
            <a:lvl1pPr marL="179387" lvl="0" indent="0">
              <a:defRPr/>
            </a:lvl1pPr>
          </a:lstStyle>
          <a:p>
            <a:pPr lvl="0" algn="just">
              <a:buNone/>
            </a:pPr>
            <a:r>
              <a:rPr sz="2800" b="1">
                <a:solidFill>
                  <a:srgbClr val="0F6FC6"/>
                </a:solidFill>
              </a:rPr>
              <a:t>صورتهای مالی نمونه (صورت سود و زیان جامع)</a:t>
            </a:r>
          </a:p>
        </p:txBody>
      </p:sp>
      <p:pic>
        <p:nvPicPr>
          <p:cNvPr id="3" name="Picture 2"/>
          <p:cNvPicPr/>
          <p:nvPr/>
        </p:nvPicPr>
        <p:blipFill>
          <a:blip r:embed="rId3"/>
          <a:srcRect l="8453" t="11592" b="8233"/>
          <a:stretch>
            <a:fillRect/>
          </a:stretch>
        </p:blipFill>
        <p:spPr>
          <a:xfrm>
            <a:off x="1116013" y="1009650"/>
            <a:ext cx="7315199" cy="5800725"/>
          </a:xfrm>
          <a:prstGeom prst="rect">
            <a:avLst/>
          </a:prstGeom>
          <a:noFill/>
          <a:ln>
            <a:noFill/>
          </a:ln>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899275"/>
          </a:xfrm>
          <a:prstGeom prst="rect">
            <a:avLst/>
          </a:prstGeom>
        </p:spPr>
        <p:txBody>
          <a:bodyPr wrap="square" lIns="91440" tIns="45720" rIns="91440" bIns="45720" anchor="t"/>
          <a:lstStyle>
            <a:lvl1pPr marL="179387" lvl="0" indent="0">
              <a:defRPr/>
            </a:lvl1pPr>
          </a:lstStyle>
          <a:p>
            <a:pPr lvl="0" algn="just">
              <a:buNone/>
            </a:pPr>
            <a:r>
              <a:rPr sz="2800" b="1">
                <a:solidFill>
                  <a:srgbClr val="0F6FC6"/>
                </a:solidFill>
              </a:rPr>
              <a:t>صورتهای مالی نمونه (صورت جریان وجوه نقد)</a:t>
            </a:r>
          </a:p>
        </p:txBody>
      </p:sp>
      <p:pic>
        <p:nvPicPr>
          <p:cNvPr id="3" name="Picture 2"/>
          <p:cNvPicPr/>
          <p:nvPr/>
        </p:nvPicPr>
        <p:blipFill>
          <a:blip r:embed="rId3"/>
          <a:srcRect l="5996" t="7159" r="2055" b="11360"/>
          <a:stretch>
            <a:fillRect/>
          </a:stretch>
        </p:blipFill>
        <p:spPr>
          <a:xfrm>
            <a:off x="136525" y="779463"/>
            <a:ext cx="8813801" cy="5991225"/>
          </a:xfrm>
          <a:prstGeom prst="rect">
            <a:avLst/>
          </a:prstGeom>
          <a:noFill/>
          <a:ln>
            <a:noFill/>
          </a:ln>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899275"/>
          </a:xfrm>
          <a:prstGeom prst="rect">
            <a:avLst/>
          </a:prstGeom>
        </p:spPr>
        <p:txBody>
          <a:bodyPr wrap="square" lIns="91440" tIns="45720" rIns="91440" bIns="45720" anchor="t"/>
          <a:lstStyle>
            <a:lvl1pPr marL="179387" lvl="0" indent="0">
              <a:defRPr/>
            </a:lvl1pPr>
          </a:lstStyle>
          <a:p>
            <a:pPr lvl="0" algn="just">
              <a:buNone/>
            </a:pPr>
            <a:r>
              <a:rPr sz="2800" b="1">
                <a:solidFill>
                  <a:srgbClr val="0F6FC6"/>
                </a:solidFill>
              </a:rPr>
              <a:t>صورتهای مالی نمونه (صورت تغییرات حقوق صاحبان سرمایه )</a:t>
            </a:r>
          </a:p>
        </p:txBody>
      </p:sp>
      <p:pic>
        <p:nvPicPr>
          <p:cNvPr id="3" name="Picture 2"/>
          <p:cNvPicPr/>
          <p:nvPr/>
        </p:nvPicPr>
        <p:blipFill>
          <a:blip r:embed="rId3"/>
          <a:srcRect t="21440" r="16531" b="6936"/>
          <a:stretch>
            <a:fillRect/>
          </a:stretch>
        </p:blipFill>
        <p:spPr>
          <a:xfrm>
            <a:off x="1116013" y="644525"/>
            <a:ext cx="7258050" cy="6067425"/>
          </a:xfrm>
          <a:prstGeom prst="rect">
            <a:avLst/>
          </a:prstGeom>
          <a:noFill/>
          <a:ln>
            <a:noFill/>
          </a:ln>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3. مقایسه موجودی نقد و مطالبات</a:t>
            </a:r>
          </a:p>
          <a:p>
            <a:pPr lvl="0" algn="just">
              <a:buNone/>
            </a:pPr>
            <a:r>
              <a:rPr sz="2200" b="1">
                <a:solidFill>
                  <a:srgbClr val="0070C0"/>
                </a:solidFill>
              </a:rPr>
              <a:t> گزارش وجه نقد و معادل وجه نقد</a:t>
            </a:r>
          </a:p>
          <a:p>
            <a:pPr lvl="0" algn="just">
              <a:buNone/>
            </a:pPr>
            <a:endParaRPr sz="2200" b="1">
              <a:solidFill>
                <a:srgbClr val="0070C0"/>
              </a:solidFill>
            </a:endParaRPr>
          </a:p>
          <a:p>
            <a:pPr lvl="0" algn="just">
              <a:buNone/>
            </a:pPr>
            <a:r>
              <a:rPr sz="2200" b="1"/>
              <a:t>ایران:</a:t>
            </a:r>
          </a:p>
          <a:p>
            <a:pPr lvl="0" algn="just">
              <a:buNone/>
            </a:pPr>
            <a:r>
              <a:rPr sz="2800"/>
              <a:t>طبق استاندارد ایران وجه نقد در ترازنامه در صدر اقلام داراییهای جاری می آید و معادل وجه نقد به عنوان سرمایه گذاریهای کوتاه مدت بعد از وجه نقد گزارش می شود</a:t>
            </a:r>
            <a:r>
              <a:rPr sz="2400"/>
              <a:t>. </a:t>
            </a:r>
          </a:p>
          <a:p>
            <a:pPr lvl="0" algn="just">
              <a:buNone/>
            </a:pPr>
            <a:endParaRPr sz="2400"/>
          </a:p>
          <a:p>
            <a:pPr lvl="0" algn="just">
              <a:buNone/>
            </a:pPr>
            <a:r>
              <a:rPr sz="2200"/>
              <a:t>IFRS:</a:t>
            </a:r>
          </a:p>
          <a:p>
            <a:pPr lvl="0" algn="just">
              <a:buNone/>
            </a:pPr>
            <a:r>
              <a:rPr sz="2800"/>
              <a:t>براساس استانداردهای بین المللی گزارشگری مالی وجه نقد و معادل وجه نقد با یکدیگر تجمیع شده و در ترازنامه در قالب یک قلم در قسمت </a:t>
            </a:r>
            <a:r>
              <a:rPr sz="2800" b="1"/>
              <a:t>ماقبل آخر داراییها</a:t>
            </a:r>
            <a:r>
              <a:rPr sz="2800"/>
              <a:t>(قبل از داراییهای نگهداری شده برای فروش) ارائه می شود </a:t>
            </a:r>
          </a:p>
          <a:p>
            <a:pPr lvl="0" algn="just">
              <a:buNone/>
            </a:pPr>
            <a:endParaRPr sz="2800"/>
          </a:p>
          <a:p>
            <a:pPr lvl="0" algn="just">
              <a:buNone/>
            </a:pPr>
            <a:r>
              <a:rPr sz="2200"/>
              <a:t>GAAP:</a:t>
            </a:r>
          </a:p>
          <a:p>
            <a:pPr lvl="0" algn="just">
              <a:buNone/>
            </a:pPr>
            <a:r>
              <a:rPr sz="2800"/>
              <a:t>براساس اصول حسابداری پذیرفته همگانی آمریکا وجه نقد و معادل وجه نقد با یکدیگر تجمیع شده و در ترازنامه در قالب یک قلم در قسمت </a:t>
            </a:r>
            <a:r>
              <a:rPr sz="2800" b="1"/>
              <a:t>اول دراییها </a:t>
            </a:r>
            <a:r>
              <a:rPr sz="2800"/>
              <a:t>ارائه می شود </a:t>
            </a:r>
          </a:p>
          <a:p>
            <a:pPr lvl="0" algn="just">
              <a:buNone/>
            </a:pPr>
            <a:endParaRPr sz="2800"/>
          </a:p>
          <a:p>
            <a:pPr lvl="0" algn="just">
              <a:buNone/>
            </a:pPr>
            <a:endParaRPr sz="2800"/>
          </a:p>
          <a:p>
            <a:pPr lvl="0" algn="just">
              <a:buNone/>
            </a:pPr>
            <a:endParaRPr sz="2800"/>
          </a:p>
          <a:p>
            <a:pPr lvl="0" algn="just">
              <a:buNone/>
            </a:pPr>
            <a:endParaRPr sz="2800"/>
          </a:p>
          <a:p>
            <a:pPr lvl="0" algn="just">
              <a:buNone/>
            </a:pPr>
            <a:endParaRPr sz="2800"/>
          </a:p>
          <a:p>
            <a:pPr lvl="0" algn="just">
              <a:buNone/>
            </a:pPr>
            <a:endParaRPr sz="2800"/>
          </a:p>
          <a:p>
            <a:pPr lvl="0" algn="just">
              <a:buNone/>
            </a:pPr>
            <a:endParaRPr sz="2800"/>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موجودی نقد و مطالبات</a:t>
            </a:r>
          </a:p>
          <a:p>
            <a:pPr lvl="0" algn="just">
              <a:buNone/>
            </a:pPr>
            <a:r>
              <a:rPr sz="2200" b="1">
                <a:solidFill>
                  <a:srgbClr val="0070C0"/>
                </a:solidFill>
              </a:rPr>
              <a:t> </a:t>
            </a:r>
          </a:p>
          <a:p>
            <a:pPr lvl="0" algn="just">
              <a:buNone/>
            </a:pPr>
            <a:r>
              <a:rPr sz="2200" b="1">
                <a:solidFill>
                  <a:srgbClr val="0070C0"/>
                </a:solidFill>
              </a:rPr>
              <a:t>حسابداری و گزارشگری مطالبات</a:t>
            </a:r>
          </a:p>
          <a:p>
            <a:pPr lvl="0" algn="just"/>
            <a:r>
              <a:rPr sz="2400" b="1">
                <a:solidFill>
                  <a:srgbClr val="0F6FC6"/>
                </a:solidFill>
              </a:rPr>
              <a:t>روش اندازه گیری</a:t>
            </a: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r>
              <a:rPr sz="1800" b="1"/>
              <a:t>= </a:t>
            </a:r>
            <a:r>
              <a:rPr sz="1800"/>
              <a:t>خالص ارزش بازیافتنی  </a:t>
            </a:r>
            <a:r>
              <a:rPr sz="1800" b="1"/>
              <a:t>مبلغ اسمی مطالبات  - ذخیره مطالبات مشکوک الوصول</a:t>
            </a:r>
          </a:p>
          <a:p>
            <a:pPr lvl="0" algn="just">
              <a:buNone/>
            </a:pPr>
            <a:r>
              <a:rPr sz="1800">
                <a:solidFill>
                  <a:srgbClr val="000000"/>
                </a:solidFill>
              </a:rPr>
              <a:t>بهای تمام شده مستهلک شده  </a:t>
            </a:r>
            <a:r>
              <a:rPr sz="1800" b="1">
                <a:solidFill>
                  <a:srgbClr val="000000"/>
                </a:solidFill>
              </a:rPr>
              <a:t>= -) + مبالغ دریافتی از بابت اصل - بهای تمام شده اولیه)کسر)صرف )- کاهش ارزش</a:t>
            </a:r>
          </a:p>
          <a:p>
            <a:pPr lvl="0" algn="just">
              <a:buNone/>
            </a:pPr>
            <a:endParaRPr sz="1800" b="1">
              <a:solidFill>
                <a:srgbClr val="000000"/>
              </a:solidFill>
            </a:endParaRPr>
          </a:p>
          <a:p>
            <a:pPr lvl="0" algn="just">
              <a:buNone/>
            </a:pPr>
            <a:endParaRPr sz="1800" b="1">
              <a:solidFill>
                <a:srgbClr val="000000"/>
              </a:solidFill>
            </a:endParaRPr>
          </a:p>
          <a:p>
            <a:pPr lvl="0" algn="just"/>
            <a:r>
              <a:rPr sz="2400" b="1">
                <a:solidFill>
                  <a:srgbClr val="0F6FC6"/>
                </a:solidFill>
              </a:rPr>
              <a:t>نحوه ارائه در ترازنامه</a:t>
            </a:r>
          </a:p>
        </p:txBody>
      </p:sp>
      <p:grpSp>
        <p:nvGrpSpPr>
          <p:cNvPr id="3" name="Group 2"/>
          <p:cNvGrpSpPr/>
          <p:nvPr/>
        </p:nvGrpSpPr>
        <p:grpSpPr>
          <a:xfrm>
            <a:off x="366713" y="1768475"/>
            <a:ext cx="8410575" cy="1279525"/>
            <a:chOff x="231" y="1114"/>
            <a:chExt cx="5298" cy="806"/>
          </a:xfrm>
        </p:grpSpPr>
        <p:sp>
          <p:nvSpPr>
            <p:cNvPr id="4" name="Rectangle 3"/>
            <p:cNvSpPr/>
            <p:nvPr/>
          </p:nvSpPr>
          <p:spPr>
            <a:xfrm>
              <a:off x="4098" y="1114"/>
              <a:ext cx="1431" cy="288"/>
            </a:xfrm>
            <a:prstGeom prst="rect">
              <a:avLst/>
            </a:prstGeom>
            <a:solidFill>
              <a:srgbClr val="0F6FC6"/>
            </a:solidFill>
            <a:ln>
              <a:noFill/>
            </a:ln>
          </p:spPr>
          <p:txBody>
            <a:bodyPr tIns="45585" bIns="45585"/>
            <a:lstStyle>
              <a:lvl1pPr lvl="0">
                <a:defRPr/>
              </a:lvl1pPr>
            </a:lstStyle>
            <a:p>
              <a:pPr lvl="0" algn="ctr"/>
              <a:r>
                <a:rPr sz="2400" b="1">
                  <a:solidFill>
                    <a:srgbClr val="FFFFFF"/>
                  </a:solidFill>
                  <a:latin typeface="Constantia"/>
                </a:rPr>
                <a:t>ایران</a:t>
              </a:r>
            </a:p>
          </p:txBody>
        </p:sp>
        <p:sp>
          <p:nvSpPr>
            <p:cNvPr id="5" name="Rectangle 4"/>
            <p:cNvSpPr/>
            <p:nvPr/>
          </p:nvSpPr>
          <p:spPr>
            <a:xfrm>
              <a:off x="2175" y="1114"/>
              <a:ext cx="1923" cy="288"/>
            </a:xfrm>
            <a:prstGeom prst="rect">
              <a:avLst/>
            </a:prstGeom>
            <a:solidFill>
              <a:srgbClr val="0F6FC6"/>
            </a:solidFill>
            <a:ln>
              <a:noFill/>
            </a:ln>
          </p:spPr>
          <p:txBody>
            <a:bodyPr tIns="45585" bIns="45585"/>
            <a:lstStyle>
              <a:lvl1pPr lvl="0">
                <a:defRPr/>
              </a:lvl1pPr>
            </a:lstStyle>
            <a:p>
              <a:pPr lvl="0" algn="ctr"/>
              <a:r>
                <a:rPr sz="2400" b="1">
                  <a:solidFill>
                    <a:srgbClr val="FFFFFF"/>
                  </a:solidFill>
                  <a:latin typeface="Constantia"/>
                </a:rPr>
                <a:t>IFRS</a:t>
              </a:r>
            </a:p>
          </p:txBody>
        </p:sp>
        <p:sp>
          <p:nvSpPr>
            <p:cNvPr id="6" name="Rectangle 5"/>
            <p:cNvSpPr/>
            <p:nvPr/>
          </p:nvSpPr>
          <p:spPr>
            <a:xfrm>
              <a:off x="231" y="1114"/>
              <a:ext cx="1944" cy="288"/>
            </a:xfrm>
            <a:prstGeom prst="rect">
              <a:avLst/>
            </a:prstGeom>
            <a:solidFill>
              <a:srgbClr val="0F6FC6"/>
            </a:solidFill>
            <a:ln>
              <a:noFill/>
            </a:ln>
          </p:spPr>
          <p:txBody>
            <a:bodyPr tIns="45585" bIns="45585"/>
            <a:lstStyle>
              <a:lvl1pPr lvl="0">
                <a:defRPr/>
              </a:lvl1pPr>
            </a:lstStyle>
            <a:p>
              <a:pPr lvl="0" algn="ctr"/>
              <a:r>
                <a:rPr sz="2400" b="1">
                  <a:solidFill>
                    <a:srgbClr val="FFFFFF"/>
                  </a:solidFill>
                  <a:latin typeface="Constantia"/>
                </a:rPr>
                <a:t>GAAP</a:t>
              </a:r>
            </a:p>
          </p:txBody>
        </p:sp>
        <p:sp>
          <p:nvSpPr>
            <p:cNvPr id="7" name="Rectangle 6"/>
            <p:cNvSpPr/>
            <p:nvPr/>
          </p:nvSpPr>
          <p:spPr>
            <a:xfrm>
              <a:off x="4098" y="1402"/>
              <a:ext cx="1431" cy="518"/>
            </a:xfrm>
            <a:prstGeom prst="rect">
              <a:avLst/>
            </a:prstGeom>
            <a:solidFill>
              <a:srgbClr val="CCD5EA"/>
            </a:solidFill>
            <a:ln>
              <a:noFill/>
            </a:ln>
          </p:spPr>
          <p:txBody>
            <a:bodyPr tIns="45585" bIns="45585"/>
            <a:lstStyle>
              <a:lvl1pPr lvl="0">
                <a:defRPr/>
              </a:lvl1pPr>
            </a:lstStyle>
            <a:p>
              <a:pPr lvl="0" algn="ctr"/>
              <a:r>
                <a:rPr sz="2400">
                  <a:solidFill>
                    <a:srgbClr val="000000"/>
                  </a:solidFill>
                  <a:latin typeface="Constantia"/>
                </a:rPr>
                <a:t>خالص ارزش بازیافتنی</a:t>
              </a:r>
            </a:p>
          </p:txBody>
        </p:sp>
        <p:sp>
          <p:nvSpPr>
            <p:cNvPr id="8" name="Rectangle 7"/>
            <p:cNvSpPr/>
            <p:nvPr/>
          </p:nvSpPr>
          <p:spPr>
            <a:xfrm>
              <a:off x="2175" y="1402"/>
              <a:ext cx="1923" cy="518"/>
            </a:xfrm>
            <a:prstGeom prst="rect">
              <a:avLst/>
            </a:prstGeom>
            <a:solidFill>
              <a:srgbClr val="CCD5EA"/>
            </a:solidFill>
            <a:ln>
              <a:noFill/>
            </a:ln>
          </p:spPr>
          <p:txBody>
            <a:bodyPr tIns="45585" bIns="45585"/>
            <a:lstStyle>
              <a:lvl1pPr lvl="0">
                <a:defRPr/>
              </a:lvl1pPr>
            </a:lstStyle>
            <a:p>
              <a:pPr lvl="0" algn="ctr"/>
              <a:r>
                <a:rPr sz="2400">
                  <a:solidFill>
                    <a:srgbClr val="000000"/>
                  </a:solidFill>
                  <a:latin typeface="Constantia"/>
                </a:rPr>
                <a:t>بهای تمام شده مستهلک شده یا روش ارزش منصفانه</a:t>
              </a:r>
            </a:p>
          </p:txBody>
        </p:sp>
        <p:sp>
          <p:nvSpPr>
            <p:cNvPr id="9" name="Rectangle 8"/>
            <p:cNvSpPr/>
            <p:nvPr/>
          </p:nvSpPr>
          <p:spPr>
            <a:xfrm>
              <a:off x="231" y="1402"/>
              <a:ext cx="1944" cy="518"/>
            </a:xfrm>
            <a:prstGeom prst="rect">
              <a:avLst/>
            </a:prstGeom>
            <a:solidFill>
              <a:srgbClr val="CCD5EA"/>
            </a:solidFill>
            <a:ln>
              <a:noFill/>
            </a:ln>
          </p:spPr>
          <p:txBody>
            <a:bodyPr tIns="45585" bIns="45585"/>
            <a:lstStyle>
              <a:lvl1pPr lvl="0">
                <a:defRPr/>
              </a:lvl1pPr>
            </a:lstStyle>
            <a:p>
              <a:pPr lvl="0" algn="ctr"/>
              <a:r>
                <a:rPr sz="2400">
                  <a:solidFill>
                    <a:srgbClr val="000000"/>
                  </a:solidFill>
                  <a:latin typeface="Constantia"/>
                </a:rPr>
                <a:t>بهای تمام شده مستهلک شده یا روش ارزش منصفانه</a:t>
              </a:r>
            </a:p>
          </p:txBody>
        </p:sp>
        <p:sp>
          <p:nvSpPr>
            <p:cNvPr id="10" name="Straight Connector 9"/>
            <p:cNvSpPr/>
            <p:nvPr/>
          </p:nvSpPr>
          <p:spPr>
            <a:xfrm>
              <a:off x="4098" y="1114"/>
              <a:ext cx="0" cy="806"/>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2175" y="1114"/>
              <a:ext cx="0" cy="806"/>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231" y="1402"/>
              <a:ext cx="5298"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529" y="1114"/>
              <a:ext cx="0" cy="806"/>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231" y="1114"/>
              <a:ext cx="0" cy="806"/>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231" y="1114"/>
              <a:ext cx="5298"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231" y="1920"/>
              <a:ext cx="5298" cy="0"/>
            </a:xfrm>
            <a:prstGeom prst="line">
              <a:avLst/>
            </a:prstGeom>
            <a:noFill/>
            <a:ln w="12700">
              <a:solidFill>
                <a:srgbClr val="FFFFFF"/>
              </a:solidFill>
              <a:miter/>
            </a:ln>
          </p:spPr>
          <p:txBody>
            <a:bodyPr/>
            <a:lstStyle>
              <a:lvl1pPr lvl="0">
                <a:defRPr/>
              </a:lvl1pPr>
            </a:lstStyle>
            <a:p>
              <a:endParaRPr/>
            </a:p>
          </p:txBody>
        </p:sp>
      </p:grpSp>
      <p:grpSp>
        <p:nvGrpSpPr>
          <p:cNvPr id="17" name="Group 16"/>
          <p:cNvGrpSpPr/>
          <p:nvPr/>
        </p:nvGrpSpPr>
        <p:grpSpPr>
          <a:xfrm>
            <a:off x="6350" y="5214938"/>
            <a:ext cx="8410576" cy="1279525"/>
            <a:chOff x="4" y="3285"/>
            <a:chExt cx="5298" cy="806"/>
          </a:xfrm>
        </p:grpSpPr>
        <p:sp>
          <p:nvSpPr>
            <p:cNvPr id="18" name="Rectangle 17"/>
            <p:cNvSpPr/>
            <p:nvPr/>
          </p:nvSpPr>
          <p:spPr>
            <a:xfrm>
              <a:off x="3871" y="3285"/>
              <a:ext cx="1431" cy="288"/>
            </a:xfrm>
            <a:prstGeom prst="rect">
              <a:avLst/>
            </a:prstGeom>
            <a:solidFill>
              <a:srgbClr val="0F6FC6"/>
            </a:solidFill>
            <a:ln>
              <a:noFill/>
            </a:ln>
          </p:spPr>
          <p:txBody>
            <a:bodyPr tIns="45585" bIns="45585"/>
            <a:lstStyle>
              <a:lvl1pPr lvl="0">
                <a:defRPr/>
              </a:lvl1pPr>
            </a:lstStyle>
            <a:p>
              <a:pPr lvl="0" algn="ctr"/>
              <a:r>
                <a:rPr sz="2400" b="1">
                  <a:solidFill>
                    <a:srgbClr val="FFFFFF"/>
                  </a:solidFill>
                  <a:latin typeface="Constantia"/>
                </a:rPr>
                <a:t>ایران</a:t>
              </a:r>
            </a:p>
          </p:txBody>
        </p:sp>
        <p:sp>
          <p:nvSpPr>
            <p:cNvPr id="19" name="Rectangle 18"/>
            <p:cNvSpPr/>
            <p:nvPr/>
          </p:nvSpPr>
          <p:spPr>
            <a:xfrm>
              <a:off x="1948" y="3285"/>
              <a:ext cx="1923" cy="288"/>
            </a:xfrm>
            <a:prstGeom prst="rect">
              <a:avLst/>
            </a:prstGeom>
            <a:solidFill>
              <a:srgbClr val="0F6FC6"/>
            </a:solidFill>
            <a:ln>
              <a:noFill/>
            </a:ln>
          </p:spPr>
          <p:txBody>
            <a:bodyPr tIns="45585" bIns="45585"/>
            <a:lstStyle>
              <a:lvl1pPr lvl="0">
                <a:defRPr/>
              </a:lvl1pPr>
            </a:lstStyle>
            <a:p>
              <a:pPr lvl="0" algn="ctr"/>
              <a:r>
                <a:rPr sz="2400" b="1">
                  <a:solidFill>
                    <a:srgbClr val="FFFFFF"/>
                  </a:solidFill>
                  <a:latin typeface="Constantia"/>
                </a:rPr>
                <a:t>IFRS</a:t>
              </a:r>
            </a:p>
          </p:txBody>
        </p:sp>
        <p:sp>
          <p:nvSpPr>
            <p:cNvPr id="20" name="Rectangle 19"/>
            <p:cNvSpPr/>
            <p:nvPr/>
          </p:nvSpPr>
          <p:spPr>
            <a:xfrm>
              <a:off x="4" y="3285"/>
              <a:ext cx="1944" cy="288"/>
            </a:xfrm>
            <a:prstGeom prst="rect">
              <a:avLst/>
            </a:prstGeom>
            <a:solidFill>
              <a:srgbClr val="0F6FC6"/>
            </a:solidFill>
            <a:ln>
              <a:noFill/>
            </a:ln>
          </p:spPr>
          <p:txBody>
            <a:bodyPr tIns="45585" bIns="45585"/>
            <a:lstStyle>
              <a:lvl1pPr lvl="0">
                <a:defRPr/>
              </a:lvl1pPr>
            </a:lstStyle>
            <a:p>
              <a:pPr lvl="0" algn="ctr"/>
              <a:r>
                <a:rPr sz="2400" b="1">
                  <a:solidFill>
                    <a:srgbClr val="FFFFFF"/>
                  </a:solidFill>
                  <a:latin typeface="Constantia"/>
                </a:rPr>
                <a:t>GAAP</a:t>
              </a:r>
            </a:p>
          </p:txBody>
        </p:sp>
        <p:sp>
          <p:nvSpPr>
            <p:cNvPr id="21" name="Rectangle 20"/>
            <p:cNvSpPr/>
            <p:nvPr/>
          </p:nvSpPr>
          <p:spPr>
            <a:xfrm>
              <a:off x="3871" y="3573"/>
              <a:ext cx="1431" cy="518"/>
            </a:xfrm>
            <a:prstGeom prst="rect">
              <a:avLst/>
            </a:prstGeom>
            <a:solidFill>
              <a:srgbClr val="CCD5EA"/>
            </a:solidFill>
            <a:ln>
              <a:noFill/>
            </a:ln>
          </p:spPr>
          <p:txBody>
            <a:bodyPr tIns="45585" bIns="45585"/>
            <a:lstStyle>
              <a:lvl1pPr lvl="0">
                <a:defRPr/>
              </a:lvl1pPr>
            </a:lstStyle>
            <a:p>
              <a:pPr lvl="0" algn="ctr"/>
              <a:r>
                <a:rPr sz="2400">
                  <a:solidFill>
                    <a:srgbClr val="000000"/>
                  </a:solidFill>
                  <a:latin typeface="Constantia"/>
                </a:rPr>
                <a:t>به تفکیک تجاری و سایر </a:t>
              </a:r>
            </a:p>
          </p:txBody>
        </p:sp>
        <p:sp>
          <p:nvSpPr>
            <p:cNvPr id="22" name="Rectangle 21"/>
            <p:cNvSpPr/>
            <p:nvPr/>
          </p:nvSpPr>
          <p:spPr>
            <a:xfrm>
              <a:off x="1948" y="3573"/>
              <a:ext cx="1923" cy="518"/>
            </a:xfrm>
            <a:prstGeom prst="rect">
              <a:avLst/>
            </a:prstGeom>
            <a:solidFill>
              <a:srgbClr val="CCD5EA"/>
            </a:solidFill>
            <a:ln>
              <a:noFill/>
            </a:ln>
          </p:spPr>
          <p:txBody>
            <a:bodyPr tIns="45585" bIns="45585"/>
            <a:lstStyle>
              <a:lvl1pPr lvl="0">
                <a:defRPr/>
              </a:lvl1pPr>
            </a:lstStyle>
            <a:p>
              <a:pPr lvl="0" algn="ctr"/>
              <a:r>
                <a:rPr sz="2400">
                  <a:solidFill>
                    <a:srgbClr val="000000"/>
                  </a:solidFill>
                  <a:latin typeface="Constantia"/>
                </a:rPr>
                <a:t>تجمیع شده در ترازنامه</a:t>
              </a:r>
            </a:p>
            <a:p>
              <a:pPr lvl="0" algn="ctr"/>
              <a:r>
                <a:rPr sz="2400">
                  <a:solidFill>
                    <a:srgbClr val="000000"/>
                  </a:solidFill>
                  <a:latin typeface="Constantia"/>
                </a:rPr>
                <a:t>و افشا تفکیک در یادداشتها</a:t>
              </a:r>
            </a:p>
          </p:txBody>
        </p:sp>
        <p:sp>
          <p:nvSpPr>
            <p:cNvPr id="23" name="Rectangle 22"/>
            <p:cNvSpPr/>
            <p:nvPr/>
          </p:nvSpPr>
          <p:spPr>
            <a:xfrm>
              <a:off x="4" y="3573"/>
              <a:ext cx="1944" cy="518"/>
            </a:xfrm>
            <a:prstGeom prst="rect">
              <a:avLst/>
            </a:prstGeom>
            <a:solidFill>
              <a:srgbClr val="CCD5EA"/>
            </a:solidFill>
            <a:ln>
              <a:noFill/>
            </a:ln>
          </p:spPr>
          <p:txBody>
            <a:bodyPr tIns="45585" bIns="45585"/>
            <a:lstStyle>
              <a:lvl1pPr lvl="0">
                <a:defRPr/>
              </a:lvl1pPr>
            </a:lstStyle>
            <a:p>
              <a:pPr lvl="0" algn="ctr"/>
              <a:r>
                <a:rPr sz="2400">
                  <a:solidFill>
                    <a:srgbClr val="000000"/>
                  </a:solidFill>
                  <a:latin typeface="Constantia"/>
                </a:rPr>
                <a:t>تجمیع شده در ترازنامه</a:t>
              </a:r>
            </a:p>
            <a:p>
              <a:pPr lvl="0" algn="ctr"/>
              <a:r>
                <a:rPr sz="2400">
                  <a:solidFill>
                    <a:srgbClr val="000000"/>
                  </a:solidFill>
                  <a:latin typeface="Constantia"/>
                </a:rPr>
                <a:t>و افشا تفکیک در یادداشتها</a:t>
              </a:r>
            </a:p>
          </p:txBody>
        </p:sp>
        <p:sp>
          <p:nvSpPr>
            <p:cNvPr id="24" name="Straight Connector 23"/>
            <p:cNvSpPr/>
            <p:nvPr/>
          </p:nvSpPr>
          <p:spPr>
            <a:xfrm>
              <a:off x="3871" y="3285"/>
              <a:ext cx="0" cy="806"/>
            </a:xfrm>
            <a:prstGeom prst="line">
              <a:avLst/>
            </a:prstGeom>
            <a:noFill/>
            <a:ln w="12700">
              <a:solidFill>
                <a:srgbClr val="FFFFFF"/>
              </a:solidFill>
              <a:miter/>
            </a:ln>
          </p:spPr>
          <p:txBody>
            <a:bodyPr/>
            <a:lstStyle>
              <a:lvl1pPr lvl="0">
                <a:defRPr/>
              </a:lvl1pPr>
            </a:lstStyle>
            <a:p>
              <a:endParaRPr/>
            </a:p>
          </p:txBody>
        </p:sp>
        <p:sp>
          <p:nvSpPr>
            <p:cNvPr id="25" name="Straight Connector 24"/>
            <p:cNvSpPr/>
            <p:nvPr/>
          </p:nvSpPr>
          <p:spPr>
            <a:xfrm>
              <a:off x="1948" y="3285"/>
              <a:ext cx="0" cy="806"/>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4" y="3573"/>
              <a:ext cx="5298" cy="0"/>
            </a:xfrm>
            <a:prstGeom prst="line">
              <a:avLst/>
            </a:prstGeom>
            <a:noFill/>
            <a:ln w="38100">
              <a:solidFill>
                <a:srgbClr val="FFFFFF"/>
              </a:solidFill>
              <a:miter/>
            </a:ln>
          </p:spPr>
          <p:txBody>
            <a:bodyPr/>
            <a:lstStyle>
              <a:lvl1pPr lvl="0">
                <a:defRPr/>
              </a:lvl1pPr>
            </a:lstStyle>
            <a:p>
              <a:endParaRPr/>
            </a:p>
          </p:txBody>
        </p:sp>
        <p:sp>
          <p:nvSpPr>
            <p:cNvPr id="27" name="Straight Connector 26"/>
            <p:cNvSpPr/>
            <p:nvPr/>
          </p:nvSpPr>
          <p:spPr>
            <a:xfrm>
              <a:off x="5302" y="3285"/>
              <a:ext cx="0" cy="806"/>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4" y="3285"/>
              <a:ext cx="0" cy="806"/>
            </a:xfrm>
            <a:prstGeom prst="line">
              <a:avLst/>
            </a:prstGeom>
            <a:noFill/>
            <a:ln w="12700">
              <a:solidFill>
                <a:srgbClr val="FFFFFF"/>
              </a:solidFill>
              <a:miter/>
            </a:ln>
          </p:spPr>
          <p:txBody>
            <a:bodyPr/>
            <a:lstStyle>
              <a:lvl1pPr lvl="0">
                <a:defRPr/>
              </a:lvl1pPr>
            </a:lstStyle>
            <a:p>
              <a:endParaRPr/>
            </a:p>
          </p:txBody>
        </p:sp>
        <p:sp>
          <p:nvSpPr>
            <p:cNvPr id="29" name="Straight Connector 28"/>
            <p:cNvSpPr/>
            <p:nvPr/>
          </p:nvSpPr>
          <p:spPr>
            <a:xfrm>
              <a:off x="4" y="3285"/>
              <a:ext cx="5298" cy="0"/>
            </a:xfrm>
            <a:prstGeom prst="line">
              <a:avLst/>
            </a:prstGeom>
            <a:noFill/>
            <a:ln w="12700">
              <a:solidFill>
                <a:srgbClr val="FFFFFF"/>
              </a:solidFill>
              <a:miter/>
            </a:ln>
          </p:spPr>
          <p:txBody>
            <a:bodyPr/>
            <a:lstStyle>
              <a:lvl1pPr lvl="0">
                <a:defRPr/>
              </a:lvl1pPr>
            </a:lstStyle>
            <a:p>
              <a:endParaRPr/>
            </a:p>
          </p:txBody>
        </p:sp>
        <p:sp>
          <p:nvSpPr>
            <p:cNvPr id="30" name="Straight Connector 29"/>
            <p:cNvSpPr/>
            <p:nvPr/>
          </p:nvSpPr>
          <p:spPr>
            <a:xfrm>
              <a:off x="4" y="4091"/>
              <a:ext cx="5298"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4" end="14"/>
                                            </p:txEl>
                                          </p:spTgt>
                                        </p:tgtEl>
                                        <p:attrNameLst>
                                          <p:attrName>style.visibility</p:attrName>
                                        </p:attrNameLst>
                                      </p:cBhvr>
                                      <p:to>
                                        <p:strVal val="visible"/>
                                      </p:to>
                                    </p:set>
                                    <p:anim calcmode="lin" valueType="num">
                                      <p:cBhvr>
                                        <p:cTn id="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موجودی نقد و مطالبات</a:t>
            </a:r>
          </a:p>
          <a:p>
            <a:pPr lvl="0" algn="just">
              <a:buNone/>
            </a:pPr>
            <a:r>
              <a:rPr sz="2800" b="1">
                <a:solidFill>
                  <a:srgbClr val="0070C0"/>
                </a:solidFill>
              </a:rPr>
              <a:t>حسابداری و گزارشگری مطالبات</a:t>
            </a:r>
          </a:p>
          <a:p>
            <a:pPr lvl="0" algn="just">
              <a:buNone/>
            </a:pPr>
            <a:endParaRPr sz="2800" b="1">
              <a:solidFill>
                <a:srgbClr val="0070C0"/>
              </a:solidFill>
            </a:endParaRPr>
          </a:p>
          <a:p>
            <a:pPr lvl="0" algn="just"/>
            <a:r>
              <a:rPr sz="2400" b="1">
                <a:solidFill>
                  <a:srgbClr val="0F6FC6"/>
                </a:solidFill>
              </a:rPr>
              <a:t>انتقال مطالبات (توافق واگذاری مطالبات) </a:t>
            </a: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400" b="1">
                <a:solidFill>
                  <a:srgbClr val="0F6FC6"/>
                </a:solidFill>
              </a:rPr>
              <a:t>کاهش ارزش</a:t>
            </a:r>
          </a:p>
          <a:p>
            <a:pPr lvl="0" algn="just"/>
            <a:endParaRPr sz="2400" b="1">
              <a:solidFill>
                <a:srgbClr val="0F6FC6"/>
              </a:solidFill>
            </a:endParaRPr>
          </a:p>
          <a:p>
            <a:pPr lvl="0" algn="just"/>
            <a:endParaRPr sz="2400" b="1">
              <a:solidFill>
                <a:srgbClr val="0F6FC6"/>
              </a:solidFill>
            </a:endParaRPr>
          </a:p>
          <a:p>
            <a:pPr lvl="0" algn="just"/>
            <a:endParaRPr sz="2400" b="1">
              <a:solidFill>
                <a:srgbClr val="0F6FC6"/>
              </a:solidFill>
            </a:endParaRPr>
          </a:p>
          <a:p>
            <a:pPr lvl="0" algn="just"/>
            <a:endParaRPr sz="2400" b="1">
              <a:solidFill>
                <a:srgbClr val="0F6FC6"/>
              </a:solidFill>
            </a:endParaRPr>
          </a:p>
          <a:p>
            <a:pPr lvl="0" algn="just"/>
            <a:endParaRPr sz="2400" b="1">
              <a:solidFill>
                <a:srgbClr val="0F6FC6"/>
              </a:solidFill>
            </a:endParaRPr>
          </a:p>
          <a:p>
            <a:pPr lvl="0" algn="just">
              <a:buNone/>
            </a:pPr>
            <a:r>
              <a:rPr sz="2100" b="1"/>
              <a:t>طبق استانداردهای بین المللی، رویدادهای زیان آور با توجه به شرایط شناخت آن با تاخیر بیشتری نسبت به اصول حسابداری آمریکا شناسایی می گردد.</a:t>
            </a:r>
          </a:p>
        </p:txBody>
      </p:sp>
      <p:grpSp>
        <p:nvGrpSpPr>
          <p:cNvPr id="3" name="Group 2"/>
          <p:cNvGrpSpPr/>
          <p:nvPr/>
        </p:nvGrpSpPr>
        <p:grpSpPr>
          <a:xfrm>
            <a:off x="373063" y="1947863"/>
            <a:ext cx="8410575" cy="1281112"/>
            <a:chOff x="235" y="1227"/>
            <a:chExt cx="5298" cy="807"/>
          </a:xfrm>
        </p:grpSpPr>
        <p:sp>
          <p:nvSpPr>
            <p:cNvPr id="4" name="Rectangle 3"/>
            <p:cNvSpPr/>
            <p:nvPr/>
          </p:nvSpPr>
          <p:spPr>
            <a:xfrm>
              <a:off x="4102" y="1227"/>
              <a:ext cx="1431" cy="288"/>
            </a:xfrm>
            <a:prstGeom prst="rect">
              <a:avLst/>
            </a:prstGeom>
            <a:solidFill>
              <a:srgbClr val="0F6FC6"/>
            </a:solidFill>
            <a:ln>
              <a:noFill/>
            </a:ln>
          </p:spPr>
          <p:txBody>
            <a:bodyPr tIns="45754" bIns="45754"/>
            <a:lstStyle>
              <a:lvl1pPr lvl="0">
                <a:defRPr/>
              </a:lvl1pPr>
            </a:lstStyle>
            <a:p>
              <a:pPr lvl="0" algn="ctr"/>
              <a:r>
                <a:rPr sz="2400" b="1">
                  <a:solidFill>
                    <a:srgbClr val="FFFFFF"/>
                  </a:solidFill>
                  <a:latin typeface="Constantia"/>
                </a:rPr>
                <a:t>ایران</a:t>
              </a:r>
            </a:p>
          </p:txBody>
        </p:sp>
        <p:sp>
          <p:nvSpPr>
            <p:cNvPr id="5" name="Rectangle 4"/>
            <p:cNvSpPr/>
            <p:nvPr/>
          </p:nvSpPr>
          <p:spPr>
            <a:xfrm>
              <a:off x="2179" y="1227"/>
              <a:ext cx="1923" cy="288"/>
            </a:xfrm>
            <a:prstGeom prst="rect">
              <a:avLst/>
            </a:prstGeom>
            <a:solidFill>
              <a:srgbClr val="0F6FC6"/>
            </a:solidFill>
            <a:ln>
              <a:noFill/>
            </a:ln>
          </p:spPr>
          <p:txBody>
            <a:bodyPr tIns="45754" bIns="45754"/>
            <a:lstStyle>
              <a:lvl1pPr lvl="0">
                <a:defRPr/>
              </a:lvl1pPr>
            </a:lstStyle>
            <a:p>
              <a:pPr lvl="0" algn="ctr"/>
              <a:r>
                <a:rPr sz="2400" b="1">
                  <a:solidFill>
                    <a:srgbClr val="FFFFFF"/>
                  </a:solidFill>
                  <a:latin typeface="Constantia"/>
                </a:rPr>
                <a:t>IFRS</a:t>
              </a:r>
            </a:p>
          </p:txBody>
        </p:sp>
        <p:sp>
          <p:nvSpPr>
            <p:cNvPr id="6" name="Rectangle 5"/>
            <p:cNvSpPr/>
            <p:nvPr/>
          </p:nvSpPr>
          <p:spPr>
            <a:xfrm>
              <a:off x="235" y="1227"/>
              <a:ext cx="1944" cy="288"/>
            </a:xfrm>
            <a:prstGeom prst="rect">
              <a:avLst/>
            </a:prstGeom>
            <a:solidFill>
              <a:srgbClr val="0F6FC6"/>
            </a:solidFill>
            <a:ln>
              <a:noFill/>
            </a:ln>
          </p:spPr>
          <p:txBody>
            <a:bodyPr tIns="45754" bIns="45754"/>
            <a:lstStyle>
              <a:lvl1pPr lvl="0">
                <a:defRPr/>
              </a:lvl1pPr>
            </a:lstStyle>
            <a:p>
              <a:pPr lvl="0" algn="ctr"/>
              <a:r>
                <a:rPr sz="2400" b="1">
                  <a:solidFill>
                    <a:srgbClr val="FFFFFF"/>
                  </a:solidFill>
                  <a:latin typeface="Constantia"/>
                </a:rPr>
                <a:t>GAAP</a:t>
              </a:r>
            </a:p>
          </p:txBody>
        </p:sp>
        <p:sp>
          <p:nvSpPr>
            <p:cNvPr id="7" name="Rectangle 6"/>
            <p:cNvSpPr/>
            <p:nvPr/>
          </p:nvSpPr>
          <p:spPr>
            <a:xfrm>
              <a:off x="4102" y="1515"/>
              <a:ext cx="1431" cy="519"/>
            </a:xfrm>
            <a:prstGeom prst="rect">
              <a:avLst/>
            </a:prstGeom>
            <a:solidFill>
              <a:srgbClr val="CCD5EA"/>
            </a:solidFill>
            <a:ln>
              <a:noFill/>
            </a:ln>
          </p:spPr>
          <p:txBody>
            <a:bodyPr tIns="45754" bIns="45754"/>
            <a:lstStyle>
              <a:lvl1pPr lvl="0">
                <a:defRPr/>
              </a:lvl1pPr>
            </a:lstStyle>
            <a:p>
              <a:pPr lvl="0" algn="ctr"/>
              <a:r>
                <a:rPr sz="2400">
                  <a:solidFill>
                    <a:srgbClr val="000000"/>
                  </a:solidFill>
                  <a:latin typeface="Constantia"/>
                </a:rPr>
                <a:t>روشی ارایه نشده است</a:t>
              </a:r>
            </a:p>
          </p:txBody>
        </p:sp>
        <p:sp>
          <p:nvSpPr>
            <p:cNvPr id="8" name="Rectangle 7"/>
            <p:cNvSpPr/>
            <p:nvPr/>
          </p:nvSpPr>
          <p:spPr>
            <a:xfrm>
              <a:off x="2179" y="1515"/>
              <a:ext cx="1923" cy="519"/>
            </a:xfrm>
            <a:prstGeom prst="rect">
              <a:avLst/>
            </a:prstGeom>
            <a:solidFill>
              <a:srgbClr val="CCD5EA"/>
            </a:solidFill>
            <a:ln>
              <a:noFill/>
            </a:ln>
          </p:spPr>
          <p:txBody>
            <a:bodyPr tIns="45754" bIns="45754"/>
            <a:lstStyle>
              <a:lvl1pPr lvl="0">
                <a:defRPr/>
              </a:lvl1pPr>
            </a:lstStyle>
            <a:p>
              <a:pPr lvl="0" algn="ctr"/>
              <a:r>
                <a:rPr sz="2400">
                  <a:solidFill>
                    <a:srgbClr val="000000"/>
                  </a:solidFill>
                  <a:latin typeface="Constantia"/>
                </a:rPr>
                <a:t>استاندارد ابزارهای مالی</a:t>
              </a:r>
            </a:p>
          </p:txBody>
        </p:sp>
        <p:sp>
          <p:nvSpPr>
            <p:cNvPr id="9" name="Rectangle 8"/>
            <p:cNvSpPr/>
            <p:nvPr/>
          </p:nvSpPr>
          <p:spPr>
            <a:xfrm>
              <a:off x="235" y="1515"/>
              <a:ext cx="1944" cy="519"/>
            </a:xfrm>
            <a:prstGeom prst="rect">
              <a:avLst/>
            </a:prstGeom>
            <a:solidFill>
              <a:srgbClr val="CCD5EA"/>
            </a:solidFill>
            <a:ln>
              <a:noFill/>
            </a:ln>
          </p:spPr>
          <p:txBody>
            <a:bodyPr tIns="45754" bIns="45754"/>
            <a:lstStyle>
              <a:lvl1pPr lvl="0">
                <a:defRPr/>
              </a:lvl1pPr>
            </a:lstStyle>
            <a:p>
              <a:pPr lvl="0" algn="ctr"/>
              <a:r>
                <a:rPr sz="2400">
                  <a:solidFill>
                    <a:srgbClr val="000000"/>
                  </a:solidFill>
                  <a:latin typeface="Constantia"/>
                </a:rPr>
                <a:t>استاندارد ابزارهای مالی</a:t>
              </a:r>
            </a:p>
          </p:txBody>
        </p:sp>
        <p:sp>
          <p:nvSpPr>
            <p:cNvPr id="10" name="Straight Connector 9"/>
            <p:cNvSpPr/>
            <p:nvPr/>
          </p:nvSpPr>
          <p:spPr>
            <a:xfrm>
              <a:off x="4102" y="1227"/>
              <a:ext cx="0" cy="807"/>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2179" y="1227"/>
              <a:ext cx="0" cy="807"/>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235" y="1515"/>
              <a:ext cx="5298"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533" y="1227"/>
              <a:ext cx="0" cy="807"/>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235" y="1227"/>
              <a:ext cx="0" cy="807"/>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235" y="1227"/>
              <a:ext cx="5298"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235" y="2034"/>
              <a:ext cx="5298" cy="0"/>
            </a:xfrm>
            <a:prstGeom prst="line">
              <a:avLst/>
            </a:prstGeom>
            <a:noFill/>
            <a:ln w="12700">
              <a:solidFill>
                <a:srgbClr val="FFFFFF"/>
              </a:solidFill>
              <a:miter/>
            </a:ln>
          </p:spPr>
          <p:txBody>
            <a:bodyPr/>
            <a:lstStyle>
              <a:lvl1pPr lvl="0">
                <a:defRPr/>
              </a:lvl1pPr>
            </a:lstStyle>
            <a:p>
              <a:endParaRPr/>
            </a:p>
          </p:txBody>
        </p:sp>
      </p:grpSp>
      <p:grpSp>
        <p:nvGrpSpPr>
          <p:cNvPr id="17" name="Group 16"/>
          <p:cNvGrpSpPr/>
          <p:nvPr/>
        </p:nvGrpSpPr>
        <p:grpSpPr>
          <a:xfrm>
            <a:off x="373063" y="4119563"/>
            <a:ext cx="8410575" cy="1646237"/>
            <a:chOff x="235" y="2595"/>
            <a:chExt cx="5298" cy="1037"/>
          </a:xfrm>
        </p:grpSpPr>
        <p:sp>
          <p:nvSpPr>
            <p:cNvPr id="18" name="Rectangle 17"/>
            <p:cNvSpPr/>
            <p:nvPr/>
          </p:nvSpPr>
          <p:spPr>
            <a:xfrm>
              <a:off x="4102" y="2595"/>
              <a:ext cx="1431" cy="288"/>
            </a:xfrm>
            <a:prstGeom prst="rect">
              <a:avLst/>
            </a:prstGeom>
            <a:solidFill>
              <a:srgbClr val="0F6FC6"/>
            </a:solidFill>
            <a:ln>
              <a:noFill/>
            </a:ln>
          </p:spPr>
          <p:txBody>
            <a:bodyPr tIns="45698" bIns="45698"/>
            <a:lstStyle>
              <a:lvl1pPr lvl="0">
                <a:defRPr/>
              </a:lvl1pPr>
            </a:lstStyle>
            <a:p>
              <a:pPr lvl="0" algn="ctr"/>
              <a:r>
                <a:rPr sz="2400" b="1">
                  <a:solidFill>
                    <a:srgbClr val="FFFFFF"/>
                  </a:solidFill>
                  <a:latin typeface="Constantia"/>
                </a:rPr>
                <a:t>ایران</a:t>
              </a:r>
            </a:p>
          </p:txBody>
        </p:sp>
        <p:sp>
          <p:nvSpPr>
            <p:cNvPr id="19" name="Rectangle 18"/>
            <p:cNvSpPr/>
            <p:nvPr/>
          </p:nvSpPr>
          <p:spPr>
            <a:xfrm>
              <a:off x="2179" y="2595"/>
              <a:ext cx="1923" cy="288"/>
            </a:xfrm>
            <a:prstGeom prst="rect">
              <a:avLst/>
            </a:prstGeom>
            <a:solidFill>
              <a:srgbClr val="0F6FC6"/>
            </a:solidFill>
            <a:ln>
              <a:noFill/>
            </a:ln>
          </p:spPr>
          <p:txBody>
            <a:bodyPr tIns="45698" bIns="45698"/>
            <a:lstStyle>
              <a:lvl1pPr lvl="0">
                <a:defRPr/>
              </a:lvl1pPr>
            </a:lstStyle>
            <a:p>
              <a:pPr lvl="0" algn="ctr"/>
              <a:r>
                <a:rPr sz="2400" b="1">
                  <a:solidFill>
                    <a:srgbClr val="FFFFFF"/>
                  </a:solidFill>
                  <a:latin typeface="Constantia"/>
                </a:rPr>
                <a:t>IFRS</a:t>
              </a:r>
            </a:p>
          </p:txBody>
        </p:sp>
        <p:sp>
          <p:nvSpPr>
            <p:cNvPr id="20" name="Rectangle 19"/>
            <p:cNvSpPr/>
            <p:nvPr/>
          </p:nvSpPr>
          <p:spPr>
            <a:xfrm>
              <a:off x="235" y="2595"/>
              <a:ext cx="1944" cy="288"/>
            </a:xfrm>
            <a:prstGeom prst="rect">
              <a:avLst/>
            </a:prstGeom>
            <a:solidFill>
              <a:srgbClr val="0F6FC6"/>
            </a:solidFill>
            <a:ln>
              <a:noFill/>
            </a:ln>
          </p:spPr>
          <p:txBody>
            <a:bodyPr tIns="45698" bIns="45698"/>
            <a:lstStyle>
              <a:lvl1pPr lvl="0">
                <a:defRPr/>
              </a:lvl1pPr>
            </a:lstStyle>
            <a:p>
              <a:pPr lvl="0" algn="ctr"/>
              <a:r>
                <a:rPr sz="2400" b="1">
                  <a:solidFill>
                    <a:srgbClr val="FFFFFF"/>
                  </a:solidFill>
                  <a:latin typeface="Constantia"/>
                </a:rPr>
                <a:t>GAAP</a:t>
              </a:r>
            </a:p>
          </p:txBody>
        </p:sp>
        <p:sp>
          <p:nvSpPr>
            <p:cNvPr id="21" name="Rectangle 20"/>
            <p:cNvSpPr/>
            <p:nvPr/>
          </p:nvSpPr>
          <p:spPr>
            <a:xfrm>
              <a:off x="4102" y="2883"/>
              <a:ext cx="1431" cy="749"/>
            </a:xfrm>
            <a:prstGeom prst="rect">
              <a:avLst/>
            </a:prstGeom>
            <a:solidFill>
              <a:srgbClr val="CCD5EA"/>
            </a:solidFill>
            <a:ln>
              <a:noFill/>
            </a:ln>
          </p:spPr>
          <p:txBody>
            <a:bodyPr tIns="45698" bIns="45698"/>
            <a:lstStyle>
              <a:lvl1pPr lvl="0">
                <a:defRPr/>
              </a:lvl1pPr>
            </a:lstStyle>
            <a:p>
              <a:pPr lvl="0" algn="ctr"/>
              <a:r>
                <a:rPr sz="2400">
                  <a:solidFill>
                    <a:srgbClr val="000000"/>
                  </a:solidFill>
                  <a:latin typeface="Constantia"/>
                </a:rPr>
                <a:t>مقایسه ارزش دفتری و مبلغ بازیافتنی</a:t>
              </a:r>
            </a:p>
          </p:txBody>
        </p:sp>
        <p:sp>
          <p:nvSpPr>
            <p:cNvPr id="22" name="Rectangle 21"/>
            <p:cNvSpPr/>
            <p:nvPr/>
          </p:nvSpPr>
          <p:spPr>
            <a:xfrm>
              <a:off x="2179" y="2883"/>
              <a:ext cx="1923" cy="749"/>
            </a:xfrm>
            <a:prstGeom prst="rect">
              <a:avLst/>
            </a:prstGeom>
            <a:solidFill>
              <a:srgbClr val="CCD5EA"/>
            </a:solidFill>
            <a:ln>
              <a:noFill/>
            </a:ln>
          </p:spPr>
          <p:txBody>
            <a:bodyPr tIns="45698" bIns="45698"/>
            <a:lstStyle>
              <a:lvl1pPr lvl="0">
                <a:defRPr/>
              </a:lvl1pPr>
            </a:lstStyle>
            <a:p>
              <a:pPr lvl="0" algn="ctr"/>
              <a:r>
                <a:rPr sz="2400">
                  <a:solidFill>
                    <a:srgbClr val="000000"/>
                  </a:solidFill>
                  <a:latin typeface="Constantia"/>
                </a:rPr>
                <a:t>مقایسه ارزش دفتری و ارزش فعلی جریانهای نقدی از مطالبات</a:t>
              </a:r>
            </a:p>
          </p:txBody>
        </p:sp>
        <p:sp>
          <p:nvSpPr>
            <p:cNvPr id="23" name="Rectangle 22"/>
            <p:cNvSpPr/>
            <p:nvPr/>
          </p:nvSpPr>
          <p:spPr>
            <a:xfrm>
              <a:off x="235" y="2883"/>
              <a:ext cx="1944" cy="749"/>
            </a:xfrm>
            <a:prstGeom prst="rect">
              <a:avLst/>
            </a:prstGeom>
            <a:solidFill>
              <a:srgbClr val="CCD5EA"/>
            </a:solidFill>
            <a:ln>
              <a:noFill/>
            </a:ln>
          </p:spPr>
          <p:txBody>
            <a:bodyPr tIns="45698" bIns="45698"/>
            <a:lstStyle>
              <a:lvl1pPr lvl="0">
                <a:defRPr/>
              </a:lvl1pPr>
            </a:lstStyle>
            <a:p>
              <a:pPr lvl="0" algn="ctr"/>
              <a:r>
                <a:rPr sz="2400">
                  <a:solidFill>
                    <a:srgbClr val="000000"/>
                  </a:solidFill>
                  <a:latin typeface="Constantia"/>
                </a:rPr>
                <a:t>مقایسه ارزش دفتری و ارزش فعلی جریانهای نقدی از مطالبات</a:t>
              </a:r>
            </a:p>
          </p:txBody>
        </p:sp>
        <p:sp>
          <p:nvSpPr>
            <p:cNvPr id="24" name="Straight Connector 23"/>
            <p:cNvSpPr/>
            <p:nvPr/>
          </p:nvSpPr>
          <p:spPr>
            <a:xfrm>
              <a:off x="4102" y="2595"/>
              <a:ext cx="0" cy="1037"/>
            </a:xfrm>
            <a:prstGeom prst="line">
              <a:avLst/>
            </a:prstGeom>
            <a:noFill/>
            <a:ln w="12700">
              <a:solidFill>
                <a:srgbClr val="FFFFFF"/>
              </a:solidFill>
              <a:miter/>
            </a:ln>
          </p:spPr>
          <p:txBody>
            <a:bodyPr/>
            <a:lstStyle>
              <a:lvl1pPr lvl="0">
                <a:defRPr/>
              </a:lvl1pPr>
            </a:lstStyle>
            <a:p>
              <a:endParaRPr/>
            </a:p>
          </p:txBody>
        </p:sp>
        <p:sp>
          <p:nvSpPr>
            <p:cNvPr id="25" name="Straight Connector 24"/>
            <p:cNvSpPr/>
            <p:nvPr/>
          </p:nvSpPr>
          <p:spPr>
            <a:xfrm>
              <a:off x="2179" y="2595"/>
              <a:ext cx="0" cy="1037"/>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235" y="2883"/>
              <a:ext cx="5298" cy="0"/>
            </a:xfrm>
            <a:prstGeom prst="line">
              <a:avLst/>
            </a:prstGeom>
            <a:noFill/>
            <a:ln w="38100">
              <a:solidFill>
                <a:srgbClr val="FFFFFF"/>
              </a:solidFill>
              <a:miter/>
            </a:ln>
          </p:spPr>
          <p:txBody>
            <a:bodyPr/>
            <a:lstStyle>
              <a:lvl1pPr lvl="0">
                <a:defRPr/>
              </a:lvl1pPr>
            </a:lstStyle>
            <a:p>
              <a:endParaRPr/>
            </a:p>
          </p:txBody>
        </p:sp>
        <p:sp>
          <p:nvSpPr>
            <p:cNvPr id="27" name="Straight Connector 26"/>
            <p:cNvSpPr/>
            <p:nvPr/>
          </p:nvSpPr>
          <p:spPr>
            <a:xfrm>
              <a:off x="5533" y="2595"/>
              <a:ext cx="0" cy="1037"/>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235" y="2595"/>
              <a:ext cx="0" cy="1037"/>
            </a:xfrm>
            <a:prstGeom prst="line">
              <a:avLst/>
            </a:prstGeom>
            <a:noFill/>
            <a:ln w="12700">
              <a:solidFill>
                <a:srgbClr val="FFFFFF"/>
              </a:solidFill>
              <a:miter/>
            </a:ln>
          </p:spPr>
          <p:txBody>
            <a:bodyPr/>
            <a:lstStyle>
              <a:lvl1pPr lvl="0">
                <a:defRPr/>
              </a:lvl1pPr>
            </a:lstStyle>
            <a:p>
              <a:endParaRPr/>
            </a:p>
          </p:txBody>
        </p:sp>
        <p:sp>
          <p:nvSpPr>
            <p:cNvPr id="29" name="Straight Connector 28"/>
            <p:cNvSpPr/>
            <p:nvPr/>
          </p:nvSpPr>
          <p:spPr>
            <a:xfrm>
              <a:off x="235" y="2595"/>
              <a:ext cx="5298" cy="0"/>
            </a:xfrm>
            <a:prstGeom prst="line">
              <a:avLst/>
            </a:prstGeom>
            <a:noFill/>
            <a:ln w="12700">
              <a:solidFill>
                <a:srgbClr val="FFFFFF"/>
              </a:solidFill>
              <a:miter/>
            </a:ln>
          </p:spPr>
          <p:txBody>
            <a:bodyPr/>
            <a:lstStyle>
              <a:lvl1pPr lvl="0">
                <a:defRPr/>
              </a:lvl1pPr>
            </a:lstStyle>
            <a:p>
              <a:endParaRPr/>
            </a:p>
          </p:txBody>
        </p:sp>
        <p:sp>
          <p:nvSpPr>
            <p:cNvPr id="30" name="Straight Connector 29"/>
            <p:cNvSpPr/>
            <p:nvPr/>
          </p:nvSpPr>
          <p:spPr>
            <a:xfrm>
              <a:off x="235" y="3632"/>
              <a:ext cx="5298"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 calcmode="lin" valueType="num">
                                      <p:cBhvr>
                                        <p:cTn id="1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4. مقایسه موجودی مواد و کالا </a:t>
            </a:r>
          </a:p>
          <a:p>
            <a:pPr lvl="0" algn="just">
              <a:buNone/>
            </a:pPr>
            <a:r>
              <a:rPr sz="2800" b="1">
                <a:solidFill>
                  <a:srgbClr val="0070C0"/>
                </a:solidFill>
              </a:rPr>
              <a:t>حسابداری و گزارشگری</a:t>
            </a:r>
          </a:p>
          <a:p>
            <a:pPr lvl="0" algn="just"/>
            <a:r>
              <a:rPr sz="2400" b="1">
                <a:solidFill>
                  <a:srgbClr val="0F6FC6"/>
                </a:solidFill>
              </a:rPr>
              <a:t>نحوه اندازه گیری موجودیهای کارگزار کالا</a:t>
            </a: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400" b="1">
                <a:solidFill>
                  <a:srgbClr val="0F6FC6"/>
                </a:solidFill>
              </a:rPr>
              <a:t>احتساب نوسان نرخ تسهیلات ارزی که برای خرید کالا اخذ شده است</a:t>
            </a:r>
          </a:p>
          <a:p>
            <a:pPr lvl="0" algn="just"/>
            <a:endParaRPr sz="2400" b="1">
              <a:solidFill>
                <a:srgbClr val="0F6FC6"/>
              </a:solidFill>
            </a:endParaRPr>
          </a:p>
          <a:p>
            <a:pPr lvl="0" algn="just"/>
            <a:endParaRPr sz="2400" b="1">
              <a:solidFill>
                <a:srgbClr val="0F6FC6"/>
              </a:solidFill>
            </a:endParaRPr>
          </a:p>
          <a:p>
            <a:pPr lvl="0" algn="just"/>
            <a:endParaRPr sz="2400" b="1">
              <a:solidFill>
                <a:srgbClr val="0F6FC6"/>
              </a:solidFill>
            </a:endParaRPr>
          </a:p>
          <a:p>
            <a:pPr lvl="0" algn="just"/>
            <a:endParaRPr sz="2400" b="1">
              <a:solidFill>
                <a:srgbClr val="0F6FC6"/>
              </a:solidFill>
            </a:endParaRPr>
          </a:p>
          <a:p>
            <a:pPr lvl="0" algn="just"/>
            <a:endParaRPr sz="2400" b="1">
              <a:solidFill>
                <a:srgbClr val="0F6FC6"/>
              </a:solidFill>
            </a:endParaRPr>
          </a:p>
          <a:p>
            <a:pPr lvl="0" algn="just"/>
            <a:r>
              <a:rPr sz="2400" b="1">
                <a:solidFill>
                  <a:srgbClr val="0F6FC6"/>
                </a:solidFill>
              </a:rPr>
              <a:t>تعریف موجودی کالا</a:t>
            </a:r>
          </a:p>
          <a:p>
            <a:pPr lvl="0" algn="just">
              <a:buNone/>
            </a:pPr>
            <a:endParaRPr sz="2400" b="1">
              <a:solidFill>
                <a:srgbClr val="0F6FC6"/>
              </a:solidFill>
            </a:endParaRPr>
          </a:p>
          <a:p>
            <a:pPr lvl="0" algn="just"/>
            <a:endParaRPr sz="2400" b="1">
              <a:solidFill>
                <a:srgbClr val="0F6FC6"/>
              </a:solidFill>
            </a:endParaRPr>
          </a:p>
          <a:p>
            <a:pPr lvl="0" algn="just"/>
            <a:endParaRPr sz="2400" b="1">
              <a:solidFill>
                <a:srgbClr val="0F6FC6"/>
              </a:solidFill>
            </a:endParaRPr>
          </a:p>
        </p:txBody>
      </p:sp>
      <p:grpSp>
        <p:nvGrpSpPr>
          <p:cNvPr id="3" name="Group 2"/>
          <p:cNvGrpSpPr/>
          <p:nvPr/>
        </p:nvGrpSpPr>
        <p:grpSpPr>
          <a:xfrm>
            <a:off x="1116013" y="1585913"/>
            <a:ext cx="7481887" cy="1003300"/>
            <a:chOff x="703" y="999"/>
            <a:chExt cx="4713" cy="632"/>
          </a:xfrm>
        </p:grpSpPr>
        <p:sp>
          <p:nvSpPr>
            <p:cNvPr id="4" name="Rectangle 3"/>
            <p:cNvSpPr/>
            <p:nvPr/>
          </p:nvSpPr>
          <p:spPr>
            <a:xfrm>
              <a:off x="4143" y="999"/>
              <a:ext cx="1273" cy="288"/>
            </a:xfrm>
            <a:prstGeom prst="rect">
              <a:avLst/>
            </a:prstGeom>
            <a:solidFill>
              <a:srgbClr val="0BD0D9"/>
            </a:solidFill>
            <a:ln>
              <a:noFill/>
            </a:ln>
          </p:spPr>
          <p:txBody>
            <a:bodyPr lIns="91432" tIns="45707" rIns="91432" bIns="45707"/>
            <a:lstStyle>
              <a:lvl1pPr lvl="0">
                <a:defRPr/>
              </a:lvl1pPr>
            </a:lstStyle>
            <a:p>
              <a:pPr lvl="0" algn="ctr"/>
              <a:r>
                <a:rPr sz="2400" b="1">
                  <a:solidFill>
                    <a:srgbClr val="FFFFFF"/>
                  </a:solidFill>
                  <a:latin typeface="Constantia"/>
                </a:rPr>
                <a:t>ایران</a:t>
              </a:r>
            </a:p>
          </p:txBody>
        </p:sp>
        <p:sp>
          <p:nvSpPr>
            <p:cNvPr id="5" name="Rectangle 4"/>
            <p:cNvSpPr/>
            <p:nvPr/>
          </p:nvSpPr>
          <p:spPr>
            <a:xfrm>
              <a:off x="2432" y="999"/>
              <a:ext cx="1711" cy="288"/>
            </a:xfrm>
            <a:prstGeom prst="rect">
              <a:avLst/>
            </a:prstGeom>
            <a:solidFill>
              <a:srgbClr val="0BD0D9"/>
            </a:solidFill>
            <a:ln>
              <a:noFill/>
            </a:ln>
          </p:spPr>
          <p:txBody>
            <a:bodyPr lIns="91432" tIns="45707" rIns="91432" bIns="45707"/>
            <a:lstStyle>
              <a:lvl1pPr lvl="0">
                <a:defRPr/>
              </a:lvl1pPr>
            </a:lstStyle>
            <a:p>
              <a:pPr lvl="0" algn="ctr"/>
              <a:r>
                <a:rPr sz="2400" b="1">
                  <a:solidFill>
                    <a:srgbClr val="FFFFFF"/>
                  </a:solidFill>
                  <a:latin typeface="Constantia"/>
                </a:rPr>
                <a:t>IFRS</a:t>
              </a:r>
            </a:p>
          </p:txBody>
        </p:sp>
        <p:sp>
          <p:nvSpPr>
            <p:cNvPr id="6" name="Rectangle 5"/>
            <p:cNvSpPr/>
            <p:nvPr/>
          </p:nvSpPr>
          <p:spPr>
            <a:xfrm>
              <a:off x="703" y="999"/>
              <a:ext cx="1729" cy="288"/>
            </a:xfrm>
            <a:prstGeom prst="rect">
              <a:avLst/>
            </a:prstGeom>
            <a:solidFill>
              <a:srgbClr val="0BD0D9"/>
            </a:solidFill>
            <a:ln>
              <a:noFill/>
            </a:ln>
          </p:spPr>
          <p:txBody>
            <a:bodyPr lIns="91432" tIns="45707" rIns="91432" bIns="45707"/>
            <a:lstStyle>
              <a:lvl1pPr lvl="0">
                <a:defRPr/>
              </a:lvl1pPr>
            </a:lstStyle>
            <a:p>
              <a:pPr lvl="0" algn="ctr"/>
              <a:r>
                <a:rPr sz="2400" b="1">
                  <a:solidFill>
                    <a:srgbClr val="FFFFFF"/>
                  </a:solidFill>
                  <a:latin typeface="Constantia"/>
                </a:rPr>
                <a:t>GAAP</a:t>
              </a:r>
            </a:p>
          </p:txBody>
        </p:sp>
        <p:sp>
          <p:nvSpPr>
            <p:cNvPr id="7" name="Rectangle 6"/>
            <p:cNvSpPr/>
            <p:nvPr/>
          </p:nvSpPr>
          <p:spPr>
            <a:xfrm>
              <a:off x="4143" y="1287"/>
              <a:ext cx="1273" cy="344"/>
            </a:xfrm>
            <a:prstGeom prst="rect">
              <a:avLst/>
            </a:prstGeom>
            <a:solidFill>
              <a:srgbClr val="CCEEF1"/>
            </a:solidFill>
            <a:ln>
              <a:noFill/>
            </a:ln>
          </p:spPr>
          <p:txBody>
            <a:bodyPr lIns="91432" tIns="45707" rIns="91432" bIns="45707"/>
            <a:lstStyle>
              <a:lvl1pPr lvl="0">
                <a:defRPr/>
              </a:lvl1pPr>
            </a:lstStyle>
            <a:p>
              <a:pPr lvl="0" algn="ctr"/>
              <a:r>
                <a:rPr sz="2400">
                  <a:solidFill>
                    <a:srgbClr val="000000"/>
                  </a:solidFill>
                  <a:latin typeface="Constantia"/>
                </a:rPr>
                <a:t>چنین اقلامی نداریم</a:t>
              </a:r>
            </a:p>
          </p:txBody>
        </p:sp>
        <p:sp>
          <p:nvSpPr>
            <p:cNvPr id="8" name="Rectangle 7"/>
            <p:cNvSpPr/>
            <p:nvPr/>
          </p:nvSpPr>
          <p:spPr>
            <a:xfrm>
              <a:off x="2432" y="1287"/>
              <a:ext cx="1711" cy="344"/>
            </a:xfrm>
            <a:prstGeom prst="rect">
              <a:avLst/>
            </a:prstGeom>
            <a:solidFill>
              <a:srgbClr val="CCEEF1"/>
            </a:solidFill>
            <a:ln>
              <a:noFill/>
            </a:ln>
          </p:spPr>
          <p:txBody>
            <a:bodyPr lIns="91432" tIns="45707" rIns="91432" bIns="45707"/>
            <a:lstStyle>
              <a:lvl1pPr lvl="0">
                <a:defRPr/>
              </a:lvl1pPr>
            </a:lstStyle>
            <a:p>
              <a:pPr lvl="0" algn="ctr"/>
              <a:r>
                <a:rPr sz="2400">
                  <a:solidFill>
                    <a:srgbClr val="000000"/>
                  </a:solidFill>
                  <a:latin typeface="Constantia"/>
                </a:rPr>
                <a:t>ارزش منصفانه</a:t>
              </a:r>
            </a:p>
          </p:txBody>
        </p:sp>
        <p:sp>
          <p:nvSpPr>
            <p:cNvPr id="9" name="Rectangle 8"/>
            <p:cNvSpPr/>
            <p:nvPr/>
          </p:nvSpPr>
          <p:spPr>
            <a:xfrm>
              <a:off x="703" y="1287"/>
              <a:ext cx="1729" cy="344"/>
            </a:xfrm>
            <a:prstGeom prst="rect">
              <a:avLst/>
            </a:prstGeom>
            <a:solidFill>
              <a:srgbClr val="CCEEF1"/>
            </a:solidFill>
            <a:ln>
              <a:noFill/>
            </a:ln>
          </p:spPr>
          <p:txBody>
            <a:bodyPr lIns="91432" tIns="45707" rIns="91432" bIns="45707"/>
            <a:lstStyle>
              <a:lvl1pPr lvl="0">
                <a:defRPr/>
              </a:lvl1pPr>
            </a:lstStyle>
            <a:p>
              <a:pPr lvl="0" algn="ctr"/>
              <a:r>
                <a:rPr sz="2400">
                  <a:solidFill>
                    <a:srgbClr val="000000"/>
                  </a:solidFill>
                  <a:latin typeface="Constantia"/>
                </a:rPr>
                <a:t>ارزش منصفانه</a:t>
              </a:r>
            </a:p>
          </p:txBody>
        </p:sp>
        <p:sp>
          <p:nvSpPr>
            <p:cNvPr id="10" name="Straight Connector 9"/>
            <p:cNvSpPr/>
            <p:nvPr/>
          </p:nvSpPr>
          <p:spPr>
            <a:xfrm>
              <a:off x="4143" y="999"/>
              <a:ext cx="0" cy="632"/>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2432" y="999"/>
              <a:ext cx="0" cy="632"/>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703" y="1287"/>
              <a:ext cx="4713"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416" y="999"/>
              <a:ext cx="0" cy="632"/>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703" y="999"/>
              <a:ext cx="0" cy="632"/>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703" y="999"/>
              <a:ext cx="4713"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703" y="1631"/>
              <a:ext cx="4713" cy="0"/>
            </a:xfrm>
            <a:prstGeom prst="line">
              <a:avLst/>
            </a:prstGeom>
            <a:noFill/>
            <a:ln w="12700">
              <a:solidFill>
                <a:srgbClr val="FFFFFF"/>
              </a:solidFill>
              <a:miter/>
            </a:ln>
          </p:spPr>
          <p:txBody>
            <a:bodyPr/>
            <a:lstStyle>
              <a:lvl1pPr lvl="0">
                <a:defRPr/>
              </a:lvl1pPr>
            </a:lstStyle>
            <a:p>
              <a:endParaRPr/>
            </a:p>
          </p:txBody>
        </p:sp>
      </p:grpSp>
      <p:grpSp>
        <p:nvGrpSpPr>
          <p:cNvPr id="17" name="Group 16"/>
          <p:cNvGrpSpPr/>
          <p:nvPr/>
        </p:nvGrpSpPr>
        <p:grpSpPr>
          <a:xfrm>
            <a:off x="373063" y="3313113"/>
            <a:ext cx="8410575" cy="1646237"/>
            <a:chOff x="235" y="2087"/>
            <a:chExt cx="5298" cy="1037"/>
          </a:xfrm>
        </p:grpSpPr>
        <p:sp>
          <p:nvSpPr>
            <p:cNvPr id="18" name="Rectangle 17"/>
            <p:cNvSpPr/>
            <p:nvPr/>
          </p:nvSpPr>
          <p:spPr>
            <a:xfrm>
              <a:off x="4102" y="2087"/>
              <a:ext cx="1431" cy="288"/>
            </a:xfrm>
            <a:prstGeom prst="rect">
              <a:avLst/>
            </a:prstGeom>
            <a:solidFill>
              <a:srgbClr val="0BD0D9"/>
            </a:solidFill>
            <a:ln>
              <a:noFill/>
            </a:ln>
          </p:spPr>
          <p:txBody>
            <a:bodyPr tIns="45698" bIns="45698"/>
            <a:lstStyle>
              <a:lvl1pPr lvl="0">
                <a:defRPr/>
              </a:lvl1pPr>
            </a:lstStyle>
            <a:p>
              <a:pPr lvl="0" algn="ctr"/>
              <a:r>
                <a:rPr sz="2400" b="1">
                  <a:solidFill>
                    <a:srgbClr val="FFFFFF"/>
                  </a:solidFill>
                  <a:latin typeface="Constantia"/>
                </a:rPr>
                <a:t>ایران</a:t>
              </a:r>
            </a:p>
          </p:txBody>
        </p:sp>
        <p:sp>
          <p:nvSpPr>
            <p:cNvPr id="19" name="Rectangle 18"/>
            <p:cNvSpPr/>
            <p:nvPr/>
          </p:nvSpPr>
          <p:spPr>
            <a:xfrm>
              <a:off x="2179" y="2087"/>
              <a:ext cx="1923" cy="288"/>
            </a:xfrm>
            <a:prstGeom prst="rect">
              <a:avLst/>
            </a:prstGeom>
            <a:solidFill>
              <a:srgbClr val="0BD0D9"/>
            </a:solidFill>
            <a:ln>
              <a:noFill/>
            </a:ln>
          </p:spPr>
          <p:txBody>
            <a:bodyPr tIns="45698" bIns="45698"/>
            <a:lstStyle>
              <a:lvl1pPr lvl="0">
                <a:defRPr/>
              </a:lvl1pPr>
            </a:lstStyle>
            <a:p>
              <a:pPr lvl="0" algn="ctr"/>
              <a:r>
                <a:rPr sz="2400" b="1">
                  <a:solidFill>
                    <a:srgbClr val="FFFFFF"/>
                  </a:solidFill>
                  <a:latin typeface="Constantia"/>
                </a:rPr>
                <a:t>IFRS</a:t>
              </a:r>
            </a:p>
          </p:txBody>
        </p:sp>
        <p:sp>
          <p:nvSpPr>
            <p:cNvPr id="20" name="Rectangle 19"/>
            <p:cNvSpPr/>
            <p:nvPr/>
          </p:nvSpPr>
          <p:spPr>
            <a:xfrm>
              <a:off x="235" y="2087"/>
              <a:ext cx="1944" cy="288"/>
            </a:xfrm>
            <a:prstGeom prst="rect">
              <a:avLst/>
            </a:prstGeom>
            <a:solidFill>
              <a:srgbClr val="0BD0D9"/>
            </a:solidFill>
            <a:ln>
              <a:noFill/>
            </a:ln>
          </p:spPr>
          <p:txBody>
            <a:bodyPr tIns="45698" bIns="45698"/>
            <a:lstStyle>
              <a:lvl1pPr lvl="0">
                <a:defRPr/>
              </a:lvl1pPr>
            </a:lstStyle>
            <a:p>
              <a:pPr lvl="0" algn="ctr"/>
              <a:r>
                <a:rPr sz="2400" b="1">
                  <a:solidFill>
                    <a:srgbClr val="FFFFFF"/>
                  </a:solidFill>
                  <a:latin typeface="Constantia"/>
                </a:rPr>
                <a:t>GAAP</a:t>
              </a:r>
            </a:p>
          </p:txBody>
        </p:sp>
        <p:sp>
          <p:nvSpPr>
            <p:cNvPr id="21" name="Rectangle 20"/>
            <p:cNvSpPr/>
            <p:nvPr/>
          </p:nvSpPr>
          <p:spPr>
            <a:xfrm>
              <a:off x="4102" y="2375"/>
              <a:ext cx="1431" cy="749"/>
            </a:xfrm>
            <a:prstGeom prst="rect">
              <a:avLst/>
            </a:prstGeom>
            <a:solidFill>
              <a:srgbClr val="CCEEF1"/>
            </a:solidFill>
            <a:ln>
              <a:noFill/>
            </a:ln>
          </p:spPr>
          <p:txBody>
            <a:bodyPr tIns="45698" bIns="45698"/>
            <a:lstStyle>
              <a:lvl1pPr lvl="0">
                <a:defRPr/>
              </a:lvl1pPr>
            </a:lstStyle>
            <a:p>
              <a:pPr lvl="0" algn="ctr"/>
              <a:r>
                <a:rPr sz="2400">
                  <a:solidFill>
                    <a:srgbClr val="000000"/>
                  </a:solidFill>
                  <a:latin typeface="Constantia"/>
                </a:rPr>
                <a:t>به بهای تمام شده موجودی مواد و کالا منظور می شود</a:t>
              </a:r>
            </a:p>
          </p:txBody>
        </p:sp>
        <p:sp>
          <p:nvSpPr>
            <p:cNvPr id="22" name="Rectangle 21"/>
            <p:cNvSpPr/>
            <p:nvPr/>
          </p:nvSpPr>
          <p:spPr>
            <a:xfrm>
              <a:off x="2179" y="2375"/>
              <a:ext cx="1923" cy="749"/>
            </a:xfrm>
            <a:prstGeom prst="rect">
              <a:avLst/>
            </a:prstGeom>
            <a:solidFill>
              <a:srgbClr val="CCEEF1"/>
            </a:solidFill>
            <a:ln>
              <a:noFill/>
            </a:ln>
          </p:spPr>
          <p:txBody>
            <a:bodyPr tIns="45698" bIns="45698"/>
            <a:lstStyle>
              <a:lvl1pPr lvl="0">
                <a:defRPr/>
              </a:lvl1pPr>
            </a:lstStyle>
            <a:p>
              <a:pPr lvl="0" algn="ctr"/>
              <a:r>
                <a:rPr sz="2400">
                  <a:solidFill>
                    <a:srgbClr val="000000"/>
                  </a:solidFill>
                  <a:latin typeface="Constantia"/>
                </a:rPr>
                <a:t>مجاز نیست</a:t>
              </a:r>
            </a:p>
          </p:txBody>
        </p:sp>
        <p:sp>
          <p:nvSpPr>
            <p:cNvPr id="23" name="Rectangle 22"/>
            <p:cNvSpPr/>
            <p:nvPr/>
          </p:nvSpPr>
          <p:spPr>
            <a:xfrm>
              <a:off x="235" y="2375"/>
              <a:ext cx="1944" cy="749"/>
            </a:xfrm>
            <a:prstGeom prst="rect">
              <a:avLst/>
            </a:prstGeom>
            <a:solidFill>
              <a:srgbClr val="CCEEF1"/>
            </a:solidFill>
            <a:ln>
              <a:noFill/>
            </a:ln>
          </p:spPr>
          <p:txBody>
            <a:bodyPr tIns="45698" bIns="45698"/>
            <a:lstStyle>
              <a:lvl1pPr lvl="0">
                <a:defRPr/>
              </a:lvl1pPr>
            </a:lstStyle>
            <a:p>
              <a:pPr lvl="0" algn="ctr"/>
              <a:r>
                <a:rPr sz="2400">
                  <a:solidFill>
                    <a:srgbClr val="000000"/>
                  </a:solidFill>
                  <a:latin typeface="Constantia"/>
                </a:rPr>
                <a:t>مجاز نیست</a:t>
              </a:r>
            </a:p>
          </p:txBody>
        </p:sp>
        <p:sp>
          <p:nvSpPr>
            <p:cNvPr id="24" name="Straight Connector 23"/>
            <p:cNvSpPr/>
            <p:nvPr/>
          </p:nvSpPr>
          <p:spPr>
            <a:xfrm>
              <a:off x="4102" y="2087"/>
              <a:ext cx="0" cy="1037"/>
            </a:xfrm>
            <a:prstGeom prst="line">
              <a:avLst/>
            </a:prstGeom>
            <a:noFill/>
            <a:ln w="12700">
              <a:solidFill>
                <a:srgbClr val="FFFFFF"/>
              </a:solidFill>
              <a:miter/>
            </a:ln>
          </p:spPr>
          <p:txBody>
            <a:bodyPr/>
            <a:lstStyle>
              <a:lvl1pPr lvl="0">
                <a:defRPr/>
              </a:lvl1pPr>
            </a:lstStyle>
            <a:p>
              <a:endParaRPr/>
            </a:p>
          </p:txBody>
        </p:sp>
        <p:sp>
          <p:nvSpPr>
            <p:cNvPr id="25" name="Straight Connector 24"/>
            <p:cNvSpPr/>
            <p:nvPr/>
          </p:nvSpPr>
          <p:spPr>
            <a:xfrm>
              <a:off x="2179" y="2087"/>
              <a:ext cx="0" cy="1037"/>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235" y="2375"/>
              <a:ext cx="5298" cy="0"/>
            </a:xfrm>
            <a:prstGeom prst="line">
              <a:avLst/>
            </a:prstGeom>
            <a:noFill/>
            <a:ln w="38100">
              <a:solidFill>
                <a:srgbClr val="FFFFFF"/>
              </a:solidFill>
              <a:miter/>
            </a:ln>
          </p:spPr>
          <p:txBody>
            <a:bodyPr/>
            <a:lstStyle>
              <a:lvl1pPr lvl="0">
                <a:defRPr/>
              </a:lvl1pPr>
            </a:lstStyle>
            <a:p>
              <a:endParaRPr/>
            </a:p>
          </p:txBody>
        </p:sp>
        <p:sp>
          <p:nvSpPr>
            <p:cNvPr id="27" name="Straight Connector 26"/>
            <p:cNvSpPr/>
            <p:nvPr/>
          </p:nvSpPr>
          <p:spPr>
            <a:xfrm>
              <a:off x="5533" y="2087"/>
              <a:ext cx="0" cy="1037"/>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235" y="2087"/>
              <a:ext cx="0" cy="1037"/>
            </a:xfrm>
            <a:prstGeom prst="line">
              <a:avLst/>
            </a:prstGeom>
            <a:noFill/>
            <a:ln w="12700">
              <a:solidFill>
                <a:srgbClr val="FFFFFF"/>
              </a:solidFill>
              <a:miter/>
            </a:ln>
          </p:spPr>
          <p:txBody>
            <a:bodyPr/>
            <a:lstStyle>
              <a:lvl1pPr lvl="0">
                <a:defRPr/>
              </a:lvl1pPr>
            </a:lstStyle>
            <a:p>
              <a:endParaRPr/>
            </a:p>
          </p:txBody>
        </p:sp>
        <p:sp>
          <p:nvSpPr>
            <p:cNvPr id="29" name="Straight Connector 28"/>
            <p:cNvSpPr/>
            <p:nvPr/>
          </p:nvSpPr>
          <p:spPr>
            <a:xfrm>
              <a:off x="235" y="2087"/>
              <a:ext cx="5298" cy="0"/>
            </a:xfrm>
            <a:prstGeom prst="line">
              <a:avLst/>
            </a:prstGeom>
            <a:noFill/>
            <a:ln w="12700">
              <a:solidFill>
                <a:srgbClr val="FFFFFF"/>
              </a:solidFill>
              <a:miter/>
            </a:ln>
          </p:spPr>
          <p:txBody>
            <a:bodyPr/>
            <a:lstStyle>
              <a:lvl1pPr lvl="0">
                <a:defRPr/>
              </a:lvl1pPr>
            </a:lstStyle>
            <a:p>
              <a:endParaRPr/>
            </a:p>
          </p:txBody>
        </p:sp>
        <p:sp>
          <p:nvSpPr>
            <p:cNvPr id="30" name="Straight Connector 29"/>
            <p:cNvSpPr/>
            <p:nvPr/>
          </p:nvSpPr>
          <p:spPr>
            <a:xfrm>
              <a:off x="235" y="3124"/>
              <a:ext cx="5298" cy="0"/>
            </a:xfrm>
            <a:prstGeom prst="line">
              <a:avLst/>
            </a:prstGeom>
            <a:noFill/>
            <a:ln w="12700">
              <a:solidFill>
                <a:srgbClr val="FFFFFF"/>
              </a:solidFill>
              <a:miter/>
            </a:ln>
          </p:spPr>
          <p:txBody>
            <a:bodyPr/>
            <a:lstStyle>
              <a:lvl1pPr lvl="0">
                <a:defRPr/>
              </a:lvl1pPr>
            </a:lstStyle>
            <a:p>
              <a:endParaRPr/>
            </a:p>
          </p:txBody>
        </p:sp>
      </p:grpSp>
      <p:grpSp>
        <p:nvGrpSpPr>
          <p:cNvPr id="31" name="Group 30"/>
          <p:cNvGrpSpPr/>
          <p:nvPr/>
        </p:nvGrpSpPr>
        <p:grpSpPr>
          <a:xfrm>
            <a:off x="373063" y="5614988"/>
            <a:ext cx="8410575" cy="1096962"/>
            <a:chOff x="235" y="3537"/>
            <a:chExt cx="5298" cy="691"/>
          </a:xfrm>
        </p:grpSpPr>
        <p:sp>
          <p:nvSpPr>
            <p:cNvPr id="32" name="Rectangle 31"/>
            <p:cNvSpPr/>
            <p:nvPr/>
          </p:nvSpPr>
          <p:spPr>
            <a:xfrm>
              <a:off x="3767" y="3537"/>
              <a:ext cx="1766" cy="288"/>
            </a:xfrm>
            <a:prstGeom prst="rect">
              <a:avLst/>
            </a:prstGeom>
            <a:solidFill>
              <a:srgbClr val="0BD0D9"/>
            </a:solidFill>
            <a:ln>
              <a:noFill/>
            </a:ln>
          </p:spPr>
          <p:txBody>
            <a:bodyPr tIns="45632" bIns="45632"/>
            <a:lstStyle>
              <a:lvl1pPr lvl="0">
                <a:defRPr/>
              </a:lvl1pPr>
            </a:lstStyle>
            <a:p>
              <a:pPr lvl="0" algn="ctr"/>
              <a:r>
                <a:rPr sz="2400" b="1">
                  <a:solidFill>
                    <a:srgbClr val="FFFFFF"/>
                  </a:solidFill>
                  <a:latin typeface="Constantia"/>
                </a:rPr>
                <a:t>ایران</a:t>
              </a:r>
            </a:p>
          </p:txBody>
        </p:sp>
        <p:sp>
          <p:nvSpPr>
            <p:cNvPr id="33" name="Rectangle 32"/>
            <p:cNvSpPr/>
            <p:nvPr/>
          </p:nvSpPr>
          <p:spPr>
            <a:xfrm>
              <a:off x="2001" y="3537"/>
              <a:ext cx="1766" cy="288"/>
            </a:xfrm>
            <a:prstGeom prst="rect">
              <a:avLst/>
            </a:prstGeom>
            <a:solidFill>
              <a:srgbClr val="0BD0D9"/>
            </a:solidFill>
            <a:ln>
              <a:noFill/>
            </a:ln>
          </p:spPr>
          <p:txBody>
            <a:bodyPr tIns="45632" bIns="45632"/>
            <a:lstStyle>
              <a:lvl1pPr lvl="0">
                <a:defRPr/>
              </a:lvl1pPr>
            </a:lstStyle>
            <a:p>
              <a:pPr lvl="0" algn="ctr"/>
              <a:r>
                <a:rPr sz="2400" b="1">
                  <a:solidFill>
                    <a:srgbClr val="FFFFFF"/>
                  </a:solidFill>
                  <a:latin typeface="Constantia"/>
                </a:rPr>
                <a:t>IFRS</a:t>
              </a:r>
            </a:p>
          </p:txBody>
        </p:sp>
        <p:sp>
          <p:nvSpPr>
            <p:cNvPr id="34" name="Rectangle 33"/>
            <p:cNvSpPr/>
            <p:nvPr/>
          </p:nvSpPr>
          <p:spPr>
            <a:xfrm>
              <a:off x="235" y="3537"/>
              <a:ext cx="1766" cy="288"/>
            </a:xfrm>
            <a:prstGeom prst="rect">
              <a:avLst/>
            </a:prstGeom>
            <a:solidFill>
              <a:srgbClr val="0BD0D9"/>
            </a:solidFill>
            <a:ln>
              <a:noFill/>
            </a:ln>
          </p:spPr>
          <p:txBody>
            <a:bodyPr tIns="45632" bIns="45632"/>
            <a:lstStyle>
              <a:lvl1pPr lvl="0">
                <a:defRPr/>
              </a:lvl1pPr>
            </a:lstStyle>
            <a:p>
              <a:pPr lvl="0" algn="ctr"/>
              <a:r>
                <a:rPr sz="2400" b="1">
                  <a:solidFill>
                    <a:srgbClr val="FFFFFF"/>
                  </a:solidFill>
                  <a:latin typeface="Constantia"/>
                </a:rPr>
                <a:t>GAAP</a:t>
              </a:r>
            </a:p>
          </p:txBody>
        </p:sp>
        <p:sp>
          <p:nvSpPr>
            <p:cNvPr id="35" name="Rectangle 34"/>
            <p:cNvSpPr/>
            <p:nvPr/>
          </p:nvSpPr>
          <p:spPr>
            <a:xfrm>
              <a:off x="3767" y="3825"/>
              <a:ext cx="1766" cy="403"/>
            </a:xfrm>
            <a:prstGeom prst="rect">
              <a:avLst/>
            </a:prstGeom>
            <a:solidFill>
              <a:srgbClr val="CCEEF1"/>
            </a:solidFill>
            <a:ln>
              <a:noFill/>
            </a:ln>
          </p:spPr>
          <p:txBody>
            <a:bodyPr tIns="45667" bIns="45667"/>
            <a:lstStyle>
              <a:lvl1pPr lvl="0">
                <a:defRPr/>
              </a:lvl1pPr>
            </a:lstStyle>
            <a:p>
              <a:pPr lvl="0" algn="ctr"/>
              <a:r>
                <a:rPr>
                  <a:solidFill>
                    <a:srgbClr val="000000"/>
                  </a:solidFill>
                  <a:latin typeface="Constantia"/>
                </a:rPr>
                <a:t>شامل عبارت « به منظور ... ارائه خدمات نگهداری می شود»</a:t>
              </a:r>
            </a:p>
          </p:txBody>
        </p:sp>
        <p:sp>
          <p:nvSpPr>
            <p:cNvPr id="36" name="Rectangle 35"/>
            <p:cNvSpPr/>
            <p:nvPr/>
          </p:nvSpPr>
          <p:spPr>
            <a:xfrm>
              <a:off x="2001" y="3825"/>
              <a:ext cx="1766" cy="403"/>
            </a:xfrm>
            <a:prstGeom prst="rect">
              <a:avLst/>
            </a:prstGeom>
            <a:solidFill>
              <a:srgbClr val="CCEEF1"/>
            </a:solidFill>
            <a:ln>
              <a:noFill/>
            </a:ln>
          </p:spPr>
          <p:txBody>
            <a:bodyPr tIns="45667" bIns="45667"/>
            <a:lstStyle>
              <a:lvl1pPr lvl="0">
                <a:defRPr/>
              </a:lvl1pPr>
            </a:lstStyle>
            <a:p>
              <a:pPr lvl="0" algn="ctr"/>
              <a:r>
                <a:rPr>
                  <a:solidFill>
                    <a:srgbClr val="000000"/>
                  </a:solidFill>
                  <a:latin typeface="Constantia"/>
                </a:rPr>
                <a:t>چنین عبارتی وجود ندارد</a:t>
              </a:r>
            </a:p>
          </p:txBody>
        </p:sp>
        <p:sp>
          <p:nvSpPr>
            <p:cNvPr id="37" name="Rectangle 36"/>
            <p:cNvSpPr/>
            <p:nvPr/>
          </p:nvSpPr>
          <p:spPr>
            <a:xfrm>
              <a:off x="235" y="3825"/>
              <a:ext cx="1766" cy="403"/>
            </a:xfrm>
            <a:prstGeom prst="rect">
              <a:avLst/>
            </a:prstGeom>
            <a:solidFill>
              <a:srgbClr val="CCEEF1"/>
            </a:solidFill>
            <a:ln>
              <a:noFill/>
            </a:ln>
          </p:spPr>
          <p:txBody>
            <a:bodyPr tIns="45667" bIns="45667"/>
            <a:lstStyle>
              <a:lvl1pPr lvl="0">
                <a:defRPr/>
              </a:lvl1pPr>
            </a:lstStyle>
            <a:p>
              <a:pPr lvl="0" algn="ctr"/>
              <a:r>
                <a:rPr>
                  <a:solidFill>
                    <a:srgbClr val="000000"/>
                  </a:solidFill>
                  <a:latin typeface="Constantia"/>
                </a:rPr>
                <a:t>چنین عبارتی وجود ندارد</a:t>
              </a:r>
            </a:p>
          </p:txBody>
        </p:sp>
        <p:sp>
          <p:nvSpPr>
            <p:cNvPr id="38" name="Straight Connector 37"/>
            <p:cNvSpPr/>
            <p:nvPr/>
          </p:nvSpPr>
          <p:spPr>
            <a:xfrm>
              <a:off x="3767" y="3537"/>
              <a:ext cx="0" cy="691"/>
            </a:xfrm>
            <a:prstGeom prst="line">
              <a:avLst/>
            </a:prstGeom>
            <a:noFill/>
            <a:ln w="12700">
              <a:solidFill>
                <a:srgbClr val="FFFFFF"/>
              </a:solidFill>
              <a:miter/>
            </a:ln>
          </p:spPr>
          <p:txBody>
            <a:bodyPr/>
            <a:lstStyle>
              <a:lvl1pPr lvl="0">
                <a:defRPr/>
              </a:lvl1pPr>
            </a:lstStyle>
            <a:p>
              <a:endParaRPr/>
            </a:p>
          </p:txBody>
        </p:sp>
        <p:sp>
          <p:nvSpPr>
            <p:cNvPr id="39" name="Straight Connector 38"/>
            <p:cNvSpPr/>
            <p:nvPr/>
          </p:nvSpPr>
          <p:spPr>
            <a:xfrm>
              <a:off x="2001" y="3537"/>
              <a:ext cx="0" cy="691"/>
            </a:xfrm>
            <a:prstGeom prst="line">
              <a:avLst/>
            </a:prstGeom>
            <a:noFill/>
            <a:ln w="12700">
              <a:solidFill>
                <a:srgbClr val="FFFFFF"/>
              </a:solidFill>
              <a:miter/>
            </a:ln>
          </p:spPr>
          <p:txBody>
            <a:bodyPr/>
            <a:lstStyle>
              <a:lvl1pPr lvl="0">
                <a:defRPr/>
              </a:lvl1pPr>
            </a:lstStyle>
            <a:p>
              <a:endParaRPr/>
            </a:p>
          </p:txBody>
        </p:sp>
        <p:sp>
          <p:nvSpPr>
            <p:cNvPr id="40" name="Straight Connector 39"/>
            <p:cNvSpPr/>
            <p:nvPr/>
          </p:nvSpPr>
          <p:spPr>
            <a:xfrm>
              <a:off x="235" y="3825"/>
              <a:ext cx="5298" cy="0"/>
            </a:xfrm>
            <a:prstGeom prst="line">
              <a:avLst/>
            </a:prstGeom>
            <a:noFill/>
            <a:ln w="38100">
              <a:solidFill>
                <a:srgbClr val="FFFFFF"/>
              </a:solidFill>
              <a:miter/>
            </a:ln>
          </p:spPr>
          <p:txBody>
            <a:bodyPr/>
            <a:lstStyle>
              <a:lvl1pPr lvl="0">
                <a:defRPr/>
              </a:lvl1pPr>
            </a:lstStyle>
            <a:p>
              <a:endParaRPr/>
            </a:p>
          </p:txBody>
        </p:sp>
        <p:sp>
          <p:nvSpPr>
            <p:cNvPr id="41" name="Straight Connector 40"/>
            <p:cNvSpPr/>
            <p:nvPr/>
          </p:nvSpPr>
          <p:spPr>
            <a:xfrm>
              <a:off x="5533" y="3537"/>
              <a:ext cx="0" cy="691"/>
            </a:xfrm>
            <a:prstGeom prst="line">
              <a:avLst/>
            </a:prstGeom>
            <a:noFill/>
            <a:ln w="12700">
              <a:solidFill>
                <a:srgbClr val="FFFFFF"/>
              </a:solidFill>
              <a:miter/>
            </a:ln>
          </p:spPr>
          <p:txBody>
            <a:bodyPr/>
            <a:lstStyle>
              <a:lvl1pPr lvl="0">
                <a:defRPr/>
              </a:lvl1pPr>
            </a:lstStyle>
            <a:p>
              <a:endParaRPr/>
            </a:p>
          </p:txBody>
        </p:sp>
        <p:sp>
          <p:nvSpPr>
            <p:cNvPr id="42" name="Straight Connector 41"/>
            <p:cNvSpPr/>
            <p:nvPr/>
          </p:nvSpPr>
          <p:spPr>
            <a:xfrm>
              <a:off x="235" y="3537"/>
              <a:ext cx="0" cy="691"/>
            </a:xfrm>
            <a:prstGeom prst="line">
              <a:avLst/>
            </a:prstGeom>
            <a:noFill/>
            <a:ln w="12700">
              <a:solidFill>
                <a:srgbClr val="FFFFFF"/>
              </a:solidFill>
              <a:miter/>
            </a:ln>
          </p:spPr>
          <p:txBody>
            <a:bodyPr/>
            <a:lstStyle>
              <a:lvl1pPr lvl="0">
                <a:defRPr/>
              </a:lvl1pPr>
            </a:lstStyle>
            <a:p>
              <a:endParaRPr/>
            </a:p>
          </p:txBody>
        </p:sp>
        <p:sp>
          <p:nvSpPr>
            <p:cNvPr id="43" name="Straight Connector 42"/>
            <p:cNvSpPr/>
            <p:nvPr/>
          </p:nvSpPr>
          <p:spPr>
            <a:xfrm>
              <a:off x="235" y="3537"/>
              <a:ext cx="5298" cy="0"/>
            </a:xfrm>
            <a:prstGeom prst="line">
              <a:avLst/>
            </a:prstGeom>
            <a:noFill/>
            <a:ln w="12700">
              <a:solidFill>
                <a:srgbClr val="FFFFFF"/>
              </a:solidFill>
              <a:miter/>
            </a:ln>
          </p:spPr>
          <p:txBody>
            <a:bodyPr/>
            <a:lstStyle>
              <a:lvl1pPr lvl="0">
                <a:defRPr/>
              </a:lvl1pPr>
            </a:lstStyle>
            <a:p>
              <a:endParaRPr/>
            </a:p>
          </p:txBody>
        </p:sp>
        <p:sp>
          <p:nvSpPr>
            <p:cNvPr id="44" name="Straight Connector 43"/>
            <p:cNvSpPr/>
            <p:nvPr/>
          </p:nvSpPr>
          <p:spPr>
            <a:xfrm>
              <a:off x="235" y="4228"/>
              <a:ext cx="5298"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anim calcmode="lin" valueType="num">
                                      <p:cBhvr>
                                        <p:cTn id="3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ppt_x</p:attrName>
                                        </p:attrNameLst>
                                      </p:cBhvr>
                                      <p:tavLst>
                                        <p:tav tm="0">
                                          <p:val>
                                            <p:strVal val="#ppt_x"/>
                                          </p:val>
                                        </p:tav>
                                        <p:tav tm="100000">
                                          <p:val>
                                            <p:strVal val="#ppt_x"/>
                                          </p:val>
                                        </p:tav>
                                      </p:tavLst>
                                    </p:anim>
                                    <p:anim calcmode="lin" valueType="num">
                                      <p:cBhvr>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موجودی مواد و کالا </a:t>
            </a:r>
          </a:p>
          <a:p>
            <a:pPr lvl="0" algn="just">
              <a:buNone/>
            </a:pPr>
            <a:r>
              <a:rPr sz="2800" b="1">
                <a:solidFill>
                  <a:srgbClr val="0070C0"/>
                </a:solidFill>
              </a:rPr>
              <a:t>حسابداری و گزارشگری</a:t>
            </a:r>
          </a:p>
          <a:p>
            <a:pPr lvl="0" algn="just"/>
            <a:r>
              <a:rPr sz="2400" b="1">
                <a:solidFill>
                  <a:srgbClr val="0F6FC6"/>
                </a:solidFill>
              </a:rPr>
              <a:t>فرض جریان هزینه مشابه برای موجودیهای دارای ماهیت یا کاربرد یکسان</a:t>
            </a: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200" b="1">
                <a:solidFill>
                  <a:srgbClr val="0F6FC6"/>
                </a:solidFill>
              </a:rPr>
              <a:t>احتساب مخارج تامین مالی اخذ شده (جهت آماده سازی موجودیها) به بهای تمام شده</a:t>
            </a:r>
          </a:p>
          <a:p>
            <a:pPr lvl="0" algn="just"/>
            <a:endParaRPr sz="2200" b="1">
              <a:solidFill>
                <a:srgbClr val="0F6FC6"/>
              </a:solidFill>
            </a:endParaRPr>
          </a:p>
          <a:p>
            <a:pPr lvl="0" algn="just"/>
            <a:endParaRPr sz="2200" b="1">
              <a:solidFill>
                <a:srgbClr val="0F6FC6"/>
              </a:solidFill>
            </a:endParaRPr>
          </a:p>
          <a:p>
            <a:pPr lvl="0" algn="just"/>
            <a:endParaRPr sz="2200" b="1">
              <a:solidFill>
                <a:srgbClr val="0F6FC6"/>
              </a:solidFill>
            </a:endParaRPr>
          </a:p>
          <a:p>
            <a:pPr lvl="0" algn="just"/>
            <a:endParaRPr sz="2200" b="1">
              <a:solidFill>
                <a:srgbClr val="0F6FC6"/>
              </a:solidFill>
            </a:endParaRPr>
          </a:p>
          <a:p>
            <a:pPr lvl="0" algn="just">
              <a:buNone/>
            </a:pPr>
            <a:endParaRPr sz="2200" b="1">
              <a:solidFill>
                <a:srgbClr val="0F6FC6"/>
              </a:solidFill>
            </a:endParaRPr>
          </a:p>
          <a:p>
            <a:pPr lvl="0" algn="just"/>
            <a:r>
              <a:rPr sz="2400" b="1">
                <a:solidFill>
                  <a:srgbClr val="0F6FC6"/>
                </a:solidFill>
              </a:rPr>
              <a:t>استفاده از روش LIFO</a:t>
            </a:r>
          </a:p>
          <a:p>
            <a:pPr lvl="0" algn="just">
              <a:buNone/>
            </a:pPr>
            <a:endParaRPr sz="2400" b="1">
              <a:solidFill>
                <a:srgbClr val="0F6FC6"/>
              </a:solidFill>
            </a:endParaRPr>
          </a:p>
          <a:p>
            <a:pPr lvl="0" algn="just"/>
            <a:endParaRPr sz="2400" b="1">
              <a:solidFill>
                <a:srgbClr val="0F6FC6"/>
              </a:solidFill>
            </a:endParaRPr>
          </a:p>
          <a:p>
            <a:pPr lvl="0" algn="just"/>
            <a:endParaRPr sz="2400" b="1">
              <a:solidFill>
                <a:srgbClr val="0F6FC6"/>
              </a:solidFill>
            </a:endParaRPr>
          </a:p>
        </p:txBody>
      </p:sp>
      <p:grpSp>
        <p:nvGrpSpPr>
          <p:cNvPr id="3" name="Group 2"/>
          <p:cNvGrpSpPr/>
          <p:nvPr/>
        </p:nvGrpSpPr>
        <p:grpSpPr>
          <a:xfrm>
            <a:off x="1116013" y="1585913"/>
            <a:ext cx="7481887" cy="1003300"/>
            <a:chOff x="703" y="999"/>
            <a:chExt cx="4713" cy="632"/>
          </a:xfrm>
        </p:grpSpPr>
        <p:sp>
          <p:nvSpPr>
            <p:cNvPr id="4" name="Rectangle 3"/>
            <p:cNvSpPr/>
            <p:nvPr/>
          </p:nvSpPr>
          <p:spPr>
            <a:xfrm>
              <a:off x="4143" y="999"/>
              <a:ext cx="1273" cy="288"/>
            </a:xfrm>
            <a:prstGeom prst="rect">
              <a:avLst/>
            </a:prstGeom>
            <a:solidFill>
              <a:srgbClr val="0BD0D9"/>
            </a:solidFill>
            <a:ln>
              <a:noFill/>
            </a:ln>
          </p:spPr>
          <p:txBody>
            <a:bodyPr lIns="91432" tIns="45707" rIns="91432" bIns="45707"/>
            <a:lstStyle>
              <a:lvl1pPr lvl="0">
                <a:defRPr/>
              </a:lvl1pPr>
            </a:lstStyle>
            <a:p>
              <a:pPr lvl="0" algn="ctr"/>
              <a:r>
                <a:rPr sz="2400" b="1">
                  <a:solidFill>
                    <a:srgbClr val="FFFFFF"/>
                  </a:solidFill>
                  <a:latin typeface="Constantia"/>
                </a:rPr>
                <a:t>ایران</a:t>
              </a:r>
            </a:p>
          </p:txBody>
        </p:sp>
        <p:sp>
          <p:nvSpPr>
            <p:cNvPr id="5" name="Rectangle 4"/>
            <p:cNvSpPr/>
            <p:nvPr/>
          </p:nvSpPr>
          <p:spPr>
            <a:xfrm>
              <a:off x="2432" y="999"/>
              <a:ext cx="1711" cy="288"/>
            </a:xfrm>
            <a:prstGeom prst="rect">
              <a:avLst/>
            </a:prstGeom>
            <a:solidFill>
              <a:srgbClr val="0BD0D9"/>
            </a:solidFill>
            <a:ln>
              <a:noFill/>
            </a:ln>
          </p:spPr>
          <p:txBody>
            <a:bodyPr lIns="91432" tIns="45707" rIns="91432" bIns="45707"/>
            <a:lstStyle>
              <a:lvl1pPr lvl="0">
                <a:defRPr/>
              </a:lvl1pPr>
            </a:lstStyle>
            <a:p>
              <a:pPr lvl="0" algn="ctr"/>
              <a:r>
                <a:rPr sz="2400" b="1">
                  <a:solidFill>
                    <a:srgbClr val="FFFFFF"/>
                  </a:solidFill>
                  <a:latin typeface="Constantia"/>
                </a:rPr>
                <a:t>IFRS</a:t>
              </a:r>
            </a:p>
          </p:txBody>
        </p:sp>
        <p:sp>
          <p:nvSpPr>
            <p:cNvPr id="6" name="Rectangle 5"/>
            <p:cNvSpPr/>
            <p:nvPr/>
          </p:nvSpPr>
          <p:spPr>
            <a:xfrm>
              <a:off x="703" y="999"/>
              <a:ext cx="1729" cy="288"/>
            </a:xfrm>
            <a:prstGeom prst="rect">
              <a:avLst/>
            </a:prstGeom>
            <a:solidFill>
              <a:srgbClr val="0BD0D9"/>
            </a:solidFill>
            <a:ln>
              <a:noFill/>
            </a:ln>
          </p:spPr>
          <p:txBody>
            <a:bodyPr lIns="91432" tIns="45707" rIns="91432" bIns="45707"/>
            <a:lstStyle>
              <a:lvl1pPr lvl="0">
                <a:defRPr/>
              </a:lvl1pPr>
            </a:lstStyle>
            <a:p>
              <a:pPr lvl="0" algn="ctr"/>
              <a:r>
                <a:rPr sz="2400" b="1">
                  <a:solidFill>
                    <a:srgbClr val="FFFFFF"/>
                  </a:solidFill>
                  <a:latin typeface="Constantia"/>
                </a:rPr>
                <a:t>GAAP</a:t>
              </a:r>
            </a:p>
          </p:txBody>
        </p:sp>
        <p:sp>
          <p:nvSpPr>
            <p:cNvPr id="7" name="Rectangle 6"/>
            <p:cNvSpPr/>
            <p:nvPr/>
          </p:nvSpPr>
          <p:spPr>
            <a:xfrm>
              <a:off x="4143" y="1287"/>
              <a:ext cx="1273" cy="344"/>
            </a:xfrm>
            <a:prstGeom prst="rect">
              <a:avLst/>
            </a:prstGeom>
            <a:solidFill>
              <a:srgbClr val="CCEEF1"/>
            </a:solidFill>
            <a:ln>
              <a:noFill/>
            </a:ln>
          </p:spPr>
          <p:txBody>
            <a:bodyPr lIns="91432" tIns="45707" rIns="91432" bIns="45707"/>
            <a:lstStyle>
              <a:lvl1pPr lvl="0">
                <a:defRPr/>
              </a:lvl1pPr>
            </a:lstStyle>
            <a:p>
              <a:pPr lvl="0" algn="ctr"/>
              <a:r>
                <a:rPr sz="2400">
                  <a:solidFill>
                    <a:srgbClr val="000000"/>
                  </a:solidFill>
                  <a:latin typeface="Constantia"/>
                </a:rPr>
                <a:t>الزامی وجود ندارد</a:t>
              </a:r>
            </a:p>
          </p:txBody>
        </p:sp>
        <p:sp>
          <p:nvSpPr>
            <p:cNvPr id="8" name="Rectangle 7"/>
            <p:cNvSpPr/>
            <p:nvPr/>
          </p:nvSpPr>
          <p:spPr>
            <a:xfrm>
              <a:off x="2432" y="1287"/>
              <a:ext cx="1711" cy="344"/>
            </a:xfrm>
            <a:prstGeom prst="rect">
              <a:avLst/>
            </a:prstGeom>
            <a:solidFill>
              <a:srgbClr val="CCEEF1"/>
            </a:solidFill>
            <a:ln>
              <a:noFill/>
            </a:ln>
          </p:spPr>
          <p:txBody>
            <a:bodyPr lIns="91432" tIns="45707" rIns="91432" bIns="45707"/>
            <a:lstStyle>
              <a:lvl1pPr lvl="0">
                <a:defRPr/>
              </a:lvl1pPr>
            </a:lstStyle>
            <a:p>
              <a:pPr lvl="0" algn="ctr"/>
              <a:r>
                <a:rPr sz="2400">
                  <a:solidFill>
                    <a:srgbClr val="000000"/>
                  </a:solidFill>
                  <a:latin typeface="Constantia"/>
                </a:rPr>
                <a:t>ملزم هستند</a:t>
              </a:r>
            </a:p>
          </p:txBody>
        </p:sp>
        <p:sp>
          <p:nvSpPr>
            <p:cNvPr id="9" name="Rectangle 8"/>
            <p:cNvSpPr/>
            <p:nvPr/>
          </p:nvSpPr>
          <p:spPr>
            <a:xfrm>
              <a:off x="703" y="1287"/>
              <a:ext cx="1729" cy="344"/>
            </a:xfrm>
            <a:prstGeom prst="rect">
              <a:avLst/>
            </a:prstGeom>
            <a:solidFill>
              <a:srgbClr val="CCEEF1"/>
            </a:solidFill>
            <a:ln>
              <a:noFill/>
            </a:ln>
          </p:spPr>
          <p:txBody>
            <a:bodyPr lIns="91432" tIns="45707" rIns="91432" bIns="45707"/>
            <a:lstStyle>
              <a:lvl1pPr lvl="0">
                <a:defRPr/>
              </a:lvl1pPr>
            </a:lstStyle>
            <a:p>
              <a:pPr lvl="0" algn="ctr"/>
              <a:r>
                <a:rPr sz="2400">
                  <a:solidFill>
                    <a:srgbClr val="000000"/>
                  </a:solidFill>
                  <a:latin typeface="Constantia"/>
                </a:rPr>
                <a:t>الزامی وجود ندارد</a:t>
              </a:r>
            </a:p>
          </p:txBody>
        </p:sp>
        <p:sp>
          <p:nvSpPr>
            <p:cNvPr id="10" name="Straight Connector 9"/>
            <p:cNvSpPr/>
            <p:nvPr/>
          </p:nvSpPr>
          <p:spPr>
            <a:xfrm>
              <a:off x="4143" y="999"/>
              <a:ext cx="0" cy="632"/>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2432" y="999"/>
              <a:ext cx="0" cy="632"/>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703" y="1287"/>
              <a:ext cx="4713"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416" y="999"/>
              <a:ext cx="0" cy="632"/>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703" y="999"/>
              <a:ext cx="0" cy="632"/>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703" y="999"/>
              <a:ext cx="4713"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703" y="1631"/>
              <a:ext cx="4713" cy="0"/>
            </a:xfrm>
            <a:prstGeom prst="line">
              <a:avLst/>
            </a:prstGeom>
            <a:noFill/>
            <a:ln w="12700">
              <a:solidFill>
                <a:srgbClr val="FFFFFF"/>
              </a:solidFill>
              <a:miter/>
            </a:ln>
          </p:spPr>
          <p:txBody>
            <a:bodyPr/>
            <a:lstStyle>
              <a:lvl1pPr lvl="0">
                <a:defRPr/>
              </a:lvl1pPr>
            </a:lstStyle>
            <a:p>
              <a:endParaRPr/>
            </a:p>
          </p:txBody>
        </p:sp>
      </p:grpSp>
      <p:grpSp>
        <p:nvGrpSpPr>
          <p:cNvPr id="17" name="Group 16"/>
          <p:cNvGrpSpPr/>
          <p:nvPr/>
        </p:nvGrpSpPr>
        <p:grpSpPr>
          <a:xfrm>
            <a:off x="373063" y="3313113"/>
            <a:ext cx="8410575" cy="1165225"/>
            <a:chOff x="235" y="2087"/>
            <a:chExt cx="5298" cy="734"/>
          </a:xfrm>
        </p:grpSpPr>
        <p:sp>
          <p:nvSpPr>
            <p:cNvPr id="18" name="Rectangle 17"/>
            <p:cNvSpPr/>
            <p:nvPr/>
          </p:nvSpPr>
          <p:spPr>
            <a:xfrm>
              <a:off x="4102" y="2087"/>
              <a:ext cx="1431" cy="288"/>
            </a:xfrm>
            <a:prstGeom prst="rect">
              <a:avLst/>
            </a:prstGeom>
            <a:solidFill>
              <a:srgbClr val="0BD0D9"/>
            </a:solidFill>
            <a:ln>
              <a:noFill/>
            </a:ln>
          </p:spPr>
          <p:txBody>
            <a:bodyPr tIns="45722" bIns="45722"/>
            <a:lstStyle>
              <a:lvl1pPr lvl="0">
                <a:defRPr/>
              </a:lvl1pPr>
            </a:lstStyle>
            <a:p>
              <a:pPr lvl="0" algn="ctr"/>
              <a:r>
                <a:rPr sz="2400" b="1">
                  <a:solidFill>
                    <a:srgbClr val="FFFFFF"/>
                  </a:solidFill>
                  <a:latin typeface="Constantia"/>
                </a:rPr>
                <a:t>ایران</a:t>
              </a:r>
            </a:p>
          </p:txBody>
        </p:sp>
        <p:sp>
          <p:nvSpPr>
            <p:cNvPr id="19" name="Rectangle 18"/>
            <p:cNvSpPr/>
            <p:nvPr/>
          </p:nvSpPr>
          <p:spPr>
            <a:xfrm>
              <a:off x="2179" y="2087"/>
              <a:ext cx="1923" cy="288"/>
            </a:xfrm>
            <a:prstGeom prst="rect">
              <a:avLst/>
            </a:prstGeom>
            <a:solidFill>
              <a:srgbClr val="0BD0D9"/>
            </a:solidFill>
            <a:ln>
              <a:noFill/>
            </a:ln>
          </p:spPr>
          <p:txBody>
            <a:bodyPr tIns="45722" bIns="45722"/>
            <a:lstStyle>
              <a:lvl1pPr lvl="0">
                <a:defRPr/>
              </a:lvl1pPr>
            </a:lstStyle>
            <a:p>
              <a:pPr lvl="0" algn="ctr"/>
              <a:r>
                <a:rPr sz="2400" b="1">
                  <a:solidFill>
                    <a:srgbClr val="FFFFFF"/>
                  </a:solidFill>
                  <a:latin typeface="Constantia"/>
                </a:rPr>
                <a:t>IFRS</a:t>
              </a:r>
            </a:p>
          </p:txBody>
        </p:sp>
        <p:sp>
          <p:nvSpPr>
            <p:cNvPr id="20" name="Rectangle 19"/>
            <p:cNvSpPr/>
            <p:nvPr/>
          </p:nvSpPr>
          <p:spPr>
            <a:xfrm>
              <a:off x="235" y="2087"/>
              <a:ext cx="1944" cy="288"/>
            </a:xfrm>
            <a:prstGeom prst="rect">
              <a:avLst/>
            </a:prstGeom>
            <a:solidFill>
              <a:srgbClr val="0BD0D9"/>
            </a:solidFill>
            <a:ln>
              <a:noFill/>
            </a:ln>
          </p:spPr>
          <p:txBody>
            <a:bodyPr tIns="45722" bIns="45722"/>
            <a:lstStyle>
              <a:lvl1pPr lvl="0">
                <a:defRPr/>
              </a:lvl1pPr>
            </a:lstStyle>
            <a:p>
              <a:pPr lvl="0" algn="ctr"/>
              <a:r>
                <a:rPr sz="2400" b="1">
                  <a:solidFill>
                    <a:srgbClr val="FFFFFF"/>
                  </a:solidFill>
                  <a:latin typeface="Constantia"/>
                </a:rPr>
                <a:t>GAAP</a:t>
              </a:r>
            </a:p>
          </p:txBody>
        </p:sp>
        <p:sp>
          <p:nvSpPr>
            <p:cNvPr id="21" name="Rectangle 20"/>
            <p:cNvSpPr/>
            <p:nvPr/>
          </p:nvSpPr>
          <p:spPr>
            <a:xfrm>
              <a:off x="4102" y="2375"/>
              <a:ext cx="1431" cy="446"/>
            </a:xfrm>
            <a:prstGeom prst="rect">
              <a:avLst/>
            </a:prstGeom>
            <a:solidFill>
              <a:srgbClr val="CCEEF1"/>
            </a:solidFill>
            <a:ln>
              <a:noFill/>
            </a:ln>
          </p:spPr>
          <p:txBody>
            <a:bodyPr tIns="45722" bIns="45722"/>
            <a:lstStyle>
              <a:lvl1pPr lvl="0">
                <a:defRPr/>
              </a:lvl1pPr>
            </a:lstStyle>
            <a:p>
              <a:pPr lvl="0" algn="ctr"/>
              <a:r>
                <a:rPr sz="2400">
                  <a:solidFill>
                    <a:srgbClr val="000000"/>
                  </a:solidFill>
                  <a:latin typeface="Constantia"/>
                </a:rPr>
                <a:t>الزام در احتساب</a:t>
              </a:r>
            </a:p>
          </p:txBody>
        </p:sp>
        <p:sp>
          <p:nvSpPr>
            <p:cNvPr id="22" name="Rectangle 21"/>
            <p:cNvSpPr/>
            <p:nvPr/>
          </p:nvSpPr>
          <p:spPr>
            <a:xfrm>
              <a:off x="2179" y="2375"/>
              <a:ext cx="1923" cy="446"/>
            </a:xfrm>
            <a:prstGeom prst="rect">
              <a:avLst/>
            </a:prstGeom>
            <a:solidFill>
              <a:srgbClr val="CCEEF1"/>
            </a:solidFill>
            <a:ln>
              <a:noFill/>
            </a:ln>
          </p:spPr>
          <p:txBody>
            <a:bodyPr tIns="45722" bIns="45722"/>
            <a:lstStyle>
              <a:lvl1pPr lvl="0">
                <a:defRPr/>
              </a:lvl1pPr>
            </a:lstStyle>
            <a:p>
              <a:pPr lvl="0" algn="ctr"/>
              <a:r>
                <a:rPr sz="2400">
                  <a:solidFill>
                    <a:srgbClr val="000000"/>
                  </a:solidFill>
                  <a:latin typeface="Constantia"/>
                </a:rPr>
                <a:t>اختیاری بودن احتساب</a:t>
              </a:r>
            </a:p>
          </p:txBody>
        </p:sp>
        <p:sp>
          <p:nvSpPr>
            <p:cNvPr id="23" name="Rectangle 22"/>
            <p:cNvSpPr/>
            <p:nvPr/>
          </p:nvSpPr>
          <p:spPr>
            <a:xfrm>
              <a:off x="235" y="2375"/>
              <a:ext cx="1944" cy="446"/>
            </a:xfrm>
            <a:prstGeom prst="rect">
              <a:avLst/>
            </a:prstGeom>
            <a:solidFill>
              <a:srgbClr val="CCEEF1"/>
            </a:solidFill>
            <a:ln>
              <a:noFill/>
            </a:ln>
          </p:spPr>
          <p:txBody>
            <a:bodyPr tIns="45722" bIns="45722"/>
            <a:lstStyle>
              <a:lvl1pPr lvl="0">
                <a:defRPr/>
              </a:lvl1pPr>
            </a:lstStyle>
            <a:p>
              <a:pPr lvl="0" algn="ctr"/>
              <a:r>
                <a:rPr sz="2400">
                  <a:solidFill>
                    <a:srgbClr val="000000"/>
                  </a:solidFill>
                  <a:latin typeface="Constantia"/>
                </a:rPr>
                <a:t>اختیاری بودن احتساب</a:t>
              </a:r>
            </a:p>
          </p:txBody>
        </p:sp>
        <p:sp>
          <p:nvSpPr>
            <p:cNvPr id="24" name="Straight Connector 23"/>
            <p:cNvSpPr/>
            <p:nvPr/>
          </p:nvSpPr>
          <p:spPr>
            <a:xfrm>
              <a:off x="4102" y="2087"/>
              <a:ext cx="0" cy="734"/>
            </a:xfrm>
            <a:prstGeom prst="line">
              <a:avLst/>
            </a:prstGeom>
            <a:noFill/>
            <a:ln w="12700">
              <a:solidFill>
                <a:srgbClr val="FFFFFF"/>
              </a:solidFill>
              <a:miter/>
            </a:ln>
          </p:spPr>
          <p:txBody>
            <a:bodyPr/>
            <a:lstStyle>
              <a:lvl1pPr lvl="0">
                <a:defRPr/>
              </a:lvl1pPr>
            </a:lstStyle>
            <a:p>
              <a:endParaRPr/>
            </a:p>
          </p:txBody>
        </p:sp>
        <p:sp>
          <p:nvSpPr>
            <p:cNvPr id="25" name="Straight Connector 24"/>
            <p:cNvSpPr/>
            <p:nvPr/>
          </p:nvSpPr>
          <p:spPr>
            <a:xfrm>
              <a:off x="2179" y="2087"/>
              <a:ext cx="0" cy="734"/>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235" y="2375"/>
              <a:ext cx="5298" cy="0"/>
            </a:xfrm>
            <a:prstGeom prst="line">
              <a:avLst/>
            </a:prstGeom>
            <a:noFill/>
            <a:ln w="38100">
              <a:solidFill>
                <a:srgbClr val="FFFFFF"/>
              </a:solidFill>
              <a:miter/>
            </a:ln>
          </p:spPr>
          <p:txBody>
            <a:bodyPr/>
            <a:lstStyle>
              <a:lvl1pPr lvl="0">
                <a:defRPr/>
              </a:lvl1pPr>
            </a:lstStyle>
            <a:p>
              <a:endParaRPr/>
            </a:p>
          </p:txBody>
        </p:sp>
        <p:sp>
          <p:nvSpPr>
            <p:cNvPr id="27" name="Straight Connector 26"/>
            <p:cNvSpPr/>
            <p:nvPr/>
          </p:nvSpPr>
          <p:spPr>
            <a:xfrm>
              <a:off x="5533" y="2087"/>
              <a:ext cx="0" cy="734"/>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235" y="2087"/>
              <a:ext cx="0" cy="734"/>
            </a:xfrm>
            <a:prstGeom prst="line">
              <a:avLst/>
            </a:prstGeom>
            <a:noFill/>
            <a:ln w="12700">
              <a:solidFill>
                <a:srgbClr val="FFFFFF"/>
              </a:solidFill>
              <a:miter/>
            </a:ln>
          </p:spPr>
          <p:txBody>
            <a:bodyPr/>
            <a:lstStyle>
              <a:lvl1pPr lvl="0">
                <a:defRPr/>
              </a:lvl1pPr>
            </a:lstStyle>
            <a:p>
              <a:endParaRPr/>
            </a:p>
          </p:txBody>
        </p:sp>
        <p:sp>
          <p:nvSpPr>
            <p:cNvPr id="29" name="Straight Connector 28"/>
            <p:cNvSpPr/>
            <p:nvPr/>
          </p:nvSpPr>
          <p:spPr>
            <a:xfrm>
              <a:off x="235" y="2087"/>
              <a:ext cx="5298" cy="0"/>
            </a:xfrm>
            <a:prstGeom prst="line">
              <a:avLst/>
            </a:prstGeom>
            <a:noFill/>
            <a:ln w="12700">
              <a:solidFill>
                <a:srgbClr val="FFFFFF"/>
              </a:solidFill>
              <a:miter/>
            </a:ln>
          </p:spPr>
          <p:txBody>
            <a:bodyPr/>
            <a:lstStyle>
              <a:lvl1pPr lvl="0">
                <a:defRPr/>
              </a:lvl1pPr>
            </a:lstStyle>
            <a:p>
              <a:endParaRPr/>
            </a:p>
          </p:txBody>
        </p:sp>
        <p:sp>
          <p:nvSpPr>
            <p:cNvPr id="30" name="Straight Connector 29"/>
            <p:cNvSpPr/>
            <p:nvPr/>
          </p:nvSpPr>
          <p:spPr>
            <a:xfrm>
              <a:off x="235" y="2821"/>
              <a:ext cx="5298" cy="0"/>
            </a:xfrm>
            <a:prstGeom prst="line">
              <a:avLst/>
            </a:prstGeom>
            <a:noFill/>
            <a:ln w="12700">
              <a:solidFill>
                <a:srgbClr val="FFFFFF"/>
              </a:solidFill>
              <a:miter/>
            </a:ln>
          </p:spPr>
          <p:txBody>
            <a:bodyPr/>
            <a:lstStyle>
              <a:lvl1pPr lvl="0">
                <a:defRPr/>
              </a:lvl1pPr>
            </a:lstStyle>
            <a:p>
              <a:endParaRPr/>
            </a:p>
          </p:txBody>
        </p:sp>
      </p:grpSp>
      <p:grpSp>
        <p:nvGrpSpPr>
          <p:cNvPr id="31" name="Group 30"/>
          <p:cNvGrpSpPr/>
          <p:nvPr/>
        </p:nvGrpSpPr>
        <p:grpSpPr>
          <a:xfrm>
            <a:off x="373063" y="5502275"/>
            <a:ext cx="8410575" cy="1158875"/>
            <a:chOff x="235" y="3466"/>
            <a:chExt cx="5298" cy="730"/>
          </a:xfrm>
        </p:grpSpPr>
        <p:sp>
          <p:nvSpPr>
            <p:cNvPr id="32" name="Rectangle 31"/>
            <p:cNvSpPr/>
            <p:nvPr/>
          </p:nvSpPr>
          <p:spPr>
            <a:xfrm>
              <a:off x="3767" y="3466"/>
              <a:ext cx="1766" cy="288"/>
            </a:xfrm>
            <a:prstGeom prst="rect">
              <a:avLst/>
            </a:prstGeom>
            <a:solidFill>
              <a:srgbClr val="0BD0D9"/>
            </a:solidFill>
            <a:ln>
              <a:noFill/>
            </a:ln>
          </p:spPr>
          <p:txBody>
            <a:bodyPr tIns="45713" bIns="45713"/>
            <a:lstStyle>
              <a:lvl1pPr lvl="0">
                <a:defRPr/>
              </a:lvl1pPr>
            </a:lstStyle>
            <a:p>
              <a:pPr lvl="0" algn="ctr"/>
              <a:r>
                <a:rPr sz="2400" b="1">
                  <a:solidFill>
                    <a:srgbClr val="FFFFFF"/>
                  </a:solidFill>
                  <a:latin typeface="Constantia"/>
                </a:rPr>
                <a:t>ایران</a:t>
              </a:r>
            </a:p>
          </p:txBody>
        </p:sp>
        <p:sp>
          <p:nvSpPr>
            <p:cNvPr id="33" name="Rectangle 32"/>
            <p:cNvSpPr/>
            <p:nvPr/>
          </p:nvSpPr>
          <p:spPr>
            <a:xfrm>
              <a:off x="2001" y="3466"/>
              <a:ext cx="1766" cy="288"/>
            </a:xfrm>
            <a:prstGeom prst="rect">
              <a:avLst/>
            </a:prstGeom>
            <a:solidFill>
              <a:srgbClr val="0BD0D9"/>
            </a:solidFill>
            <a:ln>
              <a:noFill/>
            </a:ln>
          </p:spPr>
          <p:txBody>
            <a:bodyPr tIns="45713" bIns="45713"/>
            <a:lstStyle>
              <a:lvl1pPr lvl="0">
                <a:defRPr/>
              </a:lvl1pPr>
            </a:lstStyle>
            <a:p>
              <a:pPr lvl="0" algn="ctr"/>
              <a:r>
                <a:rPr sz="2400" b="1">
                  <a:solidFill>
                    <a:srgbClr val="FFFFFF"/>
                  </a:solidFill>
                  <a:latin typeface="Constantia"/>
                </a:rPr>
                <a:t>IFRS</a:t>
              </a:r>
            </a:p>
          </p:txBody>
        </p:sp>
        <p:sp>
          <p:nvSpPr>
            <p:cNvPr id="34" name="Rectangle 33"/>
            <p:cNvSpPr/>
            <p:nvPr/>
          </p:nvSpPr>
          <p:spPr>
            <a:xfrm>
              <a:off x="235" y="3466"/>
              <a:ext cx="1766" cy="288"/>
            </a:xfrm>
            <a:prstGeom prst="rect">
              <a:avLst/>
            </a:prstGeom>
            <a:solidFill>
              <a:srgbClr val="0BD0D9"/>
            </a:solidFill>
            <a:ln>
              <a:noFill/>
            </a:ln>
          </p:spPr>
          <p:txBody>
            <a:bodyPr tIns="45713" bIns="45713"/>
            <a:lstStyle>
              <a:lvl1pPr lvl="0">
                <a:defRPr/>
              </a:lvl1pPr>
            </a:lstStyle>
            <a:p>
              <a:pPr lvl="0" algn="ctr"/>
              <a:r>
                <a:rPr sz="2400" b="1">
                  <a:solidFill>
                    <a:srgbClr val="FFFFFF"/>
                  </a:solidFill>
                  <a:latin typeface="Constantia"/>
                </a:rPr>
                <a:t>GAAP</a:t>
              </a:r>
            </a:p>
          </p:txBody>
        </p:sp>
        <p:sp>
          <p:nvSpPr>
            <p:cNvPr id="35" name="Rectangle 34"/>
            <p:cNvSpPr/>
            <p:nvPr/>
          </p:nvSpPr>
          <p:spPr>
            <a:xfrm>
              <a:off x="3767" y="3754"/>
              <a:ext cx="1766" cy="442"/>
            </a:xfrm>
            <a:prstGeom prst="rect">
              <a:avLst/>
            </a:prstGeom>
            <a:solidFill>
              <a:srgbClr val="CCEEF1"/>
            </a:solidFill>
            <a:ln>
              <a:noFill/>
            </a:ln>
          </p:spPr>
          <p:txBody>
            <a:bodyPr tIns="45748" bIns="45748"/>
            <a:lstStyle>
              <a:lvl1pPr lvl="0">
                <a:defRPr/>
              </a:lvl1pPr>
            </a:lstStyle>
            <a:p>
              <a:pPr lvl="0" algn="ctr"/>
              <a:r>
                <a:rPr sz="2000">
                  <a:solidFill>
                    <a:srgbClr val="000000"/>
                  </a:solidFill>
                  <a:latin typeface="Constantia"/>
                </a:rPr>
                <a:t>ممنوع</a:t>
              </a:r>
            </a:p>
          </p:txBody>
        </p:sp>
        <p:sp>
          <p:nvSpPr>
            <p:cNvPr id="36" name="Rectangle 35"/>
            <p:cNvSpPr/>
            <p:nvPr/>
          </p:nvSpPr>
          <p:spPr>
            <a:xfrm>
              <a:off x="2001" y="3754"/>
              <a:ext cx="1766" cy="442"/>
            </a:xfrm>
            <a:prstGeom prst="rect">
              <a:avLst/>
            </a:prstGeom>
            <a:solidFill>
              <a:srgbClr val="CCEEF1"/>
            </a:solidFill>
            <a:ln>
              <a:noFill/>
            </a:ln>
          </p:spPr>
          <p:txBody>
            <a:bodyPr tIns="45748" bIns="45748"/>
            <a:lstStyle>
              <a:lvl1pPr lvl="0">
                <a:defRPr/>
              </a:lvl1pPr>
            </a:lstStyle>
            <a:p>
              <a:pPr lvl="0" algn="ctr"/>
              <a:r>
                <a:rPr sz="2000">
                  <a:solidFill>
                    <a:srgbClr val="000000"/>
                  </a:solidFill>
                  <a:latin typeface="Constantia"/>
                </a:rPr>
                <a:t>ممنوع</a:t>
              </a:r>
            </a:p>
          </p:txBody>
        </p:sp>
        <p:sp>
          <p:nvSpPr>
            <p:cNvPr id="37" name="Rectangle 36"/>
            <p:cNvSpPr/>
            <p:nvPr/>
          </p:nvSpPr>
          <p:spPr>
            <a:xfrm>
              <a:off x="235" y="3754"/>
              <a:ext cx="1766" cy="442"/>
            </a:xfrm>
            <a:prstGeom prst="rect">
              <a:avLst/>
            </a:prstGeom>
            <a:solidFill>
              <a:srgbClr val="CCEEF1"/>
            </a:solidFill>
            <a:ln>
              <a:noFill/>
            </a:ln>
          </p:spPr>
          <p:txBody>
            <a:bodyPr tIns="45748" bIns="45748"/>
            <a:lstStyle>
              <a:lvl1pPr lvl="0">
                <a:defRPr/>
              </a:lvl1pPr>
            </a:lstStyle>
            <a:p>
              <a:pPr lvl="0" algn="ctr"/>
              <a:r>
                <a:rPr sz="2000">
                  <a:solidFill>
                    <a:srgbClr val="000000"/>
                  </a:solidFill>
                  <a:latin typeface="Constantia"/>
                </a:rPr>
                <a:t>بلامانع</a:t>
              </a:r>
            </a:p>
          </p:txBody>
        </p:sp>
        <p:sp>
          <p:nvSpPr>
            <p:cNvPr id="38" name="Straight Connector 37"/>
            <p:cNvSpPr/>
            <p:nvPr/>
          </p:nvSpPr>
          <p:spPr>
            <a:xfrm>
              <a:off x="3767" y="3466"/>
              <a:ext cx="0" cy="730"/>
            </a:xfrm>
            <a:prstGeom prst="line">
              <a:avLst/>
            </a:prstGeom>
            <a:noFill/>
            <a:ln w="12700">
              <a:solidFill>
                <a:srgbClr val="FFFFFF"/>
              </a:solidFill>
              <a:miter/>
            </a:ln>
          </p:spPr>
          <p:txBody>
            <a:bodyPr/>
            <a:lstStyle>
              <a:lvl1pPr lvl="0">
                <a:defRPr/>
              </a:lvl1pPr>
            </a:lstStyle>
            <a:p>
              <a:endParaRPr/>
            </a:p>
          </p:txBody>
        </p:sp>
        <p:sp>
          <p:nvSpPr>
            <p:cNvPr id="39" name="Straight Connector 38"/>
            <p:cNvSpPr/>
            <p:nvPr/>
          </p:nvSpPr>
          <p:spPr>
            <a:xfrm>
              <a:off x="2001" y="3466"/>
              <a:ext cx="0" cy="730"/>
            </a:xfrm>
            <a:prstGeom prst="line">
              <a:avLst/>
            </a:prstGeom>
            <a:noFill/>
            <a:ln w="12700">
              <a:solidFill>
                <a:srgbClr val="FFFFFF"/>
              </a:solidFill>
              <a:miter/>
            </a:ln>
          </p:spPr>
          <p:txBody>
            <a:bodyPr/>
            <a:lstStyle>
              <a:lvl1pPr lvl="0">
                <a:defRPr/>
              </a:lvl1pPr>
            </a:lstStyle>
            <a:p>
              <a:endParaRPr/>
            </a:p>
          </p:txBody>
        </p:sp>
        <p:sp>
          <p:nvSpPr>
            <p:cNvPr id="40" name="Straight Connector 39"/>
            <p:cNvSpPr/>
            <p:nvPr/>
          </p:nvSpPr>
          <p:spPr>
            <a:xfrm>
              <a:off x="235" y="3754"/>
              <a:ext cx="5298" cy="0"/>
            </a:xfrm>
            <a:prstGeom prst="line">
              <a:avLst/>
            </a:prstGeom>
            <a:noFill/>
            <a:ln w="38100">
              <a:solidFill>
                <a:srgbClr val="FFFFFF"/>
              </a:solidFill>
              <a:miter/>
            </a:ln>
          </p:spPr>
          <p:txBody>
            <a:bodyPr/>
            <a:lstStyle>
              <a:lvl1pPr lvl="0">
                <a:defRPr/>
              </a:lvl1pPr>
            </a:lstStyle>
            <a:p>
              <a:endParaRPr/>
            </a:p>
          </p:txBody>
        </p:sp>
        <p:sp>
          <p:nvSpPr>
            <p:cNvPr id="41" name="Straight Connector 40"/>
            <p:cNvSpPr/>
            <p:nvPr/>
          </p:nvSpPr>
          <p:spPr>
            <a:xfrm>
              <a:off x="5533" y="3466"/>
              <a:ext cx="0" cy="730"/>
            </a:xfrm>
            <a:prstGeom prst="line">
              <a:avLst/>
            </a:prstGeom>
            <a:noFill/>
            <a:ln w="12700">
              <a:solidFill>
                <a:srgbClr val="FFFFFF"/>
              </a:solidFill>
              <a:miter/>
            </a:ln>
          </p:spPr>
          <p:txBody>
            <a:bodyPr/>
            <a:lstStyle>
              <a:lvl1pPr lvl="0">
                <a:defRPr/>
              </a:lvl1pPr>
            </a:lstStyle>
            <a:p>
              <a:endParaRPr/>
            </a:p>
          </p:txBody>
        </p:sp>
        <p:sp>
          <p:nvSpPr>
            <p:cNvPr id="42" name="Straight Connector 41"/>
            <p:cNvSpPr/>
            <p:nvPr/>
          </p:nvSpPr>
          <p:spPr>
            <a:xfrm>
              <a:off x="235" y="3466"/>
              <a:ext cx="0" cy="730"/>
            </a:xfrm>
            <a:prstGeom prst="line">
              <a:avLst/>
            </a:prstGeom>
            <a:noFill/>
            <a:ln w="12700">
              <a:solidFill>
                <a:srgbClr val="FFFFFF"/>
              </a:solidFill>
              <a:miter/>
            </a:ln>
          </p:spPr>
          <p:txBody>
            <a:bodyPr/>
            <a:lstStyle>
              <a:lvl1pPr lvl="0">
                <a:defRPr/>
              </a:lvl1pPr>
            </a:lstStyle>
            <a:p>
              <a:endParaRPr/>
            </a:p>
          </p:txBody>
        </p:sp>
        <p:sp>
          <p:nvSpPr>
            <p:cNvPr id="43" name="Straight Connector 42"/>
            <p:cNvSpPr/>
            <p:nvPr/>
          </p:nvSpPr>
          <p:spPr>
            <a:xfrm>
              <a:off x="235" y="3466"/>
              <a:ext cx="5298" cy="0"/>
            </a:xfrm>
            <a:prstGeom prst="line">
              <a:avLst/>
            </a:prstGeom>
            <a:noFill/>
            <a:ln w="12700">
              <a:solidFill>
                <a:srgbClr val="FFFFFF"/>
              </a:solidFill>
              <a:miter/>
            </a:ln>
          </p:spPr>
          <p:txBody>
            <a:bodyPr/>
            <a:lstStyle>
              <a:lvl1pPr lvl="0">
                <a:defRPr/>
              </a:lvl1pPr>
            </a:lstStyle>
            <a:p>
              <a:endParaRPr/>
            </a:p>
          </p:txBody>
        </p:sp>
        <p:sp>
          <p:nvSpPr>
            <p:cNvPr id="44" name="Straight Connector 43"/>
            <p:cNvSpPr/>
            <p:nvPr/>
          </p:nvSpPr>
          <p:spPr>
            <a:xfrm>
              <a:off x="235" y="4196"/>
              <a:ext cx="5298"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 calcmode="lin" valueType="num">
                                      <p:cBhvr>
                                        <p:cTn id="2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4" end="14"/>
                                            </p:txEl>
                                          </p:spTgt>
                                        </p:tgtEl>
                                        <p:attrNameLst>
                                          <p:attrName>style.visibility</p:attrName>
                                        </p:attrNameLst>
                                      </p:cBhvr>
                                      <p:to>
                                        <p:strVal val="visible"/>
                                      </p:to>
                                    </p:set>
                                    <p:anim calcmode="lin" valueType="num">
                                      <p:cBhvr>
                                        <p:cTn id="36"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ppt_x</p:attrName>
                                        </p:attrNameLst>
                                      </p:cBhvr>
                                      <p:tavLst>
                                        <p:tav tm="0">
                                          <p:val>
                                            <p:strVal val="#ppt_x"/>
                                          </p:val>
                                        </p:tav>
                                        <p:tav tm="100000">
                                          <p:val>
                                            <p:strVal val="#ppt_x"/>
                                          </p:val>
                                        </p:tav>
                                      </p:tavLst>
                                    </p:anim>
                                    <p:anim calcmode="lin" valueType="num">
                                      <p:cBhvr>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713" y="1063625"/>
            <a:ext cx="8564563" cy="5203825"/>
          </a:xfrm>
          <a:prstGeom prst="rect">
            <a:avLst/>
          </a:prstGeom>
          <a:noFill/>
          <a:ln>
            <a:noFill/>
          </a:ln>
        </p:spPr>
        <p:txBody>
          <a:bodyPr lIns="85707" tIns="42853" rIns="85707" bIns="42853"/>
          <a:lstStyle>
            <a:lvl1pPr lvl="0">
              <a:defRPr/>
            </a:lvl1pPr>
          </a:lstStyle>
          <a:p>
            <a:pPr lvl="0" algn="just">
              <a:lnSpc>
                <a:spcPct val="150000"/>
              </a:lnSpc>
            </a:pPr>
            <a:r>
              <a:rPr sz="2800" b="1">
                <a:latin typeface="B Lotus"/>
              </a:rPr>
              <a:t>با توجه به تحولات و شرایط جهانی و نیاز به استفاده از استانداردهای حسابداری شناخته شده در جهان، بحث پذیرش استانداردهای بین المللی گزارشگری مالی (</a:t>
            </a:r>
            <a:r>
              <a:rPr sz="2800" b="1">
                <a:latin typeface="Calibri"/>
              </a:rPr>
              <a:t>IFRS </a:t>
            </a:r>
            <a:r>
              <a:rPr sz="2800" b="1">
                <a:latin typeface="B Lotus"/>
              </a:rPr>
              <a:t>) توجه مضاعفی را به خود جلب نموده است.</a:t>
            </a:r>
          </a:p>
          <a:p>
            <a:pPr lvl="0" algn="just">
              <a:lnSpc>
                <a:spcPct val="150000"/>
              </a:lnSpc>
            </a:pPr>
            <a:r>
              <a:rPr sz="2800" b="1">
                <a:latin typeface="B Lotus"/>
              </a:rPr>
              <a:t>در ایران نیز سازمان حسابرسی و سازمان بورس اوراق بهادار از ابتدای سال 1392 بکارگیری این استاندارها را مجاز شمرده است. بنابراین به تدریج واحدهای تجاری به سمت تهیه صورتهای مالی مبتنی بر استانداردهای بین المللی گزارشگری مالی قدم برمیدارند.</a:t>
            </a:r>
          </a:p>
        </p:txBody>
      </p:sp>
      <p:sp>
        <p:nvSpPr>
          <p:cNvPr id="3" name="Title 2"/>
          <p:cNvSpPr>
            <a:spLocks noGrp="1"/>
          </p:cNvSpPr>
          <p:nvPr>
            <p:ph type="title"/>
          </p:nvPr>
        </p:nvSpPr>
        <p:spPr>
          <a:xfrm>
            <a:off x="268288" y="146050"/>
            <a:ext cx="8564562" cy="890588"/>
          </a:xfrm>
          <a:prstGeom prst="rect">
            <a:avLst/>
          </a:prstGeom>
        </p:spPr>
        <p:txBody>
          <a:bodyPr wrap="square" lIns="86302" tIns="43151" rIns="86302" bIns="43151" anchor="b"/>
          <a:lstStyle>
            <a:lvl1pPr lvl="0">
              <a:defRPr/>
            </a:lvl1pPr>
          </a:lstStyle>
          <a:p>
            <a:pPr lvl="0" algn="r">
              <a:lnSpc>
                <a:spcPct val="140000"/>
              </a:lnSpc>
            </a:pPr>
            <a:r>
              <a:rPr sz="3200">
                <a:solidFill>
                  <a:srgbClr val="00B0F0"/>
                </a:solidFill>
                <a:latin typeface="B Lotus"/>
              </a:rPr>
              <a:t>مقدمه </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موجودی مواد و کالا </a:t>
            </a:r>
          </a:p>
          <a:p>
            <a:pPr lvl="0" algn="just">
              <a:buNone/>
            </a:pPr>
            <a:r>
              <a:rPr sz="2800" b="1">
                <a:solidFill>
                  <a:srgbClr val="0070C0"/>
                </a:solidFill>
              </a:rPr>
              <a:t>حسابداری و گزارشگری</a:t>
            </a:r>
          </a:p>
          <a:p>
            <a:pPr lvl="0" algn="just"/>
            <a:r>
              <a:rPr sz="2400" b="1">
                <a:solidFill>
                  <a:srgbClr val="0F6FC6"/>
                </a:solidFill>
              </a:rPr>
              <a:t>نحوه ارزشیابی در ترازنامه</a:t>
            </a:r>
          </a:p>
          <a:p>
            <a:pPr lvl="0" algn="just"/>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400" b="1">
                <a:solidFill>
                  <a:srgbClr val="0F6FC6"/>
                </a:solidFill>
              </a:rPr>
              <a:t>برگشت کاهش ارزش</a:t>
            </a:r>
          </a:p>
          <a:p>
            <a:pPr lvl="0" algn="just"/>
            <a:endParaRPr sz="2400" b="1">
              <a:solidFill>
                <a:srgbClr val="0F6FC6"/>
              </a:solidFill>
            </a:endParaRPr>
          </a:p>
          <a:p>
            <a:pPr lvl="0" algn="just"/>
            <a:endParaRPr sz="2400" b="1">
              <a:solidFill>
                <a:srgbClr val="0F6FC6"/>
              </a:solidFill>
            </a:endParaRPr>
          </a:p>
          <a:p>
            <a:pPr lvl="0" algn="just">
              <a:buNone/>
            </a:pPr>
            <a:endParaRPr sz="2400" b="1">
              <a:solidFill>
                <a:srgbClr val="0F6FC6"/>
              </a:solidFill>
            </a:endParaRPr>
          </a:p>
          <a:p>
            <a:pPr lvl="0" algn="just"/>
            <a:endParaRPr sz="2400" b="1">
              <a:solidFill>
                <a:srgbClr val="0F6FC6"/>
              </a:solidFill>
            </a:endParaRPr>
          </a:p>
          <a:p>
            <a:pPr lvl="0" algn="just"/>
            <a:r>
              <a:rPr sz="2400" b="1">
                <a:solidFill>
                  <a:srgbClr val="0F6FC6"/>
                </a:solidFill>
              </a:rPr>
              <a:t>ارزیابی قاعده اقل بهای تمام شده و خالص ارزش فروش </a:t>
            </a:r>
          </a:p>
          <a:p>
            <a:pPr lvl="0" algn="just">
              <a:buNone/>
            </a:pPr>
            <a:endParaRPr sz="2400" b="1">
              <a:solidFill>
                <a:srgbClr val="0F6FC6"/>
              </a:solidFill>
            </a:endParaRPr>
          </a:p>
          <a:p>
            <a:pPr lvl="0" algn="just"/>
            <a:endParaRPr sz="2400" b="1">
              <a:solidFill>
                <a:srgbClr val="0F6FC6"/>
              </a:solidFill>
            </a:endParaRPr>
          </a:p>
          <a:p>
            <a:pPr lvl="0" algn="just"/>
            <a:endParaRPr sz="2400" b="1">
              <a:solidFill>
                <a:srgbClr val="0F6FC6"/>
              </a:solidFill>
            </a:endParaRPr>
          </a:p>
        </p:txBody>
      </p:sp>
      <p:grpSp>
        <p:nvGrpSpPr>
          <p:cNvPr id="3" name="Group 2"/>
          <p:cNvGrpSpPr/>
          <p:nvPr/>
        </p:nvGrpSpPr>
        <p:grpSpPr>
          <a:xfrm>
            <a:off x="373063" y="1585913"/>
            <a:ext cx="8648699" cy="1279525"/>
            <a:chOff x="235" y="999"/>
            <a:chExt cx="5448" cy="806"/>
          </a:xfrm>
        </p:grpSpPr>
        <p:sp>
          <p:nvSpPr>
            <p:cNvPr id="4" name="Rectangle 3"/>
            <p:cNvSpPr/>
            <p:nvPr/>
          </p:nvSpPr>
          <p:spPr>
            <a:xfrm>
              <a:off x="4278" y="999"/>
              <a:ext cx="1405" cy="288"/>
            </a:xfrm>
            <a:prstGeom prst="rect">
              <a:avLst/>
            </a:prstGeom>
            <a:solidFill>
              <a:srgbClr val="0BD0D9"/>
            </a:solidFill>
            <a:ln>
              <a:noFill/>
            </a:ln>
          </p:spPr>
          <p:txBody>
            <a:bodyPr tIns="45596" bIns="45596"/>
            <a:lstStyle>
              <a:lvl1pPr lvl="0">
                <a:defRPr/>
              </a:lvl1pPr>
            </a:lstStyle>
            <a:p>
              <a:pPr lvl="0" algn="ctr"/>
              <a:r>
                <a:rPr sz="2400" b="1">
                  <a:solidFill>
                    <a:srgbClr val="FFFFFF"/>
                  </a:solidFill>
                  <a:latin typeface="Constantia"/>
                </a:rPr>
                <a:t>ایران</a:t>
              </a:r>
            </a:p>
          </p:txBody>
        </p:sp>
        <p:sp>
          <p:nvSpPr>
            <p:cNvPr id="5" name="Rectangle 4"/>
            <p:cNvSpPr/>
            <p:nvPr/>
          </p:nvSpPr>
          <p:spPr>
            <a:xfrm>
              <a:off x="2390" y="999"/>
              <a:ext cx="1888" cy="288"/>
            </a:xfrm>
            <a:prstGeom prst="rect">
              <a:avLst/>
            </a:prstGeom>
            <a:solidFill>
              <a:srgbClr val="0BD0D9"/>
            </a:solidFill>
            <a:ln>
              <a:noFill/>
            </a:ln>
          </p:spPr>
          <p:txBody>
            <a:bodyPr tIns="45596" bIns="45596"/>
            <a:lstStyle>
              <a:lvl1pPr lvl="0">
                <a:defRPr/>
              </a:lvl1pPr>
            </a:lstStyle>
            <a:p>
              <a:pPr lvl="0" algn="ctr"/>
              <a:r>
                <a:rPr sz="2400" b="1">
                  <a:solidFill>
                    <a:srgbClr val="FFFFFF"/>
                  </a:solidFill>
                  <a:latin typeface="Constantia"/>
                </a:rPr>
                <a:t>IFRS</a:t>
              </a:r>
            </a:p>
          </p:txBody>
        </p:sp>
        <p:sp>
          <p:nvSpPr>
            <p:cNvPr id="6" name="Rectangle 5"/>
            <p:cNvSpPr/>
            <p:nvPr/>
          </p:nvSpPr>
          <p:spPr>
            <a:xfrm>
              <a:off x="235" y="999"/>
              <a:ext cx="2155" cy="288"/>
            </a:xfrm>
            <a:prstGeom prst="rect">
              <a:avLst/>
            </a:prstGeom>
            <a:solidFill>
              <a:srgbClr val="0BD0D9"/>
            </a:solidFill>
            <a:ln>
              <a:noFill/>
            </a:ln>
          </p:spPr>
          <p:txBody>
            <a:bodyPr tIns="45596" bIns="45596"/>
            <a:lstStyle>
              <a:lvl1pPr lvl="0">
                <a:defRPr/>
              </a:lvl1pPr>
            </a:lstStyle>
            <a:p>
              <a:pPr lvl="0" algn="ctr"/>
              <a:r>
                <a:rPr sz="2400" b="1">
                  <a:solidFill>
                    <a:srgbClr val="FFFFFF"/>
                  </a:solidFill>
                  <a:latin typeface="Constantia"/>
                </a:rPr>
                <a:t>GAAP</a:t>
              </a:r>
            </a:p>
          </p:txBody>
        </p:sp>
        <p:sp>
          <p:nvSpPr>
            <p:cNvPr id="7" name="Rectangle 6"/>
            <p:cNvSpPr/>
            <p:nvPr/>
          </p:nvSpPr>
          <p:spPr>
            <a:xfrm>
              <a:off x="4278" y="1287"/>
              <a:ext cx="1405" cy="518"/>
            </a:xfrm>
            <a:prstGeom prst="rect">
              <a:avLst/>
            </a:prstGeom>
            <a:solidFill>
              <a:srgbClr val="CCEEF1"/>
            </a:solidFill>
            <a:ln>
              <a:noFill/>
            </a:ln>
          </p:spPr>
          <p:txBody>
            <a:bodyPr tIns="45596" bIns="45596"/>
            <a:lstStyle>
              <a:lvl1pPr lvl="0">
                <a:defRPr/>
              </a:lvl1pPr>
            </a:lstStyle>
            <a:p>
              <a:pPr lvl="0" algn="ctr"/>
              <a:r>
                <a:rPr sz="2400">
                  <a:solidFill>
                    <a:srgbClr val="000000"/>
                  </a:solidFill>
                  <a:latin typeface="Constantia"/>
                </a:rPr>
                <a:t>اقل بهای تمام شده و خالص ارزش فروش</a:t>
              </a:r>
            </a:p>
          </p:txBody>
        </p:sp>
        <p:sp>
          <p:nvSpPr>
            <p:cNvPr id="8" name="Rectangle 7"/>
            <p:cNvSpPr/>
            <p:nvPr/>
          </p:nvSpPr>
          <p:spPr>
            <a:xfrm>
              <a:off x="2390" y="1287"/>
              <a:ext cx="1888" cy="518"/>
            </a:xfrm>
            <a:prstGeom prst="rect">
              <a:avLst/>
            </a:prstGeom>
            <a:solidFill>
              <a:srgbClr val="CCEEF1"/>
            </a:solidFill>
            <a:ln>
              <a:noFill/>
            </a:ln>
          </p:spPr>
          <p:txBody>
            <a:bodyPr tIns="45596" bIns="45596"/>
            <a:lstStyle>
              <a:lvl1pPr lvl="0">
                <a:defRPr/>
              </a:lvl1pPr>
            </a:lstStyle>
            <a:p>
              <a:pPr lvl="0" algn="ctr"/>
              <a:r>
                <a:rPr sz="2400">
                  <a:solidFill>
                    <a:srgbClr val="000000"/>
                  </a:solidFill>
                  <a:latin typeface="Constantia"/>
                </a:rPr>
                <a:t>اقل بهای تمام شده و خالص ارزش تحقق پذیر</a:t>
              </a:r>
            </a:p>
          </p:txBody>
        </p:sp>
        <p:sp>
          <p:nvSpPr>
            <p:cNvPr id="9" name="Rectangle 8"/>
            <p:cNvSpPr/>
            <p:nvPr/>
          </p:nvSpPr>
          <p:spPr>
            <a:xfrm>
              <a:off x="235" y="1287"/>
              <a:ext cx="2155" cy="518"/>
            </a:xfrm>
            <a:prstGeom prst="rect">
              <a:avLst/>
            </a:prstGeom>
            <a:solidFill>
              <a:srgbClr val="CCEEF1"/>
            </a:solidFill>
            <a:ln>
              <a:noFill/>
            </a:ln>
          </p:spPr>
          <p:txBody>
            <a:bodyPr tIns="45596" bIns="45596"/>
            <a:lstStyle>
              <a:lvl1pPr lvl="0">
                <a:defRPr/>
              </a:lvl1pPr>
            </a:lstStyle>
            <a:p>
              <a:pPr lvl="0" algn="ctr"/>
              <a:r>
                <a:rPr sz="2400">
                  <a:solidFill>
                    <a:srgbClr val="000000"/>
                  </a:solidFill>
                  <a:latin typeface="Constantia"/>
                </a:rPr>
                <a:t>اقل بهای تمام شده و بهای جایگزینی</a:t>
              </a:r>
            </a:p>
          </p:txBody>
        </p:sp>
        <p:sp>
          <p:nvSpPr>
            <p:cNvPr id="10" name="Straight Connector 9"/>
            <p:cNvSpPr/>
            <p:nvPr/>
          </p:nvSpPr>
          <p:spPr>
            <a:xfrm>
              <a:off x="4278" y="999"/>
              <a:ext cx="0" cy="806"/>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2390" y="999"/>
              <a:ext cx="0" cy="806"/>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235" y="1287"/>
              <a:ext cx="5448"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683" y="999"/>
              <a:ext cx="0" cy="806"/>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235" y="999"/>
              <a:ext cx="0" cy="806"/>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235" y="999"/>
              <a:ext cx="5448"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235" y="1805"/>
              <a:ext cx="5448" cy="0"/>
            </a:xfrm>
            <a:prstGeom prst="line">
              <a:avLst/>
            </a:prstGeom>
            <a:noFill/>
            <a:ln w="12700">
              <a:solidFill>
                <a:srgbClr val="FFFFFF"/>
              </a:solidFill>
              <a:miter/>
            </a:ln>
          </p:spPr>
          <p:txBody>
            <a:bodyPr/>
            <a:lstStyle>
              <a:lvl1pPr lvl="0">
                <a:defRPr/>
              </a:lvl1pPr>
            </a:lstStyle>
            <a:p>
              <a:endParaRPr/>
            </a:p>
          </p:txBody>
        </p:sp>
      </p:grpSp>
      <p:grpSp>
        <p:nvGrpSpPr>
          <p:cNvPr id="17" name="Group 16"/>
          <p:cNvGrpSpPr/>
          <p:nvPr/>
        </p:nvGrpSpPr>
        <p:grpSpPr>
          <a:xfrm>
            <a:off x="401638" y="3371850"/>
            <a:ext cx="8410574" cy="1279525"/>
            <a:chOff x="253" y="2124"/>
            <a:chExt cx="5298" cy="806"/>
          </a:xfrm>
        </p:grpSpPr>
        <p:sp>
          <p:nvSpPr>
            <p:cNvPr id="18" name="Rectangle 17"/>
            <p:cNvSpPr/>
            <p:nvPr/>
          </p:nvSpPr>
          <p:spPr>
            <a:xfrm>
              <a:off x="3602" y="2124"/>
              <a:ext cx="1949" cy="288"/>
            </a:xfrm>
            <a:prstGeom prst="rect">
              <a:avLst/>
            </a:prstGeom>
            <a:solidFill>
              <a:srgbClr val="0BD0D9"/>
            </a:solidFill>
            <a:ln>
              <a:noFill/>
            </a:ln>
          </p:spPr>
          <p:txBody>
            <a:bodyPr tIns="45584" bIns="45584"/>
            <a:lstStyle>
              <a:lvl1pPr lvl="0">
                <a:defRPr/>
              </a:lvl1pPr>
            </a:lstStyle>
            <a:p>
              <a:pPr lvl="0" algn="ctr"/>
              <a:r>
                <a:rPr sz="2400" b="1">
                  <a:solidFill>
                    <a:srgbClr val="FFFFFF"/>
                  </a:solidFill>
                  <a:latin typeface="Constantia"/>
                </a:rPr>
                <a:t>ایران</a:t>
              </a:r>
            </a:p>
          </p:txBody>
        </p:sp>
        <p:sp>
          <p:nvSpPr>
            <p:cNvPr id="19" name="Rectangle 18"/>
            <p:cNvSpPr/>
            <p:nvPr/>
          </p:nvSpPr>
          <p:spPr>
            <a:xfrm>
              <a:off x="1508" y="2124"/>
              <a:ext cx="2094" cy="288"/>
            </a:xfrm>
            <a:prstGeom prst="rect">
              <a:avLst/>
            </a:prstGeom>
            <a:solidFill>
              <a:srgbClr val="0BD0D9"/>
            </a:solidFill>
            <a:ln>
              <a:noFill/>
            </a:ln>
          </p:spPr>
          <p:txBody>
            <a:bodyPr tIns="45584" bIns="45584"/>
            <a:lstStyle>
              <a:lvl1pPr lvl="0">
                <a:defRPr/>
              </a:lvl1pPr>
            </a:lstStyle>
            <a:p>
              <a:pPr lvl="0" algn="ctr"/>
              <a:r>
                <a:rPr sz="2400" b="1">
                  <a:solidFill>
                    <a:srgbClr val="FFFFFF"/>
                  </a:solidFill>
                  <a:latin typeface="Constantia"/>
                </a:rPr>
                <a:t>IFRS</a:t>
              </a:r>
            </a:p>
          </p:txBody>
        </p:sp>
        <p:sp>
          <p:nvSpPr>
            <p:cNvPr id="20" name="Rectangle 19"/>
            <p:cNvSpPr/>
            <p:nvPr/>
          </p:nvSpPr>
          <p:spPr>
            <a:xfrm>
              <a:off x="253" y="2124"/>
              <a:ext cx="1255" cy="288"/>
            </a:xfrm>
            <a:prstGeom prst="rect">
              <a:avLst/>
            </a:prstGeom>
            <a:solidFill>
              <a:srgbClr val="0BD0D9"/>
            </a:solidFill>
            <a:ln>
              <a:noFill/>
            </a:ln>
          </p:spPr>
          <p:txBody>
            <a:bodyPr tIns="45584" bIns="45584"/>
            <a:lstStyle>
              <a:lvl1pPr lvl="0">
                <a:defRPr/>
              </a:lvl1pPr>
            </a:lstStyle>
            <a:p>
              <a:pPr lvl="0" algn="ctr"/>
              <a:r>
                <a:rPr sz="2400" b="1">
                  <a:solidFill>
                    <a:srgbClr val="FFFFFF"/>
                  </a:solidFill>
                  <a:latin typeface="Constantia"/>
                </a:rPr>
                <a:t>GAAP</a:t>
              </a:r>
            </a:p>
          </p:txBody>
        </p:sp>
        <p:sp>
          <p:nvSpPr>
            <p:cNvPr id="21" name="Rectangle 20"/>
            <p:cNvSpPr/>
            <p:nvPr/>
          </p:nvSpPr>
          <p:spPr>
            <a:xfrm>
              <a:off x="3602" y="2412"/>
              <a:ext cx="1949" cy="518"/>
            </a:xfrm>
            <a:prstGeom prst="rect">
              <a:avLst/>
            </a:prstGeom>
            <a:solidFill>
              <a:srgbClr val="CCEEF1"/>
            </a:solidFill>
            <a:ln>
              <a:noFill/>
            </a:ln>
          </p:spPr>
          <p:txBody>
            <a:bodyPr tIns="45584" bIns="45584"/>
            <a:lstStyle>
              <a:lvl1pPr lvl="0">
                <a:defRPr/>
              </a:lvl1pPr>
            </a:lstStyle>
            <a:p>
              <a:pPr lvl="0" algn="ctr"/>
              <a:r>
                <a:rPr sz="2400">
                  <a:solidFill>
                    <a:srgbClr val="000000"/>
                  </a:solidFill>
                  <a:latin typeface="Constantia"/>
                </a:rPr>
                <a:t>با توجه به شرایط برگشت </a:t>
              </a:r>
            </a:p>
            <a:p>
              <a:pPr lvl="0" algn="ctr"/>
              <a:r>
                <a:rPr sz="2400">
                  <a:solidFill>
                    <a:srgbClr val="000000"/>
                  </a:solidFill>
                  <a:latin typeface="Constantia"/>
                </a:rPr>
                <a:t>می توان برگشت داد</a:t>
              </a:r>
            </a:p>
          </p:txBody>
        </p:sp>
        <p:sp>
          <p:nvSpPr>
            <p:cNvPr id="22" name="Rectangle 21"/>
            <p:cNvSpPr/>
            <p:nvPr/>
          </p:nvSpPr>
          <p:spPr>
            <a:xfrm>
              <a:off x="1508" y="2412"/>
              <a:ext cx="2094" cy="518"/>
            </a:xfrm>
            <a:prstGeom prst="rect">
              <a:avLst/>
            </a:prstGeom>
            <a:solidFill>
              <a:srgbClr val="CCEEF1"/>
            </a:solidFill>
            <a:ln>
              <a:noFill/>
            </a:ln>
          </p:spPr>
          <p:txBody>
            <a:bodyPr tIns="45584" bIns="45584"/>
            <a:lstStyle>
              <a:lvl1pPr lvl="0">
                <a:defRPr/>
              </a:lvl1pPr>
            </a:lstStyle>
            <a:p>
              <a:pPr lvl="0" algn="ctr"/>
              <a:r>
                <a:rPr sz="2400">
                  <a:solidFill>
                    <a:srgbClr val="000000"/>
                  </a:solidFill>
                  <a:latin typeface="Constantia"/>
                </a:rPr>
                <a:t>با توجه به شرایط برگشت </a:t>
              </a:r>
            </a:p>
            <a:p>
              <a:pPr lvl="0" algn="ctr"/>
              <a:r>
                <a:rPr sz="2400">
                  <a:solidFill>
                    <a:srgbClr val="000000"/>
                  </a:solidFill>
                  <a:latin typeface="Constantia"/>
                </a:rPr>
                <a:t>می توان برگشت داد</a:t>
              </a:r>
            </a:p>
          </p:txBody>
        </p:sp>
        <p:sp>
          <p:nvSpPr>
            <p:cNvPr id="23" name="Rectangle 22"/>
            <p:cNvSpPr/>
            <p:nvPr/>
          </p:nvSpPr>
          <p:spPr>
            <a:xfrm>
              <a:off x="253" y="2412"/>
              <a:ext cx="1255" cy="518"/>
            </a:xfrm>
            <a:prstGeom prst="rect">
              <a:avLst/>
            </a:prstGeom>
            <a:solidFill>
              <a:srgbClr val="CCEEF1"/>
            </a:solidFill>
            <a:ln>
              <a:noFill/>
            </a:ln>
          </p:spPr>
          <p:txBody>
            <a:bodyPr tIns="45584" bIns="45584"/>
            <a:lstStyle>
              <a:lvl1pPr lvl="0">
                <a:defRPr/>
              </a:lvl1pPr>
            </a:lstStyle>
            <a:p>
              <a:pPr lvl="0" algn="ctr"/>
              <a:r>
                <a:rPr sz="2400">
                  <a:solidFill>
                    <a:srgbClr val="000000"/>
                  </a:solidFill>
                  <a:latin typeface="Constantia"/>
                </a:rPr>
                <a:t>مجاز نیست</a:t>
              </a:r>
            </a:p>
          </p:txBody>
        </p:sp>
        <p:sp>
          <p:nvSpPr>
            <p:cNvPr id="24" name="Straight Connector 23"/>
            <p:cNvSpPr/>
            <p:nvPr/>
          </p:nvSpPr>
          <p:spPr>
            <a:xfrm>
              <a:off x="3602" y="2124"/>
              <a:ext cx="0" cy="806"/>
            </a:xfrm>
            <a:prstGeom prst="line">
              <a:avLst/>
            </a:prstGeom>
            <a:noFill/>
            <a:ln w="12700">
              <a:solidFill>
                <a:srgbClr val="FFFFFF"/>
              </a:solidFill>
              <a:miter/>
            </a:ln>
          </p:spPr>
          <p:txBody>
            <a:bodyPr/>
            <a:lstStyle>
              <a:lvl1pPr lvl="0">
                <a:defRPr/>
              </a:lvl1pPr>
            </a:lstStyle>
            <a:p>
              <a:endParaRPr/>
            </a:p>
          </p:txBody>
        </p:sp>
        <p:sp>
          <p:nvSpPr>
            <p:cNvPr id="25" name="Straight Connector 24"/>
            <p:cNvSpPr/>
            <p:nvPr/>
          </p:nvSpPr>
          <p:spPr>
            <a:xfrm>
              <a:off x="1508" y="2124"/>
              <a:ext cx="0" cy="806"/>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253" y="2412"/>
              <a:ext cx="5298" cy="0"/>
            </a:xfrm>
            <a:prstGeom prst="line">
              <a:avLst/>
            </a:prstGeom>
            <a:noFill/>
            <a:ln w="38100">
              <a:solidFill>
                <a:srgbClr val="FFFFFF"/>
              </a:solidFill>
              <a:miter/>
            </a:ln>
          </p:spPr>
          <p:txBody>
            <a:bodyPr/>
            <a:lstStyle>
              <a:lvl1pPr lvl="0">
                <a:defRPr/>
              </a:lvl1pPr>
            </a:lstStyle>
            <a:p>
              <a:endParaRPr/>
            </a:p>
          </p:txBody>
        </p:sp>
        <p:sp>
          <p:nvSpPr>
            <p:cNvPr id="27" name="Straight Connector 26"/>
            <p:cNvSpPr/>
            <p:nvPr/>
          </p:nvSpPr>
          <p:spPr>
            <a:xfrm>
              <a:off x="5551" y="2124"/>
              <a:ext cx="0" cy="806"/>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253" y="2124"/>
              <a:ext cx="0" cy="806"/>
            </a:xfrm>
            <a:prstGeom prst="line">
              <a:avLst/>
            </a:prstGeom>
            <a:noFill/>
            <a:ln w="12700">
              <a:solidFill>
                <a:srgbClr val="FFFFFF"/>
              </a:solidFill>
              <a:miter/>
            </a:ln>
          </p:spPr>
          <p:txBody>
            <a:bodyPr/>
            <a:lstStyle>
              <a:lvl1pPr lvl="0">
                <a:defRPr/>
              </a:lvl1pPr>
            </a:lstStyle>
            <a:p>
              <a:endParaRPr/>
            </a:p>
          </p:txBody>
        </p:sp>
        <p:sp>
          <p:nvSpPr>
            <p:cNvPr id="29" name="Straight Connector 28"/>
            <p:cNvSpPr/>
            <p:nvPr/>
          </p:nvSpPr>
          <p:spPr>
            <a:xfrm>
              <a:off x="253" y="2124"/>
              <a:ext cx="5298" cy="0"/>
            </a:xfrm>
            <a:prstGeom prst="line">
              <a:avLst/>
            </a:prstGeom>
            <a:noFill/>
            <a:ln w="12700">
              <a:solidFill>
                <a:srgbClr val="FFFFFF"/>
              </a:solidFill>
              <a:miter/>
            </a:ln>
          </p:spPr>
          <p:txBody>
            <a:bodyPr/>
            <a:lstStyle>
              <a:lvl1pPr lvl="0">
                <a:defRPr/>
              </a:lvl1pPr>
            </a:lstStyle>
            <a:p>
              <a:endParaRPr/>
            </a:p>
          </p:txBody>
        </p:sp>
        <p:sp>
          <p:nvSpPr>
            <p:cNvPr id="30" name="Straight Connector 29"/>
            <p:cNvSpPr/>
            <p:nvPr/>
          </p:nvSpPr>
          <p:spPr>
            <a:xfrm>
              <a:off x="253" y="2930"/>
              <a:ext cx="5298" cy="0"/>
            </a:xfrm>
            <a:prstGeom prst="line">
              <a:avLst/>
            </a:prstGeom>
            <a:noFill/>
            <a:ln w="12700">
              <a:solidFill>
                <a:srgbClr val="FFFFFF"/>
              </a:solidFill>
              <a:miter/>
            </a:ln>
          </p:spPr>
          <p:txBody>
            <a:bodyPr/>
            <a:lstStyle>
              <a:lvl1pPr lvl="0">
                <a:defRPr/>
              </a:lvl1pPr>
            </a:lstStyle>
            <a:p>
              <a:endParaRPr/>
            </a:p>
          </p:txBody>
        </p:sp>
      </p:grpSp>
      <p:grpSp>
        <p:nvGrpSpPr>
          <p:cNvPr id="31" name="Group 30"/>
          <p:cNvGrpSpPr/>
          <p:nvPr/>
        </p:nvGrpSpPr>
        <p:grpSpPr>
          <a:xfrm>
            <a:off x="401638" y="5214938"/>
            <a:ext cx="8410574" cy="1462087"/>
            <a:chOff x="253" y="3285"/>
            <a:chExt cx="5298" cy="921"/>
          </a:xfrm>
        </p:grpSpPr>
        <p:sp>
          <p:nvSpPr>
            <p:cNvPr id="32" name="Rectangle 31"/>
            <p:cNvSpPr/>
            <p:nvPr/>
          </p:nvSpPr>
          <p:spPr>
            <a:xfrm>
              <a:off x="3785" y="3285"/>
              <a:ext cx="1766" cy="288"/>
            </a:xfrm>
            <a:prstGeom prst="rect">
              <a:avLst/>
            </a:prstGeom>
            <a:solidFill>
              <a:srgbClr val="0BD0D9"/>
            </a:solidFill>
            <a:ln>
              <a:noFill/>
            </a:ln>
          </p:spPr>
          <p:txBody>
            <a:bodyPr tIns="45516" bIns="45516"/>
            <a:lstStyle>
              <a:lvl1pPr lvl="0">
                <a:defRPr/>
              </a:lvl1pPr>
            </a:lstStyle>
            <a:p>
              <a:pPr lvl="0" algn="ctr"/>
              <a:r>
                <a:rPr sz="2400" b="1">
                  <a:solidFill>
                    <a:srgbClr val="FFFFFF"/>
                  </a:solidFill>
                  <a:latin typeface="Constantia"/>
                </a:rPr>
                <a:t>ایران</a:t>
              </a:r>
            </a:p>
          </p:txBody>
        </p:sp>
        <p:sp>
          <p:nvSpPr>
            <p:cNvPr id="33" name="Rectangle 32"/>
            <p:cNvSpPr/>
            <p:nvPr/>
          </p:nvSpPr>
          <p:spPr>
            <a:xfrm>
              <a:off x="2019" y="3285"/>
              <a:ext cx="1766" cy="288"/>
            </a:xfrm>
            <a:prstGeom prst="rect">
              <a:avLst/>
            </a:prstGeom>
            <a:solidFill>
              <a:srgbClr val="0BD0D9"/>
            </a:solidFill>
            <a:ln>
              <a:noFill/>
            </a:ln>
          </p:spPr>
          <p:txBody>
            <a:bodyPr tIns="45516" bIns="45516"/>
            <a:lstStyle>
              <a:lvl1pPr lvl="0">
                <a:defRPr/>
              </a:lvl1pPr>
            </a:lstStyle>
            <a:p>
              <a:pPr lvl="0" algn="ctr"/>
              <a:r>
                <a:rPr sz="2400" b="1">
                  <a:solidFill>
                    <a:srgbClr val="FFFFFF"/>
                  </a:solidFill>
                  <a:latin typeface="Constantia"/>
                </a:rPr>
                <a:t>IFRS</a:t>
              </a:r>
            </a:p>
          </p:txBody>
        </p:sp>
        <p:sp>
          <p:nvSpPr>
            <p:cNvPr id="34" name="Rectangle 33"/>
            <p:cNvSpPr/>
            <p:nvPr/>
          </p:nvSpPr>
          <p:spPr>
            <a:xfrm>
              <a:off x="253" y="3285"/>
              <a:ext cx="1766" cy="288"/>
            </a:xfrm>
            <a:prstGeom prst="rect">
              <a:avLst/>
            </a:prstGeom>
            <a:solidFill>
              <a:srgbClr val="0BD0D9"/>
            </a:solidFill>
            <a:ln>
              <a:noFill/>
            </a:ln>
          </p:spPr>
          <p:txBody>
            <a:bodyPr tIns="45516" bIns="45516"/>
            <a:lstStyle>
              <a:lvl1pPr lvl="0">
                <a:defRPr/>
              </a:lvl1pPr>
            </a:lstStyle>
            <a:p>
              <a:pPr lvl="0" algn="ctr"/>
              <a:r>
                <a:rPr sz="2400" b="1">
                  <a:solidFill>
                    <a:srgbClr val="FFFFFF"/>
                  </a:solidFill>
                  <a:latin typeface="Constantia"/>
                </a:rPr>
                <a:t>GAAP</a:t>
              </a:r>
            </a:p>
          </p:txBody>
        </p:sp>
        <p:sp>
          <p:nvSpPr>
            <p:cNvPr id="35" name="Rectangle 34"/>
            <p:cNvSpPr/>
            <p:nvPr/>
          </p:nvSpPr>
          <p:spPr>
            <a:xfrm>
              <a:off x="3785" y="3573"/>
              <a:ext cx="1766" cy="633"/>
            </a:xfrm>
            <a:prstGeom prst="rect">
              <a:avLst/>
            </a:prstGeom>
            <a:solidFill>
              <a:srgbClr val="CCEEF1"/>
            </a:solidFill>
            <a:ln>
              <a:noFill/>
            </a:ln>
          </p:spPr>
          <p:txBody>
            <a:bodyPr tIns="45551" bIns="45551"/>
            <a:lstStyle>
              <a:lvl1pPr lvl="0">
                <a:defRPr/>
              </a:lvl1pPr>
            </a:lstStyle>
            <a:p>
              <a:pPr lvl="0" algn="ctr"/>
              <a:r>
                <a:rPr sz="2000">
                  <a:solidFill>
                    <a:srgbClr val="000000"/>
                  </a:solidFill>
                  <a:latin typeface="Constantia"/>
                </a:rPr>
                <a:t>برای اقلام جداگانه و تک تک موجودیها</a:t>
              </a:r>
            </a:p>
          </p:txBody>
        </p:sp>
        <p:sp>
          <p:nvSpPr>
            <p:cNvPr id="36" name="Rectangle 35"/>
            <p:cNvSpPr/>
            <p:nvPr/>
          </p:nvSpPr>
          <p:spPr>
            <a:xfrm>
              <a:off x="2019" y="3573"/>
              <a:ext cx="1766" cy="633"/>
            </a:xfrm>
            <a:prstGeom prst="rect">
              <a:avLst/>
            </a:prstGeom>
            <a:solidFill>
              <a:srgbClr val="CCEEF1"/>
            </a:solidFill>
            <a:ln>
              <a:noFill/>
            </a:ln>
          </p:spPr>
          <p:txBody>
            <a:bodyPr tIns="45551" bIns="45551"/>
            <a:lstStyle>
              <a:lvl1pPr lvl="0">
                <a:defRPr/>
              </a:lvl1pPr>
            </a:lstStyle>
            <a:p>
              <a:pPr lvl="0" algn="ctr"/>
              <a:r>
                <a:rPr sz="2000">
                  <a:solidFill>
                    <a:srgbClr val="000000"/>
                  </a:solidFill>
                  <a:latin typeface="Constantia"/>
                </a:rPr>
                <a:t>برای اقلام جداگانه و تک تک موجودیها</a:t>
              </a:r>
            </a:p>
          </p:txBody>
        </p:sp>
        <p:sp>
          <p:nvSpPr>
            <p:cNvPr id="37" name="Rectangle 36"/>
            <p:cNvSpPr/>
            <p:nvPr/>
          </p:nvSpPr>
          <p:spPr>
            <a:xfrm>
              <a:off x="253" y="3573"/>
              <a:ext cx="1766" cy="633"/>
            </a:xfrm>
            <a:prstGeom prst="rect">
              <a:avLst/>
            </a:prstGeom>
            <a:solidFill>
              <a:srgbClr val="CCEEF1"/>
            </a:solidFill>
            <a:ln>
              <a:noFill/>
            </a:ln>
          </p:spPr>
          <p:txBody>
            <a:bodyPr tIns="45551" bIns="45551"/>
            <a:lstStyle>
              <a:lvl1pPr lvl="0">
                <a:defRPr/>
              </a:lvl1pPr>
            </a:lstStyle>
            <a:p>
              <a:pPr lvl="0" algn="ctr"/>
              <a:r>
                <a:rPr sz="2000">
                  <a:solidFill>
                    <a:srgbClr val="000000"/>
                  </a:solidFill>
                  <a:latin typeface="Constantia"/>
                </a:rPr>
                <a:t>بصورت اقلام جداگانه، گروه مشابه و یا کل اقلام موجودیها</a:t>
              </a:r>
            </a:p>
          </p:txBody>
        </p:sp>
        <p:sp>
          <p:nvSpPr>
            <p:cNvPr id="38" name="Straight Connector 37"/>
            <p:cNvSpPr/>
            <p:nvPr/>
          </p:nvSpPr>
          <p:spPr>
            <a:xfrm>
              <a:off x="3785" y="3285"/>
              <a:ext cx="0" cy="921"/>
            </a:xfrm>
            <a:prstGeom prst="line">
              <a:avLst/>
            </a:prstGeom>
            <a:noFill/>
            <a:ln w="12700">
              <a:solidFill>
                <a:srgbClr val="FFFFFF"/>
              </a:solidFill>
              <a:miter/>
            </a:ln>
          </p:spPr>
          <p:txBody>
            <a:bodyPr/>
            <a:lstStyle>
              <a:lvl1pPr lvl="0">
                <a:defRPr/>
              </a:lvl1pPr>
            </a:lstStyle>
            <a:p>
              <a:endParaRPr/>
            </a:p>
          </p:txBody>
        </p:sp>
        <p:sp>
          <p:nvSpPr>
            <p:cNvPr id="39" name="Straight Connector 38"/>
            <p:cNvSpPr/>
            <p:nvPr/>
          </p:nvSpPr>
          <p:spPr>
            <a:xfrm>
              <a:off x="2019" y="3285"/>
              <a:ext cx="0" cy="921"/>
            </a:xfrm>
            <a:prstGeom prst="line">
              <a:avLst/>
            </a:prstGeom>
            <a:noFill/>
            <a:ln w="12700">
              <a:solidFill>
                <a:srgbClr val="FFFFFF"/>
              </a:solidFill>
              <a:miter/>
            </a:ln>
          </p:spPr>
          <p:txBody>
            <a:bodyPr/>
            <a:lstStyle>
              <a:lvl1pPr lvl="0">
                <a:defRPr/>
              </a:lvl1pPr>
            </a:lstStyle>
            <a:p>
              <a:endParaRPr/>
            </a:p>
          </p:txBody>
        </p:sp>
        <p:sp>
          <p:nvSpPr>
            <p:cNvPr id="40" name="Straight Connector 39"/>
            <p:cNvSpPr/>
            <p:nvPr/>
          </p:nvSpPr>
          <p:spPr>
            <a:xfrm>
              <a:off x="253" y="3573"/>
              <a:ext cx="5298" cy="0"/>
            </a:xfrm>
            <a:prstGeom prst="line">
              <a:avLst/>
            </a:prstGeom>
            <a:noFill/>
            <a:ln w="38100">
              <a:solidFill>
                <a:srgbClr val="FFFFFF"/>
              </a:solidFill>
              <a:miter/>
            </a:ln>
          </p:spPr>
          <p:txBody>
            <a:bodyPr/>
            <a:lstStyle>
              <a:lvl1pPr lvl="0">
                <a:defRPr/>
              </a:lvl1pPr>
            </a:lstStyle>
            <a:p>
              <a:endParaRPr/>
            </a:p>
          </p:txBody>
        </p:sp>
        <p:sp>
          <p:nvSpPr>
            <p:cNvPr id="41" name="Straight Connector 40"/>
            <p:cNvSpPr/>
            <p:nvPr/>
          </p:nvSpPr>
          <p:spPr>
            <a:xfrm>
              <a:off x="5551" y="3285"/>
              <a:ext cx="0" cy="921"/>
            </a:xfrm>
            <a:prstGeom prst="line">
              <a:avLst/>
            </a:prstGeom>
            <a:noFill/>
            <a:ln w="12700">
              <a:solidFill>
                <a:srgbClr val="FFFFFF"/>
              </a:solidFill>
              <a:miter/>
            </a:ln>
          </p:spPr>
          <p:txBody>
            <a:bodyPr/>
            <a:lstStyle>
              <a:lvl1pPr lvl="0">
                <a:defRPr/>
              </a:lvl1pPr>
            </a:lstStyle>
            <a:p>
              <a:endParaRPr/>
            </a:p>
          </p:txBody>
        </p:sp>
        <p:sp>
          <p:nvSpPr>
            <p:cNvPr id="42" name="Straight Connector 41"/>
            <p:cNvSpPr/>
            <p:nvPr/>
          </p:nvSpPr>
          <p:spPr>
            <a:xfrm>
              <a:off x="253" y="3285"/>
              <a:ext cx="0" cy="921"/>
            </a:xfrm>
            <a:prstGeom prst="line">
              <a:avLst/>
            </a:prstGeom>
            <a:noFill/>
            <a:ln w="12700">
              <a:solidFill>
                <a:srgbClr val="FFFFFF"/>
              </a:solidFill>
              <a:miter/>
            </a:ln>
          </p:spPr>
          <p:txBody>
            <a:bodyPr/>
            <a:lstStyle>
              <a:lvl1pPr lvl="0">
                <a:defRPr/>
              </a:lvl1pPr>
            </a:lstStyle>
            <a:p>
              <a:endParaRPr/>
            </a:p>
          </p:txBody>
        </p:sp>
        <p:sp>
          <p:nvSpPr>
            <p:cNvPr id="43" name="Straight Connector 42"/>
            <p:cNvSpPr/>
            <p:nvPr/>
          </p:nvSpPr>
          <p:spPr>
            <a:xfrm>
              <a:off x="253" y="3285"/>
              <a:ext cx="5298" cy="0"/>
            </a:xfrm>
            <a:prstGeom prst="line">
              <a:avLst/>
            </a:prstGeom>
            <a:noFill/>
            <a:ln w="12700">
              <a:solidFill>
                <a:srgbClr val="FFFFFF"/>
              </a:solidFill>
              <a:miter/>
            </a:ln>
          </p:spPr>
          <p:txBody>
            <a:bodyPr/>
            <a:lstStyle>
              <a:lvl1pPr lvl="0">
                <a:defRPr/>
              </a:lvl1pPr>
            </a:lstStyle>
            <a:p>
              <a:endParaRPr/>
            </a:p>
          </p:txBody>
        </p:sp>
        <p:sp>
          <p:nvSpPr>
            <p:cNvPr id="44" name="Straight Connector 43"/>
            <p:cNvSpPr/>
            <p:nvPr/>
          </p:nvSpPr>
          <p:spPr>
            <a:xfrm>
              <a:off x="253" y="4206"/>
              <a:ext cx="5298"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 calcmode="lin" valueType="num">
                                      <p:cBhvr>
                                        <p:cTn id="2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 calcmode="lin" valueType="num">
                                      <p:cBhvr>
                                        <p:cTn id="36"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ppt_x</p:attrName>
                                        </p:attrNameLst>
                                      </p:cBhvr>
                                      <p:tavLst>
                                        <p:tav tm="0">
                                          <p:val>
                                            <p:strVal val="#ppt_x"/>
                                          </p:val>
                                        </p:tav>
                                        <p:tav tm="100000">
                                          <p:val>
                                            <p:strVal val="#ppt_x"/>
                                          </p:val>
                                        </p:tav>
                                      </p:tavLst>
                                    </p:anim>
                                    <p:anim calcmode="lin" valueType="num">
                                      <p:cBhvr>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5. مقایسه داراییهای ثابت مشهود</a:t>
            </a:r>
          </a:p>
          <a:p>
            <a:pPr lvl="0" algn="just">
              <a:buNone/>
            </a:pPr>
            <a:r>
              <a:rPr sz="2800" b="1">
                <a:solidFill>
                  <a:srgbClr val="0070C0"/>
                </a:solidFill>
              </a:rPr>
              <a:t>حسابداری و گزارشگری</a:t>
            </a:r>
          </a:p>
          <a:p>
            <a:pPr lvl="0" algn="just"/>
            <a:r>
              <a:rPr sz="2400" b="1">
                <a:solidFill>
                  <a:srgbClr val="0F6FC6"/>
                </a:solidFill>
              </a:rPr>
              <a:t>روش استهلاک</a:t>
            </a:r>
          </a:p>
          <a:p>
            <a:pPr lvl="0" algn="just"/>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400" b="1">
                <a:solidFill>
                  <a:srgbClr val="0F6FC6"/>
                </a:solidFill>
              </a:rPr>
              <a:t>بررسی ارزش اسقاط</a:t>
            </a:r>
          </a:p>
          <a:p>
            <a:pPr lvl="0" algn="just"/>
            <a:endParaRPr sz="2400" b="1">
              <a:solidFill>
                <a:srgbClr val="0F6FC6"/>
              </a:solidFill>
            </a:endParaRPr>
          </a:p>
          <a:p>
            <a:pPr lvl="0" algn="just"/>
            <a:endParaRPr sz="2400" b="1">
              <a:solidFill>
                <a:srgbClr val="0F6FC6"/>
              </a:solidFill>
            </a:endParaRPr>
          </a:p>
          <a:p>
            <a:pPr lvl="0" algn="just">
              <a:buNone/>
            </a:pPr>
            <a:endParaRPr sz="2400" b="1">
              <a:solidFill>
                <a:srgbClr val="0F6FC6"/>
              </a:solidFill>
            </a:endParaRPr>
          </a:p>
          <a:p>
            <a:pPr lvl="0" algn="just"/>
            <a:endParaRPr sz="2400" b="1">
              <a:solidFill>
                <a:srgbClr val="0F6FC6"/>
              </a:solidFill>
            </a:endParaRPr>
          </a:p>
          <a:p>
            <a:pPr lvl="0" algn="just"/>
            <a:r>
              <a:rPr sz="2400" b="1">
                <a:solidFill>
                  <a:srgbClr val="0F6FC6"/>
                </a:solidFill>
              </a:rPr>
              <a:t>ارزشیابی در تاریخ ترازنامه</a:t>
            </a:r>
          </a:p>
          <a:p>
            <a:pPr lvl="0" algn="just">
              <a:buNone/>
            </a:pPr>
            <a:endParaRPr sz="2400" b="1">
              <a:solidFill>
                <a:srgbClr val="0F6FC6"/>
              </a:solidFill>
            </a:endParaRPr>
          </a:p>
          <a:p>
            <a:pPr lvl="0" algn="just"/>
            <a:endParaRPr sz="2400" b="1">
              <a:solidFill>
                <a:srgbClr val="0F6FC6"/>
              </a:solidFill>
            </a:endParaRPr>
          </a:p>
          <a:p>
            <a:pPr lvl="0" algn="just"/>
            <a:endParaRPr sz="2400" b="1">
              <a:solidFill>
                <a:srgbClr val="0F6FC6"/>
              </a:solidFill>
            </a:endParaRPr>
          </a:p>
        </p:txBody>
      </p:sp>
      <p:grpSp>
        <p:nvGrpSpPr>
          <p:cNvPr id="3" name="Group 2"/>
          <p:cNvGrpSpPr/>
          <p:nvPr/>
        </p:nvGrpSpPr>
        <p:grpSpPr>
          <a:xfrm>
            <a:off x="71438" y="1585913"/>
            <a:ext cx="8950324" cy="1279525"/>
            <a:chOff x="45" y="999"/>
            <a:chExt cx="5638" cy="806"/>
          </a:xfrm>
        </p:grpSpPr>
        <p:sp>
          <p:nvSpPr>
            <p:cNvPr id="4" name="Rectangle 3"/>
            <p:cNvSpPr/>
            <p:nvPr/>
          </p:nvSpPr>
          <p:spPr>
            <a:xfrm>
              <a:off x="3964" y="999"/>
              <a:ext cx="1719" cy="288"/>
            </a:xfrm>
            <a:prstGeom prst="rect">
              <a:avLst/>
            </a:prstGeom>
            <a:solidFill>
              <a:srgbClr val="10CF9B"/>
            </a:solidFill>
            <a:ln>
              <a:noFill/>
            </a:ln>
          </p:spPr>
          <p:txBody>
            <a:bodyPr tIns="45596" bIns="45596"/>
            <a:lstStyle>
              <a:lvl1pPr lvl="0">
                <a:defRPr/>
              </a:lvl1pPr>
            </a:lstStyle>
            <a:p>
              <a:pPr lvl="0" algn="ctr"/>
              <a:r>
                <a:rPr sz="2400" b="1">
                  <a:solidFill>
                    <a:srgbClr val="FF0000"/>
                  </a:solidFill>
                  <a:latin typeface="Constantia"/>
                </a:rPr>
                <a:t>ایران</a:t>
              </a:r>
            </a:p>
          </p:txBody>
        </p:sp>
        <p:sp>
          <p:nvSpPr>
            <p:cNvPr id="5" name="Rectangle 4"/>
            <p:cNvSpPr/>
            <p:nvPr/>
          </p:nvSpPr>
          <p:spPr>
            <a:xfrm>
              <a:off x="2023" y="999"/>
              <a:ext cx="1941" cy="288"/>
            </a:xfrm>
            <a:prstGeom prst="rect">
              <a:avLst/>
            </a:prstGeom>
            <a:solidFill>
              <a:srgbClr val="10CF9B"/>
            </a:solidFill>
            <a:ln>
              <a:noFill/>
            </a:ln>
          </p:spPr>
          <p:txBody>
            <a:bodyPr tIns="45596" bIns="45596"/>
            <a:lstStyle>
              <a:lvl1pPr lvl="0">
                <a:defRPr/>
              </a:lvl1pPr>
            </a:lstStyle>
            <a:p>
              <a:pPr lvl="0" algn="ctr"/>
              <a:r>
                <a:rPr sz="2400" b="1">
                  <a:solidFill>
                    <a:srgbClr val="FF0000"/>
                  </a:solidFill>
                  <a:latin typeface="Constantia"/>
                </a:rPr>
                <a:t>IFRS</a:t>
              </a:r>
            </a:p>
          </p:txBody>
        </p:sp>
        <p:sp>
          <p:nvSpPr>
            <p:cNvPr id="6" name="Rectangle 5"/>
            <p:cNvSpPr/>
            <p:nvPr/>
          </p:nvSpPr>
          <p:spPr>
            <a:xfrm>
              <a:off x="45" y="999"/>
              <a:ext cx="1978" cy="288"/>
            </a:xfrm>
            <a:prstGeom prst="rect">
              <a:avLst/>
            </a:prstGeom>
            <a:solidFill>
              <a:srgbClr val="10CF9B"/>
            </a:solidFill>
            <a:ln>
              <a:noFill/>
            </a:ln>
          </p:spPr>
          <p:txBody>
            <a:bodyPr tIns="45596" bIns="45596"/>
            <a:lstStyle>
              <a:lvl1pPr lvl="0">
                <a:defRPr/>
              </a:lvl1pPr>
            </a:lstStyle>
            <a:p>
              <a:pPr lvl="0" algn="ctr"/>
              <a:r>
                <a:rPr sz="2400" b="1">
                  <a:solidFill>
                    <a:srgbClr val="FF0000"/>
                  </a:solidFill>
                  <a:latin typeface="Constantia"/>
                </a:rPr>
                <a:t>GAAP</a:t>
              </a:r>
            </a:p>
          </p:txBody>
        </p:sp>
        <p:sp>
          <p:nvSpPr>
            <p:cNvPr id="7" name="Rectangle 6"/>
            <p:cNvSpPr/>
            <p:nvPr/>
          </p:nvSpPr>
          <p:spPr>
            <a:xfrm>
              <a:off x="3964" y="1287"/>
              <a:ext cx="1719" cy="518"/>
            </a:xfrm>
            <a:prstGeom prst="rect">
              <a:avLst/>
            </a:prstGeom>
            <a:solidFill>
              <a:srgbClr val="E7F6EF"/>
            </a:solidFill>
            <a:ln>
              <a:noFill/>
            </a:ln>
          </p:spPr>
          <p:txBody>
            <a:bodyPr tIns="45596" bIns="45596"/>
            <a:lstStyle>
              <a:lvl1pPr lvl="0">
                <a:defRPr/>
              </a:lvl1pPr>
            </a:lstStyle>
            <a:p>
              <a:pPr lvl="0" algn="ctr"/>
              <a:r>
                <a:rPr sz="2200">
                  <a:solidFill>
                    <a:srgbClr val="000000"/>
                  </a:solidFill>
                  <a:latin typeface="Constantia"/>
                </a:rPr>
                <a:t>منعکس کننده الگوی مصرف منافع اقتصادی آتی</a:t>
              </a:r>
            </a:p>
          </p:txBody>
        </p:sp>
        <p:sp>
          <p:nvSpPr>
            <p:cNvPr id="8" name="Rectangle 7"/>
            <p:cNvSpPr/>
            <p:nvPr/>
          </p:nvSpPr>
          <p:spPr>
            <a:xfrm>
              <a:off x="2023" y="1287"/>
              <a:ext cx="1941" cy="518"/>
            </a:xfrm>
            <a:prstGeom prst="rect">
              <a:avLst/>
            </a:prstGeom>
            <a:solidFill>
              <a:srgbClr val="E7F6EF"/>
            </a:solidFill>
            <a:ln>
              <a:noFill/>
            </a:ln>
          </p:spPr>
          <p:txBody>
            <a:bodyPr tIns="45596" bIns="45596"/>
            <a:lstStyle>
              <a:lvl1pPr lvl="0">
                <a:defRPr/>
              </a:lvl1pPr>
            </a:lstStyle>
            <a:p>
              <a:pPr lvl="0" algn="ctr"/>
              <a:r>
                <a:rPr sz="2400">
                  <a:solidFill>
                    <a:srgbClr val="000000"/>
                  </a:solidFill>
                  <a:latin typeface="Constantia"/>
                </a:rPr>
                <a:t>منعکس کننده الگوی مصرف منافع اقتصادی آتی</a:t>
              </a:r>
            </a:p>
          </p:txBody>
        </p:sp>
        <p:sp>
          <p:nvSpPr>
            <p:cNvPr id="9" name="Rectangle 8"/>
            <p:cNvSpPr/>
            <p:nvPr/>
          </p:nvSpPr>
          <p:spPr>
            <a:xfrm>
              <a:off x="45" y="1287"/>
              <a:ext cx="1978" cy="518"/>
            </a:xfrm>
            <a:prstGeom prst="rect">
              <a:avLst/>
            </a:prstGeom>
            <a:solidFill>
              <a:srgbClr val="E7F6EF"/>
            </a:solidFill>
            <a:ln>
              <a:noFill/>
            </a:ln>
          </p:spPr>
          <p:txBody>
            <a:bodyPr tIns="45596" bIns="45596"/>
            <a:lstStyle>
              <a:lvl1pPr lvl="0">
                <a:defRPr/>
              </a:lvl1pPr>
            </a:lstStyle>
            <a:p>
              <a:pPr lvl="0" algn="ctr"/>
              <a:r>
                <a:rPr sz="2400">
                  <a:solidFill>
                    <a:srgbClr val="000000"/>
                  </a:solidFill>
                  <a:latin typeface="Constantia"/>
                </a:rPr>
                <a:t>منعکس کننده الگوی مصرف منافع اقتصادی آتی</a:t>
              </a:r>
            </a:p>
          </p:txBody>
        </p:sp>
        <p:sp>
          <p:nvSpPr>
            <p:cNvPr id="10" name="Straight Connector 9"/>
            <p:cNvSpPr/>
            <p:nvPr/>
          </p:nvSpPr>
          <p:spPr>
            <a:xfrm>
              <a:off x="45" y="1287"/>
              <a:ext cx="5638" cy="0"/>
            </a:xfrm>
            <a:prstGeom prst="line">
              <a:avLst/>
            </a:prstGeom>
            <a:noFill/>
            <a:ln w="12700">
              <a:solidFill>
                <a:srgbClr val="10CF9B"/>
              </a:solidFill>
              <a:miter/>
            </a:ln>
          </p:spPr>
          <p:txBody>
            <a:bodyPr/>
            <a:lstStyle>
              <a:lvl1pPr lvl="0">
                <a:defRPr/>
              </a:lvl1pPr>
            </a:lstStyle>
            <a:p>
              <a:endParaRPr/>
            </a:p>
          </p:txBody>
        </p:sp>
        <p:sp>
          <p:nvSpPr>
            <p:cNvPr id="11" name="Straight Connector 10"/>
            <p:cNvSpPr/>
            <p:nvPr/>
          </p:nvSpPr>
          <p:spPr>
            <a:xfrm>
              <a:off x="5683" y="999"/>
              <a:ext cx="0" cy="806"/>
            </a:xfrm>
            <a:prstGeom prst="line">
              <a:avLst/>
            </a:prstGeom>
            <a:noFill/>
            <a:ln w="12700">
              <a:solidFill>
                <a:srgbClr val="10CF9B"/>
              </a:solidFill>
              <a:miter/>
            </a:ln>
          </p:spPr>
          <p:txBody>
            <a:bodyPr/>
            <a:lstStyle>
              <a:lvl1pPr lvl="0">
                <a:defRPr/>
              </a:lvl1pPr>
            </a:lstStyle>
            <a:p>
              <a:endParaRPr/>
            </a:p>
          </p:txBody>
        </p:sp>
        <p:sp>
          <p:nvSpPr>
            <p:cNvPr id="12" name="Straight Connector 11"/>
            <p:cNvSpPr/>
            <p:nvPr/>
          </p:nvSpPr>
          <p:spPr>
            <a:xfrm>
              <a:off x="45" y="999"/>
              <a:ext cx="0" cy="806"/>
            </a:xfrm>
            <a:prstGeom prst="line">
              <a:avLst/>
            </a:prstGeom>
            <a:noFill/>
            <a:ln w="12700">
              <a:solidFill>
                <a:srgbClr val="10CF9B"/>
              </a:solidFill>
              <a:miter/>
            </a:ln>
          </p:spPr>
          <p:txBody>
            <a:bodyPr/>
            <a:lstStyle>
              <a:lvl1pPr lvl="0">
                <a:defRPr/>
              </a:lvl1pPr>
            </a:lstStyle>
            <a:p>
              <a:endParaRPr/>
            </a:p>
          </p:txBody>
        </p:sp>
        <p:sp>
          <p:nvSpPr>
            <p:cNvPr id="13" name="Straight Connector 12"/>
            <p:cNvSpPr/>
            <p:nvPr/>
          </p:nvSpPr>
          <p:spPr>
            <a:xfrm>
              <a:off x="45" y="999"/>
              <a:ext cx="5638" cy="0"/>
            </a:xfrm>
            <a:prstGeom prst="line">
              <a:avLst/>
            </a:prstGeom>
            <a:noFill/>
            <a:ln w="12700">
              <a:solidFill>
                <a:srgbClr val="10CF9B"/>
              </a:solidFill>
              <a:miter/>
            </a:ln>
          </p:spPr>
          <p:txBody>
            <a:bodyPr/>
            <a:lstStyle>
              <a:lvl1pPr lvl="0">
                <a:defRPr/>
              </a:lvl1pPr>
            </a:lstStyle>
            <a:p>
              <a:endParaRPr/>
            </a:p>
          </p:txBody>
        </p:sp>
        <p:sp>
          <p:nvSpPr>
            <p:cNvPr id="14" name="Straight Connector 13"/>
            <p:cNvSpPr/>
            <p:nvPr/>
          </p:nvSpPr>
          <p:spPr>
            <a:xfrm>
              <a:off x="45" y="1805"/>
              <a:ext cx="5638" cy="0"/>
            </a:xfrm>
            <a:prstGeom prst="line">
              <a:avLst/>
            </a:prstGeom>
            <a:noFill/>
            <a:ln w="12700">
              <a:solidFill>
                <a:srgbClr val="10CF9B"/>
              </a:solidFill>
              <a:miter/>
            </a:ln>
          </p:spPr>
          <p:txBody>
            <a:bodyPr/>
            <a:lstStyle>
              <a:lvl1pPr lvl="0">
                <a:defRPr/>
              </a:lvl1pPr>
            </a:lstStyle>
            <a:p>
              <a:endParaRPr/>
            </a:p>
          </p:txBody>
        </p:sp>
      </p:grpSp>
      <p:grpSp>
        <p:nvGrpSpPr>
          <p:cNvPr id="15" name="Group 14"/>
          <p:cNvGrpSpPr/>
          <p:nvPr/>
        </p:nvGrpSpPr>
        <p:grpSpPr>
          <a:xfrm>
            <a:off x="128588" y="3371850"/>
            <a:ext cx="8893174" cy="1163638"/>
            <a:chOff x="81" y="2124"/>
            <a:chExt cx="5602" cy="733"/>
          </a:xfrm>
        </p:grpSpPr>
        <p:sp>
          <p:nvSpPr>
            <p:cNvPr id="16" name="Rectangle 15"/>
            <p:cNvSpPr/>
            <p:nvPr/>
          </p:nvSpPr>
          <p:spPr>
            <a:xfrm>
              <a:off x="3687" y="2124"/>
              <a:ext cx="1996" cy="288"/>
            </a:xfrm>
            <a:prstGeom prst="rect">
              <a:avLst/>
            </a:prstGeom>
            <a:solidFill>
              <a:srgbClr val="10CF9B"/>
            </a:solidFill>
            <a:ln>
              <a:noFill/>
            </a:ln>
          </p:spPr>
          <p:txBody>
            <a:bodyPr lIns="91446" tIns="45647" rIns="91446" bIns="45647"/>
            <a:lstStyle>
              <a:lvl1pPr lvl="0">
                <a:defRPr/>
              </a:lvl1pPr>
            </a:lstStyle>
            <a:p>
              <a:pPr lvl="0" algn="ctr"/>
              <a:r>
                <a:rPr sz="2400" b="1">
                  <a:solidFill>
                    <a:srgbClr val="FF0000"/>
                  </a:solidFill>
                  <a:latin typeface="Constantia"/>
                </a:rPr>
                <a:t>ایران</a:t>
              </a:r>
            </a:p>
          </p:txBody>
        </p:sp>
        <p:sp>
          <p:nvSpPr>
            <p:cNvPr id="17" name="Rectangle 16"/>
            <p:cNvSpPr/>
            <p:nvPr/>
          </p:nvSpPr>
          <p:spPr>
            <a:xfrm>
              <a:off x="2050" y="2124"/>
              <a:ext cx="1637" cy="288"/>
            </a:xfrm>
            <a:prstGeom prst="rect">
              <a:avLst/>
            </a:prstGeom>
            <a:solidFill>
              <a:srgbClr val="10CF9B"/>
            </a:solidFill>
            <a:ln>
              <a:noFill/>
            </a:ln>
          </p:spPr>
          <p:txBody>
            <a:bodyPr lIns="91446" tIns="45647" rIns="91446" bIns="45647"/>
            <a:lstStyle>
              <a:lvl1pPr lvl="0">
                <a:defRPr/>
              </a:lvl1pPr>
            </a:lstStyle>
            <a:p>
              <a:pPr lvl="0" algn="ctr"/>
              <a:r>
                <a:rPr sz="2400" b="1">
                  <a:solidFill>
                    <a:srgbClr val="FF0000"/>
                  </a:solidFill>
                  <a:latin typeface="Constantia"/>
                </a:rPr>
                <a:t>IFRS</a:t>
              </a:r>
            </a:p>
          </p:txBody>
        </p:sp>
        <p:sp>
          <p:nvSpPr>
            <p:cNvPr id="18" name="Rectangle 17"/>
            <p:cNvSpPr/>
            <p:nvPr/>
          </p:nvSpPr>
          <p:spPr>
            <a:xfrm>
              <a:off x="81" y="2124"/>
              <a:ext cx="1969" cy="288"/>
            </a:xfrm>
            <a:prstGeom prst="rect">
              <a:avLst/>
            </a:prstGeom>
            <a:solidFill>
              <a:srgbClr val="10CF9B"/>
            </a:solidFill>
            <a:ln>
              <a:noFill/>
            </a:ln>
          </p:spPr>
          <p:txBody>
            <a:bodyPr lIns="91446" tIns="45647" rIns="91446" bIns="45647"/>
            <a:lstStyle>
              <a:lvl1pPr lvl="0">
                <a:defRPr/>
              </a:lvl1pPr>
            </a:lstStyle>
            <a:p>
              <a:pPr lvl="0" algn="ctr"/>
              <a:r>
                <a:rPr sz="2400" b="1">
                  <a:solidFill>
                    <a:srgbClr val="FF0000"/>
                  </a:solidFill>
                  <a:latin typeface="Constantia"/>
                </a:rPr>
                <a:t>GAAP</a:t>
              </a:r>
            </a:p>
          </p:txBody>
        </p:sp>
        <p:sp>
          <p:nvSpPr>
            <p:cNvPr id="19" name="Rectangle 18"/>
            <p:cNvSpPr/>
            <p:nvPr/>
          </p:nvSpPr>
          <p:spPr>
            <a:xfrm>
              <a:off x="3687" y="2412"/>
              <a:ext cx="1996" cy="445"/>
            </a:xfrm>
            <a:prstGeom prst="rect">
              <a:avLst/>
            </a:prstGeom>
            <a:solidFill>
              <a:srgbClr val="CCEDDE"/>
            </a:solidFill>
            <a:ln>
              <a:noFill/>
            </a:ln>
          </p:spPr>
          <p:txBody>
            <a:bodyPr lIns="91446" tIns="45647" rIns="91446" bIns="45647"/>
            <a:lstStyle>
              <a:lvl1pPr lvl="0">
                <a:defRPr/>
              </a:lvl1pPr>
            </a:lstStyle>
            <a:p>
              <a:pPr lvl="0" algn="ctr"/>
              <a:r>
                <a:rPr sz="2400">
                  <a:solidFill>
                    <a:srgbClr val="000000"/>
                  </a:solidFill>
                  <a:latin typeface="Constantia"/>
                </a:rPr>
                <a:t>حداقل بصورت سالانه</a:t>
              </a:r>
            </a:p>
          </p:txBody>
        </p:sp>
        <p:sp>
          <p:nvSpPr>
            <p:cNvPr id="20" name="Rectangle 19"/>
            <p:cNvSpPr/>
            <p:nvPr/>
          </p:nvSpPr>
          <p:spPr>
            <a:xfrm>
              <a:off x="2050" y="2412"/>
              <a:ext cx="1637" cy="445"/>
            </a:xfrm>
            <a:prstGeom prst="rect">
              <a:avLst/>
            </a:prstGeom>
            <a:solidFill>
              <a:srgbClr val="CCEDDE"/>
            </a:solidFill>
            <a:ln>
              <a:noFill/>
            </a:ln>
          </p:spPr>
          <p:txBody>
            <a:bodyPr lIns="91446" tIns="45647" rIns="91446" bIns="45647"/>
            <a:lstStyle>
              <a:lvl1pPr lvl="0">
                <a:defRPr/>
              </a:lvl1pPr>
            </a:lstStyle>
            <a:p>
              <a:pPr lvl="0" algn="ctr"/>
              <a:r>
                <a:rPr sz="2400">
                  <a:solidFill>
                    <a:srgbClr val="000000"/>
                  </a:solidFill>
                  <a:latin typeface="Constantia"/>
                </a:rPr>
                <a:t>حداقل بصورت سالانه</a:t>
              </a:r>
            </a:p>
          </p:txBody>
        </p:sp>
        <p:sp>
          <p:nvSpPr>
            <p:cNvPr id="21" name="Rectangle 20"/>
            <p:cNvSpPr/>
            <p:nvPr/>
          </p:nvSpPr>
          <p:spPr>
            <a:xfrm>
              <a:off x="81" y="2412"/>
              <a:ext cx="1969" cy="445"/>
            </a:xfrm>
            <a:prstGeom prst="rect">
              <a:avLst/>
            </a:prstGeom>
            <a:solidFill>
              <a:srgbClr val="CCEDDE"/>
            </a:solidFill>
            <a:ln>
              <a:noFill/>
            </a:ln>
          </p:spPr>
          <p:txBody>
            <a:bodyPr lIns="91446" tIns="45647" rIns="91446" bIns="45647"/>
            <a:lstStyle>
              <a:lvl1pPr lvl="0">
                <a:defRPr/>
              </a:lvl1pPr>
            </a:lstStyle>
            <a:p>
              <a:pPr lvl="0" algn="ctr"/>
              <a:r>
                <a:rPr sz="2400">
                  <a:solidFill>
                    <a:srgbClr val="000000"/>
                  </a:solidFill>
                  <a:latin typeface="Constantia"/>
                </a:rPr>
                <a:t>الزامی وجود ندارد</a:t>
              </a:r>
            </a:p>
          </p:txBody>
        </p:sp>
        <p:sp>
          <p:nvSpPr>
            <p:cNvPr id="22" name="Straight Connector 21"/>
            <p:cNvSpPr/>
            <p:nvPr/>
          </p:nvSpPr>
          <p:spPr>
            <a:xfrm>
              <a:off x="3687" y="2124"/>
              <a:ext cx="0" cy="733"/>
            </a:xfrm>
            <a:prstGeom prst="line">
              <a:avLst/>
            </a:prstGeom>
            <a:noFill/>
            <a:ln w="12700">
              <a:solidFill>
                <a:srgbClr val="FFFFFF"/>
              </a:solidFill>
              <a:miter/>
            </a:ln>
          </p:spPr>
          <p:txBody>
            <a:bodyPr/>
            <a:lstStyle>
              <a:lvl1pPr lvl="0">
                <a:defRPr/>
              </a:lvl1pPr>
            </a:lstStyle>
            <a:p>
              <a:endParaRPr/>
            </a:p>
          </p:txBody>
        </p:sp>
        <p:sp>
          <p:nvSpPr>
            <p:cNvPr id="23" name="Straight Connector 22"/>
            <p:cNvSpPr/>
            <p:nvPr/>
          </p:nvSpPr>
          <p:spPr>
            <a:xfrm>
              <a:off x="2050" y="2124"/>
              <a:ext cx="0" cy="733"/>
            </a:xfrm>
            <a:prstGeom prst="line">
              <a:avLst/>
            </a:prstGeom>
            <a:noFill/>
            <a:ln w="12700">
              <a:solidFill>
                <a:srgbClr val="FFFFFF"/>
              </a:solidFill>
              <a:miter/>
            </a:ln>
          </p:spPr>
          <p:txBody>
            <a:bodyPr/>
            <a:lstStyle>
              <a:lvl1pPr lvl="0">
                <a:defRPr/>
              </a:lvl1pPr>
            </a:lstStyle>
            <a:p>
              <a:endParaRPr/>
            </a:p>
          </p:txBody>
        </p:sp>
        <p:sp>
          <p:nvSpPr>
            <p:cNvPr id="24" name="Straight Connector 23"/>
            <p:cNvSpPr/>
            <p:nvPr/>
          </p:nvSpPr>
          <p:spPr>
            <a:xfrm>
              <a:off x="81" y="2412"/>
              <a:ext cx="5602" cy="0"/>
            </a:xfrm>
            <a:prstGeom prst="line">
              <a:avLst/>
            </a:prstGeom>
            <a:noFill/>
            <a:ln w="38100">
              <a:solidFill>
                <a:srgbClr val="FFFFFF"/>
              </a:solidFill>
              <a:miter/>
            </a:ln>
          </p:spPr>
          <p:txBody>
            <a:bodyPr/>
            <a:lstStyle>
              <a:lvl1pPr lvl="0">
                <a:defRPr/>
              </a:lvl1pPr>
            </a:lstStyle>
            <a:p>
              <a:endParaRPr/>
            </a:p>
          </p:txBody>
        </p:sp>
        <p:sp>
          <p:nvSpPr>
            <p:cNvPr id="25" name="Straight Connector 24"/>
            <p:cNvSpPr/>
            <p:nvPr/>
          </p:nvSpPr>
          <p:spPr>
            <a:xfrm>
              <a:off x="5683" y="2124"/>
              <a:ext cx="0" cy="733"/>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81" y="2124"/>
              <a:ext cx="0" cy="733"/>
            </a:xfrm>
            <a:prstGeom prst="line">
              <a:avLst/>
            </a:prstGeom>
            <a:noFill/>
            <a:ln w="12700">
              <a:solidFill>
                <a:srgbClr val="FFFFFF"/>
              </a:solidFill>
              <a:miter/>
            </a:ln>
          </p:spPr>
          <p:txBody>
            <a:bodyPr/>
            <a:lstStyle>
              <a:lvl1pPr lvl="0">
                <a:defRPr/>
              </a:lvl1pPr>
            </a:lstStyle>
            <a:p>
              <a:endParaRPr/>
            </a:p>
          </p:txBody>
        </p:sp>
        <p:sp>
          <p:nvSpPr>
            <p:cNvPr id="27" name="Straight Connector 26"/>
            <p:cNvSpPr/>
            <p:nvPr/>
          </p:nvSpPr>
          <p:spPr>
            <a:xfrm>
              <a:off x="81" y="2124"/>
              <a:ext cx="5602" cy="0"/>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81" y="2857"/>
              <a:ext cx="5602" cy="0"/>
            </a:xfrm>
            <a:prstGeom prst="line">
              <a:avLst/>
            </a:prstGeom>
            <a:noFill/>
            <a:ln w="12700">
              <a:solidFill>
                <a:srgbClr val="FFFFFF"/>
              </a:solidFill>
              <a:miter/>
            </a:ln>
          </p:spPr>
          <p:txBody>
            <a:bodyPr/>
            <a:lstStyle>
              <a:lvl1pPr lvl="0">
                <a:defRPr/>
              </a:lvl1pPr>
            </a:lstStyle>
            <a:p>
              <a:endParaRPr/>
            </a:p>
          </p:txBody>
        </p:sp>
      </p:grpSp>
      <p:grpSp>
        <p:nvGrpSpPr>
          <p:cNvPr id="29" name="Group 28"/>
          <p:cNvGrpSpPr/>
          <p:nvPr/>
        </p:nvGrpSpPr>
        <p:grpSpPr>
          <a:xfrm>
            <a:off x="401638" y="5214938"/>
            <a:ext cx="8410574" cy="1462087"/>
            <a:chOff x="253" y="3285"/>
            <a:chExt cx="5298" cy="921"/>
          </a:xfrm>
        </p:grpSpPr>
        <p:sp>
          <p:nvSpPr>
            <p:cNvPr id="30" name="Rectangle 29"/>
            <p:cNvSpPr/>
            <p:nvPr/>
          </p:nvSpPr>
          <p:spPr>
            <a:xfrm>
              <a:off x="3785" y="3285"/>
              <a:ext cx="1766" cy="288"/>
            </a:xfrm>
            <a:prstGeom prst="rect">
              <a:avLst/>
            </a:prstGeom>
            <a:solidFill>
              <a:srgbClr val="10CF9B"/>
            </a:solidFill>
            <a:ln>
              <a:noFill/>
            </a:ln>
          </p:spPr>
          <p:txBody>
            <a:bodyPr tIns="45516" bIns="45516"/>
            <a:lstStyle>
              <a:lvl1pPr lvl="0">
                <a:defRPr/>
              </a:lvl1pPr>
            </a:lstStyle>
            <a:p>
              <a:pPr lvl="0" algn="ctr"/>
              <a:r>
                <a:rPr sz="2400" b="1">
                  <a:solidFill>
                    <a:srgbClr val="FF0000"/>
                  </a:solidFill>
                  <a:latin typeface="Constantia"/>
                </a:rPr>
                <a:t>ایران</a:t>
              </a:r>
            </a:p>
          </p:txBody>
        </p:sp>
        <p:sp>
          <p:nvSpPr>
            <p:cNvPr id="31" name="Rectangle 30"/>
            <p:cNvSpPr/>
            <p:nvPr/>
          </p:nvSpPr>
          <p:spPr>
            <a:xfrm>
              <a:off x="2019" y="3285"/>
              <a:ext cx="1766" cy="288"/>
            </a:xfrm>
            <a:prstGeom prst="rect">
              <a:avLst/>
            </a:prstGeom>
            <a:solidFill>
              <a:srgbClr val="10CF9B"/>
            </a:solidFill>
            <a:ln>
              <a:noFill/>
            </a:ln>
          </p:spPr>
          <p:txBody>
            <a:bodyPr tIns="45516" bIns="45516"/>
            <a:lstStyle>
              <a:lvl1pPr lvl="0">
                <a:defRPr/>
              </a:lvl1pPr>
            </a:lstStyle>
            <a:p>
              <a:pPr lvl="0" algn="ctr"/>
              <a:r>
                <a:rPr sz="2400" b="1">
                  <a:solidFill>
                    <a:srgbClr val="FF0000"/>
                  </a:solidFill>
                  <a:latin typeface="Constantia"/>
                </a:rPr>
                <a:t>IFRS</a:t>
              </a:r>
            </a:p>
          </p:txBody>
        </p:sp>
        <p:sp>
          <p:nvSpPr>
            <p:cNvPr id="32" name="Rectangle 31"/>
            <p:cNvSpPr/>
            <p:nvPr/>
          </p:nvSpPr>
          <p:spPr>
            <a:xfrm>
              <a:off x="253" y="3285"/>
              <a:ext cx="1766" cy="288"/>
            </a:xfrm>
            <a:prstGeom prst="rect">
              <a:avLst/>
            </a:prstGeom>
            <a:solidFill>
              <a:srgbClr val="10CF9B"/>
            </a:solidFill>
            <a:ln>
              <a:noFill/>
            </a:ln>
          </p:spPr>
          <p:txBody>
            <a:bodyPr tIns="45516" bIns="45516"/>
            <a:lstStyle>
              <a:lvl1pPr lvl="0">
                <a:defRPr/>
              </a:lvl1pPr>
            </a:lstStyle>
            <a:p>
              <a:pPr lvl="0" algn="ctr"/>
              <a:r>
                <a:rPr sz="2400" b="1">
                  <a:solidFill>
                    <a:srgbClr val="FF0000"/>
                  </a:solidFill>
                  <a:latin typeface="Constantia"/>
                </a:rPr>
                <a:t>GAAP</a:t>
              </a:r>
            </a:p>
          </p:txBody>
        </p:sp>
        <p:sp>
          <p:nvSpPr>
            <p:cNvPr id="33" name="Rectangle 32"/>
            <p:cNvSpPr/>
            <p:nvPr/>
          </p:nvSpPr>
          <p:spPr>
            <a:xfrm>
              <a:off x="3785" y="3573"/>
              <a:ext cx="1766" cy="633"/>
            </a:xfrm>
            <a:prstGeom prst="rect">
              <a:avLst/>
            </a:prstGeom>
            <a:solidFill>
              <a:srgbClr val="CCEDDE"/>
            </a:solidFill>
            <a:ln>
              <a:noFill/>
            </a:ln>
          </p:spPr>
          <p:txBody>
            <a:bodyPr tIns="45551" bIns="45551"/>
            <a:lstStyle>
              <a:lvl1pPr lvl="0">
                <a:defRPr/>
              </a:lvl1pPr>
            </a:lstStyle>
            <a:p>
              <a:pPr lvl="0" algn="ctr"/>
              <a:r>
                <a:rPr sz="2000" b="1">
                  <a:solidFill>
                    <a:srgbClr val="000000"/>
                  </a:solidFill>
                  <a:latin typeface="Constantia"/>
                </a:rPr>
                <a:t>1.بهای تمام شده پس از کسراستهلاک انباشته</a:t>
              </a:r>
            </a:p>
            <a:p>
              <a:pPr lvl="0" algn="ctr"/>
              <a:r>
                <a:rPr sz="2000" b="1">
                  <a:solidFill>
                    <a:srgbClr val="000000"/>
                  </a:solidFill>
                  <a:latin typeface="Constantia"/>
                </a:rPr>
                <a:t>یا 2. تجدید ارزیابی</a:t>
              </a:r>
            </a:p>
          </p:txBody>
        </p:sp>
        <p:sp>
          <p:nvSpPr>
            <p:cNvPr id="34" name="Rectangle 33"/>
            <p:cNvSpPr/>
            <p:nvPr/>
          </p:nvSpPr>
          <p:spPr>
            <a:xfrm>
              <a:off x="2019" y="3573"/>
              <a:ext cx="1766" cy="633"/>
            </a:xfrm>
            <a:prstGeom prst="rect">
              <a:avLst/>
            </a:prstGeom>
            <a:solidFill>
              <a:srgbClr val="CCEDDE"/>
            </a:solidFill>
            <a:ln>
              <a:noFill/>
            </a:ln>
          </p:spPr>
          <p:txBody>
            <a:bodyPr tIns="45551" bIns="45551"/>
            <a:lstStyle>
              <a:lvl1pPr lvl="0">
                <a:defRPr/>
              </a:lvl1pPr>
            </a:lstStyle>
            <a:p>
              <a:pPr lvl="0" algn="ctr"/>
              <a:r>
                <a:rPr sz="2000" b="1">
                  <a:solidFill>
                    <a:srgbClr val="000000"/>
                  </a:solidFill>
                  <a:latin typeface="Constantia"/>
                </a:rPr>
                <a:t>1.بهای تمام شده پس از کسراستهلاک انباشته</a:t>
              </a:r>
            </a:p>
            <a:p>
              <a:pPr lvl="0" algn="ctr"/>
              <a:r>
                <a:rPr sz="2000" b="1">
                  <a:solidFill>
                    <a:srgbClr val="000000"/>
                  </a:solidFill>
                  <a:latin typeface="Constantia"/>
                </a:rPr>
                <a:t>یا 2. تجدید ارزیابی</a:t>
              </a:r>
            </a:p>
          </p:txBody>
        </p:sp>
        <p:sp>
          <p:nvSpPr>
            <p:cNvPr id="35" name="Rectangle 34"/>
            <p:cNvSpPr/>
            <p:nvPr/>
          </p:nvSpPr>
          <p:spPr>
            <a:xfrm>
              <a:off x="253" y="3573"/>
              <a:ext cx="1766" cy="633"/>
            </a:xfrm>
            <a:prstGeom prst="rect">
              <a:avLst/>
            </a:prstGeom>
            <a:solidFill>
              <a:srgbClr val="CCEDDE"/>
            </a:solidFill>
            <a:ln>
              <a:noFill/>
            </a:ln>
          </p:spPr>
          <p:txBody>
            <a:bodyPr tIns="45551" bIns="45551"/>
            <a:lstStyle>
              <a:lvl1pPr lvl="0">
                <a:defRPr/>
              </a:lvl1pPr>
            </a:lstStyle>
            <a:p>
              <a:pPr lvl="0" algn="ctr"/>
              <a:r>
                <a:rPr sz="2000" b="1">
                  <a:solidFill>
                    <a:srgbClr val="000000"/>
                  </a:solidFill>
                  <a:latin typeface="Constantia"/>
                </a:rPr>
                <a:t>بهای تمام شده پس از کسراستهلاک انباشته</a:t>
              </a:r>
            </a:p>
          </p:txBody>
        </p:sp>
        <p:sp>
          <p:nvSpPr>
            <p:cNvPr id="36" name="Straight Connector 35"/>
            <p:cNvSpPr/>
            <p:nvPr/>
          </p:nvSpPr>
          <p:spPr>
            <a:xfrm>
              <a:off x="3785" y="3285"/>
              <a:ext cx="0" cy="921"/>
            </a:xfrm>
            <a:prstGeom prst="line">
              <a:avLst/>
            </a:prstGeom>
            <a:noFill/>
            <a:ln w="12700">
              <a:solidFill>
                <a:srgbClr val="FFFFFF"/>
              </a:solidFill>
              <a:miter/>
            </a:ln>
          </p:spPr>
          <p:txBody>
            <a:bodyPr/>
            <a:lstStyle>
              <a:lvl1pPr lvl="0">
                <a:defRPr/>
              </a:lvl1pPr>
            </a:lstStyle>
            <a:p>
              <a:endParaRPr/>
            </a:p>
          </p:txBody>
        </p:sp>
        <p:sp>
          <p:nvSpPr>
            <p:cNvPr id="37" name="Straight Connector 36"/>
            <p:cNvSpPr/>
            <p:nvPr/>
          </p:nvSpPr>
          <p:spPr>
            <a:xfrm>
              <a:off x="2019" y="3285"/>
              <a:ext cx="0" cy="921"/>
            </a:xfrm>
            <a:prstGeom prst="line">
              <a:avLst/>
            </a:prstGeom>
            <a:noFill/>
            <a:ln w="12700">
              <a:solidFill>
                <a:srgbClr val="FFFFFF"/>
              </a:solidFill>
              <a:miter/>
            </a:ln>
          </p:spPr>
          <p:txBody>
            <a:bodyPr/>
            <a:lstStyle>
              <a:lvl1pPr lvl="0">
                <a:defRPr/>
              </a:lvl1pPr>
            </a:lstStyle>
            <a:p>
              <a:endParaRPr/>
            </a:p>
          </p:txBody>
        </p:sp>
        <p:sp>
          <p:nvSpPr>
            <p:cNvPr id="38" name="Straight Connector 37"/>
            <p:cNvSpPr/>
            <p:nvPr/>
          </p:nvSpPr>
          <p:spPr>
            <a:xfrm>
              <a:off x="253" y="3573"/>
              <a:ext cx="5298" cy="0"/>
            </a:xfrm>
            <a:prstGeom prst="line">
              <a:avLst/>
            </a:prstGeom>
            <a:noFill/>
            <a:ln w="38100">
              <a:solidFill>
                <a:srgbClr val="FFFFFF"/>
              </a:solidFill>
              <a:miter/>
            </a:ln>
          </p:spPr>
          <p:txBody>
            <a:bodyPr/>
            <a:lstStyle>
              <a:lvl1pPr lvl="0">
                <a:defRPr/>
              </a:lvl1pPr>
            </a:lstStyle>
            <a:p>
              <a:endParaRPr/>
            </a:p>
          </p:txBody>
        </p:sp>
        <p:sp>
          <p:nvSpPr>
            <p:cNvPr id="39" name="Straight Connector 38"/>
            <p:cNvSpPr/>
            <p:nvPr/>
          </p:nvSpPr>
          <p:spPr>
            <a:xfrm>
              <a:off x="5551" y="3285"/>
              <a:ext cx="0" cy="921"/>
            </a:xfrm>
            <a:prstGeom prst="line">
              <a:avLst/>
            </a:prstGeom>
            <a:noFill/>
            <a:ln w="12700">
              <a:solidFill>
                <a:srgbClr val="FFFFFF"/>
              </a:solidFill>
              <a:miter/>
            </a:ln>
          </p:spPr>
          <p:txBody>
            <a:bodyPr/>
            <a:lstStyle>
              <a:lvl1pPr lvl="0">
                <a:defRPr/>
              </a:lvl1pPr>
            </a:lstStyle>
            <a:p>
              <a:endParaRPr/>
            </a:p>
          </p:txBody>
        </p:sp>
        <p:sp>
          <p:nvSpPr>
            <p:cNvPr id="40" name="Straight Connector 39"/>
            <p:cNvSpPr/>
            <p:nvPr/>
          </p:nvSpPr>
          <p:spPr>
            <a:xfrm>
              <a:off x="253" y="3285"/>
              <a:ext cx="0" cy="921"/>
            </a:xfrm>
            <a:prstGeom prst="line">
              <a:avLst/>
            </a:prstGeom>
            <a:noFill/>
            <a:ln w="12700">
              <a:solidFill>
                <a:srgbClr val="FFFFFF"/>
              </a:solidFill>
              <a:miter/>
            </a:ln>
          </p:spPr>
          <p:txBody>
            <a:bodyPr/>
            <a:lstStyle>
              <a:lvl1pPr lvl="0">
                <a:defRPr/>
              </a:lvl1pPr>
            </a:lstStyle>
            <a:p>
              <a:endParaRPr/>
            </a:p>
          </p:txBody>
        </p:sp>
        <p:sp>
          <p:nvSpPr>
            <p:cNvPr id="41" name="Straight Connector 40"/>
            <p:cNvSpPr/>
            <p:nvPr/>
          </p:nvSpPr>
          <p:spPr>
            <a:xfrm>
              <a:off x="253" y="3285"/>
              <a:ext cx="5298" cy="0"/>
            </a:xfrm>
            <a:prstGeom prst="line">
              <a:avLst/>
            </a:prstGeom>
            <a:noFill/>
            <a:ln w="12700">
              <a:solidFill>
                <a:srgbClr val="FFFFFF"/>
              </a:solidFill>
              <a:miter/>
            </a:ln>
          </p:spPr>
          <p:txBody>
            <a:bodyPr/>
            <a:lstStyle>
              <a:lvl1pPr lvl="0">
                <a:defRPr/>
              </a:lvl1pPr>
            </a:lstStyle>
            <a:p>
              <a:endParaRPr/>
            </a:p>
          </p:txBody>
        </p:sp>
        <p:sp>
          <p:nvSpPr>
            <p:cNvPr id="42" name="Straight Connector 41"/>
            <p:cNvSpPr/>
            <p:nvPr/>
          </p:nvSpPr>
          <p:spPr>
            <a:xfrm>
              <a:off x="253" y="4206"/>
              <a:ext cx="5298"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 calcmode="lin" valueType="num">
                                      <p:cBhvr>
                                        <p:cTn id="2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 calcmode="lin" valueType="num">
                                      <p:cBhvr>
                                        <p:cTn id="36"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ادمه مقایسه داراییهای ثابت مشهود</a:t>
            </a:r>
          </a:p>
          <a:p>
            <a:pPr lvl="0" algn="just">
              <a:buNone/>
            </a:pPr>
            <a:r>
              <a:rPr sz="2800" b="1">
                <a:solidFill>
                  <a:srgbClr val="0070C0"/>
                </a:solidFill>
              </a:rPr>
              <a:t>حسابداری و گزارشگری</a:t>
            </a:r>
          </a:p>
          <a:p>
            <a:pPr lvl="0" algn="just"/>
            <a:r>
              <a:rPr sz="2400" b="1">
                <a:solidFill>
                  <a:srgbClr val="0F6FC6"/>
                </a:solidFill>
              </a:rPr>
              <a:t>دوره تناوب تجدید ارزیابی</a:t>
            </a:r>
          </a:p>
          <a:p>
            <a:pPr lvl="0" algn="just"/>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400" b="1">
                <a:solidFill>
                  <a:srgbClr val="0F6FC6"/>
                </a:solidFill>
              </a:rPr>
              <a:t>کاهش ارزش</a:t>
            </a:r>
          </a:p>
          <a:p>
            <a:pPr lvl="0" algn="just"/>
            <a:endParaRPr sz="2400" b="1">
              <a:solidFill>
                <a:srgbClr val="0F6FC6"/>
              </a:solidFill>
            </a:endParaRPr>
          </a:p>
          <a:p>
            <a:pPr lvl="0" algn="just"/>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endParaRPr sz="2400" b="1">
              <a:solidFill>
                <a:srgbClr val="0F6FC6"/>
              </a:solidFill>
            </a:endParaRPr>
          </a:p>
          <a:p>
            <a:pPr lvl="0" algn="just"/>
            <a:endParaRPr sz="2400" b="1">
              <a:solidFill>
                <a:srgbClr val="0F6FC6"/>
              </a:solidFill>
            </a:endParaRPr>
          </a:p>
        </p:txBody>
      </p:sp>
      <p:grpSp>
        <p:nvGrpSpPr>
          <p:cNvPr id="3" name="Group 2"/>
          <p:cNvGrpSpPr/>
          <p:nvPr/>
        </p:nvGrpSpPr>
        <p:grpSpPr>
          <a:xfrm>
            <a:off x="71438" y="1585913"/>
            <a:ext cx="8950324" cy="1003300"/>
            <a:chOff x="45" y="999"/>
            <a:chExt cx="5638" cy="632"/>
          </a:xfrm>
        </p:grpSpPr>
        <p:sp>
          <p:nvSpPr>
            <p:cNvPr id="4" name="Rectangle 3"/>
            <p:cNvSpPr/>
            <p:nvPr/>
          </p:nvSpPr>
          <p:spPr>
            <a:xfrm>
              <a:off x="3964" y="999"/>
              <a:ext cx="1719" cy="288"/>
            </a:xfrm>
            <a:prstGeom prst="rect">
              <a:avLst/>
            </a:prstGeom>
            <a:solidFill>
              <a:srgbClr val="10CF9B"/>
            </a:solidFill>
            <a:ln>
              <a:noFill/>
            </a:ln>
          </p:spPr>
          <p:txBody>
            <a:bodyPr tIns="45707" bIns="45707"/>
            <a:lstStyle>
              <a:lvl1pPr lvl="0">
                <a:defRPr/>
              </a:lvl1pPr>
            </a:lstStyle>
            <a:p>
              <a:pPr lvl="0" algn="ctr"/>
              <a:r>
                <a:rPr sz="2400" b="1">
                  <a:solidFill>
                    <a:srgbClr val="FF0000"/>
                  </a:solidFill>
                  <a:latin typeface="Constantia"/>
                </a:rPr>
                <a:t>ایران</a:t>
              </a:r>
            </a:p>
          </p:txBody>
        </p:sp>
        <p:sp>
          <p:nvSpPr>
            <p:cNvPr id="5" name="Rectangle 4"/>
            <p:cNvSpPr/>
            <p:nvPr/>
          </p:nvSpPr>
          <p:spPr>
            <a:xfrm>
              <a:off x="2023" y="999"/>
              <a:ext cx="1941" cy="288"/>
            </a:xfrm>
            <a:prstGeom prst="rect">
              <a:avLst/>
            </a:prstGeom>
            <a:solidFill>
              <a:srgbClr val="10CF9B"/>
            </a:solidFill>
            <a:ln>
              <a:noFill/>
            </a:ln>
          </p:spPr>
          <p:txBody>
            <a:bodyPr tIns="45707" bIns="45707"/>
            <a:lstStyle>
              <a:lvl1pPr lvl="0">
                <a:defRPr/>
              </a:lvl1pPr>
            </a:lstStyle>
            <a:p>
              <a:pPr lvl="0" algn="ctr"/>
              <a:r>
                <a:rPr sz="2400" b="1">
                  <a:solidFill>
                    <a:srgbClr val="FF0000"/>
                  </a:solidFill>
                  <a:latin typeface="Constantia"/>
                </a:rPr>
                <a:t>IFRS</a:t>
              </a:r>
            </a:p>
          </p:txBody>
        </p:sp>
        <p:sp>
          <p:nvSpPr>
            <p:cNvPr id="6" name="Rectangle 5"/>
            <p:cNvSpPr/>
            <p:nvPr/>
          </p:nvSpPr>
          <p:spPr>
            <a:xfrm>
              <a:off x="45" y="999"/>
              <a:ext cx="1978" cy="288"/>
            </a:xfrm>
            <a:prstGeom prst="rect">
              <a:avLst/>
            </a:prstGeom>
            <a:solidFill>
              <a:srgbClr val="10CF9B"/>
            </a:solidFill>
            <a:ln>
              <a:noFill/>
            </a:ln>
          </p:spPr>
          <p:txBody>
            <a:bodyPr tIns="45707" bIns="45707"/>
            <a:lstStyle>
              <a:lvl1pPr lvl="0">
                <a:defRPr/>
              </a:lvl1pPr>
            </a:lstStyle>
            <a:p>
              <a:pPr lvl="0" algn="ctr"/>
              <a:r>
                <a:rPr sz="2400" b="1">
                  <a:solidFill>
                    <a:srgbClr val="FF0000"/>
                  </a:solidFill>
                  <a:latin typeface="Constantia"/>
                </a:rPr>
                <a:t>GAAP</a:t>
              </a:r>
            </a:p>
          </p:txBody>
        </p:sp>
        <p:sp>
          <p:nvSpPr>
            <p:cNvPr id="7" name="Rectangle 6"/>
            <p:cNvSpPr/>
            <p:nvPr/>
          </p:nvSpPr>
          <p:spPr>
            <a:xfrm>
              <a:off x="3964" y="1287"/>
              <a:ext cx="1719" cy="344"/>
            </a:xfrm>
            <a:prstGeom prst="rect">
              <a:avLst/>
            </a:prstGeom>
            <a:solidFill>
              <a:srgbClr val="E7F6EF"/>
            </a:solidFill>
            <a:ln>
              <a:noFill/>
            </a:ln>
          </p:spPr>
          <p:txBody>
            <a:bodyPr tIns="45707" bIns="45707"/>
            <a:lstStyle>
              <a:lvl1pPr lvl="0">
                <a:defRPr/>
              </a:lvl1pPr>
            </a:lstStyle>
            <a:p>
              <a:pPr lvl="0" algn="ctr"/>
              <a:r>
                <a:rPr sz="2200">
                  <a:solidFill>
                    <a:srgbClr val="000000"/>
                  </a:solidFill>
                  <a:latin typeface="Constantia"/>
                </a:rPr>
                <a:t>3 یا 5 سال</a:t>
              </a:r>
            </a:p>
          </p:txBody>
        </p:sp>
        <p:sp>
          <p:nvSpPr>
            <p:cNvPr id="8" name="Rectangle 7"/>
            <p:cNvSpPr/>
            <p:nvPr/>
          </p:nvSpPr>
          <p:spPr>
            <a:xfrm>
              <a:off x="2023" y="1287"/>
              <a:ext cx="1941" cy="344"/>
            </a:xfrm>
            <a:prstGeom prst="rect">
              <a:avLst/>
            </a:prstGeom>
            <a:solidFill>
              <a:srgbClr val="E7F6EF"/>
            </a:solidFill>
            <a:ln>
              <a:noFill/>
            </a:ln>
          </p:spPr>
          <p:txBody>
            <a:bodyPr tIns="45707" bIns="45707"/>
            <a:lstStyle>
              <a:lvl1pPr lvl="0">
                <a:defRPr/>
              </a:lvl1pPr>
            </a:lstStyle>
            <a:p>
              <a:pPr lvl="0" algn="ctr"/>
              <a:r>
                <a:rPr sz="2400">
                  <a:solidFill>
                    <a:srgbClr val="000000"/>
                  </a:solidFill>
                  <a:latin typeface="Constantia"/>
                </a:rPr>
                <a:t>سالانه یا بین 3 تا 5 سال</a:t>
              </a:r>
            </a:p>
          </p:txBody>
        </p:sp>
        <p:sp>
          <p:nvSpPr>
            <p:cNvPr id="9" name="Rectangle 8"/>
            <p:cNvSpPr/>
            <p:nvPr/>
          </p:nvSpPr>
          <p:spPr>
            <a:xfrm>
              <a:off x="45" y="1287"/>
              <a:ext cx="1978" cy="344"/>
            </a:xfrm>
            <a:prstGeom prst="rect">
              <a:avLst/>
            </a:prstGeom>
            <a:solidFill>
              <a:srgbClr val="E7F6EF"/>
            </a:solidFill>
            <a:ln>
              <a:noFill/>
            </a:ln>
          </p:spPr>
          <p:txBody>
            <a:bodyPr tIns="45707" bIns="45707"/>
            <a:lstStyle>
              <a:lvl1pPr lvl="0">
                <a:defRPr/>
              </a:lvl1pPr>
            </a:lstStyle>
            <a:p>
              <a:pPr lvl="0" algn="ctr"/>
              <a:r>
                <a:rPr sz="2400">
                  <a:solidFill>
                    <a:srgbClr val="000000"/>
                  </a:solidFill>
                  <a:latin typeface="Constantia"/>
                </a:rPr>
                <a:t>تجدید ارزیابی مجاز نیست</a:t>
              </a:r>
            </a:p>
          </p:txBody>
        </p:sp>
        <p:sp>
          <p:nvSpPr>
            <p:cNvPr id="10" name="Straight Connector 9"/>
            <p:cNvSpPr/>
            <p:nvPr/>
          </p:nvSpPr>
          <p:spPr>
            <a:xfrm>
              <a:off x="45" y="1287"/>
              <a:ext cx="5638" cy="0"/>
            </a:xfrm>
            <a:prstGeom prst="line">
              <a:avLst/>
            </a:prstGeom>
            <a:noFill/>
            <a:ln w="12700">
              <a:solidFill>
                <a:srgbClr val="10CF9B"/>
              </a:solidFill>
              <a:miter/>
            </a:ln>
          </p:spPr>
          <p:txBody>
            <a:bodyPr/>
            <a:lstStyle>
              <a:lvl1pPr lvl="0">
                <a:defRPr/>
              </a:lvl1pPr>
            </a:lstStyle>
            <a:p>
              <a:endParaRPr/>
            </a:p>
          </p:txBody>
        </p:sp>
        <p:sp>
          <p:nvSpPr>
            <p:cNvPr id="11" name="Straight Connector 10"/>
            <p:cNvSpPr/>
            <p:nvPr/>
          </p:nvSpPr>
          <p:spPr>
            <a:xfrm>
              <a:off x="5683" y="999"/>
              <a:ext cx="0" cy="632"/>
            </a:xfrm>
            <a:prstGeom prst="line">
              <a:avLst/>
            </a:prstGeom>
            <a:noFill/>
            <a:ln w="12700">
              <a:solidFill>
                <a:srgbClr val="10CF9B"/>
              </a:solidFill>
              <a:miter/>
            </a:ln>
          </p:spPr>
          <p:txBody>
            <a:bodyPr/>
            <a:lstStyle>
              <a:lvl1pPr lvl="0">
                <a:defRPr/>
              </a:lvl1pPr>
            </a:lstStyle>
            <a:p>
              <a:endParaRPr/>
            </a:p>
          </p:txBody>
        </p:sp>
        <p:sp>
          <p:nvSpPr>
            <p:cNvPr id="12" name="Straight Connector 11"/>
            <p:cNvSpPr/>
            <p:nvPr/>
          </p:nvSpPr>
          <p:spPr>
            <a:xfrm>
              <a:off x="45" y="999"/>
              <a:ext cx="0" cy="632"/>
            </a:xfrm>
            <a:prstGeom prst="line">
              <a:avLst/>
            </a:prstGeom>
            <a:noFill/>
            <a:ln w="12700">
              <a:solidFill>
                <a:srgbClr val="10CF9B"/>
              </a:solidFill>
              <a:miter/>
            </a:ln>
          </p:spPr>
          <p:txBody>
            <a:bodyPr/>
            <a:lstStyle>
              <a:lvl1pPr lvl="0">
                <a:defRPr/>
              </a:lvl1pPr>
            </a:lstStyle>
            <a:p>
              <a:endParaRPr/>
            </a:p>
          </p:txBody>
        </p:sp>
        <p:sp>
          <p:nvSpPr>
            <p:cNvPr id="13" name="Straight Connector 12"/>
            <p:cNvSpPr/>
            <p:nvPr/>
          </p:nvSpPr>
          <p:spPr>
            <a:xfrm>
              <a:off x="45" y="999"/>
              <a:ext cx="5638" cy="0"/>
            </a:xfrm>
            <a:prstGeom prst="line">
              <a:avLst/>
            </a:prstGeom>
            <a:noFill/>
            <a:ln w="12700">
              <a:solidFill>
                <a:srgbClr val="10CF9B"/>
              </a:solidFill>
              <a:miter/>
            </a:ln>
          </p:spPr>
          <p:txBody>
            <a:bodyPr/>
            <a:lstStyle>
              <a:lvl1pPr lvl="0">
                <a:defRPr/>
              </a:lvl1pPr>
            </a:lstStyle>
            <a:p>
              <a:endParaRPr/>
            </a:p>
          </p:txBody>
        </p:sp>
        <p:sp>
          <p:nvSpPr>
            <p:cNvPr id="14" name="Straight Connector 13"/>
            <p:cNvSpPr/>
            <p:nvPr/>
          </p:nvSpPr>
          <p:spPr>
            <a:xfrm>
              <a:off x="45" y="1631"/>
              <a:ext cx="5638" cy="0"/>
            </a:xfrm>
            <a:prstGeom prst="line">
              <a:avLst/>
            </a:prstGeom>
            <a:noFill/>
            <a:ln w="12700">
              <a:solidFill>
                <a:srgbClr val="10CF9B"/>
              </a:solidFill>
              <a:miter/>
            </a:ln>
          </p:spPr>
          <p:txBody>
            <a:bodyPr/>
            <a:lstStyle>
              <a:lvl1pPr lvl="0">
                <a:defRPr/>
              </a:lvl1pPr>
            </a:lstStyle>
            <a:p>
              <a:endParaRPr/>
            </a:p>
          </p:txBody>
        </p:sp>
      </p:grpSp>
      <p:grpSp>
        <p:nvGrpSpPr>
          <p:cNvPr id="15" name="Group 14"/>
          <p:cNvGrpSpPr/>
          <p:nvPr/>
        </p:nvGrpSpPr>
        <p:grpSpPr>
          <a:xfrm>
            <a:off x="128588" y="3371850"/>
            <a:ext cx="8893174" cy="3290888"/>
            <a:chOff x="81" y="2124"/>
            <a:chExt cx="5602" cy="2073"/>
          </a:xfrm>
        </p:grpSpPr>
        <p:sp>
          <p:nvSpPr>
            <p:cNvPr id="16" name="Rectangle 15"/>
            <p:cNvSpPr/>
            <p:nvPr/>
          </p:nvSpPr>
          <p:spPr>
            <a:xfrm>
              <a:off x="4441" y="2124"/>
              <a:ext cx="1242" cy="288"/>
            </a:xfrm>
            <a:prstGeom prst="rect">
              <a:avLst/>
            </a:prstGeom>
            <a:solidFill>
              <a:srgbClr val="10CF9B"/>
            </a:solidFill>
            <a:ln>
              <a:noFill/>
            </a:ln>
          </p:spPr>
          <p:txBody>
            <a:bodyPr lIns="91446" tIns="45624" rIns="91446" bIns="45624"/>
            <a:lstStyle>
              <a:lvl1pPr lvl="0">
                <a:defRPr/>
              </a:lvl1pPr>
            </a:lstStyle>
            <a:p>
              <a:pPr lvl="0" algn="ctr"/>
              <a:r>
                <a:rPr sz="2400" b="1">
                  <a:solidFill>
                    <a:srgbClr val="0F6FC6"/>
                  </a:solidFill>
                  <a:latin typeface="Constantia"/>
                </a:rPr>
                <a:t>شرح</a:t>
              </a:r>
            </a:p>
          </p:txBody>
        </p:sp>
        <p:sp>
          <p:nvSpPr>
            <p:cNvPr id="17" name="Rectangle 16"/>
            <p:cNvSpPr/>
            <p:nvPr/>
          </p:nvSpPr>
          <p:spPr>
            <a:xfrm>
              <a:off x="3032" y="2124"/>
              <a:ext cx="1409" cy="288"/>
            </a:xfrm>
            <a:prstGeom prst="rect">
              <a:avLst/>
            </a:prstGeom>
            <a:solidFill>
              <a:srgbClr val="10CF9B"/>
            </a:solidFill>
            <a:ln>
              <a:noFill/>
            </a:ln>
          </p:spPr>
          <p:txBody>
            <a:bodyPr lIns="91446" tIns="45624" rIns="91446" bIns="45624"/>
            <a:lstStyle>
              <a:lvl1pPr lvl="0">
                <a:defRPr/>
              </a:lvl1pPr>
            </a:lstStyle>
            <a:p>
              <a:pPr lvl="0" algn="ctr"/>
              <a:r>
                <a:rPr sz="2400" b="1">
                  <a:solidFill>
                    <a:srgbClr val="FF0000"/>
                  </a:solidFill>
                  <a:latin typeface="Constantia"/>
                </a:rPr>
                <a:t>ایران</a:t>
              </a:r>
            </a:p>
          </p:txBody>
        </p:sp>
        <p:sp>
          <p:nvSpPr>
            <p:cNvPr id="18" name="Rectangle 17"/>
            <p:cNvSpPr/>
            <p:nvPr/>
          </p:nvSpPr>
          <p:spPr>
            <a:xfrm>
              <a:off x="1775" y="2124"/>
              <a:ext cx="1257" cy="288"/>
            </a:xfrm>
            <a:prstGeom prst="rect">
              <a:avLst/>
            </a:prstGeom>
            <a:solidFill>
              <a:srgbClr val="10CF9B"/>
            </a:solidFill>
            <a:ln>
              <a:noFill/>
            </a:ln>
          </p:spPr>
          <p:txBody>
            <a:bodyPr lIns="91446" tIns="45624" rIns="91446" bIns="45624"/>
            <a:lstStyle>
              <a:lvl1pPr lvl="0">
                <a:defRPr/>
              </a:lvl1pPr>
            </a:lstStyle>
            <a:p>
              <a:pPr lvl="0" algn="ctr"/>
              <a:r>
                <a:rPr sz="2400" b="1">
                  <a:solidFill>
                    <a:srgbClr val="FF0000"/>
                  </a:solidFill>
                  <a:latin typeface="Constantia"/>
                </a:rPr>
                <a:t>IFRS</a:t>
              </a:r>
            </a:p>
          </p:txBody>
        </p:sp>
        <p:sp>
          <p:nvSpPr>
            <p:cNvPr id="19" name="Rectangle 18"/>
            <p:cNvSpPr/>
            <p:nvPr/>
          </p:nvSpPr>
          <p:spPr>
            <a:xfrm>
              <a:off x="81" y="2124"/>
              <a:ext cx="1694" cy="288"/>
            </a:xfrm>
            <a:prstGeom prst="rect">
              <a:avLst/>
            </a:prstGeom>
            <a:solidFill>
              <a:srgbClr val="10CF9B"/>
            </a:solidFill>
            <a:ln>
              <a:noFill/>
            </a:ln>
          </p:spPr>
          <p:txBody>
            <a:bodyPr lIns="91446" tIns="45624" rIns="91446" bIns="45624"/>
            <a:lstStyle>
              <a:lvl1pPr lvl="0">
                <a:defRPr/>
              </a:lvl1pPr>
            </a:lstStyle>
            <a:p>
              <a:pPr lvl="0" algn="ctr"/>
              <a:r>
                <a:rPr sz="2400" b="1">
                  <a:solidFill>
                    <a:srgbClr val="FF0000"/>
                  </a:solidFill>
                  <a:latin typeface="Constantia"/>
                </a:rPr>
                <a:t>GAAP</a:t>
              </a:r>
            </a:p>
          </p:txBody>
        </p:sp>
        <p:sp>
          <p:nvSpPr>
            <p:cNvPr id="20" name="Rectangle 19"/>
            <p:cNvSpPr/>
            <p:nvPr/>
          </p:nvSpPr>
          <p:spPr>
            <a:xfrm>
              <a:off x="4441" y="2412"/>
              <a:ext cx="1242" cy="518"/>
            </a:xfrm>
            <a:prstGeom prst="rect">
              <a:avLst/>
            </a:prstGeom>
            <a:solidFill>
              <a:srgbClr val="CCEDDE"/>
            </a:solidFill>
            <a:ln>
              <a:noFill/>
            </a:ln>
          </p:spPr>
          <p:txBody>
            <a:bodyPr lIns="91446" tIns="45624" rIns="91446" bIns="45624"/>
            <a:lstStyle>
              <a:lvl1pPr lvl="0">
                <a:defRPr/>
              </a:lvl1pPr>
            </a:lstStyle>
            <a:p>
              <a:pPr lvl="0" algn="ctr"/>
              <a:r>
                <a:rPr sz="2400">
                  <a:solidFill>
                    <a:srgbClr val="0F6FC6"/>
                  </a:solidFill>
                  <a:latin typeface="Constantia"/>
                </a:rPr>
                <a:t>زمان ازمون کاهش ارزش</a:t>
              </a:r>
            </a:p>
          </p:txBody>
        </p:sp>
        <p:sp>
          <p:nvSpPr>
            <p:cNvPr id="21" name="Rectangle 20"/>
            <p:cNvSpPr/>
            <p:nvPr/>
          </p:nvSpPr>
          <p:spPr>
            <a:xfrm>
              <a:off x="3032" y="2412"/>
              <a:ext cx="1409" cy="518"/>
            </a:xfrm>
            <a:prstGeom prst="rect">
              <a:avLst/>
            </a:prstGeom>
            <a:solidFill>
              <a:srgbClr val="CCEDDE"/>
            </a:solidFill>
            <a:ln>
              <a:noFill/>
            </a:ln>
          </p:spPr>
          <p:txBody>
            <a:bodyPr lIns="91446" tIns="45624" rIns="91446" bIns="45624"/>
            <a:lstStyle>
              <a:lvl1pPr lvl="0">
                <a:defRPr/>
              </a:lvl1pPr>
            </a:lstStyle>
            <a:p>
              <a:pPr lvl="0" algn="ctr"/>
              <a:r>
                <a:rPr sz="2400">
                  <a:solidFill>
                    <a:srgbClr val="000000"/>
                  </a:solidFill>
                  <a:latin typeface="Constantia"/>
                </a:rPr>
                <a:t>در پایان هر دوره گزارشگری</a:t>
              </a:r>
            </a:p>
          </p:txBody>
        </p:sp>
        <p:sp>
          <p:nvSpPr>
            <p:cNvPr id="22" name="Rectangle 21"/>
            <p:cNvSpPr/>
            <p:nvPr/>
          </p:nvSpPr>
          <p:spPr>
            <a:xfrm>
              <a:off x="1775" y="2412"/>
              <a:ext cx="1257" cy="518"/>
            </a:xfrm>
            <a:prstGeom prst="rect">
              <a:avLst/>
            </a:prstGeom>
            <a:solidFill>
              <a:srgbClr val="CCEDDE"/>
            </a:solidFill>
            <a:ln>
              <a:noFill/>
            </a:ln>
          </p:spPr>
          <p:txBody>
            <a:bodyPr lIns="91446" tIns="45624" rIns="91446" bIns="45624"/>
            <a:lstStyle>
              <a:lvl1pPr lvl="0">
                <a:defRPr/>
              </a:lvl1pPr>
            </a:lstStyle>
            <a:p>
              <a:pPr lvl="0" algn="ctr"/>
              <a:r>
                <a:rPr sz="2400">
                  <a:solidFill>
                    <a:srgbClr val="000000"/>
                  </a:solidFill>
                  <a:latin typeface="Constantia"/>
                </a:rPr>
                <a:t>در پایان هر دوره گزارشگری</a:t>
              </a:r>
            </a:p>
          </p:txBody>
        </p:sp>
        <p:sp>
          <p:nvSpPr>
            <p:cNvPr id="23" name="Rectangle 22"/>
            <p:cNvSpPr/>
            <p:nvPr/>
          </p:nvSpPr>
          <p:spPr>
            <a:xfrm>
              <a:off x="81" y="2412"/>
              <a:ext cx="1694" cy="518"/>
            </a:xfrm>
            <a:prstGeom prst="rect">
              <a:avLst/>
            </a:prstGeom>
            <a:solidFill>
              <a:srgbClr val="CCEDDE"/>
            </a:solidFill>
            <a:ln>
              <a:noFill/>
            </a:ln>
          </p:spPr>
          <p:txBody>
            <a:bodyPr lIns="91446" tIns="45624" rIns="91446" bIns="45624"/>
            <a:lstStyle>
              <a:lvl1pPr lvl="0">
                <a:defRPr/>
              </a:lvl1pPr>
            </a:lstStyle>
            <a:p>
              <a:pPr lvl="0" algn="ctr"/>
              <a:r>
                <a:rPr sz="2400">
                  <a:solidFill>
                    <a:srgbClr val="000000"/>
                  </a:solidFill>
                  <a:latin typeface="Constantia"/>
                </a:rPr>
                <a:t>هر زمان که ارزش دفتری قابل بازیافت نباشد</a:t>
              </a:r>
            </a:p>
          </p:txBody>
        </p:sp>
        <p:sp>
          <p:nvSpPr>
            <p:cNvPr id="24" name="Rectangle 23"/>
            <p:cNvSpPr/>
            <p:nvPr/>
          </p:nvSpPr>
          <p:spPr>
            <a:xfrm>
              <a:off x="4441" y="2930"/>
              <a:ext cx="1242" cy="749"/>
            </a:xfrm>
            <a:prstGeom prst="rect">
              <a:avLst/>
            </a:prstGeom>
            <a:solidFill>
              <a:srgbClr val="E7F6EF"/>
            </a:solidFill>
            <a:ln>
              <a:noFill/>
            </a:ln>
          </p:spPr>
          <p:txBody>
            <a:bodyPr lIns="91446" tIns="45624" rIns="91446" bIns="45624"/>
            <a:lstStyle>
              <a:lvl1pPr lvl="0">
                <a:defRPr/>
              </a:lvl1pPr>
            </a:lstStyle>
            <a:p>
              <a:pPr lvl="0" algn="ctr"/>
              <a:r>
                <a:rPr sz="2400">
                  <a:solidFill>
                    <a:srgbClr val="0F6FC6"/>
                  </a:solidFill>
                  <a:latin typeface="Constantia"/>
                </a:rPr>
                <a:t>اندازه گیری زیان کاهش ارزش</a:t>
              </a:r>
            </a:p>
          </p:txBody>
        </p:sp>
        <p:sp>
          <p:nvSpPr>
            <p:cNvPr id="25" name="Rectangle 24"/>
            <p:cNvSpPr/>
            <p:nvPr/>
          </p:nvSpPr>
          <p:spPr>
            <a:xfrm>
              <a:off x="3032" y="2930"/>
              <a:ext cx="1409" cy="749"/>
            </a:xfrm>
            <a:prstGeom prst="rect">
              <a:avLst/>
            </a:prstGeom>
            <a:solidFill>
              <a:srgbClr val="E7F6EF"/>
            </a:solidFill>
            <a:ln>
              <a:noFill/>
            </a:ln>
          </p:spPr>
          <p:txBody>
            <a:bodyPr lIns="91446" tIns="45624" rIns="91446" bIns="45624"/>
            <a:lstStyle>
              <a:lvl1pPr lvl="0">
                <a:defRPr/>
              </a:lvl1pPr>
            </a:lstStyle>
            <a:p>
              <a:pPr lvl="0" algn="ctr"/>
              <a:r>
                <a:rPr sz="2400">
                  <a:solidFill>
                    <a:srgbClr val="000000"/>
                  </a:solidFill>
                  <a:latin typeface="Constantia"/>
                </a:rPr>
                <a:t>تفاوت بین ارزش دفتری و مبلغ بازیافت</a:t>
              </a:r>
            </a:p>
          </p:txBody>
        </p:sp>
        <p:sp>
          <p:nvSpPr>
            <p:cNvPr id="26" name="Rectangle 25"/>
            <p:cNvSpPr/>
            <p:nvPr/>
          </p:nvSpPr>
          <p:spPr>
            <a:xfrm>
              <a:off x="1775" y="2930"/>
              <a:ext cx="1257" cy="749"/>
            </a:xfrm>
            <a:prstGeom prst="rect">
              <a:avLst/>
            </a:prstGeom>
            <a:solidFill>
              <a:srgbClr val="E7F6EF"/>
            </a:solidFill>
            <a:ln>
              <a:noFill/>
            </a:ln>
          </p:spPr>
          <p:txBody>
            <a:bodyPr lIns="91446" tIns="45624" rIns="91446" bIns="45624"/>
            <a:lstStyle>
              <a:lvl1pPr lvl="0">
                <a:defRPr/>
              </a:lvl1pPr>
            </a:lstStyle>
            <a:p>
              <a:pPr lvl="0" algn="ctr"/>
              <a:r>
                <a:rPr sz="2400">
                  <a:solidFill>
                    <a:srgbClr val="000000"/>
                  </a:solidFill>
                  <a:latin typeface="Constantia"/>
                </a:rPr>
                <a:t>تفاوت بین ارزش دفتری و مبلغ بازیافت</a:t>
              </a:r>
            </a:p>
          </p:txBody>
        </p:sp>
        <p:sp>
          <p:nvSpPr>
            <p:cNvPr id="27" name="Rectangle 26"/>
            <p:cNvSpPr/>
            <p:nvPr/>
          </p:nvSpPr>
          <p:spPr>
            <a:xfrm>
              <a:off x="81" y="2930"/>
              <a:ext cx="1694" cy="749"/>
            </a:xfrm>
            <a:prstGeom prst="rect">
              <a:avLst/>
            </a:prstGeom>
            <a:solidFill>
              <a:srgbClr val="E7F6EF"/>
            </a:solidFill>
            <a:ln>
              <a:noFill/>
            </a:ln>
          </p:spPr>
          <p:txBody>
            <a:bodyPr lIns="91446" tIns="45624" rIns="91446" bIns="45624"/>
            <a:lstStyle>
              <a:lvl1pPr lvl="0">
                <a:defRPr/>
              </a:lvl1pPr>
            </a:lstStyle>
            <a:p>
              <a:pPr lvl="0" algn="ctr"/>
              <a:r>
                <a:rPr sz="2400">
                  <a:solidFill>
                    <a:srgbClr val="000000"/>
                  </a:solidFill>
                  <a:latin typeface="Constantia"/>
                </a:rPr>
                <a:t>تفاوت بین ارزش دفتری و ارزش منصفانه</a:t>
              </a:r>
            </a:p>
          </p:txBody>
        </p:sp>
        <p:sp>
          <p:nvSpPr>
            <p:cNvPr id="28" name="Rectangle 27"/>
            <p:cNvSpPr/>
            <p:nvPr/>
          </p:nvSpPr>
          <p:spPr>
            <a:xfrm>
              <a:off x="4441" y="3679"/>
              <a:ext cx="1242" cy="518"/>
            </a:xfrm>
            <a:prstGeom prst="rect">
              <a:avLst/>
            </a:prstGeom>
            <a:solidFill>
              <a:srgbClr val="CCEDDE"/>
            </a:solidFill>
            <a:ln>
              <a:noFill/>
            </a:ln>
          </p:spPr>
          <p:txBody>
            <a:bodyPr lIns="91446" tIns="45624" rIns="91446" bIns="45624"/>
            <a:lstStyle>
              <a:lvl1pPr lvl="0">
                <a:defRPr/>
              </a:lvl1pPr>
            </a:lstStyle>
            <a:p>
              <a:pPr lvl="0" algn="ctr"/>
              <a:r>
                <a:rPr sz="2400">
                  <a:solidFill>
                    <a:srgbClr val="0F6FC6"/>
                  </a:solidFill>
                  <a:latin typeface="Constantia"/>
                </a:rPr>
                <a:t>برگشت زیان کاهش ارزش</a:t>
              </a:r>
            </a:p>
          </p:txBody>
        </p:sp>
        <p:sp>
          <p:nvSpPr>
            <p:cNvPr id="29" name="Rectangle 28"/>
            <p:cNvSpPr/>
            <p:nvPr/>
          </p:nvSpPr>
          <p:spPr>
            <a:xfrm>
              <a:off x="3032" y="3679"/>
              <a:ext cx="1409" cy="518"/>
            </a:xfrm>
            <a:prstGeom prst="rect">
              <a:avLst/>
            </a:prstGeom>
            <a:solidFill>
              <a:srgbClr val="CCEDDE"/>
            </a:solidFill>
            <a:ln>
              <a:noFill/>
            </a:ln>
          </p:spPr>
          <p:txBody>
            <a:bodyPr lIns="91446" tIns="45624" rIns="91446" bIns="45624"/>
            <a:lstStyle>
              <a:lvl1pPr lvl="0">
                <a:defRPr/>
              </a:lvl1pPr>
            </a:lstStyle>
            <a:p>
              <a:pPr lvl="0" algn="ctr"/>
              <a:r>
                <a:rPr sz="2400">
                  <a:solidFill>
                    <a:srgbClr val="000000"/>
                  </a:solidFill>
                  <a:latin typeface="Constantia"/>
                </a:rPr>
                <a:t>شرایط کاهش برطرف شود</a:t>
              </a:r>
            </a:p>
          </p:txBody>
        </p:sp>
        <p:sp>
          <p:nvSpPr>
            <p:cNvPr id="30" name="Rectangle 29"/>
            <p:cNvSpPr/>
            <p:nvPr/>
          </p:nvSpPr>
          <p:spPr>
            <a:xfrm>
              <a:off x="1775" y="3679"/>
              <a:ext cx="1257" cy="518"/>
            </a:xfrm>
            <a:prstGeom prst="rect">
              <a:avLst/>
            </a:prstGeom>
            <a:solidFill>
              <a:srgbClr val="CCEDDE"/>
            </a:solidFill>
            <a:ln>
              <a:noFill/>
            </a:ln>
          </p:spPr>
          <p:txBody>
            <a:bodyPr lIns="91446" tIns="45624" rIns="91446" bIns="45624"/>
            <a:lstStyle>
              <a:lvl1pPr lvl="0">
                <a:defRPr/>
              </a:lvl1pPr>
            </a:lstStyle>
            <a:p>
              <a:pPr lvl="0" algn="ctr"/>
              <a:r>
                <a:rPr sz="2400">
                  <a:solidFill>
                    <a:srgbClr val="000000"/>
                  </a:solidFill>
                  <a:latin typeface="Constantia"/>
                </a:rPr>
                <a:t>شرایط کاهش برطرف شود</a:t>
              </a:r>
            </a:p>
          </p:txBody>
        </p:sp>
        <p:sp>
          <p:nvSpPr>
            <p:cNvPr id="31" name="Rectangle 30"/>
            <p:cNvSpPr/>
            <p:nvPr/>
          </p:nvSpPr>
          <p:spPr>
            <a:xfrm>
              <a:off x="81" y="3679"/>
              <a:ext cx="1694" cy="518"/>
            </a:xfrm>
            <a:prstGeom prst="rect">
              <a:avLst/>
            </a:prstGeom>
            <a:solidFill>
              <a:srgbClr val="CCEDDE"/>
            </a:solidFill>
            <a:ln>
              <a:noFill/>
            </a:ln>
          </p:spPr>
          <p:txBody>
            <a:bodyPr lIns="91446" tIns="45624" rIns="91446" bIns="45624"/>
            <a:lstStyle>
              <a:lvl1pPr lvl="0">
                <a:defRPr/>
              </a:lvl1pPr>
            </a:lstStyle>
            <a:p>
              <a:pPr lvl="0" algn="ctr"/>
              <a:r>
                <a:rPr sz="2400">
                  <a:solidFill>
                    <a:srgbClr val="000000"/>
                  </a:solidFill>
                  <a:latin typeface="Constantia"/>
                </a:rPr>
                <a:t>ممنوع می باشد</a:t>
              </a:r>
            </a:p>
          </p:txBody>
        </p:sp>
        <p:sp>
          <p:nvSpPr>
            <p:cNvPr id="32" name="Straight Connector 31"/>
            <p:cNvSpPr/>
            <p:nvPr/>
          </p:nvSpPr>
          <p:spPr>
            <a:xfrm>
              <a:off x="4441" y="2124"/>
              <a:ext cx="0" cy="2073"/>
            </a:xfrm>
            <a:prstGeom prst="line">
              <a:avLst/>
            </a:prstGeom>
            <a:noFill/>
            <a:ln w="12700">
              <a:solidFill>
                <a:srgbClr val="FFFFFF"/>
              </a:solidFill>
              <a:miter/>
            </a:ln>
          </p:spPr>
          <p:txBody>
            <a:bodyPr/>
            <a:lstStyle>
              <a:lvl1pPr lvl="0">
                <a:defRPr/>
              </a:lvl1pPr>
            </a:lstStyle>
            <a:p>
              <a:endParaRPr/>
            </a:p>
          </p:txBody>
        </p:sp>
        <p:sp>
          <p:nvSpPr>
            <p:cNvPr id="33" name="Straight Connector 32"/>
            <p:cNvSpPr/>
            <p:nvPr/>
          </p:nvSpPr>
          <p:spPr>
            <a:xfrm>
              <a:off x="3032" y="2124"/>
              <a:ext cx="0" cy="2073"/>
            </a:xfrm>
            <a:prstGeom prst="line">
              <a:avLst/>
            </a:prstGeom>
            <a:noFill/>
            <a:ln w="12700">
              <a:solidFill>
                <a:srgbClr val="FFFFFF"/>
              </a:solidFill>
              <a:miter/>
            </a:ln>
          </p:spPr>
          <p:txBody>
            <a:bodyPr/>
            <a:lstStyle>
              <a:lvl1pPr lvl="0">
                <a:defRPr/>
              </a:lvl1pPr>
            </a:lstStyle>
            <a:p>
              <a:endParaRPr/>
            </a:p>
          </p:txBody>
        </p:sp>
        <p:sp>
          <p:nvSpPr>
            <p:cNvPr id="34" name="Straight Connector 33"/>
            <p:cNvSpPr/>
            <p:nvPr/>
          </p:nvSpPr>
          <p:spPr>
            <a:xfrm>
              <a:off x="1775" y="2124"/>
              <a:ext cx="0" cy="2073"/>
            </a:xfrm>
            <a:prstGeom prst="line">
              <a:avLst/>
            </a:prstGeom>
            <a:noFill/>
            <a:ln w="12700">
              <a:solidFill>
                <a:srgbClr val="FFFFFF"/>
              </a:solidFill>
              <a:miter/>
            </a:ln>
          </p:spPr>
          <p:txBody>
            <a:bodyPr/>
            <a:lstStyle>
              <a:lvl1pPr lvl="0">
                <a:defRPr/>
              </a:lvl1pPr>
            </a:lstStyle>
            <a:p>
              <a:endParaRPr/>
            </a:p>
          </p:txBody>
        </p:sp>
        <p:sp>
          <p:nvSpPr>
            <p:cNvPr id="35" name="Straight Connector 34"/>
            <p:cNvSpPr/>
            <p:nvPr/>
          </p:nvSpPr>
          <p:spPr>
            <a:xfrm>
              <a:off x="81" y="2412"/>
              <a:ext cx="5602" cy="0"/>
            </a:xfrm>
            <a:prstGeom prst="line">
              <a:avLst/>
            </a:prstGeom>
            <a:noFill/>
            <a:ln w="38100">
              <a:solidFill>
                <a:srgbClr val="FFFFFF"/>
              </a:solidFill>
              <a:miter/>
            </a:ln>
          </p:spPr>
          <p:txBody>
            <a:bodyPr/>
            <a:lstStyle>
              <a:lvl1pPr lvl="0">
                <a:defRPr/>
              </a:lvl1pPr>
            </a:lstStyle>
            <a:p>
              <a:endParaRPr/>
            </a:p>
          </p:txBody>
        </p:sp>
        <p:sp>
          <p:nvSpPr>
            <p:cNvPr id="36" name="Straight Connector 35"/>
            <p:cNvSpPr/>
            <p:nvPr/>
          </p:nvSpPr>
          <p:spPr>
            <a:xfrm>
              <a:off x="81" y="2930"/>
              <a:ext cx="5602" cy="0"/>
            </a:xfrm>
            <a:prstGeom prst="line">
              <a:avLst/>
            </a:prstGeom>
            <a:noFill/>
            <a:ln w="12700">
              <a:solidFill>
                <a:srgbClr val="FFFFFF"/>
              </a:solidFill>
              <a:miter/>
            </a:ln>
          </p:spPr>
          <p:txBody>
            <a:bodyPr/>
            <a:lstStyle>
              <a:lvl1pPr lvl="0">
                <a:defRPr/>
              </a:lvl1pPr>
            </a:lstStyle>
            <a:p>
              <a:endParaRPr/>
            </a:p>
          </p:txBody>
        </p:sp>
        <p:sp>
          <p:nvSpPr>
            <p:cNvPr id="37" name="Straight Connector 36"/>
            <p:cNvSpPr/>
            <p:nvPr/>
          </p:nvSpPr>
          <p:spPr>
            <a:xfrm>
              <a:off x="81" y="3679"/>
              <a:ext cx="5602" cy="0"/>
            </a:xfrm>
            <a:prstGeom prst="line">
              <a:avLst/>
            </a:prstGeom>
            <a:noFill/>
            <a:ln w="12700">
              <a:solidFill>
                <a:srgbClr val="FFFFFF"/>
              </a:solidFill>
              <a:miter/>
            </a:ln>
          </p:spPr>
          <p:txBody>
            <a:bodyPr/>
            <a:lstStyle>
              <a:lvl1pPr lvl="0">
                <a:defRPr/>
              </a:lvl1pPr>
            </a:lstStyle>
            <a:p>
              <a:endParaRPr/>
            </a:p>
          </p:txBody>
        </p:sp>
        <p:sp>
          <p:nvSpPr>
            <p:cNvPr id="38" name="Straight Connector 37"/>
            <p:cNvSpPr/>
            <p:nvPr/>
          </p:nvSpPr>
          <p:spPr>
            <a:xfrm>
              <a:off x="5683" y="2124"/>
              <a:ext cx="0" cy="2073"/>
            </a:xfrm>
            <a:prstGeom prst="line">
              <a:avLst/>
            </a:prstGeom>
            <a:noFill/>
            <a:ln w="12700">
              <a:solidFill>
                <a:srgbClr val="FFFFFF"/>
              </a:solidFill>
              <a:miter/>
            </a:ln>
          </p:spPr>
          <p:txBody>
            <a:bodyPr/>
            <a:lstStyle>
              <a:lvl1pPr lvl="0">
                <a:defRPr/>
              </a:lvl1pPr>
            </a:lstStyle>
            <a:p>
              <a:endParaRPr/>
            </a:p>
          </p:txBody>
        </p:sp>
        <p:sp>
          <p:nvSpPr>
            <p:cNvPr id="39" name="Straight Connector 38"/>
            <p:cNvSpPr/>
            <p:nvPr/>
          </p:nvSpPr>
          <p:spPr>
            <a:xfrm>
              <a:off x="81" y="2124"/>
              <a:ext cx="0" cy="2073"/>
            </a:xfrm>
            <a:prstGeom prst="line">
              <a:avLst/>
            </a:prstGeom>
            <a:noFill/>
            <a:ln w="12700">
              <a:solidFill>
                <a:srgbClr val="FFFFFF"/>
              </a:solidFill>
              <a:miter/>
            </a:ln>
          </p:spPr>
          <p:txBody>
            <a:bodyPr/>
            <a:lstStyle>
              <a:lvl1pPr lvl="0">
                <a:defRPr/>
              </a:lvl1pPr>
            </a:lstStyle>
            <a:p>
              <a:endParaRPr/>
            </a:p>
          </p:txBody>
        </p:sp>
        <p:sp>
          <p:nvSpPr>
            <p:cNvPr id="40" name="Straight Connector 39"/>
            <p:cNvSpPr/>
            <p:nvPr/>
          </p:nvSpPr>
          <p:spPr>
            <a:xfrm>
              <a:off x="81" y="2124"/>
              <a:ext cx="5602" cy="0"/>
            </a:xfrm>
            <a:prstGeom prst="line">
              <a:avLst/>
            </a:prstGeom>
            <a:noFill/>
            <a:ln w="12700">
              <a:solidFill>
                <a:srgbClr val="FFFFFF"/>
              </a:solidFill>
              <a:miter/>
            </a:ln>
          </p:spPr>
          <p:txBody>
            <a:bodyPr/>
            <a:lstStyle>
              <a:lvl1pPr lvl="0">
                <a:defRPr/>
              </a:lvl1pPr>
            </a:lstStyle>
            <a:p>
              <a:endParaRPr/>
            </a:p>
          </p:txBody>
        </p:sp>
        <p:sp>
          <p:nvSpPr>
            <p:cNvPr id="41" name="Straight Connector 40"/>
            <p:cNvSpPr/>
            <p:nvPr/>
          </p:nvSpPr>
          <p:spPr>
            <a:xfrm>
              <a:off x="81" y="4197"/>
              <a:ext cx="5602"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 calcmode="lin" valueType="num">
                                      <p:cBhvr>
                                        <p:cTn id="2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داراییهای ثابت مشهود</a:t>
            </a:r>
          </a:p>
          <a:p>
            <a:pPr lvl="0" algn="just">
              <a:buNone/>
            </a:pPr>
            <a:r>
              <a:rPr sz="2800" b="1">
                <a:solidFill>
                  <a:srgbClr val="0070C0"/>
                </a:solidFill>
              </a:rPr>
              <a:t>حسابداری و گزارشگری</a:t>
            </a:r>
          </a:p>
          <a:p>
            <a:pPr lvl="0" algn="just"/>
            <a:r>
              <a:rPr sz="2400" b="1">
                <a:solidFill>
                  <a:srgbClr val="0F6FC6"/>
                </a:solidFill>
              </a:rPr>
              <a:t>حسابداری مخارج اکتشاف</a:t>
            </a:r>
          </a:p>
          <a:p>
            <a:pPr lvl="0" algn="just"/>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400" b="1">
                <a:solidFill>
                  <a:srgbClr val="0F6FC6"/>
                </a:solidFill>
              </a:rPr>
              <a:t>کمکهای بلاعوض دولت</a:t>
            </a:r>
          </a:p>
          <a:p>
            <a:pPr lvl="0" algn="just"/>
            <a:endParaRPr sz="2400" b="1">
              <a:solidFill>
                <a:srgbClr val="0F6FC6"/>
              </a:solidFill>
            </a:endParaRPr>
          </a:p>
          <a:p>
            <a:pPr lvl="0" algn="just"/>
            <a:endParaRPr sz="2400" b="1">
              <a:solidFill>
                <a:srgbClr val="0F6FC6"/>
              </a:solidFill>
            </a:endParaRPr>
          </a:p>
          <a:p>
            <a:pPr lvl="0" algn="just">
              <a:buNone/>
            </a:pPr>
            <a:endParaRPr sz="2400" b="1">
              <a:solidFill>
                <a:srgbClr val="0F6FC6"/>
              </a:solidFill>
            </a:endParaRPr>
          </a:p>
          <a:p>
            <a:pPr lvl="0" algn="just"/>
            <a:endParaRPr sz="2400" b="1">
              <a:solidFill>
                <a:srgbClr val="0F6FC6"/>
              </a:solidFill>
            </a:endParaRPr>
          </a:p>
          <a:p>
            <a:pPr lvl="0" algn="just"/>
            <a:r>
              <a:rPr sz="2400" b="1">
                <a:solidFill>
                  <a:srgbClr val="0F6FC6"/>
                </a:solidFill>
              </a:rPr>
              <a:t>نحوه برخورد با کمکهای بلاعوض مرتبط با درآمد</a:t>
            </a:r>
          </a:p>
          <a:p>
            <a:pPr lvl="0" algn="just">
              <a:buNone/>
            </a:pPr>
            <a:endParaRPr sz="2400" b="1">
              <a:solidFill>
                <a:srgbClr val="0F6FC6"/>
              </a:solidFill>
            </a:endParaRPr>
          </a:p>
          <a:p>
            <a:pPr lvl="0" algn="just"/>
            <a:endParaRPr sz="2400" b="1">
              <a:solidFill>
                <a:srgbClr val="0F6FC6"/>
              </a:solidFill>
            </a:endParaRPr>
          </a:p>
          <a:p>
            <a:pPr lvl="0" algn="just"/>
            <a:endParaRPr sz="2400" b="1">
              <a:solidFill>
                <a:srgbClr val="0F6FC6"/>
              </a:solidFill>
            </a:endParaRPr>
          </a:p>
        </p:txBody>
      </p:sp>
      <p:grpSp>
        <p:nvGrpSpPr>
          <p:cNvPr id="3" name="Group 2"/>
          <p:cNvGrpSpPr/>
          <p:nvPr/>
        </p:nvGrpSpPr>
        <p:grpSpPr>
          <a:xfrm>
            <a:off x="71438" y="1585913"/>
            <a:ext cx="8950324" cy="1003300"/>
            <a:chOff x="45" y="999"/>
            <a:chExt cx="5638" cy="632"/>
          </a:xfrm>
        </p:grpSpPr>
        <p:sp>
          <p:nvSpPr>
            <p:cNvPr id="4" name="Rectangle 3"/>
            <p:cNvSpPr/>
            <p:nvPr/>
          </p:nvSpPr>
          <p:spPr>
            <a:xfrm>
              <a:off x="3964" y="999"/>
              <a:ext cx="1719" cy="288"/>
            </a:xfrm>
            <a:prstGeom prst="rect">
              <a:avLst/>
            </a:prstGeom>
            <a:solidFill>
              <a:srgbClr val="10CF9B"/>
            </a:solidFill>
            <a:ln>
              <a:noFill/>
            </a:ln>
          </p:spPr>
          <p:txBody>
            <a:bodyPr tIns="45707" bIns="45707"/>
            <a:lstStyle>
              <a:lvl1pPr lvl="0">
                <a:defRPr/>
              </a:lvl1pPr>
            </a:lstStyle>
            <a:p>
              <a:pPr lvl="0" algn="ctr"/>
              <a:r>
                <a:rPr sz="2400" b="1">
                  <a:solidFill>
                    <a:srgbClr val="FF0000"/>
                  </a:solidFill>
                  <a:latin typeface="Constantia"/>
                </a:rPr>
                <a:t>ایران</a:t>
              </a:r>
            </a:p>
          </p:txBody>
        </p:sp>
        <p:sp>
          <p:nvSpPr>
            <p:cNvPr id="5" name="Rectangle 4"/>
            <p:cNvSpPr/>
            <p:nvPr/>
          </p:nvSpPr>
          <p:spPr>
            <a:xfrm>
              <a:off x="2023" y="999"/>
              <a:ext cx="1941" cy="288"/>
            </a:xfrm>
            <a:prstGeom prst="rect">
              <a:avLst/>
            </a:prstGeom>
            <a:solidFill>
              <a:srgbClr val="10CF9B"/>
            </a:solidFill>
            <a:ln>
              <a:noFill/>
            </a:ln>
          </p:spPr>
          <p:txBody>
            <a:bodyPr tIns="45707" bIns="45707"/>
            <a:lstStyle>
              <a:lvl1pPr lvl="0">
                <a:defRPr/>
              </a:lvl1pPr>
            </a:lstStyle>
            <a:p>
              <a:pPr lvl="0" algn="ctr"/>
              <a:r>
                <a:rPr sz="2400" b="1">
                  <a:solidFill>
                    <a:srgbClr val="FF0000"/>
                  </a:solidFill>
                  <a:latin typeface="Constantia"/>
                </a:rPr>
                <a:t>IFRS</a:t>
              </a:r>
            </a:p>
          </p:txBody>
        </p:sp>
        <p:sp>
          <p:nvSpPr>
            <p:cNvPr id="6" name="Rectangle 5"/>
            <p:cNvSpPr/>
            <p:nvPr/>
          </p:nvSpPr>
          <p:spPr>
            <a:xfrm>
              <a:off x="45" y="999"/>
              <a:ext cx="1978" cy="288"/>
            </a:xfrm>
            <a:prstGeom prst="rect">
              <a:avLst/>
            </a:prstGeom>
            <a:solidFill>
              <a:srgbClr val="10CF9B"/>
            </a:solidFill>
            <a:ln>
              <a:noFill/>
            </a:ln>
          </p:spPr>
          <p:txBody>
            <a:bodyPr tIns="45707" bIns="45707"/>
            <a:lstStyle>
              <a:lvl1pPr lvl="0">
                <a:defRPr/>
              </a:lvl1pPr>
            </a:lstStyle>
            <a:p>
              <a:pPr lvl="0" algn="ctr"/>
              <a:r>
                <a:rPr sz="2400" b="1">
                  <a:solidFill>
                    <a:srgbClr val="FF0000"/>
                  </a:solidFill>
                  <a:latin typeface="Constantia"/>
                </a:rPr>
                <a:t>GAAP</a:t>
              </a:r>
            </a:p>
          </p:txBody>
        </p:sp>
        <p:sp>
          <p:nvSpPr>
            <p:cNvPr id="7" name="Rectangle 6"/>
            <p:cNvSpPr/>
            <p:nvPr/>
          </p:nvSpPr>
          <p:spPr>
            <a:xfrm>
              <a:off x="3964" y="1287"/>
              <a:ext cx="1719" cy="344"/>
            </a:xfrm>
            <a:prstGeom prst="rect">
              <a:avLst/>
            </a:prstGeom>
            <a:solidFill>
              <a:srgbClr val="E7F6EF"/>
            </a:solidFill>
            <a:ln>
              <a:noFill/>
            </a:ln>
          </p:spPr>
          <p:txBody>
            <a:bodyPr tIns="45707" bIns="45707"/>
            <a:lstStyle>
              <a:lvl1pPr lvl="0">
                <a:defRPr/>
              </a:lvl1pPr>
            </a:lstStyle>
            <a:p>
              <a:pPr lvl="0" algn="ctr"/>
              <a:r>
                <a:rPr sz="2200">
                  <a:solidFill>
                    <a:srgbClr val="000000"/>
                  </a:solidFill>
                  <a:latin typeface="Constantia"/>
                </a:rPr>
                <a:t>بدون نظر</a:t>
              </a:r>
            </a:p>
          </p:txBody>
        </p:sp>
        <p:sp>
          <p:nvSpPr>
            <p:cNvPr id="8" name="Rectangle 7"/>
            <p:cNvSpPr/>
            <p:nvPr/>
          </p:nvSpPr>
          <p:spPr>
            <a:xfrm>
              <a:off x="2023" y="1287"/>
              <a:ext cx="1941" cy="344"/>
            </a:xfrm>
            <a:prstGeom prst="rect">
              <a:avLst/>
            </a:prstGeom>
            <a:solidFill>
              <a:srgbClr val="E7F6EF"/>
            </a:solidFill>
            <a:ln>
              <a:noFill/>
            </a:ln>
          </p:spPr>
          <p:txBody>
            <a:bodyPr tIns="45707" bIns="45707"/>
            <a:lstStyle>
              <a:lvl1pPr lvl="0">
                <a:defRPr/>
              </a:lvl1pPr>
            </a:lstStyle>
            <a:p>
              <a:pPr lvl="0" algn="ctr"/>
              <a:r>
                <a:rPr sz="2400">
                  <a:solidFill>
                    <a:srgbClr val="000000"/>
                  </a:solidFill>
                  <a:latin typeface="Constantia"/>
                </a:rPr>
                <a:t>شناسایی به عنوان دارایی</a:t>
              </a:r>
            </a:p>
          </p:txBody>
        </p:sp>
        <p:sp>
          <p:nvSpPr>
            <p:cNvPr id="9" name="Rectangle 8"/>
            <p:cNvSpPr/>
            <p:nvPr/>
          </p:nvSpPr>
          <p:spPr>
            <a:xfrm>
              <a:off x="45" y="1287"/>
              <a:ext cx="1978" cy="344"/>
            </a:xfrm>
            <a:prstGeom prst="rect">
              <a:avLst/>
            </a:prstGeom>
            <a:solidFill>
              <a:srgbClr val="E7F6EF"/>
            </a:solidFill>
            <a:ln>
              <a:noFill/>
            </a:ln>
          </p:spPr>
          <p:txBody>
            <a:bodyPr tIns="45707" bIns="45707"/>
            <a:lstStyle>
              <a:lvl1pPr lvl="0">
                <a:defRPr/>
              </a:lvl1pPr>
            </a:lstStyle>
            <a:p>
              <a:pPr lvl="0" algn="ctr"/>
              <a:r>
                <a:rPr sz="2400">
                  <a:solidFill>
                    <a:srgbClr val="000000"/>
                  </a:solidFill>
                  <a:latin typeface="Constantia"/>
                </a:rPr>
                <a:t>شناسایی به عنوان دارایی</a:t>
              </a:r>
            </a:p>
          </p:txBody>
        </p:sp>
        <p:sp>
          <p:nvSpPr>
            <p:cNvPr id="10" name="Straight Connector 9"/>
            <p:cNvSpPr/>
            <p:nvPr/>
          </p:nvSpPr>
          <p:spPr>
            <a:xfrm>
              <a:off x="45" y="1287"/>
              <a:ext cx="5638" cy="0"/>
            </a:xfrm>
            <a:prstGeom prst="line">
              <a:avLst/>
            </a:prstGeom>
            <a:noFill/>
            <a:ln w="12700">
              <a:solidFill>
                <a:srgbClr val="10CF9B"/>
              </a:solidFill>
              <a:miter/>
            </a:ln>
          </p:spPr>
          <p:txBody>
            <a:bodyPr/>
            <a:lstStyle>
              <a:lvl1pPr lvl="0">
                <a:defRPr/>
              </a:lvl1pPr>
            </a:lstStyle>
            <a:p>
              <a:endParaRPr/>
            </a:p>
          </p:txBody>
        </p:sp>
        <p:sp>
          <p:nvSpPr>
            <p:cNvPr id="11" name="Straight Connector 10"/>
            <p:cNvSpPr/>
            <p:nvPr/>
          </p:nvSpPr>
          <p:spPr>
            <a:xfrm>
              <a:off x="5683" y="999"/>
              <a:ext cx="0" cy="632"/>
            </a:xfrm>
            <a:prstGeom prst="line">
              <a:avLst/>
            </a:prstGeom>
            <a:noFill/>
            <a:ln w="12700">
              <a:solidFill>
                <a:srgbClr val="10CF9B"/>
              </a:solidFill>
              <a:miter/>
            </a:ln>
          </p:spPr>
          <p:txBody>
            <a:bodyPr/>
            <a:lstStyle>
              <a:lvl1pPr lvl="0">
                <a:defRPr/>
              </a:lvl1pPr>
            </a:lstStyle>
            <a:p>
              <a:endParaRPr/>
            </a:p>
          </p:txBody>
        </p:sp>
        <p:sp>
          <p:nvSpPr>
            <p:cNvPr id="12" name="Straight Connector 11"/>
            <p:cNvSpPr/>
            <p:nvPr/>
          </p:nvSpPr>
          <p:spPr>
            <a:xfrm>
              <a:off x="45" y="999"/>
              <a:ext cx="0" cy="632"/>
            </a:xfrm>
            <a:prstGeom prst="line">
              <a:avLst/>
            </a:prstGeom>
            <a:noFill/>
            <a:ln w="12700">
              <a:solidFill>
                <a:srgbClr val="10CF9B"/>
              </a:solidFill>
              <a:miter/>
            </a:ln>
          </p:spPr>
          <p:txBody>
            <a:bodyPr/>
            <a:lstStyle>
              <a:lvl1pPr lvl="0">
                <a:defRPr/>
              </a:lvl1pPr>
            </a:lstStyle>
            <a:p>
              <a:endParaRPr/>
            </a:p>
          </p:txBody>
        </p:sp>
        <p:sp>
          <p:nvSpPr>
            <p:cNvPr id="13" name="Straight Connector 12"/>
            <p:cNvSpPr/>
            <p:nvPr/>
          </p:nvSpPr>
          <p:spPr>
            <a:xfrm>
              <a:off x="45" y="999"/>
              <a:ext cx="5638" cy="0"/>
            </a:xfrm>
            <a:prstGeom prst="line">
              <a:avLst/>
            </a:prstGeom>
            <a:noFill/>
            <a:ln w="12700">
              <a:solidFill>
                <a:srgbClr val="10CF9B"/>
              </a:solidFill>
              <a:miter/>
            </a:ln>
          </p:spPr>
          <p:txBody>
            <a:bodyPr/>
            <a:lstStyle>
              <a:lvl1pPr lvl="0">
                <a:defRPr/>
              </a:lvl1pPr>
            </a:lstStyle>
            <a:p>
              <a:endParaRPr/>
            </a:p>
          </p:txBody>
        </p:sp>
        <p:sp>
          <p:nvSpPr>
            <p:cNvPr id="14" name="Straight Connector 13"/>
            <p:cNvSpPr/>
            <p:nvPr/>
          </p:nvSpPr>
          <p:spPr>
            <a:xfrm>
              <a:off x="45" y="1631"/>
              <a:ext cx="5638" cy="0"/>
            </a:xfrm>
            <a:prstGeom prst="line">
              <a:avLst/>
            </a:prstGeom>
            <a:noFill/>
            <a:ln w="12700">
              <a:solidFill>
                <a:srgbClr val="10CF9B"/>
              </a:solidFill>
              <a:miter/>
            </a:ln>
          </p:spPr>
          <p:txBody>
            <a:bodyPr/>
            <a:lstStyle>
              <a:lvl1pPr lvl="0">
                <a:defRPr/>
              </a:lvl1pPr>
            </a:lstStyle>
            <a:p>
              <a:endParaRPr/>
            </a:p>
          </p:txBody>
        </p:sp>
      </p:grpSp>
      <p:grpSp>
        <p:nvGrpSpPr>
          <p:cNvPr id="15" name="Group 14"/>
          <p:cNvGrpSpPr/>
          <p:nvPr/>
        </p:nvGrpSpPr>
        <p:grpSpPr>
          <a:xfrm>
            <a:off x="128588" y="3371850"/>
            <a:ext cx="8893174" cy="1163638"/>
            <a:chOff x="81" y="2124"/>
            <a:chExt cx="5602" cy="733"/>
          </a:xfrm>
        </p:grpSpPr>
        <p:sp>
          <p:nvSpPr>
            <p:cNvPr id="16" name="Rectangle 15"/>
            <p:cNvSpPr/>
            <p:nvPr/>
          </p:nvSpPr>
          <p:spPr>
            <a:xfrm>
              <a:off x="3687" y="2124"/>
              <a:ext cx="1996" cy="288"/>
            </a:xfrm>
            <a:prstGeom prst="rect">
              <a:avLst/>
            </a:prstGeom>
            <a:solidFill>
              <a:srgbClr val="10CF9B"/>
            </a:solidFill>
            <a:ln>
              <a:noFill/>
            </a:ln>
          </p:spPr>
          <p:txBody>
            <a:bodyPr lIns="91446" tIns="45647" rIns="91446" bIns="45647"/>
            <a:lstStyle>
              <a:lvl1pPr lvl="0">
                <a:defRPr/>
              </a:lvl1pPr>
            </a:lstStyle>
            <a:p>
              <a:pPr lvl="0" algn="ctr"/>
              <a:r>
                <a:rPr sz="2400" b="1">
                  <a:solidFill>
                    <a:srgbClr val="FF0000"/>
                  </a:solidFill>
                  <a:latin typeface="Constantia"/>
                </a:rPr>
                <a:t>ایران</a:t>
              </a:r>
            </a:p>
          </p:txBody>
        </p:sp>
        <p:sp>
          <p:nvSpPr>
            <p:cNvPr id="17" name="Rectangle 16"/>
            <p:cNvSpPr/>
            <p:nvPr/>
          </p:nvSpPr>
          <p:spPr>
            <a:xfrm>
              <a:off x="2050" y="2124"/>
              <a:ext cx="1637" cy="288"/>
            </a:xfrm>
            <a:prstGeom prst="rect">
              <a:avLst/>
            </a:prstGeom>
            <a:solidFill>
              <a:srgbClr val="10CF9B"/>
            </a:solidFill>
            <a:ln>
              <a:noFill/>
            </a:ln>
          </p:spPr>
          <p:txBody>
            <a:bodyPr lIns="91446" tIns="45647" rIns="91446" bIns="45647"/>
            <a:lstStyle>
              <a:lvl1pPr lvl="0">
                <a:defRPr/>
              </a:lvl1pPr>
            </a:lstStyle>
            <a:p>
              <a:pPr lvl="0" algn="ctr"/>
              <a:r>
                <a:rPr sz="2400" b="1">
                  <a:solidFill>
                    <a:srgbClr val="FF0000"/>
                  </a:solidFill>
                  <a:latin typeface="Constantia"/>
                </a:rPr>
                <a:t>IFRS</a:t>
              </a:r>
            </a:p>
          </p:txBody>
        </p:sp>
        <p:sp>
          <p:nvSpPr>
            <p:cNvPr id="18" name="Rectangle 17"/>
            <p:cNvSpPr/>
            <p:nvPr/>
          </p:nvSpPr>
          <p:spPr>
            <a:xfrm>
              <a:off x="81" y="2124"/>
              <a:ext cx="1969" cy="288"/>
            </a:xfrm>
            <a:prstGeom prst="rect">
              <a:avLst/>
            </a:prstGeom>
            <a:solidFill>
              <a:srgbClr val="10CF9B"/>
            </a:solidFill>
            <a:ln>
              <a:noFill/>
            </a:ln>
          </p:spPr>
          <p:txBody>
            <a:bodyPr lIns="91446" tIns="45647" rIns="91446" bIns="45647"/>
            <a:lstStyle>
              <a:lvl1pPr lvl="0">
                <a:defRPr/>
              </a:lvl1pPr>
            </a:lstStyle>
            <a:p>
              <a:pPr lvl="0" algn="ctr"/>
              <a:r>
                <a:rPr sz="2400" b="1">
                  <a:solidFill>
                    <a:srgbClr val="FF0000"/>
                  </a:solidFill>
                  <a:latin typeface="Constantia"/>
                </a:rPr>
                <a:t>GAAP</a:t>
              </a:r>
            </a:p>
          </p:txBody>
        </p:sp>
        <p:sp>
          <p:nvSpPr>
            <p:cNvPr id="19" name="Rectangle 18"/>
            <p:cNvSpPr/>
            <p:nvPr/>
          </p:nvSpPr>
          <p:spPr>
            <a:xfrm>
              <a:off x="3687" y="2412"/>
              <a:ext cx="1996" cy="445"/>
            </a:xfrm>
            <a:prstGeom prst="rect">
              <a:avLst/>
            </a:prstGeom>
            <a:solidFill>
              <a:srgbClr val="CCEDDE"/>
            </a:solidFill>
            <a:ln>
              <a:noFill/>
            </a:ln>
          </p:spPr>
          <p:txBody>
            <a:bodyPr lIns="91446" tIns="45647" rIns="91446" bIns="45647"/>
            <a:lstStyle>
              <a:lvl1pPr lvl="0">
                <a:defRPr/>
              </a:lvl1pPr>
            </a:lstStyle>
            <a:p>
              <a:pPr lvl="0" algn="ctr"/>
              <a:r>
                <a:rPr sz="2400">
                  <a:solidFill>
                    <a:srgbClr val="000000"/>
                  </a:solidFill>
                  <a:latin typeface="Constantia"/>
                </a:rPr>
                <a:t>طبق قوانین آمره</a:t>
              </a:r>
            </a:p>
          </p:txBody>
        </p:sp>
        <p:sp>
          <p:nvSpPr>
            <p:cNvPr id="20" name="Rectangle 19"/>
            <p:cNvSpPr/>
            <p:nvPr/>
          </p:nvSpPr>
          <p:spPr>
            <a:xfrm>
              <a:off x="2050" y="2412"/>
              <a:ext cx="1637" cy="445"/>
            </a:xfrm>
            <a:prstGeom prst="rect">
              <a:avLst/>
            </a:prstGeom>
            <a:solidFill>
              <a:srgbClr val="CCEDDE"/>
            </a:solidFill>
            <a:ln>
              <a:noFill/>
            </a:ln>
          </p:spPr>
          <p:txBody>
            <a:bodyPr lIns="91446" tIns="45647" rIns="91446" bIns="45647"/>
            <a:lstStyle>
              <a:lvl1pPr lvl="0">
                <a:defRPr/>
              </a:lvl1pPr>
            </a:lstStyle>
            <a:p>
              <a:pPr lvl="0" algn="ctr"/>
              <a:r>
                <a:rPr sz="2400">
                  <a:solidFill>
                    <a:srgbClr val="000000"/>
                  </a:solidFill>
                  <a:latin typeface="Constantia"/>
                </a:rPr>
                <a:t>فاقد قوانین آمره</a:t>
              </a:r>
            </a:p>
          </p:txBody>
        </p:sp>
        <p:sp>
          <p:nvSpPr>
            <p:cNvPr id="21" name="Rectangle 20"/>
            <p:cNvSpPr/>
            <p:nvPr/>
          </p:nvSpPr>
          <p:spPr>
            <a:xfrm>
              <a:off x="81" y="2412"/>
              <a:ext cx="1969" cy="445"/>
            </a:xfrm>
            <a:prstGeom prst="rect">
              <a:avLst/>
            </a:prstGeom>
            <a:solidFill>
              <a:srgbClr val="CCEDDE"/>
            </a:solidFill>
            <a:ln>
              <a:noFill/>
            </a:ln>
          </p:spPr>
          <p:txBody>
            <a:bodyPr lIns="91446" tIns="45647" rIns="91446" bIns="45647"/>
            <a:lstStyle>
              <a:lvl1pPr lvl="0">
                <a:defRPr/>
              </a:lvl1pPr>
            </a:lstStyle>
            <a:p>
              <a:pPr lvl="0" algn="ctr"/>
              <a:r>
                <a:rPr sz="2400">
                  <a:solidFill>
                    <a:srgbClr val="000000"/>
                  </a:solidFill>
                  <a:latin typeface="Constantia"/>
                </a:rPr>
                <a:t>فاقد قوانین آمره</a:t>
              </a:r>
            </a:p>
          </p:txBody>
        </p:sp>
        <p:sp>
          <p:nvSpPr>
            <p:cNvPr id="22" name="Straight Connector 21"/>
            <p:cNvSpPr/>
            <p:nvPr/>
          </p:nvSpPr>
          <p:spPr>
            <a:xfrm>
              <a:off x="3687" y="2124"/>
              <a:ext cx="0" cy="733"/>
            </a:xfrm>
            <a:prstGeom prst="line">
              <a:avLst/>
            </a:prstGeom>
            <a:noFill/>
            <a:ln w="12700">
              <a:solidFill>
                <a:srgbClr val="FFFFFF"/>
              </a:solidFill>
              <a:miter/>
            </a:ln>
          </p:spPr>
          <p:txBody>
            <a:bodyPr/>
            <a:lstStyle>
              <a:lvl1pPr lvl="0">
                <a:defRPr/>
              </a:lvl1pPr>
            </a:lstStyle>
            <a:p>
              <a:endParaRPr/>
            </a:p>
          </p:txBody>
        </p:sp>
        <p:sp>
          <p:nvSpPr>
            <p:cNvPr id="23" name="Straight Connector 22"/>
            <p:cNvSpPr/>
            <p:nvPr/>
          </p:nvSpPr>
          <p:spPr>
            <a:xfrm>
              <a:off x="2050" y="2124"/>
              <a:ext cx="0" cy="733"/>
            </a:xfrm>
            <a:prstGeom prst="line">
              <a:avLst/>
            </a:prstGeom>
            <a:noFill/>
            <a:ln w="12700">
              <a:solidFill>
                <a:srgbClr val="FFFFFF"/>
              </a:solidFill>
              <a:miter/>
            </a:ln>
          </p:spPr>
          <p:txBody>
            <a:bodyPr/>
            <a:lstStyle>
              <a:lvl1pPr lvl="0">
                <a:defRPr/>
              </a:lvl1pPr>
            </a:lstStyle>
            <a:p>
              <a:endParaRPr/>
            </a:p>
          </p:txBody>
        </p:sp>
        <p:sp>
          <p:nvSpPr>
            <p:cNvPr id="24" name="Straight Connector 23"/>
            <p:cNvSpPr/>
            <p:nvPr/>
          </p:nvSpPr>
          <p:spPr>
            <a:xfrm>
              <a:off x="81" y="2412"/>
              <a:ext cx="5602" cy="0"/>
            </a:xfrm>
            <a:prstGeom prst="line">
              <a:avLst/>
            </a:prstGeom>
            <a:noFill/>
            <a:ln w="38100">
              <a:solidFill>
                <a:srgbClr val="FFFFFF"/>
              </a:solidFill>
              <a:miter/>
            </a:ln>
          </p:spPr>
          <p:txBody>
            <a:bodyPr/>
            <a:lstStyle>
              <a:lvl1pPr lvl="0">
                <a:defRPr/>
              </a:lvl1pPr>
            </a:lstStyle>
            <a:p>
              <a:endParaRPr/>
            </a:p>
          </p:txBody>
        </p:sp>
        <p:sp>
          <p:nvSpPr>
            <p:cNvPr id="25" name="Straight Connector 24"/>
            <p:cNvSpPr/>
            <p:nvPr/>
          </p:nvSpPr>
          <p:spPr>
            <a:xfrm>
              <a:off x="5683" y="2124"/>
              <a:ext cx="0" cy="733"/>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81" y="2124"/>
              <a:ext cx="0" cy="733"/>
            </a:xfrm>
            <a:prstGeom prst="line">
              <a:avLst/>
            </a:prstGeom>
            <a:noFill/>
            <a:ln w="12700">
              <a:solidFill>
                <a:srgbClr val="FFFFFF"/>
              </a:solidFill>
              <a:miter/>
            </a:ln>
          </p:spPr>
          <p:txBody>
            <a:bodyPr/>
            <a:lstStyle>
              <a:lvl1pPr lvl="0">
                <a:defRPr/>
              </a:lvl1pPr>
            </a:lstStyle>
            <a:p>
              <a:endParaRPr/>
            </a:p>
          </p:txBody>
        </p:sp>
        <p:sp>
          <p:nvSpPr>
            <p:cNvPr id="27" name="Straight Connector 26"/>
            <p:cNvSpPr/>
            <p:nvPr/>
          </p:nvSpPr>
          <p:spPr>
            <a:xfrm>
              <a:off x="81" y="2124"/>
              <a:ext cx="5602" cy="0"/>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81" y="2857"/>
              <a:ext cx="5602" cy="0"/>
            </a:xfrm>
            <a:prstGeom prst="line">
              <a:avLst/>
            </a:prstGeom>
            <a:noFill/>
            <a:ln w="12700">
              <a:solidFill>
                <a:srgbClr val="FFFFFF"/>
              </a:solidFill>
              <a:miter/>
            </a:ln>
          </p:spPr>
          <p:txBody>
            <a:bodyPr/>
            <a:lstStyle>
              <a:lvl1pPr lvl="0">
                <a:defRPr/>
              </a:lvl1pPr>
            </a:lstStyle>
            <a:p>
              <a:endParaRPr/>
            </a:p>
          </p:txBody>
        </p:sp>
      </p:grpSp>
      <p:grpSp>
        <p:nvGrpSpPr>
          <p:cNvPr id="29" name="Group 28"/>
          <p:cNvGrpSpPr/>
          <p:nvPr/>
        </p:nvGrpSpPr>
        <p:grpSpPr>
          <a:xfrm>
            <a:off x="401638" y="5214938"/>
            <a:ext cx="8410574" cy="1462087"/>
            <a:chOff x="253" y="3285"/>
            <a:chExt cx="5298" cy="921"/>
          </a:xfrm>
        </p:grpSpPr>
        <p:sp>
          <p:nvSpPr>
            <p:cNvPr id="30" name="Rectangle 29"/>
            <p:cNvSpPr/>
            <p:nvPr/>
          </p:nvSpPr>
          <p:spPr>
            <a:xfrm>
              <a:off x="3785" y="3285"/>
              <a:ext cx="1766" cy="288"/>
            </a:xfrm>
            <a:prstGeom prst="rect">
              <a:avLst/>
            </a:prstGeom>
            <a:solidFill>
              <a:srgbClr val="10CF9B"/>
            </a:solidFill>
            <a:ln>
              <a:noFill/>
            </a:ln>
          </p:spPr>
          <p:txBody>
            <a:bodyPr tIns="45516" bIns="45516"/>
            <a:lstStyle>
              <a:lvl1pPr lvl="0">
                <a:defRPr/>
              </a:lvl1pPr>
            </a:lstStyle>
            <a:p>
              <a:pPr lvl="0" algn="ctr"/>
              <a:r>
                <a:rPr sz="2400" b="1">
                  <a:solidFill>
                    <a:srgbClr val="FF0000"/>
                  </a:solidFill>
                  <a:latin typeface="Constantia"/>
                </a:rPr>
                <a:t>ایران</a:t>
              </a:r>
            </a:p>
          </p:txBody>
        </p:sp>
        <p:sp>
          <p:nvSpPr>
            <p:cNvPr id="31" name="Rectangle 30"/>
            <p:cNvSpPr/>
            <p:nvPr/>
          </p:nvSpPr>
          <p:spPr>
            <a:xfrm>
              <a:off x="2019" y="3285"/>
              <a:ext cx="1766" cy="288"/>
            </a:xfrm>
            <a:prstGeom prst="rect">
              <a:avLst/>
            </a:prstGeom>
            <a:solidFill>
              <a:srgbClr val="10CF9B"/>
            </a:solidFill>
            <a:ln>
              <a:noFill/>
            </a:ln>
          </p:spPr>
          <p:txBody>
            <a:bodyPr tIns="45516" bIns="45516"/>
            <a:lstStyle>
              <a:lvl1pPr lvl="0">
                <a:defRPr/>
              </a:lvl1pPr>
            </a:lstStyle>
            <a:p>
              <a:pPr lvl="0" algn="ctr"/>
              <a:r>
                <a:rPr sz="2400" b="1">
                  <a:solidFill>
                    <a:srgbClr val="FF0000"/>
                  </a:solidFill>
                  <a:latin typeface="Constantia"/>
                </a:rPr>
                <a:t>IFRS</a:t>
              </a:r>
            </a:p>
          </p:txBody>
        </p:sp>
        <p:sp>
          <p:nvSpPr>
            <p:cNvPr id="32" name="Rectangle 31"/>
            <p:cNvSpPr/>
            <p:nvPr/>
          </p:nvSpPr>
          <p:spPr>
            <a:xfrm>
              <a:off x="253" y="3285"/>
              <a:ext cx="1766" cy="288"/>
            </a:xfrm>
            <a:prstGeom prst="rect">
              <a:avLst/>
            </a:prstGeom>
            <a:solidFill>
              <a:srgbClr val="10CF9B"/>
            </a:solidFill>
            <a:ln>
              <a:noFill/>
            </a:ln>
          </p:spPr>
          <p:txBody>
            <a:bodyPr tIns="45516" bIns="45516"/>
            <a:lstStyle>
              <a:lvl1pPr lvl="0">
                <a:defRPr/>
              </a:lvl1pPr>
            </a:lstStyle>
            <a:p>
              <a:pPr lvl="0" algn="ctr"/>
              <a:r>
                <a:rPr sz="2400" b="1">
                  <a:solidFill>
                    <a:srgbClr val="FF0000"/>
                  </a:solidFill>
                  <a:latin typeface="Constantia"/>
                </a:rPr>
                <a:t>GAAP</a:t>
              </a:r>
            </a:p>
          </p:txBody>
        </p:sp>
        <p:sp>
          <p:nvSpPr>
            <p:cNvPr id="33" name="Rectangle 32"/>
            <p:cNvSpPr/>
            <p:nvPr/>
          </p:nvSpPr>
          <p:spPr>
            <a:xfrm>
              <a:off x="3785" y="3573"/>
              <a:ext cx="1766" cy="633"/>
            </a:xfrm>
            <a:prstGeom prst="rect">
              <a:avLst/>
            </a:prstGeom>
            <a:solidFill>
              <a:srgbClr val="CCEDDE"/>
            </a:solidFill>
            <a:ln>
              <a:noFill/>
            </a:ln>
          </p:spPr>
          <p:txBody>
            <a:bodyPr tIns="45551" bIns="45551"/>
            <a:lstStyle>
              <a:lvl1pPr lvl="0">
                <a:defRPr/>
              </a:lvl1pPr>
            </a:lstStyle>
            <a:p>
              <a:pPr lvl="0" algn="ctr"/>
              <a:r>
                <a:rPr sz="2000" b="1">
                  <a:solidFill>
                    <a:srgbClr val="000000"/>
                  </a:solidFill>
                  <a:latin typeface="Constantia"/>
                </a:rPr>
                <a:t>1.به عنوان درامد دوره</a:t>
              </a:r>
            </a:p>
            <a:p>
              <a:pPr lvl="0" algn="ctr"/>
              <a:r>
                <a:rPr sz="2000" b="1">
                  <a:solidFill>
                    <a:srgbClr val="000000"/>
                  </a:solidFill>
                  <a:latin typeface="Constantia"/>
                </a:rPr>
                <a:t>2.  تهاتر درامد و هزینه مرتبط مجاز نیست</a:t>
              </a:r>
            </a:p>
          </p:txBody>
        </p:sp>
        <p:sp>
          <p:nvSpPr>
            <p:cNvPr id="34" name="Rectangle 33"/>
            <p:cNvSpPr/>
            <p:nvPr/>
          </p:nvSpPr>
          <p:spPr>
            <a:xfrm>
              <a:off x="2019" y="3573"/>
              <a:ext cx="1766" cy="633"/>
            </a:xfrm>
            <a:prstGeom prst="rect">
              <a:avLst/>
            </a:prstGeom>
            <a:solidFill>
              <a:srgbClr val="CCEDDE"/>
            </a:solidFill>
            <a:ln>
              <a:noFill/>
            </a:ln>
          </p:spPr>
          <p:txBody>
            <a:bodyPr tIns="45551" bIns="45551"/>
            <a:lstStyle>
              <a:lvl1pPr lvl="0">
                <a:defRPr/>
              </a:lvl1pPr>
            </a:lstStyle>
            <a:p>
              <a:pPr lvl="0" algn="ctr"/>
              <a:r>
                <a:rPr sz="2000" b="1">
                  <a:solidFill>
                    <a:srgbClr val="000000"/>
                  </a:solidFill>
                  <a:latin typeface="Constantia"/>
                </a:rPr>
                <a:t>1.به عنوان درامد دوره</a:t>
              </a:r>
            </a:p>
            <a:p>
              <a:pPr lvl="0" algn="ctr"/>
              <a:r>
                <a:rPr sz="2000" b="1">
                  <a:solidFill>
                    <a:srgbClr val="000000"/>
                  </a:solidFill>
                  <a:latin typeface="Constantia"/>
                </a:rPr>
                <a:t>2.  تهاتر درامد و هزینه مرتبط مجاز است</a:t>
              </a:r>
            </a:p>
          </p:txBody>
        </p:sp>
        <p:sp>
          <p:nvSpPr>
            <p:cNvPr id="35" name="Rectangle 34"/>
            <p:cNvSpPr/>
            <p:nvPr/>
          </p:nvSpPr>
          <p:spPr>
            <a:xfrm>
              <a:off x="253" y="3573"/>
              <a:ext cx="1766" cy="633"/>
            </a:xfrm>
            <a:prstGeom prst="rect">
              <a:avLst/>
            </a:prstGeom>
            <a:solidFill>
              <a:srgbClr val="CCEDDE"/>
            </a:solidFill>
            <a:ln>
              <a:noFill/>
            </a:ln>
          </p:spPr>
          <p:txBody>
            <a:bodyPr tIns="45551" bIns="45551"/>
            <a:lstStyle>
              <a:lvl1pPr lvl="0">
                <a:defRPr/>
              </a:lvl1pPr>
            </a:lstStyle>
            <a:p>
              <a:pPr lvl="0" algn="ctr"/>
              <a:r>
                <a:rPr sz="2000" b="1">
                  <a:solidFill>
                    <a:srgbClr val="000000"/>
                  </a:solidFill>
                  <a:latin typeface="Constantia"/>
                </a:rPr>
                <a:t>1.به عنوان درامد دوره</a:t>
              </a:r>
            </a:p>
            <a:p>
              <a:pPr lvl="0" algn="ctr"/>
              <a:r>
                <a:rPr sz="2000" b="1">
                  <a:solidFill>
                    <a:srgbClr val="000000"/>
                  </a:solidFill>
                  <a:latin typeface="Constantia"/>
                </a:rPr>
                <a:t>2.  تهاتر درامد و هزینه مرتبط مجاز است</a:t>
              </a:r>
            </a:p>
          </p:txBody>
        </p:sp>
        <p:sp>
          <p:nvSpPr>
            <p:cNvPr id="36" name="Straight Connector 35"/>
            <p:cNvSpPr/>
            <p:nvPr/>
          </p:nvSpPr>
          <p:spPr>
            <a:xfrm>
              <a:off x="3785" y="3285"/>
              <a:ext cx="0" cy="921"/>
            </a:xfrm>
            <a:prstGeom prst="line">
              <a:avLst/>
            </a:prstGeom>
            <a:noFill/>
            <a:ln w="12700">
              <a:solidFill>
                <a:srgbClr val="FFFFFF"/>
              </a:solidFill>
              <a:miter/>
            </a:ln>
          </p:spPr>
          <p:txBody>
            <a:bodyPr/>
            <a:lstStyle>
              <a:lvl1pPr lvl="0">
                <a:defRPr/>
              </a:lvl1pPr>
            </a:lstStyle>
            <a:p>
              <a:endParaRPr/>
            </a:p>
          </p:txBody>
        </p:sp>
        <p:sp>
          <p:nvSpPr>
            <p:cNvPr id="37" name="Straight Connector 36"/>
            <p:cNvSpPr/>
            <p:nvPr/>
          </p:nvSpPr>
          <p:spPr>
            <a:xfrm>
              <a:off x="2019" y="3285"/>
              <a:ext cx="0" cy="921"/>
            </a:xfrm>
            <a:prstGeom prst="line">
              <a:avLst/>
            </a:prstGeom>
            <a:noFill/>
            <a:ln w="12700">
              <a:solidFill>
                <a:srgbClr val="FFFFFF"/>
              </a:solidFill>
              <a:miter/>
            </a:ln>
          </p:spPr>
          <p:txBody>
            <a:bodyPr/>
            <a:lstStyle>
              <a:lvl1pPr lvl="0">
                <a:defRPr/>
              </a:lvl1pPr>
            </a:lstStyle>
            <a:p>
              <a:endParaRPr/>
            </a:p>
          </p:txBody>
        </p:sp>
        <p:sp>
          <p:nvSpPr>
            <p:cNvPr id="38" name="Straight Connector 37"/>
            <p:cNvSpPr/>
            <p:nvPr/>
          </p:nvSpPr>
          <p:spPr>
            <a:xfrm>
              <a:off x="253" y="3573"/>
              <a:ext cx="5298" cy="0"/>
            </a:xfrm>
            <a:prstGeom prst="line">
              <a:avLst/>
            </a:prstGeom>
            <a:noFill/>
            <a:ln w="38100">
              <a:solidFill>
                <a:srgbClr val="FFFFFF"/>
              </a:solidFill>
              <a:miter/>
            </a:ln>
          </p:spPr>
          <p:txBody>
            <a:bodyPr/>
            <a:lstStyle>
              <a:lvl1pPr lvl="0">
                <a:defRPr/>
              </a:lvl1pPr>
            </a:lstStyle>
            <a:p>
              <a:endParaRPr/>
            </a:p>
          </p:txBody>
        </p:sp>
        <p:sp>
          <p:nvSpPr>
            <p:cNvPr id="39" name="Straight Connector 38"/>
            <p:cNvSpPr/>
            <p:nvPr/>
          </p:nvSpPr>
          <p:spPr>
            <a:xfrm>
              <a:off x="5551" y="3285"/>
              <a:ext cx="0" cy="921"/>
            </a:xfrm>
            <a:prstGeom prst="line">
              <a:avLst/>
            </a:prstGeom>
            <a:noFill/>
            <a:ln w="12700">
              <a:solidFill>
                <a:srgbClr val="FFFFFF"/>
              </a:solidFill>
              <a:miter/>
            </a:ln>
          </p:spPr>
          <p:txBody>
            <a:bodyPr/>
            <a:lstStyle>
              <a:lvl1pPr lvl="0">
                <a:defRPr/>
              </a:lvl1pPr>
            </a:lstStyle>
            <a:p>
              <a:endParaRPr/>
            </a:p>
          </p:txBody>
        </p:sp>
        <p:sp>
          <p:nvSpPr>
            <p:cNvPr id="40" name="Straight Connector 39"/>
            <p:cNvSpPr/>
            <p:nvPr/>
          </p:nvSpPr>
          <p:spPr>
            <a:xfrm>
              <a:off x="253" y="3285"/>
              <a:ext cx="0" cy="921"/>
            </a:xfrm>
            <a:prstGeom prst="line">
              <a:avLst/>
            </a:prstGeom>
            <a:noFill/>
            <a:ln w="12700">
              <a:solidFill>
                <a:srgbClr val="FFFFFF"/>
              </a:solidFill>
              <a:miter/>
            </a:ln>
          </p:spPr>
          <p:txBody>
            <a:bodyPr/>
            <a:lstStyle>
              <a:lvl1pPr lvl="0">
                <a:defRPr/>
              </a:lvl1pPr>
            </a:lstStyle>
            <a:p>
              <a:endParaRPr/>
            </a:p>
          </p:txBody>
        </p:sp>
        <p:sp>
          <p:nvSpPr>
            <p:cNvPr id="41" name="Straight Connector 40"/>
            <p:cNvSpPr/>
            <p:nvPr/>
          </p:nvSpPr>
          <p:spPr>
            <a:xfrm>
              <a:off x="253" y="3285"/>
              <a:ext cx="5298" cy="0"/>
            </a:xfrm>
            <a:prstGeom prst="line">
              <a:avLst/>
            </a:prstGeom>
            <a:noFill/>
            <a:ln w="12700">
              <a:solidFill>
                <a:srgbClr val="FFFFFF"/>
              </a:solidFill>
              <a:miter/>
            </a:ln>
          </p:spPr>
          <p:txBody>
            <a:bodyPr/>
            <a:lstStyle>
              <a:lvl1pPr lvl="0">
                <a:defRPr/>
              </a:lvl1pPr>
            </a:lstStyle>
            <a:p>
              <a:endParaRPr/>
            </a:p>
          </p:txBody>
        </p:sp>
        <p:sp>
          <p:nvSpPr>
            <p:cNvPr id="42" name="Straight Connector 41"/>
            <p:cNvSpPr/>
            <p:nvPr/>
          </p:nvSpPr>
          <p:spPr>
            <a:xfrm>
              <a:off x="253" y="4206"/>
              <a:ext cx="5298"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 calcmode="lin" valueType="num">
                                      <p:cBhvr>
                                        <p:cTn id="2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 calcmode="lin" valueType="num">
                                      <p:cBhvr>
                                        <p:cTn id="36"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داراییهای ثابت مشهود</a:t>
            </a:r>
          </a:p>
          <a:p>
            <a:pPr lvl="0" algn="just">
              <a:buNone/>
            </a:pPr>
            <a:r>
              <a:rPr sz="2800" b="1">
                <a:solidFill>
                  <a:srgbClr val="0070C0"/>
                </a:solidFill>
              </a:rPr>
              <a:t>حسابداری و گزارشگری</a:t>
            </a:r>
          </a:p>
          <a:p>
            <a:pPr lvl="0" algn="just"/>
            <a:r>
              <a:rPr sz="2400" b="1">
                <a:solidFill>
                  <a:srgbClr val="0F6FC6"/>
                </a:solidFill>
              </a:rPr>
              <a:t>نحوه برخورد با کمکهای بلاعوض مرتبط با دارایی</a:t>
            </a:r>
          </a:p>
          <a:p>
            <a:pPr lvl="0" algn="just"/>
            <a:endParaRPr sz="2400" b="1">
              <a:solidFill>
                <a:srgbClr val="0F6FC6"/>
              </a:solidFill>
            </a:endParaRPr>
          </a:p>
          <a:p>
            <a:pPr lvl="0" algn="just"/>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400" b="1">
                <a:solidFill>
                  <a:srgbClr val="0F6FC6"/>
                </a:solidFill>
              </a:rPr>
              <a:t>اندازه گیری داراییهای زیستی مولد</a:t>
            </a:r>
          </a:p>
          <a:p>
            <a:pPr lvl="0" algn="just"/>
            <a:endParaRPr sz="2400" b="1">
              <a:solidFill>
                <a:srgbClr val="0F6FC6"/>
              </a:solidFill>
            </a:endParaRPr>
          </a:p>
          <a:p>
            <a:pPr lvl="0" algn="just"/>
            <a:endParaRPr sz="2400" b="1">
              <a:solidFill>
                <a:srgbClr val="0F6FC6"/>
              </a:solidFill>
            </a:endParaRPr>
          </a:p>
          <a:p>
            <a:pPr lvl="0" algn="just"/>
            <a:endParaRPr sz="2400" b="1">
              <a:solidFill>
                <a:srgbClr val="0F6FC6"/>
              </a:solidFill>
            </a:endParaRPr>
          </a:p>
          <a:p>
            <a:pPr lvl="0" algn="just"/>
            <a:endParaRPr sz="2400" b="1">
              <a:solidFill>
                <a:srgbClr val="0F6FC6"/>
              </a:solidFill>
            </a:endParaRPr>
          </a:p>
          <a:p>
            <a:pPr lvl="0" algn="just"/>
            <a:r>
              <a:rPr sz="2400" b="1">
                <a:solidFill>
                  <a:srgbClr val="0F6FC6"/>
                </a:solidFill>
              </a:rPr>
              <a:t>سرمایه ای کردن مخارج تامین مالی </a:t>
            </a:r>
          </a:p>
          <a:p>
            <a:pPr lvl="0" algn="just"/>
            <a:endParaRPr sz="2400" b="1">
              <a:solidFill>
                <a:srgbClr val="0F6FC6"/>
              </a:solidFill>
            </a:endParaRPr>
          </a:p>
          <a:p>
            <a:pPr lvl="0" algn="just"/>
            <a:endParaRPr sz="2400" b="1">
              <a:solidFill>
                <a:srgbClr val="0F6FC6"/>
              </a:solidFill>
            </a:endParaRPr>
          </a:p>
        </p:txBody>
      </p:sp>
      <p:grpSp>
        <p:nvGrpSpPr>
          <p:cNvPr id="3" name="Group 2"/>
          <p:cNvGrpSpPr/>
          <p:nvPr/>
        </p:nvGrpSpPr>
        <p:grpSpPr>
          <a:xfrm>
            <a:off x="71438" y="1585913"/>
            <a:ext cx="8950324" cy="1646237"/>
            <a:chOff x="45" y="999"/>
            <a:chExt cx="5638" cy="1037"/>
          </a:xfrm>
        </p:grpSpPr>
        <p:sp>
          <p:nvSpPr>
            <p:cNvPr id="4" name="Rectangle 3"/>
            <p:cNvSpPr/>
            <p:nvPr/>
          </p:nvSpPr>
          <p:spPr>
            <a:xfrm>
              <a:off x="3964" y="999"/>
              <a:ext cx="1719" cy="288"/>
            </a:xfrm>
            <a:prstGeom prst="rect">
              <a:avLst/>
            </a:prstGeom>
            <a:solidFill>
              <a:srgbClr val="10CF9B"/>
            </a:solidFill>
            <a:ln>
              <a:noFill/>
            </a:ln>
          </p:spPr>
          <p:txBody>
            <a:bodyPr tIns="45759" bIns="45759"/>
            <a:lstStyle>
              <a:lvl1pPr lvl="0">
                <a:defRPr/>
              </a:lvl1pPr>
            </a:lstStyle>
            <a:p>
              <a:pPr lvl="0" algn="ctr"/>
              <a:r>
                <a:rPr sz="2400" b="1">
                  <a:solidFill>
                    <a:srgbClr val="FF0000"/>
                  </a:solidFill>
                  <a:latin typeface="Constantia"/>
                </a:rPr>
                <a:t>ایران</a:t>
              </a:r>
            </a:p>
          </p:txBody>
        </p:sp>
        <p:sp>
          <p:nvSpPr>
            <p:cNvPr id="5" name="Rectangle 4"/>
            <p:cNvSpPr/>
            <p:nvPr/>
          </p:nvSpPr>
          <p:spPr>
            <a:xfrm>
              <a:off x="2023" y="999"/>
              <a:ext cx="1941" cy="288"/>
            </a:xfrm>
            <a:prstGeom prst="rect">
              <a:avLst/>
            </a:prstGeom>
            <a:solidFill>
              <a:srgbClr val="10CF9B"/>
            </a:solidFill>
            <a:ln>
              <a:noFill/>
            </a:ln>
          </p:spPr>
          <p:txBody>
            <a:bodyPr tIns="45759" bIns="45759"/>
            <a:lstStyle>
              <a:lvl1pPr lvl="0">
                <a:defRPr/>
              </a:lvl1pPr>
            </a:lstStyle>
            <a:p>
              <a:pPr lvl="0" algn="ctr"/>
              <a:r>
                <a:rPr sz="2400" b="1">
                  <a:solidFill>
                    <a:srgbClr val="FF0000"/>
                  </a:solidFill>
                  <a:latin typeface="Constantia"/>
                </a:rPr>
                <a:t>IFRS</a:t>
              </a:r>
            </a:p>
          </p:txBody>
        </p:sp>
        <p:sp>
          <p:nvSpPr>
            <p:cNvPr id="6" name="Rectangle 5"/>
            <p:cNvSpPr/>
            <p:nvPr/>
          </p:nvSpPr>
          <p:spPr>
            <a:xfrm>
              <a:off x="45" y="999"/>
              <a:ext cx="1978" cy="288"/>
            </a:xfrm>
            <a:prstGeom prst="rect">
              <a:avLst/>
            </a:prstGeom>
            <a:solidFill>
              <a:srgbClr val="10CF9B"/>
            </a:solidFill>
            <a:ln>
              <a:noFill/>
            </a:ln>
          </p:spPr>
          <p:txBody>
            <a:bodyPr tIns="45759" bIns="45759"/>
            <a:lstStyle>
              <a:lvl1pPr lvl="0">
                <a:defRPr/>
              </a:lvl1pPr>
            </a:lstStyle>
            <a:p>
              <a:pPr lvl="0" algn="ctr"/>
              <a:r>
                <a:rPr sz="2400" b="1">
                  <a:solidFill>
                    <a:srgbClr val="FF0000"/>
                  </a:solidFill>
                  <a:latin typeface="Constantia"/>
                </a:rPr>
                <a:t>GAAP</a:t>
              </a:r>
            </a:p>
          </p:txBody>
        </p:sp>
        <p:sp>
          <p:nvSpPr>
            <p:cNvPr id="7" name="Rectangle 6"/>
            <p:cNvSpPr/>
            <p:nvPr/>
          </p:nvSpPr>
          <p:spPr>
            <a:xfrm>
              <a:off x="3964" y="1287"/>
              <a:ext cx="1719" cy="749"/>
            </a:xfrm>
            <a:prstGeom prst="rect">
              <a:avLst/>
            </a:prstGeom>
            <a:solidFill>
              <a:srgbClr val="E7F6EF"/>
            </a:solidFill>
            <a:ln>
              <a:noFill/>
            </a:ln>
          </p:spPr>
          <p:txBody>
            <a:bodyPr tIns="45759" bIns="45759"/>
            <a:lstStyle>
              <a:lvl1pPr lvl="0">
                <a:defRPr/>
              </a:lvl1pPr>
            </a:lstStyle>
            <a:p>
              <a:pPr lvl="0" algn="ctr"/>
              <a:r>
                <a:rPr sz="2200">
                  <a:solidFill>
                    <a:srgbClr val="000000"/>
                  </a:solidFill>
                  <a:latin typeface="Constantia"/>
                </a:rPr>
                <a:t>به عنوان بدهی و متناسب با عمر داراییها شناسایی به عنوان درامد</a:t>
              </a:r>
            </a:p>
          </p:txBody>
        </p:sp>
        <p:sp>
          <p:nvSpPr>
            <p:cNvPr id="8" name="Rectangle 7"/>
            <p:cNvSpPr/>
            <p:nvPr/>
          </p:nvSpPr>
          <p:spPr>
            <a:xfrm>
              <a:off x="2023" y="1287"/>
              <a:ext cx="1941" cy="749"/>
            </a:xfrm>
            <a:prstGeom prst="rect">
              <a:avLst/>
            </a:prstGeom>
            <a:solidFill>
              <a:srgbClr val="E7F6EF"/>
            </a:solidFill>
            <a:ln>
              <a:noFill/>
            </a:ln>
          </p:spPr>
          <p:txBody>
            <a:bodyPr tIns="45759" bIns="45759"/>
            <a:lstStyle>
              <a:lvl1pPr lvl="0">
                <a:defRPr/>
              </a:lvl1pPr>
            </a:lstStyle>
            <a:p>
              <a:pPr lvl="0" algn="ctr"/>
              <a:r>
                <a:rPr sz="2400">
                  <a:solidFill>
                    <a:srgbClr val="000000"/>
                  </a:solidFill>
                  <a:latin typeface="Constantia"/>
                </a:rPr>
                <a:t>به عنوان بدهی و یا یک حساب کاهنده دارایی</a:t>
              </a:r>
            </a:p>
          </p:txBody>
        </p:sp>
        <p:sp>
          <p:nvSpPr>
            <p:cNvPr id="9" name="Rectangle 8"/>
            <p:cNvSpPr/>
            <p:nvPr/>
          </p:nvSpPr>
          <p:spPr>
            <a:xfrm>
              <a:off x="45" y="1287"/>
              <a:ext cx="1978" cy="749"/>
            </a:xfrm>
            <a:prstGeom prst="rect">
              <a:avLst/>
            </a:prstGeom>
            <a:solidFill>
              <a:srgbClr val="E7F6EF"/>
            </a:solidFill>
            <a:ln>
              <a:noFill/>
            </a:ln>
          </p:spPr>
          <p:txBody>
            <a:bodyPr tIns="45759" bIns="45759"/>
            <a:lstStyle>
              <a:lvl1pPr lvl="0">
                <a:defRPr/>
              </a:lvl1pPr>
            </a:lstStyle>
            <a:p>
              <a:pPr lvl="0" algn="ctr"/>
              <a:r>
                <a:rPr sz="2400">
                  <a:solidFill>
                    <a:srgbClr val="000000"/>
                  </a:solidFill>
                  <a:latin typeface="Constantia"/>
                </a:rPr>
                <a:t>به عنوان بدهی و متناسب با عمر داراییها شناسایی به عنوان درامد</a:t>
              </a:r>
            </a:p>
          </p:txBody>
        </p:sp>
        <p:sp>
          <p:nvSpPr>
            <p:cNvPr id="10" name="Straight Connector 9"/>
            <p:cNvSpPr/>
            <p:nvPr/>
          </p:nvSpPr>
          <p:spPr>
            <a:xfrm>
              <a:off x="45" y="1287"/>
              <a:ext cx="5638" cy="0"/>
            </a:xfrm>
            <a:prstGeom prst="line">
              <a:avLst/>
            </a:prstGeom>
            <a:noFill/>
            <a:ln w="12700">
              <a:solidFill>
                <a:srgbClr val="10CF9B"/>
              </a:solidFill>
              <a:miter/>
            </a:ln>
          </p:spPr>
          <p:txBody>
            <a:bodyPr/>
            <a:lstStyle>
              <a:lvl1pPr lvl="0">
                <a:defRPr/>
              </a:lvl1pPr>
            </a:lstStyle>
            <a:p>
              <a:endParaRPr/>
            </a:p>
          </p:txBody>
        </p:sp>
        <p:sp>
          <p:nvSpPr>
            <p:cNvPr id="11" name="Straight Connector 10"/>
            <p:cNvSpPr/>
            <p:nvPr/>
          </p:nvSpPr>
          <p:spPr>
            <a:xfrm>
              <a:off x="5683" y="999"/>
              <a:ext cx="0" cy="1037"/>
            </a:xfrm>
            <a:prstGeom prst="line">
              <a:avLst/>
            </a:prstGeom>
            <a:noFill/>
            <a:ln w="12700">
              <a:solidFill>
                <a:srgbClr val="10CF9B"/>
              </a:solidFill>
              <a:miter/>
            </a:ln>
          </p:spPr>
          <p:txBody>
            <a:bodyPr/>
            <a:lstStyle>
              <a:lvl1pPr lvl="0">
                <a:defRPr/>
              </a:lvl1pPr>
            </a:lstStyle>
            <a:p>
              <a:endParaRPr/>
            </a:p>
          </p:txBody>
        </p:sp>
        <p:sp>
          <p:nvSpPr>
            <p:cNvPr id="12" name="Straight Connector 11"/>
            <p:cNvSpPr/>
            <p:nvPr/>
          </p:nvSpPr>
          <p:spPr>
            <a:xfrm>
              <a:off x="45" y="999"/>
              <a:ext cx="0" cy="1037"/>
            </a:xfrm>
            <a:prstGeom prst="line">
              <a:avLst/>
            </a:prstGeom>
            <a:noFill/>
            <a:ln w="12700">
              <a:solidFill>
                <a:srgbClr val="10CF9B"/>
              </a:solidFill>
              <a:miter/>
            </a:ln>
          </p:spPr>
          <p:txBody>
            <a:bodyPr/>
            <a:lstStyle>
              <a:lvl1pPr lvl="0">
                <a:defRPr/>
              </a:lvl1pPr>
            </a:lstStyle>
            <a:p>
              <a:endParaRPr/>
            </a:p>
          </p:txBody>
        </p:sp>
        <p:sp>
          <p:nvSpPr>
            <p:cNvPr id="13" name="Straight Connector 12"/>
            <p:cNvSpPr/>
            <p:nvPr/>
          </p:nvSpPr>
          <p:spPr>
            <a:xfrm>
              <a:off x="45" y="999"/>
              <a:ext cx="5638" cy="0"/>
            </a:xfrm>
            <a:prstGeom prst="line">
              <a:avLst/>
            </a:prstGeom>
            <a:noFill/>
            <a:ln w="12700">
              <a:solidFill>
                <a:srgbClr val="10CF9B"/>
              </a:solidFill>
              <a:miter/>
            </a:ln>
          </p:spPr>
          <p:txBody>
            <a:bodyPr/>
            <a:lstStyle>
              <a:lvl1pPr lvl="0">
                <a:defRPr/>
              </a:lvl1pPr>
            </a:lstStyle>
            <a:p>
              <a:endParaRPr/>
            </a:p>
          </p:txBody>
        </p:sp>
        <p:sp>
          <p:nvSpPr>
            <p:cNvPr id="14" name="Straight Connector 13"/>
            <p:cNvSpPr/>
            <p:nvPr/>
          </p:nvSpPr>
          <p:spPr>
            <a:xfrm>
              <a:off x="45" y="2036"/>
              <a:ext cx="5638" cy="0"/>
            </a:xfrm>
            <a:prstGeom prst="line">
              <a:avLst/>
            </a:prstGeom>
            <a:noFill/>
            <a:ln w="12700">
              <a:solidFill>
                <a:srgbClr val="10CF9B"/>
              </a:solidFill>
              <a:miter/>
            </a:ln>
          </p:spPr>
          <p:txBody>
            <a:bodyPr/>
            <a:lstStyle>
              <a:lvl1pPr lvl="0">
                <a:defRPr/>
              </a:lvl1pPr>
            </a:lstStyle>
            <a:p>
              <a:endParaRPr/>
            </a:p>
          </p:txBody>
        </p:sp>
      </p:grpSp>
      <p:grpSp>
        <p:nvGrpSpPr>
          <p:cNvPr id="15" name="Group 14"/>
          <p:cNvGrpSpPr/>
          <p:nvPr/>
        </p:nvGrpSpPr>
        <p:grpSpPr>
          <a:xfrm>
            <a:off x="409575" y="3889375"/>
            <a:ext cx="8410575" cy="1249363"/>
            <a:chOff x="258" y="2450"/>
            <a:chExt cx="5298" cy="787"/>
          </a:xfrm>
        </p:grpSpPr>
        <p:sp>
          <p:nvSpPr>
            <p:cNvPr id="16" name="Rectangle 15"/>
            <p:cNvSpPr/>
            <p:nvPr/>
          </p:nvSpPr>
          <p:spPr>
            <a:xfrm>
              <a:off x="3790" y="2450"/>
              <a:ext cx="1766" cy="288"/>
            </a:xfrm>
            <a:prstGeom prst="rect">
              <a:avLst/>
            </a:prstGeom>
            <a:solidFill>
              <a:srgbClr val="10CF9B"/>
            </a:solidFill>
            <a:ln>
              <a:noFill/>
            </a:ln>
          </p:spPr>
          <p:txBody>
            <a:bodyPr tIns="45689" bIns="45689"/>
            <a:lstStyle>
              <a:lvl1pPr lvl="0">
                <a:defRPr/>
              </a:lvl1pPr>
            </a:lstStyle>
            <a:p>
              <a:pPr lvl="0" algn="ctr"/>
              <a:r>
                <a:rPr sz="2400" b="1">
                  <a:solidFill>
                    <a:srgbClr val="FF0000"/>
                  </a:solidFill>
                  <a:latin typeface="Constantia"/>
                </a:rPr>
                <a:t>ایران</a:t>
              </a:r>
            </a:p>
          </p:txBody>
        </p:sp>
        <p:sp>
          <p:nvSpPr>
            <p:cNvPr id="17" name="Rectangle 16"/>
            <p:cNvSpPr/>
            <p:nvPr/>
          </p:nvSpPr>
          <p:spPr>
            <a:xfrm>
              <a:off x="2024" y="2450"/>
              <a:ext cx="1766" cy="288"/>
            </a:xfrm>
            <a:prstGeom prst="rect">
              <a:avLst/>
            </a:prstGeom>
            <a:solidFill>
              <a:srgbClr val="10CF9B"/>
            </a:solidFill>
            <a:ln>
              <a:noFill/>
            </a:ln>
          </p:spPr>
          <p:txBody>
            <a:bodyPr tIns="45689" bIns="45689"/>
            <a:lstStyle>
              <a:lvl1pPr lvl="0">
                <a:defRPr/>
              </a:lvl1pPr>
            </a:lstStyle>
            <a:p>
              <a:pPr lvl="0" algn="ctr"/>
              <a:r>
                <a:rPr sz="2400" b="1">
                  <a:solidFill>
                    <a:srgbClr val="FF0000"/>
                  </a:solidFill>
                  <a:latin typeface="Constantia"/>
                </a:rPr>
                <a:t>IFRS</a:t>
              </a:r>
            </a:p>
          </p:txBody>
        </p:sp>
        <p:sp>
          <p:nvSpPr>
            <p:cNvPr id="18" name="Rectangle 17"/>
            <p:cNvSpPr/>
            <p:nvPr/>
          </p:nvSpPr>
          <p:spPr>
            <a:xfrm>
              <a:off x="258" y="2450"/>
              <a:ext cx="1766" cy="288"/>
            </a:xfrm>
            <a:prstGeom prst="rect">
              <a:avLst/>
            </a:prstGeom>
            <a:solidFill>
              <a:srgbClr val="10CF9B"/>
            </a:solidFill>
            <a:ln>
              <a:noFill/>
            </a:ln>
          </p:spPr>
          <p:txBody>
            <a:bodyPr tIns="45689" bIns="45689"/>
            <a:lstStyle>
              <a:lvl1pPr lvl="0">
                <a:defRPr/>
              </a:lvl1pPr>
            </a:lstStyle>
            <a:p>
              <a:pPr lvl="0" algn="ctr"/>
              <a:r>
                <a:rPr sz="2400" b="1">
                  <a:solidFill>
                    <a:srgbClr val="FF0000"/>
                  </a:solidFill>
                  <a:latin typeface="Constantia"/>
                </a:rPr>
                <a:t>GAAP</a:t>
              </a:r>
            </a:p>
          </p:txBody>
        </p:sp>
        <p:sp>
          <p:nvSpPr>
            <p:cNvPr id="19" name="Rectangle 18"/>
            <p:cNvSpPr/>
            <p:nvPr/>
          </p:nvSpPr>
          <p:spPr>
            <a:xfrm>
              <a:off x="3790" y="2738"/>
              <a:ext cx="1766" cy="499"/>
            </a:xfrm>
            <a:prstGeom prst="rect">
              <a:avLst/>
            </a:prstGeom>
            <a:solidFill>
              <a:srgbClr val="CCEDDE"/>
            </a:solidFill>
            <a:ln>
              <a:noFill/>
            </a:ln>
          </p:spPr>
          <p:txBody>
            <a:bodyPr tIns="45724" bIns="45724"/>
            <a:lstStyle>
              <a:lvl1pPr lvl="0">
                <a:defRPr/>
              </a:lvl1pPr>
            </a:lstStyle>
            <a:p>
              <a:pPr lvl="0" algn="ctr"/>
              <a:r>
                <a:rPr sz="2000" b="1">
                  <a:solidFill>
                    <a:srgbClr val="000000"/>
                  </a:solidFill>
                  <a:latin typeface="Constantia"/>
                </a:rPr>
                <a:t>بهای تمام شده</a:t>
              </a:r>
            </a:p>
          </p:txBody>
        </p:sp>
        <p:sp>
          <p:nvSpPr>
            <p:cNvPr id="20" name="Rectangle 19"/>
            <p:cNvSpPr/>
            <p:nvPr/>
          </p:nvSpPr>
          <p:spPr>
            <a:xfrm>
              <a:off x="2024" y="2738"/>
              <a:ext cx="1766" cy="499"/>
            </a:xfrm>
            <a:prstGeom prst="rect">
              <a:avLst/>
            </a:prstGeom>
            <a:solidFill>
              <a:srgbClr val="CCEDDE"/>
            </a:solidFill>
            <a:ln>
              <a:noFill/>
            </a:ln>
          </p:spPr>
          <p:txBody>
            <a:bodyPr tIns="45724" bIns="45724"/>
            <a:lstStyle>
              <a:lvl1pPr lvl="0">
                <a:defRPr/>
              </a:lvl1pPr>
            </a:lstStyle>
            <a:p>
              <a:pPr lvl="0" algn="ctr"/>
              <a:r>
                <a:rPr sz="2000" b="1">
                  <a:solidFill>
                    <a:srgbClr val="000000"/>
                  </a:solidFill>
                  <a:latin typeface="Constantia"/>
                </a:rPr>
                <a:t>ارزش منصفانه</a:t>
              </a:r>
            </a:p>
          </p:txBody>
        </p:sp>
        <p:sp>
          <p:nvSpPr>
            <p:cNvPr id="21" name="Rectangle 20"/>
            <p:cNvSpPr/>
            <p:nvPr/>
          </p:nvSpPr>
          <p:spPr>
            <a:xfrm>
              <a:off x="258" y="2738"/>
              <a:ext cx="1766" cy="499"/>
            </a:xfrm>
            <a:prstGeom prst="rect">
              <a:avLst/>
            </a:prstGeom>
            <a:solidFill>
              <a:srgbClr val="CCEDDE"/>
            </a:solidFill>
            <a:ln>
              <a:noFill/>
            </a:ln>
          </p:spPr>
          <p:txBody>
            <a:bodyPr tIns="45724" bIns="45724"/>
            <a:lstStyle>
              <a:lvl1pPr lvl="0">
                <a:defRPr/>
              </a:lvl1pPr>
            </a:lstStyle>
            <a:p>
              <a:pPr lvl="0" algn="ctr"/>
              <a:r>
                <a:rPr sz="2000" b="1">
                  <a:solidFill>
                    <a:srgbClr val="000000"/>
                  </a:solidFill>
                  <a:latin typeface="Constantia"/>
                </a:rPr>
                <a:t>بهای تمام شده</a:t>
              </a:r>
            </a:p>
          </p:txBody>
        </p:sp>
        <p:sp>
          <p:nvSpPr>
            <p:cNvPr id="22" name="Straight Connector 21"/>
            <p:cNvSpPr/>
            <p:nvPr/>
          </p:nvSpPr>
          <p:spPr>
            <a:xfrm>
              <a:off x="3790" y="2450"/>
              <a:ext cx="0" cy="787"/>
            </a:xfrm>
            <a:prstGeom prst="line">
              <a:avLst/>
            </a:prstGeom>
            <a:noFill/>
            <a:ln w="12700">
              <a:solidFill>
                <a:srgbClr val="FFFFFF"/>
              </a:solidFill>
              <a:miter/>
            </a:ln>
          </p:spPr>
          <p:txBody>
            <a:bodyPr/>
            <a:lstStyle>
              <a:lvl1pPr lvl="0">
                <a:defRPr/>
              </a:lvl1pPr>
            </a:lstStyle>
            <a:p>
              <a:endParaRPr/>
            </a:p>
          </p:txBody>
        </p:sp>
        <p:sp>
          <p:nvSpPr>
            <p:cNvPr id="23" name="Straight Connector 22"/>
            <p:cNvSpPr/>
            <p:nvPr/>
          </p:nvSpPr>
          <p:spPr>
            <a:xfrm>
              <a:off x="2024" y="2450"/>
              <a:ext cx="0" cy="787"/>
            </a:xfrm>
            <a:prstGeom prst="line">
              <a:avLst/>
            </a:prstGeom>
            <a:noFill/>
            <a:ln w="12700">
              <a:solidFill>
                <a:srgbClr val="FFFFFF"/>
              </a:solidFill>
              <a:miter/>
            </a:ln>
          </p:spPr>
          <p:txBody>
            <a:bodyPr/>
            <a:lstStyle>
              <a:lvl1pPr lvl="0">
                <a:defRPr/>
              </a:lvl1pPr>
            </a:lstStyle>
            <a:p>
              <a:endParaRPr/>
            </a:p>
          </p:txBody>
        </p:sp>
        <p:sp>
          <p:nvSpPr>
            <p:cNvPr id="24" name="Straight Connector 23"/>
            <p:cNvSpPr/>
            <p:nvPr/>
          </p:nvSpPr>
          <p:spPr>
            <a:xfrm>
              <a:off x="258" y="2738"/>
              <a:ext cx="5298" cy="0"/>
            </a:xfrm>
            <a:prstGeom prst="line">
              <a:avLst/>
            </a:prstGeom>
            <a:noFill/>
            <a:ln w="38100">
              <a:solidFill>
                <a:srgbClr val="FFFFFF"/>
              </a:solidFill>
              <a:miter/>
            </a:ln>
          </p:spPr>
          <p:txBody>
            <a:bodyPr/>
            <a:lstStyle>
              <a:lvl1pPr lvl="0">
                <a:defRPr/>
              </a:lvl1pPr>
            </a:lstStyle>
            <a:p>
              <a:endParaRPr/>
            </a:p>
          </p:txBody>
        </p:sp>
        <p:sp>
          <p:nvSpPr>
            <p:cNvPr id="25" name="Straight Connector 24"/>
            <p:cNvSpPr/>
            <p:nvPr/>
          </p:nvSpPr>
          <p:spPr>
            <a:xfrm>
              <a:off x="5556" y="2450"/>
              <a:ext cx="0" cy="787"/>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258" y="2450"/>
              <a:ext cx="0" cy="787"/>
            </a:xfrm>
            <a:prstGeom prst="line">
              <a:avLst/>
            </a:prstGeom>
            <a:noFill/>
            <a:ln w="12700">
              <a:solidFill>
                <a:srgbClr val="FFFFFF"/>
              </a:solidFill>
              <a:miter/>
            </a:ln>
          </p:spPr>
          <p:txBody>
            <a:bodyPr/>
            <a:lstStyle>
              <a:lvl1pPr lvl="0">
                <a:defRPr/>
              </a:lvl1pPr>
            </a:lstStyle>
            <a:p>
              <a:endParaRPr/>
            </a:p>
          </p:txBody>
        </p:sp>
        <p:sp>
          <p:nvSpPr>
            <p:cNvPr id="27" name="Straight Connector 26"/>
            <p:cNvSpPr/>
            <p:nvPr/>
          </p:nvSpPr>
          <p:spPr>
            <a:xfrm>
              <a:off x="258" y="2450"/>
              <a:ext cx="5298" cy="0"/>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258" y="3237"/>
              <a:ext cx="5298" cy="0"/>
            </a:xfrm>
            <a:prstGeom prst="line">
              <a:avLst/>
            </a:prstGeom>
            <a:noFill/>
            <a:ln w="12700">
              <a:solidFill>
                <a:srgbClr val="FFFFFF"/>
              </a:solidFill>
              <a:miter/>
            </a:ln>
          </p:spPr>
          <p:txBody>
            <a:bodyPr/>
            <a:lstStyle>
              <a:lvl1pPr lvl="0">
                <a:defRPr/>
              </a:lvl1pPr>
            </a:lstStyle>
            <a:p>
              <a:endParaRPr/>
            </a:p>
          </p:txBody>
        </p:sp>
      </p:grpSp>
      <p:grpSp>
        <p:nvGrpSpPr>
          <p:cNvPr id="29" name="Group 28"/>
          <p:cNvGrpSpPr/>
          <p:nvPr/>
        </p:nvGrpSpPr>
        <p:grpSpPr>
          <a:xfrm>
            <a:off x="409575" y="5608638"/>
            <a:ext cx="8410575" cy="1249362"/>
            <a:chOff x="258" y="3533"/>
            <a:chExt cx="5298" cy="787"/>
          </a:xfrm>
        </p:grpSpPr>
        <p:sp>
          <p:nvSpPr>
            <p:cNvPr id="30" name="Rectangle 29"/>
            <p:cNvSpPr/>
            <p:nvPr/>
          </p:nvSpPr>
          <p:spPr>
            <a:xfrm>
              <a:off x="3790" y="3533"/>
              <a:ext cx="1766" cy="288"/>
            </a:xfrm>
            <a:prstGeom prst="rect">
              <a:avLst/>
            </a:prstGeom>
            <a:solidFill>
              <a:srgbClr val="10CF9B"/>
            </a:solidFill>
            <a:ln>
              <a:noFill/>
            </a:ln>
          </p:spPr>
          <p:txBody>
            <a:bodyPr tIns="45689" bIns="45689"/>
            <a:lstStyle>
              <a:lvl1pPr lvl="0">
                <a:defRPr/>
              </a:lvl1pPr>
            </a:lstStyle>
            <a:p>
              <a:pPr lvl="0" algn="ctr"/>
              <a:r>
                <a:rPr sz="2400" b="1">
                  <a:solidFill>
                    <a:srgbClr val="FF0000"/>
                  </a:solidFill>
                  <a:latin typeface="Constantia"/>
                </a:rPr>
                <a:t>ایران</a:t>
              </a:r>
            </a:p>
          </p:txBody>
        </p:sp>
        <p:sp>
          <p:nvSpPr>
            <p:cNvPr id="31" name="Rectangle 30"/>
            <p:cNvSpPr/>
            <p:nvPr/>
          </p:nvSpPr>
          <p:spPr>
            <a:xfrm>
              <a:off x="2024" y="3533"/>
              <a:ext cx="1766" cy="288"/>
            </a:xfrm>
            <a:prstGeom prst="rect">
              <a:avLst/>
            </a:prstGeom>
            <a:solidFill>
              <a:srgbClr val="10CF9B"/>
            </a:solidFill>
            <a:ln>
              <a:noFill/>
            </a:ln>
          </p:spPr>
          <p:txBody>
            <a:bodyPr tIns="45689" bIns="45689"/>
            <a:lstStyle>
              <a:lvl1pPr lvl="0">
                <a:defRPr/>
              </a:lvl1pPr>
            </a:lstStyle>
            <a:p>
              <a:pPr lvl="0" algn="ctr"/>
              <a:r>
                <a:rPr sz="2400" b="1">
                  <a:solidFill>
                    <a:srgbClr val="FF0000"/>
                  </a:solidFill>
                  <a:latin typeface="Constantia"/>
                </a:rPr>
                <a:t>IFRS</a:t>
              </a:r>
            </a:p>
          </p:txBody>
        </p:sp>
        <p:sp>
          <p:nvSpPr>
            <p:cNvPr id="32" name="Rectangle 31"/>
            <p:cNvSpPr/>
            <p:nvPr/>
          </p:nvSpPr>
          <p:spPr>
            <a:xfrm>
              <a:off x="258" y="3533"/>
              <a:ext cx="1766" cy="288"/>
            </a:xfrm>
            <a:prstGeom prst="rect">
              <a:avLst/>
            </a:prstGeom>
            <a:solidFill>
              <a:srgbClr val="10CF9B"/>
            </a:solidFill>
            <a:ln>
              <a:noFill/>
            </a:ln>
          </p:spPr>
          <p:txBody>
            <a:bodyPr tIns="45689" bIns="45689"/>
            <a:lstStyle>
              <a:lvl1pPr lvl="0">
                <a:defRPr/>
              </a:lvl1pPr>
            </a:lstStyle>
            <a:p>
              <a:pPr lvl="0" algn="ctr"/>
              <a:r>
                <a:rPr sz="2400" b="1">
                  <a:solidFill>
                    <a:srgbClr val="FF0000"/>
                  </a:solidFill>
                  <a:latin typeface="Constantia"/>
                </a:rPr>
                <a:t>GAAP</a:t>
              </a:r>
            </a:p>
          </p:txBody>
        </p:sp>
        <p:sp>
          <p:nvSpPr>
            <p:cNvPr id="33" name="Rectangle 32"/>
            <p:cNvSpPr/>
            <p:nvPr/>
          </p:nvSpPr>
          <p:spPr>
            <a:xfrm>
              <a:off x="3790" y="3821"/>
              <a:ext cx="1766" cy="499"/>
            </a:xfrm>
            <a:prstGeom prst="rect">
              <a:avLst/>
            </a:prstGeom>
            <a:solidFill>
              <a:srgbClr val="CCEDDE"/>
            </a:solidFill>
            <a:ln>
              <a:noFill/>
            </a:ln>
          </p:spPr>
          <p:txBody>
            <a:bodyPr tIns="45724" bIns="45724"/>
            <a:lstStyle>
              <a:lvl1pPr lvl="0">
                <a:defRPr/>
              </a:lvl1pPr>
            </a:lstStyle>
            <a:p>
              <a:pPr lvl="0" algn="ctr"/>
              <a:r>
                <a:rPr sz="2000" b="1">
                  <a:solidFill>
                    <a:srgbClr val="000000"/>
                  </a:solidFill>
                  <a:latin typeface="Constantia"/>
                </a:rPr>
                <a:t>احتساب در بهای تمام شده دارایی</a:t>
              </a:r>
            </a:p>
          </p:txBody>
        </p:sp>
        <p:sp>
          <p:nvSpPr>
            <p:cNvPr id="34" name="Rectangle 33"/>
            <p:cNvSpPr/>
            <p:nvPr/>
          </p:nvSpPr>
          <p:spPr>
            <a:xfrm>
              <a:off x="2024" y="3821"/>
              <a:ext cx="1766" cy="499"/>
            </a:xfrm>
            <a:prstGeom prst="rect">
              <a:avLst/>
            </a:prstGeom>
            <a:solidFill>
              <a:srgbClr val="CCEDDE"/>
            </a:solidFill>
            <a:ln>
              <a:noFill/>
            </a:ln>
          </p:spPr>
          <p:txBody>
            <a:bodyPr tIns="45724" bIns="45724"/>
            <a:lstStyle>
              <a:lvl1pPr lvl="0">
                <a:defRPr/>
              </a:lvl1pPr>
            </a:lstStyle>
            <a:p>
              <a:pPr lvl="0" algn="ctr"/>
              <a:r>
                <a:rPr sz="2000" b="1">
                  <a:solidFill>
                    <a:srgbClr val="000000"/>
                  </a:solidFill>
                  <a:latin typeface="Constantia"/>
                </a:rPr>
                <a:t>احتساب به عنوان هزینه</a:t>
              </a:r>
            </a:p>
          </p:txBody>
        </p:sp>
        <p:sp>
          <p:nvSpPr>
            <p:cNvPr id="35" name="Rectangle 34"/>
            <p:cNvSpPr/>
            <p:nvPr/>
          </p:nvSpPr>
          <p:spPr>
            <a:xfrm>
              <a:off x="258" y="3821"/>
              <a:ext cx="1766" cy="499"/>
            </a:xfrm>
            <a:prstGeom prst="rect">
              <a:avLst/>
            </a:prstGeom>
            <a:solidFill>
              <a:srgbClr val="CCEDDE"/>
            </a:solidFill>
            <a:ln>
              <a:noFill/>
            </a:ln>
          </p:spPr>
          <p:txBody>
            <a:bodyPr tIns="45724" bIns="45724"/>
            <a:lstStyle>
              <a:lvl1pPr lvl="0">
                <a:defRPr/>
              </a:lvl1pPr>
            </a:lstStyle>
            <a:p>
              <a:pPr lvl="0" algn="ctr"/>
              <a:r>
                <a:rPr sz="2000" b="1">
                  <a:solidFill>
                    <a:srgbClr val="000000"/>
                  </a:solidFill>
                  <a:latin typeface="Constantia"/>
                </a:rPr>
                <a:t>احتساب در بهای تمام شده دارایی</a:t>
              </a:r>
            </a:p>
          </p:txBody>
        </p:sp>
        <p:sp>
          <p:nvSpPr>
            <p:cNvPr id="36" name="Straight Connector 35"/>
            <p:cNvSpPr/>
            <p:nvPr/>
          </p:nvSpPr>
          <p:spPr>
            <a:xfrm>
              <a:off x="3790" y="3533"/>
              <a:ext cx="0" cy="787"/>
            </a:xfrm>
            <a:prstGeom prst="line">
              <a:avLst/>
            </a:prstGeom>
            <a:noFill/>
            <a:ln w="12700">
              <a:solidFill>
                <a:srgbClr val="FFFFFF"/>
              </a:solidFill>
              <a:miter/>
            </a:ln>
          </p:spPr>
          <p:txBody>
            <a:bodyPr/>
            <a:lstStyle>
              <a:lvl1pPr lvl="0">
                <a:defRPr/>
              </a:lvl1pPr>
            </a:lstStyle>
            <a:p>
              <a:endParaRPr/>
            </a:p>
          </p:txBody>
        </p:sp>
        <p:sp>
          <p:nvSpPr>
            <p:cNvPr id="37" name="Straight Connector 36"/>
            <p:cNvSpPr/>
            <p:nvPr/>
          </p:nvSpPr>
          <p:spPr>
            <a:xfrm>
              <a:off x="2024" y="3533"/>
              <a:ext cx="0" cy="787"/>
            </a:xfrm>
            <a:prstGeom prst="line">
              <a:avLst/>
            </a:prstGeom>
            <a:noFill/>
            <a:ln w="12700">
              <a:solidFill>
                <a:srgbClr val="FFFFFF"/>
              </a:solidFill>
              <a:miter/>
            </a:ln>
          </p:spPr>
          <p:txBody>
            <a:bodyPr/>
            <a:lstStyle>
              <a:lvl1pPr lvl="0">
                <a:defRPr/>
              </a:lvl1pPr>
            </a:lstStyle>
            <a:p>
              <a:endParaRPr/>
            </a:p>
          </p:txBody>
        </p:sp>
        <p:sp>
          <p:nvSpPr>
            <p:cNvPr id="38" name="Straight Connector 37"/>
            <p:cNvSpPr/>
            <p:nvPr/>
          </p:nvSpPr>
          <p:spPr>
            <a:xfrm>
              <a:off x="258" y="3821"/>
              <a:ext cx="5298" cy="0"/>
            </a:xfrm>
            <a:prstGeom prst="line">
              <a:avLst/>
            </a:prstGeom>
            <a:noFill/>
            <a:ln w="38100">
              <a:solidFill>
                <a:srgbClr val="FFFFFF"/>
              </a:solidFill>
              <a:miter/>
            </a:ln>
          </p:spPr>
          <p:txBody>
            <a:bodyPr/>
            <a:lstStyle>
              <a:lvl1pPr lvl="0">
                <a:defRPr/>
              </a:lvl1pPr>
            </a:lstStyle>
            <a:p>
              <a:endParaRPr/>
            </a:p>
          </p:txBody>
        </p:sp>
        <p:sp>
          <p:nvSpPr>
            <p:cNvPr id="39" name="Straight Connector 38"/>
            <p:cNvSpPr/>
            <p:nvPr/>
          </p:nvSpPr>
          <p:spPr>
            <a:xfrm>
              <a:off x="5556" y="3533"/>
              <a:ext cx="0" cy="787"/>
            </a:xfrm>
            <a:prstGeom prst="line">
              <a:avLst/>
            </a:prstGeom>
            <a:noFill/>
            <a:ln w="12700">
              <a:solidFill>
                <a:srgbClr val="FFFFFF"/>
              </a:solidFill>
              <a:miter/>
            </a:ln>
          </p:spPr>
          <p:txBody>
            <a:bodyPr/>
            <a:lstStyle>
              <a:lvl1pPr lvl="0">
                <a:defRPr/>
              </a:lvl1pPr>
            </a:lstStyle>
            <a:p>
              <a:endParaRPr/>
            </a:p>
          </p:txBody>
        </p:sp>
        <p:sp>
          <p:nvSpPr>
            <p:cNvPr id="40" name="Straight Connector 39"/>
            <p:cNvSpPr/>
            <p:nvPr/>
          </p:nvSpPr>
          <p:spPr>
            <a:xfrm>
              <a:off x="258" y="3533"/>
              <a:ext cx="0" cy="787"/>
            </a:xfrm>
            <a:prstGeom prst="line">
              <a:avLst/>
            </a:prstGeom>
            <a:noFill/>
            <a:ln w="12700">
              <a:solidFill>
                <a:srgbClr val="FFFFFF"/>
              </a:solidFill>
              <a:miter/>
            </a:ln>
          </p:spPr>
          <p:txBody>
            <a:bodyPr/>
            <a:lstStyle>
              <a:lvl1pPr lvl="0">
                <a:defRPr/>
              </a:lvl1pPr>
            </a:lstStyle>
            <a:p>
              <a:endParaRPr/>
            </a:p>
          </p:txBody>
        </p:sp>
        <p:sp>
          <p:nvSpPr>
            <p:cNvPr id="41" name="Straight Connector 40"/>
            <p:cNvSpPr/>
            <p:nvPr/>
          </p:nvSpPr>
          <p:spPr>
            <a:xfrm>
              <a:off x="258" y="3533"/>
              <a:ext cx="5298" cy="0"/>
            </a:xfrm>
            <a:prstGeom prst="line">
              <a:avLst/>
            </a:prstGeom>
            <a:noFill/>
            <a:ln w="12700">
              <a:solidFill>
                <a:srgbClr val="FFFFFF"/>
              </a:solidFill>
              <a:miter/>
            </a:ln>
          </p:spPr>
          <p:txBody>
            <a:bodyPr/>
            <a:lstStyle>
              <a:lvl1pPr lvl="0">
                <a:defRPr/>
              </a:lvl1pPr>
            </a:lstStyle>
            <a:p>
              <a:endParaRPr/>
            </a:p>
          </p:txBody>
        </p:sp>
        <p:sp>
          <p:nvSpPr>
            <p:cNvPr id="42" name="Straight Connector 41"/>
            <p:cNvSpPr/>
            <p:nvPr/>
          </p:nvSpPr>
          <p:spPr>
            <a:xfrm>
              <a:off x="258" y="4320"/>
              <a:ext cx="5298"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 calcmode="lin" valueType="num">
                                      <p:cBhvr>
                                        <p:cTn id="2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 calcmode="lin" valueType="num">
                                      <p:cBhvr>
                                        <p:cTn id="3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6. مقایسه داراییهای نامشهود</a:t>
            </a:r>
          </a:p>
          <a:p>
            <a:pPr lvl="0" algn="just">
              <a:buNone/>
            </a:pPr>
            <a:r>
              <a:rPr sz="2800" b="1">
                <a:solidFill>
                  <a:srgbClr val="0070C0"/>
                </a:solidFill>
              </a:rPr>
              <a:t>حسابداری و گزارشگری</a:t>
            </a:r>
          </a:p>
          <a:p>
            <a:pPr lvl="0" algn="just"/>
            <a:r>
              <a:rPr sz="2400" b="1">
                <a:solidFill>
                  <a:srgbClr val="0F6FC6"/>
                </a:solidFill>
              </a:rPr>
              <a:t>بررسی ارزش اسقاط دارایهای نامشهود</a:t>
            </a:r>
          </a:p>
          <a:p>
            <a:pPr lvl="0" algn="just"/>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400" b="1">
                <a:solidFill>
                  <a:srgbClr val="0F6FC6"/>
                </a:solidFill>
              </a:rPr>
              <a:t>ارزشیابی داراییهای نامشهود</a:t>
            </a:r>
          </a:p>
          <a:p>
            <a:pPr lvl="0" algn="just"/>
            <a:endParaRPr sz="2400" b="1">
              <a:solidFill>
                <a:srgbClr val="0F6FC6"/>
              </a:solidFill>
            </a:endParaRPr>
          </a:p>
          <a:p>
            <a:pPr lvl="0" algn="just"/>
            <a:endParaRPr sz="2400" b="1">
              <a:solidFill>
                <a:srgbClr val="0F6FC6"/>
              </a:solidFill>
            </a:endParaRPr>
          </a:p>
          <a:p>
            <a:pPr lvl="0" algn="just"/>
            <a:endParaRPr sz="2400" b="1">
              <a:solidFill>
                <a:srgbClr val="0F6FC6"/>
              </a:solidFill>
            </a:endParaRPr>
          </a:p>
          <a:p>
            <a:pPr lvl="0" algn="just">
              <a:buNone/>
            </a:pPr>
            <a:endParaRPr sz="2400" b="1">
              <a:solidFill>
                <a:srgbClr val="0F6FC6"/>
              </a:solidFill>
            </a:endParaRPr>
          </a:p>
          <a:p>
            <a:pPr lvl="0" algn="just"/>
            <a:endParaRPr sz="2400" b="1">
              <a:solidFill>
                <a:srgbClr val="0F6FC6"/>
              </a:solidFill>
            </a:endParaRPr>
          </a:p>
          <a:p>
            <a:pPr lvl="0" algn="just"/>
            <a:r>
              <a:rPr sz="2400" b="1">
                <a:solidFill>
                  <a:srgbClr val="0F6FC6"/>
                </a:solidFill>
              </a:rPr>
              <a:t>آزمون کاهش ارزش سرقفلی</a:t>
            </a:r>
          </a:p>
          <a:p>
            <a:pPr lvl="0" algn="just">
              <a:buNone/>
            </a:pPr>
            <a:endParaRPr sz="2400" b="1">
              <a:solidFill>
                <a:srgbClr val="0F6FC6"/>
              </a:solidFill>
            </a:endParaRPr>
          </a:p>
          <a:p>
            <a:pPr lvl="0" algn="just"/>
            <a:endParaRPr sz="2400" b="1">
              <a:solidFill>
                <a:srgbClr val="0F6FC6"/>
              </a:solidFill>
            </a:endParaRPr>
          </a:p>
          <a:p>
            <a:pPr lvl="0" algn="just"/>
            <a:endParaRPr sz="2400" b="1">
              <a:solidFill>
                <a:srgbClr val="0F6FC6"/>
              </a:solidFill>
            </a:endParaRPr>
          </a:p>
        </p:txBody>
      </p:sp>
      <p:grpSp>
        <p:nvGrpSpPr>
          <p:cNvPr id="3" name="Group 2"/>
          <p:cNvGrpSpPr/>
          <p:nvPr/>
        </p:nvGrpSpPr>
        <p:grpSpPr>
          <a:xfrm>
            <a:off x="71438" y="1585913"/>
            <a:ext cx="8950324" cy="920750"/>
            <a:chOff x="45" y="999"/>
            <a:chExt cx="5638" cy="580"/>
          </a:xfrm>
        </p:grpSpPr>
        <p:sp>
          <p:nvSpPr>
            <p:cNvPr id="4" name="Rectangle 3"/>
            <p:cNvSpPr/>
            <p:nvPr/>
          </p:nvSpPr>
          <p:spPr>
            <a:xfrm>
              <a:off x="4002" y="999"/>
              <a:ext cx="1681" cy="288"/>
            </a:xfrm>
            <a:prstGeom prst="rect">
              <a:avLst/>
            </a:prstGeom>
            <a:solidFill>
              <a:srgbClr val="000000"/>
            </a:solidFill>
            <a:ln>
              <a:noFill/>
            </a:ln>
          </p:spPr>
          <p:txBody>
            <a:bodyPr tIns="45675" bIns="45675"/>
            <a:lstStyle>
              <a:lvl1pPr lvl="0">
                <a:defRPr/>
              </a:lvl1pPr>
            </a:lstStyle>
            <a:p>
              <a:pPr lvl="0" algn="ctr"/>
              <a:r>
                <a:rPr sz="2400" b="1">
                  <a:solidFill>
                    <a:srgbClr val="FFFFFF"/>
                  </a:solidFill>
                  <a:latin typeface="Constantia"/>
                </a:rPr>
                <a:t>ایران</a:t>
              </a:r>
            </a:p>
          </p:txBody>
        </p:sp>
        <p:sp>
          <p:nvSpPr>
            <p:cNvPr id="5" name="Rectangle 4"/>
            <p:cNvSpPr/>
            <p:nvPr/>
          </p:nvSpPr>
          <p:spPr>
            <a:xfrm>
              <a:off x="2023" y="999"/>
              <a:ext cx="1979" cy="288"/>
            </a:xfrm>
            <a:prstGeom prst="rect">
              <a:avLst/>
            </a:prstGeom>
            <a:solidFill>
              <a:srgbClr val="000000"/>
            </a:solidFill>
            <a:ln>
              <a:noFill/>
            </a:ln>
          </p:spPr>
          <p:txBody>
            <a:bodyPr tIns="45675" bIns="45675"/>
            <a:lstStyle>
              <a:lvl1pPr lvl="0">
                <a:defRPr/>
              </a:lvl1pPr>
            </a:lstStyle>
            <a:p>
              <a:pPr lvl="0" algn="ctr"/>
              <a:r>
                <a:rPr sz="2400" b="1">
                  <a:solidFill>
                    <a:srgbClr val="FFFFFF"/>
                  </a:solidFill>
                  <a:latin typeface="Constantia"/>
                </a:rPr>
                <a:t>IFRS</a:t>
              </a:r>
            </a:p>
          </p:txBody>
        </p:sp>
        <p:sp>
          <p:nvSpPr>
            <p:cNvPr id="6" name="Rectangle 5"/>
            <p:cNvSpPr/>
            <p:nvPr/>
          </p:nvSpPr>
          <p:spPr>
            <a:xfrm>
              <a:off x="45" y="999"/>
              <a:ext cx="1978" cy="288"/>
            </a:xfrm>
            <a:prstGeom prst="rect">
              <a:avLst/>
            </a:prstGeom>
            <a:solidFill>
              <a:srgbClr val="000000"/>
            </a:solidFill>
            <a:ln>
              <a:noFill/>
            </a:ln>
          </p:spPr>
          <p:txBody>
            <a:bodyPr tIns="45675" bIns="45675"/>
            <a:lstStyle>
              <a:lvl1pPr lvl="0">
                <a:defRPr/>
              </a:lvl1pPr>
            </a:lstStyle>
            <a:p>
              <a:pPr lvl="0" algn="ctr"/>
              <a:r>
                <a:rPr sz="2400" b="1">
                  <a:solidFill>
                    <a:srgbClr val="FFFFFF"/>
                  </a:solidFill>
                  <a:latin typeface="Constantia"/>
                </a:rPr>
                <a:t>GAAP</a:t>
              </a:r>
            </a:p>
          </p:txBody>
        </p:sp>
        <p:sp>
          <p:nvSpPr>
            <p:cNvPr id="7" name="Rectangle 6"/>
            <p:cNvSpPr/>
            <p:nvPr/>
          </p:nvSpPr>
          <p:spPr>
            <a:xfrm>
              <a:off x="4002" y="1287"/>
              <a:ext cx="1681" cy="292"/>
            </a:xfrm>
            <a:prstGeom prst="rect">
              <a:avLst/>
            </a:prstGeom>
            <a:noFill/>
            <a:ln>
              <a:noFill/>
            </a:ln>
          </p:spPr>
          <p:txBody>
            <a:bodyPr tIns="45675" bIns="45675"/>
            <a:lstStyle>
              <a:lvl1pPr lvl="0">
                <a:defRPr/>
              </a:lvl1pPr>
            </a:lstStyle>
            <a:p>
              <a:pPr lvl="0" algn="ctr"/>
              <a:r>
                <a:rPr sz="2200">
                  <a:latin typeface="Constantia"/>
                </a:rPr>
                <a:t>مجاز نیست</a:t>
              </a:r>
            </a:p>
          </p:txBody>
        </p:sp>
        <p:sp>
          <p:nvSpPr>
            <p:cNvPr id="8" name="Rectangle 7"/>
            <p:cNvSpPr/>
            <p:nvPr/>
          </p:nvSpPr>
          <p:spPr>
            <a:xfrm>
              <a:off x="2023" y="1287"/>
              <a:ext cx="1979" cy="292"/>
            </a:xfrm>
            <a:prstGeom prst="rect">
              <a:avLst/>
            </a:prstGeom>
            <a:noFill/>
            <a:ln>
              <a:noFill/>
            </a:ln>
          </p:spPr>
          <p:txBody>
            <a:bodyPr tIns="45675" bIns="45675"/>
            <a:lstStyle>
              <a:lvl1pPr lvl="0">
                <a:defRPr/>
              </a:lvl1pPr>
            </a:lstStyle>
            <a:p>
              <a:pPr lvl="0" algn="ctr"/>
              <a:r>
                <a:rPr sz="2400">
                  <a:latin typeface="Constantia"/>
                </a:rPr>
                <a:t>بررسی ادواری</a:t>
              </a:r>
            </a:p>
          </p:txBody>
        </p:sp>
        <p:sp>
          <p:nvSpPr>
            <p:cNvPr id="9" name="Rectangle 8"/>
            <p:cNvSpPr/>
            <p:nvPr/>
          </p:nvSpPr>
          <p:spPr>
            <a:xfrm>
              <a:off x="45" y="1287"/>
              <a:ext cx="1978" cy="292"/>
            </a:xfrm>
            <a:prstGeom prst="rect">
              <a:avLst/>
            </a:prstGeom>
            <a:noFill/>
            <a:ln>
              <a:noFill/>
            </a:ln>
          </p:spPr>
          <p:txBody>
            <a:bodyPr tIns="45675" bIns="45675"/>
            <a:lstStyle>
              <a:lvl1pPr lvl="0">
                <a:defRPr/>
              </a:lvl1pPr>
            </a:lstStyle>
            <a:p>
              <a:pPr lvl="0" algn="ctr"/>
              <a:r>
                <a:rPr sz="2400">
                  <a:latin typeface="Constantia"/>
                </a:rPr>
                <a:t>بررسی ادواری</a:t>
              </a:r>
            </a:p>
          </p:txBody>
        </p:sp>
        <p:sp>
          <p:nvSpPr>
            <p:cNvPr id="10" name="Straight Connector 9"/>
            <p:cNvSpPr/>
            <p:nvPr/>
          </p:nvSpPr>
          <p:spPr>
            <a:xfrm>
              <a:off x="45" y="1287"/>
              <a:ext cx="5638" cy="0"/>
            </a:xfrm>
            <a:prstGeom prst="line">
              <a:avLst/>
            </a:prstGeom>
            <a:noFill/>
            <a:ln>
              <a:solidFill>
                <a:srgbClr val="000000"/>
              </a:solidFill>
              <a:miter/>
            </a:ln>
          </p:spPr>
          <p:txBody>
            <a:bodyPr/>
            <a:lstStyle>
              <a:lvl1pPr lvl="0">
                <a:defRPr/>
              </a:lvl1pPr>
            </a:lstStyle>
            <a:p>
              <a:endParaRPr/>
            </a:p>
          </p:txBody>
        </p:sp>
        <p:sp>
          <p:nvSpPr>
            <p:cNvPr id="11" name="Straight Connector 10"/>
            <p:cNvSpPr/>
            <p:nvPr/>
          </p:nvSpPr>
          <p:spPr>
            <a:xfrm>
              <a:off x="5683" y="999"/>
              <a:ext cx="0" cy="580"/>
            </a:xfrm>
            <a:prstGeom prst="line">
              <a:avLst/>
            </a:prstGeom>
            <a:noFill/>
            <a:ln>
              <a:solidFill>
                <a:srgbClr val="000000"/>
              </a:solidFill>
              <a:miter/>
            </a:ln>
          </p:spPr>
          <p:txBody>
            <a:bodyPr/>
            <a:lstStyle>
              <a:lvl1pPr lvl="0">
                <a:defRPr/>
              </a:lvl1pPr>
            </a:lstStyle>
            <a:p>
              <a:endParaRPr/>
            </a:p>
          </p:txBody>
        </p:sp>
        <p:sp>
          <p:nvSpPr>
            <p:cNvPr id="12" name="Straight Connector 11"/>
            <p:cNvSpPr/>
            <p:nvPr/>
          </p:nvSpPr>
          <p:spPr>
            <a:xfrm>
              <a:off x="45" y="999"/>
              <a:ext cx="0" cy="580"/>
            </a:xfrm>
            <a:prstGeom prst="line">
              <a:avLst/>
            </a:prstGeom>
            <a:noFill/>
            <a:ln>
              <a:solidFill>
                <a:srgbClr val="000000"/>
              </a:solidFill>
              <a:miter/>
            </a:ln>
          </p:spPr>
          <p:txBody>
            <a:bodyPr/>
            <a:lstStyle>
              <a:lvl1pPr lvl="0">
                <a:defRPr/>
              </a:lvl1pPr>
            </a:lstStyle>
            <a:p>
              <a:endParaRPr/>
            </a:p>
          </p:txBody>
        </p:sp>
        <p:sp>
          <p:nvSpPr>
            <p:cNvPr id="13" name="Straight Connector 12"/>
            <p:cNvSpPr/>
            <p:nvPr/>
          </p:nvSpPr>
          <p:spPr>
            <a:xfrm>
              <a:off x="45" y="999"/>
              <a:ext cx="5638" cy="0"/>
            </a:xfrm>
            <a:prstGeom prst="line">
              <a:avLst/>
            </a:prstGeom>
            <a:noFill/>
            <a:ln>
              <a:solidFill>
                <a:srgbClr val="000000"/>
              </a:solidFill>
              <a:miter/>
            </a:ln>
          </p:spPr>
          <p:txBody>
            <a:bodyPr/>
            <a:lstStyle>
              <a:lvl1pPr lvl="0">
                <a:defRPr/>
              </a:lvl1pPr>
            </a:lstStyle>
            <a:p>
              <a:endParaRPr/>
            </a:p>
          </p:txBody>
        </p:sp>
        <p:sp>
          <p:nvSpPr>
            <p:cNvPr id="14" name="Straight Connector 13"/>
            <p:cNvSpPr/>
            <p:nvPr/>
          </p:nvSpPr>
          <p:spPr>
            <a:xfrm>
              <a:off x="45" y="1579"/>
              <a:ext cx="5638" cy="0"/>
            </a:xfrm>
            <a:prstGeom prst="line">
              <a:avLst/>
            </a:prstGeom>
            <a:noFill/>
            <a:ln>
              <a:solidFill>
                <a:srgbClr val="000000"/>
              </a:solidFill>
              <a:miter/>
            </a:ln>
          </p:spPr>
          <p:txBody>
            <a:bodyPr/>
            <a:lstStyle>
              <a:lvl1pPr lvl="0">
                <a:defRPr/>
              </a:lvl1pPr>
            </a:lstStyle>
            <a:p>
              <a:endParaRPr/>
            </a:p>
          </p:txBody>
        </p:sp>
      </p:grpSp>
      <p:grpSp>
        <p:nvGrpSpPr>
          <p:cNvPr id="15" name="Group 14"/>
          <p:cNvGrpSpPr/>
          <p:nvPr/>
        </p:nvGrpSpPr>
        <p:grpSpPr>
          <a:xfrm>
            <a:off x="88900" y="2968625"/>
            <a:ext cx="8893176" cy="1646238"/>
            <a:chOff x="56" y="1870"/>
            <a:chExt cx="5602" cy="1037"/>
          </a:xfrm>
        </p:grpSpPr>
        <p:sp>
          <p:nvSpPr>
            <p:cNvPr id="16" name="Rectangle 15"/>
            <p:cNvSpPr/>
            <p:nvPr/>
          </p:nvSpPr>
          <p:spPr>
            <a:xfrm>
              <a:off x="3662" y="1870"/>
              <a:ext cx="1996" cy="288"/>
            </a:xfrm>
            <a:prstGeom prst="rect">
              <a:avLst/>
            </a:prstGeom>
            <a:solidFill>
              <a:srgbClr val="000000"/>
            </a:solidFill>
            <a:ln>
              <a:noFill/>
            </a:ln>
          </p:spPr>
          <p:txBody>
            <a:bodyPr lIns="91446" tIns="45650" rIns="91446" bIns="45650"/>
            <a:lstStyle>
              <a:lvl1pPr lvl="0">
                <a:defRPr/>
              </a:lvl1pPr>
            </a:lstStyle>
            <a:p>
              <a:pPr lvl="0" algn="ctr"/>
              <a:r>
                <a:rPr sz="2400" b="1">
                  <a:solidFill>
                    <a:srgbClr val="FFFFFF"/>
                  </a:solidFill>
                  <a:latin typeface="Constantia"/>
                </a:rPr>
                <a:t>ایران</a:t>
              </a:r>
            </a:p>
          </p:txBody>
        </p:sp>
        <p:sp>
          <p:nvSpPr>
            <p:cNvPr id="17" name="Rectangle 16"/>
            <p:cNvSpPr/>
            <p:nvPr/>
          </p:nvSpPr>
          <p:spPr>
            <a:xfrm>
              <a:off x="2025" y="1870"/>
              <a:ext cx="1637" cy="288"/>
            </a:xfrm>
            <a:prstGeom prst="rect">
              <a:avLst/>
            </a:prstGeom>
            <a:solidFill>
              <a:srgbClr val="000000"/>
            </a:solidFill>
            <a:ln>
              <a:noFill/>
            </a:ln>
          </p:spPr>
          <p:txBody>
            <a:bodyPr lIns="91446" tIns="45650" rIns="91446" bIns="45650"/>
            <a:lstStyle>
              <a:lvl1pPr lvl="0">
                <a:defRPr/>
              </a:lvl1pPr>
            </a:lstStyle>
            <a:p>
              <a:pPr lvl="0" algn="ctr"/>
              <a:r>
                <a:rPr sz="2400" b="1">
                  <a:solidFill>
                    <a:srgbClr val="FFFFFF"/>
                  </a:solidFill>
                  <a:latin typeface="Constantia"/>
                </a:rPr>
                <a:t>IFRS</a:t>
              </a:r>
            </a:p>
          </p:txBody>
        </p:sp>
        <p:sp>
          <p:nvSpPr>
            <p:cNvPr id="18" name="Rectangle 17"/>
            <p:cNvSpPr/>
            <p:nvPr/>
          </p:nvSpPr>
          <p:spPr>
            <a:xfrm>
              <a:off x="56" y="1870"/>
              <a:ext cx="1969" cy="288"/>
            </a:xfrm>
            <a:prstGeom prst="rect">
              <a:avLst/>
            </a:prstGeom>
            <a:solidFill>
              <a:srgbClr val="000000"/>
            </a:solidFill>
            <a:ln>
              <a:noFill/>
            </a:ln>
          </p:spPr>
          <p:txBody>
            <a:bodyPr lIns="91446" tIns="45650" rIns="91446" bIns="45650"/>
            <a:lstStyle>
              <a:lvl1pPr lvl="0">
                <a:defRPr/>
              </a:lvl1pPr>
            </a:lstStyle>
            <a:p>
              <a:pPr lvl="0" algn="ctr"/>
              <a:r>
                <a:rPr sz="2400" b="1">
                  <a:solidFill>
                    <a:srgbClr val="FFFFFF"/>
                  </a:solidFill>
                  <a:latin typeface="Constantia"/>
                </a:rPr>
                <a:t>GAAP</a:t>
              </a:r>
            </a:p>
          </p:txBody>
        </p:sp>
        <p:sp>
          <p:nvSpPr>
            <p:cNvPr id="19" name="Rectangle 18"/>
            <p:cNvSpPr/>
            <p:nvPr/>
          </p:nvSpPr>
          <p:spPr>
            <a:xfrm>
              <a:off x="3662" y="2158"/>
              <a:ext cx="1996" cy="749"/>
            </a:xfrm>
            <a:prstGeom prst="rect">
              <a:avLst/>
            </a:prstGeom>
            <a:noFill/>
            <a:ln>
              <a:noFill/>
            </a:ln>
          </p:spPr>
          <p:txBody>
            <a:bodyPr lIns="91446" tIns="45650" rIns="91446" bIns="45650"/>
            <a:lstStyle>
              <a:lvl1pPr lvl="0">
                <a:defRPr/>
              </a:lvl1pPr>
            </a:lstStyle>
            <a:p>
              <a:pPr lvl="0" algn="ctr"/>
              <a:r>
                <a:rPr sz="2400" b="1">
                  <a:latin typeface="Constantia"/>
                </a:rPr>
                <a:t>1.بهای تمام شده پس از کسراستهلاک انباشته</a:t>
              </a:r>
            </a:p>
            <a:p>
              <a:pPr lvl="0" algn="ctr"/>
              <a:r>
                <a:rPr sz="2400" b="1">
                  <a:latin typeface="Constantia"/>
                </a:rPr>
                <a:t>یا 2. تجدید ارزیابی</a:t>
              </a:r>
            </a:p>
          </p:txBody>
        </p:sp>
        <p:sp>
          <p:nvSpPr>
            <p:cNvPr id="20" name="Rectangle 19"/>
            <p:cNvSpPr/>
            <p:nvPr/>
          </p:nvSpPr>
          <p:spPr>
            <a:xfrm>
              <a:off x="2025" y="2158"/>
              <a:ext cx="1637" cy="749"/>
            </a:xfrm>
            <a:prstGeom prst="rect">
              <a:avLst/>
            </a:prstGeom>
            <a:noFill/>
            <a:ln>
              <a:noFill/>
            </a:ln>
          </p:spPr>
          <p:txBody>
            <a:bodyPr lIns="91446" tIns="45650" rIns="91446" bIns="45650"/>
            <a:lstStyle>
              <a:lvl1pPr lvl="0">
                <a:defRPr/>
              </a:lvl1pPr>
            </a:lstStyle>
            <a:p>
              <a:pPr lvl="0" algn="ctr"/>
              <a:r>
                <a:rPr sz="2400" b="1">
                  <a:latin typeface="Constantia"/>
                </a:rPr>
                <a:t>1.بهای تمام شده پس از کسراستهلاک انباشته</a:t>
              </a:r>
            </a:p>
            <a:p>
              <a:pPr lvl="0" algn="ctr"/>
              <a:r>
                <a:rPr sz="2400" b="1">
                  <a:latin typeface="Constantia"/>
                </a:rPr>
                <a:t>یا 2. تجدید ارزیابی</a:t>
              </a:r>
            </a:p>
          </p:txBody>
        </p:sp>
        <p:sp>
          <p:nvSpPr>
            <p:cNvPr id="21" name="Rectangle 20"/>
            <p:cNvSpPr/>
            <p:nvPr/>
          </p:nvSpPr>
          <p:spPr>
            <a:xfrm>
              <a:off x="56" y="2158"/>
              <a:ext cx="1969" cy="749"/>
            </a:xfrm>
            <a:prstGeom prst="rect">
              <a:avLst/>
            </a:prstGeom>
            <a:noFill/>
            <a:ln>
              <a:noFill/>
            </a:ln>
          </p:spPr>
          <p:txBody>
            <a:bodyPr lIns="91446" tIns="45650" rIns="91446" bIns="45650"/>
            <a:lstStyle>
              <a:lvl1pPr lvl="0">
                <a:defRPr/>
              </a:lvl1pPr>
            </a:lstStyle>
            <a:p>
              <a:pPr lvl="0" algn="ctr"/>
              <a:r>
                <a:rPr sz="2400" b="1">
                  <a:latin typeface="Constantia"/>
                </a:rPr>
                <a:t>بهای تمام شده پس از کسراستهلاک انباشته</a:t>
              </a:r>
            </a:p>
          </p:txBody>
        </p:sp>
        <p:sp>
          <p:nvSpPr>
            <p:cNvPr id="22" name="Straight Connector 21"/>
            <p:cNvSpPr/>
            <p:nvPr/>
          </p:nvSpPr>
          <p:spPr>
            <a:xfrm>
              <a:off x="56" y="2158"/>
              <a:ext cx="5602" cy="0"/>
            </a:xfrm>
            <a:prstGeom prst="line">
              <a:avLst/>
            </a:prstGeom>
            <a:noFill/>
            <a:ln>
              <a:solidFill>
                <a:srgbClr val="000000"/>
              </a:solidFill>
              <a:miter/>
            </a:ln>
          </p:spPr>
          <p:txBody>
            <a:bodyPr/>
            <a:lstStyle>
              <a:lvl1pPr lvl="0">
                <a:defRPr/>
              </a:lvl1pPr>
            </a:lstStyle>
            <a:p>
              <a:endParaRPr/>
            </a:p>
          </p:txBody>
        </p:sp>
        <p:sp>
          <p:nvSpPr>
            <p:cNvPr id="23" name="Straight Connector 22"/>
            <p:cNvSpPr/>
            <p:nvPr/>
          </p:nvSpPr>
          <p:spPr>
            <a:xfrm>
              <a:off x="5658" y="1870"/>
              <a:ext cx="0" cy="1037"/>
            </a:xfrm>
            <a:prstGeom prst="line">
              <a:avLst/>
            </a:prstGeom>
            <a:noFill/>
            <a:ln>
              <a:solidFill>
                <a:srgbClr val="000000"/>
              </a:solidFill>
              <a:miter/>
            </a:ln>
          </p:spPr>
          <p:txBody>
            <a:bodyPr/>
            <a:lstStyle>
              <a:lvl1pPr lvl="0">
                <a:defRPr/>
              </a:lvl1pPr>
            </a:lstStyle>
            <a:p>
              <a:endParaRPr/>
            </a:p>
          </p:txBody>
        </p:sp>
        <p:sp>
          <p:nvSpPr>
            <p:cNvPr id="24" name="Straight Connector 23"/>
            <p:cNvSpPr/>
            <p:nvPr/>
          </p:nvSpPr>
          <p:spPr>
            <a:xfrm>
              <a:off x="56" y="1870"/>
              <a:ext cx="0" cy="1037"/>
            </a:xfrm>
            <a:prstGeom prst="line">
              <a:avLst/>
            </a:prstGeom>
            <a:noFill/>
            <a:ln>
              <a:solidFill>
                <a:srgbClr val="000000"/>
              </a:solidFill>
              <a:miter/>
            </a:ln>
          </p:spPr>
          <p:txBody>
            <a:bodyPr/>
            <a:lstStyle>
              <a:lvl1pPr lvl="0">
                <a:defRPr/>
              </a:lvl1pPr>
            </a:lstStyle>
            <a:p>
              <a:endParaRPr/>
            </a:p>
          </p:txBody>
        </p:sp>
        <p:sp>
          <p:nvSpPr>
            <p:cNvPr id="25" name="Straight Connector 24"/>
            <p:cNvSpPr/>
            <p:nvPr/>
          </p:nvSpPr>
          <p:spPr>
            <a:xfrm>
              <a:off x="56" y="1870"/>
              <a:ext cx="5602" cy="0"/>
            </a:xfrm>
            <a:prstGeom prst="line">
              <a:avLst/>
            </a:prstGeom>
            <a:noFill/>
            <a:ln>
              <a:solidFill>
                <a:srgbClr val="000000"/>
              </a:solidFill>
              <a:miter/>
            </a:ln>
          </p:spPr>
          <p:txBody>
            <a:bodyPr/>
            <a:lstStyle>
              <a:lvl1pPr lvl="0">
                <a:defRPr/>
              </a:lvl1pPr>
            </a:lstStyle>
            <a:p>
              <a:endParaRPr/>
            </a:p>
          </p:txBody>
        </p:sp>
        <p:sp>
          <p:nvSpPr>
            <p:cNvPr id="26" name="Straight Connector 25"/>
            <p:cNvSpPr/>
            <p:nvPr/>
          </p:nvSpPr>
          <p:spPr>
            <a:xfrm>
              <a:off x="56" y="2907"/>
              <a:ext cx="5602" cy="0"/>
            </a:xfrm>
            <a:prstGeom prst="line">
              <a:avLst/>
            </a:prstGeom>
            <a:noFill/>
            <a:ln>
              <a:solidFill>
                <a:srgbClr val="000000"/>
              </a:solidFill>
              <a:miter/>
            </a:ln>
          </p:spPr>
          <p:txBody>
            <a:bodyPr/>
            <a:lstStyle>
              <a:lvl1pPr lvl="0">
                <a:defRPr/>
              </a:lvl1pPr>
            </a:lstStyle>
            <a:p>
              <a:endParaRPr/>
            </a:p>
          </p:txBody>
        </p:sp>
      </p:grpSp>
      <p:grpSp>
        <p:nvGrpSpPr>
          <p:cNvPr id="27" name="Group 26"/>
          <p:cNvGrpSpPr/>
          <p:nvPr/>
        </p:nvGrpSpPr>
        <p:grpSpPr>
          <a:xfrm>
            <a:off x="401638" y="5214938"/>
            <a:ext cx="8410574" cy="1462087"/>
            <a:chOff x="253" y="3285"/>
            <a:chExt cx="5298" cy="921"/>
          </a:xfrm>
        </p:grpSpPr>
        <p:sp>
          <p:nvSpPr>
            <p:cNvPr id="28" name="Rectangle 27"/>
            <p:cNvSpPr/>
            <p:nvPr/>
          </p:nvSpPr>
          <p:spPr>
            <a:xfrm>
              <a:off x="3785" y="3285"/>
              <a:ext cx="1766" cy="288"/>
            </a:xfrm>
            <a:prstGeom prst="rect">
              <a:avLst/>
            </a:prstGeom>
            <a:solidFill>
              <a:srgbClr val="000000"/>
            </a:solidFill>
            <a:ln>
              <a:noFill/>
            </a:ln>
          </p:spPr>
          <p:txBody>
            <a:bodyPr tIns="45516" bIns="45516"/>
            <a:lstStyle>
              <a:lvl1pPr lvl="0">
                <a:defRPr/>
              </a:lvl1pPr>
            </a:lstStyle>
            <a:p>
              <a:pPr lvl="0" algn="ctr"/>
              <a:r>
                <a:rPr sz="2400" b="1">
                  <a:solidFill>
                    <a:srgbClr val="FFFFFF"/>
                  </a:solidFill>
                  <a:latin typeface="Constantia"/>
                </a:rPr>
                <a:t>ایران</a:t>
              </a:r>
            </a:p>
          </p:txBody>
        </p:sp>
        <p:sp>
          <p:nvSpPr>
            <p:cNvPr id="29" name="Rectangle 28"/>
            <p:cNvSpPr/>
            <p:nvPr/>
          </p:nvSpPr>
          <p:spPr>
            <a:xfrm>
              <a:off x="2019" y="3285"/>
              <a:ext cx="1766" cy="288"/>
            </a:xfrm>
            <a:prstGeom prst="rect">
              <a:avLst/>
            </a:prstGeom>
            <a:solidFill>
              <a:srgbClr val="000000"/>
            </a:solidFill>
            <a:ln>
              <a:noFill/>
            </a:ln>
          </p:spPr>
          <p:txBody>
            <a:bodyPr tIns="45516" bIns="45516"/>
            <a:lstStyle>
              <a:lvl1pPr lvl="0">
                <a:defRPr/>
              </a:lvl1pPr>
            </a:lstStyle>
            <a:p>
              <a:pPr lvl="0" algn="ctr"/>
              <a:r>
                <a:rPr sz="2400" b="1">
                  <a:solidFill>
                    <a:srgbClr val="FFFFFF"/>
                  </a:solidFill>
                  <a:latin typeface="Constantia"/>
                </a:rPr>
                <a:t>IFRS</a:t>
              </a:r>
            </a:p>
          </p:txBody>
        </p:sp>
        <p:sp>
          <p:nvSpPr>
            <p:cNvPr id="30" name="Rectangle 29"/>
            <p:cNvSpPr/>
            <p:nvPr/>
          </p:nvSpPr>
          <p:spPr>
            <a:xfrm>
              <a:off x="253" y="3285"/>
              <a:ext cx="1766" cy="288"/>
            </a:xfrm>
            <a:prstGeom prst="rect">
              <a:avLst/>
            </a:prstGeom>
            <a:solidFill>
              <a:srgbClr val="000000"/>
            </a:solidFill>
            <a:ln>
              <a:noFill/>
            </a:ln>
          </p:spPr>
          <p:txBody>
            <a:bodyPr tIns="45516" bIns="45516"/>
            <a:lstStyle>
              <a:lvl1pPr lvl="0">
                <a:defRPr/>
              </a:lvl1pPr>
            </a:lstStyle>
            <a:p>
              <a:pPr lvl="0" algn="ctr"/>
              <a:r>
                <a:rPr sz="2400" b="1">
                  <a:solidFill>
                    <a:srgbClr val="FFFFFF"/>
                  </a:solidFill>
                  <a:latin typeface="Constantia"/>
                </a:rPr>
                <a:t>GAAP</a:t>
              </a:r>
            </a:p>
          </p:txBody>
        </p:sp>
        <p:sp>
          <p:nvSpPr>
            <p:cNvPr id="31" name="Rectangle 30"/>
            <p:cNvSpPr/>
            <p:nvPr/>
          </p:nvSpPr>
          <p:spPr>
            <a:xfrm>
              <a:off x="3785" y="3573"/>
              <a:ext cx="1766" cy="633"/>
            </a:xfrm>
            <a:prstGeom prst="rect">
              <a:avLst/>
            </a:prstGeom>
            <a:noFill/>
            <a:ln>
              <a:noFill/>
            </a:ln>
          </p:spPr>
          <p:txBody>
            <a:bodyPr tIns="45551" bIns="45551"/>
            <a:lstStyle>
              <a:lvl1pPr lvl="0">
                <a:defRPr/>
              </a:lvl1pPr>
            </a:lstStyle>
            <a:p>
              <a:pPr lvl="0" algn="ctr"/>
              <a:r>
                <a:rPr sz="2400" b="1">
                  <a:latin typeface="Constantia"/>
                </a:rPr>
                <a:t>الزاماً سالانه</a:t>
              </a:r>
            </a:p>
          </p:txBody>
        </p:sp>
        <p:sp>
          <p:nvSpPr>
            <p:cNvPr id="32" name="Rectangle 31"/>
            <p:cNvSpPr/>
            <p:nvPr/>
          </p:nvSpPr>
          <p:spPr>
            <a:xfrm>
              <a:off x="2019" y="3573"/>
              <a:ext cx="1766" cy="633"/>
            </a:xfrm>
            <a:prstGeom prst="rect">
              <a:avLst/>
            </a:prstGeom>
            <a:noFill/>
            <a:ln>
              <a:noFill/>
            </a:ln>
          </p:spPr>
          <p:txBody>
            <a:bodyPr tIns="45551" bIns="45551"/>
            <a:lstStyle>
              <a:lvl1pPr lvl="0">
                <a:defRPr/>
              </a:lvl1pPr>
            </a:lstStyle>
            <a:p>
              <a:pPr lvl="0" algn="ctr"/>
              <a:r>
                <a:rPr sz="2000" b="1">
                  <a:latin typeface="Constantia"/>
                </a:rPr>
                <a:t>الزاماً سالانه</a:t>
              </a:r>
            </a:p>
          </p:txBody>
        </p:sp>
        <p:sp>
          <p:nvSpPr>
            <p:cNvPr id="33" name="Rectangle 32"/>
            <p:cNvSpPr/>
            <p:nvPr/>
          </p:nvSpPr>
          <p:spPr>
            <a:xfrm>
              <a:off x="253" y="3573"/>
              <a:ext cx="1766" cy="633"/>
            </a:xfrm>
            <a:prstGeom prst="rect">
              <a:avLst/>
            </a:prstGeom>
            <a:noFill/>
            <a:ln>
              <a:noFill/>
            </a:ln>
          </p:spPr>
          <p:txBody>
            <a:bodyPr tIns="45551" bIns="45551"/>
            <a:lstStyle>
              <a:lvl1pPr lvl="0">
                <a:defRPr/>
              </a:lvl1pPr>
            </a:lstStyle>
            <a:p>
              <a:pPr lvl="0" algn="ctr"/>
              <a:r>
                <a:rPr sz="2000" b="1">
                  <a:latin typeface="Constantia"/>
                </a:rPr>
                <a:t>اجتناب از آزمون سالانه و بهره گیری از آزمونهای کیفی تر</a:t>
              </a:r>
            </a:p>
          </p:txBody>
        </p:sp>
        <p:sp>
          <p:nvSpPr>
            <p:cNvPr id="34" name="Straight Connector 33"/>
            <p:cNvSpPr/>
            <p:nvPr/>
          </p:nvSpPr>
          <p:spPr>
            <a:xfrm>
              <a:off x="253" y="3573"/>
              <a:ext cx="5298" cy="0"/>
            </a:xfrm>
            <a:prstGeom prst="line">
              <a:avLst/>
            </a:prstGeom>
            <a:noFill/>
            <a:ln>
              <a:solidFill>
                <a:srgbClr val="000000"/>
              </a:solidFill>
              <a:miter/>
            </a:ln>
          </p:spPr>
          <p:txBody>
            <a:bodyPr/>
            <a:lstStyle>
              <a:lvl1pPr lvl="0">
                <a:defRPr/>
              </a:lvl1pPr>
            </a:lstStyle>
            <a:p>
              <a:endParaRPr/>
            </a:p>
          </p:txBody>
        </p:sp>
        <p:sp>
          <p:nvSpPr>
            <p:cNvPr id="35" name="Straight Connector 34"/>
            <p:cNvSpPr/>
            <p:nvPr/>
          </p:nvSpPr>
          <p:spPr>
            <a:xfrm>
              <a:off x="5551" y="3285"/>
              <a:ext cx="0" cy="921"/>
            </a:xfrm>
            <a:prstGeom prst="line">
              <a:avLst/>
            </a:prstGeom>
            <a:noFill/>
            <a:ln>
              <a:solidFill>
                <a:srgbClr val="000000"/>
              </a:solidFill>
              <a:miter/>
            </a:ln>
          </p:spPr>
          <p:txBody>
            <a:bodyPr/>
            <a:lstStyle>
              <a:lvl1pPr lvl="0">
                <a:defRPr/>
              </a:lvl1pPr>
            </a:lstStyle>
            <a:p>
              <a:endParaRPr/>
            </a:p>
          </p:txBody>
        </p:sp>
        <p:sp>
          <p:nvSpPr>
            <p:cNvPr id="36" name="Straight Connector 35"/>
            <p:cNvSpPr/>
            <p:nvPr/>
          </p:nvSpPr>
          <p:spPr>
            <a:xfrm>
              <a:off x="253" y="3285"/>
              <a:ext cx="0" cy="921"/>
            </a:xfrm>
            <a:prstGeom prst="line">
              <a:avLst/>
            </a:prstGeom>
            <a:noFill/>
            <a:ln>
              <a:solidFill>
                <a:srgbClr val="000000"/>
              </a:solidFill>
              <a:miter/>
            </a:ln>
          </p:spPr>
          <p:txBody>
            <a:bodyPr/>
            <a:lstStyle>
              <a:lvl1pPr lvl="0">
                <a:defRPr/>
              </a:lvl1pPr>
            </a:lstStyle>
            <a:p>
              <a:endParaRPr/>
            </a:p>
          </p:txBody>
        </p:sp>
        <p:sp>
          <p:nvSpPr>
            <p:cNvPr id="37" name="Straight Connector 36"/>
            <p:cNvSpPr/>
            <p:nvPr/>
          </p:nvSpPr>
          <p:spPr>
            <a:xfrm>
              <a:off x="253" y="3285"/>
              <a:ext cx="5298" cy="0"/>
            </a:xfrm>
            <a:prstGeom prst="line">
              <a:avLst/>
            </a:prstGeom>
            <a:noFill/>
            <a:ln>
              <a:solidFill>
                <a:srgbClr val="000000"/>
              </a:solidFill>
              <a:miter/>
            </a:ln>
          </p:spPr>
          <p:txBody>
            <a:bodyPr/>
            <a:lstStyle>
              <a:lvl1pPr lvl="0">
                <a:defRPr/>
              </a:lvl1pPr>
            </a:lstStyle>
            <a:p>
              <a:endParaRPr/>
            </a:p>
          </p:txBody>
        </p:sp>
        <p:sp>
          <p:nvSpPr>
            <p:cNvPr id="38" name="Straight Connector 37"/>
            <p:cNvSpPr/>
            <p:nvPr/>
          </p:nvSpPr>
          <p:spPr>
            <a:xfrm>
              <a:off x="253" y="4206"/>
              <a:ext cx="5298" cy="0"/>
            </a:xfrm>
            <a:prstGeom prst="line">
              <a:avLst/>
            </a:prstGeom>
            <a:noFill/>
            <a:ln>
              <a:solidFill>
                <a:srgbClr val="000000"/>
              </a:solidFill>
              <a:miter/>
            </a:ln>
          </p:spPr>
          <p:txBody>
            <a:bodyPr/>
            <a:lstStyle>
              <a:lvl1pPr lvl="0">
                <a:defRPr/>
              </a:lvl1pPr>
            </a:lstStyle>
            <a:p>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 calcmode="lin" valueType="num">
                                      <p:cBhvr>
                                        <p:cTn id="2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 calcmode="lin" valueType="num">
                                      <p:cBhvr>
                                        <p:cTn id="36"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داراییهای نامشهود</a:t>
            </a:r>
          </a:p>
          <a:p>
            <a:pPr lvl="0" algn="just">
              <a:buNone/>
            </a:pPr>
            <a:r>
              <a:rPr sz="2800" b="1">
                <a:solidFill>
                  <a:srgbClr val="0070C0"/>
                </a:solidFill>
              </a:rPr>
              <a:t>حسابداری و گزارشگری</a:t>
            </a:r>
          </a:p>
          <a:p>
            <a:pPr lvl="0" algn="just"/>
            <a:r>
              <a:rPr sz="2400" b="1">
                <a:solidFill>
                  <a:srgbClr val="0F6FC6"/>
                </a:solidFill>
              </a:rPr>
              <a:t>مخارج تحقیق و توسعه</a:t>
            </a:r>
          </a:p>
          <a:p>
            <a:pPr lvl="0" algn="just"/>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endParaRPr sz="2400" b="1">
              <a:solidFill>
                <a:srgbClr val="0F6FC6"/>
              </a:solidFill>
            </a:endParaRPr>
          </a:p>
          <a:p>
            <a:pPr lvl="0" algn="just">
              <a:buNone/>
            </a:pPr>
            <a:endParaRPr sz="2400" b="1">
              <a:solidFill>
                <a:srgbClr val="0F6FC6"/>
              </a:solidFill>
            </a:endParaRPr>
          </a:p>
          <a:p>
            <a:pPr lvl="0" algn="just"/>
            <a:endParaRPr sz="2400" b="1">
              <a:solidFill>
                <a:srgbClr val="0F6FC6"/>
              </a:solidFill>
            </a:endParaRPr>
          </a:p>
          <a:p>
            <a:pPr lvl="0" algn="just"/>
            <a:r>
              <a:rPr sz="2400" b="1">
                <a:solidFill>
                  <a:srgbClr val="0F6FC6"/>
                </a:solidFill>
              </a:rPr>
              <a:t>مخارج محافظت از داراییهای نامشهود</a:t>
            </a:r>
          </a:p>
          <a:p>
            <a:pPr lvl="0" algn="just">
              <a:buNone/>
            </a:pPr>
            <a:endParaRPr sz="2400" b="1">
              <a:solidFill>
                <a:srgbClr val="0F6FC6"/>
              </a:solidFill>
            </a:endParaRPr>
          </a:p>
          <a:p>
            <a:pPr lvl="0" algn="just"/>
            <a:endParaRPr sz="2400" b="1">
              <a:solidFill>
                <a:srgbClr val="0F6FC6"/>
              </a:solidFill>
            </a:endParaRPr>
          </a:p>
          <a:p>
            <a:pPr lvl="0" algn="just"/>
            <a:endParaRPr sz="2400" b="1">
              <a:solidFill>
                <a:srgbClr val="0F6FC6"/>
              </a:solidFill>
            </a:endParaRPr>
          </a:p>
        </p:txBody>
      </p:sp>
      <p:grpSp>
        <p:nvGrpSpPr>
          <p:cNvPr id="3" name="Group 2"/>
          <p:cNvGrpSpPr/>
          <p:nvPr/>
        </p:nvGrpSpPr>
        <p:grpSpPr>
          <a:xfrm>
            <a:off x="71438" y="1585913"/>
            <a:ext cx="8950324" cy="1385887"/>
            <a:chOff x="45" y="999"/>
            <a:chExt cx="5638" cy="873"/>
          </a:xfrm>
        </p:grpSpPr>
        <p:sp>
          <p:nvSpPr>
            <p:cNvPr id="4" name="Rectangle 3"/>
            <p:cNvSpPr/>
            <p:nvPr/>
          </p:nvSpPr>
          <p:spPr>
            <a:xfrm>
              <a:off x="4388" y="999"/>
              <a:ext cx="1295" cy="288"/>
            </a:xfrm>
            <a:prstGeom prst="rect">
              <a:avLst/>
            </a:prstGeom>
            <a:solidFill>
              <a:srgbClr val="000000"/>
            </a:solidFill>
            <a:ln>
              <a:noFill/>
            </a:ln>
          </p:spPr>
          <p:txBody>
            <a:bodyPr tIns="45738" bIns="45738"/>
            <a:lstStyle>
              <a:lvl1pPr lvl="0">
                <a:defRPr/>
              </a:lvl1pPr>
            </a:lstStyle>
            <a:p>
              <a:pPr lvl="0" algn="ctr"/>
              <a:r>
                <a:rPr sz="2400" b="1">
                  <a:solidFill>
                    <a:srgbClr val="FFFFFF"/>
                  </a:solidFill>
                  <a:latin typeface="Constantia"/>
                </a:rPr>
                <a:t>شرح</a:t>
              </a:r>
            </a:p>
          </p:txBody>
        </p:sp>
        <p:sp>
          <p:nvSpPr>
            <p:cNvPr id="5" name="Rectangle 4"/>
            <p:cNvSpPr/>
            <p:nvPr/>
          </p:nvSpPr>
          <p:spPr>
            <a:xfrm>
              <a:off x="3094" y="999"/>
              <a:ext cx="1294" cy="288"/>
            </a:xfrm>
            <a:prstGeom prst="rect">
              <a:avLst/>
            </a:prstGeom>
            <a:solidFill>
              <a:srgbClr val="000000"/>
            </a:solidFill>
            <a:ln>
              <a:noFill/>
            </a:ln>
          </p:spPr>
          <p:txBody>
            <a:bodyPr tIns="45738" bIns="45738"/>
            <a:lstStyle>
              <a:lvl1pPr lvl="0">
                <a:defRPr/>
              </a:lvl1pPr>
            </a:lstStyle>
            <a:p>
              <a:pPr lvl="0" algn="ctr"/>
              <a:r>
                <a:rPr sz="2400" b="1">
                  <a:solidFill>
                    <a:srgbClr val="FFFFFF"/>
                  </a:solidFill>
                  <a:latin typeface="Constantia"/>
                </a:rPr>
                <a:t>ایران</a:t>
              </a:r>
            </a:p>
          </p:txBody>
        </p:sp>
        <p:sp>
          <p:nvSpPr>
            <p:cNvPr id="6" name="Rectangle 5"/>
            <p:cNvSpPr/>
            <p:nvPr/>
          </p:nvSpPr>
          <p:spPr>
            <a:xfrm>
              <a:off x="1569" y="999"/>
              <a:ext cx="1525" cy="288"/>
            </a:xfrm>
            <a:prstGeom prst="rect">
              <a:avLst/>
            </a:prstGeom>
            <a:solidFill>
              <a:srgbClr val="000000"/>
            </a:solidFill>
            <a:ln>
              <a:noFill/>
            </a:ln>
          </p:spPr>
          <p:txBody>
            <a:bodyPr tIns="45738" bIns="45738"/>
            <a:lstStyle>
              <a:lvl1pPr lvl="0">
                <a:defRPr/>
              </a:lvl1pPr>
            </a:lstStyle>
            <a:p>
              <a:pPr lvl="0" algn="ctr"/>
              <a:r>
                <a:rPr sz="2400" b="1">
                  <a:solidFill>
                    <a:srgbClr val="FFFFFF"/>
                  </a:solidFill>
                  <a:latin typeface="Constantia"/>
                </a:rPr>
                <a:t>IFRS</a:t>
              </a:r>
            </a:p>
          </p:txBody>
        </p:sp>
        <p:sp>
          <p:nvSpPr>
            <p:cNvPr id="7" name="Rectangle 6"/>
            <p:cNvSpPr/>
            <p:nvPr/>
          </p:nvSpPr>
          <p:spPr>
            <a:xfrm>
              <a:off x="45" y="999"/>
              <a:ext cx="1524" cy="288"/>
            </a:xfrm>
            <a:prstGeom prst="rect">
              <a:avLst/>
            </a:prstGeom>
            <a:solidFill>
              <a:srgbClr val="000000"/>
            </a:solidFill>
            <a:ln>
              <a:noFill/>
            </a:ln>
          </p:spPr>
          <p:txBody>
            <a:bodyPr tIns="45738" bIns="45738"/>
            <a:lstStyle>
              <a:lvl1pPr lvl="0">
                <a:defRPr/>
              </a:lvl1pPr>
            </a:lstStyle>
            <a:p>
              <a:pPr lvl="0" algn="ctr"/>
              <a:r>
                <a:rPr sz="2400" b="1">
                  <a:solidFill>
                    <a:srgbClr val="FFFFFF"/>
                  </a:solidFill>
                  <a:latin typeface="Constantia"/>
                </a:rPr>
                <a:t>GAAP</a:t>
              </a:r>
            </a:p>
          </p:txBody>
        </p:sp>
        <p:sp>
          <p:nvSpPr>
            <p:cNvPr id="8" name="Rectangle 7"/>
            <p:cNvSpPr/>
            <p:nvPr/>
          </p:nvSpPr>
          <p:spPr>
            <a:xfrm>
              <a:off x="4388" y="1287"/>
              <a:ext cx="1295" cy="293"/>
            </a:xfrm>
            <a:prstGeom prst="rect">
              <a:avLst/>
            </a:prstGeom>
            <a:noFill/>
            <a:ln>
              <a:noFill/>
            </a:ln>
          </p:spPr>
          <p:txBody>
            <a:bodyPr tIns="45738" bIns="45738"/>
            <a:lstStyle>
              <a:lvl1pPr lvl="0">
                <a:defRPr/>
              </a:lvl1pPr>
            </a:lstStyle>
            <a:p>
              <a:pPr lvl="0" algn="ctr"/>
              <a:r>
                <a:rPr sz="2200">
                  <a:latin typeface="Constantia"/>
                </a:rPr>
                <a:t>مخارج تحقیق</a:t>
              </a:r>
            </a:p>
          </p:txBody>
        </p:sp>
        <p:sp>
          <p:nvSpPr>
            <p:cNvPr id="9" name="Rectangle 8"/>
            <p:cNvSpPr/>
            <p:nvPr/>
          </p:nvSpPr>
          <p:spPr>
            <a:xfrm>
              <a:off x="3094" y="1287"/>
              <a:ext cx="1294" cy="293"/>
            </a:xfrm>
            <a:prstGeom prst="rect">
              <a:avLst/>
            </a:prstGeom>
            <a:noFill/>
            <a:ln>
              <a:noFill/>
            </a:ln>
          </p:spPr>
          <p:txBody>
            <a:bodyPr tIns="45738" bIns="45738"/>
            <a:lstStyle>
              <a:lvl1pPr lvl="0">
                <a:defRPr/>
              </a:lvl1pPr>
            </a:lstStyle>
            <a:p>
              <a:pPr lvl="0" algn="ctr"/>
              <a:r>
                <a:rPr sz="2200">
                  <a:latin typeface="Constantia"/>
                </a:rPr>
                <a:t>هزینه</a:t>
              </a:r>
            </a:p>
          </p:txBody>
        </p:sp>
        <p:sp>
          <p:nvSpPr>
            <p:cNvPr id="10" name="Rectangle 9"/>
            <p:cNvSpPr/>
            <p:nvPr/>
          </p:nvSpPr>
          <p:spPr>
            <a:xfrm>
              <a:off x="1569" y="1287"/>
              <a:ext cx="1525" cy="293"/>
            </a:xfrm>
            <a:prstGeom prst="rect">
              <a:avLst/>
            </a:prstGeom>
            <a:noFill/>
            <a:ln>
              <a:noFill/>
            </a:ln>
          </p:spPr>
          <p:txBody>
            <a:bodyPr tIns="45738" bIns="45738"/>
            <a:lstStyle>
              <a:lvl1pPr lvl="0">
                <a:defRPr/>
              </a:lvl1pPr>
            </a:lstStyle>
            <a:p>
              <a:pPr lvl="0" algn="ctr"/>
              <a:r>
                <a:rPr sz="2400">
                  <a:latin typeface="Constantia"/>
                </a:rPr>
                <a:t>هزینه</a:t>
              </a:r>
            </a:p>
          </p:txBody>
        </p:sp>
        <p:sp>
          <p:nvSpPr>
            <p:cNvPr id="11" name="Rectangle 10"/>
            <p:cNvSpPr/>
            <p:nvPr/>
          </p:nvSpPr>
          <p:spPr>
            <a:xfrm>
              <a:off x="45" y="1287"/>
              <a:ext cx="1524" cy="293"/>
            </a:xfrm>
            <a:prstGeom prst="rect">
              <a:avLst/>
            </a:prstGeom>
            <a:noFill/>
            <a:ln>
              <a:noFill/>
            </a:ln>
          </p:spPr>
          <p:txBody>
            <a:bodyPr tIns="45738" bIns="45738"/>
            <a:lstStyle>
              <a:lvl1pPr lvl="0">
                <a:defRPr/>
              </a:lvl1pPr>
            </a:lstStyle>
            <a:p>
              <a:pPr lvl="0" algn="ctr"/>
              <a:r>
                <a:rPr sz="2400">
                  <a:latin typeface="Constantia"/>
                </a:rPr>
                <a:t>هزینه</a:t>
              </a:r>
            </a:p>
          </p:txBody>
        </p:sp>
        <p:sp>
          <p:nvSpPr>
            <p:cNvPr id="12" name="Rectangle 11"/>
            <p:cNvSpPr/>
            <p:nvPr/>
          </p:nvSpPr>
          <p:spPr>
            <a:xfrm>
              <a:off x="4388" y="1580"/>
              <a:ext cx="1295" cy="292"/>
            </a:xfrm>
            <a:prstGeom prst="rect">
              <a:avLst/>
            </a:prstGeom>
            <a:noFill/>
            <a:ln>
              <a:noFill/>
            </a:ln>
          </p:spPr>
          <p:txBody>
            <a:bodyPr tIns="45738" bIns="45738"/>
            <a:lstStyle>
              <a:lvl1pPr lvl="0">
                <a:defRPr/>
              </a:lvl1pPr>
            </a:lstStyle>
            <a:p>
              <a:pPr lvl="0" algn="ctr"/>
              <a:r>
                <a:rPr sz="2200">
                  <a:latin typeface="Constantia"/>
                </a:rPr>
                <a:t>مخارج توسعه</a:t>
              </a:r>
            </a:p>
          </p:txBody>
        </p:sp>
        <p:sp>
          <p:nvSpPr>
            <p:cNvPr id="13" name="Rectangle 12"/>
            <p:cNvSpPr/>
            <p:nvPr/>
          </p:nvSpPr>
          <p:spPr>
            <a:xfrm>
              <a:off x="3094" y="1580"/>
              <a:ext cx="1294" cy="292"/>
            </a:xfrm>
            <a:prstGeom prst="rect">
              <a:avLst/>
            </a:prstGeom>
            <a:noFill/>
            <a:ln>
              <a:noFill/>
            </a:ln>
          </p:spPr>
          <p:txBody>
            <a:bodyPr tIns="45738" bIns="45738"/>
            <a:lstStyle>
              <a:lvl1pPr lvl="0">
                <a:defRPr/>
              </a:lvl1pPr>
            </a:lstStyle>
            <a:p>
              <a:pPr lvl="0" algn="ctr"/>
              <a:r>
                <a:rPr sz="2200">
                  <a:latin typeface="Constantia"/>
                </a:rPr>
                <a:t>دارایی</a:t>
              </a:r>
            </a:p>
          </p:txBody>
        </p:sp>
        <p:sp>
          <p:nvSpPr>
            <p:cNvPr id="14" name="Rectangle 13"/>
            <p:cNvSpPr/>
            <p:nvPr/>
          </p:nvSpPr>
          <p:spPr>
            <a:xfrm>
              <a:off x="1569" y="1580"/>
              <a:ext cx="1525" cy="292"/>
            </a:xfrm>
            <a:prstGeom prst="rect">
              <a:avLst/>
            </a:prstGeom>
            <a:noFill/>
            <a:ln>
              <a:noFill/>
            </a:ln>
          </p:spPr>
          <p:txBody>
            <a:bodyPr tIns="45738" bIns="45738"/>
            <a:lstStyle>
              <a:lvl1pPr lvl="0">
                <a:defRPr/>
              </a:lvl1pPr>
            </a:lstStyle>
            <a:p>
              <a:pPr lvl="0" algn="ctr"/>
              <a:r>
                <a:rPr sz="2400">
                  <a:latin typeface="Constantia"/>
                </a:rPr>
                <a:t>دارایی</a:t>
              </a:r>
            </a:p>
          </p:txBody>
        </p:sp>
        <p:sp>
          <p:nvSpPr>
            <p:cNvPr id="15" name="Rectangle 14"/>
            <p:cNvSpPr/>
            <p:nvPr/>
          </p:nvSpPr>
          <p:spPr>
            <a:xfrm>
              <a:off x="45" y="1580"/>
              <a:ext cx="1524" cy="292"/>
            </a:xfrm>
            <a:prstGeom prst="rect">
              <a:avLst/>
            </a:prstGeom>
            <a:noFill/>
            <a:ln>
              <a:noFill/>
            </a:ln>
          </p:spPr>
          <p:txBody>
            <a:bodyPr tIns="45738" bIns="45738"/>
            <a:lstStyle>
              <a:lvl1pPr lvl="0">
                <a:defRPr/>
              </a:lvl1pPr>
            </a:lstStyle>
            <a:p>
              <a:pPr lvl="0" algn="ctr"/>
              <a:r>
                <a:rPr sz="2400">
                  <a:latin typeface="Constantia"/>
                </a:rPr>
                <a:t>هزینه</a:t>
              </a:r>
            </a:p>
          </p:txBody>
        </p:sp>
        <p:sp>
          <p:nvSpPr>
            <p:cNvPr id="16" name="Straight Connector 15"/>
            <p:cNvSpPr/>
            <p:nvPr/>
          </p:nvSpPr>
          <p:spPr>
            <a:xfrm>
              <a:off x="45" y="1287"/>
              <a:ext cx="5638" cy="0"/>
            </a:xfrm>
            <a:prstGeom prst="line">
              <a:avLst/>
            </a:prstGeom>
            <a:noFill/>
            <a:ln>
              <a:solidFill>
                <a:srgbClr val="000000"/>
              </a:solidFill>
              <a:miter/>
            </a:ln>
          </p:spPr>
          <p:txBody>
            <a:bodyPr/>
            <a:lstStyle>
              <a:lvl1pPr lvl="0">
                <a:defRPr/>
              </a:lvl1pPr>
            </a:lstStyle>
            <a:p>
              <a:endParaRPr/>
            </a:p>
          </p:txBody>
        </p:sp>
        <p:sp>
          <p:nvSpPr>
            <p:cNvPr id="17" name="Straight Connector 16"/>
            <p:cNvSpPr/>
            <p:nvPr/>
          </p:nvSpPr>
          <p:spPr>
            <a:xfrm>
              <a:off x="45" y="1580"/>
              <a:ext cx="5638" cy="0"/>
            </a:xfrm>
            <a:prstGeom prst="line">
              <a:avLst/>
            </a:prstGeom>
            <a:noFill/>
            <a:ln>
              <a:solidFill>
                <a:srgbClr val="000000"/>
              </a:solidFill>
              <a:miter/>
            </a:ln>
          </p:spPr>
          <p:txBody>
            <a:bodyPr/>
            <a:lstStyle>
              <a:lvl1pPr lvl="0">
                <a:defRPr/>
              </a:lvl1pPr>
            </a:lstStyle>
            <a:p>
              <a:endParaRPr/>
            </a:p>
          </p:txBody>
        </p:sp>
        <p:sp>
          <p:nvSpPr>
            <p:cNvPr id="18" name="Straight Connector 17"/>
            <p:cNvSpPr/>
            <p:nvPr/>
          </p:nvSpPr>
          <p:spPr>
            <a:xfrm>
              <a:off x="5683" y="999"/>
              <a:ext cx="0" cy="873"/>
            </a:xfrm>
            <a:prstGeom prst="line">
              <a:avLst/>
            </a:prstGeom>
            <a:noFill/>
            <a:ln>
              <a:solidFill>
                <a:srgbClr val="000000"/>
              </a:solidFill>
              <a:miter/>
            </a:ln>
          </p:spPr>
          <p:txBody>
            <a:bodyPr/>
            <a:lstStyle>
              <a:lvl1pPr lvl="0">
                <a:defRPr/>
              </a:lvl1pPr>
            </a:lstStyle>
            <a:p>
              <a:endParaRPr/>
            </a:p>
          </p:txBody>
        </p:sp>
        <p:sp>
          <p:nvSpPr>
            <p:cNvPr id="19" name="Straight Connector 18"/>
            <p:cNvSpPr/>
            <p:nvPr/>
          </p:nvSpPr>
          <p:spPr>
            <a:xfrm>
              <a:off x="45" y="999"/>
              <a:ext cx="0" cy="873"/>
            </a:xfrm>
            <a:prstGeom prst="line">
              <a:avLst/>
            </a:prstGeom>
            <a:noFill/>
            <a:ln>
              <a:solidFill>
                <a:srgbClr val="000000"/>
              </a:solidFill>
              <a:miter/>
            </a:ln>
          </p:spPr>
          <p:txBody>
            <a:bodyPr/>
            <a:lstStyle>
              <a:lvl1pPr lvl="0">
                <a:defRPr/>
              </a:lvl1pPr>
            </a:lstStyle>
            <a:p>
              <a:endParaRPr/>
            </a:p>
          </p:txBody>
        </p:sp>
        <p:sp>
          <p:nvSpPr>
            <p:cNvPr id="20" name="Straight Connector 19"/>
            <p:cNvSpPr/>
            <p:nvPr/>
          </p:nvSpPr>
          <p:spPr>
            <a:xfrm>
              <a:off x="45" y="999"/>
              <a:ext cx="5638" cy="0"/>
            </a:xfrm>
            <a:prstGeom prst="line">
              <a:avLst/>
            </a:prstGeom>
            <a:noFill/>
            <a:ln>
              <a:solidFill>
                <a:srgbClr val="000000"/>
              </a:solidFill>
              <a:miter/>
            </a:ln>
          </p:spPr>
          <p:txBody>
            <a:bodyPr/>
            <a:lstStyle>
              <a:lvl1pPr lvl="0">
                <a:defRPr/>
              </a:lvl1pPr>
            </a:lstStyle>
            <a:p>
              <a:endParaRPr/>
            </a:p>
          </p:txBody>
        </p:sp>
        <p:sp>
          <p:nvSpPr>
            <p:cNvPr id="21" name="Straight Connector 20"/>
            <p:cNvSpPr/>
            <p:nvPr/>
          </p:nvSpPr>
          <p:spPr>
            <a:xfrm>
              <a:off x="45" y="1872"/>
              <a:ext cx="5638" cy="0"/>
            </a:xfrm>
            <a:prstGeom prst="line">
              <a:avLst/>
            </a:prstGeom>
            <a:noFill/>
            <a:ln>
              <a:solidFill>
                <a:srgbClr val="000000"/>
              </a:solidFill>
              <a:miter/>
            </a:ln>
          </p:spPr>
          <p:txBody>
            <a:bodyPr/>
            <a:lstStyle>
              <a:lvl1pPr lvl="0">
                <a:defRPr/>
              </a:lvl1pPr>
            </a:lstStyle>
            <a:p>
              <a:endParaRPr/>
            </a:p>
          </p:txBody>
        </p:sp>
      </p:grpSp>
      <p:grpSp>
        <p:nvGrpSpPr>
          <p:cNvPr id="22" name="Group 21"/>
          <p:cNvGrpSpPr/>
          <p:nvPr/>
        </p:nvGrpSpPr>
        <p:grpSpPr>
          <a:xfrm>
            <a:off x="366713" y="4235450"/>
            <a:ext cx="8410575" cy="1158875"/>
            <a:chOff x="231" y="2668"/>
            <a:chExt cx="5298" cy="730"/>
          </a:xfrm>
        </p:grpSpPr>
        <p:sp>
          <p:nvSpPr>
            <p:cNvPr id="23" name="Rectangle 22"/>
            <p:cNvSpPr/>
            <p:nvPr/>
          </p:nvSpPr>
          <p:spPr>
            <a:xfrm>
              <a:off x="3763" y="2668"/>
              <a:ext cx="1766" cy="288"/>
            </a:xfrm>
            <a:prstGeom prst="rect">
              <a:avLst/>
            </a:prstGeom>
            <a:solidFill>
              <a:srgbClr val="000000"/>
            </a:solidFill>
            <a:ln>
              <a:noFill/>
            </a:ln>
          </p:spPr>
          <p:txBody>
            <a:bodyPr tIns="45689" bIns="45689"/>
            <a:lstStyle>
              <a:lvl1pPr lvl="0">
                <a:defRPr/>
              </a:lvl1pPr>
            </a:lstStyle>
            <a:p>
              <a:pPr lvl="0" algn="ctr"/>
              <a:r>
                <a:rPr sz="2400" b="1">
                  <a:solidFill>
                    <a:srgbClr val="FFFFFF"/>
                  </a:solidFill>
                  <a:latin typeface="Constantia"/>
                </a:rPr>
                <a:t>ایران</a:t>
              </a:r>
            </a:p>
          </p:txBody>
        </p:sp>
        <p:sp>
          <p:nvSpPr>
            <p:cNvPr id="24" name="Rectangle 23"/>
            <p:cNvSpPr/>
            <p:nvPr/>
          </p:nvSpPr>
          <p:spPr>
            <a:xfrm>
              <a:off x="1997" y="2668"/>
              <a:ext cx="1766" cy="288"/>
            </a:xfrm>
            <a:prstGeom prst="rect">
              <a:avLst/>
            </a:prstGeom>
            <a:solidFill>
              <a:srgbClr val="000000"/>
            </a:solidFill>
            <a:ln>
              <a:noFill/>
            </a:ln>
          </p:spPr>
          <p:txBody>
            <a:bodyPr tIns="45689" bIns="45689"/>
            <a:lstStyle>
              <a:lvl1pPr lvl="0">
                <a:defRPr/>
              </a:lvl1pPr>
            </a:lstStyle>
            <a:p>
              <a:pPr lvl="0" algn="ctr"/>
              <a:r>
                <a:rPr sz="2400" b="1">
                  <a:solidFill>
                    <a:srgbClr val="FFFFFF"/>
                  </a:solidFill>
                  <a:latin typeface="Constantia"/>
                </a:rPr>
                <a:t>IFRS</a:t>
              </a:r>
            </a:p>
          </p:txBody>
        </p:sp>
        <p:sp>
          <p:nvSpPr>
            <p:cNvPr id="25" name="Rectangle 24"/>
            <p:cNvSpPr/>
            <p:nvPr/>
          </p:nvSpPr>
          <p:spPr>
            <a:xfrm>
              <a:off x="231" y="2668"/>
              <a:ext cx="1766" cy="288"/>
            </a:xfrm>
            <a:prstGeom prst="rect">
              <a:avLst/>
            </a:prstGeom>
            <a:solidFill>
              <a:srgbClr val="000000"/>
            </a:solidFill>
            <a:ln>
              <a:noFill/>
            </a:ln>
          </p:spPr>
          <p:txBody>
            <a:bodyPr tIns="45689" bIns="45689"/>
            <a:lstStyle>
              <a:lvl1pPr lvl="0">
                <a:defRPr/>
              </a:lvl1pPr>
            </a:lstStyle>
            <a:p>
              <a:pPr lvl="0" algn="ctr"/>
              <a:r>
                <a:rPr sz="2400" b="1">
                  <a:solidFill>
                    <a:srgbClr val="FFFFFF"/>
                  </a:solidFill>
                  <a:latin typeface="Constantia"/>
                </a:rPr>
                <a:t>GAAP</a:t>
              </a:r>
            </a:p>
          </p:txBody>
        </p:sp>
        <p:sp>
          <p:nvSpPr>
            <p:cNvPr id="26" name="Rectangle 25"/>
            <p:cNvSpPr/>
            <p:nvPr/>
          </p:nvSpPr>
          <p:spPr>
            <a:xfrm>
              <a:off x="3763" y="2956"/>
              <a:ext cx="1766" cy="442"/>
            </a:xfrm>
            <a:prstGeom prst="rect">
              <a:avLst/>
            </a:prstGeom>
            <a:noFill/>
            <a:ln>
              <a:noFill/>
            </a:ln>
          </p:spPr>
          <p:txBody>
            <a:bodyPr tIns="45724" bIns="45724"/>
            <a:lstStyle>
              <a:lvl1pPr lvl="0">
                <a:defRPr/>
              </a:lvl1pPr>
            </a:lstStyle>
            <a:p>
              <a:pPr lvl="0" algn="ctr"/>
              <a:r>
                <a:rPr sz="2400" b="1">
                  <a:latin typeface="Constantia"/>
                </a:rPr>
                <a:t>هزینه دوره</a:t>
              </a:r>
            </a:p>
          </p:txBody>
        </p:sp>
        <p:sp>
          <p:nvSpPr>
            <p:cNvPr id="27" name="Rectangle 26"/>
            <p:cNvSpPr/>
            <p:nvPr/>
          </p:nvSpPr>
          <p:spPr>
            <a:xfrm>
              <a:off x="1997" y="2956"/>
              <a:ext cx="1766" cy="442"/>
            </a:xfrm>
            <a:prstGeom prst="rect">
              <a:avLst/>
            </a:prstGeom>
            <a:noFill/>
            <a:ln>
              <a:noFill/>
            </a:ln>
          </p:spPr>
          <p:txBody>
            <a:bodyPr tIns="45724" bIns="45724"/>
            <a:lstStyle>
              <a:lvl1pPr lvl="0">
                <a:defRPr/>
              </a:lvl1pPr>
            </a:lstStyle>
            <a:p>
              <a:pPr lvl="0" algn="ctr"/>
              <a:r>
                <a:rPr sz="2000" b="1">
                  <a:latin typeface="Constantia"/>
                </a:rPr>
                <a:t>هزینه دوره</a:t>
              </a:r>
            </a:p>
          </p:txBody>
        </p:sp>
        <p:sp>
          <p:nvSpPr>
            <p:cNvPr id="28" name="Rectangle 27"/>
            <p:cNvSpPr/>
            <p:nvPr/>
          </p:nvSpPr>
          <p:spPr>
            <a:xfrm>
              <a:off x="231" y="2956"/>
              <a:ext cx="1766" cy="442"/>
            </a:xfrm>
            <a:prstGeom prst="rect">
              <a:avLst/>
            </a:prstGeom>
            <a:noFill/>
            <a:ln>
              <a:noFill/>
            </a:ln>
          </p:spPr>
          <p:txBody>
            <a:bodyPr tIns="45724" bIns="45724"/>
            <a:lstStyle>
              <a:lvl1pPr lvl="0">
                <a:defRPr/>
              </a:lvl1pPr>
            </a:lstStyle>
            <a:p>
              <a:pPr lvl="0" algn="ctr"/>
              <a:r>
                <a:rPr sz="2000" b="1">
                  <a:latin typeface="Constantia"/>
                </a:rPr>
                <a:t>به احتساب دارایی</a:t>
              </a:r>
            </a:p>
          </p:txBody>
        </p:sp>
        <p:sp>
          <p:nvSpPr>
            <p:cNvPr id="29" name="Straight Connector 28"/>
            <p:cNvSpPr/>
            <p:nvPr/>
          </p:nvSpPr>
          <p:spPr>
            <a:xfrm>
              <a:off x="231" y="2956"/>
              <a:ext cx="5298" cy="0"/>
            </a:xfrm>
            <a:prstGeom prst="line">
              <a:avLst/>
            </a:prstGeom>
            <a:noFill/>
            <a:ln>
              <a:solidFill>
                <a:srgbClr val="000000"/>
              </a:solidFill>
              <a:miter/>
            </a:ln>
          </p:spPr>
          <p:txBody>
            <a:bodyPr/>
            <a:lstStyle>
              <a:lvl1pPr lvl="0">
                <a:defRPr/>
              </a:lvl1pPr>
            </a:lstStyle>
            <a:p>
              <a:endParaRPr/>
            </a:p>
          </p:txBody>
        </p:sp>
        <p:sp>
          <p:nvSpPr>
            <p:cNvPr id="30" name="Straight Connector 29"/>
            <p:cNvSpPr/>
            <p:nvPr/>
          </p:nvSpPr>
          <p:spPr>
            <a:xfrm>
              <a:off x="5529" y="2668"/>
              <a:ext cx="0" cy="730"/>
            </a:xfrm>
            <a:prstGeom prst="line">
              <a:avLst/>
            </a:prstGeom>
            <a:noFill/>
            <a:ln>
              <a:solidFill>
                <a:srgbClr val="000000"/>
              </a:solidFill>
              <a:miter/>
            </a:ln>
          </p:spPr>
          <p:txBody>
            <a:bodyPr/>
            <a:lstStyle>
              <a:lvl1pPr lvl="0">
                <a:defRPr/>
              </a:lvl1pPr>
            </a:lstStyle>
            <a:p>
              <a:endParaRPr/>
            </a:p>
          </p:txBody>
        </p:sp>
        <p:sp>
          <p:nvSpPr>
            <p:cNvPr id="31" name="Straight Connector 30"/>
            <p:cNvSpPr/>
            <p:nvPr/>
          </p:nvSpPr>
          <p:spPr>
            <a:xfrm>
              <a:off x="231" y="2668"/>
              <a:ext cx="0" cy="730"/>
            </a:xfrm>
            <a:prstGeom prst="line">
              <a:avLst/>
            </a:prstGeom>
            <a:noFill/>
            <a:ln>
              <a:solidFill>
                <a:srgbClr val="000000"/>
              </a:solidFill>
              <a:miter/>
            </a:ln>
          </p:spPr>
          <p:txBody>
            <a:bodyPr/>
            <a:lstStyle>
              <a:lvl1pPr lvl="0">
                <a:defRPr/>
              </a:lvl1pPr>
            </a:lstStyle>
            <a:p>
              <a:endParaRPr/>
            </a:p>
          </p:txBody>
        </p:sp>
        <p:sp>
          <p:nvSpPr>
            <p:cNvPr id="32" name="Straight Connector 31"/>
            <p:cNvSpPr/>
            <p:nvPr/>
          </p:nvSpPr>
          <p:spPr>
            <a:xfrm>
              <a:off x="231" y="2668"/>
              <a:ext cx="5298" cy="0"/>
            </a:xfrm>
            <a:prstGeom prst="line">
              <a:avLst/>
            </a:prstGeom>
            <a:noFill/>
            <a:ln>
              <a:solidFill>
                <a:srgbClr val="000000"/>
              </a:solidFill>
              <a:miter/>
            </a:ln>
          </p:spPr>
          <p:txBody>
            <a:bodyPr/>
            <a:lstStyle>
              <a:lvl1pPr lvl="0">
                <a:defRPr/>
              </a:lvl1pPr>
            </a:lstStyle>
            <a:p>
              <a:endParaRPr/>
            </a:p>
          </p:txBody>
        </p:sp>
        <p:sp>
          <p:nvSpPr>
            <p:cNvPr id="33" name="Straight Connector 32"/>
            <p:cNvSpPr/>
            <p:nvPr/>
          </p:nvSpPr>
          <p:spPr>
            <a:xfrm>
              <a:off x="231" y="3398"/>
              <a:ext cx="5298" cy="0"/>
            </a:xfrm>
            <a:prstGeom prst="line">
              <a:avLst/>
            </a:prstGeom>
            <a:noFill/>
            <a:ln>
              <a:solidFill>
                <a:srgbClr val="000000"/>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 calcmode="lin" valueType="num">
                                      <p:cBhvr>
                                        <p:cTn id="2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7. مقایسه سرمایه گذاریها</a:t>
            </a:r>
          </a:p>
          <a:p>
            <a:pPr lvl="0" algn="just">
              <a:buNone/>
            </a:pPr>
            <a:r>
              <a:rPr sz="2200" b="1">
                <a:solidFill>
                  <a:srgbClr val="0070C0"/>
                </a:solidFill>
              </a:rPr>
              <a:t>(</a:t>
            </a:r>
            <a:r>
              <a:rPr sz="2800" b="1">
                <a:solidFill>
                  <a:srgbClr val="0070C0"/>
                </a:solidFill>
              </a:rPr>
              <a:t>سرمایه گذاریهای فاقد نفوذ قابل ملاحظه)</a:t>
            </a:r>
          </a:p>
          <a:p>
            <a:pPr lvl="0" algn="just"/>
            <a:r>
              <a:rPr sz="2400" b="1">
                <a:solidFill>
                  <a:srgbClr val="0F6FC6"/>
                </a:solidFill>
              </a:rPr>
              <a:t>شناخت اولیه</a:t>
            </a:r>
          </a:p>
          <a:p>
            <a:pPr lvl="0" algn="just"/>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r>
              <a:rPr sz="2400" b="1">
                <a:solidFill>
                  <a:srgbClr val="0F6FC6"/>
                </a:solidFill>
              </a:rPr>
              <a:t>تقسیم بندی در </a:t>
            </a:r>
            <a:r>
              <a:rPr sz="2400" b="1"/>
              <a:t>ایران</a:t>
            </a:r>
          </a:p>
          <a:p>
            <a:pPr lvl="0" algn="just">
              <a:buNone/>
            </a:pPr>
            <a:endParaRPr sz="2400" b="1"/>
          </a:p>
        </p:txBody>
      </p:sp>
      <p:grpSp>
        <p:nvGrpSpPr>
          <p:cNvPr id="3" name="Group 2"/>
          <p:cNvGrpSpPr/>
          <p:nvPr/>
        </p:nvGrpSpPr>
        <p:grpSpPr>
          <a:xfrm>
            <a:off x="227013" y="1585913"/>
            <a:ext cx="8777287" cy="938212"/>
            <a:chOff x="143" y="999"/>
            <a:chExt cx="5529" cy="591"/>
          </a:xfrm>
        </p:grpSpPr>
        <p:sp>
          <p:nvSpPr>
            <p:cNvPr id="4" name="Rectangle 3"/>
            <p:cNvSpPr/>
            <p:nvPr/>
          </p:nvSpPr>
          <p:spPr>
            <a:xfrm>
              <a:off x="4024" y="999"/>
              <a:ext cx="1648" cy="288"/>
            </a:xfrm>
            <a:prstGeom prst="rect">
              <a:avLst/>
            </a:prstGeom>
            <a:solidFill>
              <a:srgbClr val="10CF9B"/>
            </a:solidFill>
            <a:ln>
              <a:noFill/>
            </a:ln>
          </p:spPr>
          <p:txBody>
            <a:bodyPr tIns="45699" bIns="45699"/>
            <a:lstStyle>
              <a:lvl1pPr lvl="0">
                <a:defRPr/>
              </a:lvl1pPr>
            </a:lstStyle>
            <a:p>
              <a:pPr lvl="0" algn="ctr"/>
              <a:r>
                <a:rPr sz="2400" b="1">
                  <a:solidFill>
                    <a:srgbClr val="FFFFFF"/>
                  </a:solidFill>
                  <a:latin typeface="Constantia"/>
                </a:rPr>
                <a:t>ایران</a:t>
              </a:r>
            </a:p>
          </p:txBody>
        </p:sp>
        <p:sp>
          <p:nvSpPr>
            <p:cNvPr id="5" name="Rectangle 4"/>
            <p:cNvSpPr/>
            <p:nvPr/>
          </p:nvSpPr>
          <p:spPr>
            <a:xfrm>
              <a:off x="2083" y="999"/>
              <a:ext cx="1941" cy="288"/>
            </a:xfrm>
            <a:prstGeom prst="rect">
              <a:avLst/>
            </a:prstGeom>
            <a:solidFill>
              <a:srgbClr val="10CF9B"/>
            </a:solidFill>
            <a:ln>
              <a:noFill/>
            </a:ln>
          </p:spPr>
          <p:txBody>
            <a:bodyPr tIns="45699" bIns="45699"/>
            <a:lstStyle>
              <a:lvl1pPr lvl="0">
                <a:defRPr/>
              </a:lvl1pPr>
            </a:lstStyle>
            <a:p>
              <a:pPr lvl="0" algn="ctr"/>
              <a:r>
                <a:rPr sz="2400" b="1">
                  <a:solidFill>
                    <a:srgbClr val="FFFFFF"/>
                  </a:solidFill>
                  <a:latin typeface="Constantia"/>
                </a:rPr>
                <a:t>IFRS</a:t>
              </a:r>
            </a:p>
          </p:txBody>
        </p:sp>
        <p:sp>
          <p:nvSpPr>
            <p:cNvPr id="6" name="Rectangle 5"/>
            <p:cNvSpPr/>
            <p:nvPr/>
          </p:nvSpPr>
          <p:spPr>
            <a:xfrm>
              <a:off x="143" y="999"/>
              <a:ext cx="1940" cy="288"/>
            </a:xfrm>
            <a:prstGeom prst="rect">
              <a:avLst/>
            </a:prstGeom>
            <a:solidFill>
              <a:srgbClr val="10CF9B"/>
            </a:solidFill>
            <a:ln>
              <a:noFill/>
            </a:ln>
          </p:spPr>
          <p:txBody>
            <a:bodyPr tIns="45699" bIns="45699"/>
            <a:lstStyle>
              <a:lvl1pPr lvl="0">
                <a:defRPr/>
              </a:lvl1pPr>
            </a:lstStyle>
            <a:p>
              <a:pPr lvl="0" algn="ctr"/>
              <a:r>
                <a:rPr sz="2400" b="1">
                  <a:solidFill>
                    <a:srgbClr val="FFFFFF"/>
                  </a:solidFill>
                  <a:latin typeface="Constantia"/>
                </a:rPr>
                <a:t>GAAP</a:t>
              </a:r>
            </a:p>
          </p:txBody>
        </p:sp>
        <p:sp>
          <p:nvSpPr>
            <p:cNvPr id="7" name="Rectangle 6"/>
            <p:cNvSpPr/>
            <p:nvPr/>
          </p:nvSpPr>
          <p:spPr>
            <a:xfrm>
              <a:off x="4024" y="1287"/>
              <a:ext cx="1648" cy="303"/>
            </a:xfrm>
            <a:prstGeom prst="rect">
              <a:avLst/>
            </a:prstGeom>
            <a:solidFill>
              <a:srgbClr val="CCEEF1"/>
            </a:solidFill>
            <a:ln>
              <a:noFill/>
            </a:ln>
          </p:spPr>
          <p:txBody>
            <a:bodyPr tIns="45699" bIns="45699"/>
            <a:lstStyle>
              <a:lvl1pPr lvl="0">
                <a:defRPr/>
              </a:lvl1pPr>
            </a:lstStyle>
            <a:p>
              <a:pPr lvl="0" algn="ctr"/>
              <a:r>
                <a:rPr sz="2200">
                  <a:solidFill>
                    <a:srgbClr val="000000"/>
                  </a:solidFill>
                  <a:latin typeface="Constantia"/>
                </a:rPr>
                <a:t>بهای تمام شده</a:t>
              </a:r>
            </a:p>
          </p:txBody>
        </p:sp>
        <p:sp>
          <p:nvSpPr>
            <p:cNvPr id="8" name="Rectangle 7"/>
            <p:cNvSpPr/>
            <p:nvPr/>
          </p:nvSpPr>
          <p:spPr>
            <a:xfrm>
              <a:off x="2083" y="1287"/>
              <a:ext cx="1941" cy="303"/>
            </a:xfrm>
            <a:prstGeom prst="rect">
              <a:avLst/>
            </a:prstGeom>
            <a:solidFill>
              <a:srgbClr val="CCEEF1"/>
            </a:solidFill>
            <a:ln>
              <a:noFill/>
            </a:ln>
          </p:spPr>
          <p:txBody>
            <a:bodyPr tIns="45699" bIns="45699"/>
            <a:lstStyle>
              <a:lvl1pPr lvl="0">
                <a:defRPr/>
              </a:lvl1pPr>
            </a:lstStyle>
            <a:p>
              <a:pPr lvl="0" algn="ctr"/>
              <a:r>
                <a:rPr sz="2400">
                  <a:solidFill>
                    <a:srgbClr val="000000"/>
                  </a:solidFill>
                  <a:latin typeface="Constantia"/>
                </a:rPr>
                <a:t>ارزش منصفانه</a:t>
              </a:r>
            </a:p>
          </p:txBody>
        </p:sp>
        <p:sp>
          <p:nvSpPr>
            <p:cNvPr id="9" name="Rectangle 8"/>
            <p:cNvSpPr/>
            <p:nvPr/>
          </p:nvSpPr>
          <p:spPr>
            <a:xfrm>
              <a:off x="143" y="1287"/>
              <a:ext cx="1940" cy="303"/>
            </a:xfrm>
            <a:prstGeom prst="rect">
              <a:avLst/>
            </a:prstGeom>
            <a:solidFill>
              <a:srgbClr val="CCEEF1"/>
            </a:solidFill>
            <a:ln>
              <a:noFill/>
            </a:ln>
          </p:spPr>
          <p:txBody>
            <a:bodyPr tIns="45699" bIns="45699"/>
            <a:lstStyle>
              <a:lvl1pPr lvl="0">
                <a:defRPr/>
              </a:lvl1pPr>
            </a:lstStyle>
            <a:p>
              <a:pPr lvl="0" algn="ctr"/>
              <a:r>
                <a:rPr sz="2400">
                  <a:solidFill>
                    <a:srgbClr val="000000"/>
                  </a:solidFill>
                  <a:latin typeface="Constantia"/>
                </a:rPr>
                <a:t>ارزش منصفانه</a:t>
              </a:r>
            </a:p>
          </p:txBody>
        </p:sp>
      </p:grpSp>
      <p:grpSp>
        <p:nvGrpSpPr>
          <p:cNvPr id="10" name="Group 9"/>
          <p:cNvGrpSpPr/>
          <p:nvPr/>
        </p:nvGrpSpPr>
        <p:grpSpPr>
          <a:xfrm>
            <a:off x="366713" y="3486150"/>
            <a:ext cx="8410575" cy="3140075"/>
            <a:chOff x="231" y="2196"/>
            <a:chExt cx="5298" cy="1978"/>
          </a:xfrm>
        </p:grpSpPr>
        <p:sp>
          <p:nvSpPr>
            <p:cNvPr id="11" name="Rectangle 10"/>
            <p:cNvSpPr/>
            <p:nvPr/>
          </p:nvSpPr>
          <p:spPr>
            <a:xfrm>
              <a:off x="4205" y="2196"/>
              <a:ext cx="1324" cy="518"/>
            </a:xfrm>
            <a:prstGeom prst="rect">
              <a:avLst/>
            </a:prstGeom>
            <a:noFill/>
            <a:ln>
              <a:noFill/>
            </a:ln>
          </p:spPr>
          <p:txBody>
            <a:bodyPr tIns="45670" bIns="45670"/>
            <a:lstStyle>
              <a:lvl1pPr lvl="0">
                <a:defRPr/>
              </a:lvl1pPr>
            </a:lstStyle>
            <a:p>
              <a:pPr lvl="0" algn="ctr"/>
              <a:r>
                <a:rPr sz="2400" b="1">
                  <a:latin typeface="Constantia"/>
                </a:rPr>
                <a:t>دسته بندی</a:t>
              </a:r>
            </a:p>
          </p:txBody>
        </p:sp>
        <p:sp>
          <p:nvSpPr>
            <p:cNvPr id="12" name="Rectangle 11"/>
            <p:cNvSpPr/>
            <p:nvPr/>
          </p:nvSpPr>
          <p:spPr>
            <a:xfrm>
              <a:off x="2880" y="2196"/>
              <a:ext cx="1325" cy="518"/>
            </a:xfrm>
            <a:prstGeom prst="rect">
              <a:avLst/>
            </a:prstGeom>
            <a:noFill/>
            <a:ln>
              <a:noFill/>
            </a:ln>
          </p:spPr>
          <p:txBody>
            <a:bodyPr tIns="45670" bIns="45670"/>
            <a:lstStyle>
              <a:lvl1pPr lvl="0">
                <a:defRPr/>
              </a:lvl1pPr>
            </a:lstStyle>
            <a:p>
              <a:pPr lvl="0" algn="ctr"/>
              <a:r>
                <a:rPr sz="2400" b="1">
                  <a:latin typeface="Constantia"/>
                </a:rPr>
                <a:t>طبقه بندی ارزشیابی</a:t>
              </a:r>
            </a:p>
          </p:txBody>
        </p:sp>
        <p:sp>
          <p:nvSpPr>
            <p:cNvPr id="13" name="Rectangle 12"/>
            <p:cNvSpPr/>
            <p:nvPr/>
          </p:nvSpPr>
          <p:spPr>
            <a:xfrm>
              <a:off x="1556" y="2196"/>
              <a:ext cx="1324" cy="518"/>
            </a:xfrm>
            <a:prstGeom prst="rect">
              <a:avLst/>
            </a:prstGeom>
            <a:noFill/>
            <a:ln>
              <a:noFill/>
            </a:ln>
          </p:spPr>
          <p:txBody>
            <a:bodyPr tIns="45670" bIns="45670"/>
            <a:lstStyle>
              <a:lvl1pPr lvl="0">
                <a:defRPr/>
              </a:lvl1pPr>
            </a:lstStyle>
            <a:p>
              <a:pPr lvl="0" algn="ctr"/>
              <a:r>
                <a:rPr sz="2400" b="1">
                  <a:latin typeface="Constantia"/>
                </a:rPr>
                <a:t>روش ارزشیابی</a:t>
              </a:r>
            </a:p>
            <a:p>
              <a:pPr lvl="0" algn="ctr"/>
              <a:r>
                <a:rPr sz="2400" b="1">
                  <a:latin typeface="Constantia"/>
                </a:rPr>
                <a:t>(سایر)</a:t>
              </a:r>
            </a:p>
          </p:txBody>
        </p:sp>
        <p:sp>
          <p:nvSpPr>
            <p:cNvPr id="14" name="Rectangle 13"/>
            <p:cNvSpPr/>
            <p:nvPr/>
          </p:nvSpPr>
          <p:spPr>
            <a:xfrm>
              <a:off x="231" y="2196"/>
              <a:ext cx="1325" cy="518"/>
            </a:xfrm>
            <a:prstGeom prst="rect">
              <a:avLst/>
            </a:prstGeom>
            <a:noFill/>
            <a:ln>
              <a:noFill/>
            </a:ln>
          </p:spPr>
          <p:txBody>
            <a:bodyPr tIns="45670" bIns="45670"/>
            <a:lstStyle>
              <a:lvl1pPr lvl="0">
                <a:defRPr/>
              </a:lvl1pPr>
            </a:lstStyle>
            <a:p>
              <a:pPr lvl="0" algn="ctr"/>
              <a:r>
                <a:rPr sz="2400" b="1">
                  <a:latin typeface="Constantia"/>
                </a:rPr>
                <a:t>روش ارزشیابی</a:t>
              </a:r>
            </a:p>
            <a:p>
              <a:pPr lvl="0" algn="ctr"/>
              <a:r>
                <a:rPr sz="2400" b="1">
                  <a:latin typeface="Constantia"/>
                </a:rPr>
                <a:t>(سریع المعامله)</a:t>
              </a:r>
            </a:p>
          </p:txBody>
        </p:sp>
        <p:sp>
          <p:nvSpPr>
            <p:cNvPr id="15" name="Rectangle 14"/>
            <p:cNvSpPr/>
            <p:nvPr/>
          </p:nvSpPr>
          <p:spPr>
            <a:xfrm>
              <a:off x="4205" y="2714"/>
              <a:ext cx="1324" cy="826"/>
            </a:xfrm>
            <a:prstGeom prst="rect">
              <a:avLst/>
            </a:prstGeom>
            <a:solidFill>
              <a:srgbClr val="0BD0D9">
                <a:alpha val="19921"/>
              </a:srgbClr>
            </a:solidFill>
            <a:ln>
              <a:noFill/>
            </a:ln>
          </p:spPr>
          <p:txBody>
            <a:bodyPr tIns="45705" bIns="45705"/>
            <a:lstStyle>
              <a:lvl1pPr lvl="0">
                <a:defRPr/>
              </a:lvl1pPr>
            </a:lstStyle>
            <a:p>
              <a:pPr lvl="0" algn="ctr"/>
              <a:r>
                <a:rPr sz="2400">
                  <a:latin typeface="Constantia"/>
                </a:rPr>
                <a:t>جاری</a:t>
              </a:r>
            </a:p>
          </p:txBody>
        </p:sp>
        <p:sp>
          <p:nvSpPr>
            <p:cNvPr id="16" name="Rectangle 15"/>
            <p:cNvSpPr/>
            <p:nvPr/>
          </p:nvSpPr>
          <p:spPr>
            <a:xfrm>
              <a:off x="2880" y="2714"/>
              <a:ext cx="1325" cy="826"/>
            </a:xfrm>
            <a:prstGeom prst="rect">
              <a:avLst/>
            </a:prstGeom>
            <a:solidFill>
              <a:srgbClr val="0BD0D9">
                <a:alpha val="19921"/>
              </a:srgbClr>
            </a:solidFill>
            <a:ln>
              <a:noFill/>
            </a:ln>
          </p:spPr>
          <p:txBody>
            <a:bodyPr tIns="45705" bIns="45705"/>
            <a:lstStyle>
              <a:lvl1pPr marL="342900" lvl="0" indent="-342900">
                <a:defRPr/>
              </a:lvl1pPr>
            </a:lstStyle>
            <a:p>
              <a:pPr lvl="0" algn="r">
                <a:buChar char="•"/>
              </a:pPr>
              <a:r>
                <a:rPr sz="2000">
                  <a:latin typeface="Constantia"/>
                </a:rPr>
                <a:t>سریع المعامله</a:t>
              </a:r>
            </a:p>
            <a:p>
              <a:pPr lvl="0" algn="r">
                <a:buChar char="•"/>
              </a:pPr>
              <a:r>
                <a:rPr sz="2000">
                  <a:latin typeface="Constantia"/>
                </a:rPr>
                <a:t>سایر</a:t>
              </a:r>
            </a:p>
          </p:txBody>
        </p:sp>
        <p:sp>
          <p:nvSpPr>
            <p:cNvPr id="17" name="Rectangle 16"/>
            <p:cNvSpPr/>
            <p:nvPr/>
          </p:nvSpPr>
          <p:spPr>
            <a:xfrm>
              <a:off x="1556" y="2714"/>
              <a:ext cx="1324" cy="826"/>
            </a:xfrm>
            <a:prstGeom prst="rect">
              <a:avLst/>
            </a:prstGeom>
            <a:solidFill>
              <a:srgbClr val="0BD0D9">
                <a:alpha val="19921"/>
              </a:srgbClr>
            </a:solidFill>
            <a:ln>
              <a:noFill/>
            </a:ln>
          </p:spPr>
          <p:txBody>
            <a:bodyPr tIns="45705" bIns="45705"/>
            <a:lstStyle>
              <a:lvl1pPr lvl="0">
                <a:defRPr/>
              </a:lvl1pPr>
            </a:lstStyle>
            <a:p>
              <a:pPr lvl="0" algn="ctr"/>
              <a:r>
                <a:rPr sz="2000">
                  <a:latin typeface="Constantia"/>
                </a:rPr>
                <a:t>1.اقل بهای تمام شده و خالص ارزش فروش</a:t>
              </a:r>
            </a:p>
            <a:p>
              <a:pPr lvl="0" algn="ctr"/>
              <a:r>
                <a:rPr sz="2000">
                  <a:latin typeface="Constantia"/>
                </a:rPr>
                <a:t>2. روش خالص ارزش فروش</a:t>
              </a:r>
            </a:p>
          </p:txBody>
        </p:sp>
        <p:sp>
          <p:nvSpPr>
            <p:cNvPr id="18" name="Rectangle 17"/>
            <p:cNvSpPr/>
            <p:nvPr/>
          </p:nvSpPr>
          <p:spPr>
            <a:xfrm>
              <a:off x="231" y="2714"/>
              <a:ext cx="1325" cy="826"/>
            </a:xfrm>
            <a:prstGeom prst="rect">
              <a:avLst/>
            </a:prstGeom>
            <a:solidFill>
              <a:srgbClr val="0BD0D9">
                <a:alpha val="19921"/>
              </a:srgbClr>
            </a:solidFill>
            <a:ln>
              <a:noFill/>
            </a:ln>
          </p:spPr>
          <p:txBody>
            <a:bodyPr tIns="45705" bIns="45705"/>
            <a:lstStyle>
              <a:lvl1pPr lvl="0">
                <a:defRPr/>
              </a:lvl1pPr>
            </a:lstStyle>
            <a:p>
              <a:pPr lvl="0" algn="ctr"/>
              <a:r>
                <a:rPr sz="2000">
                  <a:latin typeface="Constantia"/>
                </a:rPr>
                <a:t>1. ارزش بازار </a:t>
              </a:r>
            </a:p>
            <a:p>
              <a:pPr lvl="0" algn="ctr"/>
              <a:r>
                <a:rPr sz="2000">
                  <a:latin typeface="Constantia"/>
                </a:rPr>
                <a:t>2. اقل بهای تمام شده و خالص ارزش فروش</a:t>
              </a:r>
            </a:p>
          </p:txBody>
        </p:sp>
        <p:sp>
          <p:nvSpPr>
            <p:cNvPr id="19" name="Rectangle 18"/>
            <p:cNvSpPr/>
            <p:nvPr/>
          </p:nvSpPr>
          <p:spPr>
            <a:xfrm>
              <a:off x="4205" y="3540"/>
              <a:ext cx="1324" cy="634"/>
            </a:xfrm>
            <a:prstGeom prst="rect">
              <a:avLst/>
            </a:prstGeom>
            <a:noFill/>
            <a:ln>
              <a:noFill/>
            </a:ln>
          </p:spPr>
          <p:txBody>
            <a:bodyPr tIns="45705" bIns="45705"/>
            <a:lstStyle>
              <a:lvl1pPr lvl="0">
                <a:defRPr/>
              </a:lvl1pPr>
            </a:lstStyle>
            <a:p>
              <a:pPr lvl="0" algn="ctr"/>
              <a:r>
                <a:rPr sz="2400">
                  <a:latin typeface="Constantia"/>
                </a:rPr>
                <a:t>غیر جاری</a:t>
              </a:r>
            </a:p>
          </p:txBody>
        </p:sp>
        <p:sp>
          <p:nvSpPr>
            <p:cNvPr id="20" name="Rectangle 19"/>
            <p:cNvSpPr/>
            <p:nvPr/>
          </p:nvSpPr>
          <p:spPr>
            <a:xfrm>
              <a:off x="2880" y="3540"/>
              <a:ext cx="1325" cy="634"/>
            </a:xfrm>
            <a:prstGeom prst="rect">
              <a:avLst/>
            </a:prstGeom>
            <a:noFill/>
            <a:ln>
              <a:noFill/>
            </a:ln>
          </p:spPr>
          <p:txBody>
            <a:bodyPr tIns="45705" bIns="45705"/>
            <a:lstStyle>
              <a:lvl1pPr marL="342900" lvl="0" indent="-342900">
                <a:defRPr/>
              </a:lvl1pPr>
            </a:lstStyle>
            <a:p>
              <a:pPr lvl="0" algn="r">
                <a:buChar char="•"/>
              </a:pPr>
              <a:r>
                <a:rPr sz="2000">
                  <a:latin typeface="Constantia"/>
                </a:rPr>
                <a:t>سریع المعامله</a:t>
              </a:r>
            </a:p>
            <a:p>
              <a:pPr lvl="0" algn="r">
                <a:buChar char="•"/>
              </a:pPr>
              <a:r>
                <a:rPr sz="2000">
                  <a:latin typeface="Constantia"/>
                </a:rPr>
                <a:t>سایر</a:t>
              </a:r>
            </a:p>
          </p:txBody>
        </p:sp>
        <p:sp>
          <p:nvSpPr>
            <p:cNvPr id="21" name="Rectangle 20"/>
            <p:cNvSpPr/>
            <p:nvPr/>
          </p:nvSpPr>
          <p:spPr>
            <a:xfrm>
              <a:off x="1556" y="3540"/>
              <a:ext cx="1324" cy="634"/>
            </a:xfrm>
            <a:prstGeom prst="rect">
              <a:avLst/>
            </a:prstGeom>
            <a:noFill/>
            <a:ln>
              <a:noFill/>
            </a:ln>
          </p:spPr>
          <p:txBody>
            <a:bodyPr tIns="45705" bIns="45705"/>
            <a:lstStyle>
              <a:lvl1pPr lvl="0">
                <a:defRPr/>
              </a:lvl1pPr>
            </a:lstStyle>
            <a:p>
              <a:pPr lvl="0" algn="ctr"/>
              <a:r>
                <a:rPr sz="2000">
                  <a:latin typeface="Constantia"/>
                </a:rPr>
                <a:t>1.بهای تمام شده پس از کسراستهلاک انباشته</a:t>
              </a:r>
            </a:p>
            <a:p>
              <a:pPr lvl="0" algn="ctr"/>
              <a:r>
                <a:rPr sz="2000">
                  <a:latin typeface="Constantia"/>
                </a:rPr>
                <a:t>2. تجدید ارزیابی</a:t>
              </a:r>
            </a:p>
          </p:txBody>
        </p:sp>
        <p:sp>
          <p:nvSpPr>
            <p:cNvPr id="22" name="Rectangle 21"/>
            <p:cNvSpPr/>
            <p:nvPr/>
          </p:nvSpPr>
          <p:spPr>
            <a:xfrm>
              <a:off x="231" y="3540"/>
              <a:ext cx="1325" cy="634"/>
            </a:xfrm>
            <a:prstGeom prst="rect">
              <a:avLst/>
            </a:prstGeom>
            <a:noFill/>
            <a:ln>
              <a:noFill/>
            </a:ln>
          </p:spPr>
          <p:txBody>
            <a:bodyPr tIns="45705" bIns="45705"/>
            <a:lstStyle>
              <a:lvl1pPr lvl="0">
                <a:defRPr/>
              </a:lvl1pPr>
            </a:lstStyle>
            <a:p>
              <a:pPr lvl="0" algn="ctr"/>
              <a:r>
                <a:rPr sz="2000">
                  <a:latin typeface="Constantia"/>
                </a:rPr>
                <a:t>1.بهای تمام شده پس از کسراستهلاک انباشته</a:t>
              </a:r>
            </a:p>
            <a:p>
              <a:pPr lvl="0" algn="ctr"/>
              <a:r>
                <a:rPr sz="2000">
                  <a:latin typeface="Constantia"/>
                </a:rPr>
                <a:t>2. تجدید ارزیابی</a:t>
              </a:r>
            </a:p>
          </p:txBody>
        </p:sp>
        <p:sp>
          <p:nvSpPr>
            <p:cNvPr id="23" name="Straight Connector 22"/>
            <p:cNvSpPr/>
            <p:nvPr/>
          </p:nvSpPr>
          <p:spPr>
            <a:xfrm>
              <a:off x="231" y="2714"/>
              <a:ext cx="5298" cy="0"/>
            </a:xfrm>
            <a:prstGeom prst="line">
              <a:avLst/>
            </a:prstGeom>
            <a:noFill/>
            <a:ln w="12700">
              <a:solidFill>
                <a:srgbClr val="0BD0D9"/>
              </a:solidFill>
              <a:miter/>
            </a:ln>
          </p:spPr>
          <p:txBody>
            <a:bodyPr/>
            <a:lstStyle>
              <a:lvl1pPr lvl="0">
                <a:defRPr/>
              </a:lvl1pPr>
            </a:lstStyle>
            <a:p>
              <a:endParaRPr/>
            </a:p>
          </p:txBody>
        </p:sp>
        <p:sp>
          <p:nvSpPr>
            <p:cNvPr id="24" name="Straight Connector 23"/>
            <p:cNvSpPr/>
            <p:nvPr/>
          </p:nvSpPr>
          <p:spPr>
            <a:xfrm>
              <a:off x="231" y="2196"/>
              <a:ext cx="5298" cy="0"/>
            </a:xfrm>
            <a:prstGeom prst="line">
              <a:avLst/>
            </a:prstGeom>
            <a:noFill/>
            <a:ln w="12700">
              <a:solidFill>
                <a:srgbClr val="0BD0D9"/>
              </a:solidFill>
              <a:miter/>
            </a:ln>
          </p:spPr>
          <p:txBody>
            <a:bodyPr/>
            <a:lstStyle>
              <a:lvl1pPr lvl="0">
                <a:defRPr/>
              </a:lvl1pPr>
            </a:lstStyle>
            <a:p>
              <a:endParaRPr/>
            </a:p>
          </p:txBody>
        </p:sp>
        <p:sp>
          <p:nvSpPr>
            <p:cNvPr id="25" name="Straight Connector 24"/>
            <p:cNvSpPr/>
            <p:nvPr/>
          </p:nvSpPr>
          <p:spPr>
            <a:xfrm>
              <a:off x="231" y="4174"/>
              <a:ext cx="5298" cy="0"/>
            </a:xfrm>
            <a:prstGeom prst="line">
              <a:avLst/>
            </a:prstGeom>
            <a:noFill/>
            <a:ln w="12700">
              <a:solidFill>
                <a:srgbClr val="0BD0D9"/>
              </a:solidFill>
              <a:miter/>
            </a:ln>
          </p:spPr>
          <p:txBody>
            <a:bodyPr/>
            <a:lstStyle>
              <a:lvl1pPr lvl="0">
                <a:defRPr/>
              </a:lvl1pPr>
            </a:lstStyle>
            <a:p>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سرمایه گذاریها</a:t>
            </a:r>
            <a:r>
              <a:rPr sz="2000" b="1">
                <a:solidFill>
                  <a:srgbClr val="0070C0"/>
                </a:solidFill>
              </a:rPr>
              <a:t>(</a:t>
            </a:r>
            <a:r>
              <a:rPr sz="2400" b="1">
                <a:solidFill>
                  <a:srgbClr val="0070C0"/>
                </a:solidFill>
              </a:rPr>
              <a:t>سرمایه گذاریهای فاقد نفوذ قابل ملاحظه)</a:t>
            </a:r>
          </a:p>
          <a:p>
            <a:pPr lvl="0" algn="just"/>
            <a:r>
              <a:rPr sz="2400" b="1">
                <a:solidFill>
                  <a:srgbClr val="0F6FC6"/>
                </a:solidFill>
              </a:rPr>
              <a:t>تقسیم بندی</a:t>
            </a:r>
            <a:r>
              <a:rPr sz="2400"/>
              <a:t> GAAP</a:t>
            </a:r>
          </a:p>
          <a:p>
            <a:pPr lvl="0" algn="just">
              <a:buNone/>
            </a:pPr>
            <a:r>
              <a:rPr sz="2400"/>
              <a:t>  </a:t>
            </a:r>
          </a:p>
          <a:p>
            <a:pPr lvl="0" algn="r">
              <a:buNone/>
            </a:pPr>
            <a:endParaRPr sz="2400"/>
          </a:p>
          <a:p>
            <a:pPr lvl="0" algn="r">
              <a:buNone/>
            </a:pPr>
            <a:endParaRPr sz="2400"/>
          </a:p>
          <a:p>
            <a:pPr lvl="0" algn="r">
              <a:buNone/>
            </a:pPr>
            <a:endParaRPr sz="2400"/>
          </a:p>
          <a:p>
            <a:pPr lvl="0" algn="r">
              <a:buNone/>
            </a:pPr>
            <a:endParaRPr sz="2400"/>
          </a:p>
          <a:p>
            <a:pPr lvl="0" algn="r">
              <a:buNone/>
            </a:pPr>
            <a:endParaRPr sz="2400"/>
          </a:p>
          <a:p>
            <a:pPr lvl="0" algn="r">
              <a:buNone/>
            </a:pPr>
            <a:endParaRPr sz="2400"/>
          </a:p>
          <a:p>
            <a:pPr lvl="0" algn="just"/>
            <a:r>
              <a:rPr sz="2400" b="1">
                <a:solidFill>
                  <a:srgbClr val="0F6FC6"/>
                </a:solidFill>
              </a:rPr>
              <a:t>تقسیم بندی</a:t>
            </a:r>
            <a:r>
              <a:rPr sz="2400"/>
              <a:t> IFRS</a:t>
            </a:r>
          </a:p>
          <a:p>
            <a:pPr lvl="0" algn="just"/>
            <a:endParaRPr sz="2400"/>
          </a:p>
        </p:txBody>
      </p:sp>
      <p:grpSp>
        <p:nvGrpSpPr>
          <p:cNvPr id="3" name="Group 2"/>
          <p:cNvGrpSpPr/>
          <p:nvPr/>
        </p:nvGrpSpPr>
        <p:grpSpPr>
          <a:xfrm>
            <a:off x="434975" y="1239838"/>
            <a:ext cx="8353425" cy="2025650"/>
            <a:chOff x="274" y="781"/>
            <a:chExt cx="5262" cy="1276"/>
          </a:xfrm>
        </p:grpSpPr>
        <p:sp>
          <p:nvSpPr>
            <p:cNvPr id="4" name="Rectangle 3"/>
            <p:cNvSpPr/>
            <p:nvPr/>
          </p:nvSpPr>
          <p:spPr>
            <a:xfrm>
              <a:off x="3782" y="781"/>
              <a:ext cx="1754" cy="288"/>
            </a:xfrm>
            <a:prstGeom prst="rect">
              <a:avLst/>
            </a:prstGeom>
            <a:noFill/>
            <a:ln>
              <a:noFill/>
            </a:ln>
          </p:spPr>
          <p:txBody>
            <a:bodyPr lIns="91445" tIns="45642" rIns="91445" bIns="45642"/>
            <a:lstStyle>
              <a:lvl1pPr lvl="0">
                <a:defRPr/>
              </a:lvl1pPr>
            </a:lstStyle>
            <a:p>
              <a:pPr lvl="0" algn="ctr"/>
              <a:r>
                <a:rPr sz="2400" b="1">
                  <a:latin typeface="Constantia"/>
                </a:rPr>
                <a:t>دسته بندی</a:t>
              </a:r>
            </a:p>
          </p:txBody>
        </p:sp>
        <p:sp>
          <p:nvSpPr>
            <p:cNvPr id="5" name="Rectangle 4"/>
            <p:cNvSpPr/>
            <p:nvPr/>
          </p:nvSpPr>
          <p:spPr>
            <a:xfrm>
              <a:off x="2028" y="781"/>
              <a:ext cx="1754" cy="288"/>
            </a:xfrm>
            <a:prstGeom prst="rect">
              <a:avLst/>
            </a:prstGeom>
            <a:noFill/>
            <a:ln>
              <a:noFill/>
            </a:ln>
          </p:spPr>
          <p:txBody>
            <a:bodyPr lIns="91445" tIns="45642" rIns="91445" bIns="45642"/>
            <a:lstStyle>
              <a:lvl1pPr lvl="0">
                <a:defRPr/>
              </a:lvl1pPr>
            </a:lstStyle>
            <a:p>
              <a:pPr lvl="0" algn="ctr"/>
              <a:r>
                <a:rPr sz="2400" b="1">
                  <a:latin typeface="Constantia"/>
                </a:rPr>
                <a:t>روش ارزشیابی</a:t>
              </a:r>
            </a:p>
          </p:txBody>
        </p:sp>
        <p:sp>
          <p:nvSpPr>
            <p:cNvPr id="6" name="Rectangle 5"/>
            <p:cNvSpPr/>
            <p:nvPr/>
          </p:nvSpPr>
          <p:spPr>
            <a:xfrm>
              <a:off x="274" y="781"/>
              <a:ext cx="1754" cy="288"/>
            </a:xfrm>
            <a:prstGeom prst="rect">
              <a:avLst/>
            </a:prstGeom>
            <a:noFill/>
            <a:ln>
              <a:noFill/>
            </a:ln>
          </p:spPr>
          <p:txBody>
            <a:bodyPr lIns="91445" tIns="45642" rIns="91445" bIns="45642"/>
            <a:lstStyle>
              <a:lvl1pPr lvl="0">
                <a:defRPr/>
              </a:lvl1pPr>
            </a:lstStyle>
            <a:p>
              <a:pPr lvl="0" algn="ctr"/>
              <a:r>
                <a:rPr sz="2400" b="1">
                  <a:latin typeface="Constantia"/>
                </a:rPr>
                <a:t>تغییر در ارزش اولیه</a:t>
              </a:r>
            </a:p>
          </p:txBody>
        </p:sp>
        <p:sp>
          <p:nvSpPr>
            <p:cNvPr id="7" name="Rectangle 6"/>
            <p:cNvSpPr/>
            <p:nvPr/>
          </p:nvSpPr>
          <p:spPr>
            <a:xfrm>
              <a:off x="3782" y="1069"/>
              <a:ext cx="1754" cy="329"/>
            </a:xfrm>
            <a:prstGeom prst="rect">
              <a:avLst/>
            </a:prstGeom>
            <a:solidFill>
              <a:srgbClr val="0BD0D9">
                <a:alpha val="19921"/>
              </a:srgbClr>
            </a:solidFill>
            <a:ln>
              <a:noFill/>
            </a:ln>
          </p:spPr>
          <p:txBody>
            <a:bodyPr lIns="91445" tIns="45677" rIns="91445" bIns="45677"/>
            <a:lstStyle>
              <a:lvl1pPr lvl="0">
                <a:defRPr/>
              </a:lvl1pPr>
            </a:lstStyle>
            <a:p>
              <a:pPr lvl="0" algn="ctr"/>
              <a:r>
                <a:rPr sz="2400">
                  <a:latin typeface="Constantia"/>
                </a:rPr>
                <a:t>تجاری</a:t>
              </a:r>
            </a:p>
          </p:txBody>
        </p:sp>
        <p:sp>
          <p:nvSpPr>
            <p:cNvPr id="8" name="Rectangle 7"/>
            <p:cNvSpPr/>
            <p:nvPr/>
          </p:nvSpPr>
          <p:spPr>
            <a:xfrm>
              <a:off x="2028" y="1069"/>
              <a:ext cx="1754" cy="329"/>
            </a:xfrm>
            <a:prstGeom prst="rect">
              <a:avLst/>
            </a:prstGeom>
            <a:solidFill>
              <a:srgbClr val="0BD0D9">
                <a:alpha val="19921"/>
              </a:srgbClr>
            </a:solidFill>
            <a:ln>
              <a:noFill/>
            </a:ln>
          </p:spPr>
          <p:txBody>
            <a:bodyPr lIns="91445" tIns="45677" rIns="91445" bIns="45677"/>
            <a:lstStyle>
              <a:lvl1pPr lvl="0">
                <a:defRPr/>
              </a:lvl1pPr>
            </a:lstStyle>
            <a:p>
              <a:pPr lvl="0" algn="ctr"/>
              <a:r>
                <a:rPr b="1">
                  <a:latin typeface="Constantia"/>
                </a:rPr>
                <a:t>ارزش منصفانه</a:t>
              </a:r>
            </a:p>
          </p:txBody>
        </p:sp>
        <p:sp>
          <p:nvSpPr>
            <p:cNvPr id="9" name="Rectangle 8"/>
            <p:cNvSpPr/>
            <p:nvPr/>
          </p:nvSpPr>
          <p:spPr>
            <a:xfrm>
              <a:off x="274" y="1069"/>
              <a:ext cx="1754" cy="329"/>
            </a:xfrm>
            <a:prstGeom prst="rect">
              <a:avLst/>
            </a:prstGeom>
            <a:solidFill>
              <a:srgbClr val="0BD0D9">
                <a:alpha val="19921"/>
              </a:srgbClr>
            </a:solidFill>
            <a:ln>
              <a:noFill/>
            </a:ln>
          </p:spPr>
          <p:txBody>
            <a:bodyPr lIns="91445" tIns="45677" rIns="91445" bIns="45677"/>
            <a:lstStyle>
              <a:lvl1pPr lvl="0">
                <a:defRPr/>
              </a:lvl1pPr>
            </a:lstStyle>
            <a:p>
              <a:pPr lvl="0" algn="ctr"/>
              <a:r>
                <a:rPr b="1">
                  <a:latin typeface="Constantia"/>
                </a:rPr>
                <a:t>شناسایی در سود و زیان دوره</a:t>
              </a:r>
            </a:p>
          </p:txBody>
        </p:sp>
        <p:sp>
          <p:nvSpPr>
            <p:cNvPr id="10" name="Rectangle 9"/>
            <p:cNvSpPr/>
            <p:nvPr/>
          </p:nvSpPr>
          <p:spPr>
            <a:xfrm>
              <a:off x="3782" y="1398"/>
              <a:ext cx="1754" cy="330"/>
            </a:xfrm>
            <a:prstGeom prst="rect">
              <a:avLst/>
            </a:prstGeom>
            <a:noFill/>
            <a:ln>
              <a:noFill/>
            </a:ln>
          </p:spPr>
          <p:txBody>
            <a:bodyPr lIns="91445" tIns="45677" rIns="91445" bIns="45677"/>
            <a:lstStyle>
              <a:lvl1pPr lvl="0">
                <a:defRPr/>
              </a:lvl1pPr>
            </a:lstStyle>
            <a:p>
              <a:pPr lvl="0" algn="ctr"/>
              <a:r>
                <a:rPr sz="2400">
                  <a:latin typeface="Constantia"/>
                </a:rPr>
                <a:t>نگهداری شده تا سررسید</a:t>
              </a:r>
            </a:p>
          </p:txBody>
        </p:sp>
        <p:sp>
          <p:nvSpPr>
            <p:cNvPr id="11" name="Rectangle 10"/>
            <p:cNvSpPr/>
            <p:nvPr/>
          </p:nvSpPr>
          <p:spPr>
            <a:xfrm>
              <a:off x="2028" y="1398"/>
              <a:ext cx="1754" cy="330"/>
            </a:xfrm>
            <a:prstGeom prst="rect">
              <a:avLst/>
            </a:prstGeom>
            <a:noFill/>
            <a:ln>
              <a:noFill/>
            </a:ln>
          </p:spPr>
          <p:txBody>
            <a:bodyPr lIns="91445" tIns="45677" rIns="91445" bIns="45677"/>
            <a:lstStyle>
              <a:lvl1pPr lvl="0">
                <a:defRPr/>
              </a:lvl1pPr>
            </a:lstStyle>
            <a:p>
              <a:pPr lvl="0" algn="ctr"/>
              <a:r>
                <a:rPr b="1">
                  <a:latin typeface="Constantia"/>
                </a:rPr>
                <a:t>بهای تمام شده مستهلک شده</a:t>
              </a:r>
            </a:p>
          </p:txBody>
        </p:sp>
        <p:sp>
          <p:nvSpPr>
            <p:cNvPr id="12" name="Rectangle 11"/>
            <p:cNvSpPr/>
            <p:nvPr/>
          </p:nvSpPr>
          <p:spPr>
            <a:xfrm>
              <a:off x="274" y="1398"/>
              <a:ext cx="1754" cy="330"/>
            </a:xfrm>
            <a:prstGeom prst="rect">
              <a:avLst/>
            </a:prstGeom>
            <a:noFill/>
            <a:ln>
              <a:noFill/>
            </a:ln>
          </p:spPr>
          <p:txBody>
            <a:bodyPr lIns="91445" tIns="45677" rIns="91445" bIns="45677"/>
            <a:lstStyle>
              <a:lvl1pPr lvl="0">
                <a:defRPr/>
              </a:lvl1pPr>
            </a:lstStyle>
            <a:p>
              <a:pPr lvl="0" algn="ctr"/>
              <a:r>
                <a:rPr b="1">
                  <a:latin typeface="Constantia"/>
                </a:rPr>
                <a:t>-</a:t>
              </a:r>
            </a:p>
          </p:txBody>
        </p:sp>
        <p:sp>
          <p:nvSpPr>
            <p:cNvPr id="13" name="Rectangle 12"/>
            <p:cNvSpPr/>
            <p:nvPr/>
          </p:nvSpPr>
          <p:spPr>
            <a:xfrm>
              <a:off x="3782" y="1728"/>
              <a:ext cx="1754" cy="329"/>
            </a:xfrm>
            <a:prstGeom prst="rect">
              <a:avLst/>
            </a:prstGeom>
            <a:solidFill>
              <a:srgbClr val="0BD0D9">
                <a:alpha val="19921"/>
              </a:srgbClr>
            </a:solidFill>
            <a:ln>
              <a:noFill/>
            </a:ln>
          </p:spPr>
          <p:txBody>
            <a:bodyPr lIns="91445" tIns="45677" rIns="91445" bIns="45677"/>
            <a:lstStyle>
              <a:lvl1pPr lvl="0">
                <a:defRPr/>
              </a:lvl1pPr>
            </a:lstStyle>
            <a:p>
              <a:pPr lvl="0" algn="ctr"/>
              <a:r>
                <a:rPr sz="2400">
                  <a:latin typeface="Constantia"/>
                </a:rPr>
                <a:t>آماده برای فروش</a:t>
              </a:r>
            </a:p>
          </p:txBody>
        </p:sp>
        <p:sp>
          <p:nvSpPr>
            <p:cNvPr id="14" name="Rectangle 13"/>
            <p:cNvSpPr/>
            <p:nvPr/>
          </p:nvSpPr>
          <p:spPr>
            <a:xfrm>
              <a:off x="2028" y="1728"/>
              <a:ext cx="1754" cy="329"/>
            </a:xfrm>
            <a:prstGeom prst="rect">
              <a:avLst/>
            </a:prstGeom>
            <a:solidFill>
              <a:srgbClr val="0BD0D9">
                <a:alpha val="19921"/>
              </a:srgbClr>
            </a:solidFill>
            <a:ln>
              <a:noFill/>
            </a:ln>
          </p:spPr>
          <p:txBody>
            <a:bodyPr lIns="91445" tIns="45677" rIns="91445" bIns="45677"/>
            <a:lstStyle>
              <a:lvl1pPr lvl="0">
                <a:defRPr/>
              </a:lvl1pPr>
            </a:lstStyle>
            <a:p>
              <a:pPr lvl="0" algn="ctr"/>
              <a:r>
                <a:rPr sz="2000" b="1">
                  <a:latin typeface="Constantia"/>
                </a:rPr>
                <a:t>ارزش منصفانه</a:t>
              </a:r>
            </a:p>
          </p:txBody>
        </p:sp>
        <p:sp>
          <p:nvSpPr>
            <p:cNvPr id="15" name="Rectangle 14"/>
            <p:cNvSpPr/>
            <p:nvPr/>
          </p:nvSpPr>
          <p:spPr>
            <a:xfrm>
              <a:off x="274" y="1728"/>
              <a:ext cx="1754" cy="329"/>
            </a:xfrm>
            <a:prstGeom prst="rect">
              <a:avLst/>
            </a:prstGeom>
            <a:solidFill>
              <a:srgbClr val="0BD0D9">
                <a:alpha val="19921"/>
              </a:srgbClr>
            </a:solidFill>
            <a:ln>
              <a:noFill/>
            </a:ln>
          </p:spPr>
          <p:txBody>
            <a:bodyPr lIns="91445" tIns="45677" rIns="91445" bIns="45677"/>
            <a:lstStyle>
              <a:lvl1pPr lvl="0">
                <a:defRPr/>
              </a:lvl1pPr>
            </a:lstStyle>
            <a:p>
              <a:pPr lvl="0" algn="ctr"/>
              <a:r>
                <a:rPr sz="2000" b="1">
                  <a:latin typeface="Constantia"/>
                </a:rPr>
                <a:t>شناسایی درسود و زیان جامع</a:t>
              </a:r>
            </a:p>
          </p:txBody>
        </p:sp>
        <p:sp>
          <p:nvSpPr>
            <p:cNvPr id="16" name="Straight Connector 15"/>
            <p:cNvSpPr/>
            <p:nvPr/>
          </p:nvSpPr>
          <p:spPr>
            <a:xfrm>
              <a:off x="274" y="1069"/>
              <a:ext cx="5262" cy="0"/>
            </a:xfrm>
            <a:prstGeom prst="line">
              <a:avLst/>
            </a:prstGeom>
            <a:noFill/>
            <a:ln w="12700">
              <a:solidFill>
                <a:srgbClr val="0BD0D9"/>
              </a:solidFill>
              <a:miter/>
            </a:ln>
          </p:spPr>
          <p:txBody>
            <a:bodyPr/>
            <a:lstStyle>
              <a:lvl1pPr lvl="0">
                <a:defRPr/>
              </a:lvl1pPr>
            </a:lstStyle>
            <a:p>
              <a:endParaRPr/>
            </a:p>
          </p:txBody>
        </p:sp>
        <p:sp>
          <p:nvSpPr>
            <p:cNvPr id="17" name="Straight Connector 16"/>
            <p:cNvSpPr/>
            <p:nvPr/>
          </p:nvSpPr>
          <p:spPr>
            <a:xfrm>
              <a:off x="274" y="781"/>
              <a:ext cx="5262" cy="0"/>
            </a:xfrm>
            <a:prstGeom prst="line">
              <a:avLst/>
            </a:prstGeom>
            <a:noFill/>
            <a:ln w="12700">
              <a:solidFill>
                <a:srgbClr val="0BD0D9"/>
              </a:solidFill>
              <a:miter/>
            </a:ln>
          </p:spPr>
          <p:txBody>
            <a:bodyPr/>
            <a:lstStyle>
              <a:lvl1pPr lvl="0">
                <a:defRPr/>
              </a:lvl1pPr>
            </a:lstStyle>
            <a:p>
              <a:endParaRPr/>
            </a:p>
          </p:txBody>
        </p:sp>
        <p:sp>
          <p:nvSpPr>
            <p:cNvPr id="18" name="Straight Connector 17"/>
            <p:cNvSpPr/>
            <p:nvPr/>
          </p:nvSpPr>
          <p:spPr>
            <a:xfrm>
              <a:off x="274" y="2057"/>
              <a:ext cx="5262" cy="0"/>
            </a:xfrm>
            <a:prstGeom prst="line">
              <a:avLst/>
            </a:prstGeom>
            <a:noFill/>
            <a:ln w="12700">
              <a:solidFill>
                <a:srgbClr val="0BD0D9"/>
              </a:solidFill>
              <a:miter/>
            </a:ln>
          </p:spPr>
          <p:txBody>
            <a:bodyPr/>
            <a:lstStyle>
              <a:lvl1pPr lvl="0">
                <a:defRPr/>
              </a:lvl1pPr>
            </a:lstStyle>
            <a:p>
              <a:endParaRPr/>
            </a:p>
          </p:txBody>
        </p:sp>
      </p:grpSp>
      <p:grpSp>
        <p:nvGrpSpPr>
          <p:cNvPr id="19" name="Group 18"/>
          <p:cNvGrpSpPr/>
          <p:nvPr/>
        </p:nvGrpSpPr>
        <p:grpSpPr>
          <a:xfrm>
            <a:off x="71438" y="4178300"/>
            <a:ext cx="8950324" cy="2511425"/>
            <a:chOff x="45" y="2632"/>
            <a:chExt cx="5638" cy="1582"/>
          </a:xfrm>
        </p:grpSpPr>
        <p:sp>
          <p:nvSpPr>
            <p:cNvPr id="20" name="Rectangle 19"/>
            <p:cNvSpPr/>
            <p:nvPr/>
          </p:nvSpPr>
          <p:spPr>
            <a:xfrm>
              <a:off x="3775" y="2632"/>
              <a:ext cx="1908" cy="288"/>
            </a:xfrm>
            <a:prstGeom prst="rect">
              <a:avLst/>
            </a:prstGeom>
            <a:noFill/>
            <a:ln>
              <a:noFill/>
            </a:ln>
          </p:spPr>
          <p:txBody>
            <a:bodyPr tIns="45653" bIns="45653"/>
            <a:lstStyle>
              <a:lvl1pPr lvl="0">
                <a:defRPr/>
              </a:lvl1pPr>
            </a:lstStyle>
            <a:p>
              <a:pPr lvl="0" algn="ctr"/>
              <a:r>
                <a:rPr sz="2400" b="1">
                  <a:latin typeface="Constantia"/>
                </a:rPr>
                <a:t>دسته بندی</a:t>
              </a:r>
            </a:p>
          </p:txBody>
        </p:sp>
        <p:sp>
          <p:nvSpPr>
            <p:cNvPr id="21" name="Rectangle 20"/>
            <p:cNvSpPr/>
            <p:nvPr/>
          </p:nvSpPr>
          <p:spPr>
            <a:xfrm>
              <a:off x="2080" y="2632"/>
              <a:ext cx="1695" cy="288"/>
            </a:xfrm>
            <a:prstGeom prst="rect">
              <a:avLst/>
            </a:prstGeom>
            <a:noFill/>
            <a:ln>
              <a:noFill/>
            </a:ln>
          </p:spPr>
          <p:txBody>
            <a:bodyPr tIns="45653" bIns="45653"/>
            <a:lstStyle>
              <a:lvl1pPr lvl="0">
                <a:defRPr/>
              </a:lvl1pPr>
            </a:lstStyle>
            <a:p>
              <a:pPr lvl="0" algn="ctr"/>
              <a:r>
                <a:rPr sz="2400" b="1">
                  <a:latin typeface="Constantia"/>
                </a:rPr>
                <a:t>روش ارزشیابی</a:t>
              </a:r>
            </a:p>
          </p:txBody>
        </p:sp>
        <p:sp>
          <p:nvSpPr>
            <p:cNvPr id="22" name="Rectangle 21"/>
            <p:cNvSpPr/>
            <p:nvPr/>
          </p:nvSpPr>
          <p:spPr>
            <a:xfrm>
              <a:off x="45" y="2632"/>
              <a:ext cx="2035" cy="288"/>
            </a:xfrm>
            <a:prstGeom prst="rect">
              <a:avLst/>
            </a:prstGeom>
            <a:noFill/>
            <a:ln>
              <a:noFill/>
            </a:ln>
          </p:spPr>
          <p:txBody>
            <a:bodyPr tIns="45653" bIns="45653"/>
            <a:lstStyle>
              <a:lvl1pPr lvl="0">
                <a:defRPr/>
              </a:lvl1pPr>
            </a:lstStyle>
            <a:p>
              <a:pPr lvl="0" algn="ctr"/>
              <a:r>
                <a:rPr sz="2400" b="1">
                  <a:latin typeface="Constantia"/>
                </a:rPr>
                <a:t>ارایه در ترازنامه</a:t>
              </a:r>
            </a:p>
          </p:txBody>
        </p:sp>
        <p:sp>
          <p:nvSpPr>
            <p:cNvPr id="23" name="Rectangle 22"/>
            <p:cNvSpPr/>
            <p:nvPr/>
          </p:nvSpPr>
          <p:spPr>
            <a:xfrm>
              <a:off x="3775" y="2920"/>
              <a:ext cx="1908" cy="351"/>
            </a:xfrm>
            <a:prstGeom prst="rect">
              <a:avLst/>
            </a:prstGeom>
            <a:solidFill>
              <a:srgbClr val="0BD0D9">
                <a:alpha val="19921"/>
              </a:srgbClr>
            </a:solidFill>
            <a:ln>
              <a:noFill/>
            </a:ln>
          </p:spPr>
          <p:txBody>
            <a:bodyPr tIns="45688" bIns="45688"/>
            <a:lstStyle>
              <a:lvl1pPr lvl="0">
                <a:defRPr/>
              </a:lvl1pPr>
            </a:lstStyle>
            <a:p>
              <a:pPr lvl="0" algn="ctr"/>
              <a:r>
                <a:rPr sz="2000">
                  <a:latin typeface="Constantia"/>
                </a:rPr>
                <a:t>طبقه بهای تمام شده مستهلک شده </a:t>
              </a:r>
            </a:p>
          </p:txBody>
        </p:sp>
        <p:sp>
          <p:nvSpPr>
            <p:cNvPr id="24" name="Rectangle 23"/>
            <p:cNvSpPr/>
            <p:nvPr/>
          </p:nvSpPr>
          <p:spPr>
            <a:xfrm>
              <a:off x="2080" y="2920"/>
              <a:ext cx="1695" cy="351"/>
            </a:xfrm>
            <a:prstGeom prst="rect">
              <a:avLst/>
            </a:prstGeom>
            <a:solidFill>
              <a:srgbClr val="0BD0D9">
                <a:alpha val="19921"/>
              </a:srgbClr>
            </a:solidFill>
            <a:ln>
              <a:noFill/>
            </a:ln>
          </p:spPr>
          <p:txBody>
            <a:bodyPr tIns="45688" bIns="45688"/>
            <a:lstStyle>
              <a:lvl1pPr lvl="0">
                <a:defRPr/>
              </a:lvl1pPr>
            </a:lstStyle>
            <a:p>
              <a:pPr lvl="0" algn="ctr"/>
              <a:r>
                <a:rPr b="1">
                  <a:latin typeface="Constantia"/>
                </a:rPr>
                <a:t>بهای تمام شده مستهلک شده</a:t>
              </a:r>
            </a:p>
          </p:txBody>
        </p:sp>
        <p:sp>
          <p:nvSpPr>
            <p:cNvPr id="25" name="Rectangle 24"/>
            <p:cNvSpPr/>
            <p:nvPr/>
          </p:nvSpPr>
          <p:spPr>
            <a:xfrm>
              <a:off x="45" y="2920"/>
              <a:ext cx="2035" cy="351"/>
            </a:xfrm>
            <a:prstGeom prst="rect">
              <a:avLst/>
            </a:prstGeom>
            <a:solidFill>
              <a:srgbClr val="0BD0D9">
                <a:alpha val="19921"/>
              </a:srgbClr>
            </a:solidFill>
            <a:ln>
              <a:noFill/>
            </a:ln>
          </p:spPr>
          <p:txBody>
            <a:bodyPr tIns="45688" bIns="45688"/>
            <a:lstStyle>
              <a:lvl1pPr lvl="0">
                <a:defRPr/>
              </a:lvl1pPr>
            </a:lstStyle>
            <a:p>
              <a:pPr lvl="0" algn="ctr"/>
              <a:r>
                <a:rPr sz="2000">
                  <a:latin typeface="Constantia"/>
                </a:rPr>
                <a:t>سرمایه گذاری در اوراق بدهی</a:t>
              </a:r>
            </a:p>
          </p:txBody>
        </p:sp>
        <p:sp>
          <p:nvSpPr>
            <p:cNvPr id="26" name="Rectangle 25"/>
            <p:cNvSpPr/>
            <p:nvPr/>
          </p:nvSpPr>
          <p:spPr>
            <a:xfrm>
              <a:off x="3775" y="3271"/>
              <a:ext cx="1908" cy="501"/>
            </a:xfrm>
            <a:prstGeom prst="rect">
              <a:avLst/>
            </a:prstGeom>
            <a:noFill/>
            <a:ln>
              <a:noFill/>
            </a:ln>
          </p:spPr>
          <p:txBody>
            <a:bodyPr tIns="45688" bIns="45688"/>
            <a:lstStyle>
              <a:lvl1pPr lvl="0">
                <a:defRPr/>
              </a:lvl1pPr>
            </a:lstStyle>
            <a:p>
              <a:pPr lvl="0" algn="ctr"/>
              <a:r>
                <a:rPr sz="2000">
                  <a:latin typeface="Constantia"/>
                </a:rPr>
                <a:t>طبقه ارزش منصفانه از طریق سود و زیان</a:t>
              </a:r>
            </a:p>
          </p:txBody>
        </p:sp>
        <p:sp>
          <p:nvSpPr>
            <p:cNvPr id="27" name="Rectangle 26"/>
            <p:cNvSpPr/>
            <p:nvPr/>
          </p:nvSpPr>
          <p:spPr>
            <a:xfrm>
              <a:off x="2080" y="3271"/>
              <a:ext cx="1695" cy="501"/>
            </a:xfrm>
            <a:prstGeom prst="rect">
              <a:avLst/>
            </a:prstGeom>
            <a:noFill/>
            <a:ln>
              <a:noFill/>
            </a:ln>
          </p:spPr>
          <p:txBody>
            <a:bodyPr tIns="45688" bIns="45688"/>
            <a:lstStyle>
              <a:lvl1pPr lvl="0">
                <a:defRPr/>
              </a:lvl1pPr>
            </a:lstStyle>
            <a:p>
              <a:pPr lvl="0" algn="ctr"/>
              <a:r>
                <a:rPr b="1">
                  <a:latin typeface="Constantia"/>
                </a:rPr>
                <a:t>ارزش منصفانه</a:t>
              </a:r>
            </a:p>
          </p:txBody>
        </p:sp>
        <p:sp>
          <p:nvSpPr>
            <p:cNvPr id="28" name="Rectangle 27"/>
            <p:cNvSpPr/>
            <p:nvPr/>
          </p:nvSpPr>
          <p:spPr>
            <a:xfrm>
              <a:off x="45" y="3271"/>
              <a:ext cx="2035" cy="501"/>
            </a:xfrm>
            <a:prstGeom prst="rect">
              <a:avLst/>
            </a:prstGeom>
            <a:noFill/>
            <a:ln>
              <a:noFill/>
            </a:ln>
          </p:spPr>
          <p:txBody>
            <a:bodyPr tIns="45688" bIns="45688"/>
            <a:lstStyle>
              <a:lvl1pPr lvl="0">
                <a:defRPr/>
              </a:lvl1pPr>
            </a:lstStyle>
            <a:p>
              <a:pPr lvl="0" algn="ctr"/>
              <a:r>
                <a:rPr sz="2000">
                  <a:latin typeface="Constantia"/>
                </a:rPr>
                <a:t>سرمایه گذاری در اوراق بدهی و یا سرمایه گذاری در اوراق مالکانه</a:t>
              </a:r>
            </a:p>
          </p:txBody>
        </p:sp>
        <p:sp>
          <p:nvSpPr>
            <p:cNvPr id="29" name="Rectangle 28"/>
            <p:cNvSpPr/>
            <p:nvPr/>
          </p:nvSpPr>
          <p:spPr>
            <a:xfrm>
              <a:off x="3775" y="3772"/>
              <a:ext cx="1908" cy="442"/>
            </a:xfrm>
            <a:prstGeom prst="rect">
              <a:avLst/>
            </a:prstGeom>
            <a:solidFill>
              <a:srgbClr val="0BD0D9">
                <a:alpha val="19921"/>
              </a:srgbClr>
            </a:solidFill>
            <a:ln>
              <a:noFill/>
            </a:ln>
          </p:spPr>
          <p:txBody>
            <a:bodyPr tIns="45688" bIns="45688"/>
            <a:lstStyle>
              <a:lvl1pPr lvl="0">
                <a:defRPr/>
              </a:lvl1pPr>
            </a:lstStyle>
            <a:p>
              <a:pPr lvl="0" algn="ctr"/>
              <a:r>
                <a:rPr sz="2000">
                  <a:latin typeface="Constantia"/>
                </a:rPr>
                <a:t>طبقه ارزش منصفانه از طریق سود و زیان جامع</a:t>
              </a:r>
            </a:p>
          </p:txBody>
        </p:sp>
        <p:sp>
          <p:nvSpPr>
            <p:cNvPr id="30" name="Rectangle 29"/>
            <p:cNvSpPr/>
            <p:nvPr/>
          </p:nvSpPr>
          <p:spPr>
            <a:xfrm>
              <a:off x="2080" y="3772"/>
              <a:ext cx="1695" cy="442"/>
            </a:xfrm>
            <a:prstGeom prst="rect">
              <a:avLst/>
            </a:prstGeom>
            <a:solidFill>
              <a:srgbClr val="0BD0D9">
                <a:alpha val="19921"/>
              </a:srgbClr>
            </a:solidFill>
            <a:ln>
              <a:noFill/>
            </a:ln>
          </p:spPr>
          <p:txBody>
            <a:bodyPr tIns="45688" bIns="45688"/>
            <a:lstStyle>
              <a:lvl1pPr lvl="0">
                <a:defRPr/>
              </a:lvl1pPr>
            </a:lstStyle>
            <a:p>
              <a:pPr lvl="0" algn="ctr"/>
              <a:r>
                <a:rPr sz="2000" b="1">
                  <a:latin typeface="Constantia"/>
                </a:rPr>
                <a:t>ارزش منصفانه</a:t>
              </a:r>
            </a:p>
          </p:txBody>
        </p:sp>
        <p:sp>
          <p:nvSpPr>
            <p:cNvPr id="31" name="Rectangle 30"/>
            <p:cNvSpPr/>
            <p:nvPr/>
          </p:nvSpPr>
          <p:spPr>
            <a:xfrm>
              <a:off x="45" y="3772"/>
              <a:ext cx="2035" cy="442"/>
            </a:xfrm>
            <a:prstGeom prst="rect">
              <a:avLst/>
            </a:prstGeom>
            <a:solidFill>
              <a:srgbClr val="0BD0D9">
                <a:alpha val="19921"/>
              </a:srgbClr>
            </a:solidFill>
            <a:ln>
              <a:noFill/>
            </a:ln>
          </p:spPr>
          <p:txBody>
            <a:bodyPr tIns="45688" bIns="45688"/>
            <a:lstStyle>
              <a:lvl1pPr lvl="0">
                <a:defRPr/>
              </a:lvl1pPr>
            </a:lstStyle>
            <a:p>
              <a:pPr lvl="0" algn="ctr"/>
              <a:r>
                <a:rPr sz="2000">
                  <a:latin typeface="Constantia"/>
                </a:rPr>
                <a:t>سرمایه گذاری در اوراق مالکانه</a:t>
              </a:r>
            </a:p>
          </p:txBody>
        </p:sp>
        <p:sp>
          <p:nvSpPr>
            <p:cNvPr id="32" name="Straight Connector 31"/>
            <p:cNvSpPr/>
            <p:nvPr/>
          </p:nvSpPr>
          <p:spPr>
            <a:xfrm>
              <a:off x="45" y="2920"/>
              <a:ext cx="5638" cy="0"/>
            </a:xfrm>
            <a:prstGeom prst="line">
              <a:avLst/>
            </a:prstGeom>
            <a:noFill/>
            <a:ln w="12700">
              <a:solidFill>
                <a:srgbClr val="0BD0D9"/>
              </a:solidFill>
              <a:miter/>
            </a:ln>
          </p:spPr>
          <p:txBody>
            <a:bodyPr/>
            <a:lstStyle>
              <a:lvl1pPr lvl="0">
                <a:defRPr/>
              </a:lvl1pPr>
            </a:lstStyle>
            <a:p>
              <a:endParaRPr/>
            </a:p>
          </p:txBody>
        </p:sp>
        <p:sp>
          <p:nvSpPr>
            <p:cNvPr id="33" name="Straight Connector 32"/>
            <p:cNvSpPr/>
            <p:nvPr/>
          </p:nvSpPr>
          <p:spPr>
            <a:xfrm>
              <a:off x="45" y="2632"/>
              <a:ext cx="5638" cy="0"/>
            </a:xfrm>
            <a:prstGeom prst="line">
              <a:avLst/>
            </a:prstGeom>
            <a:noFill/>
            <a:ln w="12700">
              <a:solidFill>
                <a:srgbClr val="0BD0D9"/>
              </a:solidFill>
              <a:miter/>
            </a:ln>
          </p:spPr>
          <p:txBody>
            <a:bodyPr/>
            <a:lstStyle>
              <a:lvl1pPr lvl="0">
                <a:defRPr/>
              </a:lvl1pPr>
            </a:lstStyle>
            <a:p>
              <a:endParaRPr/>
            </a:p>
          </p:txBody>
        </p:sp>
        <p:sp>
          <p:nvSpPr>
            <p:cNvPr id="34" name="Straight Connector 33"/>
            <p:cNvSpPr/>
            <p:nvPr/>
          </p:nvSpPr>
          <p:spPr>
            <a:xfrm>
              <a:off x="45" y="4214"/>
              <a:ext cx="5638" cy="0"/>
            </a:xfrm>
            <a:prstGeom prst="line">
              <a:avLst/>
            </a:prstGeom>
            <a:noFill/>
            <a:ln w="12700">
              <a:solidFill>
                <a:srgbClr val="0BD0D9"/>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 calcmode="lin" valueType="num">
                                      <p:cBhvr>
                                        <p:cTn id="1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سرمایه گذاریها</a:t>
            </a:r>
            <a:r>
              <a:rPr sz="2000" b="1">
                <a:solidFill>
                  <a:srgbClr val="0070C0"/>
                </a:solidFill>
              </a:rPr>
              <a:t>(</a:t>
            </a:r>
            <a:r>
              <a:rPr sz="2400" b="1">
                <a:solidFill>
                  <a:srgbClr val="0070C0"/>
                </a:solidFill>
              </a:rPr>
              <a:t>سرمایه گذاریهای فاقد نفوذ قابل ملاحظه)</a:t>
            </a:r>
          </a:p>
          <a:p>
            <a:pPr lvl="0" algn="just"/>
            <a:r>
              <a:rPr sz="2800" b="1">
                <a:solidFill>
                  <a:srgbClr val="0070C0"/>
                </a:solidFill>
              </a:rPr>
              <a:t>تغییر طبقه بندی سرمایه گذاریها</a:t>
            </a:r>
          </a:p>
          <a:p>
            <a:pPr lvl="0" algn="just"/>
            <a:endParaRPr sz="2800" b="1">
              <a:solidFill>
                <a:srgbClr val="0070C0"/>
              </a:solidFill>
            </a:endParaRPr>
          </a:p>
          <a:p>
            <a:pPr lvl="0" algn="just"/>
            <a:endParaRPr sz="2800" b="1">
              <a:solidFill>
                <a:srgbClr val="0070C0"/>
              </a:solidFill>
            </a:endParaRPr>
          </a:p>
          <a:p>
            <a:pPr lvl="0" algn="just"/>
            <a:endParaRPr sz="2800" b="1">
              <a:solidFill>
                <a:srgbClr val="0070C0"/>
              </a:solidFill>
            </a:endParaRPr>
          </a:p>
          <a:p>
            <a:pPr lvl="0" algn="just">
              <a:buNone/>
            </a:pPr>
            <a:endParaRPr sz="2800" b="1">
              <a:solidFill>
                <a:srgbClr val="0070C0"/>
              </a:solidFill>
            </a:endParaRPr>
          </a:p>
          <a:p>
            <a:pPr lvl="0" algn="just">
              <a:buNone/>
            </a:pPr>
            <a:r>
              <a:rPr sz="2800" b="1">
                <a:solidFill>
                  <a:srgbClr val="0070C0"/>
                </a:solidFill>
              </a:rPr>
              <a:t>طبق استانداردهای بین المللی و آمریکا</a:t>
            </a:r>
          </a:p>
          <a:p>
            <a:pPr lvl="0" algn="just"/>
            <a:r>
              <a:rPr sz="2800"/>
              <a:t>تغییر طبقه بندی در سرمایه گذاری در اوراق بدهی بین طبقه «ارزش منصفانه از طریق سود و زیان» و طبقه «بهای تمام شده مستهلک شده» تنها زمانی مجاز است که شرکت طرح تجاری خود را تغییر داده باشد.</a:t>
            </a:r>
          </a:p>
          <a:p>
            <a:pPr lvl="0" algn="just"/>
            <a:r>
              <a:rPr sz="2800"/>
              <a:t> تغییر طبقه بندی در سرمایه گذاری در اوراق مالکانه بین طبقه «ارزش منصفانه از طریق سود و زیان» و طبقه «ارزش منصفانه از طریق سایر اقلام سود و زیان جامع » مجاز نمی باشد.</a:t>
            </a:r>
          </a:p>
          <a:p>
            <a:pPr lvl="0" algn="just"/>
            <a:endParaRPr sz="2800"/>
          </a:p>
          <a:p>
            <a:pPr lvl="0" algn="just"/>
            <a:endParaRPr sz="2800"/>
          </a:p>
          <a:p>
            <a:pPr lvl="0" algn="just">
              <a:buNone/>
            </a:pPr>
            <a:endParaRPr sz="2800"/>
          </a:p>
          <a:p>
            <a:pPr lvl="0" algn="just">
              <a:buNone/>
            </a:pPr>
            <a:endParaRPr sz="2800"/>
          </a:p>
          <a:p>
            <a:pPr lvl="0" algn="just">
              <a:buNone/>
            </a:pPr>
            <a:endParaRPr sz="2800"/>
          </a:p>
        </p:txBody>
      </p:sp>
      <p:grpSp>
        <p:nvGrpSpPr>
          <p:cNvPr id="3" name="Group 2"/>
          <p:cNvGrpSpPr/>
          <p:nvPr/>
        </p:nvGrpSpPr>
        <p:grpSpPr>
          <a:xfrm>
            <a:off x="255588" y="1296988"/>
            <a:ext cx="8777288" cy="938212"/>
            <a:chOff x="161" y="817"/>
            <a:chExt cx="5529" cy="591"/>
          </a:xfrm>
        </p:grpSpPr>
        <p:sp>
          <p:nvSpPr>
            <p:cNvPr id="4" name="Rectangle 3"/>
            <p:cNvSpPr/>
            <p:nvPr/>
          </p:nvSpPr>
          <p:spPr>
            <a:xfrm>
              <a:off x="4042" y="817"/>
              <a:ext cx="1648" cy="288"/>
            </a:xfrm>
            <a:prstGeom prst="rect">
              <a:avLst/>
            </a:prstGeom>
            <a:solidFill>
              <a:srgbClr val="10CF9B"/>
            </a:solidFill>
            <a:ln>
              <a:noFill/>
            </a:ln>
          </p:spPr>
          <p:txBody>
            <a:bodyPr tIns="45699" bIns="45699"/>
            <a:lstStyle>
              <a:lvl1pPr lvl="0">
                <a:defRPr/>
              </a:lvl1pPr>
            </a:lstStyle>
            <a:p>
              <a:pPr lvl="0" algn="ctr"/>
              <a:r>
                <a:rPr sz="2400" b="1">
                  <a:solidFill>
                    <a:srgbClr val="FFFFFF"/>
                  </a:solidFill>
                  <a:latin typeface="Constantia"/>
                </a:rPr>
                <a:t>ایران</a:t>
              </a:r>
            </a:p>
          </p:txBody>
        </p:sp>
        <p:sp>
          <p:nvSpPr>
            <p:cNvPr id="5" name="Rectangle 4"/>
            <p:cNvSpPr/>
            <p:nvPr/>
          </p:nvSpPr>
          <p:spPr>
            <a:xfrm>
              <a:off x="2101" y="817"/>
              <a:ext cx="1941" cy="288"/>
            </a:xfrm>
            <a:prstGeom prst="rect">
              <a:avLst/>
            </a:prstGeom>
            <a:solidFill>
              <a:srgbClr val="10CF9B"/>
            </a:solidFill>
            <a:ln>
              <a:noFill/>
            </a:ln>
          </p:spPr>
          <p:txBody>
            <a:bodyPr tIns="45699" bIns="45699"/>
            <a:lstStyle>
              <a:lvl1pPr lvl="0">
                <a:defRPr/>
              </a:lvl1pPr>
            </a:lstStyle>
            <a:p>
              <a:pPr lvl="0" algn="ctr"/>
              <a:r>
                <a:rPr sz="2400" b="1">
                  <a:solidFill>
                    <a:srgbClr val="FFFFFF"/>
                  </a:solidFill>
                  <a:latin typeface="Constantia"/>
                </a:rPr>
                <a:t>IFRS</a:t>
              </a:r>
            </a:p>
          </p:txBody>
        </p:sp>
        <p:sp>
          <p:nvSpPr>
            <p:cNvPr id="6" name="Rectangle 5"/>
            <p:cNvSpPr/>
            <p:nvPr/>
          </p:nvSpPr>
          <p:spPr>
            <a:xfrm>
              <a:off x="161" y="817"/>
              <a:ext cx="1940" cy="288"/>
            </a:xfrm>
            <a:prstGeom prst="rect">
              <a:avLst/>
            </a:prstGeom>
            <a:solidFill>
              <a:srgbClr val="10CF9B"/>
            </a:solidFill>
            <a:ln>
              <a:noFill/>
            </a:ln>
          </p:spPr>
          <p:txBody>
            <a:bodyPr tIns="45699" bIns="45699"/>
            <a:lstStyle>
              <a:lvl1pPr lvl="0">
                <a:defRPr/>
              </a:lvl1pPr>
            </a:lstStyle>
            <a:p>
              <a:pPr lvl="0" algn="ctr"/>
              <a:r>
                <a:rPr sz="2400" b="1">
                  <a:solidFill>
                    <a:srgbClr val="FFFFFF"/>
                  </a:solidFill>
                  <a:latin typeface="Constantia"/>
                </a:rPr>
                <a:t>GAAP</a:t>
              </a:r>
            </a:p>
          </p:txBody>
        </p:sp>
        <p:sp>
          <p:nvSpPr>
            <p:cNvPr id="7" name="Rectangle 6"/>
            <p:cNvSpPr/>
            <p:nvPr/>
          </p:nvSpPr>
          <p:spPr>
            <a:xfrm>
              <a:off x="4042" y="1105"/>
              <a:ext cx="1648" cy="303"/>
            </a:xfrm>
            <a:prstGeom prst="rect">
              <a:avLst/>
            </a:prstGeom>
            <a:solidFill>
              <a:srgbClr val="CCEEF1"/>
            </a:solidFill>
            <a:ln>
              <a:noFill/>
            </a:ln>
          </p:spPr>
          <p:txBody>
            <a:bodyPr tIns="45699" bIns="45699"/>
            <a:lstStyle>
              <a:lvl1pPr lvl="0">
                <a:defRPr/>
              </a:lvl1pPr>
            </a:lstStyle>
            <a:p>
              <a:pPr lvl="0" algn="ctr"/>
              <a:r>
                <a:rPr sz="2200">
                  <a:solidFill>
                    <a:srgbClr val="000000"/>
                  </a:solidFill>
                  <a:latin typeface="Constantia"/>
                </a:rPr>
                <a:t>سهل الامکان</a:t>
              </a:r>
            </a:p>
          </p:txBody>
        </p:sp>
        <p:sp>
          <p:nvSpPr>
            <p:cNvPr id="8" name="Rectangle 7"/>
            <p:cNvSpPr/>
            <p:nvPr/>
          </p:nvSpPr>
          <p:spPr>
            <a:xfrm>
              <a:off x="2101" y="1105"/>
              <a:ext cx="1941" cy="303"/>
            </a:xfrm>
            <a:prstGeom prst="rect">
              <a:avLst/>
            </a:prstGeom>
            <a:solidFill>
              <a:srgbClr val="CCEEF1"/>
            </a:solidFill>
            <a:ln>
              <a:noFill/>
            </a:ln>
          </p:spPr>
          <p:txBody>
            <a:bodyPr tIns="45699" bIns="45699"/>
            <a:lstStyle>
              <a:lvl1pPr lvl="0">
                <a:defRPr/>
              </a:lvl1pPr>
            </a:lstStyle>
            <a:p>
              <a:pPr lvl="0" algn="ctr"/>
              <a:r>
                <a:rPr sz="2400">
                  <a:solidFill>
                    <a:srgbClr val="000000"/>
                  </a:solidFill>
                  <a:latin typeface="Constantia"/>
                </a:rPr>
                <a:t>سختگیرانه</a:t>
              </a:r>
            </a:p>
          </p:txBody>
        </p:sp>
        <p:sp>
          <p:nvSpPr>
            <p:cNvPr id="9" name="Rectangle 8"/>
            <p:cNvSpPr/>
            <p:nvPr/>
          </p:nvSpPr>
          <p:spPr>
            <a:xfrm>
              <a:off x="161" y="1105"/>
              <a:ext cx="1940" cy="303"/>
            </a:xfrm>
            <a:prstGeom prst="rect">
              <a:avLst/>
            </a:prstGeom>
            <a:solidFill>
              <a:srgbClr val="CCEEF1"/>
            </a:solidFill>
            <a:ln>
              <a:noFill/>
            </a:ln>
          </p:spPr>
          <p:txBody>
            <a:bodyPr tIns="45699" bIns="45699"/>
            <a:lstStyle>
              <a:lvl1pPr lvl="0">
                <a:defRPr/>
              </a:lvl1pPr>
            </a:lstStyle>
            <a:p>
              <a:pPr lvl="0" algn="ctr"/>
              <a:r>
                <a:rPr sz="2400">
                  <a:solidFill>
                    <a:srgbClr val="000000"/>
                  </a:solidFill>
                  <a:latin typeface="Constantia"/>
                </a:rPr>
                <a:t>سختگیرانه</a:t>
              </a: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p:cTn id="1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 calcmode="lin" valueType="num">
                                      <p:cBhvr>
                                        <p:cTn id="1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 calcmode="lin" valueType="num">
                                      <p:cBhvr>
                                        <p:cTn id="2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713" y="801688"/>
            <a:ext cx="8564563" cy="2301875"/>
          </a:xfrm>
          <a:prstGeom prst="rect">
            <a:avLst/>
          </a:prstGeom>
          <a:noFill/>
          <a:ln>
            <a:noFill/>
          </a:ln>
        </p:spPr>
        <p:txBody>
          <a:bodyPr lIns="85707" tIns="42853" rIns="85707" bIns="42853"/>
          <a:lstStyle>
            <a:lvl1pPr lvl="0">
              <a:defRPr/>
            </a:lvl1pPr>
          </a:lstStyle>
          <a:p>
            <a:pPr lvl="0" algn="just">
              <a:lnSpc>
                <a:spcPct val="150000"/>
              </a:lnSpc>
              <a:buFont typeface="Wingdings"/>
              <a:buChar char="ü"/>
            </a:pPr>
            <a:r>
              <a:rPr sz="2400" b="1">
                <a:solidFill>
                  <a:srgbClr val="7030A0"/>
                </a:solidFill>
                <a:latin typeface="B Lotus"/>
              </a:rPr>
              <a:t>کسب دانش و تخصص</a:t>
            </a:r>
          </a:p>
          <a:p>
            <a:pPr lvl="0" algn="just">
              <a:lnSpc>
                <a:spcPct val="150000"/>
              </a:lnSpc>
              <a:buFont typeface="Wingdings"/>
              <a:buChar char="ü"/>
            </a:pPr>
            <a:r>
              <a:rPr sz="2400" b="1">
                <a:solidFill>
                  <a:srgbClr val="7030A0"/>
                </a:solidFill>
                <a:latin typeface="B Lotus"/>
              </a:rPr>
              <a:t>ناهماهنگی استانداردهای </a:t>
            </a:r>
            <a:r>
              <a:rPr sz="2400" b="1">
                <a:solidFill>
                  <a:srgbClr val="7030A0"/>
                </a:solidFill>
                <a:latin typeface="Calibri"/>
              </a:rPr>
              <a:t>IFRS با قوانین و مقررات</a:t>
            </a:r>
          </a:p>
          <a:p>
            <a:pPr lvl="0" algn="just">
              <a:lnSpc>
                <a:spcPct val="150000"/>
              </a:lnSpc>
              <a:buFont typeface="Wingdings"/>
              <a:buChar char="ü"/>
            </a:pPr>
            <a:r>
              <a:rPr sz="2400" b="1">
                <a:solidFill>
                  <a:srgbClr val="7030A0"/>
                </a:solidFill>
                <a:latin typeface="B Lotus"/>
              </a:rPr>
              <a:t> محدودیتهای محیطی در بکارگیری ارزشهای منصفانه</a:t>
            </a:r>
          </a:p>
          <a:p>
            <a:pPr lvl="0" algn="just">
              <a:lnSpc>
                <a:spcPct val="150000"/>
              </a:lnSpc>
              <a:buFont typeface="Wingdings"/>
              <a:buChar char="ü"/>
            </a:pPr>
            <a:r>
              <a:rPr sz="2400" b="1">
                <a:solidFill>
                  <a:srgbClr val="7030A0"/>
                </a:solidFill>
                <a:latin typeface="B Lotus"/>
              </a:rPr>
              <a:t>تغییرات گسترده</a:t>
            </a:r>
          </a:p>
        </p:txBody>
      </p:sp>
      <p:sp>
        <p:nvSpPr>
          <p:cNvPr id="3" name="Title 2"/>
          <p:cNvSpPr>
            <a:spLocks noGrp="1"/>
          </p:cNvSpPr>
          <p:nvPr>
            <p:ph type="title"/>
          </p:nvPr>
        </p:nvSpPr>
        <p:spPr>
          <a:xfrm>
            <a:off x="279400" y="122238"/>
            <a:ext cx="8564562" cy="719137"/>
          </a:xfrm>
          <a:prstGeom prst="rect">
            <a:avLst/>
          </a:prstGeom>
        </p:spPr>
        <p:txBody>
          <a:bodyPr wrap="square" lIns="86302" tIns="43151" rIns="86302" bIns="43151" anchor="b"/>
          <a:lstStyle>
            <a:lvl1pPr lvl="0">
              <a:defRPr/>
            </a:lvl1pPr>
          </a:lstStyle>
          <a:p>
            <a:pPr lvl="0" algn="r">
              <a:lnSpc>
                <a:spcPct val="140000"/>
              </a:lnSpc>
            </a:pPr>
            <a:r>
              <a:rPr sz="3200">
                <a:solidFill>
                  <a:srgbClr val="00B0F0"/>
                </a:solidFill>
                <a:latin typeface="B Lotus"/>
              </a:rPr>
              <a:t>چالشهای بکارگیری استاندارهای بین المللی</a:t>
            </a:r>
          </a:p>
        </p:txBody>
      </p:sp>
      <p:sp>
        <p:nvSpPr>
          <p:cNvPr id="4" name="TextBox 3"/>
          <p:cNvSpPr txBox="1"/>
          <p:nvPr/>
        </p:nvSpPr>
        <p:spPr>
          <a:xfrm>
            <a:off x="366713" y="3103563"/>
            <a:ext cx="8564563" cy="639762"/>
          </a:xfrm>
          <a:prstGeom prst="rect">
            <a:avLst/>
          </a:prstGeom>
          <a:noFill/>
          <a:ln>
            <a:noFill/>
          </a:ln>
        </p:spPr>
        <p:txBody>
          <a:bodyPr lIns="86302" tIns="43151" rIns="86302" bIns="43151" anchor="b"/>
          <a:lstStyle>
            <a:lvl1pPr marL="0" lvl="0" indent="0">
              <a:defRPr/>
            </a:lvl1pPr>
          </a:lstStyle>
          <a:p>
            <a:pPr lvl="0" algn="r">
              <a:lnSpc>
                <a:spcPct val="140000"/>
              </a:lnSpc>
              <a:buNone/>
            </a:pPr>
            <a:r>
              <a:rPr sz="3200">
                <a:solidFill>
                  <a:srgbClr val="00B0F0"/>
                </a:solidFill>
                <a:latin typeface="B Lotus"/>
              </a:rPr>
              <a:t>منافع بکارگیری استاندارهای بین المللی</a:t>
            </a:r>
          </a:p>
        </p:txBody>
      </p:sp>
      <p:sp>
        <p:nvSpPr>
          <p:cNvPr id="5" name="Rectangle 4"/>
          <p:cNvSpPr/>
          <p:nvPr/>
        </p:nvSpPr>
        <p:spPr>
          <a:xfrm>
            <a:off x="366713" y="3805238"/>
            <a:ext cx="8564563" cy="2857500"/>
          </a:xfrm>
          <a:prstGeom prst="rect">
            <a:avLst/>
          </a:prstGeom>
          <a:noFill/>
          <a:ln>
            <a:noFill/>
          </a:ln>
        </p:spPr>
        <p:txBody>
          <a:bodyPr lIns="85707" tIns="42853" rIns="85707" bIns="42853"/>
          <a:lstStyle>
            <a:lvl1pPr lvl="0">
              <a:defRPr/>
            </a:lvl1pPr>
          </a:lstStyle>
          <a:p>
            <a:pPr lvl="0" algn="just">
              <a:lnSpc>
                <a:spcPct val="150000"/>
              </a:lnSpc>
              <a:buFont typeface="Wingdings"/>
              <a:buChar char="ü"/>
            </a:pPr>
            <a:r>
              <a:rPr sz="2400" b="1">
                <a:solidFill>
                  <a:srgbClr val="7030A0"/>
                </a:solidFill>
                <a:latin typeface="B Lotus"/>
              </a:rPr>
              <a:t>تامین مالی خارجی با سود تضمین شده کمتر و جذب سرمایه گذاری خارجی</a:t>
            </a:r>
          </a:p>
          <a:p>
            <a:pPr lvl="0" algn="just">
              <a:lnSpc>
                <a:spcPct val="150000"/>
              </a:lnSpc>
              <a:buFont typeface="Wingdings"/>
              <a:buChar char="ü"/>
            </a:pPr>
            <a:r>
              <a:rPr sz="2400" b="1">
                <a:solidFill>
                  <a:srgbClr val="7030A0"/>
                </a:solidFill>
                <a:latin typeface="B Lotus"/>
              </a:rPr>
              <a:t> ثبت واحدهای تجاری ایرانی در بورسهای بین المللی</a:t>
            </a:r>
          </a:p>
          <a:p>
            <a:pPr lvl="0" algn="just">
              <a:lnSpc>
                <a:spcPct val="150000"/>
              </a:lnSpc>
              <a:buFont typeface="Wingdings"/>
              <a:buChar char="ü"/>
            </a:pPr>
            <a:r>
              <a:rPr sz="2400" b="1">
                <a:solidFill>
                  <a:srgbClr val="7030A0"/>
                </a:solidFill>
                <a:latin typeface="B Lotus"/>
              </a:rPr>
              <a:t>بهبود تعامل واحدهای تجاری ایرانی با واحدهای تجاری خارجی</a:t>
            </a:r>
          </a:p>
          <a:p>
            <a:pPr lvl="0" algn="just">
              <a:lnSpc>
                <a:spcPct val="150000"/>
              </a:lnSpc>
              <a:buFont typeface="Wingdings"/>
              <a:buChar char="ü"/>
            </a:pPr>
            <a:r>
              <a:rPr sz="2400" b="1">
                <a:solidFill>
                  <a:srgbClr val="7030A0"/>
                </a:solidFill>
                <a:latin typeface="B Lotus"/>
              </a:rPr>
              <a:t>سایر پیامدهای مثبتی همچون افزایش شفافیت صورتهای مالی، کاهش هزینه های تلفیق و تسهیل بکارگیری فناوریهای بین المللی نظیر </a:t>
            </a:r>
            <a:r>
              <a:rPr sz="2400" b="1">
                <a:solidFill>
                  <a:srgbClr val="7030A0"/>
                </a:solidFill>
                <a:latin typeface="Calibri"/>
              </a:rPr>
              <a:t>XBRL</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سرمایه گذاریها</a:t>
            </a:r>
            <a:r>
              <a:rPr sz="2000" b="1">
                <a:solidFill>
                  <a:srgbClr val="0070C0"/>
                </a:solidFill>
              </a:rPr>
              <a:t>(</a:t>
            </a:r>
            <a:r>
              <a:rPr sz="2400" b="1">
                <a:solidFill>
                  <a:srgbClr val="0070C0"/>
                </a:solidFill>
              </a:rPr>
              <a:t>سرمایه گذاریهای فاقد نفوذ قابل ملاحظه)</a:t>
            </a:r>
          </a:p>
          <a:p>
            <a:pPr lvl="0" algn="just">
              <a:buNone/>
            </a:pPr>
            <a:r>
              <a:rPr sz="2800" b="1">
                <a:solidFill>
                  <a:srgbClr val="0070C0"/>
                </a:solidFill>
              </a:rPr>
              <a:t>روش بهای تمام شده سرمایه گذاریها</a:t>
            </a:r>
          </a:p>
          <a:p>
            <a:pPr lvl="0" algn="just">
              <a:buNone/>
            </a:pPr>
            <a:r>
              <a:rPr sz="2400" b="1"/>
              <a:t>گزارش در صورتهای مالی جداگانه</a:t>
            </a:r>
          </a:p>
          <a:p>
            <a:pPr lvl="0" algn="just">
              <a:buNone/>
            </a:pPr>
            <a:endParaRPr sz="2400" b="1"/>
          </a:p>
          <a:p>
            <a:pPr lvl="0" algn="just"/>
            <a:endParaRPr sz="2400" b="1"/>
          </a:p>
          <a:p>
            <a:pPr lvl="0" algn="just">
              <a:buNone/>
            </a:pPr>
            <a:endParaRPr sz="2400" b="1"/>
          </a:p>
          <a:p>
            <a:pPr lvl="0" algn="just">
              <a:buNone/>
            </a:pPr>
            <a:endParaRPr sz="2400" b="1"/>
          </a:p>
          <a:p>
            <a:pPr lvl="0" algn="just">
              <a:buNone/>
            </a:pPr>
            <a:endParaRPr sz="2400" b="1"/>
          </a:p>
          <a:p>
            <a:pPr lvl="0" algn="just">
              <a:buNone/>
            </a:pPr>
            <a:endParaRPr sz="2400" b="1"/>
          </a:p>
          <a:p>
            <a:pPr lvl="0" algn="just">
              <a:buNone/>
            </a:pPr>
            <a:endParaRPr sz="2400" b="1"/>
          </a:p>
          <a:p>
            <a:pPr lvl="0" algn="just">
              <a:buNone/>
            </a:pPr>
            <a:endParaRPr sz="2400" b="1"/>
          </a:p>
        </p:txBody>
      </p:sp>
      <p:grpSp>
        <p:nvGrpSpPr>
          <p:cNvPr id="3" name="Group 2"/>
          <p:cNvGrpSpPr/>
          <p:nvPr/>
        </p:nvGrpSpPr>
        <p:grpSpPr>
          <a:xfrm>
            <a:off x="223838" y="1574800"/>
            <a:ext cx="8777288" cy="2073275"/>
            <a:chOff x="141" y="992"/>
            <a:chExt cx="5529" cy="1306"/>
          </a:xfrm>
        </p:grpSpPr>
        <p:sp>
          <p:nvSpPr>
            <p:cNvPr id="4" name="Rectangle 3"/>
            <p:cNvSpPr/>
            <p:nvPr/>
          </p:nvSpPr>
          <p:spPr>
            <a:xfrm>
              <a:off x="4022" y="992"/>
              <a:ext cx="1648" cy="288"/>
            </a:xfrm>
            <a:prstGeom prst="rect">
              <a:avLst/>
            </a:prstGeom>
            <a:solidFill>
              <a:srgbClr val="10CF9B"/>
            </a:solidFill>
            <a:ln>
              <a:noFill/>
            </a:ln>
          </p:spPr>
          <p:txBody>
            <a:bodyPr tIns="45683" bIns="45683"/>
            <a:lstStyle>
              <a:lvl1pPr lvl="0">
                <a:defRPr/>
              </a:lvl1pPr>
            </a:lstStyle>
            <a:p>
              <a:pPr lvl="0" algn="ctr"/>
              <a:r>
                <a:rPr sz="2400" b="1">
                  <a:solidFill>
                    <a:srgbClr val="FFFFFF"/>
                  </a:solidFill>
                  <a:latin typeface="Constantia"/>
                </a:rPr>
                <a:t>ایران</a:t>
              </a:r>
            </a:p>
          </p:txBody>
        </p:sp>
        <p:sp>
          <p:nvSpPr>
            <p:cNvPr id="5" name="Rectangle 4"/>
            <p:cNvSpPr/>
            <p:nvPr/>
          </p:nvSpPr>
          <p:spPr>
            <a:xfrm>
              <a:off x="2081" y="992"/>
              <a:ext cx="1941" cy="288"/>
            </a:xfrm>
            <a:prstGeom prst="rect">
              <a:avLst/>
            </a:prstGeom>
            <a:solidFill>
              <a:srgbClr val="10CF9B"/>
            </a:solidFill>
            <a:ln>
              <a:noFill/>
            </a:ln>
          </p:spPr>
          <p:txBody>
            <a:bodyPr tIns="45683" bIns="45683"/>
            <a:lstStyle>
              <a:lvl1pPr lvl="0">
                <a:defRPr/>
              </a:lvl1pPr>
            </a:lstStyle>
            <a:p>
              <a:pPr lvl="0" algn="ctr"/>
              <a:r>
                <a:rPr sz="2400" b="1">
                  <a:solidFill>
                    <a:srgbClr val="FFFFFF"/>
                  </a:solidFill>
                  <a:latin typeface="Constantia"/>
                </a:rPr>
                <a:t>IFRS</a:t>
              </a:r>
            </a:p>
          </p:txBody>
        </p:sp>
        <p:sp>
          <p:nvSpPr>
            <p:cNvPr id="6" name="Rectangle 5"/>
            <p:cNvSpPr/>
            <p:nvPr/>
          </p:nvSpPr>
          <p:spPr>
            <a:xfrm>
              <a:off x="141" y="992"/>
              <a:ext cx="1940" cy="288"/>
            </a:xfrm>
            <a:prstGeom prst="rect">
              <a:avLst/>
            </a:prstGeom>
            <a:solidFill>
              <a:srgbClr val="10CF9B"/>
            </a:solidFill>
            <a:ln>
              <a:noFill/>
            </a:ln>
          </p:spPr>
          <p:txBody>
            <a:bodyPr tIns="45683" bIns="45683"/>
            <a:lstStyle>
              <a:lvl1pPr lvl="0">
                <a:defRPr/>
              </a:lvl1pPr>
            </a:lstStyle>
            <a:p>
              <a:pPr lvl="0" algn="ctr"/>
              <a:r>
                <a:rPr sz="2400" b="1">
                  <a:solidFill>
                    <a:srgbClr val="FFFFFF"/>
                  </a:solidFill>
                  <a:latin typeface="Constantia"/>
                </a:rPr>
                <a:t>GAAP</a:t>
              </a:r>
            </a:p>
          </p:txBody>
        </p:sp>
        <p:sp>
          <p:nvSpPr>
            <p:cNvPr id="7" name="Rectangle 6"/>
            <p:cNvSpPr/>
            <p:nvPr/>
          </p:nvSpPr>
          <p:spPr>
            <a:xfrm>
              <a:off x="4022" y="1280"/>
              <a:ext cx="1648" cy="1018"/>
            </a:xfrm>
            <a:prstGeom prst="rect">
              <a:avLst/>
            </a:prstGeom>
            <a:solidFill>
              <a:srgbClr val="CCEEF1"/>
            </a:solidFill>
            <a:ln>
              <a:noFill/>
            </a:ln>
          </p:spPr>
          <p:txBody>
            <a:bodyPr tIns="45683" bIns="45683"/>
            <a:lstStyle>
              <a:lvl1pPr marL="342900" lvl="0" indent="-342900">
                <a:defRPr/>
              </a:lvl1pPr>
            </a:lstStyle>
            <a:p>
              <a:pPr lvl="0" algn="ctr">
                <a:buChar char="•"/>
              </a:pPr>
              <a:r>
                <a:rPr sz="2000">
                  <a:solidFill>
                    <a:srgbClr val="000000"/>
                  </a:solidFill>
                  <a:latin typeface="Constantia"/>
                </a:rPr>
                <a:t>بهای تمام شده</a:t>
              </a:r>
            </a:p>
          </p:txBody>
        </p:sp>
        <p:sp>
          <p:nvSpPr>
            <p:cNvPr id="8" name="Rectangle 7"/>
            <p:cNvSpPr/>
            <p:nvPr/>
          </p:nvSpPr>
          <p:spPr>
            <a:xfrm>
              <a:off x="2081" y="1280"/>
              <a:ext cx="1941" cy="1018"/>
            </a:xfrm>
            <a:prstGeom prst="rect">
              <a:avLst/>
            </a:prstGeom>
            <a:solidFill>
              <a:srgbClr val="CCEEF1"/>
            </a:solidFill>
            <a:ln>
              <a:noFill/>
            </a:ln>
          </p:spPr>
          <p:txBody>
            <a:bodyPr tIns="45683" bIns="45683"/>
            <a:lstStyle>
              <a:lvl1pPr marL="342900" lvl="0" indent="-342900">
                <a:defRPr/>
              </a:lvl1pPr>
            </a:lstStyle>
            <a:p>
              <a:pPr lvl="0" algn="ctr">
                <a:buChar char="•"/>
              </a:pPr>
              <a:r>
                <a:rPr sz="2000">
                  <a:solidFill>
                    <a:srgbClr val="000000"/>
                  </a:solidFill>
                  <a:latin typeface="Constantia"/>
                </a:rPr>
                <a:t>ارزش منصفانه برای سرمایه گذاری در اوراق مالکانه</a:t>
              </a:r>
            </a:p>
            <a:p>
              <a:pPr lvl="0" algn="ctr">
                <a:buChar char="•"/>
              </a:pPr>
              <a:r>
                <a:rPr sz="2000">
                  <a:solidFill>
                    <a:srgbClr val="000000"/>
                  </a:solidFill>
                  <a:latin typeface="Constantia"/>
                </a:rPr>
                <a:t>بهای تمام شده برای سرمایه گذاری در اوراق بدهی</a:t>
              </a:r>
            </a:p>
          </p:txBody>
        </p:sp>
        <p:sp>
          <p:nvSpPr>
            <p:cNvPr id="9" name="Rectangle 8"/>
            <p:cNvSpPr/>
            <p:nvPr/>
          </p:nvSpPr>
          <p:spPr>
            <a:xfrm>
              <a:off x="141" y="1280"/>
              <a:ext cx="1940" cy="1018"/>
            </a:xfrm>
            <a:prstGeom prst="rect">
              <a:avLst/>
            </a:prstGeom>
            <a:solidFill>
              <a:srgbClr val="CCEEF1"/>
            </a:solidFill>
            <a:ln>
              <a:noFill/>
            </a:ln>
          </p:spPr>
          <p:txBody>
            <a:bodyPr tIns="45683" bIns="45683"/>
            <a:lstStyle>
              <a:lvl1pPr marL="342900" lvl="0" indent="-342900">
                <a:defRPr/>
              </a:lvl1pPr>
            </a:lstStyle>
            <a:p>
              <a:pPr lvl="0" algn="ctr">
                <a:buChar char="•"/>
              </a:pPr>
              <a:r>
                <a:rPr sz="2000">
                  <a:solidFill>
                    <a:srgbClr val="000000"/>
                  </a:solidFill>
                  <a:latin typeface="Constantia"/>
                </a:rPr>
                <a:t>ارزش منصفانه برای سرمایه گذاری در اوراق مالکانه</a:t>
              </a:r>
            </a:p>
            <a:p>
              <a:pPr lvl="0" algn="ctr">
                <a:buChar char="•"/>
              </a:pPr>
              <a:r>
                <a:rPr sz="2000">
                  <a:solidFill>
                    <a:srgbClr val="000000"/>
                  </a:solidFill>
                  <a:latin typeface="Constantia"/>
                </a:rPr>
                <a:t>بهای تمام شده برای سرمایه گذاری در اوراق بدهی</a:t>
              </a: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سرمایه گذاریها</a:t>
            </a:r>
          </a:p>
          <a:p>
            <a:pPr lvl="0" algn="just">
              <a:buNone/>
            </a:pPr>
            <a:r>
              <a:rPr sz="2800" b="1">
                <a:solidFill>
                  <a:srgbClr val="0070C0"/>
                </a:solidFill>
              </a:rPr>
              <a:t>(سرمایه گذاریهای دارای نفوذ قابل ملاحظه)</a:t>
            </a:r>
          </a:p>
          <a:p>
            <a:pPr lvl="0" algn="just"/>
            <a:r>
              <a:rPr sz="2800" b="1">
                <a:solidFill>
                  <a:srgbClr val="0070C0"/>
                </a:solidFill>
              </a:rPr>
              <a:t>روش ارزش ویزه</a:t>
            </a:r>
          </a:p>
          <a:p>
            <a:pPr lvl="0" algn="just"/>
            <a:r>
              <a:rPr sz="2400" b="1"/>
              <a:t>براساس استاندارد ایران و استاندارد بین المللی بکارگیری روش ارزش ویژه مستلزم آن است که رویه های حسابداری واحد تجاری وابسته مانند رویه حسابداری سرمایه گذار باشد در غیر اینصورت باید آثار رویه های مالی رویه های حسابداری واحد تجاری وابسته را باید تعدیل نمود. اما طبق اصول آمریکا چنین الزامی نیاز نیست.</a:t>
            </a:r>
          </a:p>
          <a:p>
            <a:pPr lvl="0" algn="just"/>
            <a:r>
              <a:rPr sz="2400" b="1"/>
              <a:t>استاندارد 20 ایران سرمایه گذاری در واحد تجاری وابسته توسط صندوق های سرمایه گذاری و واحدهای تجاری مشابه از دامنه کاربرد در این استاندارد حذف شده است. در حالیکه واحدهای مذکور در دامنه کاربردی همتاهای بین المللی و آمریکایی قرار دارند.</a:t>
            </a:r>
          </a:p>
          <a:p>
            <a:pPr lvl="0" algn="just"/>
            <a:r>
              <a:rPr sz="2400" b="1"/>
              <a:t>طبق استاندار 20 ایران واحد سرمایه گذار از زمانی که نفوذ قابل ملاحظه را از دست دهد استفاده از ارزش ویزه را متوقف می نماید و از روش بهای تمام شده استفاده خواهد کرد. اما براساس همتاهای بین المللی و آمریکایی حسابداری سرمایه گذاریها پس از توقف ارزش ویزه به ارزش منصفانه خواهد بود.</a:t>
            </a:r>
          </a:p>
          <a:p>
            <a:pPr lvl="0" algn="just">
              <a:buNone/>
            </a:pPr>
            <a:endParaRPr sz="2400" b="1"/>
          </a:p>
          <a:p>
            <a:pPr lvl="0" algn="just">
              <a:buNone/>
            </a:pPr>
            <a:endParaRPr sz="2400" b="1"/>
          </a:p>
          <a:p>
            <a:pPr lvl="0" algn="just"/>
            <a:endParaRPr sz="2400" b="1"/>
          </a:p>
          <a:p>
            <a:pPr lvl="0" algn="just">
              <a:buNone/>
            </a:pPr>
            <a:endParaRPr sz="2400" b="1"/>
          </a:p>
          <a:p>
            <a:pPr lvl="0" algn="just">
              <a:buNone/>
            </a:pPr>
            <a:endParaRPr sz="2400" b="1"/>
          </a:p>
          <a:p>
            <a:pPr lvl="0" algn="just">
              <a:buNone/>
            </a:pPr>
            <a:endParaRPr sz="2400" b="1"/>
          </a:p>
          <a:p>
            <a:pPr lvl="0" algn="just">
              <a:buNone/>
            </a:pPr>
            <a:endParaRPr sz="2400" b="1"/>
          </a:p>
          <a:p>
            <a:pPr lvl="0" algn="just">
              <a:buNone/>
            </a:pPr>
            <a:endParaRPr sz="2400" b="1"/>
          </a:p>
          <a:p>
            <a:pPr lvl="0" algn="just">
              <a:buNone/>
            </a:pPr>
            <a:endParaRPr sz="2400" b="1"/>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سرمایه گذاریها </a:t>
            </a:r>
            <a:r>
              <a:rPr sz="2800" b="1">
                <a:solidFill>
                  <a:srgbClr val="0070C0"/>
                </a:solidFill>
              </a:rPr>
              <a:t>(سرمایه گذاریهای دارای نفوذ قابل ملاحظه)</a:t>
            </a:r>
          </a:p>
          <a:p>
            <a:pPr lvl="0" algn="just">
              <a:buNone/>
            </a:pPr>
            <a:endParaRPr sz="2800" b="1">
              <a:solidFill>
                <a:srgbClr val="0070C0"/>
              </a:solidFill>
            </a:endParaRPr>
          </a:p>
          <a:p>
            <a:pPr lvl="0" algn="just"/>
            <a:r>
              <a:rPr sz="2800" b="1">
                <a:solidFill>
                  <a:srgbClr val="0070C0"/>
                </a:solidFill>
              </a:rPr>
              <a:t>استهلاک سرقفلی</a:t>
            </a:r>
          </a:p>
          <a:p>
            <a:pPr lvl="0" algn="just"/>
            <a:r>
              <a:rPr sz="2400" b="1"/>
              <a:t>سرقفلی مثبت براساس استاندارد 20 ایران بایستی مستهلک گردد اما استهلاک سرقفلی براساس IFRS  و GAAP  مجاز نمی باشد.</a:t>
            </a:r>
          </a:p>
          <a:p>
            <a:pPr lvl="0" algn="just"/>
            <a:r>
              <a:rPr sz="2400" b="1"/>
              <a:t>در صورت وجود  مبلع منفی برای سرقفلی این مبلغ بین داراییهای غیرجاری غیرپولی سرشکن می گردد البته بعد از اینکه داراییها و بدهیهای واحد تجاری ارزیابی مجدد شدند. در حالی که براساس IFRS  و GAAP این مبلغ به عنوان درامد دوره شناسایی می گردد.</a:t>
            </a:r>
          </a:p>
          <a:p>
            <a:pPr lvl="0" algn="just">
              <a:buNone/>
            </a:pPr>
            <a:endParaRPr sz="2400" b="1"/>
          </a:p>
          <a:p>
            <a:pPr lvl="0" algn="just"/>
            <a:r>
              <a:rPr sz="2400" b="1">
                <a:solidFill>
                  <a:srgbClr val="0F6FC6"/>
                </a:solidFill>
              </a:rPr>
              <a:t>تهیه صورت های مالی جداگانه علاوه بر صورتهای مالی مجموعه</a:t>
            </a: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a:p>
            <a:pPr lvl="0" algn="just">
              <a:buNone/>
            </a:pPr>
            <a:endParaRPr sz="2400" b="1">
              <a:solidFill>
                <a:srgbClr val="0F6FC6"/>
              </a:solidFill>
            </a:endParaRPr>
          </a:p>
        </p:txBody>
      </p:sp>
      <p:grpSp>
        <p:nvGrpSpPr>
          <p:cNvPr id="3" name="Group 2"/>
          <p:cNvGrpSpPr/>
          <p:nvPr/>
        </p:nvGrpSpPr>
        <p:grpSpPr>
          <a:xfrm>
            <a:off x="423863" y="5272088"/>
            <a:ext cx="8237537" cy="1095375"/>
            <a:chOff x="267" y="3321"/>
            <a:chExt cx="5189" cy="690"/>
          </a:xfrm>
        </p:grpSpPr>
        <p:sp>
          <p:nvSpPr>
            <p:cNvPr id="4" name="Rectangle 3"/>
            <p:cNvSpPr/>
            <p:nvPr/>
          </p:nvSpPr>
          <p:spPr>
            <a:xfrm>
              <a:off x="3726" y="3321"/>
              <a:ext cx="1730" cy="345"/>
            </a:xfrm>
            <a:prstGeom prst="rect">
              <a:avLst/>
            </a:prstGeom>
            <a:solidFill>
              <a:srgbClr val="0F6FC6"/>
            </a:solidFill>
            <a:ln>
              <a:noFill/>
            </a:ln>
          </p:spPr>
          <p:txBody>
            <a:bodyPr lIns="91437" tIns="45794" rIns="91437" bIns="45794"/>
            <a:lstStyle>
              <a:lvl1pPr lvl="0">
                <a:defRPr/>
              </a:lvl1pPr>
            </a:lstStyle>
            <a:p>
              <a:pPr lvl="0" algn="ctr"/>
              <a:r>
                <a:rPr sz="2400" b="1">
                  <a:solidFill>
                    <a:srgbClr val="FFFFFF"/>
                  </a:solidFill>
                  <a:latin typeface="Constantia"/>
                </a:rPr>
                <a:t>ایران</a:t>
              </a:r>
            </a:p>
          </p:txBody>
        </p:sp>
        <p:sp>
          <p:nvSpPr>
            <p:cNvPr id="5" name="Rectangle 4"/>
            <p:cNvSpPr/>
            <p:nvPr/>
          </p:nvSpPr>
          <p:spPr>
            <a:xfrm>
              <a:off x="1997" y="3321"/>
              <a:ext cx="1729" cy="345"/>
            </a:xfrm>
            <a:prstGeom prst="rect">
              <a:avLst/>
            </a:prstGeom>
            <a:solidFill>
              <a:srgbClr val="0F6FC6"/>
            </a:solidFill>
            <a:ln>
              <a:noFill/>
            </a:ln>
          </p:spPr>
          <p:txBody>
            <a:bodyPr lIns="91437" tIns="45794" rIns="91437" bIns="45794"/>
            <a:lstStyle>
              <a:lvl1pPr lvl="0">
                <a:defRPr/>
              </a:lvl1pPr>
            </a:lstStyle>
            <a:p>
              <a:pPr lvl="0" algn="ctr"/>
              <a:r>
                <a:rPr sz="2400" b="1">
                  <a:solidFill>
                    <a:srgbClr val="FFFFFF"/>
                  </a:solidFill>
                  <a:latin typeface="Constantia"/>
                </a:rPr>
                <a:t>IFRS</a:t>
              </a:r>
            </a:p>
          </p:txBody>
        </p:sp>
        <p:sp>
          <p:nvSpPr>
            <p:cNvPr id="6" name="Rectangle 5"/>
            <p:cNvSpPr/>
            <p:nvPr/>
          </p:nvSpPr>
          <p:spPr>
            <a:xfrm>
              <a:off x="267" y="3321"/>
              <a:ext cx="1730" cy="345"/>
            </a:xfrm>
            <a:prstGeom prst="rect">
              <a:avLst/>
            </a:prstGeom>
            <a:solidFill>
              <a:srgbClr val="0F6FC6"/>
            </a:solidFill>
            <a:ln>
              <a:noFill/>
            </a:ln>
          </p:spPr>
          <p:txBody>
            <a:bodyPr lIns="91437" tIns="45794" rIns="91437" bIns="45794"/>
            <a:lstStyle>
              <a:lvl1pPr lvl="0">
                <a:defRPr/>
              </a:lvl1pPr>
            </a:lstStyle>
            <a:p>
              <a:pPr lvl="0" algn="ctr"/>
              <a:r>
                <a:rPr sz="2400" b="1">
                  <a:solidFill>
                    <a:srgbClr val="FFFFFF"/>
                  </a:solidFill>
                  <a:latin typeface="Constantia"/>
                </a:rPr>
                <a:t>GAAP</a:t>
              </a:r>
            </a:p>
          </p:txBody>
        </p:sp>
        <p:sp>
          <p:nvSpPr>
            <p:cNvPr id="7" name="Rectangle 6"/>
            <p:cNvSpPr/>
            <p:nvPr/>
          </p:nvSpPr>
          <p:spPr>
            <a:xfrm>
              <a:off x="3726" y="3666"/>
              <a:ext cx="1730" cy="345"/>
            </a:xfrm>
            <a:prstGeom prst="rect">
              <a:avLst/>
            </a:prstGeom>
            <a:solidFill>
              <a:srgbClr val="CCD5EA"/>
            </a:solidFill>
            <a:ln>
              <a:noFill/>
            </a:ln>
          </p:spPr>
          <p:txBody>
            <a:bodyPr lIns="91437" tIns="45755" rIns="91437" bIns="45755"/>
            <a:lstStyle>
              <a:lvl1pPr lvl="0">
                <a:defRPr/>
              </a:lvl1pPr>
            </a:lstStyle>
            <a:p>
              <a:pPr lvl="0" algn="ctr"/>
              <a:r>
                <a:rPr sz="2200" b="1">
                  <a:latin typeface="Constantia"/>
                </a:rPr>
                <a:t>الزامی</a:t>
              </a:r>
            </a:p>
          </p:txBody>
        </p:sp>
        <p:sp>
          <p:nvSpPr>
            <p:cNvPr id="8" name="Rectangle 7"/>
            <p:cNvSpPr/>
            <p:nvPr/>
          </p:nvSpPr>
          <p:spPr>
            <a:xfrm>
              <a:off x="1997" y="3666"/>
              <a:ext cx="1729" cy="345"/>
            </a:xfrm>
            <a:prstGeom prst="rect">
              <a:avLst/>
            </a:prstGeom>
            <a:solidFill>
              <a:srgbClr val="CCD5EA"/>
            </a:solidFill>
            <a:ln>
              <a:noFill/>
            </a:ln>
          </p:spPr>
          <p:txBody>
            <a:bodyPr lIns="91437" tIns="45755" rIns="91437" bIns="45755"/>
            <a:lstStyle>
              <a:lvl1pPr lvl="0">
                <a:defRPr/>
              </a:lvl1pPr>
            </a:lstStyle>
            <a:p>
              <a:pPr lvl="0" algn="ctr"/>
              <a:r>
                <a:rPr sz="2200" b="1">
                  <a:latin typeface="Constantia"/>
                </a:rPr>
                <a:t>اختیاری</a:t>
              </a:r>
            </a:p>
          </p:txBody>
        </p:sp>
        <p:sp>
          <p:nvSpPr>
            <p:cNvPr id="9" name="Rectangle 8"/>
            <p:cNvSpPr/>
            <p:nvPr/>
          </p:nvSpPr>
          <p:spPr>
            <a:xfrm>
              <a:off x="267" y="3666"/>
              <a:ext cx="1730" cy="345"/>
            </a:xfrm>
            <a:prstGeom prst="rect">
              <a:avLst/>
            </a:prstGeom>
            <a:solidFill>
              <a:srgbClr val="CCD5EA"/>
            </a:solidFill>
            <a:ln>
              <a:noFill/>
            </a:ln>
          </p:spPr>
          <p:txBody>
            <a:bodyPr lIns="91437" tIns="45755" rIns="91437" bIns="45755"/>
            <a:lstStyle>
              <a:lvl1pPr lvl="0">
                <a:defRPr/>
              </a:lvl1pPr>
            </a:lstStyle>
            <a:p>
              <a:pPr lvl="0" algn="ctr"/>
              <a:r>
                <a:rPr sz="2200" b="1">
                  <a:latin typeface="Constantia"/>
                </a:rPr>
                <a:t>اختیاری</a:t>
              </a:r>
            </a:p>
          </p:txBody>
        </p:sp>
        <p:sp>
          <p:nvSpPr>
            <p:cNvPr id="10" name="Straight Connector 9"/>
            <p:cNvSpPr/>
            <p:nvPr/>
          </p:nvSpPr>
          <p:spPr>
            <a:xfrm>
              <a:off x="3726" y="3321"/>
              <a:ext cx="0" cy="690"/>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1997" y="3321"/>
              <a:ext cx="0" cy="690"/>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267" y="3666"/>
              <a:ext cx="5189"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456" y="3321"/>
              <a:ext cx="0" cy="690"/>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267" y="3321"/>
              <a:ext cx="0" cy="690"/>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267" y="3321"/>
              <a:ext cx="5189"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267" y="4011"/>
              <a:ext cx="5189"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1438" y="-142875"/>
            <a:ext cx="8950324" cy="7200900"/>
          </a:xfrm>
          <a:prstGeom prst="rect">
            <a:avLst/>
          </a:prstGeom>
        </p:spPr>
        <p:txBody>
          <a:bodyPr wrap="square" lIns="91440" tIns="45720" rIns="91440" bIns="45720" anchor="t"/>
          <a:lstStyle>
            <a:lvl1pPr marL="179387" lvl="0" indent="0">
              <a:defRPr/>
            </a:lvl1pPr>
          </a:lstStyle>
          <a:p>
            <a:pPr lvl="0" algn="just">
              <a:buNone/>
            </a:pPr>
            <a:endParaRPr/>
          </a:p>
          <a:p>
            <a:pPr lvl="0" algn="just">
              <a:buNone/>
            </a:pPr>
            <a:r>
              <a:rPr sz="2800" b="1">
                <a:solidFill>
                  <a:srgbClr val="FF0000"/>
                </a:solidFill>
              </a:rPr>
              <a:t>ادامه مقایسه سرمایه گذاریها</a:t>
            </a:r>
          </a:p>
          <a:p>
            <a:pPr lvl="0" algn="just">
              <a:buNone/>
            </a:pPr>
            <a:r>
              <a:rPr sz="2800" b="1">
                <a:solidFill>
                  <a:srgbClr val="0070C0"/>
                </a:solidFill>
              </a:rPr>
              <a:t>(سرمایه گذاریهای دارای نفوذ قابل ملاحظه)</a:t>
            </a:r>
          </a:p>
          <a:p>
            <a:pPr lvl="0" algn="just"/>
            <a:r>
              <a:rPr sz="2800" b="1">
                <a:solidFill>
                  <a:srgbClr val="0070C0"/>
                </a:solidFill>
              </a:rPr>
              <a:t>حسابداری مصون سازی</a:t>
            </a:r>
            <a:r>
              <a:rPr sz="2400" b="1">
                <a:solidFill>
                  <a:srgbClr val="0070C0"/>
                </a:solidFill>
              </a:rPr>
              <a:t>(hedging)</a:t>
            </a:r>
          </a:p>
          <a:p>
            <a:pPr lvl="0" algn="just"/>
            <a:r>
              <a:rPr sz="2400" b="1"/>
              <a:t>براساس نسخه تجدیدنظر شده استاندارد 15 ایران دو نوع مصون سازی شامل مصون سازی ارزش منصفانه و مصون سازی جریان نقد در نظر گرفته خواهد شد. اما استانداردهای بین المللی و آمریکایی نوع سوم مصون سازی بنام مصون سازی خالص سرمایه گذاری در عملیات خارجی را نیز مد نظر قرار داده اند.(تسعیر ارز)</a:t>
            </a:r>
          </a:p>
          <a:p>
            <a:pPr lvl="0" algn="just">
              <a:buNone/>
            </a:pPr>
            <a:endParaRPr sz="2400" b="1"/>
          </a:p>
          <a:p>
            <a:pPr lvl="0" algn="just"/>
            <a:r>
              <a:rPr sz="2400" b="1"/>
              <a:t>شناخت سود و زیان های مصون سازی ارزش منصفانه و جریان نقد در هر سه نوع استاندارد یکی هست.</a:t>
            </a:r>
          </a:p>
          <a:p>
            <a:pPr lvl="0" algn="just"/>
            <a:r>
              <a:rPr sz="2400" b="1"/>
              <a:t>توجه گردد که حسابداری مصون سازی در زمره پیچیده ترین سرفصلهای حسابداری ابزارهای مالی قرار دارد و در حال حاضر FASB و IASB در حال بهبود استانداردهای فوق می باشند.</a:t>
            </a:r>
          </a:p>
          <a:p>
            <a:pPr lvl="0" algn="just">
              <a:buNone/>
            </a:pPr>
            <a:endParaRPr sz="2400" b="1"/>
          </a:p>
          <a:p>
            <a:pPr lvl="0" algn="just">
              <a:buNone/>
            </a:pPr>
            <a:endParaRPr sz="2400" b="1"/>
          </a:p>
          <a:p>
            <a:pPr lvl="0" algn="just">
              <a:buNone/>
            </a:pPr>
            <a:endParaRPr sz="2400" b="1"/>
          </a:p>
          <a:p>
            <a:pPr lvl="0" algn="just">
              <a:buNone/>
            </a:pPr>
            <a:endParaRPr sz="2400" b="1"/>
          </a:p>
          <a:p>
            <a:pPr lvl="0" algn="just">
              <a:buNone/>
            </a:pPr>
            <a:endParaRPr sz="2400" b="1"/>
          </a:p>
          <a:p>
            <a:pPr lvl="0" algn="just">
              <a:buNone/>
            </a:pPr>
            <a:endParaRPr sz="2400" b="1"/>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p:cTn id="1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8. مقایسه بدهیهای جاری، غیرجاری و احتمالی</a:t>
            </a:r>
          </a:p>
          <a:p>
            <a:pPr lvl="0" algn="just"/>
            <a:r>
              <a:rPr sz="3600" b="1">
                <a:solidFill>
                  <a:srgbClr val="0070C0"/>
                </a:solidFill>
              </a:rPr>
              <a:t>تعریف بدهی جاری</a:t>
            </a:r>
          </a:p>
          <a:p>
            <a:pPr lvl="0" algn="just"/>
            <a:r>
              <a:rPr sz="2200"/>
              <a:t>تعریف بدهی جاری طبق استاندارهای بین المللی و آمریکا :</a:t>
            </a:r>
          </a:p>
          <a:p>
            <a:pPr lvl="0" algn="just">
              <a:buNone/>
            </a:pPr>
            <a:r>
              <a:rPr sz="2200"/>
              <a:t>یک بدهی زمانی باید بعنوان بدهی جاری طبقه بندی شود که یکی از شرایط زیر را داشته باشد:</a:t>
            </a:r>
          </a:p>
          <a:p>
            <a:pPr lvl="0" algn="just">
              <a:buNone/>
            </a:pPr>
            <a:r>
              <a:rPr sz="2200"/>
              <a:t>1. طی چرخه عملیاتی معمول، انتظار رود واحد تجاری بدهی را تسویه کند</a:t>
            </a:r>
          </a:p>
          <a:p>
            <a:pPr lvl="0" algn="just">
              <a:buNone/>
            </a:pPr>
            <a:r>
              <a:rPr sz="2200"/>
              <a:t>2. واحد تجاری طی حداقل 12 ماه پس از دوره گزارشگری، حق بی قید و شرطی برای به تعویق انداختن تسویه بدهی، نداشته باشد.</a:t>
            </a:r>
          </a:p>
          <a:p>
            <a:pPr lvl="0" algn="just">
              <a:buNone/>
            </a:pPr>
            <a:r>
              <a:rPr sz="2200"/>
              <a:t>3. بدهی اساسا با هدف تجاری نگهداری شود.</a:t>
            </a:r>
          </a:p>
          <a:p>
            <a:pPr lvl="0" algn="just">
              <a:buNone/>
            </a:pPr>
            <a:r>
              <a:rPr sz="2200"/>
              <a:t>4. انتظار رود طی 12 ماه پس از دوره گزارشگری تسویه شود</a:t>
            </a:r>
          </a:p>
          <a:p>
            <a:pPr lvl="0" algn="just">
              <a:buNone/>
            </a:pPr>
            <a:r>
              <a:rPr sz="2200"/>
              <a:t>در صورتی که در استاندارد ایران تنها دارای شروطی نسبتا مشابه با مورد 1 و 4 است.</a:t>
            </a:r>
          </a:p>
          <a:p>
            <a:pPr lvl="0" algn="just"/>
            <a:r>
              <a:rPr sz="3600" b="1">
                <a:solidFill>
                  <a:srgbClr val="0070C0"/>
                </a:solidFill>
              </a:rPr>
              <a:t>تعریف بدهی احتمالی</a:t>
            </a:r>
          </a:p>
          <a:p>
            <a:pPr lvl="0" algn="just"/>
            <a:endParaRPr sz="3600" b="1">
              <a:solidFill>
                <a:srgbClr val="0070C0"/>
              </a:solidFill>
            </a:endParaRPr>
          </a:p>
          <a:p>
            <a:pPr lvl="0" algn="just"/>
            <a:endParaRPr sz="3600" b="1">
              <a:solidFill>
                <a:srgbClr val="0070C0"/>
              </a:solidFill>
            </a:endParaRPr>
          </a:p>
          <a:p>
            <a:pPr lvl="0" algn="just"/>
            <a:endParaRPr sz="3600" b="1">
              <a:solidFill>
                <a:srgbClr val="0070C0"/>
              </a:solidFill>
            </a:endParaRPr>
          </a:p>
          <a:p>
            <a:pPr lvl="0" algn="just">
              <a:buNone/>
            </a:pPr>
            <a:endParaRPr sz="3600" b="1">
              <a:solidFill>
                <a:srgbClr val="0070C0"/>
              </a:solidFill>
            </a:endParaRPr>
          </a:p>
          <a:p>
            <a:pPr lvl="0" algn="just">
              <a:buNone/>
            </a:pPr>
            <a:r>
              <a:rPr sz="3600" b="1">
                <a:solidFill>
                  <a:srgbClr val="0070C0"/>
                </a:solidFill>
              </a:rPr>
              <a:t> </a:t>
            </a:r>
          </a:p>
        </p:txBody>
      </p:sp>
      <p:grpSp>
        <p:nvGrpSpPr>
          <p:cNvPr id="3" name="Group 2"/>
          <p:cNvGrpSpPr/>
          <p:nvPr/>
        </p:nvGrpSpPr>
        <p:grpSpPr>
          <a:xfrm>
            <a:off x="107950" y="4308475"/>
            <a:ext cx="8945562" cy="2212975"/>
            <a:chOff x="68" y="2714"/>
            <a:chExt cx="5635" cy="1394"/>
          </a:xfrm>
        </p:grpSpPr>
        <p:sp>
          <p:nvSpPr>
            <p:cNvPr id="4" name="Rectangle 3"/>
            <p:cNvSpPr/>
            <p:nvPr/>
          </p:nvSpPr>
          <p:spPr>
            <a:xfrm>
              <a:off x="3825" y="2714"/>
              <a:ext cx="1878" cy="409"/>
            </a:xfrm>
            <a:prstGeom prst="rect">
              <a:avLst/>
            </a:prstGeom>
            <a:solidFill>
              <a:srgbClr val="0F6FC6"/>
            </a:solidFill>
            <a:ln>
              <a:noFill/>
            </a:ln>
          </p:spPr>
          <p:txBody>
            <a:bodyPr lIns="91445" rIns="91445"/>
            <a:lstStyle>
              <a:lvl1pPr lvl="0">
                <a:defRPr/>
              </a:lvl1pPr>
            </a:lstStyle>
            <a:p>
              <a:pPr lvl="0" algn="ctr"/>
              <a:r>
                <a:rPr sz="2400" b="1">
                  <a:solidFill>
                    <a:srgbClr val="FFFFFF"/>
                  </a:solidFill>
                  <a:latin typeface="Constantia"/>
                </a:rPr>
                <a:t>ایران</a:t>
              </a:r>
            </a:p>
          </p:txBody>
        </p:sp>
        <p:sp>
          <p:nvSpPr>
            <p:cNvPr id="5" name="Rectangle 4"/>
            <p:cNvSpPr/>
            <p:nvPr/>
          </p:nvSpPr>
          <p:spPr>
            <a:xfrm>
              <a:off x="1946" y="2714"/>
              <a:ext cx="1879" cy="409"/>
            </a:xfrm>
            <a:prstGeom prst="rect">
              <a:avLst/>
            </a:prstGeom>
            <a:solidFill>
              <a:srgbClr val="0F6FC6"/>
            </a:solidFill>
            <a:ln>
              <a:noFill/>
            </a:ln>
          </p:spPr>
          <p:txBody>
            <a:bodyPr lIns="91445" rIns="91445"/>
            <a:lstStyle>
              <a:lvl1pPr lvl="0">
                <a:defRPr/>
              </a:lvl1pPr>
            </a:lstStyle>
            <a:p>
              <a:pPr lvl="0" algn="ctr"/>
              <a:r>
                <a:rPr sz="2400" b="1">
                  <a:solidFill>
                    <a:srgbClr val="FFFFFF"/>
                  </a:solidFill>
                  <a:latin typeface="Constantia"/>
                </a:rPr>
                <a:t>IFRS</a:t>
              </a:r>
            </a:p>
          </p:txBody>
        </p:sp>
        <p:sp>
          <p:nvSpPr>
            <p:cNvPr id="6" name="Rectangle 5"/>
            <p:cNvSpPr/>
            <p:nvPr/>
          </p:nvSpPr>
          <p:spPr>
            <a:xfrm>
              <a:off x="68" y="2714"/>
              <a:ext cx="1878" cy="409"/>
            </a:xfrm>
            <a:prstGeom prst="rect">
              <a:avLst/>
            </a:prstGeom>
            <a:solidFill>
              <a:srgbClr val="0F6FC6"/>
            </a:solidFill>
            <a:ln>
              <a:noFill/>
            </a:ln>
          </p:spPr>
          <p:txBody>
            <a:bodyPr lIns="91445" rIns="91445"/>
            <a:lstStyle>
              <a:lvl1pPr lvl="0">
                <a:defRPr/>
              </a:lvl1pPr>
            </a:lstStyle>
            <a:p>
              <a:pPr lvl="0" algn="ctr"/>
              <a:r>
                <a:rPr sz="2400" b="1">
                  <a:solidFill>
                    <a:srgbClr val="FFFFFF"/>
                  </a:solidFill>
                  <a:latin typeface="Constantia"/>
                </a:rPr>
                <a:t>GAAP</a:t>
              </a:r>
            </a:p>
          </p:txBody>
        </p:sp>
        <p:sp>
          <p:nvSpPr>
            <p:cNvPr id="7" name="Rectangle 6"/>
            <p:cNvSpPr/>
            <p:nvPr/>
          </p:nvSpPr>
          <p:spPr>
            <a:xfrm>
              <a:off x="3825" y="3123"/>
              <a:ext cx="1878" cy="576"/>
            </a:xfrm>
            <a:prstGeom prst="rect">
              <a:avLst/>
            </a:prstGeom>
            <a:solidFill>
              <a:srgbClr val="CCD5EA"/>
            </a:solidFill>
            <a:ln>
              <a:noFill/>
            </a:ln>
          </p:spPr>
          <p:txBody>
            <a:bodyPr lIns="91445" tIns="45741" rIns="91445" bIns="45741"/>
            <a:lstStyle>
              <a:lvl1pPr lvl="0">
                <a:defRPr/>
              </a:lvl1pPr>
            </a:lstStyle>
            <a:p>
              <a:pPr lvl="0" algn="ctr"/>
              <a:r>
                <a:rPr b="1">
                  <a:solidFill>
                    <a:srgbClr val="000000"/>
                  </a:solidFill>
                  <a:latin typeface="Constantia"/>
                </a:rPr>
                <a:t>عدم شمول ذخایر شناسایی شده</a:t>
              </a:r>
            </a:p>
          </p:txBody>
        </p:sp>
        <p:sp>
          <p:nvSpPr>
            <p:cNvPr id="8" name="Rectangle 7"/>
            <p:cNvSpPr/>
            <p:nvPr/>
          </p:nvSpPr>
          <p:spPr>
            <a:xfrm>
              <a:off x="1946" y="3123"/>
              <a:ext cx="1879" cy="576"/>
            </a:xfrm>
            <a:prstGeom prst="rect">
              <a:avLst/>
            </a:prstGeom>
            <a:solidFill>
              <a:srgbClr val="CCD5EA"/>
            </a:solidFill>
            <a:ln>
              <a:noFill/>
            </a:ln>
          </p:spPr>
          <p:txBody>
            <a:bodyPr lIns="91445" tIns="45741" rIns="91445" bIns="45741"/>
            <a:lstStyle>
              <a:lvl1pPr lvl="0">
                <a:defRPr/>
              </a:lvl1pPr>
            </a:lstStyle>
            <a:p>
              <a:pPr lvl="0" algn="ctr"/>
              <a:r>
                <a:rPr b="1">
                  <a:solidFill>
                    <a:srgbClr val="000000"/>
                  </a:solidFill>
                  <a:latin typeface="Constantia"/>
                </a:rPr>
                <a:t>عدم شمول ذخایر شناسایی شده</a:t>
              </a:r>
            </a:p>
            <a:p>
              <a:pPr lvl="0" algn="ctr"/>
              <a:endParaRPr b="1">
                <a:solidFill>
                  <a:srgbClr val="000000"/>
                </a:solidFill>
                <a:latin typeface="Constantia"/>
              </a:endParaRPr>
            </a:p>
          </p:txBody>
        </p:sp>
        <p:sp>
          <p:nvSpPr>
            <p:cNvPr id="9" name="Rectangle 8"/>
            <p:cNvSpPr/>
            <p:nvPr/>
          </p:nvSpPr>
          <p:spPr>
            <a:xfrm>
              <a:off x="68" y="3123"/>
              <a:ext cx="1878" cy="576"/>
            </a:xfrm>
            <a:prstGeom prst="rect">
              <a:avLst/>
            </a:prstGeom>
            <a:solidFill>
              <a:srgbClr val="CCD5EA"/>
            </a:solidFill>
            <a:ln>
              <a:noFill/>
            </a:ln>
          </p:spPr>
          <p:txBody>
            <a:bodyPr lIns="91445" tIns="45741" rIns="91445" bIns="45741"/>
            <a:lstStyle>
              <a:lvl1pPr lvl="0">
                <a:defRPr/>
              </a:lvl1pPr>
            </a:lstStyle>
            <a:p>
              <a:pPr lvl="0" algn="ctr"/>
              <a:r>
                <a:rPr b="1">
                  <a:solidFill>
                    <a:srgbClr val="000000"/>
                  </a:solidFill>
                  <a:latin typeface="Constantia"/>
                </a:rPr>
                <a:t>شامل تعهدات مربوط به ذخایر شناسایی شده</a:t>
              </a:r>
            </a:p>
          </p:txBody>
        </p:sp>
        <p:sp>
          <p:nvSpPr>
            <p:cNvPr id="10" name="Rectangle 9"/>
            <p:cNvSpPr/>
            <p:nvPr/>
          </p:nvSpPr>
          <p:spPr>
            <a:xfrm>
              <a:off x="3825" y="3699"/>
              <a:ext cx="1878" cy="409"/>
            </a:xfrm>
            <a:prstGeom prst="rect">
              <a:avLst/>
            </a:prstGeom>
            <a:solidFill>
              <a:srgbClr val="E7EBF5"/>
            </a:solidFill>
            <a:ln>
              <a:noFill/>
            </a:ln>
          </p:spPr>
          <p:txBody>
            <a:bodyPr lIns="91445" tIns="45741" rIns="91445" bIns="45741"/>
            <a:lstStyle>
              <a:lvl1pPr lvl="0">
                <a:defRPr/>
              </a:lvl1pPr>
            </a:lstStyle>
            <a:p>
              <a:pPr lvl="0" algn="ctr"/>
              <a:r>
                <a:rPr sz="1700" b="1">
                  <a:solidFill>
                    <a:srgbClr val="000000"/>
                  </a:solidFill>
                  <a:latin typeface="Constantia"/>
                </a:rPr>
                <a:t>درصد احتمال وقوع بدهی کمتر از 50%</a:t>
              </a:r>
            </a:p>
          </p:txBody>
        </p:sp>
        <p:sp>
          <p:nvSpPr>
            <p:cNvPr id="11" name="Rectangle 10"/>
            <p:cNvSpPr/>
            <p:nvPr/>
          </p:nvSpPr>
          <p:spPr>
            <a:xfrm>
              <a:off x="1946" y="3699"/>
              <a:ext cx="1879" cy="409"/>
            </a:xfrm>
            <a:prstGeom prst="rect">
              <a:avLst/>
            </a:prstGeom>
            <a:solidFill>
              <a:srgbClr val="E7EBF5"/>
            </a:solidFill>
            <a:ln>
              <a:noFill/>
            </a:ln>
          </p:spPr>
          <p:txBody>
            <a:bodyPr lIns="91445" tIns="45741" rIns="91445" bIns="45741"/>
            <a:lstStyle>
              <a:lvl1pPr lvl="0">
                <a:defRPr/>
              </a:lvl1pPr>
            </a:lstStyle>
            <a:p>
              <a:pPr lvl="0" algn="ctr"/>
              <a:r>
                <a:rPr sz="1700" b="1">
                  <a:solidFill>
                    <a:srgbClr val="000000"/>
                  </a:solidFill>
                  <a:latin typeface="Constantia"/>
                </a:rPr>
                <a:t>درصد احتمال وقوع بدهی کمتر از 50%</a:t>
              </a:r>
            </a:p>
          </p:txBody>
        </p:sp>
        <p:sp>
          <p:nvSpPr>
            <p:cNvPr id="12" name="Rectangle 11"/>
            <p:cNvSpPr/>
            <p:nvPr/>
          </p:nvSpPr>
          <p:spPr>
            <a:xfrm>
              <a:off x="68" y="3699"/>
              <a:ext cx="1878" cy="409"/>
            </a:xfrm>
            <a:prstGeom prst="rect">
              <a:avLst/>
            </a:prstGeom>
            <a:solidFill>
              <a:srgbClr val="E7EBF5"/>
            </a:solidFill>
            <a:ln>
              <a:noFill/>
            </a:ln>
          </p:spPr>
          <p:txBody>
            <a:bodyPr lIns="91445" tIns="45741" rIns="91445" bIns="45741"/>
            <a:lstStyle>
              <a:lvl1pPr lvl="0">
                <a:defRPr/>
              </a:lvl1pPr>
            </a:lstStyle>
            <a:p>
              <a:pPr lvl="0" algn="ctr"/>
              <a:r>
                <a:rPr sz="1700" b="1">
                  <a:solidFill>
                    <a:srgbClr val="000000"/>
                  </a:solidFill>
                  <a:latin typeface="Constantia"/>
                </a:rPr>
                <a:t>درصد احتمال وقوع بدهی کمتر از 75%</a:t>
              </a:r>
            </a:p>
          </p:txBody>
        </p:sp>
        <p:sp>
          <p:nvSpPr>
            <p:cNvPr id="13" name="Straight Connector 12"/>
            <p:cNvSpPr/>
            <p:nvPr/>
          </p:nvSpPr>
          <p:spPr>
            <a:xfrm>
              <a:off x="3825" y="2714"/>
              <a:ext cx="0" cy="1394"/>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1946" y="2714"/>
              <a:ext cx="0" cy="1394"/>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68" y="3123"/>
              <a:ext cx="5635" cy="0"/>
            </a:xfrm>
            <a:prstGeom prst="line">
              <a:avLst/>
            </a:prstGeom>
            <a:noFill/>
            <a:ln w="38100">
              <a:solidFill>
                <a:srgbClr val="FFFFFF"/>
              </a:solidFill>
              <a:miter/>
            </a:ln>
          </p:spPr>
          <p:txBody>
            <a:bodyPr/>
            <a:lstStyle>
              <a:lvl1pPr lvl="0">
                <a:defRPr/>
              </a:lvl1pPr>
            </a:lstStyle>
            <a:p>
              <a:endParaRPr/>
            </a:p>
          </p:txBody>
        </p:sp>
        <p:sp>
          <p:nvSpPr>
            <p:cNvPr id="16" name="Straight Connector 15"/>
            <p:cNvSpPr/>
            <p:nvPr/>
          </p:nvSpPr>
          <p:spPr>
            <a:xfrm>
              <a:off x="68" y="3699"/>
              <a:ext cx="5635" cy="0"/>
            </a:xfrm>
            <a:prstGeom prst="line">
              <a:avLst/>
            </a:prstGeom>
            <a:noFill/>
            <a:ln w="12700">
              <a:solidFill>
                <a:srgbClr val="FFFFFF"/>
              </a:solidFill>
              <a:miter/>
            </a:ln>
          </p:spPr>
          <p:txBody>
            <a:bodyPr/>
            <a:lstStyle>
              <a:lvl1pPr lvl="0">
                <a:defRPr/>
              </a:lvl1pPr>
            </a:lstStyle>
            <a:p>
              <a:endParaRPr/>
            </a:p>
          </p:txBody>
        </p:sp>
        <p:sp>
          <p:nvSpPr>
            <p:cNvPr id="17" name="Straight Connector 16"/>
            <p:cNvSpPr/>
            <p:nvPr/>
          </p:nvSpPr>
          <p:spPr>
            <a:xfrm>
              <a:off x="5703" y="2714"/>
              <a:ext cx="0" cy="1394"/>
            </a:xfrm>
            <a:prstGeom prst="line">
              <a:avLst/>
            </a:prstGeom>
            <a:noFill/>
            <a:ln w="12700">
              <a:solidFill>
                <a:srgbClr val="FFFFFF"/>
              </a:solidFill>
              <a:miter/>
            </a:ln>
          </p:spPr>
          <p:txBody>
            <a:bodyPr/>
            <a:lstStyle>
              <a:lvl1pPr lvl="0">
                <a:defRPr/>
              </a:lvl1pPr>
            </a:lstStyle>
            <a:p>
              <a:endParaRPr/>
            </a:p>
          </p:txBody>
        </p:sp>
        <p:sp>
          <p:nvSpPr>
            <p:cNvPr id="18" name="Straight Connector 17"/>
            <p:cNvSpPr/>
            <p:nvPr/>
          </p:nvSpPr>
          <p:spPr>
            <a:xfrm>
              <a:off x="68" y="2714"/>
              <a:ext cx="0" cy="1394"/>
            </a:xfrm>
            <a:prstGeom prst="line">
              <a:avLst/>
            </a:prstGeom>
            <a:noFill/>
            <a:ln w="12700">
              <a:solidFill>
                <a:srgbClr val="FFFFFF"/>
              </a:solidFill>
              <a:miter/>
            </a:ln>
          </p:spPr>
          <p:txBody>
            <a:bodyPr/>
            <a:lstStyle>
              <a:lvl1pPr lvl="0">
                <a:defRPr/>
              </a:lvl1pPr>
            </a:lstStyle>
            <a:p>
              <a:endParaRPr/>
            </a:p>
          </p:txBody>
        </p:sp>
        <p:sp>
          <p:nvSpPr>
            <p:cNvPr id="19" name="Straight Connector 18"/>
            <p:cNvSpPr/>
            <p:nvPr/>
          </p:nvSpPr>
          <p:spPr>
            <a:xfrm>
              <a:off x="68" y="2714"/>
              <a:ext cx="5635" cy="0"/>
            </a:xfrm>
            <a:prstGeom prst="line">
              <a:avLst/>
            </a:prstGeom>
            <a:noFill/>
            <a:ln w="12700">
              <a:solidFill>
                <a:srgbClr val="FFFFFF"/>
              </a:solidFill>
              <a:miter/>
            </a:ln>
          </p:spPr>
          <p:txBody>
            <a:bodyPr/>
            <a:lstStyle>
              <a:lvl1pPr lvl="0">
                <a:defRPr/>
              </a:lvl1pPr>
            </a:lstStyle>
            <a:p>
              <a:endParaRPr/>
            </a:p>
          </p:txBody>
        </p:sp>
        <p:sp>
          <p:nvSpPr>
            <p:cNvPr id="20" name="Straight Connector 19"/>
            <p:cNvSpPr/>
            <p:nvPr/>
          </p:nvSpPr>
          <p:spPr>
            <a:xfrm>
              <a:off x="68" y="4108"/>
              <a:ext cx="5635"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
                                          </p:val>
                                        </p:tav>
                                        <p:tav tm="100000">
                                          <p:val>
                                            <p:strVal val="#ppt_x"/>
                                          </p:val>
                                        </p:tav>
                                      </p:tavLst>
                                    </p:anim>
                                    <p:anim calcmode="lin" valueType="num">
                                      <p:cBhvr>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938" y="57150"/>
            <a:ext cx="8950324"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بدهیهای جاری، غیرجاری و احتمالی</a:t>
            </a:r>
          </a:p>
          <a:p>
            <a:pPr lvl="0" algn="just">
              <a:buNone/>
            </a:pPr>
            <a:endParaRPr sz="2800" b="1">
              <a:solidFill>
                <a:srgbClr val="FF0000"/>
              </a:solidFill>
            </a:endParaRPr>
          </a:p>
          <a:p>
            <a:pPr lvl="0" algn="just"/>
            <a:r>
              <a:rPr sz="3600" b="1">
                <a:solidFill>
                  <a:srgbClr val="0070C0"/>
                </a:solidFill>
              </a:rPr>
              <a:t>تعریف بدهی مالی</a:t>
            </a:r>
          </a:p>
          <a:p>
            <a:pPr lvl="0" algn="just">
              <a:buNone/>
            </a:pPr>
            <a:r>
              <a:rPr sz="2400" b="1"/>
              <a:t> به تعهدات مربوط به قراردادی که مستلزم تحویل وجه نقد یا سایر داراییهای مالی یا سهام واحد تجاری هستند اطلاق می شود.</a:t>
            </a:r>
          </a:p>
          <a:p>
            <a:pPr lvl="0" algn="just">
              <a:buNone/>
            </a:pPr>
            <a:endParaRPr sz="2400" b="1"/>
          </a:p>
          <a:p>
            <a:pPr lvl="0" algn="just">
              <a:buNone/>
            </a:pPr>
            <a:endParaRPr sz="2400" b="1"/>
          </a:p>
          <a:p>
            <a:pPr lvl="0" algn="just">
              <a:buNone/>
            </a:pPr>
            <a:endParaRPr sz="2400" b="1"/>
          </a:p>
          <a:p>
            <a:pPr lvl="0" algn="just">
              <a:buNone/>
            </a:pPr>
            <a:r>
              <a:rPr sz="2400" b="1"/>
              <a:t>توجه: سهام ممتاز در ایران و طبق اصول حسابداری آمریکا به عنوان بخشی از حقوق صاحبان سهام(سرمایه) می آید اما در استانداردهای بین المللی به عنوان بدهی شناسایی می گردد.</a:t>
            </a:r>
          </a:p>
          <a:p>
            <a:pPr lvl="0" algn="just">
              <a:buNone/>
            </a:pPr>
            <a:endParaRPr sz="2400" b="1"/>
          </a:p>
          <a:p>
            <a:pPr lvl="0" algn="just"/>
            <a:r>
              <a:rPr sz="2800" b="1">
                <a:solidFill>
                  <a:srgbClr val="0070C0"/>
                </a:solidFill>
              </a:rPr>
              <a:t>ذخایر</a:t>
            </a:r>
          </a:p>
          <a:p>
            <a:pPr lvl="0" algn="just">
              <a:buNone/>
            </a:pPr>
            <a:r>
              <a:rPr sz="2400" b="1"/>
              <a:t>در صورت مواجه با ابهام حاکم بر شناسایی ذخایر که متاثر از اقلام متعددی است، تعهد از طریق وزن پیامدهای ممکن با توجه به احتمال وقوع آن براورد می شود که در ایران امید ریاضی(نقطه میانی) این پیامدها به عنوان مبنای ذخیره براورد قرار می گیرد در صورتی که در استاندارد آمریکا از «نقطه کف» بدین منظور استفاده می شود.</a:t>
            </a:r>
          </a:p>
        </p:txBody>
      </p:sp>
      <p:grpSp>
        <p:nvGrpSpPr>
          <p:cNvPr id="3" name="Group 2"/>
          <p:cNvGrpSpPr/>
          <p:nvPr/>
        </p:nvGrpSpPr>
        <p:grpSpPr>
          <a:xfrm>
            <a:off x="184150" y="2162175"/>
            <a:ext cx="8756650" cy="1096963"/>
            <a:chOff x="116" y="1362"/>
            <a:chExt cx="5516" cy="691"/>
          </a:xfrm>
        </p:grpSpPr>
        <p:sp>
          <p:nvSpPr>
            <p:cNvPr id="4" name="Rectangle 3"/>
            <p:cNvSpPr/>
            <p:nvPr/>
          </p:nvSpPr>
          <p:spPr>
            <a:xfrm>
              <a:off x="3793" y="1362"/>
              <a:ext cx="1839" cy="288"/>
            </a:xfrm>
            <a:prstGeom prst="rect">
              <a:avLst/>
            </a:prstGeom>
            <a:solidFill>
              <a:srgbClr val="0F6FC6"/>
            </a:solidFill>
            <a:ln>
              <a:noFill/>
            </a:ln>
          </p:spPr>
          <p:txBody>
            <a:bodyPr lIns="91442" tIns="45649" rIns="91442" bIns="45649"/>
            <a:lstStyle>
              <a:lvl1pPr lvl="0">
                <a:defRPr/>
              </a:lvl1pPr>
            </a:lstStyle>
            <a:p>
              <a:pPr lvl="0" algn="ctr"/>
              <a:r>
                <a:rPr sz="2400" b="1">
                  <a:solidFill>
                    <a:srgbClr val="FFFFFF"/>
                  </a:solidFill>
                  <a:latin typeface="Constantia"/>
                </a:rPr>
                <a:t>ایران</a:t>
              </a:r>
            </a:p>
          </p:txBody>
        </p:sp>
        <p:sp>
          <p:nvSpPr>
            <p:cNvPr id="5" name="Rectangle 4"/>
            <p:cNvSpPr/>
            <p:nvPr/>
          </p:nvSpPr>
          <p:spPr>
            <a:xfrm>
              <a:off x="1955" y="1362"/>
              <a:ext cx="1838" cy="288"/>
            </a:xfrm>
            <a:prstGeom prst="rect">
              <a:avLst/>
            </a:prstGeom>
            <a:solidFill>
              <a:srgbClr val="0F6FC6"/>
            </a:solidFill>
            <a:ln>
              <a:noFill/>
            </a:ln>
          </p:spPr>
          <p:txBody>
            <a:bodyPr lIns="91442" tIns="45649" rIns="91442" bIns="45649"/>
            <a:lstStyle>
              <a:lvl1pPr lvl="0">
                <a:defRPr/>
              </a:lvl1pPr>
            </a:lstStyle>
            <a:p>
              <a:pPr lvl="0" algn="ctr"/>
              <a:r>
                <a:rPr sz="2400" b="1">
                  <a:solidFill>
                    <a:srgbClr val="FFFFFF"/>
                  </a:solidFill>
                  <a:latin typeface="Constantia"/>
                </a:rPr>
                <a:t>IFRS</a:t>
              </a:r>
            </a:p>
          </p:txBody>
        </p:sp>
        <p:sp>
          <p:nvSpPr>
            <p:cNvPr id="6" name="Rectangle 5"/>
            <p:cNvSpPr/>
            <p:nvPr/>
          </p:nvSpPr>
          <p:spPr>
            <a:xfrm>
              <a:off x="116" y="1362"/>
              <a:ext cx="1839" cy="288"/>
            </a:xfrm>
            <a:prstGeom prst="rect">
              <a:avLst/>
            </a:prstGeom>
            <a:solidFill>
              <a:srgbClr val="0F6FC6"/>
            </a:solidFill>
            <a:ln>
              <a:noFill/>
            </a:ln>
          </p:spPr>
          <p:txBody>
            <a:bodyPr lIns="91442" tIns="45649" rIns="91442" bIns="45649"/>
            <a:lstStyle>
              <a:lvl1pPr lvl="0">
                <a:defRPr/>
              </a:lvl1pPr>
            </a:lstStyle>
            <a:p>
              <a:pPr lvl="0" algn="ctr"/>
              <a:r>
                <a:rPr sz="2400" b="1">
                  <a:solidFill>
                    <a:srgbClr val="FFFFFF"/>
                  </a:solidFill>
                  <a:latin typeface="Constantia"/>
                </a:rPr>
                <a:t>GAAP</a:t>
              </a:r>
            </a:p>
          </p:txBody>
        </p:sp>
        <p:sp>
          <p:nvSpPr>
            <p:cNvPr id="7" name="Rectangle 6"/>
            <p:cNvSpPr/>
            <p:nvPr/>
          </p:nvSpPr>
          <p:spPr>
            <a:xfrm>
              <a:off x="3793" y="1650"/>
              <a:ext cx="1839" cy="403"/>
            </a:xfrm>
            <a:prstGeom prst="rect">
              <a:avLst/>
            </a:prstGeom>
            <a:solidFill>
              <a:srgbClr val="CCD5EA"/>
            </a:solidFill>
            <a:ln>
              <a:noFill/>
            </a:ln>
          </p:spPr>
          <p:txBody>
            <a:bodyPr lIns="91442" tIns="45670" rIns="91442" bIns="45670"/>
            <a:lstStyle>
              <a:lvl1pPr lvl="0">
                <a:defRPr/>
              </a:lvl1pPr>
            </a:lstStyle>
            <a:p>
              <a:pPr lvl="0" algn="ctr"/>
              <a:r>
                <a:rPr b="1">
                  <a:solidFill>
                    <a:srgbClr val="000000"/>
                  </a:solidFill>
                  <a:latin typeface="Constantia"/>
                </a:rPr>
                <a:t>مصداق ندارد</a:t>
              </a:r>
            </a:p>
          </p:txBody>
        </p:sp>
        <p:sp>
          <p:nvSpPr>
            <p:cNvPr id="8" name="Rectangle 7"/>
            <p:cNvSpPr/>
            <p:nvPr/>
          </p:nvSpPr>
          <p:spPr>
            <a:xfrm>
              <a:off x="1955" y="1650"/>
              <a:ext cx="1838" cy="403"/>
            </a:xfrm>
            <a:prstGeom prst="rect">
              <a:avLst/>
            </a:prstGeom>
            <a:solidFill>
              <a:srgbClr val="CCD5EA"/>
            </a:solidFill>
            <a:ln>
              <a:noFill/>
            </a:ln>
          </p:spPr>
          <p:txBody>
            <a:bodyPr lIns="91442" tIns="45670" rIns="91442" bIns="45670"/>
            <a:lstStyle>
              <a:lvl1pPr lvl="0">
                <a:defRPr/>
              </a:lvl1pPr>
            </a:lstStyle>
            <a:p>
              <a:pPr lvl="0" algn="ctr"/>
              <a:r>
                <a:rPr b="1">
                  <a:solidFill>
                    <a:srgbClr val="000000"/>
                  </a:solidFill>
                  <a:latin typeface="Constantia"/>
                </a:rPr>
                <a:t>استاندارد ابزارهای مالی</a:t>
              </a:r>
            </a:p>
          </p:txBody>
        </p:sp>
        <p:sp>
          <p:nvSpPr>
            <p:cNvPr id="9" name="Rectangle 8"/>
            <p:cNvSpPr/>
            <p:nvPr/>
          </p:nvSpPr>
          <p:spPr>
            <a:xfrm>
              <a:off x="116" y="1650"/>
              <a:ext cx="1839" cy="403"/>
            </a:xfrm>
            <a:prstGeom prst="rect">
              <a:avLst/>
            </a:prstGeom>
            <a:solidFill>
              <a:srgbClr val="CCD5EA"/>
            </a:solidFill>
            <a:ln>
              <a:noFill/>
            </a:ln>
          </p:spPr>
          <p:txBody>
            <a:bodyPr lIns="91442" tIns="45670" rIns="91442" bIns="45670"/>
            <a:lstStyle>
              <a:lvl1pPr lvl="0">
                <a:defRPr/>
              </a:lvl1pPr>
            </a:lstStyle>
            <a:p>
              <a:pPr lvl="0" algn="ctr"/>
              <a:r>
                <a:rPr b="1">
                  <a:solidFill>
                    <a:srgbClr val="000000"/>
                  </a:solidFill>
                  <a:latin typeface="Constantia"/>
                </a:rPr>
                <a:t>استاندارد ابزارهای مالی</a:t>
              </a:r>
            </a:p>
          </p:txBody>
        </p:sp>
        <p:sp>
          <p:nvSpPr>
            <p:cNvPr id="10" name="Straight Connector 9"/>
            <p:cNvSpPr/>
            <p:nvPr/>
          </p:nvSpPr>
          <p:spPr>
            <a:xfrm>
              <a:off x="3793" y="1362"/>
              <a:ext cx="0" cy="691"/>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1955" y="1362"/>
              <a:ext cx="0" cy="691"/>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116" y="1650"/>
              <a:ext cx="5516"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632" y="1362"/>
              <a:ext cx="0" cy="691"/>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116" y="1362"/>
              <a:ext cx="0" cy="691"/>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116" y="1362"/>
              <a:ext cx="5516"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116" y="2053"/>
              <a:ext cx="5516"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p:cTn id="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anim calcmode="lin" valueType="num">
                                      <p:cBhvr>
                                        <p:cTn id="1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9. مقایسه حقوق صاحبان سرمایه</a:t>
            </a:r>
          </a:p>
          <a:p>
            <a:pPr lvl="0" algn="just"/>
            <a:r>
              <a:rPr sz="3200" b="1">
                <a:solidFill>
                  <a:srgbClr val="0070C0"/>
                </a:solidFill>
              </a:rPr>
              <a:t>جایگاه حقوق صاحبان سرمایه در ترازنامه</a:t>
            </a:r>
          </a:p>
          <a:p>
            <a:pPr lvl="0" algn="just"/>
            <a:endParaRPr sz="3200" b="1">
              <a:solidFill>
                <a:srgbClr val="0070C0"/>
              </a:solidFill>
            </a:endParaRPr>
          </a:p>
          <a:p>
            <a:pPr lvl="0" algn="just">
              <a:buNone/>
            </a:pPr>
            <a:endParaRPr sz="3200" b="1">
              <a:solidFill>
                <a:srgbClr val="0070C0"/>
              </a:solidFill>
            </a:endParaRPr>
          </a:p>
          <a:p>
            <a:pPr lvl="0" algn="just"/>
            <a:r>
              <a:rPr sz="3200" b="1">
                <a:solidFill>
                  <a:srgbClr val="0070C0"/>
                </a:solidFill>
              </a:rPr>
              <a:t>طبقه بندی سهام ممتاز</a:t>
            </a:r>
          </a:p>
          <a:p>
            <a:pPr lvl="0" algn="just">
              <a:buNone/>
            </a:pPr>
            <a:endParaRPr sz="3200" b="1">
              <a:solidFill>
                <a:srgbClr val="0070C0"/>
              </a:solidFill>
            </a:endParaRPr>
          </a:p>
          <a:p>
            <a:pPr lvl="0" algn="just">
              <a:buNone/>
            </a:pPr>
            <a:endParaRPr sz="3200" b="1">
              <a:solidFill>
                <a:srgbClr val="0070C0"/>
              </a:solidFill>
            </a:endParaRPr>
          </a:p>
          <a:p>
            <a:pPr lvl="0" algn="just">
              <a:buNone/>
            </a:pPr>
            <a:r>
              <a:rPr sz="2000" b="1"/>
              <a:t>توجه شود که در GAAP اگر سهام ممتاز  دارای حق بازخرید اجباری(برای ناشر) باشد سهام ممتاز به عنوان بدهی طبقه بندی می شود.</a:t>
            </a:r>
          </a:p>
          <a:p>
            <a:pPr lvl="0" algn="just"/>
            <a:r>
              <a:rPr sz="3600" b="1">
                <a:solidFill>
                  <a:srgbClr val="0070C0"/>
                </a:solidFill>
              </a:rPr>
              <a:t>اندوخته</a:t>
            </a:r>
          </a:p>
          <a:p>
            <a:pPr lvl="0" algn="just"/>
            <a:endParaRPr sz="3600" b="1">
              <a:solidFill>
                <a:srgbClr val="0070C0"/>
              </a:solidFill>
            </a:endParaRPr>
          </a:p>
          <a:p>
            <a:pPr lvl="0" algn="just"/>
            <a:endParaRPr sz="3600" b="1">
              <a:solidFill>
                <a:srgbClr val="0070C0"/>
              </a:solidFill>
            </a:endParaRPr>
          </a:p>
          <a:p>
            <a:pPr lvl="0" algn="just"/>
            <a:endParaRPr sz="3600" b="1">
              <a:solidFill>
                <a:srgbClr val="0070C0"/>
              </a:solidFill>
            </a:endParaRPr>
          </a:p>
          <a:p>
            <a:pPr lvl="0" algn="just">
              <a:buNone/>
            </a:pPr>
            <a:endParaRPr sz="3600" b="1">
              <a:solidFill>
                <a:srgbClr val="0070C0"/>
              </a:solidFill>
            </a:endParaRPr>
          </a:p>
          <a:p>
            <a:pPr lvl="0" algn="just">
              <a:buNone/>
            </a:pPr>
            <a:r>
              <a:rPr sz="3600" b="1">
                <a:solidFill>
                  <a:srgbClr val="0070C0"/>
                </a:solidFill>
              </a:rPr>
              <a:t> </a:t>
            </a:r>
          </a:p>
        </p:txBody>
      </p:sp>
      <p:grpSp>
        <p:nvGrpSpPr>
          <p:cNvPr id="3" name="Group 2"/>
          <p:cNvGrpSpPr/>
          <p:nvPr/>
        </p:nvGrpSpPr>
        <p:grpSpPr>
          <a:xfrm>
            <a:off x="107950" y="981075"/>
            <a:ext cx="8945562" cy="950913"/>
            <a:chOff x="68" y="618"/>
            <a:chExt cx="5635" cy="599"/>
          </a:xfrm>
        </p:grpSpPr>
        <p:sp>
          <p:nvSpPr>
            <p:cNvPr id="4" name="Rectangle 3"/>
            <p:cNvSpPr/>
            <p:nvPr/>
          </p:nvSpPr>
          <p:spPr>
            <a:xfrm>
              <a:off x="3825" y="618"/>
              <a:ext cx="1878" cy="349"/>
            </a:xfrm>
            <a:prstGeom prst="rect">
              <a:avLst/>
            </a:prstGeom>
            <a:solidFill>
              <a:srgbClr val="0F6FC6"/>
            </a:solidFill>
            <a:ln>
              <a:noFill/>
            </a:ln>
          </p:spPr>
          <p:txBody>
            <a:bodyPr lIns="91445" tIns="45743" rIns="91445" bIns="45743"/>
            <a:lstStyle>
              <a:lvl1pPr lvl="0">
                <a:defRPr/>
              </a:lvl1pPr>
            </a:lstStyle>
            <a:p>
              <a:pPr lvl="0" algn="ctr"/>
              <a:r>
                <a:rPr sz="2400" b="1">
                  <a:solidFill>
                    <a:srgbClr val="FFFFFF"/>
                  </a:solidFill>
                  <a:latin typeface="Constantia"/>
                </a:rPr>
                <a:t>ایران</a:t>
              </a:r>
            </a:p>
          </p:txBody>
        </p:sp>
        <p:sp>
          <p:nvSpPr>
            <p:cNvPr id="5" name="Rectangle 4"/>
            <p:cNvSpPr/>
            <p:nvPr/>
          </p:nvSpPr>
          <p:spPr>
            <a:xfrm>
              <a:off x="1946" y="618"/>
              <a:ext cx="1879" cy="349"/>
            </a:xfrm>
            <a:prstGeom prst="rect">
              <a:avLst/>
            </a:prstGeom>
            <a:solidFill>
              <a:srgbClr val="0F6FC6"/>
            </a:solidFill>
            <a:ln>
              <a:noFill/>
            </a:ln>
          </p:spPr>
          <p:txBody>
            <a:bodyPr lIns="91445" tIns="45743" rIns="91445" bIns="45743"/>
            <a:lstStyle>
              <a:lvl1pPr lvl="0">
                <a:defRPr/>
              </a:lvl1pPr>
            </a:lstStyle>
            <a:p>
              <a:pPr lvl="0" algn="ctr"/>
              <a:r>
                <a:rPr sz="2400" b="1">
                  <a:solidFill>
                    <a:srgbClr val="FFFFFF"/>
                  </a:solidFill>
                  <a:latin typeface="Constantia"/>
                </a:rPr>
                <a:t>IFRS</a:t>
              </a:r>
            </a:p>
          </p:txBody>
        </p:sp>
        <p:sp>
          <p:nvSpPr>
            <p:cNvPr id="6" name="Rectangle 5"/>
            <p:cNvSpPr/>
            <p:nvPr/>
          </p:nvSpPr>
          <p:spPr>
            <a:xfrm>
              <a:off x="68" y="618"/>
              <a:ext cx="1878" cy="349"/>
            </a:xfrm>
            <a:prstGeom prst="rect">
              <a:avLst/>
            </a:prstGeom>
            <a:solidFill>
              <a:srgbClr val="0F6FC6"/>
            </a:solidFill>
            <a:ln>
              <a:noFill/>
            </a:ln>
          </p:spPr>
          <p:txBody>
            <a:bodyPr lIns="91445" tIns="45743" rIns="91445" bIns="45743"/>
            <a:lstStyle>
              <a:lvl1pPr lvl="0">
                <a:defRPr/>
              </a:lvl1pPr>
            </a:lstStyle>
            <a:p>
              <a:pPr lvl="0" algn="ctr"/>
              <a:r>
                <a:rPr sz="2400" b="1">
                  <a:solidFill>
                    <a:srgbClr val="FFFFFF"/>
                  </a:solidFill>
                  <a:latin typeface="Constantia"/>
                </a:rPr>
                <a:t>GAAP</a:t>
              </a:r>
            </a:p>
          </p:txBody>
        </p:sp>
        <p:sp>
          <p:nvSpPr>
            <p:cNvPr id="7" name="Rectangle 6"/>
            <p:cNvSpPr/>
            <p:nvPr/>
          </p:nvSpPr>
          <p:spPr>
            <a:xfrm>
              <a:off x="3825" y="967"/>
              <a:ext cx="1878" cy="250"/>
            </a:xfrm>
            <a:prstGeom prst="rect">
              <a:avLst/>
            </a:prstGeom>
            <a:solidFill>
              <a:srgbClr val="CCD5EA"/>
            </a:solidFill>
            <a:ln>
              <a:noFill/>
            </a:ln>
          </p:spPr>
          <p:txBody>
            <a:bodyPr lIns="91445" tIns="45764" rIns="91445" bIns="45764"/>
            <a:lstStyle>
              <a:lvl1pPr lvl="0">
                <a:defRPr/>
              </a:lvl1pPr>
            </a:lstStyle>
            <a:p>
              <a:pPr lvl="0" algn="ctr"/>
              <a:r>
                <a:rPr sz="2000" b="1">
                  <a:solidFill>
                    <a:srgbClr val="000000"/>
                  </a:solidFill>
                  <a:latin typeface="Constantia"/>
                </a:rPr>
                <a:t>بعد از بدهی ها</a:t>
              </a:r>
            </a:p>
          </p:txBody>
        </p:sp>
        <p:sp>
          <p:nvSpPr>
            <p:cNvPr id="8" name="Rectangle 7"/>
            <p:cNvSpPr/>
            <p:nvPr/>
          </p:nvSpPr>
          <p:spPr>
            <a:xfrm>
              <a:off x="1946" y="967"/>
              <a:ext cx="1879" cy="250"/>
            </a:xfrm>
            <a:prstGeom prst="rect">
              <a:avLst/>
            </a:prstGeom>
            <a:solidFill>
              <a:srgbClr val="CCD5EA"/>
            </a:solidFill>
            <a:ln>
              <a:noFill/>
            </a:ln>
          </p:spPr>
          <p:txBody>
            <a:bodyPr lIns="91445" tIns="45764" rIns="91445" bIns="45764"/>
            <a:lstStyle>
              <a:lvl1pPr lvl="0">
                <a:defRPr/>
              </a:lvl1pPr>
            </a:lstStyle>
            <a:p>
              <a:pPr lvl="0" algn="ctr"/>
              <a:r>
                <a:rPr sz="2000" b="1">
                  <a:solidFill>
                    <a:srgbClr val="000000"/>
                  </a:solidFill>
                  <a:latin typeface="Constantia"/>
                </a:rPr>
                <a:t>قبل از بدهی ها</a:t>
              </a:r>
            </a:p>
          </p:txBody>
        </p:sp>
        <p:sp>
          <p:nvSpPr>
            <p:cNvPr id="9" name="Rectangle 8"/>
            <p:cNvSpPr/>
            <p:nvPr/>
          </p:nvSpPr>
          <p:spPr>
            <a:xfrm>
              <a:off x="68" y="967"/>
              <a:ext cx="1878" cy="250"/>
            </a:xfrm>
            <a:prstGeom prst="rect">
              <a:avLst/>
            </a:prstGeom>
            <a:solidFill>
              <a:srgbClr val="CCD5EA"/>
            </a:solidFill>
            <a:ln>
              <a:noFill/>
            </a:ln>
          </p:spPr>
          <p:txBody>
            <a:bodyPr lIns="91445" tIns="45764" rIns="91445" bIns="45764"/>
            <a:lstStyle>
              <a:lvl1pPr lvl="0">
                <a:defRPr/>
              </a:lvl1pPr>
            </a:lstStyle>
            <a:p>
              <a:pPr lvl="0" algn="ctr"/>
              <a:r>
                <a:rPr sz="2000" b="1">
                  <a:solidFill>
                    <a:srgbClr val="000000"/>
                  </a:solidFill>
                  <a:latin typeface="Constantia"/>
                </a:rPr>
                <a:t>بعد از بدهی ها</a:t>
              </a:r>
            </a:p>
          </p:txBody>
        </p:sp>
        <p:sp>
          <p:nvSpPr>
            <p:cNvPr id="10" name="Straight Connector 9"/>
            <p:cNvSpPr/>
            <p:nvPr/>
          </p:nvSpPr>
          <p:spPr>
            <a:xfrm>
              <a:off x="3825" y="618"/>
              <a:ext cx="0" cy="599"/>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1946" y="618"/>
              <a:ext cx="0" cy="599"/>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68" y="967"/>
              <a:ext cx="5635"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703" y="618"/>
              <a:ext cx="0" cy="599"/>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68" y="618"/>
              <a:ext cx="0" cy="599"/>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68" y="618"/>
              <a:ext cx="5635"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68" y="1217"/>
              <a:ext cx="5635" cy="0"/>
            </a:xfrm>
            <a:prstGeom prst="line">
              <a:avLst/>
            </a:prstGeom>
            <a:noFill/>
            <a:ln w="12700">
              <a:solidFill>
                <a:srgbClr val="FFFFFF"/>
              </a:solidFill>
              <a:miter/>
            </a:ln>
          </p:spPr>
          <p:txBody>
            <a:bodyPr/>
            <a:lstStyle>
              <a:lvl1pPr lvl="0">
                <a:defRPr/>
              </a:lvl1pPr>
            </a:lstStyle>
            <a:p>
              <a:endParaRPr/>
            </a:p>
          </p:txBody>
        </p:sp>
      </p:grpSp>
      <p:grpSp>
        <p:nvGrpSpPr>
          <p:cNvPr id="17" name="Group 16"/>
          <p:cNvGrpSpPr/>
          <p:nvPr/>
        </p:nvGrpSpPr>
        <p:grpSpPr>
          <a:xfrm>
            <a:off x="12700" y="2449513"/>
            <a:ext cx="8945562" cy="950912"/>
            <a:chOff x="8" y="1543"/>
            <a:chExt cx="5635" cy="599"/>
          </a:xfrm>
        </p:grpSpPr>
        <p:sp>
          <p:nvSpPr>
            <p:cNvPr id="18" name="Rectangle 17"/>
            <p:cNvSpPr/>
            <p:nvPr/>
          </p:nvSpPr>
          <p:spPr>
            <a:xfrm>
              <a:off x="3765" y="1543"/>
              <a:ext cx="1878" cy="349"/>
            </a:xfrm>
            <a:prstGeom prst="rect">
              <a:avLst/>
            </a:prstGeom>
            <a:solidFill>
              <a:srgbClr val="0F6FC6"/>
            </a:solidFill>
            <a:ln>
              <a:noFill/>
            </a:ln>
          </p:spPr>
          <p:txBody>
            <a:bodyPr lIns="91445" tIns="45743" rIns="91445" bIns="45743"/>
            <a:lstStyle>
              <a:lvl1pPr lvl="0">
                <a:defRPr/>
              </a:lvl1pPr>
            </a:lstStyle>
            <a:p>
              <a:pPr lvl="0" algn="ctr"/>
              <a:r>
                <a:rPr sz="2400" b="1">
                  <a:solidFill>
                    <a:srgbClr val="FFFFFF"/>
                  </a:solidFill>
                  <a:latin typeface="Constantia"/>
                </a:rPr>
                <a:t>ایران</a:t>
              </a:r>
            </a:p>
          </p:txBody>
        </p:sp>
        <p:sp>
          <p:nvSpPr>
            <p:cNvPr id="19" name="Rectangle 18"/>
            <p:cNvSpPr/>
            <p:nvPr/>
          </p:nvSpPr>
          <p:spPr>
            <a:xfrm>
              <a:off x="1886" y="1543"/>
              <a:ext cx="1879" cy="349"/>
            </a:xfrm>
            <a:prstGeom prst="rect">
              <a:avLst/>
            </a:prstGeom>
            <a:solidFill>
              <a:srgbClr val="0F6FC6"/>
            </a:solidFill>
            <a:ln>
              <a:noFill/>
            </a:ln>
          </p:spPr>
          <p:txBody>
            <a:bodyPr lIns="91445" tIns="45743" rIns="91445" bIns="45743"/>
            <a:lstStyle>
              <a:lvl1pPr lvl="0">
                <a:defRPr/>
              </a:lvl1pPr>
            </a:lstStyle>
            <a:p>
              <a:pPr lvl="0" algn="ctr"/>
              <a:r>
                <a:rPr sz="2400" b="1">
                  <a:solidFill>
                    <a:srgbClr val="FFFFFF"/>
                  </a:solidFill>
                  <a:latin typeface="Constantia"/>
                </a:rPr>
                <a:t>IFRS</a:t>
              </a:r>
            </a:p>
          </p:txBody>
        </p:sp>
        <p:sp>
          <p:nvSpPr>
            <p:cNvPr id="20" name="Rectangle 19"/>
            <p:cNvSpPr/>
            <p:nvPr/>
          </p:nvSpPr>
          <p:spPr>
            <a:xfrm>
              <a:off x="8" y="1543"/>
              <a:ext cx="1878" cy="349"/>
            </a:xfrm>
            <a:prstGeom prst="rect">
              <a:avLst/>
            </a:prstGeom>
            <a:solidFill>
              <a:srgbClr val="0F6FC6"/>
            </a:solidFill>
            <a:ln>
              <a:noFill/>
            </a:ln>
          </p:spPr>
          <p:txBody>
            <a:bodyPr lIns="91445" tIns="45743" rIns="91445" bIns="45743"/>
            <a:lstStyle>
              <a:lvl1pPr lvl="0">
                <a:defRPr/>
              </a:lvl1pPr>
            </a:lstStyle>
            <a:p>
              <a:pPr lvl="0" algn="ctr"/>
              <a:r>
                <a:rPr sz="2400" b="1">
                  <a:solidFill>
                    <a:srgbClr val="FFFFFF"/>
                  </a:solidFill>
                  <a:latin typeface="Constantia"/>
                </a:rPr>
                <a:t>GAAP</a:t>
              </a:r>
            </a:p>
          </p:txBody>
        </p:sp>
        <p:sp>
          <p:nvSpPr>
            <p:cNvPr id="21" name="Rectangle 20"/>
            <p:cNvSpPr/>
            <p:nvPr/>
          </p:nvSpPr>
          <p:spPr>
            <a:xfrm>
              <a:off x="3765" y="1892"/>
              <a:ext cx="1878" cy="250"/>
            </a:xfrm>
            <a:prstGeom prst="rect">
              <a:avLst/>
            </a:prstGeom>
            <a:solidFill>
              <a:srgbClr val="CCD5EA"/>
            </a:solidFill>
            <a:ln>
              <a:noFill/>
            </a:ln>
          </p:spPr>
          <p:txBody>
            <a:bodyPr lIns="91445" tIns="45764" rIns="91445" bIns="45764"/>
            <a:lstStyle>
              <a:lvl1pPr lvl="0">
                <a:defRPr/>
              </a:lvl1pPr>
            </a:lstStyle>
            <a:p>
              <a:pPr lvl="0" algn="ctr"/>
              <a:r>
                <a:rPr sz="2000" b="1">
                  <a:latin typeface="Constantia"/>
                </a:rPr>
                <a:t>حقوق صاحبان سهام</a:t>
              </a:r>
            </a:p>
          </p:txBody>
        </p:sp>
        <p:sp>
          <p:nvSpPr>
            <p:cNvPr id="22" name="Rectangle 21"/>
            <p:cNvSpPr/>
            <p:nvPr/>
          </p:nvSpPr>
          <p:spPr>
            <a:xfrm>
              <a:off x="1886" y="1892"/>
              <a:ext cx="1879" cy="250"/>
            </a:xfrm>
            <a:prstGeom prst="rect">
              <a:avLst/>
            </a:prstGeom>
            <a:solidFill>
              <a:srgbClr val="CCD5EA"/>
            </a:solidFill>
            <a:ln>
              <a:noFill/>
            </a:ln>
          </p:spPr>
          <p:txBody>
            <a:bodyPr lIns="91445" tIns="45764" rIns="91445" bIns="45764"/>
            <a:lstStyle>
              <a:lvl1pPr lvl="0">
                <a:defRPr/>
              </a:lvl1pPr>
            </a:lstStyle>
            <a:p>
              <a:pPr lvl="0" algn="ctr"/>
              <a:r>
                <a:rPr sz="2000" b="1">
                  <a:latin typeface="Constantia"/>
                </a:rPr>
                <a:t>بدهی ها</a:t>
              </a:r>
            </a:p>
          </p:txBody>
        </p:sp>
        <p:sp>
          <p:nvSpPr>
            <p:cNvPr id="23" name="Rectangle 22"/>
            <p:cNvSpPr/>
            <p:nvPr/>
          </p:nvSpPr>
          <p:spPr>
            <a:xfrm>
              <a:off x="8" y="1892"/>
              <a:ext cx="1878" cy="250"/>
            </a:xfrm>
            <a:prstGeom prst="rect">
              <a:avLst/>
            </a:prstGeom>
            <a:solidFill>
              <a:srgbClr val="CCD5EA"/>
            </a:solidFill>
            <a:ln>
              <a:noFill/>
            </a:ln>
          </p:spPr>
          <p:txBody>
            <a:bodyPr lIns="91445" tIns="45764" rIns="91445" bIns="45764"/>
            <a:lstStyle>
              <a:lvl1pPr lvl="0">
                <a:defRPr/>
              </a:lvl1pPr>
            </a:lstStyle>
            <a:p>
              <a:pPr lvl="0" algn="ctr"/>
              <a:r>
                <a:rPr sz="2000" b="1">
                  <a:latin typeface="Constantia"/>
                </a:rPr>
                <a:t>حقوق صاحبان سرمایه </a:t>
              </a:r>
            </a:p>
          </p:txBody>
        </p:sp>
        <p:sp>
          <p:nvSpPr>
            <p:cNvPr id="24" name="Straight Connector 23"/>
            <p:cNvSpPr/>
            <p:nvPr/>
          </p:nvSpPr>
          <p:spPr>
            <a:xfrm>
              <a:off x="3765" y="1543"/>
              <a:ext cx="0" cy="599"/>
            </a:xfrm>
            <a:prstGeom prst="line">
              <a:avLst/>
            </a:prstGeom>
            <a:noFill/>
            <a:ln w="12700">
              <a:solidFill>
                <a:srgbClr val="FFFFFF"/>
              </a:solidFill>
              <a:miter/>
            </a:ln>
          </p:spPr>
          <p:txBody>
            <a:bodyPr/>
            <a:lstStyle>
              <a:lvl1pPr lvl="0">
                <a:defRPr/>
              </a:lvl1pPr>
            </a:lstStyle>
            <a:p>
              <a:endParaRPr/>
            </a:p>
          </p:txBody>
        </p:sp>
        <p:sp>
          <p:nvSpPr>
            <p:cNvPr id="25" name="Straight Connector 24"/>
            <p:cNvSpPr/>
            <p:nvPr/>
          </p:nvSpPr>
          <p:spPr>
            <a:xfrm>
              <a:off x="1886" y="1543"/>
              <a:ext cx="0" cy="599"/>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8" y="1892"/>
              <a:ext cx="5635" cy="0"/>
            </a:xfrm>
            <a:prstGeom prst="line">
              <a:avLst/>
            </a:prstGeom>
            <a:noFill/>
            <a:ln w="38100">
              <a:solidFill>
                <a:srgbClr val="FFFFFF"/>
              </a:solidFill>
              <a:miter/>
            </a:ln>
          </p:spPr>
          <p:txBody>
            <a:bodyPr/>
            <a:lstStyle>
              <a:lvl1pPr lvl="0">
                <a:defRPr/>
              </a:lvl1pPr>
            </a:lstStyle>
            <a:p>
              <a:endParaRPr/>
            </a:p>
          </p:txBody>
        </p:sp>
        <p:sp>
          <p:nvSpPr>
            <p:cNvPr id="27" name="Straight Connector 26"/>
            <p:cNvSpPr/>
            <p:nvPr/>
          </p:nvSpPr>
          <p:spPr>
            <a:xfrm>
              <a:off x="5643" y="1543"/>
              <a:ext cx="0" cy="599"/>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8" y="1543"/>
              <a:ext cx="0" cy="599"/>
            </a:xfrm>
            <a:prstGeom prst="line">
              <a:avLst/>
            </a:prstGeom>
            <a:noFill/>
            <a:ln w="12700">
              <a:solidFill>
                <a:srgbClr val="FFFFFF"/>
              </a:solidFill>
              <a:miter/>
            </a:ln>
          </p:spPr>
          <p:txBody>
            <a:bodyPr/>
            <a:lstStyle>
              <a:lvl1pPr lvl="0">
                <a:defRPr/>
              </a:lvl1pPr>
            </a:lstStyle>
            <a:p>
              <a:endParaRPr/>
            </a:p>
          </p:txBody>
        </p:sp>
        <p:sp>
          <p:nvSpPr>
            <p:cNvPr id="29" name="Straight Connector 28"/>
            <p:cNvSpPr/>
            <p:nvPr/>
          </p:nvSpPr>
          <p:spPr>
            <a:xfrm>
              <a:off x="8" y="1543"/>
              <a:ext cx="5635" cy="0"/>
            </a:xfrm>
            <a:prstGeom prst="line">
              <a:avLst/>
            </a:prstGeom>
            <a:noFill/>
            <a:ln w="12700">
              <a:solidFill>
                <a:srgbClr val="FFFFFF"/>
              </a:solidFill>
              <a:miter/>
            </a:ln>
          </p:spPr>
          <p:txBody>
            <a:bodyPr/>
            <a:lstStyle>
              <a:lvl1pPr lvl="0">
                <a:defRPr/>
              </a:lvl1pPr>
            </a:lstStyle>
            <a:p>
              <a:endParaRPr/>
            </a:p>
          </p:txBody>
        </p:sp>
        <p:sp>
          <p:nvSpPr>
            <p:cNvPr id="30" name="Straight Connector 29"/>
            <p:cNvSpPr/>
            <p:nvPr/>
          </p:nvSpPr>
          <p:spPr>
            <a:xfrm>
              <a:off x="8" y="2142"/>
              <a:ext cx="5635" cy="0"/>
            </a:xfrm>
            <a:prstGeom prst="line">
              <a:avLst/>
            </a:prstGeom>
            <a:noFill/>
            <a:ln w="12700">
              <a:solidFill>
                <a:srgbClr val="FFFFFF"/>
              </a:solidFill>
              <a:miter/>
            </a:ln>
          </p:spPr>
          <p:txBody>
            <a:bodyPr/>
            <a:lstStyle>
              <a:lvl1pPr lvl="0">
                <a:defRPr/>
              </a:lvl1pPr>
            </a:lstStyle>
            <a:p>
              <a:endParaRPr/>
            </a:p>
          </p:txBody>
        </p:sp>
      </p:grpSp>
      <p:grpSp>
        <p:nvGrpSpPr>
          <p:cNvPr id="31" name="Group 30"/>
          <p:cNvGrpSpPr/>
          <p:nvPr/>
        </p:nvGrpSpPr>
        <p:grpSpPr>
          <a:xfrm>
            <a:off x="0" y="4581525"/>
            <a:ext cx="8945562" cy="1558925"/>
            <a:chOff x="0" y="2886"/>
            <a:chExt cx="5635" cy="982"/>
          </a:xfrm>
        </p:grpSpPr>
        <p:sp>
          <p:nvSpPr>
            <p:cNvPr id="32" name="Rectangle 31"/>
            <p:cNvSpPr/>
            <p:nvPr/>
          </p:nvSpPr>
          <p:spPr>
            <a:xfrm>
              <a:off x="3757" y="2886"/>
              <a:ext cx="1878" cy="348"/>
            </a:xfrm>
            <a:prstGeom prst="rect">
              <a:avLst/>
            </a:prstGeom>
            <a:solidFill>
              <a:srgbClr val="0F6FC6"/>
            </a:solidFill>
            <a:ln>
              <a:noFill/>
            </a:ln>
          </p:spPr>
          <p:txBody>
            <a:bodyPr lIns="91445" tIns="45652" rIns="91445" bIns="45652"/>
            <a:lstStyle>
              <a:lvl1pPr lvl="0">
                <a:defRPr/>
              </a:lvl1pPr>
            </a:lstStyle>
            <a:p>
              <a:pPr lvl="0" algn="ctr"/>
              <a:r>
                <a:rPr sz="2400" b="1">
                  <a:solidFill>
                    <a:srgbClr val="FFFFFF"/>
                  </a:solidFill>
                  <a:latin typeface="Constantia"/>
                </a:rPr>
                <a:t>ایران</a:t>
              </a:r>
            </a:p>
          </p:txBody>
        </p:sp>
        <p:sp>
          <p:nvSpPr>
            <p:cNvPr id="33" name="Rectangle 32"/>
            <p:cNvSpPr/>
            <p:nvPr/>
          </p:nvSpPr>
          <p:spPr>
            <a:xfrm>
              <a:off x="1878" y="2886"/>
              <a:ext cx="1879" cy="348"/>
            </a:xfrm>
            <a:prstGeom prst="rect">
              <a:avLst/>
            </a:prstGeom>
            <a:solidFill>
              <a:srgbClr val="0F6FC6"/>
            </a:solidFill>
            <a:ln>
              <a:noFill/>
            </a:ln>
          </p:spPr>
          <p:txBody>
            <a:bodyPr lIns="91445" tIns="45652" rIns="91445" bIns="45652"/>
            <a:lstStyle>
              <a:lvl1pPr lvl="0">
                <a:defRPr/>
              </a:lvl1pPr>
            </a:lstStyle>
            <a:p>
              <a:pPr lvl="0" algn="ctr"/>
              <a:r>
                <a:rPr sz="2400" b="1">
                  <a:solidFill>
                    <a:srgbClr val="FFFFFF"/>
                  </a:solidFill>
                  <a:latin typeface="Constantia"/>
                </a:rPr>
                <a:t>IFRS</a:t>
              </a:r>
            </a:p>
          </p:txBody>
        </p:sp>
        <p:sp>
          <p:nvSpPr>
            <p:cNvPr id="34" name="Rectangle 33"/>
            <p:cNvSpPr/>
            <p:nvPr/>
          </p:nvSpPr>
          <p:spPr>
            <a:xfrm>
              <a:off x="0" y="2886"/>
              <a:ext cx="1878" cy="348"/>
            </a:xfrm>
            <a:prstGeom prst="rect">
              <a:avLst/>
            </a:prstGeom>
            <a:solidFill>
              <a:srgbClr val="0F6FC6"/>
            </a:solidFill>
            <a:ln>
              <a:noFill/>
            </a:ln>
          </p:spPr>
          <p:txBody>
            <a:bodyPr lIns="91445" tIns="45652" rIns="91445" bIns="45652"/>
            <a:lstStyle>
              <a:lvl1pPr lvl="0">
                <a:defRPr/>
              </a:lvl1pPr>
            </a:lstStyle>
            <a:p>
              <a:pPr lvl="0" algn="ctr"/>
              <a:r>
                <a:rPr sz="2400" b="1">
                  <a:solidFill>
                    <a:srgbClr val="FFFFFF"/>
                  </a:solidFill>
                  <a:latin typeface="Constantia"/>
                </a:rPr>
                <a:t>GAAP</a:t>
              </a:r>
            </a:p>
          </p:txBody>
        </p:sp>
        <p:sp>
          <p:nvSpPr>
            <p:cNvPr id="35" name="Rectangle 34"/>
            <p:cNvSpPr/>
            <p:nvPr/>
          </p:nvSpPr>
          <p:spPr>
            <a:xfrm>
              <a:off x="3757" y="3234"/>
              <a:ext cx="1878" cy="634"/>
            </a:xfrm>
            <a:prstGeom prst="rect">
              <a:avLst/>
            </a:prstGeom>
            <a:solidFill>
              <a:srgbClr val="CCD5EA"/>
            </a:solidFill>
            <a:ln>
              <a:noFill/>
            </a:ln>
          </p:spPr>
          <p:txBody>
            <a:bodyPr lIns="91445" tIns="45673" rIns="91445" bIns="45673"/>
            <a:lstStyle>
              <a:lvl1pPr lvl="0">
                <a:defRPr/>
              </a:lvl1pPr>
            </a:lstStyle>
            <a:p>
              <a:pPr lvl="0" algn="ctr"/>
              <a:r>
                <a:rPr sz="2000" b="1">
                  <a:solidFill>
                    <a:srgbClr val="000000"/>
                  </a:solidFill>
                  <a:latin typeface="Constantia"/>
                </a:rPr>
                <a:t>اندوخته شامل </a:t>
              </a:r>
              <a:r>
                <a:rPr sz="2000" b="1">
                  <a:latin typeface="Constantia"/>
                </a:rPr>
                <a:t>اندوخته قانونی و نوعی محدودیت بر توزیع سود انباشته</a:t>
              </a:r>
            </a:p>
          </p:txBody>
        </p:sp>
        <p:sp>
          <p:nvSpPr>
            <p:cNvPr id="36" name="Rectangle 35"/>
            <p:cNvSpPr/>
            <p:nvPr/>
          </p:nvSpPr>
          <p:spPr>
            <a:xfrm>
              <a:off x="1878" y="3234"/>
              <a:ext cx="1879" cy="634"/>
            </a:xfrm>
            <a:prstGeom prst="rect">
              <a:avLst/>
            </a:prstGeom>
            <a:solidFill>
              <a:srgbClr val="CCD5EA"/>
            </a:solidFill>
            <a:ln>
              <a:noFill/>
            </a:ln>
          </p:spPr>
          <p:txBody>
            <a:bodyPr lIns="91445" tIns="45673" rIns="91445" bIns="45673"/>
            <a:lstStyle>
              <a:lvl1pPr lvl="0">
                <a:defRPr/>
              </a:lvl1pPr>
            </a:lstStyle>
            <a:p>
              <a:pPr lvl="0" algn="ctr"/>
              <a:r>
                <a:rPr sz="2000" b="1">
                  <a:solidFill>
                    <a:srgbClr val="000000"/>
                  </a:solidFill>
                  <a:latin typeface="Constantia"/>
                </a:rPr>
                <a:t>اندوخته شامل همه اقلام حقوق صاحبان سرمایه به جز سرمایه و صرف(کسر)</a:t>
              </a:r>
            </a:p>
          </p:txBody>
        </p:sp>
        <p:sp>
          <p:nvSpPr>
            <p:cNvPr id="37" name="Rectangle 36"/>
            <p:cNvSpPr/>
            <p:nvPr/>
          </p:nvSpPr>
          <p:spPr>
            <a:xfrm>
              <a:off x="0" y="3234"/>
              <a:ext cx="1878" cy="634"/>
            </a:xfrm>
            <a:prstGeom prst="rect">
              <a:avLst/>
            </a:prstGeom>
            <a:solidFill>
              <a:srgbClr val="CCD5EA"/>
            </a:solidFill>
            <a:ln>
              <a:noFill/>
            </a:ln>
          </p:spPr>
          <p:txBody>
            <a:bodyPr lIns="91445" tIns="45673" rIns="91445" bIns="45673"/>
            <a:lstStyle>
              <a:lvl1pPr lvl="0">
                <a:defRPr/>
              </a:lvl1pPr>
            </a:lstStyle>
            <a:p>
              <a:pPr lvl="0" algn="ctr"/>
              <a:r>
                <a:rPr sz="2000" b="1">
                  <a:latin typeface="Constantia"/>
                </a:rPr>
                <a:t>با توجه به استناد به مبهم بودن اندوخته، توصیه برای بکارگیری آن نمی کند.</a:t>
              </a:r>
            </a:p>
          </p:txBody>
        </p:sp>
        <p:sp>
          <p:nvSpPr>
            <p:cNvPr id="38" name="Straight Connector 37"/>
            <p:cNvSpPr/>
            <p:nvPr/>
          </p:nvSpPr>
          <p:spPr>
            <a:xfrm>
              <a:off x="3757" y="2886"/>
              <a:ext cx="0" cy="982"/>
            </a:xfrm>
            <a:prstGeom prst="line">
              <a:avLst/>
            </a:prstGeom>
            <a:noFill/>
            <a:ln w="12700">
              <a:solidFill>
                <a:srgbClr val="FFFFFF"/>
              </a:solidFill>
              <a:miter/>
            </a:ln>
          </p:spPr>
          <p:txBody>
            <a:bodyPr/>
            <a:lstStyle>
              <a:lvl1pPr lvl="0">
                <a:defRPr/>
              </a:lvl1pPr>
            </a:lstStyle>
            <a:p>
              <a:endParaRPr/>
            </a:p>
          </p:txBody>
        </p:sp>
        <p:sp>
          <p:nvSpPr>
            <p:cNvPr id="39" name="Straight Connector 38"/>
            <p:cNvSpPr/>
            <p:nvPr/>
          </p:nvSpPr>
          <p:spPr>
            <a:xfrm>
              <a:off x="1878" y="2886"/>
              <a:ext cx="0" cy="982"/>
            </a:xfrm>
            <a:prstGeom prst="line">
              <a:avLst/>
            </a:prstGeom>
            <a:noFill/>
            <a:ln w="12700">
              <a:solidFill>
                <a:srgbClr val="FFFFFF"/>
              </a:solidFill>
              <a:miter/>
            </a:ln>
          </p:spPr>
          <p:txBody>
            <a:bodyPr/>
            <a:lstStyle>
              <a:lvl1pPr lvl="0">
                <a:defRPr/>
              </a:lvl1pPr>
            </a:lstStyle>
            <a:p>
              <a:endParaRPr/>
            </a:p>
          </p:txBody>
        </p:sp>
        <p:sp>
          <p:nvSpPr>
            <p:cNvPr id="40" name="Straight Connector 39"/>
            <p:cNvSpPr/>
            <p:nvPr/>
          </p:nvSpPr>
          <p:spPr>
            <a:xfrm>
              <a:off x="0" y="3234"/>
              <a:ext cx="5635" cy="0"/>
            </a:xfrm>
            <a:prstGeom prst="line">
              <a:avLst/>
            </a:prstGeom>
            <a:noFill/>
            <a:ln w="38100">
              <a:solidFill>
                <a:srgbClr val="FFFFFF"/>
              </a:solidFill>
              <a:miter/>
            </a:ln>
          </p:spPr>
          <p:txBody>
            <a:bodyPr/>
            <a:lstStyle>
              <a:lvl1pPr lvl="0">
                <a:defRPr/>
              </a:lvl1pPr>
            </a:lstStyle>
            <a:p>
              <a:endParaRPr/>
            </a:p>
          </p:txBody>
        </p:sp>
        <p:sp>
          <p:nvSpPr>
            <p:cNvPr id="41" name="Straight Connector 40"/>
            <p:cNvSpPr/>
            <p:nvPr/>
          </p:nvSpPr>
          <p:spPr>
            <a:xfrm>
              <a:off x="5635" y="2886"/>
              <a:ext cx="0" cy="982"/>
            </a:xfrm>
            <a:prstGeom prst="line">
              <a:avLst/>
            </a:prstGeom>
            <a:noFill/>
            <a:ln w="12700">
              <a:solidFill>
                <a:srgbClr val="FFFFFF"/>
              </a:solidFill>
              <a:miter/>
            </a:ln>
          </p:spPr>
          <p:txBody>
            <a:bodyPr/>
            <a:lstStyle>
              <a:lvl1pPr lvl="0">
                <a:defRPr/>
              </a:lvl1pPr>
            </a:lstStyle>
            <a:p>
              <a:endParaRPr/>
            </a:p>
          </p:txBody>
        </p:sp>
        <p:sp>
          <p:nvSpPr>
            <p:cNvPr id="42" name="Straight Connector 41"/>
            <p:cNvSpPr/>
            <p:nvPr/>
          </p:nvSpPr>
          <p:spPr>
            <a:xfrm>
              <a:off x="0" y="2886"/>
              <a:ext cx="0" cy="982"/>
            </a:xfrm>
            <a:prstGeom prst="line">
              <a:avLst/>
            </a:prstGeom>
            <a:noFill/>
            <a:ln w="12700">
              <a:solidFill>
                <a:srgbClr val="FFFFFF"/>
              </a:solidFill>
              <a:miter/>
            </a:ln>
          </p:spPr>
          <p:txBody>
            <a:bodyPr/>
            <a:lstStyle>
              <a:lvl1pPr lvl="0">
                <a:defRPr/>
              </a:lvl1pPr>
            </a:lstStyle>
            <a:p>
              <a:endParaRPr/>
            </a:p>
          </p:txBody>
        </p:sp>
        <p:sp>
          <p:nvSpPr>
            <p:cNvPr id="43" name="Straight Connector 42"/>
            <p:cNvSpPr/>
            <p:nvPr/>
          </p:nvSpPr>
          <p:spPr>
            <a:xfrm>
              <a:off x="0" y="2886"/>
              <a:ext cx="5635" cy="0"/>
            </a:xfrm>
            <a:prstGeom prst="line">
              <a:avLst/>
            </a:prstGeom>
            <a:noFill/>
            <a:ln w="12700">
              <a:solidFill>
                <a:srgbClr val="FFFFFF"/>
              </a:solidFill>
              <a:miter/>
            </a:ln>
          </p:spPr>
          <p:txBody>
            <a:bodyPr/>
            <a:lstStyle>
              <a:lvl1pPr lvl="0">
                <a:defRPr/>
              </a:lvl1pPr>
            </a:lstStyle>
            <a:p>
              <a:endParaRPr/>
            </a:p>
          </p:txBody>
        </p:sp>
        <p:sp>
          <p:nvSpPr>
            <p:cNvPr id="44" name="Straight Connector 43"/>
            <p:cNvSpPr/>
            <p:nvPr/>
          </p:nvSpPr>
          <p:spPr>
            <a:xfrm>
              <a:off x="0" y="3868"/>
              <a:ext cx="5635"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anim calcmode="lin" valueType="num">
                                      <p:cBhvr>
                                        <p:cTn id="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حقوق صاحبان سرمایه</a:t>
            </a:r>
          </a:p>
          <a:p>
            <a:pPr lvl="0" algn="just"/>
            <a:r>
              <a:rPr sz="3200" b="1">
                <a:solidFill>
                  <a:srgbClr val="0070C0"/>
                </a:solidFill>
              </a:rPr>
              <a:t>طبقات معمول در بخش حقوق صاحبان سرمایه</a:t>
            </a:r>
          </a:p>
          <a:p>
            <a:pPr lvl="0" algn="just"/>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r>
              <a:rPr sz="3600" b="1">
                <a:solidFill>
                  <a:srgbClr val="0070C0"/>
                </a:solidFill>
              </a:rPr>
              <a:t>حسابداری سهام خزانه</a:t>
            </a:r>
          </a:p>
          <a:p>
            <a:pPr lvl="0" algn="just"/>
            <a:r>
              <a:rPr sz="1800" b="1"/>
              <a:t>در هر سه نهاد استانداردگذار روش های حسابداری بهای تمام شده و ارزش اسمی توصیه شده است.</a:t>
            </a:r>
          </a:p>
          <a:p>
            <a:pPr lvl="0" algn="just"/>
            <a:r>
              <a:rPr sz="1800" b="1"/>
              <a:t>در ایران سهام خزانه در سطح صورتهای مالی تلفیقی بحث شده است و شرکتهای بورسی حداکثر تا 10% می توانند سهام خزانه تحصیل کنند</a:t>
            </a:r>
          </a:p>
          <a:p>
            <a:pPr lvl="0" algn="just"/>
            <a:r>
              <a:rPr sz="1800" b="1"/>
              <a:t>در IFRS &amp; GAAP سود و زیانی نباید از بابت خرید و فروش، انتشار یا ابطال سهام خزانه شناسایی شود.</a:t>
            </a:r>
          </a:p>
          <a:p>
            <a:pPr lvl="0" algn="just"/>
            <a:r>
              <a:rPr sz="1800" b="1"/>
              <a:t>در IFRS &amp; GAAP  مابه ازای دریافتی(پرداختی) برای سهام خزانه باید مستقیما در حقوق صاحبان سرمایه منظور گردد.</a:t>
            </a:r>
          </a:p>
          <a:p>
            <a:pPr lvl="0" algn="just"/>
            <a:r>
              <a:rPr sz="1800" b="1"/>
              <a:t>در IFRS &amp; GAAP  سهام خزانه باید از حقوق صاحبان سرمایه کسر گردد.</a:t>
            </a:r>
          </a:p>
          <a:p>
            <a:pPr lvl="0" algn="just"/>
            <a:endParaRPr sz="1800" b="1"/>
          </a:p>
          <a:p>
            <a:pPr lvl="0" algn="just">
              <a:buNone/>
            </a:pPr>
            <a:endParaRPr sz="1800" b="1"/>
          </a:p>
          <a:p>
            <a:pPr lvl="0" algn="just">
              <a:buNone/>
            </a:pPr>
            <a:r>
              <a:rPr sz="3600" b="1">
                <a:solidFill>
                  <a:srgbClr val="0070C0"/>
                </a:solidFill>
              </a:rPr>
              <a:t> </a:t>
            </a:r>
          </a:p>
        </p:txBody>
      </p:sp>
      <p:grpSp>
        <p:nvGrpSpPr>
          <p:cNvPr id="3" name="Group 2"/>
          <p:cNvGrpSpPr/>
          <p:nvPr/>
        </p:nvGrpSpPr>
        <p:grpSpPr>
          <a:xfrm>
            <a:off x="107950" y="981075"/>
            <a:ext cx="8945562" cy="2170113"/>
            <a:chOff x="68" y="618"/>
            <a:chExt cx="5635" cy="1367"/>
          </a:xfrm>
        </p:grpSpPr>
        <p:sp>
          <p:nvSpPr>
            <p:cNvPr id="4" name="Rectangle 3"/>
            <p:cNvSpPr/>
            <p:nvPr/>
          </p:nvSpPr>
          <p:spPr>
            <a:xfrm>
              <a:off x="3825" y="618"/>
              <a:ext cx="1878" cy="349"/>
            </a:xfrm>
            <a:prstGeom prst="rect">
              <a:avLst/>
            </a:prstGeom>
            <a:solidFill>
              <a:srgbClr val="0F6FC6"/>
            </a:solidFill>
            <a:ln>
              <a:noFill/>
            </a:ln>
          </p:spPr>
          <p:txBody>
            <a:bodyPr lIns="91445" tIns="45718" rIns="91445" bIns="45718"/>
            <a:lstStyle>
              <a:lvl1pPr lvl="0">
                <a:defRPr/>
              </a:lvl1pPr>
            </a:lstStyle>
            <a:p>
              <a:pPr lvl="0" algn="ctr"/>
              <a:r>
                <a:rPr sz="2400" b="1">
                  <a:solidFill>
                    <a:srgbClr val="FFFFFF"/>
                  </a:solidFill>
                  <a:latin typeface="Constantia"/>
                </a:rPr>
                <a:t>ایران</a:t>
              </a:r>
            </a:p>
          </p:txBody>
        </p:sp>
        <p:sp>
          <p:nvSpPr>
            <p:cNvPr id="5" name="Rectangle 4"/>
            <p:cNvSpPr/>
            <p:nvPr/>
          </p:nvSpPr>
          <p:spPr>
            <a:xfrm>
              <a:off x="1946" y="618"/>
              <a:ext cx="1879" cy="349"/>
            </a:xfrm>
            <a:prstGeom prst="rect">
              <a:avLst/>
            </a:prstGeom>
            <a:solidFill>
              <a:srgbClr val="0F6FC6"/>
            </a:solidFill>
            <a:ln>
              <a:noFill/>
            </a:ln>
          </p:spPr>
          <p:txBody>
            <a:bodyPr lIns="91445" tIns="45718" rIns="91445" bIns="45718"/>
            <a:lstStyle>
              <a:lvl1pPr lvl="0">
                <a:defRPr/>
              </a:lvl1pPr>
            </a:lstStyle>
            <a:p>
              <a:pPr lvl="0" algn="ctr"/>
              <a:r>
                <a:rPr sz="2400" b="1">
                  <a:solidFill>
                    <a:srgbClr val="FFFFFF"/>
                  </a:solidFill>
                  <a:latin typeface="Constantia"/>
                </a:rPr>
                <a:t>IFRS</a:t>
              </a:r>
            </a:p>
          </p:txBody>
        </p:sp>
        <p:sp>
          <p:nvSpPr>
            <p:cNvPr id="6" name="Rectangle 5"/>
            <p:cNvSpPr/>
            <p:nvPr/>
          </p:nvSpPr>
          <p:spPr>
            <a:xfrm>
              <a:off x="68" y="618"/>
              <a:ext cx="1878" cy="349"/>
            </a:xfrm>
            <a:prstGeom prst="rect">
              <a:avLst/>
            </a:prstGeom>
            <a:solidFill>
              <a:srgbClr val="0F6FC6"/>
            </a:solidFill>
            <a:ln>
              <a:noFill/>
            </a:ln>
          </p:spPr>
          <p:txBody>
            <a:bodyPr lIns="91445" tIns="45718" rIns="91445" bIns="45718"/>
            <a:lstStyle>
              <a:lvl1pPr lvl="0">
                <a:defRPr/>
              </a:lvl1pPr>
            </a:lstStyle>
            <a:p>
              <a:pPr lvl="0" algn="ctr"/>
              <a:r>
                <a:rPr sz="2400" b="1">
                  <a:solidFill>
                    <a:srgbClr val="FFFFFF"/>
                  </a:solidFill>
                  <a:latin typeface="Constantia"/>
                </a:rPr>
                <a:t>GAAP</a:t>
              </a:r>
            </a:p>
          </p:txBody>
        </p:sp>
        <p:sp>
          <p:nvSpPr>
            <p:cNvPr id="7" name="Rectangle 6"/>
            <p:cNvSpPr/>
            <p:nvPr/>
          </p:nvSpPr>
          <p:spPr>
            <a:xfrm>
              <a:off x="3825" y="967"/>
              <a:ext cx="1878" cy="1018"/>
            </a:xfrm>
            <a:prstGeom prst="rect">
              <a:avLst/>
            </a:prstGeom>
            <a:solidFill>
              <a:srgbClr val="CCD5EA"/>
            </a:solidFill>
            <a:ln>
              <a:noFill/>
            </a:ln>
          </p:spPr>
          <p:txBody>
            <a:bodyPr lIns="91445" tIns="45739" rIns="91445" bIns="45739"/>
            <a:lstStyle>
              <a:lvl1pPr lvl="0">
                <a:defRPr/>
              </a:lvl1pPr>
            </a:lstStyle>
            <a:p>
              <a:pPr lvl="0" algn="ctr"/>
              <a:r>
                <a:rPr sz="2000" b="1">
                  <a:solidFill>
                    <a:srgbClr val="000000"/>
                  </a:solidFill>
                  <a:latin typeface="Constantia"/>
                </a:rPr>
                <a:t>سرمایه</a:t>
              </a:r>
            </a:p>
            <a:p>
              <a:pPr lvl="0" algn="ctr"/>
              <a:r>
                <a:rPr sz="2000" b="1">
                  <a:solidFill>
                    <a:srgbClr val="000000"/>
                  </a:solidFill>
                  <a:latin typeface="Constantia"/>
                </a:rPr>
                <a:t>صرف سهام</a:t>
              </a:r>
            </a:p>
            <a:p>
              <a:pPr lvl="0" algn="ctr"/>
              <a:r>
                <a:rPr sz="2000" b="1">
                  <a:solidFill>
                    <a:srgbClr val="000000"/>
                  </a:solidFill>
                  <a:latin typeface="Constantia"/>
                </a:rPr>
                <a:t>اندوخته قانونی</a:t>
              </a:r>
            </a:p>
            <a:p>
              <a:pPr lvl="0" algn="ctr"/>
              <a:r>
                <a:rPr sz="2000" b="1">
                  <a:solidFill>
                    <a:srgbClr val="000000"/>
                  </a:solidFill>
                  <a:latin typeface="Constantia"/>
                </a:rPr>
                <a:t>سایر اندوخته ها</a:t>
              </a:r>
            </a:p>
            <a:p>
              <a:pPr lvl="0" algn="ctr"/>
              <a:r>
                <a:rPr sz="2000" b="1">
                  <a:solidFill>
                    <a:srgbClr val="000000"/>
                  </a:solidFill>
                  <a:latin typeface="Constantia"/>
                </a:rPr>
                <a:t>سود(زیان) انباشته</a:t>
              </a:r>
            </a:p>
          </p:txBody>
        </p:sp>
        <p:sp>
          <p:nvSpPr>
            <p:cNvPr id="8" name="Rectangle 7"/>
            <p:cNvSpPr/>
            <p:nvPr/>
          </p:nvSpPr>
          <p:spPr>
            <a:xfrm>
              <a:off x="1946" y="967"/>
              <a:ext cx="1879" cy="1018"/>
            </a:xfrm>
            <a:prstGeom prst="rect">
              <a:avLst/>
            </a:prstGeom>
            <a:solidFill>
              <a:srgbClr val="CCD5EA"/>
            </a:solidFill>
            <a:ln>
              <a:noFill/>
            </a:ln>
          </p:spPr>
          <p:txBody>
            <a:bodyPr lIns="91445" tIns="45739" rIns="91445" bIns="45739"/>
            <a:lstStyle>
              <a:lvl1pPr lvl="0">
                <a:defRPr/>
              </a:lvl1pPr>
            </a:lstStyle>
            <a:p>
              <a:pPr lvl="0" algn="ctr"/>
              <a:r>
                <a:rPr sz="2000" b="1">
                  <a:solidFill>
                    <a:srgbClr val="000000"/>
                  </a:solidFill>
                  <a:latin typeface="Constantia"/>
                </a:rPr>
                <a:t>سهام سرمایه</a:t>
              </a:r>
            </a:p>
            <a:p>
              <a:pPr lvl="0" algn="ctr"/>
              <a:r>
                <a:rPr sz="2000" b="1">
                  <a:solidFill>
                    <a:srgbClr val="000000"/>
                  </a:solidFill>
                  <a:latin typeface="Constantia"/>
                </a:rPr>
                <a:t>صرف سهام</a:t>
              </a:r>
            </a:p>
            <a:p>
              <a:pPr lvl="0" algn="ctr"/>
              <a:r>
                <a:rPr sz="2000" b="1">
                  <a:solidFill>
                    <a:srgbClr val="000000"/>
                  </a:solidFill>
                  <a:latin typeface="Constantia"/>
                </a:rPr>
                <a:t>سایر اندوخته ها</a:t>
              </a:r>
            </a:p>
            <a:p>
              <a:pPr lvl="0" algn="ctr"/>
              <a:r>
                <a:rPr sz="2000" b="1">
                  <a:solidFill>
                    <a:srgbClr val="000000"/>
                  </a:solidFill>
                  <a:latin typeface="Constantia"/>
                </a:rPr>
                <a:t>سود انباشته</a:t>
              </a:r>
            </a:p>
          </p:txBody>
        </p:sp>
        <p:sp>
          <p:nvSpPr>
            <p:cNvPr id="9" name="Rectangle 8"/>
            <p:cNvSpPr/>
            <p:nvPr/>
          </p:nvSpPr>
          <p:spPr>
            <a:xfrm>
              <a:off x="68" y="967"/>
              <a:ext cx="1878" cy="1018"/>
            </a:xfrm>
            <a:prstGeom prst="rect">
              <a:avLst/>
            </a:prstGeom>
            <a:solidFill>
              <a:srgbClr val="CCD5EA"/>
            </a:solidFill>
            <a:ln>
              <a:noFill/>
            </a:ln>
          </p:spPr>
          <p:txBody>
            <a:bodyPr lIns="91445" tIns="45739" rIns="91445" bIns="45739"/>
            <a:lstStyle>
              <a:lvl1pPr lvl="0">
                <a:defRPr/>
              </a:lvl1pPr>
            </a:lstStyle>
            <a:p>
              <a:pPr lvl="0" algn="ctr"/>
              <a:r>
                <a:rPr sz="2000" b="1">
                  <a:solidFill>
                    <a:srgbClr val="000000"/>
                  </a:solidFill>
                  <a:latin typeface="Constantia"/>
                </a:rPr>
                <a:t>سهام سرمایه</a:t>
              </a:r>
            </a:p>
            <a:p>
              <a:pPr lvl="0" algn="ctr"/>
              <a:r>
                <a:rPr sz="2000" b="1">
                  <a:solidFill>
                    <a:srgbClr val="000000"/>
                  </a:solidFill>
                  <a:latin typeface="Constantia"/>
                </a:rPr>
                <a:t>مازاد بر مبلغ اسمی</a:t>
              </a:r>
            </a:p>
            <a:p>
              <a:pPr lvl="0" algn="ctr"/>
              <a:r>
                <a:rPr sz="2000" b="1">
                  <a:solidFill>
                    <a:srgbClr val="000000"/>
                  </a:solidFill>
                  <a:latin typeface="Constantia"/>
                </a:rPr>
                <a:t>سایر سود و زیانهای انباشته</a:t>
              </a:r>
            </a:p>
            <a:p>
              <a:pPr lvl="0" algn="ctr"/>
              <a:r>
                <a:rPr sz="2000" b="1">
                  <a:solidFill>
                    <a:srgbClr val="000000"/>
                  </a:solidFill>
                  <a:latin typeface="Constantia"/>
                </a:rPr>
                <a:t>سود انباشته</a:t>
              </a:r>
            </a:p>
          </p:txBody>
        </p:sp>
        <p:sp>
          <p:nvSpPr>
            <p:cNvPr id="10" name="Straight Connector 9"/>
            <p:cNvSpPr/>
            <p:nvPr/>
          </p:nvSpPr>
          <p:spPr>
            <a:xfrm>
              <a:off x="3825" y="618"/>
              <a:ext cx="0" cy="1367"/>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1946" y="618"/>
              <a:ext cx="0" cy="1367"/>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68" y="967"/>
              <a:ext cx="5635"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703" y="618"/>
              <a:ext cx="0" cy="1367"/>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68" y="618"/>
              <a:ext cx="0" cy="1367"/>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68" y="618"/>
              <a:ext cx="5635"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68" y="1985"/>
              <a:ext cx="5635"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anim calcmode="lin" valueType="num">
                                      <p:cBhvr>
                                        <p:cTn id="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override="normal">
                                        <p:cTn id="1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override="normal">
                                        <p:cTn id="1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 calcmode="lin" valueType="num">
                                      <p:cBhvr override="normal">
                                        <p:cTn id="1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override="normal">
                                        <p:cTn id="1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 calcmode="lin" valueType="num">
                                      <p:cBhvr override="normal">
                                        <p:cTn id="2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override="normal">
                                        <p:cTn id="2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 calcmode="lin" valueType="num">
                                      <p:cBhvr override="normal">
                                        <p:cTn id="2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override="normal">
                                        <p:cTn id="2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 calcmode="lin" valueType="num">
                                      <p:cBhvr override="normal">
                                        <p:cTn id="2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override="normal">
                                        <p:cTn id="30"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 calcmode="lin" valueType="num">
                                      <p:cBhvr override="normal">
                                        <p:cTn id="3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override="normal">
                                        <p:cTn id="3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حقوق صاحبان سرمایه</a:t>
            </a:r>
          </a:p>
          <a:p>
            <a:pPr lvl="0" algn="just"/>
            <a:r>
              <a:rPr sz="3200" b="1">
                <a:solidFill>
                  <a:srgbClr val="0070C0"/>
                </a:solidFill>
              </a:rPr>
              <a:t>سود هر سهم</a:t>
            </a:r>
          </a:p>
          <a:p>
            <a:pPr lvl="0" algn="just"/>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endParaRPr sz="3200" b="1">
              <a:solidFill>
                <a:srgbClr val="0070C0"/>
              </a:solidFill>
            </a:endParaRPr>
          </a:p>
          <a:p>
            <a:pPr lvl="0" algn="just">
              <a:buNone/>
            </a:pPr>
            <a:r>
              <a:rPr sz="3600" b="1">
                <a:solidFill>
                  <a:srgbClr val="0070C0"/>
                </a:solidFill>
              </a:rPr>
              <a:t> </a:t>
            </a:r>
          </a:p>
        </p:txBody>
      </p:sp>
      <p:grpSp>
        <p:nvGrpSpPr>
          <p:cNvPr id="3" name="Group 2"/>
          <p:cNvGrpSpPr/>
          <p:nvPr/>
        </p:nvGrpSpPr>
        <p:grpSpPr>
          <a:xfrm>
            <a:off x="125413" y="1009650"/>
            <a:ext cx="8945563" cy="4359275"/>
            <a:chOff x="79" y="636"/>
            <a:chExt cx="5635" cy="2746"/>
          </a:xfrm>
        </p:grpSpPr>
        <p:sp>
          <p:nvSpPr>
            <p:cNvPr id="4" name="Rectangle 3"/>
            <p:cNvSpPr/>
            <p:nvPr/>
          </p:nvSpPr>
          <p:spPr>
            <a:xfrm>
              <a:off x="3836" y="636"/>
              <a:ext cx="1878" cy="288"/>
            </a:xfrm>
            <a:prstGeom prst="rect">
              <a:avLst/>
            </a:prstGeom>
            <a:solidFill>
              <a:srgbClr val="0F6FC6"/>
            </a:solidFill>
            <a:ln>
              <a:noFill/>
            </a:ln>
          </p:spPr>
          <p:txBody>
            <a:bodyPr lIns="91445" tIns="45697" rIns="91445" bIns="45697"/>
            <a:lstStyle>
              <a:lvl1pPr lvl="0">
                <a:defRPr/>
              </a:lvl1pPr>
            </a:lstStyle>
            <a:p>
              <a:pPr lvl="0" algn="ctr"/>
              <a:r>
                <a:rPr sz="2400" b="1">
                  <a:solidFill>
                    <a:srgbClr val="FFFFFF"/>
                  </a:solidFill>
                  <a:latin typeface="Constantia"/>
                </a:rPr>
                <a:t>ایران</a:t>
              </a:r>
            </a:p>
          </p:txBody>
        </p:sp>
        <p:sp>
          <p:nvSpPr>
            <p:cNvPr id="5" name="Rectangle 4"/>
            <p:cNvSpPr/>
            <p:nvPr/>
          </p:nvSpPr>
          <p:spPr>
            <a:xfrm>
              <a:off x="1957" y="636"/>
              <a:ext cx="1879" cy="288"/>
            </a:xfrm>
            <a:prstGeom prst="rect">
              <a:avLst/>
            </a:prstGeom>
            <a:solidFill>
              <a:srgbClr val="0F6FC6"/>
            </a:solidFill>
            <a:ln>
              <a:noFill/>
            </a:ln>
          </p:spPr>
          <p:txBody>
            <a:bodyPr lIns="91445" tIns="45697" rIns="91445" bIns="45697"/>
            <a:lstStyle>
              <a:lvl1pPr lvl="0">
                <a:defRPr/>
              </a:lvl1pPr>
            </a:lstStyle>
            <a:p>
              <a:pPr lvl="0" algn="ctr"/>
              <a:r>
                <a:rPr sz="2400" b="1">
                  <a:solidFill>
                    <a:srgbClr val="FFFFFF"/>
                  </a:solidFill>
                  <a:latin typeface="Constantia"/>
                </a:rPr>
                <a:t>IFRS</a:t>
              </a:r>
            </a:p>
          </p:txBody>
        </p:sp>
        <p:sp>
          <p:nvSpPr>
            <p:cNvPr id="6" name="Rectangle 5"/>
            <p:cNvSpPr/>
            <p:nvPr/>
          </p:nvSpPr>
          <p:spPr>
            <a:xfrm>
              <a:off x="79" y="636"/>
              <a:ext cx="1878" cy="288"/>
            </a:xfrm>
            <a:prstGeom prst="rect">
              <a:avLst/>
            </a:prstGeom>
            <a:solidFill>
              <a:srgbClr val="0F6FC6"/>
            </a:solidFill>
            <a:ln>
              <a:noFill/>
            </a:ln>
          </p:spPr>
          <p:txBody>
            <a:bodyPr lIns="91445" tIns="45697" rIns="91445" bIns="45697"/>
            <a:lstStyle>
              <a:lvl1pPr lvl="0">
                <a:defRPr/>
              </a:lvl1pPr>
            </a:lstStyle>
            <a:p>
              <a:pPr lvl="0" algn="ctr"/>
              <a:r>
                <a:rPr sz="2400" b="1">
                  <a:solidFill>
                    <a:srgbClr val="FFFFFF"/>
                  </a:solidFill>
                  <a:latin typeface="Constantia"/>
                </a:rPr>
                <a:t>GAAP</a:t>
              </a:r>
            </a:p>
          </p:txBody>
        </p:sp>
        <p:sp>
          <p:nvSpPr>
            <p:cNvPr id="7" name="Rectangle 6"/>
            <p:cNvSpPr/>
            <p:nvPr/>
          </p:nvSpPr>
          <p:spPr>
            <a:xfrm>
              <a:off x="3836" y="924"/>
              <a:ext cx="1878" cy="442"/>
            </a:xfrm>
            <a:prstGeom prst="rect">
              <a:avLst/>
            </a:prstGeom>
            <a:solidFill>
              <a:srgbClr val="CCD5EA"/>
            </a:solidFill>
            <a:ln>
              <a:noFill/>
            </a:ln>
          </p:spPr>
          <p:txBody>
            <a:bodyPr lIns="91445" tIns="45718" rIns="91445" bIns="45718"/>
            <a:lstStyle>
              <a:lvl1pPr lvl="0">
                <a:defRPr/>
              </a:lvl1pPr>
            </a:lstStyle>
            <a:p>
              <a:pPr lvl="0" algn="ctr"/>
              <a:r>
                <a:rPr sz="2000" b="1">
                  <a:solidFill>
                    <a:srgbClr val="000000"/>
                  </a:solidFill>
                  <a:latin typeface="Constantia"/>
                </a:rPr>
                <a:t>تفکیک سود هر سهم به عملیاتی و غیرعملیاتی</a:t>
              </a:r>
            </a:p>
          </p:txBody>
        </p:sp>
        <p:sp>
          <p:nvSpPr>
            <p:cNvPr id="8" name="Rectangle 7"/>
            <p:cNvSpPr/>
            <p:nvPr/>
          </p:nvSpPr>
          <p:spPr>
            <a:xfrm>
              <a:off x="1957" y="924"/>
              <a:ext cx="1879" cy="442"/>
            </a:xfrm>
            <a:prstGeom prst="rect">
              <a:avLst/>
            </a:prstGeom>
            <a:solidFill>
              <a:srgbClr val="CCD5EA"/>
            </a:solidFill>
            <a:ln>
              <a:noFill/>
            </a:ln>
          </p:spPr>
          <p:txBody>
            <a:bodyPr lIns="91445" tIns="45718" rIns="91445" bIns="45718"/>
            <a:lstStyle>
              <a:lvl1pPr lvl="0">
                <a:defRPr/>
              </a:lvl1pPr>
            </a:lstStyle>
            <a:p>
              <a:pPr lvl="0" algn="ctr"/>
              <a:r>
                <a:rPr sz="2000" b="1">
                  <a:solidFill>
                    <a:srgbClr val="000000"/>
                  </a:solidFill>
                  <a:latin typeface="Constantia"/>
                </a:rPr>
                <a:t>ضرورتی ندارد</a:t>
              </a:r>
            </a:p>
          </p:txBody>
        </p:sp>
        <p:sp>
          <p:nvSpPr>
            <p:cNvPr id="9" name="Rectangle 8"/>
            <p:cNvSpPr/>
            <p:nvPr/>
          </p:nvSpPr>
          <p:spPr>
            <a:xfrm>
              <a:off x="79" y="924"/>
              <a:ext cx="1878" cy="442"/>
            </a:xfrm>
            <a:prstGeom prst="rect">
              <a:avLst/>
            </a:prstGeom>
            <a:solidFill>
              <a:srgbClr val="CCD5EA"/>
            </a:solidFill>
            <a:ln>
              <a:noFill/>
            </a:ln>
          </p:spPr>
          <p:txBody>
            <a:bodyPr lIns="91445" tIns="45718" rIns="91445" bIns="45718"/>
            <a:lstStyle>
              <a:lvl1pPr lvl="0">
                <a:defRPr/>
              </a:lvl1pPr>
            </a:lstStyle>
            <a:p>
              <a:pPr lvl="0" algn="ctr"/>
              <a:r>
                <a:rPr sz="2000" b="1">
                  <a:solidFill>
                    <a:srgbClr val="000000"/>
                  </a:solidFill>
                  <a:latin typeface="Constantia"/>
                </a:rPr>
                <a:t>ضرورتی ندارد</a:t>
              </a:r>
            </a:p>
          </p:txBody>
        </p:sp>
        <p:sp>
          <p:nvSpPr>
            <p:cNvPr id="10" name="Rectangle 9"/>
            <p:cNvSpPr/>
            <p:nvPr/>
          </p:nvSpPr>
          <p:spPr>
            <a:xfrm>
              <a:off x="3836" y="1366"/>
              <a:ext cx="1878" cy="825"/>
            </a:xfrm>
            <a:prstGeom prst="rect">
              <a:avLst/>
            </a:prstGeom>
            <a:solidFill>
              <a:srgbClr val="E7EBF5"/>
            </a:solidFill>
            <a:ln>
              <a:noFill/>
            </a:ln>
          </p:spPr>
          <p:txBody>
            <a:bodyPr lIns="91445" tIns="45718" rIns="91445" bIns="45718"/>
            <a:lstStyle>
              <a:lvl1pPr lvl="0">
                <a:defRPr/>
              </a:lvl1pPr>
            </a:lstStyle>
            <a:p>
              <a:pPr lvl="0" algn="ctr"/>
              <a:r>
                <a:rPr sz="2000" b="1">
                  <a:solidFill>
                    <a:srgbClr val="000000"/>
                  </a:solidFill>
                  <a:latin typeface="Constantia"/>
                </a:rPr>
                <a:t>سهام عادی بالقوه تقلیل دهنده عملا وجود ندارد و یا محدود است؛ بنابراین سود تقلیل دهنده معمولا ارائه نمی شود.</a:t>
              </a:r>
            </a:p>
          </p:txBody>
        </p:sp>
        <p:sp>
          <p:nvSpPr>
            <p:cNvPr id="11" name="Rectangle 10"/>
            <p:cNvSpPr/>
            <p:nvPr/>
          </p:nvSpPr>
          <p:spPr>
            <a:xfrm>
              <a:off x="1957" y="1366"/>
              <a:ext cx="1879" cy="825"/>
            </a:xfrm>
            <a:prstGeom prst="rect">
              <a:avLst/>
            </a:prstGeom>
            <a:solidFill>
              <a:srgbClr val="E7EBF5"/>
            </a:solidFill>
            <a:ln>
              <a:noFill/>
            </a:ln>
          </p:spPr>
          <p:txBody>
            <a:bodyPr lIns="91445" tIns="45718" rIns="91445" bIns="45718"/>
            <a:lstStyle>
              <a:lvl1pPr lvl="0">
                <a:defRPr/>
              </a:lvl1pPr>
            </a:lstStyle>
            <a:p>
              <a:pPr lvl="0" algn="ctr"/>
              <a:r>
                <a:rPr sz="2000" b="1">
                  <a:solidFill>
                    <a:srgbClr val="000000"/>
                  </a:solidFill>
                  <a:latin typeface="Constantia"/>
                </a:rPr>
                <a:t>گزارش سود تقلیل یافته با توجه گستردگی سهام عادی بالقوه تقلیل دهنده به تفصیل می آید.</a:t>
              </a:r>
            </a:p>
          </p:txBody>
        </p:sp>
        <p:sp>
          <p:nvSpPr>
            <p:cNvPr id="12" name="Rectangle 11"/>
            <p:cNvSpPr/>
            <p:nvPr/>
          </p:nvSpPr>
          <p:spPr>
            <a:xfrm>
              <a:off x="79" y="1366"/>
              <a:ext cx="1878" cy="825"/>
            </a:xfrm>
            <a:prstGeom prst="rect">
              <a:avLst/>
            </a:prstGeom>
            <a:solidFill>
              <a:srgbClr val="E7EBF5"/>
            </a:solidFill>
            <a:ln>
              <a:noFill/>
            </a:ln>
          </p:spPr>
          <p:txBody>
            <a:bodyPr lIns="91445" tIns="45718" rIns="91445" bIns="45718"/>
            <a:lstStyle>
              <a:lvl1pPr lvl="0">
                <a:defRPr/>
              </a:lvl1pPr>
            </a:lstStyle>
            <a:p>
              <a:pPr lvl="0" algn="ctr"/>
              <a:r>
                <a:rPr sz="2000" b="1">
                  <a:solidFill>
                    <a:srgbClr val="000000"/>
                  </a:solidFill>
                  <a:latin typeface="Constantia"/>
                </a:rPr>
                <a:t>گزارش سود تقلیل یافته با توجه گستردگی سهام عادی بالقوه تقلیل دهنده به تفصیل می آید.</a:t>
              </a:r>
            </a:p>
          </p:txBody>
        </p:sp>
        <p:sp>
          <p:nvSpPr>
            <p:cNvPr id="13" name="Rectangle 12"/>
            <p:cNvSpPr/>
            <p:nvPr/>
          </p:nvSpPr>
          <p:spPr>
            <a:xfrm>
              <a:off x="3836" y="2191"/>
              <a:ext cx="1878" cy="1191"/>
            </a:xfrm>
            <a:prstGeom prst="rect">
              <a:avLst/>
            </a:prstGeom>
            <a:solidFill>
              <a:srgbClr val="CCD5EA"/>
            </a:solidFill>
            <a:ln>
              <a:noFill/>
            </a:ln>
          </p:spPr>
          <p:txBody>
            <a:bodyPr lIns="91445" tIns="45718" rIns="91445" bIns="45718"/>
            <a:lstStyle>
              <a:lvl1pPr lvl="0">
                <a:defRPr/>
              </a:lvl1pPr>
            </a:lstStyle>
            <a:p>
              <a:pPr lvl="0" algn="ctr"/>
              <a:r>
                <a:rPr sz="2000" b="1">
                  <a:solidFill>
                    <a:srgbClr val="000000"/>
                  </a:solidFill>
                  <a:latin typeface="Constantia"/>
                </a:rPr>
                <a:t>سود هر سهم در متن صورت سود و زیان ارائه می گردد.</a:t>
              </a:r>
            </a:p>
          </p:txBody>
        </p:sp>
        <p:sp>
          <p:nvSpPr>
            <p:cNvPr id="14" name="Rectangle 13"/>
            <p:cNvSpPr/>
            <p:nvPr/>
          </p:nvSpPr>
          <p:spPr>
            <a:xfrm>
              <a:off x="1957" y="2191"/>
              <a:ext cx="1879" cy="1191"/>
            </a:xfrm>
            <a:prstGeom prst="rect">
              <a:avLst/>
            </a:prstGeom>
            <a:solidFill>
              <a:srgbClr val="CCD5EA"/>
            </a:solidFill>
            <a:ln>
              <a:noFill/>
            </a:ln>
          </p:spPr>
          <p:txBody>
            <a:bodyPr lIns="91445" tIns="45718" rIns="91445" bIns="45718"/>
            <a:lstStyle>
              <a:lvl1pPr lvl="0">
                <a:defRPr/>
              </a:lvl1pPr>
            </a:lstStyle>
            <a:p>
              <a:pPr lvl="0" algn="just"/>
              <a:r>
                <a:rPr sz="2000" b="1">
                  <a:solidFill>
                    <a:srgbClr val="000000"/>
                  </a:solidFill>
                  <a:latin typeface="Constantia"/>
                </a:rPr>
                <a:t>سود هر سهم در متن صورت سود و زیان جامع</a:t>
              </a:r>
              <a:r>
                <a:rPr sz="1600" b="1">
                  <a:solidFill>
                    <a:srgbClr val="000000"/>
                  </a:solidFill>
                  <a:latin typeface="Constantia"/>
                </a:rPr>
                <a:t>(به شرط ادغام صورت سود و زیان جامع با صورت سودوزیان) </a:t>
              </a:r>
              <a:r>
                <a:rPr sz="2000" b="1">
                  <a:solidFill>
                    <a:srgbClr val="000000"/>
                  </a:solidFill>
                  <a:latin typeface="Constantia"/>
                </a:rPr>
                <a:t>و یا در صورت مالی سود و زیان</a:t>
              </a:r>
              <a:r>
                <a:rPr sz="1600" b="1">
                  <a:solidFill>
                    <a:srgbClr val="000000"/>
                  </a:solidFill>
                  <a:latin typeface="Constantia"/>
                </a:rPr>
                <a:t>(اگر این صورت مالی جدا باشد) </a:t>
              </a:r>
              <a:r>
                <a:rPr sz="2000" b="1">
                  <a:solidFill>
                    <a:srgbClr val="000000"/>
                  </a:solidFill>
                  <a:latin typeface="Constantia"/>
                </a:rPr>
                <a:t>ارائه می گردد.</a:t>
              </a:r>
            </a:p>
          </p:txBody>
        </p:sp>
        <p:sp>
          <p:nvSpPr>
            <p:cNvPr id="15" name="Rectangle 14"/>
            <p:cNvSpPr/>
            <p:nvPr/>
          </p:nvSpPr>
          <p:spPr>
            <a:xfrm>
              <a:off x="79" y="2191"/>
              <a:ext cx="1878" cy="1191"/>
            </a:xfrm>
            <a:prstGeom prst="rect">
              <a:avLst/>
            </a:prstGeom>
            <a:solidFill>
              <a:srgbClr val="CCD5EA"/>
            </a:solidFill>
            <a:ln>
              <a:noFill/>
            </a:ln>
          </p:spPr>
          <p:txBody>
            <a:bodyPr lIns="91445" tIns="45718" rIns="91445" bIns="45718"/>
            <a:lstStyle>
              <a:lvl1pPr lvl="0">
                <a:defRPr/>
              </a:lvl1pPr>
            </a:lstStyle>
            <a:p>
              <a:pPr lvl="0" algn="just"/>
              <a:r>
                <a:rPr sz="2000" b="1">
                  <a:solidFill>
                    <a:srgbClr val="000000"/>
                  </a:solidFill>
                  <a:latin typeface="Constantia"/>
                </a:rPr>
                <a:t>سود هر سهم در متن صورت سود و زیان جامع</a:t>
              </a:r>
              <a:r>
                <a:rPr sz="1600" b="1">
                  <a:solidFill>
                    <a:srgbClr val="000000"/>
                  </a:solidFill>
                  <a:latin typeface="Constantia"/>
                </a:rPr>
                <a:t>(به شرط ادغام صورت سود و زیان جامع با صورت سودوزیان) </a:t>
              </a:r>
              <a:r>
                <a:rPr sz="2000" b="1">
                  <a:solidFill>
                    <a:srgbClr val="000000"/>
                  </a:solidFill>
                  <a:latin typeface="Constantia"/>
                </a:rPr>
                <a:t>و یا در صورت مالی سود و زیان</a:t>
              </a:r>
              <a:r>
                <a:rPr sz="1600" b="1">
                  <a:solidFill>
                    <a:srgbClr val="000000"/>
                  </a:solidFill>
                  <a:latin typeface="Constantia"/>
                </a:rPr>
                <a:t>(اگر این صورت مالی جدا باشد) </a:t>
              </a:r>
              <a:r>
                <a:rPr sz="2000" b="1">
                  <a:solidFill>
                    <a:srgbClr val="000000"/>
                  </a:solidFill>
                  <a:latin typeface="Constantia"/>
                </a:rPr>
                <a:t>ارائه می گردد.</a:t>
              </a:r>
            </a:p>
          </p:txBody>
        </p:sp>
        <p:sp>
          <p:nvSpPr>
            <p:cNvPr id="16" name="Straight Connector 15"/>
            <p:cNvSpPr/>
            <p:nvPr/>
          </p:nvSpPr>
          <p:spPr>
            <a:xfrm>
              <a:off x="3836" y="636"/>
              <a:ext cx="0" cy="2746"/>
            </a:xfrm>
            <a:prstGeom prst="line">
              <a:avLst/>
            </a:prstGeom>
            <a:noFill/>
            <a:ln w="12700">
              <a:solidFill>
                <a:srgbClr val="FFFFFF"/>
              </a:solidFill>
              <a:miter/>
            </a:ln>
          </p:spPr>
          <p:txBody>
            <a:bodyPr/>
            <a:lstStyle>
              <a:lvl1pPr lvl="0">
                <a:defRPr/>
              </a:lvl1pPr>
            </a:lstStyle>
            <a:p>
              <a:endParaRPr/>
            </a:p>
          </p:txBody>
        </p:sp>
        <p:sp>
          <p:nvSpPr>
            <p:cNvPr id="17" name="Straight Connector 16"/>
            <p:cNvSpPr/>
            <p:nvPr/>
          </p:nvSpPr>
          <p:spPr>
            <a:xfrm>
              <a:off x="1957" y="636"/>
              <a:ext cx="0" cy="2746"/>
            </a:xfrm>
            <a:prstGeom prst="line">
              <a:avLst/>
            </a:prstGeom>
            <a:noFill/>
            <a:ln w="12700">
              <a:solidFill>
                <a:srgbClr val="FFFFFF"/>
              </a:solidFill>
              <a:miter/>
            </a:ln>
          </p:spPr>
          <p:txBody>
            <a:bodyPr/>
            <a:lstStyle>
              <a:lvl1pPr lvl="0">
                <a:defRPr/>
              </a:lvl1pPr>
            </a:lstStyle>
            <a:p>
              <a:endParaRPr/>
            </a:p>
          </p:txBody>
        </p:sp>
        <p:sp>
          <p:nvSpPr>
            <p:cNvPr id="18" name="Straight Connector 17"/>
            <p:cNvSpPr/>
            <p:nvPr/>
          </p:nvSpPr>
          <p:spPr>
            <a:xfrm>
              <a:off x="79" y="924"/>
              <a:ext cx="5635" cy="0"/>
            </a:xfrm>
            <a:prstGeom prst="line">
              <a:avLst/>
            </a:prstGeom>
            <a:noFill/>
            <a:ln w="38100">
              <a:solidFill>
                <a:srgbClr val="FFFFFF"/>
              </a:solidFill>
              <a:miter/>
            </a:ln>
          </p:spPr>
          <p:txBody>
            <a:bodyPr/>
            <a:lstStyle>
              <a:lvl1pPr lvl="0">
                <a:defRPr/>
              </a:lvl1pPr>
            </a:lstStyle>
            <a:p>
              <a:endParaRPr/>
            </a:p>
          </p:txBody>
        </p:sp>
        <p:sp>
          <p:nvSpPr>
            <p:cNvPr id="19" name="Straight Connector 18"/>
            <p:cNvSpPr/>
            <p:nvPr/>
          </p:nvSpPr>
          <p:spPr>
            <a:xfrm>
              <a:off x="79" y="1366"/>
              <a:ext cx="5635" cy="0"/>
            </a:xfrm>
            <a:prstGeom prst="line">
              <a:avLst/>
            </a:prstGeom>
            <a:noFill/>
            <a:ln w="12700">
              <a:solidFill>
                <a:srgbClr val="FFFFFF"/>
              </a:solidFill>
              <a:miter/>
            </a:ln>
          </p:spPr>
          <p:txBody>
            <a:bodyPr/>
            <a:lstStyle>
              <a:lvl1pPr lvl="0">
                <a:defRPr/>
              </a:lvl1pPr>
            </a:lstStyle>
            <a:p>
              <a:endParaRPr/>
            </a:p>
          </p:txBody>
        </p:sp>
        <p:sp>
          <p:nvSpPr>
            <p:cNvPr id="20" name="Straight Connector 19"/>
            <p:cNvSpPr/>
            <p:nvPr/>
          </p:nvSpPr>
          <p:spPr>
            <a:xfrm>
              <a:off x="79" y="2191"/>
              <a:ext cx="5635" cy="0"/>
            </a:xfrm>
            <a:prstGeom prst="line">
              <a:avLst/>
            </a:prstGeom>
            <a:noFill/>
            <a:ln w="12700">
              <a:solidFill>
                <a:srgbClr val="FFFFFF"/>
              </a:solidFill>
              <a:miter/>
            </a:ln>
          </p:spPr>
          <p:txBody>
            <a:bodyPr/>
            <a:lstStyle>
              <a:lvl1pPr lvl="0">
                <a:defRPr/>
              </a:lvl1pPr>
            </a:lstStyle>
            <a:p>
              <a:endParaRPr/>
            </a:p>
          </p:txBody>
        </p:sp>
        <p:sp>
          <p:nvSpPr>
            <p:cNvPr id="21" name="Straight Connector 20"/>
            <p:cNvSpPr/>
            <p:nvPr/>
          </p:nvSpPr>
          <p:spPr>
            <a:xfrm>
              <a:off x="5714" y="636"/>
              <a:ext cx="0" cy="2746"/>
            </a:xfrm>
            <a:prstGeom prst="line">
              <a:avLst/>
            </a:prstGeom>
            <a:noFill/>
            <a:ln w="12700">
              <a:solidFill>
                <a:srgbClr val="FFFFFF"/>
              </a:solidFill>
              <a:miter/>
            </a:ln>
          </p:spPr>
          <p:txBody>
            <a:bodyPr/>
            <a:lstStyle>
              <a:lvl1pPr lvl="0">
                <a:defRPr/>
              </a:lvl1pPr>
            </a:lstStyle>
            <a:p>
              <a:endParaRPr/>
            </a:p>
          </p:txBody>
        </p:sp>
        <p:sp>
          <p:nvSpPr>
            <p:cNvPr id="22" name="Straight Connector 21"/>
            <p:cNvSpPr/>
            <p:nvPr/>
          </p:nvSpPr>
          <p:spPr>
            <a:xfrm>
              <a:off x="79" y="636"/>
              <a:ext cx="0" cy="2746"/>
            </a:xfrm>
            <a:prstGeom prst="line">
              <a:avLst/>
            </a:prstGeom>
            <a:noFill/>
            <a:ln w="12700">
              <a:solidFill>
                <a:srgbClr val="FFFFFF"/>
              </a:solidFill>
              <a:miter/>
            </a:ln>
          </p:spPr>
          <p:txBody>
            <a:bodyPr/>
            <a:lstStyle>
              <a:lvl1pPr lvl="0">
                <a:defRPr/>
              </a:lvl1pPr>
            </a:lstStyle>
            <a:p>
              <a:endParaRPr/>
            </a:p>
          </p:txBody>
        </p:sp>
        <p:sp>
          <p:nvSpPr>
            <p:cNvPr id="23" name="Straight Connector 22"/>
            <p:cNvSpPr/>
            <p:nvPr/>
          </p:nvSpPr>
          <p:spPr>
            <a:xfrm>
              <a:off x="79" y="636"/>
              <a:ext cx="5635" cy="0"/>
            </a:xfrm>
            <a:prstGeom prst="line">
              <a:avLst/>
            </a:prstGeom>
            <a:noFill/>
            <a:ln w="12700">
              <a:solidFill>
                <a:srgbClr val="FFFFFF"/>
              </a:solidFill>
              <a:miter/>
            </a:ln>
          </p:spPr>
          <p:txBody>
            <a:bodyPr/>
            <a:lstStyle>
              <a:lvl1pPr lvl="0">
                <a:defRPr/>
              </a:lvl1pPr>
            </a:lstStyle>
            <a:p>
              <a:endParaRPr/>
            </a:p>
          </p:txBody>
        </p:sp>
        <p:sp>
          <p:nvSpPr>
            <p:cNvPr id="24" name="Straight Connector 23"/>
            <p:cNvSpPr/>
            <p:nvPr/>
          </p:nvSpPr>
          <p:spPr>
            <a:xfrm>
              <a:off x="79" y="3382"/>
              <a:ext cx="5635"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 calcmode="lin" valueType="num">
                                      <p:cBhvr>
                                        <p:cTn id="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10. مقایسه مالیات بر درامد</a:t>
            </a:r>
          </a:p>
          <a:p>
            <a:pPr lvl="0" algn="just"/>
            <a:r>
              <a:rPr sz="2800" b="1">
                <a:solidFill>
                  <a:srgbClr val="0070C0"/>
                </a:solidFill>
              </a:rPr>
              <a:t>تفاوت دایمی و موقت بین سود حسابداری و سود مشمول مالیات</a:t>
            </a:r>
          </a:p>
          <a:p>
            <a:pPr lvl="0" algn="just">
              <a:buNone/>
            </a:pPr>
            <a:r>
              <a:rPr sz="2000" b="1"/>
              <a:t>سود حسابداری که در صورت سود و زیان منعکس می شود و  سود مشمول مالیات که در اظهارنامه مالیاتی ارائه می گردد دارای تفاوتهایی بشرح زیر می باشد:</a:t>
            </a:r>
          </a:p>
          <a:p>
            <a:pPr lvl="0" algn="just">
              <a:buNone/>
            </a:pPr>
            <a:r>
              <a:rPr sz="2000" b="1">
                <a:solidFill>
                  <a:srgbClr val="C00000"/>
                </a:solidFill>
              </a:rPr>
              <a:t>تفاوت دایمی: </a:t>
            </a:r>
            <a:r>
              <a:rPr sz="2000" b="1"/>
              <a:t>زمانی که یک قلم هزینه در صورت سود و زیان دوره وقوع اعمال می گردد اما هیچگاه در محاسبه سود مشمول مالیات چه در دوره وقوع و چه غیرآن آورده نمی شود، تفاوت سود حسابداری و سود مشمول مالیات تفاوت دایمی خواهد بود. مانند هزینه استهلاک ناشی از تجدید ارزیابی داراییهای ثابت.</a:t>
            </a:r>
          </a:p>
          <a:p>
            <a:pPr lvl="0" algn="just">
              <a:buNone/>
            </a:pPr>
            <a:r>
              <a:rPr sz="2000" b="1">
                <a:solidFill>
                  <a:srgbClr val="C00000"/>
                </a:solidFill>
              </a:rPr>
              <a:t>تفاوت موقتی</a:t>
            </a:r>
            <a:r>
              <a:rPr sz="2000" b="1"/>
              <a:t>: زمانی که یک قلم هزینه در صورت سود و زیان دوره وقوع اعمال می گردد اما در محاسبه سود مشمول مالیات دوره وقوع آورده نشود و یا به طور کامل منعکس نگردد و دوره های بعد اعمال مربوطه صورت پذیرد تفاوت سود حسابداری و سود مشمول مالیات تفاوت موقتی خواهد بود. همانند اعمال هزینه های تاسیس در سال وقوع به حساب هزینه طبق استانداردهای حسابداری که این نوع هزینه طبق قوانین مالیاتی باید طی 10 سال مستهلک گردد.</a:t>
            </a:r>
          </a:p>
          <a:p>
            <a:pPr lvl="0" algn="just">
              <a:buNone/>
            </a:pPr>
            <a:r>
              <a:rPr sz="2000" b="1"/>
              <a:t>توجه: تفاوتهای دایمی برگشت ناپذیر و تفاوتهای موقت برگشت پذیر هستند.</a:t>
            </a:r>
          </a:p>
          <a:p>
            <a:pPr lvl="0" algn="just">
              <a:buNone/>
            </a:pPr>
            <a:endParaRPr sz="2000" b="1"/>
          </a:p>
          <a:p>
            <a:pPr lvl="0" algn="just">
              <a:buNone/>
            </a:pPr>
            <a:r>
              <a:rPr sz="2000" b="1"/>
              <a:t>.</a:t>
            </a:r>
          </a:p>
          <a:p>
            <a:pPr lvl="0" algn="just">
              <a:buNone/>
            </a:pPr>
            <a:endParaRPr sz="2000" b="1"/>
          </a:p>
          <a:p>
            <a:pPr lvl="0" algn="just"/>
            <a:endParaRPr sz="2000" b="1"/>
          </a:p>
          <a:p>
            <a:pPr lvl="0" algn="just">
              <a:buNone/>
            </a:pPr>
            <a:endParaRPr sz="2000" b="1"/>
          </a:p>
          <a:p>
            <a:pPr lvl="0" algn="just">
              <a:buNone/>
            </a:pPr>
            <a:r>
              <a:rPr sz="3600" b="1">
                <a:solidFill>
                  <a:srgbClr val="0070C0"/>
                </a:solidFill>
              </a:rPr>
              <a:t> </a:t>
            </a:r>
          </a:p>
        </p:txBody>
      </p:sp>
      <p:grpSp>
        <p:nvGrpSpPr>
          <p:cNvPr id="3" name="Group 2"/>
          <p:cNvGrpSpPr/>
          <p:nvPr/>
        </p:nvGrpSpPr>
        <p:grpSpPr>
          <a:xfrm>
            <a:off x="0" y="4683125"/>
            <a:ext cx="9144000" cy="2016125"/>
            <a:chOff x="0" y="2950"/>
            <a:chExt cx="5760" cy="1270"/>
          </a:xfrm>
        </p:grpSpPr>
        <p:sp>
          <p:nvSpPr>
            <p:cNvPr id="4" name="Rectangle 3"/>
            <p:cNvSpPr/>
            <p:nvPr/>
          </p:nvSpPr>
          <p:spPr>
            <a:xfrm>
              <a:off x="4995" y="2950"/>
              <a:ext cx="765" cy="348"/>
            </a:xfrm>
            <a:prstGeom prst="rect">
              <a:avLst/>
            </a:prstGeom>
            <a:solidFill>
              <a:srgbClr val="0F6FC6"/>
            </a:solidFill>
            <a:ln>
              <a:noFill/>
            </a:ln>
          </p:spPr>
          <p:txBody>
            <a:bodyPr tIns="45655" bIns="45655"/>
            <a:lstStyle>
              <a:lvl1pPr lvl="0">
                <a:defRPr/>
              </a:lvl1pPr>
            </a:lstStyle>
            <a:p>
              <a:pPr lvl="0" algn="ctr"/>
              <a:r>
                <a:rPr sz="2400" b="1">
                  <a:solidFill>
                    <a:srgbClr val="FF0000"/>
                  </a:solidFill>
                  <a:latin typeface="Constantia"/>
                </a:rPr>
                <a:t>شرح</a:t>
              </a:r>
            </a:p>
          </p:txBody>
        </p:sp>
        <p:sp>
          <p:nvSpPr>
            <p:cNvPr id="5" name="Rectangle 4"/>
            <p:cNvSpPr/>
            <p:nvPr/>
          </p:nvSpPr>
          <p:spPr>
            <a:xfrm>
              <a:off x="2758" y="2950"/>
              <a:ext cx="2237" cy="348"/>
            </a:xfrm>
            <a:prstGeom prst="rect">
              <a:avLst/>
            </a:prstGeom>
            <a:solidFill>
              <a:srgbClr val="0F6FC6"/>
            </a:solidFill>
            <a:ln>
              <a:noFill/>
            </a:ln>
          </p:spPr>
          <p:txBody>
            <a:bodyPr tIns="45655" bIns="45655"/>
            <a:lstStyle>
              <a:lvl1pPr lvl="0">
                <a:defRPr/>
              </a:lvl1pPr>
            </a:lstStyle>
            <a:p>
              <a:pPr lvl="0" algn="ctr"/>
              <a:r>
                <a:rPr sz="2400" b="1">
                  <a:solidFill>
                    <a:srgbClr val="FFFFFF"/>
                  </a:solidFill>
                  <a:latin typeface="Constantia"/>
                </a:rPr>
                <a:t>ایران</a:t>
              </a:r>
            </a:p>
          </p:txBody>
        </p:sp>
        <p:sp>
          <p:nvSpPr>
            <p:cNvPr id="6" name="Rectangle 5"/>
            <p:cNvSpPr/>
            <p:nvPr/>
          </p:nvSpPr>
          <p:spPr>
            <a:xfrm>
              <a:off x="869" y="2950"/>
              <a:ext cx="1889" cy="348"/>
            </a:xfrm>
            <a:prstGeom prst="rect">
              <a:avLst/>
            </a:prstGeom>
            <a:solidFill>
              <a:srgbClr val="0F6FC6"/>
            </a:solidFill>
            <a:ln>
              <a:noFill/>
            </a:ln>
          </p:spPr>
          <p:txBody>
            <a:bodyPr tIns="45655" bIns="45655"/>
            <a:lstStyle>
              <a:lvl1pPr lvl="0">
                <a:defRPr/>
              </a:lvl1pPr>
            </a:lstStyle>
            <a:p>
              <a:pPr lvl="0" algn="ctr"/>
              <a:r>
                <a:rPr sz="2400" b="1">
                  <a:solidFill>
                    <a:srgbClr val="FFFFFF"/>
                  </a:solidFill>
                  <a:latin typeface="Constantia"/>
                </a:rPr>
                <a:t>IFRS</a:t>
              </a:r>
            </a:p>
          </p:txBody>
        </p:sp>
        <p:sp>
          <p:nvSpPr>
            <p:cNvPr id="7" name="Rectangle 6"/>
            <p:cNvSpPr/>
            <p:nvPr/>
          </p:nvSpPr>
          <p:spPr>
            <a:xfrm>
              <a:off x="0" y="2950"/>
              <a:ext cx="869" cy="348"/>
            </a:xfrm>
            <a:prstGeom prst="rect">
              <a:avLst/>
            </a:prstGeom>
            <a:solidFill>
              <a:srgbClr val="0F6FC6"/>
            </a:solidFill>
            <a:ln>
              <a:noFill/>
            </a:ln>
          </p:spPr>
          <p:txBody>
            <a:bodyPr tIns="45655" bIns="45655"/>
            <a:lstStyle>
              <a:lvl1pPr lvl="0">
                <a:defRPr/>
              </a:lvl1pPr>
            </a:lstStyle>
            <a:p>
              <a:pPr lvl="0" algn="ctr"/>
              <a:r>
                <a:rPr sz="2400" b="1">
                  <a:solidFill>
                    <a:srgbClr val="FFFFFF"/>
                  </a:solidFill>
                  <a:latin typeface="Constantia"/>
                </a:rPr>
                <a:t>GAAP</a:t>
              </a:r>
            </a:p>
          </p:txBody>
        </p:sp>
        <p:sp>
          <p:nvSpPr>
            <p:cNvPr id="8" name="Rectangle 7"/>
            <p:cNvSpPr/>
            <p:nvPr/>
          </p:nvSpPr>
          <p:spPr>
            <a:xfrm>
              <a:off x="4995" y="3298"/>
              <a:ext cx="765" cy="922"/>
            </a:xfrm>
            <a:prstGeom prst="rect">
              <a:avLst/>
            </a:prstGeom>
            <a:solidFill>
              <a:srgbClr val="CCD5EA"/>
            </a:solidFill>
            <a:ln>
              <a:noFill/>
            </a:ln>
          </p:spPr>
          <p:txBody>
            <a:bodyPr tIns="45676" bIns="45676"/>
            <a:lstStyle>
              <a:lvl1pPr lvl="0">
                <a:defRPr/>
              </a:lvl1pPr>
            </a:lstStyle>
            <a:p>
              <a:pPr lvl="0" algn="ctr"/>
              <a:r>
                <a:rPr sz="2000" b="1">
                  <a:latin typeface="Constantia"/>
                </a:rPr>
                <a:t>ثبت مالیات</a:t>
              </a:r>
            </a:p>
          </p:txBody>
        </p:sp>
        <p:sp>
          <p:nvSpPr>
            <p:cNvPr id="9" name="Rectangle 8"/>
            <p:cNvSpPr/>
            <p:nvPr/>
          </p:nvSpPr>
          <p:spPr>
            <a:xfrm>
              <a:off x="2758" y="3298"/>
              <a:ext cx="2237" cy="922"/>
            </a:xfrm>
            <a:prstGeom prst="rect">
              <a:avLst/>
            </a:prstGeom>
            <a:solidFill>
              <a:srgbClr val="CCD5EA"/>
            </a:solidFill>
            <a:ln>
              <a:noFill/>
            </a:ln>
          </p:spPr>
          <p:txBody>
            <a:bodyPr tIns="45676" bIns="45676"/>
            <a:lstStyle>
              <a:lvl1pPr lvl="0">
                <a:defRPr/>
              </a:lvl1pPr>
            </a:lstStyle>
            <a:p>
              <a:pPr lvl="0" algn="r"/>
              <a:r>
                <a:rPr b="1">
                  <a:solidFill>
                    <a:srgbClr val="000000"/>
                  </a:solidFill>
                  <a:latin typeface="Constantia"/>
                </a:rPr>
                <a:t>هزینه مالیات (بد)</a:t>
              </a:r>
            </a:p>
            <a:p>
              <a:pPr lvl="0"/>
              <a:r>
                <a:rPr b="1">
                  <a:latin typeface="Constantia"/>
                </a:rPr>
                <a:t>        ذخیره مالیات(بس)</a:t>
              </a:r>
            </a:p>
            <a:p>
              <a:pPr lvl="0" algn="r"/>
              <a:r>
                <a:rPr b="1">
                  <a:solidFill>
                    <a:srgbClr val="7030A0"/>
                  </a:solidFill>
                  <a:latin typeface="Constantia"/>
                </a:rPr>
                <a:t>رعایت نسبی اصل تطابق بخاطر ثبت بر مبنای سود مشمول مالیات نه سود حسابداری</a:t>
              </a:r>
            </a:p>
          </p:txBody>
        </p:sp>
        <p:sp>
          <p:nvSpPr>
            <p:cNvPr id="10" name="Rectangle 9"/>
            <p:cNvSpPr/>
            <p:nvPr/>
          </p:nvSpPr>
          <p:spPr>
            <a:xfrm>
              <a:off x="869" y="3298"/>
              <a:ext cx="1889" cy="922"/>
            </a:xfrm>
            <a:prstGeom prst="rect">
              <a:avLst/>
            </a:prstGeom>
            <a:solidFill>
              <a:srgbClr val="CCD5EA"/>
            </a:solidFill>
            <a:ln>
              <a:noFill/>
            </a:ln>
          </p:spPr>
          <p:txBody>
            <a:bodyPr tIns="45676" bIns="45676"/>
            <a:lstStyle>
              <a:lvl1pPr lvl="0">
                <a:defRPr/>
              </a:lvl1pPr>
            </a:lstStyle>
            <a:p>
              <a:pPr lvl="0" algn="r"/>
              <a:r>
                <a:rPr b="1">
                  <a:solidFill>
                    <a:srgbClr val="000000"/>
                  </a:solidFill>
                  <a:latin typeface="Constantia"/>
                </a:rPr>
                <a:t>هزینه مالیات (بد)</a:t>
              </a:r>
            </a:p>
            <a:p>
              <a:pPr lvl="0" algn="r"/>
              <a:r>
                <a:rPr b="1">
                  <a:latin typeface="Constantia"/>
                </a:rPr>
                <a:t>     مالیات بر درامد پرداختنی(بس)</a:t>
              </a:r>
            </a:p>
            <a:p>
              <a:pPr lvl="0" algn="r"/>
              <a:r>
                <a:rPr b="1">
                  <a:latin typeface="Constantia"/>
                </a:rPr>
                <a:t>     خالص مالیات انتقالی(بس)</a:t>
              </a:r>
            </a:p>
            <a:p>
              <a:pPr lvl="0" algn="r"/>
              <a:r>
                <a:rPr b="1">
                  <a:solidFill>
                    <a:srgbClr val="7030A0"/>
                  </a:solidFill>
                  <a:latin typeface="Constantia"/>
                </a:rPr>
                <a:t>رعایت کامل اصل تطابق بخاطر ثبت بر مبنای سود حسابداری</a:t>
              </a:r>
            </a:p>
          </p:txBody>
        </p:sp>
        <p:sp>
          <p:nvSpPr>
            <p:cNvPr id="11" name="Rectangle 10"/>
            <p:cNvSpPr/>
            <p:nvPr/>
          </p:nvSpPr>
          <p:spPr>
            <a:xfrm>
              <a:off x="0" y="3298"/>
              <a:ext cx="869" cy="922"/>
            </a:xfrm>
            <a:prstGeom prst="rect">
              <a:avLst/>
            </a:prstGeom>
            <a:solidFill>
              <a:srgbClr val="CCD5EA"/>
            </a:solidFill>
            <a:ln>
              <a:noFill/>
            </a:ln>
          </p:spPr>
          <p:txBody>
            <a:bodyPr tIns="45676" bIns="45676"/>
            <a:lstStyle>
              <a:lvl1pPr lvl="0">
                <a:defRPr/>
              </a:lvl1pPr>
            </a:lstStyle>
            <a:p>
              <a:pPr lvl="0" algn="ctr"/>
              <a:r>
                <a:rPr sz="2000" b="1">
                  <a:latin typeface="Constantia"/>
                </a:rPr>
                <a:t>همانند</a:t>
              </a:r>
            </a:p>
            <a:p>
              <a:pPr lvl="0" algn="ctr"/>
              <a:r>
                <a:rPr sz="2000">
                  <a:solidFill>
                    <a:srgbClr val="000000"/>
                  </a:solidFill>
                  <a:latin typeface="Constantia"/>
                </a:rPr>
                <a:t>IFRS</a:t>
              </a:r>
            </a:p>
          </p:txBody>
        </p:sp>
        <p:sp>
          <p:nvSpPr>
            <p:cNvPr id="12" name="Straight Connector 11"/>
            <p:cNvSpPr/>
            <p:nvPr/>
          </p:nvSpPr>
          <p:spPr>
            <a:xfrm>
              <a:off x="4995" y="2950"/>
              <a:ext cx="0" cy="1270"/>
            </a:xfrm>
            <a:prstGeom prst="line">
              <a:avLst/>
            </a:prstGeom>
            <a:noFill/>
            <a:ln w="12700">
              <a:solidFill>
                <a:srgbClr val="FFFFFF"/>
              </a:solidFill>
              <a:miter/>
            </a:ln>
          </p:spPr>
          <p:txBody>
            <a:bodyPr/>
            <a:lstStyle>
              <a:lvl1pPr lvl="0">
                <a:defRPr/>
              </a:lvl1pPr>
            </a:lstStyle>
            <a:p>
              <a:endParaRPr/>
            </a:p>
          </p:txBody>
        </p:sp>
        <p:sp>
          <p:nvSpPr>
            <p:cNvPr id="13" name="Straight Connector 12"/>
            <p:cNvSpPr/>
            <p:nvPr/>
          </p:nvSpPr>
          <p:spPr>
            <a:xfrm>
              <a:off x="2758" y="2950"/>
              <a:ext cx="0" cy="1270"/>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869" y="2950"/>
              <a:ext cx="0" cy="1270"/>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0" y="3298"/>
              <a:ext cx="5760" cy="0"/>
            </a:xfrm>
            <a:prstGeom prst="line">
              <a:avLst/>
            </a:prstGeom>
            <a:noFill/>
            <a:ln w="38100">
              <a:solidFill>
                <a:srgbClr val="FFFFFF"/>
              </a:solidFill>
              <a:miter/>
            </a:ln>
          </p:spPr>
          <p:txBody>
            <a:bodyPr/>
            <a:lstStyle>
              <a:lvl1pPr lvl="0">
                <a:defRPr/>
              </a:lvl1pPr>
            </a:lstStyle>
            <a:p>
              <a:endParaRPr/>
            </a:p>
          </p:txBody>
        </p:sp>
        <p:sp>
          <p:nvSpPr>
            <p:cNvPr id="16" name="Straight Connector 15"/>
            <p:cNvSpPr/>
            <p:nvPr/>
          </p:nvSpPr>
          <p:spPr>
            <a:xfrm>
              <a:off x="5760" y="2950"/>
              <a:ext cx="0" cy="1270"/>
            </a:xfrm>
            <a:prstGeom prst="line">
              <a:avLst/>
            </a:prstGeom>
            <a:noFill/>
            <a:ln w="12700">
              <a:solidFill>
                <a:srgbClr val="FFFFFF"/>
              </a:solidFill>
              <a:miter/>
            </a:ln>
          </p:spPr>
          <p:txBody>
            <a:bodyPr/>
            <a:lstStyle>
              <a:lvl1pPr lvl="0">
                <a:defRPr/>
              </a:lvl1pPr>
            </a:lstStyle>
            <a:p>
              <a:endParaRPr/>
            </a:p>
          </p:txBody>
        </p:sp>
        <p:sp>
          <p:nvSpPr>
            <p:cNvPr id="17" name="Straight Connector 16"/>
            <p:cNvSpPr/>
            <p:nvPr/>
          </p:nvSpPr>
          <p:spPr>
            <a:xfrm>
              <a:off x="0" y="2950"/>
              <a:ext cx="0" cy="1270"/>
            </a:xfrm>
            <a:prstGeom prst="line">
              <a:avLst/>
            </a:prstGeom>
            <a:noFill/>
            <a:ln w="12700">
              <a:solidFill>
                <a:srgbClr val="FFFFFF"/>
              </a:solidFill>
              <a:miter/>
            </a:ln>
          </p:spPr>
          <p:txBody>
            <a:bodyPr/>
            <a:lstStyle>
              <a:lvl1pPr lvl="0">
                <a:defRPr/>
              </a:lvl1pPr>
            </a:lstStyle>
            <a:p>
              <a:endParaRPr/>
            </a:p>
          </p:txBody>
        </p:sp>
        <p:sp>
          <p:nvSpPr>
            <p:cNvPr id="18" name="Straight Connector 17"/>
            <p:cNvSpPr/>
            <p:nvPr/>
          </p:nvSpPr>
          <p:spPr>
            <a:xfrm>
              <a:off x="0" y="2950"/>
              <a:ext cx="5760" cy="0"/>
            </a:xfrm>
            <a:prstGeom prst="line">
              <a:avLst/>
            </a:prstGeom>
            <a:noFill/>
            <a:ln w="12700">
              <a:solidFill>
                <a:srgbClr val="FFFFFF"/>
              </a:solidFill>
              <a:miter/>
            </a:ln>
          </p:spPr>
          <p:txBody>
            <a:bodyPr/>
            <a:lstStyle>
              <a:lvl1pPr lvl="0">
                <a:defRPr/>
              </a:lvl1pPr>
            </a:lstStyle>
            <a:p>
              <a:endParaRPr/>
            </a:p>
          </p:txBody>
        </p:sp>
        <p:sp>
          <p:nvSpPr>
            <p:cNvPr id="19" name="Straight Connector 18"/>
            <p:cNvSpPr/>
            <p:nvPr/>
          </p:nvSpPr>
          <p:spPr>
            <a:xfrm>
              <a:off x="0" y="4220"/>
              <a:ext cx="5760"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 calcmode="lin" valueType="num">
                                      <p:cBhvr>
                                        <p:cTn id="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override="normal">
                                        <p:cTn id="14" dur="1000" fill="hold"/>
                                        <p:tgtEl>
                                          <p:spTgt spid="3"/>
                                        </p:tgtEl>
                                        <p:attrNameLst>
                                          <p:attrName>ppt_x</p:attrName>
                                        </p:attrNameLst>
                                      </p:cBhvr>
                                      <p:tavLst>
                                        <p:tav tm="0">
                                          <p:val>
                                            <p:strVal val="#ppt_x"/>
                                          </p:val>
                                        </p:tav>
                                        <p:tav tm="100000">
                                          <p:val>
                                            <p:strVal val="#ppt_x"/>
                                          </p:val>
                                        </p:tav>
                                      </p:tavLst>
                                    </p:anim>
                                    <p:anim calcmode="lin" valueType="num">
                                      <p:cBhvr override="normal">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214313"/>
            <a:ext cx="8834438" cy="6594475"/>
          </a:xfrm>
          <a:prstGeom prst="rect">
            <a:avLst/>
          </a:prstGeom>
        </p:spPr>
        <p:txBody>
          <a:bodyPr wrap="square" lIns="91440" tIns="45720" rIns="91440" bIns="45720" anchor="t"/>
          <a:lstStyle>
            <a:lvl1pPr marL="0" lvl="0" indent="0">
              <a:defRPr/>
            </a:lvl1pPr>
          </a:lstStyle>
          <a:p>
            <a:pPr lvl="0" algn="r">
              <a:buNone/>
            </a:pPr>
            <a:endParaRPr/>
          </a:p>
          <a:p>
            <a:pPr lvl="0" algn="r">
              <a:buNone/>
            </a:pPr>
            <a:r>
              <a:rPr b="1">
                <a:solidFill>
                  <a:srgbClr val="FF0000"/>
                </a:solidFill>
              </a:rPr>
              <a:t>پشتوانه قانونی بکارگیری استاندارهای بین المللی گزارشگری مالی</a:t>
            </a:r>
          </a:p>
          <a:p>
            <a:pPr lvl="0" algn="r">
              <a:buNone/>
            </a:pPr>
            <a:endParaRPr b="1">
              <a:solidFill>
                <a:srgbClr val="FF0000"/>
              </a:solidFill>
            </a:endParaRPr>
          </a:p>
          <a:p>
            <a:pPr lvl="0" algn="just">
              <a:buNone/>
            </a:pPr>
            <a:r>
              <a:rPr sz="3200"/>
              <a:t>سازمان حسابرسی بکارگیری استاندارهای IFRS  در سطح صورتهای مالی تلفیقی برای شرکتهای ثبت شده در سازمان بورس اوراق بهادار را مجاز می داند  که از ابتدای سال 95 این امر الزامی شده است.</a:t>
            </a:r>
          </a:p>
          <a:p>
            <a:pPr lvl="0" algn="just">
              <a:buNone/>
            </a:pPr>
            <a:endParaRPr sz="3200"/>
          </a:p>
          <a:p>
            <a:pPr lvl="0" algn="just">
              <a:buNone/>
            </a:pPr>
            <a:r>
              <a:rPr sz="3200"/>
              <a:t> اما به نظر می رسد چنین مصوبه ای  به مرحله اجرایی نرسد و سازمان حسابرسی چنین مصوبه ای را برای عقد توافق نامه های فی مابین خود و بنیاد استانداردهای بین المللی گزارشگری مالی تدوین نموده است. تا به محافل جهانی نشان دهد در بکارگیری این استاندارها کوشا و جدیت لازم را دارد.</a:t>
            </a:r>
          </a:p>
          <a:p>
            <a:pPr lvl="0" algn="just">
              <a:buNone/>
            </a:pPr>
            <a:r>
              <a:rPr sz="2400" b="1">
                <a:solidFill>
                  <a:srgbClr val="FF0000"/>
                </a:solidFill>
              </a:rPr>
              <a:t> </a:t>
            </a: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9144000"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ادامه مقایسه مالیات بر درامد</a:t>
            </a:r>
          </a:p>
          <a:p>
            <a:pPr lvl="0" algn="just"/>
            <a:r>
              <a:rPr sz="2800" b="1">
                <a:solidFill>
                  <a:srgbClr val="0070C0"/>
                </a:solidFill>
              </a:rPr>
              <a:t>الزامات افشای مالیات</a:t>
            </a:r>
          </a:p>
          <a:p>
            <a:pPr lvl="0" algn="just">
              <a:buNone/>
            </a:pPr>
            <a:endParaRPr sz="2800" b="1">
              <a:solidFill>
                <a:srgbClr val="0070C0"/>
              </a:solidFill>
            </a:endParaRPr>
          </a:p>
          <a:p>
            <a:pPr lvl="0" algn="just"/>
            <a:endParaRPr sz="2800" b="1">
              <a:solidFill>
                <a:srgbClr val="0070C0"/>
              </a:solidFill>
            </a:endParaRPr>
          </a:p>
          <a:p>
            <a:pPr lvl="0" algn="just">
              <a:buNone/>
            </a:pPr>
            <a:endParaRPr sz="2800" b="1">
              <a:solidFill>
                <a:srgbClr val="0070C0"/>
              </a:solidFill>
            </a:endParaRPr>
          </a:p>
          <a:p>
            <a:pPr lvl="0" algn="just">
              <a:buNone/>
            </a:pPr>
            <a:r>
              <a:rPr sz="3600" b="1">
                <a:solidFill>
                  <a:srgbClr val="0070C0"/>
                </a:solidFill>
              </a:rPr>
              <a:t> </a:t>
            </a:r>
          </a:p>
        </p:txBody>
      </p:sp>
      <p:grpSp>
        <p:nvGrpSpPr>
          <p:cNvPr id="3" name="Group 2"/>
          <p:cNvGrpSpPr/>
          <p:nvPr/>
        </p:nvGrpSpPr>
        <p:grpSpPr>
          <a:xfrm>
            <a:off x="92075" y="1009650"/>
            <a:ext cx="9007475" cy="2565400"/>
            <a:chOff x="58" y="636"/>
            <a:chExt cx="5674" cy="1616"/>
          </a:xfrm>
        </p:grpSpPr>
        <p:sp>
          <p:nvSpPr>
            <p:cNvPr id="4" name="Rectangle 3"/>
            <p:cNvSpPr/>
            <p:nvPr/>
          </p:nvSpPr>
          <p:spPr>
            <a:xfrm>
              <a:off x="3728" y="636"/>
              <a:ext cx="2004" cy="349"/>
            </a:xfrm>
            <a:prstGeom prst="rect">
              <a:avLst/>
            </a:prstGeom>
            <a:solidFill>
              <a:srgbClr val="0F6FC6"/>
            </a:solidFill>
            <a:ln>
              <a:noFill/>
            </a:ln>
          </p:spPr>
          <p:txBody>
            <a:bodyPr lIns="91437" tIns="45697" rIns="91437" bIns="45697"/>
            <a:lstStyle>
              <a:lvl1pPr lvl="0">
                <a:defRPr/>
              </a:lvl1pPr>
            </a:lstStyle>
            <a:p>
              <a:pPr lvl="0" algn="ctr"/>
              <a:r>
                <a:rPr sz="2400" b="1">
                  <a:solidFill>
                    <a:srgbClr val="FFFFFF"/>
                  </a:solidFill>
                  <a:latin typeface="Constantia"/>
                </a:rPr>
                <a:t>ایران</a:t>
              </a:r>
            </a:p>
          </p:txBody>
        </p:sp>
        <p:sp>
          <p:nvSpPr>
            <p:cNvPr id="5" name="Rectangle 4"/>
            <p:cNvSpPr/>
            <p:nvPr/>
          </p:nvSpPr>
          <p:spPr>
            <a:xfrm>
              <a:off x="1062" y="636"/>
              <a:ext cx="2666" cy="349"/>
            </a:xfrm>
            <a:prstGeom prst="rect">
              <a:avLst/>
            </a:prstGeom>
            <a:solidFill>
              <a:srgbClr val="0F6FC6"/>
            </a:solidFill>
            <a:ln>
              <a:noFill/>
            </a:ln>
          </p:spPr>
          <p:txBody>
            <a:bodyPr lIns="91437" tIns="45697" rIns="91437" bIns="45697"/>
            <a:lstStyle>
              <a:lvl1pPr lvl="0">
                <a:defRPr/>
              </a:lvl1pPr>
            </a:lstStyle>
            <a:p>
              <a:pPr lvl="0" algn="ctr"/>
              <a:r>
                <a:rPr sz="2400" b="1">
                  <a:solidFill>
                    <a:srgbClr val="FFFFFF"/>
                  </a:solidFill>
                  <a:latin typeface="Constantia"/>
                </a:rPr>
                <a:t>IFRS</a:t>
              </a:r>
            </a:p>
          </p:txBody>
        </p:sp>
        <p:sp>
          <p:nvSpPr>
            <p:cNvPr id="6" name="Rectangle 5"/>
            <p:cNvSpPr/>
            <p:nvPr/>
          </p:nvSpPr>
          <p:spPr>
            <a:xfrm>
              <a:off x="58" y="636"/>
              <a:ext cx="1004" cy="349"/>
            </a:xfrm>
            <a:prstGeom prst="rect">
              <a:avLst/>
            </a:prstGeom>
            <a:solidFill>
              <a:srgbClr val="0F6FC6"/>
            </a:solidFill>
            <a:ln>
              <a:noFill/>
            </a:ln>
          </p:spPr>
          <p:txBody>
            <a:bodyPr lIns="91437" tIns="45697" rIns="91437" bIns="45697"/>
            <a:lstStyle>
              <a:lvl1pPr lvl="0">
                <a:defRPr/>
              </a:lvl1pPr>
            </a:lstStyle>
            <a:p>
              <a:pPr lvl="0" algn="ctr"/>
              <a:r>
                <a:rPr sz="2400" b="1">
                  <a:solidFill>
                    <a:srgbClr val="FFFFFF"/>
                  </a:solidFill>
                  <a:latin typeface="Constantia"/>
                </a:rPr>
                <a:t>GAAP</a:t>
              </a:r>
            </a:p>
          </p:txBody>
        </p:sp>
        <p:sp>
          <p:nvSpPr>
            <p:cNvPr id="7" name="Rectangle 6"/>
            <p:cNvSpPr/>
            <p:nvPr/>
          </p:nvSpPr>
          <p:spPr>
            <a:xfrm>
              <a:off x="3728" y="985"/>
              <a:ext cx="2004" cy="1267"/>
            </a:xfrm>
            <a:prstGeom prst="rect">
              <a:avLst/>
            </a:prstGeom>
            <a:solidFill>
              <a:srgbClr val="CCD5EA"/>
            </a:solidFill>
            <a:ln>
              <a:noFill/>
            </a:ln>
          </p:spPr>
          <p:txBody>
            <a:bodyPr lIns="91437" tIns="45718" rIns="91437" bIns="45718"/>
            <a:lstStyle>
              <a:lvl1pPr lvl="0">
                <a:defRPr/>
              </a:lvl1pPr>
            </a:lstStyle>
            <a:p>
              <a:pPr lvl="0" algn="just"/>
              <a:r>
                <a:rPr b="1">
                  <a:latin typeface="Constantia"/>
                </a:rPr>
                <a:t>با توجه به عدم وجود استاندارد خاص، در ترازنامه و صورت سودوزیان رقم مربوطه ارائه می گردد و در نهایت افشای گزارش خلاصه وضعیت مالیات(ابرازی، تشخیصی و قطعی) </a:t>
              </a:r>
            </a:p>
          </p:txBody>
        </p:sp>
        <p:sp>
          <p:nvSpPr>
            <p:cNvPr id="8" name="Rectangle 7"/>
            <p:cNvSpPr/>
            <p:nvPr/>
          </p:nvSpPr>
          <p:spPr>
            <a:xfrm>
              <a:off x="1062" y="985"/>
              <a:ext cx="2666" cy="1267"/>
            </a:xfrm>
            <a:prstGeom prst="rect">
              <a:avLst/>
            </a:prstGeom>
            <a:solidFill>
              <a:srgbClr val="CCD5EA"/>
            </a:solidFill>
            <a:ln>
              <a:noFill/>
            </a:ln>
          </p:spPr>
          <p:txBody>
            <a:bodyPr lIns="91437" tIns="45718" rIns="91437" bIns="45718"/>
            <a:lstStyle>
              <a:lvl1pPr lvl="0">
                <a:defRPr/>
              </a:lvl1pPr>
            </a:lstStyle>
            <a:p>
              <a:pPr lvl="0" algn="r"/>
              <a:r>
                <a:rPr b="1">
                  <a:solidFill>
                    <a:srgbClr val="000000"/>
                  </a:solidFill>
                  <a:latin typeface="Constantia"/>
                </a:rPr>
                <a:t>افشای مبسوط موارد زیر:</a:t>
              </a:r>
            </a:p>
            <a:p>
              <a:pPr lvl="0" algn="r">
                <a:buChar char="•"/>
              </a:pPr>
              <a:r>
                <a:rPr b="1">
                  <a:solidFill>
                    <a:srgbClr val="000000"/>
                  </a:solidFill>
                  <a:latin typeface="Constantia"/>
                </a:rPr>
                <a:t>ماهیت شواهد شناسایی مالیات انتقالی</a:t>
              </a:r>
            </a:p>
            <a:p>
              <a:pPr lvl="0" algn="r">
                <a:buChar char="•"/>
              </a:pPr>
              <a:r>
                <a:rPr b="1">
                  <a:solidFill>
                    <a:srgbClr val="000000"/>
                  </a:solidFill>
                  <a:latin typeface="Constantia"/>
                </a:rPr>
                <a:t>تعدیلات دوره جاری و آتی</a:t>
              </a:r>
            </a:p>
            <a:p>
              <a:pPr lvl="0" algn="r">
                <a:buChar char="•"/>
              </a:pPr>
              <a:r>
                <a:rPr b="1">
                  <a:solidFill>
                    <a:srgbClr val="000000"/>
                  </a:solidFill>
                  <a:latin typeface="Constantia"/>
                </a:rPr>
                <a:t>مبلغ مالیات اقلام صورت سود و زیان جامع</a:t>
              </a:r>
            </a:p>
            <a:p>
              <a:pPr lvl="0" algn="r">
                <a:buChar char="•"/>
              </a:pPr>
              <a:r>
                <a:rPr b="1">
                  <a:solidFill>
                    <a:srgbClr val="000000"/>
                  </a:solidFill>
                  <a:latin typeface="Constantia"/>
                </a:rPr>
                <a:t>تغییرات در نرخ های مالیاتی</a:t>
              </a:r>
            </a:p>
            <a:p>
              <a:pPr lvl="0" algn="r">
                <a:buChar char="•"/>
              </a:pPr>
              <a:r>
                <a:rPr b="1">
                  <a:solidFill>
                    <a:srgbClr val="000000"/>
                  </a:solidFill>
                  <a:latin typeface="Constantia"/>
                </a:rPr>
                <a:t>مالیات بر درامد عملیات متوقف شده</a:t>
              </a:r>
            </a:p>
          </p:txBody>
        </p:sp>
        <p:sp>
          <p:nvSpPr>
            <p:cNvPr id="9" name="Rectangle 8"/>
            <p:cNvSpPr/>
            <p:nvPr/>
          </p:nvSpPr>
          <p:spPr>
            <a:xfrm>
              <a:off x="58" y="985"/>
              <a:ext cx="1004" cy="1267"/>
            </a:xfrm>
            <a:prstGeom prst="rect">
              <a:avLst/>
            </a:prstGeom>
            <a:solidFill>
              <a:srgbClr val="CCD5EA"/>
            </a:solidFill>
            <a:ln>
              <a:noFill/>
            </a:ln>
          </p:spPr>
          <p:txBody>
            <a:bodyPr lIns="91437" tIns="45718" rIns="91437" bIns="45718"/>
            <a:lstStyle>
              <a:lvl1pPr lvl="0">
                <a:defRPr/>
              </a:lvl1pPr>
            </a:lstStyle>
            <a:p>
              <a:pPr lvl="0" algn="ctr"/>
              <a:r>
                <a:rPr sz="2000" b="1">
                  <a:latin typeface="Constantia"/>
                </a:rPr>
                <a:t>همانند</a:t>
              </a:r>
            </a:p>
            <a:p>
              <a:pPr lvl="0" algn="ctr"/>
              <a:r>
                <a:rPr sz="2000">
                  <a:solidFill>
                    <a:srgbClr val="000000"/>
                  </a:solidFill>
                  <a:latin typeface="Constantia"/>
                </a:rPr>
                <a:t>IFRS</a:t>
              </a:r>
              <a:r>
                <a:rPr sz="2000" b="1">
                  <a:latin typeface="Constantia"/>
                </a:rPr>
                <a:t> </a:t>
              </a:r>
            </a:p>
          </p:txBody>
        </p:sp>
        <p:sp>
          <p:nvSpPr>
            <p:cNvPr id="10" name="Straight Connector 9"/>
            <p:cNvSpPr/>
            <p:nvPr/>
          </p:nvSpPr>
          <p:spPr>
            <a:xfrm>
              <a:off x="3728" y="636"/>
              <a:ext cx="0" cy="1616"/>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1062" y="636"/>
              <a:ext cx="0" cy="1616"/>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58" y="985"/>
              <a:ext cx="5674"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732" y="636"/>
              <a:ext cx="0" cy="1616"/>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58" y="636"/>
              <a:ext cx="0" cy="1616"/>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58" y="636"/>
              <a:ext cx="5674"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58" y="2252"/>
              <a:ext cx="5674"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11. مقایسه تغییرات حسابداری و اصلاح اشتباه</a:t>
            </a:r>
          </a:p>
          <a:p>
            <a:pPr lvl="0" algn="just"/>
            <a:r>
              <a:rPr sz="3200" b="1">
                <a:solidFill>
                  <a:srgbClr val="0070C0"/>
                </a:solidFill>
              </a:rPr>
              <a:t>نحوه تجدید ارائه صورتهای مالی</a:t>
            </a:r>
          </a:p>
          <a:p>
            <a:pPr lvl="0" algn="just"/>
            <a:endParaRPr sz="3200" b="1">
              <a:solidFill>
                <a:srgbClr val="0070C0"/>
              </a:solidFill>
            </a:endParaRPr>
          </a:p>
          <a:p>
            <a:pPr lvl="0" algn="just">
              <a:buNone/>
            </a:pPr>
            <a:endParaRPr sz="3200" b="1">
              <a:solidFill>
                <a:srgbClr val="0070C0"/>
              </a:solidFill>
            </a:endParaRPr>
          </a:p>
          <a:p>
            <a:pPr lvl="0" algn="just"/>
            <a:r>
              <a:rPr sz="3200" b="1">
                <a:solidFill>
                  <a:srgbClr val="0070C0"/>
                </a:solidFill>
              </a:rPr>
              <a:t>طبقه بندی سهام ممتاز</a:t>
            </a:r>
          </a:p>
          <a:p>
            <a:pPr lvl="0" algn="just">
              <a:buNone/>
            </a:pPr>
            <a:endParaRPr sz="3200" b="1">
              <a:solidFill>
                <a:srgbClr val="0070C0"/>
              </a:solidFill>
            </a:endParaRPr>
          </a:p>
          <a:p>
            <a:pPr lvl="0" algn="just"/>
            <a:r>
              <a:rPr sz="2400" b="1">
                <a:solidFill>
                  <a:srgbClr val="0070C0"/>
                </a:solidFill>
              </a:rPr>
              <a:t>انتشار مجدد صورتهای مالی برای اصلاح اشتباهات سنواتی</a:t>
            </a:r>
          </a:p>
          <a:p>
            <a:pPr lvl="0" algn="just">
              <a:buNone/>
            </a:pPr>
            <a:endParaRPr sz="2400" b="1">
              <a:solidFill>
                <a:srgbClr val="0070C0"/>
              </a:solidFill>
            </a:endParaRPr>
          </a:p>
          <a:p>
            <a:pPr lvl="0" algn="just"/>
            <a:endParaRPr sz="2400" b="1">
              <a:solidFill>
                <a:srgbClr val="0070C0"/>
              </a:solidFill>
            </a:endParaRPr>
          </a:p>
          <a:p>
            <a:pPr lvl="0" algn="just">
              <a:buNone/>
            </a:pPr>
            <a:endParaRPr sz="2400" b="1">
              <a:solidFill>
                <a:srgbClr val="0070C0"/>
              </a:solidFill>
            </a:endParaRPr>
          </a:p>
          <a:p>
            <a:pPr lvl="0" algn="just">
              <a:buNone/>
            </a:pPr>
            <a:r>
              <a:rPr sz="3600" b="1">
                <a:solidFill>
                  <a:srgbClr val="0070C0"/>
                </a:solidFill>
              </a:rPr>
              <a:t> </a:t>
            </a:r>
          </a:p>
        </p:txBody>
      </p:sp>
      <p:grpSp>
        <p:nvGrpSpPr>
          <p:cNvPr id="3" name="Group 2"/>
          <p:cNvGrpSpPr/>
          <p:nvPr/>
        </p:nvGrpSpPr>
        <p:grpSpPr>
          <a:xfrm>
            <a:off x="107950" y="981075"/>
            <a:ext cx="8945562" cy="1865313"/>
            <a:chOff x="68" y="618"/>
            <a:chExt cx="5635" cy="1175"/>
          </a:xfrm>
        </p:grpSpPr>
        <p:sp>
          <p:nvSpPr>
            <p:cNvPr id="4" name="Rectangle 3"/>
            <p:cNvSpPr/>
            <p:nvPr/>
          </p:nvSpPr>
          <p:spPr>
            <a:xfrm>
              <a:off x="3825" y="618"/>
              <a:ext cx="1878" cy="349"/>
            </a:xfrm>
            <a:prstGeom prst="rect">
              <a:avLst/>
            </a:prstGeom>
            <a:solidFill>
              <a:srgbClr val="0F6FC6"/>
            </a:solidFill>
            <a:ln>
              <a:noFill/>
            </a:ln>
          </p:spPr>
          <p:txBody>
            <a:bodyPr lIns="91445" tIns="45721" rIns="91445" bIns="45721"/>
            <a:lstStyle>
              <a:lvl1pPr lvl="0">
                <a:defRPr/>
              </a:lvl1pPr>
            </a:lstStyle>
            <a:p>
              <a:pPr lvl="0" algn="ctr"/>
              <a:r>
                <a:rPr sz="2400" b="1">
                  <a:solidFill>
                    <a:srgbClr val="FFFFFF"/>
                  </a:solidFill>
                  <a:latin typeface="Constantia"/>
                </a:rPr>
                <a:t>ایران</a:t>
              </a:r>
            </a:p>
          </p:txBody>
        </p:sp>
        <p:sp>
          <p:nvSpPr>
            <p:cNvPr id="5" name="Rectangle 4"/>
            <p:cNvSpPr/>
            <p:nvPr/>
          </p:nvSpPr>
          <p:spPr>
            <a:xfrm>
              <a:off x="1946" y="618"/>
              <a:ext cx="1879" cy="349"/>
            </a:xfrm>
            <a:prstGeom prst="rect">
              <a:avLst/>
            </a:prstGeom>
            <a:solidFill>
              <a:srgbClr val="0F6FC6"/>
            </a:solidFill>
            <a:ln>
              <a:noFill/>
            </a:ln>
          </p:spPr>
          <p:txBody>
            <a:bodyPr lIns="91445" tIns="45721" rIns="91445" bIns="45721"/>
            <a:lstStyle>
              <a:lvl1pPr lvl="0">
                <a:defRPr/>
              </a:lvl1pPr>
            </a:lstStyle>
            <a:p>
              <a:pPr lvl="0" algn="ctr"/>
              <a:r>
                <a:rPr sz="2400" b="1">
                  <a:solidFill>
                    <a:srgbClr val="FFFFFF"/>
                  </a:solidFill>
                  <a:latin typeface="Constantia"/>
                </a:rPr>
                <a:t>IFRS</a:t>
              </a:r>
            </a:p>
          </p:txBody>
        </p:sp>
        <p:sp>
          <p:nvSpPr>
            <p:cNvPr id="6" name="Rectangle 5"/>
            <p:cNvSpPr/>
            <p:nvPr/>
          </p:nvSpPr>
          <p:spPr>
            <a:xfrm>
              <a:off x="68" y="618"/>
              <a:ext cx="1878" cy="349"/>
            </a:xfrm>
            <a:prstGeom prst="rect">
              <a:avLst/>
            </a:prstGeom>
            <a:solidFill>
              <a:srgbClr val="0F6FC6"/>
            </a:solidFill>
            <a:ln>
              <a:noFill/>
            </a:ln>
          </p:spPr>
          <p:txBody>
            <a:bodyPr lIns="91445" tIns="45721" rIns="91445" bIns="45721"/>
            <a:lstStyle>
              <a:lvl1pPr lvl="0">
                <a:defRPr/>
              </a:lvl1pPr>
            </a:lstStyle>
            <a:p>
              <a:pPr lvl="0" algn="ctr"/>
              <a:r>
                <a:rPr sz="2400" b="1">
                  <a:solidFill>
                    <a:srgbClr val="FFFFFF"/>
                  </a:solidFill>
                  <a:latin typeface="Constantia"/>
                </a:rPr>
                <a:t>GAAP</a:t>
              </a:r>
            </a:p>
          </p:txBody>
        </p:sp>
        <p:sp>
          <p:nvSpPr>
            <p:cNvPr id="7" name="Rectangle 6"/>
            <p:cNvSpPr/>
            <p:nvPr/>
          </p:nvSpPr>
          <p:spPr>
            <a:xfrm>
              <a:off x="3825" y="967"/>
              <a:ext cx="1878" cy="826"/>
            </a:xfrm>
            <a:prstGeom prst="rect">
              <a:avLst/>
            </a:prstGeom>
            <a:solidFill>
              <a:srgbClr val="CCD5EA"/>
            </a:solidFill>
            <a:ln>
              <a:noFill/>
            </a:ln>
          </p:spPr>
          <p:txBody>
            <a:bodyPr lIns="91445" tIns="45742" rIns="91445" bIns="45742"/>
            <a:lstStyle>
              <a:lvl1pPr lvl="0">
                <a:defRPr/>
              </a:lvl1pPr>
            </a:lstStyle>
            <a:p>
              <a:pPr lvl="0" algn="ctr"/>
              <a:r>
                <a:rPr sz="2000" b="1">
                  <a:solidFill>
                    <a:srgbClr val="000000"/>
                  </a:solidFill>
                  <a:latin typeface="Constantia"/>
                </a:rPr>
                <a:t>ارائه یک ستون در ترازنامه(شامل ارقام مربوط به پایان دوره مالی قبلی)</a:t>
              </a:r>
            </a:p>
          </p:txBody>
        </p:sp>
        <p:sp>
          <p:nvSpPr>
            <p:cNvPr id="8" name="Rectangle 7"/>
            <p:cNvSpPr/>
            <p:nvPr/>
          </p:nvSpPr>
          <p:spPr>
            <a:xfrm>
              <a:off x="1946" y="967"/>
              <a:ext cx="1879" cy="826"/>
            </a:xfrm>
            <a:prstGeom prst="rect">
              <a:avLst/>
            </a:prstGeom>
            <a:solidFill>
              <a:srgbClr val="CCD5EA"/>
            </a:solidFill>
            <a:ln>
              <a:noFill/>
            </a:ln>
          </p:spPr>
          <p:txBody>
            <a:bodyPr lIns="91445" tIns="45742" rIns="91445" bIns="45742"/>
            <a:lstStyle>
              <a:lvl1pPr lvl="0">
                <a:defRPr/>
              </a:lvl1pPr>
            </a:lstStyle>
            <a:p>
              <a:pPr lvl="0" algn="ctr"/>
              <a:r>
                <a:rPr sz="2000" b="1">
                  <a:solidFill>
                    <a:srgbClr val="000000"/>
                  </a:solidFill>
                  <a:latin typeface="Constantia"/>
                </a:rPr>
                <a:t>ارائه دو ستون در ترازنامه(شامل ارقام مربوط به پایان دوره مالی قبلی و ارقام مربوط به ابتدای دوره مالی قبلی)</a:t>
              </a:r>
            </a:p>
          </p:txBody>
        </p:sp>
        <p:sp>
          <p:nvSpPr>
            <p:cNvPr id="9" name="Rectangle 8"/>
            <p:cNvSpPr/>
            <p:nvPr/>
          </p:nvSpPr>
          <p:spPr>
            <a:xfrm>
              <a:off x="68" y="967"/>
              <a:ext cx="1878" cy="826"/>
            </a:xfrm>
            <a:prstGeom prst="rect">
              <a:avLst/>
            </a:prstGeom>
            <a:solidFill>
              <a:srgbClr val="CCD5EA"/>
            </a:solidFill>
            <a:ln>
              <a:noFill/>
            </a:ln>
          </p:spPr>
          <p:txBody>
            <a:bodyPr lIns="91445" tIns="45742" rIns="91445" bIns="45742"/>
            <a:lstStyle>
              <a:lvl1pPr lvl="0">
                <a:defRPr/>
              </a:lvl1pPr>
            </a:lstStyle>
            <a:p>
              <a:pPr lvl="0" algn="ctr"/>
              <a:r>
                <a:rPr sz="2000" b="1">
                  <a:solidFill>
                    <a:srgbClr val="000000"/>
                  </a:solidFill>
                  <a:latin typeface="Constantia"/>
                </a:rPr>
                <a:t>ارائه یک ستون در ترازنامه(شامل ارقام مربوط به پایان دوره مالی قبلی)</a:t>
              </a:r>
            </a:p>
          </p:txBody>
        </p:sp>
        <p:sp>
          <p:nvSpPr>
            <p:cNvPr id="10" name="Straight Connector 9"/>
            <p:cNvSpPr/>
            <p:nvPr/>
          </p:nvSpPr>
          <p:spPr>
            <a:xfrm>
              <a:off x="3825" y="618"/>
              <a:ext cx="0" cy="1175"/>
            </a:xfrm>
            <a:prstGeom prst="line">
              <a:avLst/>
            </a:prstGeom>
            <a:noFill/>
            <a:ln w="12700">
              <a:solidFill>
                <a:srgbClr val="FFFFFF"/>
              </a:solidFill>
              <a:miter/>
            </a:ln>
          </p:spPr>
          <p:txBody>
            <a:bodyPr/>
            <a:lstStyle>
              <a:lvl1pPr lvl="0">
                <a:defRPr/>
              </a:lvl1pPr>
            </a:lstStyle>
            <a:p>
              <a:endParaRPr/>
            </a:p>
          </p:txBody>
        </p:sp>
        <p:sp>
          <p:nvSpPr>
            <p:cNvPr id="11" name="Straight Connector 10"/>
            <p:cNvSpPr/>
            <p:nvPr/>
          </p:nvSpPr>
          <p:spPr>
            <a:xfrm>
              <a:off x="1946" y="618"/>
              <a:ext cx="0" cy="1175"/>
            </a:xfrm>
            <a:prstGeom prst="line">
              <a:avLst/>
            </a:prstGeom>
            <a:noFill/>
            <a:ln w="12700">
              <a:solidFill>
                <a:srgbClr val="FFFFFF"/>
              </a:solidFill>
              <a:miter/>
            </a:ln>
          </p:spPr>
          <p:txBody>
            <a:bodyPr/>
            <a:lstStyle>
              <a:lvl1pPr lvl="0">
                <a:defRPr/>
              </a:lvl1pPr>
            </a:lstStyle>
            <a:p>
              <a:endParaRPr/>
            </a:p>
          </p:txBody>
        </p:sp>
        <p:sp>
          <p:nvSpPr>
            <p:cNvPr id="12" name="Straight Connector 11"/>
            <p:cNvSpPr/>
            <p:nvPr/>
          </p:nvSpPr>
          <p:spPr>
            <a:xfrm>
              <a:off x="68" y="967"/>
              <a:ext cx="5635" cy="0"/>
            </a:xfrm>
            <a:prstGeom prst="line">
              <a:avLst/>
            </a:prstGeom>
            <a:noFill/>
            <a:ln w="38100">
              <a:solidFill>
                <a:srgbClr val="FFFFFF"/>
              </a:solidFill>
              <a:miter/>
            </a:ln>
          </p:spPr>
          <p:txBody>
            <a:bodyPr/>
            <a:lstStyle>
              <a:lvl1pPr lvl="0">
                <a:defRPr/>
              </a:lvl1pPr>
            </a:lstStyle>
            <a:p>
              <a:endParaRPr/>
            </a:p>
          </p:txBody>
        </p:sp>
        <p:sp>
          <p:nvSpPr>
            <p:cNvPr id="13" name="Straight Connector 12"/>
            <p:cNvSpPr/>
            <p:nvPr/>
          </p:nvSpPr>
          <p:spPr>
            <a:xfrm>
              <a:off x="5703" y="618"/>
              <a:ext cx="0" cy="1175"/>
            </a:xfrm>
            <a:prstGeom prst="line">
              <a:avLst/>
            </a:prstGeom>
            <a:noFill/>
            <a:ln w="12700">
              <a:solidFill>
                <a:srgbClr val="FFFFFF"/>
              </a:solidFill>
              <a:miter/>
            </a:ln>
          </p:spPr>
          <p:txBody>
            <a:bodyPr/>
            <a:lstStyle>
              <a:lvl1pPr lvl="0">
                <a:defRPr/>
              </a:lvl1pPr>
            </a:lstStyle>
            <a:p>
              <a:endParaRPr/>
            </a:p>
          </p:txBody>
        </p:sp>
        <p:sp>
          <p:nvSpPr>
            <p:cNvPr id="14" name="Straight Connector 13"/>
            <p:cNvSpPr/>
            <p:nvPr/>
          </p:nvSpPr>
          <p:spPr>
            <a:xfrm>
              <a:off x="68" y="618"/>
              <a:ext cx="0" cy="1175"/>
            </a:xfrm>
            <a:prstGeom prst="line">
              <a:avLst/>
            </a:prstGeom>
            <a:noFill/>
            <a:ln w="12700">
              <a:solidFill>
                <a:srgbClr val="FFFFFF"/>
              </a:solidFill>
              <a:miter/>
            </a:ln>
          </p:spPr>
          <p:txBody>
            <a:bodyPr/>
            <a:lstStyle>
              <a:lvl1pPr lvl="0">
                <a:defRPr/>
              </a:lvl1pPr>
            </a:lstStyle>
            <a:p>
              <a:endParaRPr/>
            </a:p>
          </p:txBody>
        </p:sp>
        <p:sp>
          <p:nvSpPr>
            <p:cNvPr id="15" name="Straight Connector 14"/>
            <p:cNvSpPr/>
            <p:nvPr/>
          </p:nvSpPr>
          <p:spPr>
            <a:xfrm>
              <a:off x="68" y="618"/>
              <a:ext cx="5635" cy="0"/>
            </a:xfrm>
            <a:prstGeom prst="line">
              <a:avLst/>
            </a:prstGeom>
            <a:noFill/>
            <a:ln w="12700">
              <a:solidFill>
                <a:srgbClr val="FFFFFF"/>
              </a:solidFill>
              <a:miter/>
            </a:ln>
          </p:spPr>
          <p:txBody>
            <a:bodyPr/>
            <a:lstStyle>
              <a:lvl1pPr lvl="0">
                <a:defRPr/>
              </a:lvl1pPr>
            </a:lstStyle>
            <a:p>
              <a:endParaRPr/>
            </a:p>
          </p:txBody>
        </p:sp>
        <p:sp>
          <p:nvSpPr>
            <p:cNvPr id="16" name="Straight Connector 15"/>
            <p:cNvSpPr/>
            <p:nvPr/>
          </p:nvSpPr>
          <p:spPr>
            <a:xfrm>
              <a:off x="68" y="1793"/>
              <a:ext cx="5635" cy="0"/>
            </a:xfrm>
            <a:prstGeom prst="line">
              <a:avLst/>
            </a:prstGeom>
            <a:noFill/>
            <a:ln w="12700">
              <a:solidFill>
                <a:srgbClr val="FFFFFF"/>
              </a:solidFill>
              <a:miter/>
            </a:ln>
          </p:spPr>
          <p:txBody>
            <a:bodyPr/>
            <a:lstStyle>
              <a:lvl1pPr lvl="0">
                <a:defRPr/>
              </a:lvl1pPr>
            </a:lstStyle>
            <a:p>
              <a:endParaRPr/>
            </a:p>
          </p:txBody>
        </p:sp>
      </p:grpSp>
      <p:grpSp>
        <p:nvGrpSpPr>
          <p:cNvPr id="17" name="Group 16"/>
          <p:cNvGrpSpPr/>
          <p:nvPr/>
        </p:nvGrpSpPr>
        <p:grpSpPr>
          <a:xfrm>
            <a:off x="-23812" y="3486150"/>
            <a:ext cx="8943974" cy="1166813"/>
            <a:chOff x="-15" y="2196"/>
            <a:chExt cx="5634" cy="735"/>
          </a:xfrm>
        </p:grpSpPr>
        <p:sp>
          <p:nvSpPr>
            <p:cNvPr id="18" name="Rectangle 17"/>
            <p:cNvSpPr/>
            <p:nvPr/>
          </p:nvSpPr>
          <p:spPr>
            <a:xfrm>
              <a:off x="3741" y="2196"/>
              <a:ext cx="1878" cy="293"/>
            </a:xfrm>
            <a:prstGeom prst="rect">
              <a:avLst/>
            </a:prstGeom>
            <a:solidFill>
              <a:srgbClr val="0F6FC6"/>
            </a:solidFill>
            <a:ln>
              <a:noFill/>
            </a:ln>
          </p:spPr>
          <p:txBody>
            <a:bodyPr lIns="91429" rIns="91429"/>
            <a:lstStyle>
              <a:lvl1pPr lvl="0">
                <a:defRPr/>
              </a:lvl1pPr>
            </a:lstStyle>
            <a:p>
              <a:pPr lvl="0" algn="ctr"/>
              <a:r>
                <a:rPr sz="2400" b="1">
                  <a:solidFill>
                    <a:srgbClr val="FFFFFF"/>
                  </a:solidFill>
                  <a:latin typeface="Constantia"/>
                </a:rPr>
                <a:t>ایران</a:t>
              </a:r>
            </a:p>
          </p:txBody>
        </p:sp>
        <p:sp>
          <p:nvSpPr>
            <p:cNvPr id="19" name="Rectangle 18"/>
            <p:cNvSpPr/>
            <p:nvPr/>
          </p:nvSpPr>
          <p:spPr>
            <a:xfrm>
              <a:off x="1863" y="2196"/>
              <a:ext cx="1878" cy="293"/>
            </a:xfrm>
            <a:prstGeom prst="rect">
              <a:avLst/>
            </a:prstGeom>
            <a:solidFill>
              <a:srgbClr val="0F6FC6"/>
            </a:solidFill>
            <a:ln>
              <a:noFill/>
            </a:ln>
          </p:spPr>
          <p:txBody>
            <a:bodyPr lIns="91429" rIns="91429"/>
            <a:lstStyle>
              <a:lvl1pPr lvl="0">
                <a:defRPr/>
              </a:lvl1pPr>
            </a:lstStyle>
            <a:p>
              <a:pPr lvl="0" algn="ctr"/>
              <a:r>
                <a:rPr sz="2400" b="1">
                  <a:solidFill>
                    <a:srgbClr val="FFFFFF"/>
                  </a:solidFill>
                  <a:latin typeface="Constantia"/>
                </a:rPr>
                <a:t>IFRS</a:t>
              </a:r>
            </a:p>
          </p:txBody>
        </p:sp>
        <p:sp>
          <p:nvSpPr>
            <p:cNvPr id="20" name="Rectangle 19"/>
            <p:cNvSpPr/>
            <p:nvPr/>
          </p:nvSpPr>
          <p:spPr>
            <a:xfrm>
              <a:off x="-15" y="2196"/>
              <a:ext cx="1878" cy="293"/>
            </a:xfrm>
            <a:prstGeom prst="rect">
              <a:avLst/>
            </a:prstGeom>
            <a:solidFill>
              <a:srgbClr val="0F6FC6"/>
            </a:solidFill>
            <a:ln>
              <a:noFill/>
            </a:ln>
          </p:spPr>
          <p:txBody>
            <a:bodyPr lIns="91429" rIns="91429"/>
            <a:lstStyle>
              <a:lvl1pPr lvl="0">
                <a:defRPr/>
              </a:lvl1pPr>
            </a:lstStyle>
            <a:p>
              <a:pPr lvl="0" algn="ctr"/>
              <a:r>
                <a:rPr sz="2400" b="1">
                  <a:solidFill>
                    <a:srgbClr val="FFFFFF"/>
                  </a:solidFill>
                  <a:latin typeface="Constantia"/>
                </a:rPr>
                <a:t>GAAP</a:t>
              </a:r>
            </a:p>
          </p:txBody>
        </p:sp>
        <p:sp>
          <p:nvSpPr>
            <p:cNvPr id="21" name="Rectangle 20"/>
            <p:cNvSpPr/>
            <p:nvPr/>
          </p:nvSpPr>
          <p:spPr>
            <a:xfrm>
              <a:off x="3741" y="2489"/>
              <a:ext cx="1878" cy="442"/>
            </a:xfrm>
            <a:prstGeom prst="rect">
              <a:avLst/>
            </a:prstGeom>
            <a:solidFill>
              <a:srgbClr val="CCD5EA"/>
            </a:solidFill>
            <a:ln>
              <a:noFill/>
            </a:ln>
          </p:spPr>
          <p:txBody>
            <a:bodyPr lIns="91429" tIns="45741" rIns="91429" bIns="45741"/>
            <a:lstStyle>
              <a:lvl1pPr lvl="0">
                <a:defRPr/>
              </a:lvl1pPr>
            </a:lstStyle>
            <a:p>
              <a:pPr lvl="0" algn="ctr"/>
              <a:r>
                <a:rPr sz="2000" b="1">
                  <a:solidFill>
                    <a:srgbClr val="000000"/>
                  </a:solidFill>
                  <a:latin typeface="Constantia"/>
                </a:rPr>
                <a:t>نیازی به اصلاح و انتشار مجدد صورتهای مالی گذشته نیست</a:t>
              </a:r>
            </a:p>
          </p:txBody>
        </p:sp>
        <p:sp>
          <p:nvSpPr>
            <p:cNvPr id="22" name="Rectangle 21"/>
            <p:cNvSpPr/>
            <p:nvPr/>
          </p:nvSpPr>
          <p:spPr>
            <a:xfrm>
              <a:off x="1863" y="2489"/>
              <a:ext cx="1878" cy="442"/>
            </a:xfrm>
            <a:prstGeom prst="rect">
              <a:avLst/>
            </a:prstGeom>
            <a:solidFill>
              <a:srgbClr val="CCD5EA"/>
            </a:solidFill>
            <a:ln>
              <a:noFill/>
            </a:ln>
          </p:spPr>
          <p:txBody>
            <a:bodyPr lIns="91429" tIns="45741" rIns="91429" bIns="45741"/>
            <a:lstStyle>
              <a:lvl1pPr lvl="0">
                <a:defRPr/>
              </a:lvl1pPr>
            </a:lstStyle>
            <a:p>
              <a:pPr lvl="0" algn="ctr"/>
              <a:r>
                <a:rPr sz="2000" b="1">
                  <a:solidFill>
                    <a:srgbClr val="000000"/>
                  </a:solidFill>
                  <a:latin typeface="Constantia"/>
                </a:rPr>
                <a:t>نیازی به اصلاح و انتشار مجدد صورتهای مالی گذشته نیست</a:t>
              </a:r>
            </a:p>
          </p:txBody>
        </p:sp>
        <p:sp>
          <p:nvSpPr>
            <p:cNvPr id="23" name="Rectangle 22"/>
            <p:cNvSpPr/>
            <p:nvPr/>
          </p:nvSpPr>
          <p:spPr>
            <a:xfrm>
              <a:off x="-15" y="2489"/>
              <a:ext cx="1878" cy="442"/>
            </a:xfrm>
            <a:prstGeom prst="rect">
              <a:avLst/>
            </a:prstGeom>
            <a:solidFill>
              <a:srgbClr val="CCD5EA"/>
            </a:solidFill>
            <a:ln>
              <a:noFill/>
            </a:ln>
          </p:spPr>
          <p:txBody>
            <a:bodyPr lIns="91429" tIns="45741" rIns="91429" bIns="45741"/>
            <a:lstStyle>
              <a:lvl1pPr lvl="0">
                <a:defRPr/>
              </a:lvl1pPr>
            </a:lstStyle>
            <a:p>
              <a:pPr lvl="0" algn="ctr"/>
              <a:r>
                <a:rPr sz="2000" b="1">
                  <a:solidFill>
                    <a:srgbClr val="000000"/>
                  </a:solidFill>
                  <a:latin typeface="Constantia"/>
                </a:rPr>
                <a:t>الزامی بودن اصلاح و انتشارمجدد صورتهای مالی گذشته</a:t>
              </a:r>
            </a:p>
          </p:txBody>
        </p:sp>
        <p:sp>
          <p:nvSpPr>
            <p:cNvPr id="24" name="Straight Connector 23"/>
            <p:cNvSpPr/>
            <p:nvPr/>
          </p:nvSpPr>
          <p:spPr>
            <a:xfrm>
              <a:off x="3741" y="2196"/>
              <a:ext cx="0" cy="735"/>
            </a:xfrm>
            <a:prstGeom prst="line">
              <a:avLst/>
            </a:prstGeom>
            <a:noFill/>
            <a:ln w="12700">
              <a:solidFill>
                <a:srgbClr val="FFFFFF"/>
              </a:solidFill>
              <a:miter/>
            </a:ln>
          </p:spPr>
          <p:txBody>
            <a:bodyPr/>
            <a:lstStyle>
              <a:lvl1pPr lvl="0">
                <a:defRPr/>
              </a:lvl1pPr>
            </a:lstStyle>
            <a:p>
              <a:endParaRPr/>
            </a:p>
          </p:txBody>
        </p:sp>
        <p:sp>
          <p:nvSpPr>
            <p:cNvPr id="25" name="Straight Connector 24"/>
            <p:cNvSpPr/>
            <p:nvPr/>
          </p:nvSpPr>
          <p:spPr>
            <a:xfrm>
              <a:off x="1863" y="2196"/>
              <a:ext cx="0" cy="735"/>
            </a:xfrm>
            <a:prstGeom prst="line">
              <a:avLst/>
            </a:prstGeom>
            <a:noFill/>
            <a:ln w="12700">
              <a:solidFill>
                <a:srgbClr val="FFFFFF"/>
              </a:solidFill>
              <a:miter/>
            </a:ln>
          </p:spPr>
          <p:txBody>
            <a:bodyPr/>
            <a:lstStyle>
              <a:lvl1pPr lvl="0">
                <a:defRPr/>
              </a:lvl1pPr>
            </a:lstStyle>
            <a:p>
              <a:endParaRPr/>
            </a:p>
          </p:txBody>
        </p:sp>
        <p:sp>
          <p:nvSpPr>
            <p:cNvPr id="26" name="Straight Connector 25"/>
            <p:cNvSpPr/>
            <p:nvPr/>
          </p:nvSpPr>
          <p:spPr>
            <a:xfrm>
              <a:off x="-15" y="2489"/>
              <a:ext cx="5634" cy="0"/>
            </a:xfrm>
            <a:prstGeom prst="line">
              <a:avLst/>
            </a:prstGeom>
            <a:noFill/>
            <a:ln w="38100">
              <a:solidFill>
                <a:srgbClr val="FFFFFF"/>
              </a:solidFill>
              <a:miter/>
            </a:ln>
          </p:spPr>
          <p:txBody>
            <a:bodyPr/>
            <a:lstStyle>
              <a:lvl1pPr lvl="0">
                <a:defRPr/>
              </a:lvl1pPr>
            </a:lstStyle>
            <a:p>
              <a:endParaRPr/>
            </a:p>
          </p:txBody>
        </p:sp>
        <p:sp>
          <p:nvSpPr>
            <p:cNvPr id="27" name="Straight Connector 26"/>
            <p:cNvSpPr/>
            <p:nvPr/>
          </p:nvSpPr>
          <p:spPr>
            <a:xfrm>
              <a:off x="5619" y="2196"/>
              <a:ext cx="0" cy="735"/>
            </a:xfrm>
            <a:prstGeom prst="line">
              <a:avLst/>
            </a:prstGeom>
            <a:noFill/>
            <a:ln w="12700">
              <a:solidFill>
                <a:srgbClr val="FFFFFF"/>
              </a:solidFill>
              <a:miter/>
            </a:ln>
          </p:spPr>
          <p:txBody>
            <a:bodyPr/>
            <a:lstStyle>
              <a:lvl1pPr lvl="0">
                <a:defRPr/>
              </a:lvl1pPr>
            </a:lstStyle>
            <a:p>
              <a:endParaRPr/>
            </a:p>
          </p:txBody>
        </p:sp>
        <p:sp>
          <p:nvSpPr>
            <p:cNvPr id="28" name="Straight Connector 27"/>
            <p:cNvSpPr/>
            <p:nvPr/>
          </p:nvSpPr>
          <p:spPr>
            <a:xfrm>
              <a:off x="-15" y="2196"/>
              <a:ext cx="0" cy="735"/>
            </a:xfrm>
            <a:prstGeom prst="line">
              <a:avLst/>
            </a:prstGeom>
            <a:noFill/>
            <a:ln w="12700">
              <a:solidFill>
                <a:srgbClr val="FFFFFF"/>
              </a:solidFill>
              <a:miter/>
            </a:ln>
          </p:spPr>
          <p:txBody>
            <a:bodyPr/>
            <a:lstStyle>
              <a:lvl1pPr lvl="0">
                <a:defRPr/>
              </a:lvl1pPr>
            </a:lstStyle>
            <a:p>
              <a:endParaRPr/>
            </a:p>
          </p:txBody>
        </p:sp>
        <p:sp>
          <p:nvSpPr>
            <p:cNvPr id="29" name="Straight Connector 28"/>
            <p:cNvSpPr/>
            <p:nvPr/>
          </p:nvSpPr>
          <p:spPr>
            <a:xfrm>
              <a:off x="-15" y="2196"/>
              <a:ext cx="5634" cy="0"/>
            </a:xfrm>
            <a:prstGeom prst="line">
              <a:avLst/>
            </a:prstGeom>
            <a:noFill/>
            <a:ln w="12700">
              <a:solidFill>
                <a:srgbClr val="FFFFFF"/>
              </a:solidFill>
              <a:miter/>
            </a:ln>
          </p:spPr>
          <p:txBody>
            <a:bodyPr/>
            <a:lstStyle>
              <a:lvl1pPr lvl="0">
                <a:defRPr/>
              </a:lvl1pPr>
            </a:lstStyle>
            <a:p>
              <a:endParaRPr/>
            </a:p>
          </p:txBody>
        </p:sp>
        <p:sp>
          <p:nvSpPr>
            <p:cNvPr id="30" name="Straight Connector 29"/>
            <p:cNvSpPr/>
            <p:nvPr/>
          </p:nvSpPr>
          <p:spPr>
            <a:xfrm>
              <a:off x="-15" y="2931"/>
              <a:ext cx="5634" cy="0"/>
            </a:xfrm>
            <a:prstGeom prst="line">
              <a:avLst/>
            </a:prstGeom>
            <a:noFill/>
            <a:ln w="12700">
              <a:solidFill>
                <a:srgbClr val="FFFFFF"/>
              </a:solidFill>
              <a:miter/>
            </a:ln>
          </p:spPr>
          <p:txBody>
            <a:bodyPr/>
            <a:lstStyle>
              <a:lvl1pPr lvl="0">
                <a:defRPr/>
              </a:lvl1pPr>
            </a:lstStyle>
            <a:p>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 calcmode="lin" valueType="num">
                                      <p:cBhvr>
                                        <p:cTn id="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just">
              <a:buNone/>
            </a:pPr>
            <a:r>
              <a:rPr sz="2800" b="1">
                <a:solidFill>
                  <a:srgbClr val="FF0000"/>
                </a:solidFill>
              </a:rPr>
              <a:t>12. سایر موضوعات گزارشگری</a:t>
            </a:r>
          </a:p>
          <a:p>
            <a:pPr lvl="0" algn="just">
              <a:buNone/>
            </a:pPr>
            <a:endParaRPr sz="2800" b="1">
              <a:solidFill>
                <a:srgbClr val="FF0000"/>
              </a:solidFill>
            </a:endParaRPr>
          </a:p>
          <a:p>
            <a:pPr lvl="0" algn="just"/>
            <a:r>
              <a:rPr sz="2400" b="1">
                <a:solidFill>
                  <a:srgbClr val="04617B"/>
                </a:solidFill>
              </a:rPr>
              <a:t>در رابطه با معاملات با اشخاص وابسته </a:t>
            </a:r>
            <a:r>
              <a:rPr sz="2400" b="1"/>
              <a:t>طبق استاندارد ایران و آمریکا افشای حقوق و مزایای مدیران اصلی الزامی نمی باشد، در حالیکه براساس استاندارد بین المللی الزامی است.</a:t>
            </a:r>
          </a:p>
          <a:p>
            <a:pPr lvl="0" algn="just"/>
            <a:r>
              <a:rPr sz="2400" b="1">
                <a:solidFill>
                  <a:srgbClr val="04617B"/>
                </a:solidFill>
              </a:rPr>
              <a:t>در رابطه با رویدادهای بعد از تاریخ ترازنامه </a:t>
            </a:r>
            <a:r>
              <a:rPr sz="2400" b="1"/>
              <a:t>براساس استاندارد ایران و استاندارد بین المللی این رویدادها بین تاریخ ترازنامه و تاریخ تایید صورتهای مالی رخ می دهند؛ در  حالیکه براساس استاندارد آمریکا این رویدادها بین تاریخ ترازنامه و تاریخ انتشار صورتهای مالی رخ می دهند در ضمن طبق GAAP افشای تاریخ تایید صورتهای مالی و اسامی تاییدکنندگان آن، ضروری نمی باشد.</a:t>
            </a:r>
          </a:p>
          <a:p>
            <a:pPr lvl="0" algn="just"/>
            <a:r>
              <a:rPr sz="2400" b="1">
                <a:solidFill>
                  <a:srgbClr val="04617B"/>
                </a:solidFill>
              </a:rPr>
              <a:t>در رابطه با واحدهای تجاری در مرحله قبل از بهره برداری </a:t>
            </a:r>
            <a:r>
              <a:rPr sz="2400" b="1"/>
              <a:t>طبق استاندارد24  ایران الزاماتی پیرامون تشخیص این واحدها تجویز شده و گزارشگری مالی اطلاعات خاص آنها ارائه شده است در حالیکه IFRS و GAAP فاقد چنین استانداردی می باشد.</a:t>
            </a:r>
          </a:p>
          <a:p>
            <a:pPr lvl="0" algn="just">
              <a:buNone/>
            </a:pPr>
            <a:endParaRPr sz="2400" b="1"/>
          </a:p>
          <a:p>
            <a:pPr lvl="0" algn="just"/>
            <a:endParaRPr sz="2400" b="1"/>
          </a:p>
          <a:p>
            <a:pPr lvl="0" algn="just">
              <a:buNone/>
            </a:pPr>
            <a:endParaRPr sz="2400" b="1"/>
          </a:p>
          <a:p>
            <a:pPr lvl="0" algn="just">
              <a:buNone/>
            </a:pPr>
            <a:endParaRPr sz="2400" b="1"/>
          </a:p>
          <a:p>
            <a:pPr lvl="0" algn="just"/>
            <a:endParaRPr sz="2400" b="1"/>
          </a:p>
          <a:p>
            <a:pPr lvl="0" algn="just">
              <a:buNone/>
            </a:pPr>
            <a:endParaRPr sz="2400" b="1"/>
          </a:p>
          <a:p>
            <a:pPr lvl="0" algn="just">
              <a:buNone/>
            </a:pPr>
            <a:r>
              <a:rPr sz="3600" b="1">
                <a:solidFill>
                  <a:srgbClr val="0070C0"/>
                </a:solidFill>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 calcmode="lin" valueType="num">
                                      <p:cBhvr>
                                        <p:cTn id="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r">
              <a:buNone/>
            </a:pPr>
            <a:r>
              <a:rPr sz="2400" dirty="0">
                <a:solidFill>
                  <a:srgbClr val="FF0000"/>
                </a:solidFill>
              </a:rPr>
              <a:t>13. </a:t>
            </a:r>
            <a:r>
              <a:rPr sz="2400" dirty="0" err="1">
                <a:solidFill>
                  <a:srgbClr val="FF0000"/>
                </a:solidFill>
              </a:rPr>
              <a:t>حسابداری</a:t>
            </a:r>
            <a:r>
              <a:rPr sz="2400" dirty="0">
                <a:solidFill>
                  <a:srgbClr val="FF0000"/>
                </a:solidFill>
              </a:rPr>
              <a:t> </a:t>
            </a:r>
            <a:r>
              <a:rPr sz="2400" dirty="0" err="1">
                <a:solidFill>
                  <a:srgbClr val="FF0000"/>
                </a:solidFill>
              </a:rPr>
              <a:t>واحدهای</a:t>
            </a:r>
            <a:r>
              <a:rPr sz="2400" dirty="0">
                <a:solidFill>
                  <a:srgbClr val="FF0000"/>
                </a:solidFill>
              </a:rPr>
              <a:t> </a:t>
            </a:r>
            <a:r>
              <a:rPr sz="2400" dirty="0" err="1">
                <a:solidFill>
                  <a:srgbClr val="FF0000"/>
                </a:solidFill>
              </a:rPr>
              <a:t>تجاری</a:t>
            </a:r>
            <a:r>
              <a:rPr sz="2400" dirty="0">
                <a:solidFill>
                  <a:srgbClr val="FF0000"/>
                </a:solidFill>
              </a:rPr>
              <a:t> </a:t>
            </a:r>
            <a:r>
              <a:rPr sz="2400" dirty="0" err="1">
                <a:solidFill>
                  <a:srgbClr val="FF0000"/>
                </a:solidFill>
              </a:rPr>
              <a:t>کوچک</a:t>
            </a:r>
            <a:endParaRPr sz="2400" dirty="0">
              <a:solidFill>
                <a:srgbClr val="FF0000"/>
              </a:solidFill>
            </a:endParaRPr>
          </a:p>
          <a:p>
            <a:pPr lvl="0" algn="r">
              <a:buNone/>
            </a:pPr>
            <a:endParaRPr sz="2400" dirty="0">
              <a:solidFill>
                <a:srgbClr val="FF0000"/>
              </a:solidFill>
            </a:endParaRPr>
          </a:p>
          <a:p>
            <a:pPr lvl="0" algn="r"/>
            <a:r>
              <a:rPr sz="2000" dirty="0" err="1">
                <a:solidFill>
                  <a:srgbClr val="04617B"/>
                </a:solidFill>
              </a:rPr>
              <a:t>ماهیت</a:t>
            </a:r>
            <a:r>
              <a:rPr sz="2000" dirty="0">
                <a:solidFill>
                  <a:srgbClr val="04617B"/>
                </a:solidFill>
              </a:rPr>
              <a:t> </a:t>
            </a:r>
            <a:r>
              <a:rPr sz="2000" dirty="0" err="1">
                <a:solidFill>
                  <a:srgbClr val="04617B"/>
                </a:solidFill>
              </a:rPr>
              <a:t>استانداردهای</a:t>
            </a:r>
            <a:r>
              <a:rPr sz="2000" dirty="0">
                <a:solidFill>
                  <a:srgbClr val="04617B"/>
                </a:solidFill>
              </a:rPr>
              <a:t> </a:t>
            </a:r>
            <a:r>
              <a:rPr sz="2000" dirty="0" err="1">
                <a:solidFill>
                  <a:srgbClr val="04617B"/>
                </a:solidFill>
              </a:rPr>
              <a:t>بین</a:t>
            </a:r>
            <a:r>
              <a:rPr sz="2000" dirty="0">
                <a:solidFill>
                  <a:srgbClr val="04617B"/>
                </a:solidFill>
              </a:rPr>
              <a:t> </a:t>
            </a:r>
            <a:r>
              <a:rPr sz="2000" dirty="0" err="1">
                <a:solidFill>
                  <a:srgbClr val="04617B"/>
                </a:solidFill>
              </a:rPr>
              <a:t>المللی</a:t>
            </a:r>
            <a:r>
              <a:rPr sz="2000" dirty="0">
                <a:solidFill>
                  <a:srgbClr val="04617B"/>
                </a:solidFill>
              </a:rPr>
              <a:t> </a:t>
            </a:r>
            <a:r>
              <a:rPr sz="2000" dirty="0" err="1">
                <a:solidFill>
                  <a:srgbClr val="04617B"/>
                </a:solidFill>
              </a:rPr>
              <a:t>گزارشگری</a:t>
            </a:r>
            <a:r>
              <a:rPr sz="2000" dirty="0">
                <a:solidFill>
                  <a:srgbClr val="04617B"/>
                </a:solidFill>
              </a:rPr>
              <a:t> </a:t>
            </a:r>
            <a:r>
              <a:rPr sz="2000" dirty="0" err="1">
                <a:solidFill>
                  <a:srgbClr val="04617B"/>
                </a:solidFill>
              </a:rPr>
              <a:t>مالی</a:t>
            </a:r>
            <a:r>
              <a:rPr sz="2000" dirty="0">
                <a:solidFill>
                  <a:srgbClr val="04617B"/>
                </a:solidFill>
              </a:rPr>
              <a:t> </a:t>
            </a:r>
            <a:r>
              <a:rPr sz="2000" dirty="0" err="1">
                <a:solidFill>
                  <a:srgbClr val="04617B"/>
                </a:solidFill>
              </a:rPr>
              <a:t>برای</a:t>
            </a:r>
            <a:r>
              <a:rPr sz="2000" dirty="0">
                <a:solidFill>
                  <a:srgbClr val="04617B"/>
                </a:solidFill>
              </a:rPr>
              <a:t> </a:t>
            </a:r>
            <a:r>
              <a:rPr sz="2000" dirty="0" err="1">
                <a:solidFill>
                  <a:srgbClr val="04617B"/>
                </a:solidFill>
              </a:rPr>
              <a:t>واحدهای</a:t>
            </a:r>
            <a:r>
              <a:rPr sz="2000" dirty="0">
                <a:solidFill>
                  <a:srgbClr val="04617B"/>
                </a:solidFill>
              </a:rPr>
              <a:t> </a:t>
            </a:r>
            <a:r>
              <a:rPr sz="2000" dirty="0" err="1">
                <a:solidFill>
                  <a:srgbClr val="04617B"/>
                </a:solidFill>
              </a:rPr>
              <a:t>تجاری</a:t>
            </a:r>
            <a:r>
              <a:rPr sz="2000" dirty="0">
                <a:solidFill>
                  <a:srgbClr val="04617B"/>
                </a:solidFill>
              </a:rPr>
              <a:t> </a:t>
            </a:r>
            <a:r>
              <a:rPr sz="2000" dirty="0" err="1">
                <a:solidFill>
                  <a:srgbClr val="04617B"/>
                </a:solidFill>
              </a:rPr>
              <a:t>کوچک</a:t>
            </a:r>
            <a:r>
              <a:rPr sz="2000" dirty="0">
                <a:solidFill>
                  <a:srgbClr val="04617B"/>
                </a:solidFill>
              </a:rPr>
              <a:t> و </a:t>
            </a:r>
            <a:r>
              <a:rPr sz="2000" dirty="0" err="1">
                <a:solidFill>
                  <a:srgbClr val="04617B"/>
                </a:solidFill>
              </a:rPr>
              <a:t>متوسط</a:t>
            </a:r>
            <a:r>
              <a:rPr sz="2000" dirty="0">
                <a:solidFill>
                  <a:srgbClr val="04617B"/>
                </a:solidFill>
              </a:rPr>
              <a:t> </a:t>
            </a:r>
          </a:p>
          <a:p>
            <a:pPr lvl="0" algn="r">
              <a:buNone/>
            </a:pPr>
            <a:r>
              <a:rPr sz="2000" dirty="0" err="1"/>
              <a:t>هزینه</a:t>
            </a:r>
            <a:r>
              <a:rPr sz="2000" dirty="0"/>
              <a:t> – </a:t>
            </a:r>
            <a:r>
              <a:rPr sz="2000" dirty="0" err="1"/>
              <a:t>منفعت</a:t>
            </a:r>
            <a:r>
              <a:rPr sz="2000" dirty="0"/>
              <a:t> </a:t>
            </a:r>
            <a:r>
              <a:rPr sz="2000" dirty="0" err="1"/>
              <a:t>به</a:t>
            </a:r>
            <a:r>
              <a:rPr sz="2000" dirty="0"/>
              <a:t> </a:t>
            </a:r>
            <a:r>
              <a:rPr sz="2000" dirty="0" err="1"/>
              <a:t>کارگیری</a:t>
            </a:r>
            <a:r>
              <a:rPr sz="2000" dirty="0"/>
              <a:t> </a:t>
            </a:r>
            <a:r>
              <a:rPr sz="2000" dirty="0" err="1"/>
              <a:t>این</a:t>
            </a:r>
            <a:r>
              <a:rPr sz="2000" dirty="0"/>
              <a:t> </a:t>
            </a:r>
            <a:r>
              <a:rPr sz="2000" dirty="0" err="1"/>
              <a:t>استانداردها</a:t>
            </a:r>
            <a:r>
              <a:rPr sz="2000" dirty="0"/>
              <a:t> </a:t>
            </a:r>
            <a:r>
              <a:rPr sz="2000" dirty="0" err="1"/>
              <a:t>برای</a:t>
            </a:r>
            <a:r>
              <a:rPr sz="2000" dirty="0"/>
              <a:t> </a:t>
            </a:r>
            <a:r>
              <a:rPr sz="2000" dirty="0" err="1"/>
              <a:t>کلیه</a:t>
            </a:r>
            <a:r>
              <a:rPr sz="2000" dirty="0"/>
              <a:t> </a:t>
            </a:r>
            <a:r>
              <a:rPr sz="2000" dirty="0" err="1"/>
              <a:t>واحدهای</a:t>
            </a:r>
            <a:r>
              <a:rPr sz="2000" dirty="0"/>
              <a:t> </a:t>
            </a:r>
            <a:r>
              <a:rPr sz="2000" dirty="0" err="1"/>
              <a:t>گزارشگری</a:t>
            </a:r>
            <a:r>
              <a:rPr sz="2000" dirty="0"/>
              <a:t> </a:t>
            </a:r>
            <a:r>
              <a:rPr sz="2000" dirty="0" err="1"/>
              <a:t>جای</a:t>
            </a:r>
            <a:r>
              <a:rPr sz="2000" dirty="0"/>
              <a:t> </a:t>
            </a:r>
            <a:r>
              <a:rPr sz="2000" dirty="0" err="1"/>
              <a:t>بحث</a:t>
            </a:r>
            <a:r>
              <a:rPr sz="2000" dirty="0"/>
              <a:t> </a:t>
            </a:r>
            <a:r>
              <a:rPr sz="2000" dirty="0" err="1"/>
              <a:t>دارد</a:t>
            </a:r>
            <a:r>
              <a:rPr sz="2000" dirty="0"/>
              <a:t> </a:t>
            </a:r>
            <a:r>
              <a:rPr sz="2000" dirty="0" err="1"/>
              <a:t>اما</a:t>
            </a:r>
            <a:r>
              <a:rPr sz="2000" dirty="0"/>
              <a:t> </a:t>
            </a:r>
            <a:r>
              <a:rPr sz="2000" dirty="0" err="1"/>
              <a:t>در</a:t>
            </a:r>
            <a:r>
              <a:rPr sz="2000" dirty="0"/>
              <a:t> </a:t>
            </a:r>
            <a:r>
              <a:rPr sz="2000" dirty="0" err="1"/>
              <a:t>واحدهای</a:t>
            </a:r>
            <a:r>
              <a:rPr sz="2000" dirty="0"/>
              <a:t> </a:t>
            </a:r>
            <a:r>
              <a:rPr sz="2000" dirty="0" err="1"/>
              <a:t>تجاری</a:t>
            </a:r>
            <a:r>
              <a:rPr sz="2000" dirty="0"/>
              <a:t> </a:t>
            </a:r>
            <a:r>
              <a:rPr sz="2000" dirty="0" err="1"/>
              <a:t>که</a:t>
            </a:r>
            <a:r>
              <a:rPr sz="2000" dirty="0"/>
              <a:t> </a:t>
            </a:r>
            <a:r>
              <a:rPr sz="2000" dirty="0" err="1"/>
              <a:t>نیازهای</a:t>
            </a:r>
            <a:r>
              <a:rPr sz="2000" dirty="0"/>
              <a:t> </a:t>
            </a:r>
            <a:r>
              <a:rPr sz="2000" dirty="0" err="1"/>
              <a:t>اطلاعاتی</a:t>
            </a:r>
            <a:r>
              <a:rPr sz="2000" dirty="0"/>
              <a:t> </a:t>
            </a:r>
            <a:r>
              <a:rPr sz="2000" dirty="0" err="1"/>
              <a:t>مالکان</a:t>
            </a:r>
            <a:r>
              <a:rPr sz="2000" dirty="0"/>
              <a:t> و </a:t>
            </a:r>
            <a:r>
              <a:rPr sz="2000" dirty="0" err="1"/>
              <a:t>اعتباردهندگان</a:t>
            </a:r>
            <a:r>
              <a:rPr sz="2000" dirty="0"/>
              <a:t> </a:t>
            </a:r>
            <a:r>
              <a:rPr sz="2000" dirty="0" err="1"/>
              <a:t>محدود</a:t>
            </a:r>
            <a:r>
              <a:rPr sz="2000" dirty="0"/>
              <a:t> </a:t>
            </a:r>
            <a:r>
              <a:rPr sz="2000" dirty="0" err="1"/>
              <a:t>می</a:t>
            </a:r>
            <a:r>
              <a:rPr sz="2000" dirty="0"/>
              <a:t> </a:t>
            </a:r>
            <a:r>
              <a:rPr sz="2000" dirty="0" err="1"/>
              <a:t>باشد</a:t>
            </a:r>
            <a:r>
              <a:rPr sz="2000" dirty="0"/>
              <a:t>؛ </a:t>
            </a:r>
            <a:r>
              <a:rPr sz="2000" dirty="0" err="1"/>
              <a:t>این</a:t>
            </a:r>
            <a:r>
              <a:rPr sz="2000" dirty="0"/>
              <a:t> </a:t>
            </a:r>
            <a:r>
              <a:rPr sz="2000" dirty="0" err="1"/>
              <a:t>واحدها</a:t>
            </a:r>
            <a:r>
              <a:rPr sz="2000" dirty="0"/>
              <a:t> </a:t>
            </a:r>
            <a:r>
              <a:rPr sz="2000" dirty="0" err="1"/>
              <a:t>حجم</a:t>
            </a:r>
            <a:r>
              <a:rPr sz="2000" dirty="0"/>
              <a:t> </a:t>
            </a:r>
            <a:r>
              <a:rPr sz="2000" dirty="0" err="1"/>
              <a:t>الزامات</a:t>
            </a:r>
            <a:r>
              <a:rPr sz="2000" dirty="0"/>
              <a:t> </a:t>
            </a:r>
            <a:r>
              <a:rPr sz="2000" dirty="0" err="1"/>
              <a:t>مربوط</a:t>
            </a:r>
            <a:r>
              <a:rPr sz="2000" dirty="0"/>
              <a:t> </a:t>
            </a:r>
            <a:r>
              <a:rPr sz="2000" dirty="0" err="1"/>
              <a:t>به</a:t>
            </a:r>
            <a:r>
              <a:rPr sz="2000" dirty="0"/>
              <a:t> </a:t>
            </a:r>
            <a:r>
              <a:rPr sz="2000" dirty="0" err="1"/>
              <a:t>افشای</a:t>
            </a:r>
            <a:r>
              <a:rPr sz="2000" dirty="0"/>
              <a:t> </a:t>
            </a:r>
            <a:r>
              <a:rPr sz="2000" dirty="0" err="1"/>
              <a:t>خود</a:t>
            </a:r>
            <a:r>
              <a:rPr sz="2000" dirty="0"/>
              <a:t> </a:t>
            </a:r>
            <a:r>
              <a:rPr sz="2000" dirty="0" err="1"/>
              <a:t>را</a:t>
            </a:r>
            <a:r>
              <a:rPr sz="2000" dirty="0"/>
              <a:t> </a:t>
            </a:r>
            <a:r>
              <a:rPr sz="2000" dirty="0" err="1"/>
              <a:t>می</a:t>
            </a:r>
            <a:r>
              <a:rPr sz="2000" dirty="0"/>
              <a:t> </a:t>
            </a:r>
            <a:r>
              <a:rPr sz="2000" dirty="0" err="1"/>
              <a:t>توانند</a:t>
            </a:r>
            <a:r>
              <a:rPr sz="2000" dirty="0"/>
              <a:t> </a:t>
            </a:r>
            <a:r>
              <a:rPr sz="2000" dirty="0" err="1"/>
              <a:t>حدود</a:t>
            </a:r>
            <a:r>
              <a:rPr sz="2000" dirty="0"/>
              <a:t> </a:t>
            </a:r>
            <a:r>
              <a:rPr sz="2000" dirty="0" err="1"/>
              <a:t>ده</a:t>
            </a:r>
            <a:r>
              <a:rPr sz="2000" dirty="0"/>
              <a:t> </a:t>
            </a:r>
            <a:r>
              <a:rPr sz="2000" dirty="0" err="1"/>
              <a:t>درصد</a:t>
            </a:r>
            <a:r>
              <a:rPr sz="2000" dirty="0"/>
              <a:t> </a:t>
            </a:r>
            <a:r>
              <a:rPr sz="2000" dirty="0" err="1"/>
              <a:t>استانداردهای</a:t>
            </a:r>
            <a:r>
              <a:rPr sz="2000" dirty="0"/>
              <a:t> </a:t>
            </a:r>
            <a:r>
              <a:rPr sz="2000" dirty="0" err="1"/>
              <a:t>مصوب</a:t>
            </a:r>
            <a:r>
              <a:rPr sz="2000" dirty="0"/>
              <a:t> </a:t>
            </a:r>
            <a:r>
              <a:rPr sz="2000" dirty="0" err="1"/>
              <a:t>در</a:t>
            </a:r>
            <a:r>
              <a:rPr sz="2000" dirty="0"/>
              <a:t> </a:t>
            </a:r>
            <a:r>
              <a:rPr sz="2000" dirty="0" err="1"/>
              <a:t>نظر</a:t>
            </a:r>
            <a:r>
              <a:rPr sz="2000" dirty="0"/>
              <a:t> </a:t>
            </a:r>
            <a:r>
              <a:rPr sz="2000" dirty="0" err="1"/>
              <a:t>بگیرند</a:t>
            </a:r>
            <a:r>
              <a:rPr sz="2000" dirty="0"/>
              <a:t>.</a:t>
            </a:r>
          </a:p>
          <a:p>
            <a:pPr lvl="0" algn="r"/>
            <a:r>
              <a:rPr sz="2000" dirty="0" err="1">
                <a:solidFill>
                  <a:srgbClr val="00B0F0"/>
                </a:solidFill>
              </a:rPr>
              <a:t>ویژگیهای</a:t>
            </a:r>
            <a:r>
              <a:rPr sz="2000" dirty="0">
                <a:solidFill>
                  <a:srgbClr val="00B0F0"/>
                </a:solidFill>
              </a:rPr>
              <a:t> </a:t>
            </a:r>
            <a:r>
              <a:rPr sz="2000" dirty="0" err="1">
                <a:solidFill>
                  <a:srgbClr val="00B0F0"/>
                </a:solidFill>
              </a:rPr>
              <a:t>واحدهای</a:t>
            </a:r>
            <a:r>
              <a:rPr sz="2000" dirty="0">
                <a:solidFill>
                  <a:srgbClr val="00B0F0"/>
                </a:solidFill>
              </a:rPr>
              <a:t> </a:t>
            </a:r>
            <a:r>
              <a:rPr sz="2000" dirty="0" err="1">
                <a:solidFill>
                  <a:srgbClr val="00B0F0"/>
                </a:solidFill>
              </a:rPr>
              <a:t>تجاری</a:t>
            </a:r>
            <a:r>
              <a:rPr sz="2000" dirty="0">
                <a:solidFill>
                  <a:srgbClr val="00B0F0"/>
                </a:solidFill>
              </a:rPr>
              <a:t> </a:t>
            </a:r>
            <a:r>
              <a:rPr sz="2000" dirty="0" err="1">
                <a:solidFill>
                  <a:srgbClr val="00B0F0"/>
                </a:solidFill>
              </a:rPr>
              <a:t>کوچک</a:t>
            </a:r>
            <a:r>
              <a:rPr sz="2000" dirty="0">
                <a:solidFill>
                  <a:srgbClr val="00B0F0"/>
                </a:solidFill>
              </a:rPr>
              <a:t> و </a:t>
            </a:r>
            <a:r>
              <a:rPr sz="2000" dirty="0" err="1">
                <a:solidFill>
                  <a:srgbClr val="00B0F0"/>
                </a:solidFill>
              </a:rPr>
              <a:t>متوسط</a:t>
            </a:r>
            <a:r>
              <a:rPr sz="2000" dirty="0">
                <a:solidFill>
                  <a:srgbClr val="00B0F0"/>
                </a:solidFill>
              </a:rPr>
              <a:t>:</a:t>
            </a:r>
          </a:p>
          <a:p>
            <a:pPr lvl="0" algn="r">
              <a:buNone/>
            </a:pPr>
            <a:r>
              <a:rPr sz="2000" dirty="0" err="1"/>
              <a:t>طبق</a:t>
            </a:r>
            <a:r>
              <a:rPr sz="2000" dirty="0"/>
              <a:t> </a:t>
            </a:r>
            <a:r>
              <a:rPr sz="2000" dirty="0" err="1"/>
              <a:t>تعریف</a:t>
            </a:r>
            <a:r>
              <a:rPr sz="2000" dirty="0"/>
              <a:t> IASB </a:t>
            </a:r>
            <a:r>
              <a:rPr sz="2000" dirty="0" err="1"/>
              <a:t>اندازه</a:t>
            </a:r>
            <a:r>
              <a:rPr sz="2000" dirty="0"/>
              <a:t> </a:t>
            </a:r>
            <a:r>
              <a:rPr sz="2000" dirty="0" err="1"/>
              <a:t>یک</a:t>
            </a:r>
            <a:r>
              <a:rPr sz="2000" dirty="0"/>
              <a:t> </a:t>
            </a:r>
            <a:r>
              <a:rPr sz="2000" dirty="0" err="1"/>
              <a:t>واحد</a:t>
            </a:r>
            <a:r>
              <a:rPr sz="2000" dirty="0"/>
              <a:t> </a:t>
            </a:r>
            <a:r>
              <a:rPr sz="2000" dirty="0" err="1"/>
              <a:t>تجاری</a:t>
            </a:r>
            <a:r>
              <a:rPr sz="2000" dirty="0"/>
              <a:t> </a:t>
            </a:r>
            <a:r>
              <a:rPr sz="2000" dirty="0" err="1"/>
              <a:t>از</a:t>
            </a:r>
            <a:r>
              <a:rPr sz="2000" dirty="0"/>
              <a:t> </a:t>
            </a:r>
            <a:r>
              <a:rPr sz="2000" dirty="0" err="1"/>
              <a:t>میزان</a:t>
            </a:r>
            <a:r>
              <a:rPr sz="2000" dirty="0"/>
              <a:t> </a:t>
            </a:r>
            <a:r>
              <a:rPr sz="2000" dirty="0" err="1"/>
              <a:t>گستره</a:t>
            </a:r>
            <a:r>
              <a:rPr sz="2000" dirty="0"/>
              <a:t> </a:t>
            </a:r>
            <a:r>
              <a:rPr sz="2000" dirty="0" err="1"/>
              <a:t>مسولیت</a:t>
            </a:r>
            <a:r>
              <a:rPr sz="2000" dirty="0"/>
              <a:t> </a:t>
            </a:r>
            <a:r>
              <a:rPr sz="2000" dirty="0" err="1"/>
              <a:t>پاسخگویی</a:t>
            </a:r>
            <a:r>
              <a:rPr sz="2000" dirty="0"/>
              <a:t> </a:t>
            </a:r>
            <a:r>
              <a:rPr sz="2000" dirty="0" err="1"/>
              <a:t>آن</a:t>
            </a:r>
            <a:r>
              <a:rPr sz="2000" dirty="0"/>
              <a:t> </a:t>
            </a:r>
            <a:r>
              <a:rPr sz="2000" dirty="0" err="1"/>
              <a:t>واحد</a:t>
            </a:r>
            <a:r>
              <a:rPr sz="2000" dirty="0"/>
              <a:t> </a:t>
            </a:r>
            <a:r>
              <a:rPr sz="2000" dirty="0" err="1"/>
              <a:t>قابل</a:t>
            </a:r>
            <a:r>
              <a:rPr sz="2000" dirty="0"/>
              <a:t> </a:t>
            </a:r>
            <a:r>
              <a:rPr sz="2000" dirty="0" err="1"/>
              <a:t>تعیین</a:t>
            </a:r>
            <a:r>
              <a:rPr sz="2000" dirty="0"/>
              <a:t> </a:t>
            </a:r>
            <a:r>
              <a:rPr sz="2000" dirty="0" err="1"/>
              <a:t>می</a:t>
            </a:r>
            <a:r>
              <a:rPr sz="2000" dirty="0"/>
              <a:t> </a:t>
            </a:r>
            <a:r>
              <a:rPr sz="2000" dirty="0" err="1"/>
              <a:t>باشد</a:t>
            </a:r>
            <a:r>
              <a:rPr sz="2000" dirty="0"/>
              <a:t> </a:t>
            </a:r>
            <a:r>
              <a:rPr sz="2000" dirty="0" err="1"/>
              <a:t>که</a:t>
            </a:r>
            <a:r>
              <a:rPr sz="2000" dirty="0"/>
              <a:t> </a:t>
            </a:r>
            <a:r>
              <a:rPr sz="2000" dirty="0" err="1"/>
              <a:t>واحدهای</a:t>
            </a:r>
            <a:r>
              <a:rPr sz="2000" dirty="0"/>
              <a:t> </a:t>
            </a:r>
            <a:r>
              <a:rPr sz="2000" dirty="0" err="1"/>
              <a:t>تجاری</a:t>
            </a:r>
            <a:r>
              <a:rPr sz="2000" dirty="0"/>
              <a:t> </a:t>
            </a:r>
            <a:r>
              <a:rPr sz="2000" dirty="0" err="1"/>
              <a:t>کوچک</a:t>
            </a:r>
            <a:r>
              <a:rPr sz="2000" dirty="0"/>
              <a:t> و </a:t>
            </a:r>
            <a:r>
              <a:rPr sz="2000" dirty="0" err="1"/>
              <a:t>متوسط</a:t>
            </a:r>
            <a:r>
              <a:rPr sz="2000" dirty="0"/>
              <a:t> </a:t>
            </a:r>
            <a:r>
              <a:rPr sz="2000" dirty="0" err="1"/>
              <a:t>دارای</a:t>
            </a:r>
            <a:r>
              <a:rPr sz="2000" dirty="0"/>
              <a:t> </a:t>
            </a:r>
            <a:r>
              <a:rPr sz="2000" dirty="0" err="1"/>
              <a:t>مسولیت</a:t>
            </a:r>
            <a:r>
              <a:rPr sz="2000" dirty="0"/>
              <a:t> </a:t>
            </a:r>
            <a:r>
              <a:rPr sz="2000" dirty="0" err="1"/>
              <a:t>پاسخگویی</a:t>
            </a:r>
            <a:r>
              <a:rPr sz="2000" dirty="0"/>
              <a:t> </a:t>
            </a:r>
            <a:r>
              <a:rPr sz="2000" dirty="0" err="1"/>
              <a:t>عمومی</a:t>
            </a:r>
            <a:r>
              <a:rPr sz="2000" dirty="0"/>
              <a:t> </a:t>
            </a:r>
            <a:r>
              <a:rPr sz="2000" dirty="0" err="1"/>
              <a:t>نمی</a:t>
            </a:r>
            <a:r>
              <a:rPr sz="2000" dirty="0"/>
              <a:t> </a:t>
            </a:r>
            <a:r>
              <a:rPr sz="2000" dirty="0" err="1"/>
              <a:t>باشند</a:t>
            </a:r>
            <a:r>
              <a:rPr sz="2000" dirty="0"/>
              <a:t>.</a:t>
            </a:r>
          </a:p>
          <a:p>
            <a:pPr lvl="0" algn="r">
              <a:buNone/>
            </a:pPr>
            <a:r>
              <a:rPr sz="2000" dirty="0" err="1"/>
              <a:t>هئیت</a:t>
            </a:r>
            <a:r>
              <a:rPr sz="2000" dirty="0"/>
              <a:t> </a:t>
            </a:r>
            <a:r>
              <a:rPr sz="2000" dirty="0" err="1"/>
              <a:t>تدوین</a:t>
            </a:r>
            <a:r>
              <a:rPr sz="2000" dirty="0"/>
              <a:t> </a:t>
            </a:r>
            <a:r>
              <a:rPr sz="2000" dirty="0" err="1"/>
              <a:t>استانداردهای</a:t>
            </a:r>
            <a:r>
              <a:rPr sz="2000" dirty="0"/>
              <a:t> </a:t>
            </a:r>
            <a:r>
              <a:rPr sz="2000" dirty="0" err="1"/>
              <a:t>بین</a:t>
            </a:r>
            <a:r>
              <a:rPr sz="2000" dirty="0"/>
              <a:t> </a:t>
            </a:r>
            <a:r>
              <a:rPr sz="2000" dirty="0" err="1"/>
              <a:t>المللی</a:t>
            </a:r>
            <a:r>
              <a:rPr sz="2000" dirty="0"/>
              <a:t>، </a:t>
            </a:r>
            <a:r>
              <a:rPr sz="2000" dirty="0" err="1"/>
              <a:t>واحدهای</a:t>
            </a:r>
            <a:r>
              <a:rPr sz="2000" dirty="0"/>
              <a:t> </a:t>
            </a:r>
            <a:r>
              <a:rPr sz="2000" dirty="0" err="1"/>
              <a:t>تجاری</a:t>
            </a:r>
            <a:r>
              <a:rPr sz="2000" dirty="0"/>
              <a:t> </a:t>
            </a:r>
            <a:r>
              <a:rPr sz="2000" dirty="0" err="1"/>
              <a:t>دارای</a:t>
            </a:r>
            <a:r>
              <a:rPr sz="2000" dirty="0"/>
              <a:t> </a:t>
            </a:r>
            <a:r>
              <a:rPr sz="2000" dirty="0" err="1"/>
              <a:t>مسولیت</a:t>
            </a:r>
            <a:r>
              <a:rPr sz="2000" dirty="0"/>
              <a:t> </a:t>
            </a:r>
            <a:r>
              <a:rPr sz="2000" dirty="0" err="1"/>
              <a:t>عمومی</a:t>
            </a:r>
            <a:r>
              <a:rPr sz="2000" dirty="0"/>
              <a:t> </a:t>
            </a:r>
            <a:r>
              <a:rPr sz="2000" dirty="0" err="1"/>
              <a:t>را</a:t>
            </a:r>
            <a:r>
              <a:rPr sz="2000" dirty="0"/>
              <a:t> </a:t>
            </a:r>
            <a:r>
              <a:rPr sz="2000" dirty="0" err="1"/>
              <a:t>به</a:t>
            </a:r>
            <a:r>
              <a:rPr sz="2000" dirty="0"/>
              <a:t> </a:t>
            </a:r>
            <a:r>
              <a:rPr sz="2000" dirty="0" err="1"/>
              <a:t>صورت</a:t>
            </a:r>
            <a:r>
              <a:rPr sz="2000" dirty="0"/>
              <a:t> </a:t>
            </a:r>
            <a:r>
              <a:rPr sz="2000" dirty="0" err="1"/>
              <a:t>زیر</a:t>
            </a:r>
            <a:r>
              <a:rPr sz="2000" dirty="0"/>
              <a:t> </a:t>
            </a:r>
            <a:r>
              <a:rPr sz="2000" dirty="0" err="1"/>
              <a:t>تعیین</a:t>
            </a:r>
            <a:r>
              <a:rPr sz="2000" dirty="0"/>
              <a:t> </a:t>
            </a:r>
            <a:r>
              <a:rPr sz="2000" dirty="0" err="1"/>
              <a:t>کرده</a:t>
            </a:r>
            <a:r>
              <a:rPr sz="2000" dirty="0"/>
              <a:t> </a:t>
            </a:r>
            <a:r>
              <a:rPr sz="2000" dirty="0" err="1"/>
              <a:t>است</a:t>
            </a:r>
            <a:r>
              <a:rPr sz="2000" dirty="0"/>
              <a:t>:</a:t>
            </a:r>
          </a:p>
          <a:p>
            <a:pPr lvl="0" algn="r">
              <a:buNone/>
            </a:pPr>
            <a:r>
              <a:rPr sz="2000" dirty="0">
                <a:solidFill>
                  <a:srgbClr val="C00000"/>
                </a:solidFill>
              </a:rPr>
              <a:t>√</a:t>
            </a:r>
            <a:r>
              <a:rPr sz="2000" dirty="0" err="1"/>
              <a:t>واحدهای</a:t>
            </a:r>
            <a:r>
              <a:rPr sz="2000" dirty="0"/>
              <a:t> </a:t>
            </a:r>
            <a:r>
              <a:rPr sz="2000" dirty="0" err="1"/>
              <a:t>تجاری</a:t>
            </a:r>
            <a:r>
              <a:rPr sz="2000" dirty="0"/>
              <a:t> </a:t>
            </a:r>
            <a:r>
              <a:rPr sz="2000" dirty="0" err="1"/>
              <a:t>که</a:t>
            </a:r>
            <a:r>
              <a:rPr sz="2000" dirty="0"/>
              <a:t> </a:t>
            </a:r>
            <a:r>
              <a:rPr sz="2000" dirty="0" err="1"/>
              <a:t>سهام</a:t>
            </a:r>
            <a:r>
              <a:rPr sz="2000" dirty="0"/>
              <a:t> </a:t>
            </a:r>
            <a:r>
              <a:rPr sz="2000" dirty="0" err="1"/>
              <a:t>آنها</a:t>
            </a:r>
            <a:r>
              <a:rPr sz="2000" dirty="0"/>
              <a:t> </a:t>
            </a:r>
            <a:r>
              <a:rPr sz="2000" dirty="0" err="1"/>
              <a:t>به</a:t>
            </a:r>
            <a:r>
              <a:rPr sz="2000" dirty="0"/>
              <a:t> </a:t>
            </a:r>
            <a:r>
              <a:rPr sz="2000" dirty="0" err="1"/>
              <a:t>صورت</a:t>
            </a:r>
            <a:r>
              <a:rPr sz="2000" dirty="0"/>
              <a:t> </a:t>
            </a:r>
            <a:r>
              <a:rPr sz="2000" dirty="0" err="1"/>
              <a:t>عمومی</a:t>
            </a:r>
            <a:r>
              <a:rPr sz="2000" dirty="0"/>
              <a:t> </a:t>
            </a:r>
            <a:r>
              <a:rPr sz="2000" dirty="0" err="1"/>
              <a:t>در</a:t>
            </a:r>
            <a:r>
              <a:rPr sz="2000" dirty="0"/>
              <a:t> </a:t>
            </a:r>
            <a:r>
              <a:rPr sz="2000" dirty="0" err="1"/>
              <a:t>بورس</a:t>
            </a:r>
            <a:r>
              <a:rPr sz="2000" dirty="0"/>
              <a:t> </a:t>
            </a:r>
            <a:r>
              <a:rPr sz="2000" dirty="0" err="1"/>
              <a:t>یا</a:t>
            </a:r>
            <a:r>
              <a:rPr sz="2000" dirty="0"/>
              <a:t> </a:t>
            </a:r>
            <a:r>
              <a:rPr sz="2000" dirty="0" err="1"/>
              <a:t>در</a:t>
            </a:r>
            <a:r>
              <a:rPr sz="2000" dirty="0"/>
              <a:t> </a:t>
            </a:r>
            <a:r>
              <a:rPr sz="2000" dirty="0" err="1"/>
              <a:t>یک</a:t>
            </a:r>
            <a:r>
              <a:rPr sz="2000" dirty="0"/>
              <a:t> </a:t>
            </a:r>
            <a:r>
              <a:rPr sz="2000" dirty="0" err="1"/>
              <a:t>بازار</a:t>
            </a:r>
            <a:r>
              <a:rPr sz="2000" dirty="0"/>
              <a:t> </a:t>
            </a:r>
            <a:r>
              <a:rPr sz="2000" dirty="0" err="1"/>
              <a:t>عمومی</a:t>
            </a:r>
            <a:r>
              <a:rPr sz="2000" dirty="0"/>
              <a:t> </a:t>
            </a:r>
            <a:r>
              <a:rPr sz="2000" dirty="0" err="1"/>
              <a:t>معامله</a:t>
            </a:r>
            <a:r>
              <a:rPr sz="2000" dirty="0"/>
              <a:t> </a:t>
            </a:r>
            <a:r>
              <a:rPr sz="2000" dirty="0" err="1"/>
              <a:t>می</a:t>
            </a:r>
            <a:r>
              <a:rPr sz="2000" dirty="0"/>
              <a:t> </a:t>
            </a:r>
            <a:r>
              <a:rPr sz="2000" dirty="0" err="1"/>
              <a:t>شود</a:t>
            </a:r>
            <a:r>
              <a:rPr sz="2000" dirty="0"/>
              <a:t> و </a:t>
            </a:r>
            <a:r>
              <a:rPr sz="2000" dirty="0" err="1"/>
              <a:t>یا</a:t>
            </a:r>
            <a:endParaRPr sz="2000" dirty="0"/>
          </a:p>
          <a:p>
            <a:pPr lvl="0" algn="r">
              <a:buNone/>
            </a:pPr>
            <a:r>
              <a:rPr sz="2000" dirty="0">
                <a:solidFill>
                  <a:srgbClr val="C00000"/>
                </a:solidFill>
              </a:rPr>
              <a:t>√</a:t>
            </a:r>
            <a:r>
              <a:rPr sz="2000" dirty="0" err="1"/>
              <a:t>واحدهای</a:t>
            </a:r>
            <a:r>
              <a:rPr sz="2000" dirty="0"/>
              <a:t> </a:t>
            </a:r>
            <a:r>
              <a:rPr sz="2000" dirty="0" err="1"/>
              <a:t>تجاری</a:t>
            </a:r>
            <a:r>
              <a:rPr sz="2000" dirty="0"/>
              <a:t> </a:t>
            </a:r>
            <a:r>
              <a:rPr sz="2000" dirty="0" err="1"/>
              <a:t>از</a:t>
            </a:r>
            <a:r>
              <a:rPr sz="2000" dirty="0"/>
              <a:t> </a:t>
            </a:r>
            <a:r>
              <a:rPr sz="2000" dirty="0" err="1"/>
              <a:t>قبیل</a:t>
            </a:r>
            <a:r>
              <a:rPr sz="2000" dirty="0"/>
              <a:t> </a:t>
            </a:r>
            <a:r>
              <a:rPr sz="2000" dirty="0" err="1"/>
              <a:t>بانکها</a:t>
            </a:r>
            <a:r>
              <a:rPr sz="2000" dirty="0"/>
              <a:t> و </a:t>
            </a:r>
            <a:r>
              <a:rPr sz="2000" dirty="0" err="1"/>
              <a:t>بیمه</a:t>
            </a:r>
            <a:r>
              <a:rPr sz="2000" dirty="0"/>
              <a:t> </a:t>
            </a:r>
            <a:r>
              <a:rPr sz="2000" dirty="0" err="1"/>
              <a:t>ها</a:t>
            </a:r>
            <a:r>
              <a:rPr sz="2000" dirty="0"/>
              <a:t> </a:t>
            </a:r>
            <a:r>
              <a:rPr sz="2000" dirty="0" err="1"/>
              <a:t>که</a:t>
            </a:r>
            <a:r>
              <a:rPr sz="2000" dirty="0"/>
              <a:t> </a:t>
            </a:r>
            <a:r>
              <a:rPr sz="2000" dirty="0" err="1"/>
              <a:t>سپرده</a:t>
            </a:r>
            <a:r>
              <a:rPr sz="2000" dirty="0"/>
              <a:t> </a:t>
            </a:r>
            <a:r>
              <a:rPr sz="2000" dirty="0" err="1"/>
              <a:t>های</a:t>
            </a:r>
            <a:r>
              <a:rPr sz="2000" dirty="0"/>
              <a:t> </a:t>
            </a:r>
            <a:r>
              <a:rPr sz="2000" dirty="0" err="1"/>
              <a:t>گروه</a:t>
            </a:r>
            <a:r>
              <a:rPr sz="2000" dirty="0"/>
              <a:t> </a:t>
            </a:r>
            <a:r>
              <a:rPr sz="2000" dirty="0" err="1"/>
              <a:t>گسترده</a:t>
            </a:r>
            <a:r>
              <a:rPr sz="2000" dirty="0"/>
              <a:t> </a:t>
            </a:r>
            <a:r>
              <a:rPr sz="2000" dirty="0" err="1"/>
              <a:t>ای</a:t>
            </a:r>
            <a:r>
              <a:rPr sz="2000" dirty="0"/>
              <a:t> </a:t>
            </a:r>
            <a:r>
              <a:rPr sz="2000" dirty="0" err="1"/>
              <a:t>از</a:t>
            </a:r>
            <a:r>
              <a:rPr sz="2000" dirty="0"/>
              <a:t> </a:t>
            </a:r>
            <a:r>
              <a:rPr sz="2000" dirty="0" err="1"/>
              <a:t>اشخاص</a:t>
            </a:r>
            <a:r>
              <a:rPr sz="2000" dirty="0"/>
              <a:t> </a:t>
            </a:r>
            <a:r>
              <a:rPr sz="2000" dirty="0" err="1"/>
              <a:t>برون</a:t>
            </a:r>
            <a:r>
              <a:rPr sz="2000" dirty="0"/>
              <a:t> </a:t>
            </a:r>
            <a:r>
              <a:rPr sz="2000" dirty="0" err="1"/>
              <a:t>سازمانی</a:t>
            </a:r>
            <a:r>
              <a:rPr sz="2000" dirty="0"/>
              <a:t> </a:t>
            </a:r>
            <a:r>
              <a:rPr sz="2000" dirty="0" err="1"/>
              <a:t>را</a:t>
            </a:r>
            <a:r>
              <a:rPr sz="2000" dirty="0"/>
              <a:t> </a:t>
            </a:r>
            <a:r>
              <a:rPr sz="2000" dirty="0" err="1"/>
              <a:t>نگهداری</a:t>
            </a:r>
            <a:r>
              <a:rPr sz="2000" dirty="0"/>
              <a:t> </a:t>
            </a:r>
            <a:r>
              <a:rPr sz="2000" dirty="0" err="1"/>
              <a:t>می</a:t>
            </a:r>
            <a:r>
              <a:rPr sz="2000" dirty="0"/>
              <a:t> </a:t>
            </a:r>
            <a:r>
              <a:rPr sz="2000" dirty="0" err="1"/>
              <a:t>کنند</a:t>
            </a:r>
            <a:r>
              <a:rPr sz="2000" dirty="0"/>
              <a:t>.</a:t>
            </a:r>
          </a:p>
          <a:p>
            <a:pPr lvl="0" algn="r">
              <a:buNone/>
            </a:pPr>
            <a:endParaRPr sz="2000" dirty="0"/>
          </a:p>
          <a:p>
            <a:pPr lvl="0" algn="r">
              <a:buNone/>
            </a:pPr>
            <a:endParaRPr sz="2000" dirty="0"/>
          </a:p>
          <a:p>
            <a:pPr lvl="0" algn="r"/>
            <a:endParaRPr sz="2000" dirty="0"/>
          </a:p>
          <a:p>
            <a:pPr lvl="0" algn="r">
              <a:buNone/>
            </a:pPr>
            <a:endParaRPr sz="2000" dirty="0"/>
          </a:p>
          <a:p>
            <a:pPr lvl="0" algn="r">
              <a:buNone/>
            </a:pPr>
            <a:r>
              <a:rPr sz="3200" dirty="0">
                <a:solidFill>
                  <a:srgbClr val="0070C0"/>
                </a:solidFill>
              </a:rPr>
              <a:t>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anim calcmode="lin" valueType="num">
                                      <p:cBhvr>
                                        <p:cTn id="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44450"/>
            <a:ext cx="8950326" cy="6742113"/>
          </a:xfrm>
          <a:prstGeom prst="rect">
            <a:avLst/>
          </a:prstGeom>
        </p:spPr>
        <p:txBody>
          <a:bodyPr wrap="square" lIns="91440" tIns="45720" rIns="91440" bIns="45720" anchor="t"/>
          <a:lstStyle>
            <a:lvl1pPr marL="179387" lvl="0" indent="0">
              <a:defRPr/>
            </a:lvl1pPr>
          </a:lstStyle>
          <a:p>
            <a:pPr lvl="0" algn="r">
              <a:buNone/>
            </a:pPr>
            <a:r>
              <a:rPr sz="2400" dirty="0" err="1">
                <a:solidFill>
                  <a:srgbClr val="FF0000"/>
                </a:solidFill>
              </a:rPr>
              <a:t>ادامه</a:t>
            </a:r>
            <a:r>
              <a:rPr sz="2400" dirty="0">
                <a:solidFill>
                  <a:srgbClr val="FF0000"/>
                </a:solidFill>
              </a:rPr>
              <a:t> </a:t>
            </a:r>
            <a:r>
              <a:rPr sz="2400" dirty="0" err="1">
                <a:solidFill>
                  <a:srgbClr val="FF0000"/>
                </a:solidFill>
              </a:rPr>
              <a:t>حسابداری</a:t>
            </a:r>
            <a:r>
              <a:rPr sz="2400" dirty="0">
                <a:solidFill>
                  <a:srgbClr val="FF0000"/>
                </a:solidFill>
              </a:rPr>
              <a:t> </a:t>
            </a:r>
            <a:r>
              <a:rPr sz="2400" dirty="0" err="1">
                <a:solidFill>
                  <a:srgbClr val="FF0000"/>
                </a:solidFill>
              </a:rPr>
              <a:t>واحدهای</a:t>
            </a:r>
            <a:r>
              <a:rPr sz="2400" dirty="0">
                <a:solidFill>
                  <a:srgbClr val="FF0000"/>
                </a:solidFill>
              </a:rPr>
              <a:t> </a:t>
            </a:r>
            <a:r>
              <a:rPr sz="2400" dirty="0" err="1">
                <a:solidFill>
                  <a:srgbClr val="FF0000"/>
                </a:solidFill>
              </a:rPr>
              <a:t>تجاری</a:t>
            </a:r>
            <a:r>
              <a:rPr sz="2400" dirty="0">
                <a:solidFill>
                  <a:srgbClr val="FF0000"/>
                </a:solidFill>
              </a:rPr>
              <a:t> </a:t>
            </a:r>
            <a:r>
              <a:rPr sz="2400" dirty="0" err="1">
                <a:solidFill>
                  <a:srgbClr val="FF0000"/>
                </a:solidFill>
              </a:rPr>
              <a:t>کوچک</a:t>
            </a:r>
            <a:endParaRPr sz="2400" dirty="0">
              <a:solidFill>
                <a:srgbClr val="FF0000"/>
              </a:solidFill>
            </a:endParaRPr>
          </a:p>
          <a:p>
            <a:pPr lvl="0" algn="r">
              <a:buNone/>
            </a:pPr>
            <a:r>
              <a:rPr sz="2000" dirty="0" err="1">
                <a:solidFill>
                  <a:srgbClr val="0B5395"/>
                </a:solidFill>
              </a:rPr>
              <a:t>تفاوت</a:t>
            </a:r>
            <a:r>
              <a:rPr sz="2000" dirty="0">
                <a:solidFill>
                  <a:srgbClr val="0B5395"/>
                </a:solidFill>
              </a:rPr>
              <a:t> </a:t>
            </a:r>
            <a:r>
              <a:rPr sz="2000" dirty="0" err="1">
                <a:solidFill>
                  <a:srgbClr val="0B5395"/>
                </a:solidFill>
              </a:rPr>
              <a:t>های</a:t>
            </a:r>
            <a:r>
              <a:rPr sz="2000" dirty="0">
                <a:solidFill>
                  <a:srgbClr val="0B5395"/>
                </a:solidFill>
              </a:rPr>
              <a:t> </a:t>
            </a:r>
            <a:r>
              <a:rPr sz="2000" dirty="0" err="1">
                <a:solidFill>
                  <a:srgbClr val="0B5395"/>
                </a:solidFill>
              </a:rPr>
              <a:t>کلیدی</a:t>
            </a:r>
            <a:r>
              <a:rPr sz="2000" dirty="0">
                <a:solidFill>
                  <a:srgbClr val="0B5395"/>
                </a:solidFill>
              </a:rPr>
              <a:t> </a:t>
            </a:r>
            <a:r>
              <a:rPr sz="2000" dirty="0" err="1">
                <a:solidFill>
                  <a:srgbClr val="0B5395"/>
                </a:solidFill>
              </a:rPr>
              <a:t>استانداردهای</a:t>
            </a:r>
            <a:r>
              <a:rPr sz="2000" dirty="0">
                <a:solidFill>
                  <a:srgbClr val="0B5395"/>
                </a:solidFill>
              </a:rPr>
              <a:t> </a:t>
            </a:r>
            <a:r>
              <a:rPr sz="2000" dirty="0" err="1">
                <a:solidFill>
                  <a:srgbClr val="0B5395"/>
                </a:solidFill>
              </a:rPr>
              <a:t>بین</a:t>
            </a:r>
            <a:r>
              <a:rPr sz="2000" dirty="0">
                <a:solidFill>
                  <a:srgbClr val="0B5395"/>
                </a:solidFill>
              </a:rPr>
              <a:t> </a:t>
            </a:r>
            <a:r>
              <a:rPr sz="2000" dirty="0" err="1">
                <a:solidFill>
                  <a:srgbClr val="0B5395"/>
                </a:solidFill>
              </a:rPr>
              <a:t>المللی</a:t>
            </a:r>
            <a:r>
              <a:rPr sz="2000" dirty="0">
                <a:solidFill>
                  <a:srgbClr val="0B5395"/>
                </a:solidFill>
              </a:rPr>
              <a:t> </a:t>
            </a:r>
            <a:r>
              <a:rPr sz="2000" dirty="0" err="1">
                <a:solidFill>
                  <a:srgbClr val="0B5395"/>
                </a:solidFill>
              </a:rPr>
              <a:t>گزارشگری</a:t>
            </a:r>
            <a:r>
              <a:rPr sz="2000" dirty="0">
                <a:solidFill>
                  <a:srgbClr val="0B5395"/>
                </a:solidFill>
              </a:rPr>
              <a:t> </a:t>
            </a:r>
            <a:r>
              <a:rPr sz="2000" dirty="0" err="1">
                <a:solidFill>
                  <a:srgbClr val="0B5395"/>
                </a:solidFill>
              </a:rPr>
              <a:t>مالی</a:t>
            </a:r>
            <a:r>
              <a:rPr sz="2000" dirty="0">
                <a:solidFill>
                  <a:srgbClr val="0B5395"/>
                </a:solidFill>
              </a:rPr>
              <a:t> </a:t>
            </a:r>
            <a:r>
              <a:rPr sz="2000" dirty="0" err="1">
                <a:solidFill>
                  <a:srgbClr val="0B5395"/>
                </a:solidFill>
              </a:rPr>
              <a:t>واحدهای</a:t>
            </a:r>
            <a:r>
              <a:rPr sz="2000" dirty="0">
                <a:solidFill>
                  <a:srgbClr val="0B5395"/>
                </a:solidFill>
              </a:rPr>
              <a:t> </a:t>
            </a:r>
            <a:r>
              <a:rPr sz="2000" dirty="0" err="1">
                <a:solidFill>
                  <a:srgbClr val="0B5395"/>
                </a:solidFill>
              </a:rPr>
              <a:t>تجاری</a:t>
            </a:r>
            <a:r>
              <a:rPr sz="2000" dirty="0">
                <a:solidFill>
                  <a:srgbClr val="0B5395"/>
                </a:solidFill>
              </a:rPr>
              <a:t> </a:t>
            </a:r>
            <a:r>
              <a:rPr sz="2000" dirty="0" err="1">
                <a:solidFill>
                  <a:srgbClr val="0B5395"/>
                </a:solidFill>
              </a:rPr>
              <a:t>کوچک</a:t>
            </a:r>
            <a:r>
              <a:rPr sz="2000" dirty="0">
                <a:solidFill>
                  <a:srgbClr val="0B5395"/>
                </a:solidFill>
              </a:rPr>
              <a:t> و </a:t>
            </a:r>
            <a:r>
              <a:rPr sz="2000" dirty="0" err="1">
                <a:solidFill>
                  <a:srgbClr val="0B5395"/>
                </a:solidFill>
              </a:rPr>
              <a:t>متوسط</a:t>
            </a:r>
            <a:endParaRPr sz="2000" dirty="0">
              <a:solidFill>
                <a:srgbClr val="0B5395"/>
              </a:solidFill>
            </a:endParaRPr>
          </a:p>
          <a:p>
            <a:pPr lvl="0" algn="r"/>
            <a:r>
              <a:rPr sz="1800" dirty="0" err="1"/>
              <a:t>می</a:t>
            </a:r>
            <a:r>
              <a:rPr sz="1800" dirty="0"/>
              <a:t> </a:t>
            </a:r>
            <a:r>
              <a:rPr sz="1800" dirty="0" err="1"/>
              <a:t>توان</a:t>
            </a:r>
            <a:r>
              <a:rPr sz="1800" dirty="0"/>
              <a:t> </a:t>
            </a:r>
            <a:r>
              <a:rPr sz="1800" dirty="0" err="1"/>
              <a:t>صورتهای</a:t>
            </a:r>
            <a:r>
              <a:rPr sz="1800" dirty="0"/>
              <a:t> </a:t>
            </a:r>
            <a:r>
              <a:rPr sz="1800" dirty="0" err="1"/>
              <a:t>سود</a:t>
            </a:r>
            <a:r>
              <a:rPr sz="1800" dirty="0"/>
              <a:t> و </a:t>
            </a:r>
            <a:r>
              <a:rPr sz="1800" dirty="0" err="1"/>
              <a:t>زیان</a:t>
            </a:r>
            <a:r>
              <a:rPr sz="1800" dirty="0"/>
              <a:t> </a:t>
            </a:r>
            <a:r>
              <a:rPr sz="1800" dirty="0" err="1"/>
              <a:t>جامع</a:t>
            </a:r>
            <a:r>
              <a:rPr sz="1800" dirty="0"/>
              <a:t> و </a:t>
            </a:r>
            <a:r>
              <a:rPr sz="1800" dirty="0" err="1"/>
              <a:t>تغییرات</a:t>
            </a:r>
            <a:r>
              <a:rPr sz="1800" dirty="0"/>
              <a:t> </a:t>
            </a:r>
            <a:r>
              <a:rPr sz="1800" dirty="0" err="1"/>
              <a:t>در</a:t>
            </a:r>
            <a:r>
              <a:rPr sz="1800" dirty="0"/>
              <a:t> </a:t>
            </a:r>
            <a:r>
              <a:rPr sz="1800" dirty="0" err="1"/>
              <a:t>حقوق</a:t>
            </a:r>
            <a:r>
              <a:rPr sz="1800" dirty="0"/>
              <a:t> </a:t>
            </a:r>
            <a:r>
              <a:rPr sz="1800" dirty="0" err="1"/>
              <a:t>ساحبان</a:t>
            </a:r>
            <a:r>
              <a:rPr sz="1800" dirty="0"/>
              <a:t> </a:t>
            </a:r>
            <a:r>
              <a:rPr sz="1800" dirty="0" err="1"/>
              <a:t>سرمایه</a:t>
            </a:r>
            <a:r>
              <a:rPr sz="1800" dirty="0"/>
              <a:t> </a:t>
            </a:r>
            <a:r>
              <a:rPr sz="1800" dirty="0" err="1"/>
              <a:t>را</a:t>
            </a:r>
            <a:r>
              <a:rPr sz="1800" dirty="0"/>
              <a:t> </a:t>
            </a:r>
            <a:r>
              <a:rPr sz="1800" dirty="0" err="1"/>
              <a:t>ترکیب</a:t>
            </a:r>
            <a:r>
              <a:rPr sz="1800" dirty="0"/>
              <a:t> </a:t>
            </a:r>
            <a:r>
              <a:rPr sz="1800" dirty="0" err="1"/>
              <a:t>کرد</a:t>
            </a:r>
            <a:r>
              <a:rPr sz="1800" dirty="0"/>
              <a:t> و </a:t>
            </a:r>
            <a:r>
              <a:rPr sz="1800" dirty="0" err="1"/>
              <a:t>یک</a:t>
            </a:r>
            <a:r>
              <a:rPr sz="1800" dirty="0"/>
              <a:t> </a:t>
            </a:r>
            <a:r>
              <a:rPr sz="1800" dirty="0" err="1"/>
              <a:t>صورت</a:t>
            </a:r>
            <a:r>
              <a:rPr sz="1800" dirty="0"/>
              <a:t> </a:t>
            </a:r>
            <a:r>
              <a:rPr sz="1800" dirty="0" err="1"/>
              <a:t>مالی</a:t>
            </a:r>
            <a:r>
              <a:rPr sz="1800" dirty="0"/>
              <a:t> </a:t>
            </a:r>
            <a:r>
              <a:rPr sz="1800" dirty="0" err="1"/>
              <a:t>واحد</a:t>
            </a:r>
            <a:r>
              <a:rPr sz="1800" dirty="0"/>
              <a:t> </a:t>
            </a:r>
            <a:r>
              <a:rPr sz="1800" dirty="0" err="1"/>
              <a:t>داد</a:t>
            </a:r>
            <a:r>
              <a:rPr sz="1800" dirty="0"/>
              <a:t>.</a:t>
            </a:r>
          </a:p>
          <a:p>
            <a:pPr lvl="0" algn="r"/>
            <a:r>
              <a:rPr sz="1800" dirty="0" err="1"/>
              <a:t>ارائه</a:t>
            </a:r>
            <a:r>
              <a:rPr sz="1800" dirty="0"/>
              <a:t> </a:t>
            </a:r>
            <a:r>
              <a:rPr sz="1800" dirty="0" err="1"/>
              <a:t>صورت</a:t>
            </a:r>
            <a:r>
              <a:rPr sz="1800" dirty="0"/>
              <a:t> </a:t>
            </a:r>
            <a:r>
              <a:rPr sz="1800" dirty="0" err="1"/>
              <a:t>مالی</a:t>
            </a:r>
            <a:r>
              <a:rPr sz="1800" dirty="0"/>
              <a:t> </a:t>
            </a:r>
            <a:r>
              <a:rPr sz="1800" dirty="0" err="1"/>
              <a:t>به</a:t>
            </a:r>
            <a:r>
              <a:rPr sz="1800" dirty="0"/>
              <a:t> </a:t>
            </a:r>
            <a:r>
              <a:rPr sz="1800" dirty="0" err="1"/>
              <a:t>تاریخ</a:t>
            </a:r>
            <a:r>
              <a:rPr sz="1800" dirty="0"/>
              <a:t> </a:t>
            </a:r>
            <a:r>
              <a:rPr sz="1800" dirty="0" err="1"/>
              <a:t>ابتدای</a:t>
            </a:r>
            <a:r>
              <a:rPr sz="1800" dirty="0"/>
              <a:t> </a:t>
            </a:r>
            <a:r>
              <a:rPr sz="1800" dirty="0" err="1"/>
              <a:t>دوره</a:t>
            </a:r>
            <a:r>
              <a:rPr sz="1800" dirty="0"/>
              <a:t> </a:t>
            </a:r>
            <a:r>
              <a:rPr sz="1800" dirty="0" err="1"/>
              <a:t>مقایسه</a:t>
            </a:r>
            <a:r>
              <a:rPr sz="1800" dirty="0"/>
              <a:t> </a:t>
            </a:r>
            <a:r>
              <a:rPr sz="1800" dirty="0" err="1"/>
              <a:t>ای</a:t>
            </a:r>
            <a:r>
              <a:rPr sz="1800" dirty="0"/>
              <a:t> </a:t>
            </a:r>
            <a:r>
              <a:rPr sz="1800" dirty="0" err="1"/>
              <a:t>الزامی</a:t>
            </a:r>
            <a:r>
              <a:rPr sz="1800" dirty="0"/>
              <a:t> </a:t>
            </a:r>
            <a:r>
              <a:rPr sz="1800" dirty="0" err="1"/>
              <a:t>نیست</a:t>
            </a:r>
            <a:r>
              <a:rPr sz="1800" dirty="0"/>
              <a:t>.</a:t>
            </a:r>
          </a:p>
          <a:p>
            <a:pPr lvl="0" algn="r"/>
            <a:r>
              <a:rPr sz="1800" dirty="0" err="1"/>
              <a:t>نیازی</a:t>
            </a:r>
            <a:r>
              <a:rPr sz="1800" dirty="0"/>
              <a:t> </a:t>
            </a:r>
            <a:r>
              <a:rPr sz="1800" dirty="0" err="1"/>
              <a:t>به</a:t>
            </a:r>
            <a:r>
              <a:rPr sz="1800" dirty="0"/>
              <a:t> </a:t>
            </a:r>
            <a:r>
              <a:rPr sz="1800" dirty="0" err="1"/>
              <a:t>بررسی</a:t>
            </a:r>
            <a:r>
              <a:rPr sz="1800" dirty="0"/>
              <a:t> </a:t>
            </a:r>
            <a:r>
              <a:rPr sz="1800" dirty="0" err="1"/>
              <a:t>سالانه</a:t>
            </a:r>
            <a:r>
              <a:rPr sz="1800" dirty="0"/>
              <a:t> </a:t>
            </a:r>
            <a:r>
              <a:rPr sz="1800" dirty="0" err="1"/>
              <a:t>ارزش</a:t>
            </a:r>
            <a:r>
              <a:rPr sz="1800" dirty="0"/>
              <a:t> </a:t>
            </a:r>
            <a:r>
              <a:rPr sz="1800" dirty="0" err="1"/>
              <a:t>اسقاط</a:t>
            </a:r>
            <a:r>
              <a:rPr sz="1800" dirty="0"/>
              <a:t> و </a:t>
            </a:r>
            <a:r>
              <a:rPr sz="1800" dirty="0" err="1"/>
              <a:t>عمر</a:t>
            </a:r>
            <a:r>
              <a:rPr sz="1800" dirty="0"/>
              <a:t> </a:t>
            </a:r>
            <a:r>
              <a:rPr sz="1800" dirty="0" err="1"/>
              <a:t>مفید</a:t>
            </a:r>
            <a:r>
              <a:rPr sz="1800" dirty="0"/>
              <a:t> و </a:t>
            </a:r>
            <a:r>
              <a:rPr sz="1800" dirty="0" err="1"/>
              <a:t>روش</a:t>
            </a:r>
            <a:r>
              <a:rPr sz="1800" dirty="0"/>
              <a:t> </a:t>
            </a:r>
            <a:r>
              <a:rPr sz="1800" dirty="0" err="1"/>
              <a:t>استهلاک</a:t>
            </a:r>
            <a:r>
              <a:rPr sz="1800" dirty="0"/>
              <a:t> </a:t>
            </a:r>
            <a:r>
              <a:rPr sz="1800" dirty="0" err="1"/>
              <a:t>نیست</a:t>
            </a:r>
            <a:r>
              <a:rPr sz="1800" dirty="0"/>
              <a:t>.</a:t>
            </a:r>
          </a:p>
          <a:p>
            <a:pPr lvl="0" algn="r"/>
            <a:r>
              <a:rPr sz="1800" dirty="0" err="1"/>
              <a:t>اگر</a:t>
            </a:r>
            <a:r>
              <a:rPr sz="1800" dirty="0"/>
              <a:t> </a:t>
            </a:r>
            <a:r>
              <a:rPr sz="1800" dirty="0" err="1"/>
              <a:t>عمر</a:t>
            </a:r>
            <a:r>
              <a:rPr sz="1800" dirty="0"/>
              <a:t> </a:t>
            </a:r>
            <a:r>
              <a:rPr sz="1800" dirty="0" err="1"/>
              <a:t>مفید</a:t>
            </a:r>
            <a:r>
              <a:rPr sz="1800" dirty="0"/>
              <a:t> </a:t>
            </a:r>
            <a:r>
              <a:rPr sz="1800" dirty="0" err="1"/>
              <a:t>دارایی</a:t>
            </a:r>
            <a:r>
              <a:rPr sz="1800" dirty="0"/>
              <a:t> </a:t>
            </a:r>
            <a:r>
              <a:rPr sz="1800" dirty="0" err="1"/>
              <a:t>نامشهود</a:t>
            </a:r>
            <a:r>
              <a:rPr sz="1800" dirty="0"/>
              <a:t> </a:t>
            </a:r>
            <a:r>
              <a:rPr sz="1800" dirty="0" err="1"/>
              <a:t>به</a:t>
            </a:r>
            <a:r>
              <a:rPr sz="1800" dirty="0"/>
              <a:t> </a:t>
            </a:r>
            <a:r>
              <a:rPr sz="1800" dirty="0" err="1"/>
              <a:t>گونه</a:t>
            </a:r>
            <a:r>
              <a:rPr sz="1800" dirty="0"/>
              <a:t> </a:t>
            </a:r>
            <a:r>
              <a:rPr sz="1800" dirty="0" err="1"/>
              <a:t>ای</a:t>
            </a:r>
            <a:r>
              <a:rPr sz="1800" dirty="0"/>
              <a:t> </a:t>
            </a:r>
            <a:r>
              <a:rPr sz="1800" dirty="0" err="1"/>
              <a:t>قابل</a:t>
            </a:r>
            <a:r>
              <a:rPr sz="1800" dirty="0"/>
              <a:t> </a:t>
            </a:r>
            <a:r>
              <a:rPr sz="1800" dirty="0" err="1"/>
              <a:t>اتکا</a:t>
            </a:r>
            <a:r>
              <a:rPr sz="1800" dirty="0"/>
              <a:t>  </a:t>
            </a:r>
            <a:r>
              <a:rPr sz="1800" dirty="0" err="1"/>
              <a:t>قابل</a:t>
            </a:r>
            <a:r>
              <a:rPr sz="1800" dirty="0"/>
              <a:t> </a:t>
            </a:r>
            <a:r>
              <a:rPr sz="1800" dirty="0" err="1"/>
              <a:t>براورد</a:t>
            </a:r>
            <a:r>
              <a:rPr sz="1800" dirty="0"/>
              <a:t> </a:t>
            </a:r>
            <a:r>
              <a:rPr sz="1800" dirty="0" err="1"/>
              <a:t>نباشد</a:t>
            </a:r>
            <a:r>
              <a:rPr sz="1800" dirty="0"/>
              <a:t> </a:t>
            </a:r>
            <a:r>
              <a:rPr sz="1800" dirty="0" err="1"/>
              <a:t>دارایی</a:t>
            </a:r>
            <a:r>
              <a:rPr sz="1800" dirty="0"/>
              <a:t> 10 </a:t>
            </a:r>
            <a:r>
              <a:rPr sz="1800" dirty="0" err="1"/>
              <a:t>ساله</a:t>
            </a:r>
            <a:r>
              <a:rPr sz="1800" dirty="0"/>
              <a:t> </a:t>
            </a:r>
            <a:r>
              <a:rPr sz="1800" dirty="0" err="1"/>
              <a:t>مستهلک</a:t>
            </a:r>
            <a:r>
              <a:rPr sz="1800" dirty="0"/>
              <a:t> </a:t>
            </a:r>
            <a:r>
              <a:rPr sz="1800" dirty="0" err="1"/>
              <a:t>می</a:t>
            </a:r>
            <a:r>
              <a:rPr sz="1800" dirty="0"/>
              <a:t> </a:t>
            </a:r>
            <a:r>
              <a:rPr sz="1800" dirty="0" err="1"/>
              <a:t>گردد</a:t>
            </a:r>
            <a:r>
              <a:rPr sz="1800" dirty="0"/>
              <a:t>.</a:t>
            </a:r>
          </a:p>
          <a:p>
            <a:pPr lvl="0" algn="r"/>
            <a:r>
              <a:rPr sz="1800" dirty="0" err="1"/>
              <a:t>سرقفلی</a:t>
            </a:r>
            <a:r>
              <a:rPr sz="1800" dirty="0"/>
              <a:t> </a:t>
            </a:r>
            <a:r>
              <a:rPr sz="1800" dirty="0" err="1"/>
              <a:t>مستهلک</a:t>
            </a:r>
            <a:r>
              <a:rPr sz="1800" dirty="0"/>
              <a:t> </a:t>
            </a:r>
            <a:r>
              <a:rPr sz="1800" dirty="0" err="1"/>
              <a:t>می</a:t>
            </a:r>
            <a:r>
              <a:rPr sz="1800" dirty="0"/>
              <a:t> </a:t>
            </a:r>
            <a:r>
              <a:rPr sz="1800" dirty="0" err="1"/>
              <a:t>شود</a:t>
            </a:r>
            <a:r>
              <a:rPr sz="1800" dirty="0"/>
              <a:t>.</a:t>
            </a:r>
          </a:p>
          <a:p>
            <a:pPr lvl="0" algn="r"/>
            <a:r>
              <a:rPr sz="1800" dirty="0" err="1"/>
              <a:t>برگشت</a:t>
            </a:r>
            <a:r>
              <a:rPr sz="1800" dirty="0"/>
              <a:t> </a:t>
            </a:r>
            <a:r>
              <a:rPr sz="1800" dirty="0" err="1"/>
              <a:t>کاهش</a:t>
            </a:r>
            <a:r>
              <a:rPr sz="1800" dirty="0"/>
              <a:t> </a:t>
            </a:r>
            <a:r>
              <a:rPr sz="1800" dirty="0" err="1"/>
              <a:t>ارزش</a:t>
            </a:r>
            <a:r>
              <a:rPr sz="1800" dirty="0"/>
              <a:t> </a:t>
            </a:r>
            <a:r>
              <a:rPr sz="1800" dirty="0" err="1"/>
              <a:t>سرمایه</a:t>
            </a:r>
            <a:r>
              <a:rPr sz="1800" dirty="0"/>
              <a:t> </a:t>
            </a:r>
            <a:r>
              <a:rPr sz="1800" dirty="0" err="1"/>
              <a:t>گذاریها</a:t>
            </a:r>
            <a:r>
              <a:rPr sz="1800" dirty="0"/>
              <a:t> </a:t>
            </a:r>
            <a:r>
              <a:rPr sz="1800" dirty="0" err="1"/>
              <a:t>مجاز</a:t>
            </a:r>
            <a:r>
              <a:rPr sz="1800" dirty="0"/>
              <a:t> </a:t>
            </a:r>
            <a:r>
              <a:rPr sz="1800" dirty="0" err="1"/>
              <a:t>نیست</a:t>
            </a:r>
            <a:r>
              <a:rPr sz="1800" dirty="0"/>
              <a:t>.</a:t>
            </a:r>
          </a:p>
          <a:p>
            <a:pPr lvl="0" algn="r"/>
            <a:r>
              <a:rPr sz="1800" dirty="0" err="1"/>
              <a:t>ارزشیابی</a:t>
            </a:r>
            <a:r>
              <a:rPr sz="1800" dirty="0"/>
              <a:t> </a:t>
            </a:r>
            <a:r>
              <a:rPr sz="1800" dirty="0" err="1"/>
              <a:t>داراییهای</a:t>
            </a:r>
            <a:r>
              <a:rPr sz="1800" dirty="0"/>
              <a:t> </a:t>
            </a:r>
            <a:r>
              <a:rPr sz="1800" dirty="0" err="1"/>
              <a:t>ثابت</a:t>
            </a:r>
            <a:r>
              <a:rPr sz="1800" dirty="0"/>
              <a:t> </a:t>
            </a:r>
            <a:r>
              <a:rPr sz="1800" dirty="0" err="1"/>
              <a:t>مشهود</a:t>
            </a:r>
            <a:r>
              <a:rPr sz="1800" dirty="0"/>
              <a:t>( </a:t>
            </a:r>
            <a:r>
              <a:rPr sz="1800" dirty="0" err="1"/>
              <a:t>املاک</a:t>
            </a:r>
            <a:r>
              <a:rPr sz="1800" dirty="0"/>
              <a:t>، </a:t>
            </a:r>
            <a:r>
              <a:rPr sz="1800" dirty="0" err="1"/>
              <a:t>ماشین</a:t>
            </a:r>
            <a:r>
              <a:rPr sz="1800" dirty="0"/>
              <a:t> </a:t>
            </a:r>
            <a:r>
              <a:rPr sz="1800" dirty="0" err="1"/>
              <a:t>آلات</a:t>
            </a:r>
            <a:r>
              <a:rPr sz="1800" dirty="0"/>
              <a:t> و </a:t>
            </a:r>
            <a:r>
              <a:rPr sz="1800" dirty="0" err="1"/>
              <a:t>تجهیزات</a:t>
            </a:r>
            <a:r>
              <a:rPr sz="1800" dirty="0"/>
              <a:t>) و </a:t>
            </a:r>
            <a:r>
              <a:rPr sz="1800" dirty="0" err="1"/>
              <a:t>داراییهای</a:t>
            </a:r>
            <a:r>
              <a:rPr sz="1800" dirty="0"/>
              <a:t> </a:t>
            </a:r>
            <a:r>
              <a:rPr sz="1800" dirty="0" err="1"/>
              <a:t>نامشهود</a:t>
            </a:r>
            <a:r>
              <a:rPr sz="1800" dirty="0"/>
              <a:t> </a:t>
            </a:r>
            <a:r>
              <a:rPr sz="1800" dirty="0" err="1"/>
              <a:t>براساس</a:t>
            </a:r>
            <a:r>
              <a:rPr sz="1800" dirty="0"/>
              <a:t> </a:t>
            </a:r>
            <a:r>
              <a:rPr sz="1800" dirty="0" err="1"/>
              <a:t>روش</a:t>
            </a:r>
            <a:r>
              <a:rPr sz="1800" dirty="0"/>
              <a:t> </a:t>
            </a:r>
            <a:r>
              <a:rPr sz="1800" dirty="0" err="1"/>
              <a:t>تجدید</a:t>
            </a:r>
            <a:r>
              <a:rPr sz="1800" dirty="0"/>
              <a:t> </a:t>
            </a:r>
            <a:r>
              <a:rPr sz="1800" dirty="0" err="1"/>
              <a:t>ارزیابی</a:t>
            </a:r>
            <a:r>
              <a:rPr sz="1800" dirty="0"/>
              <a:t> </a:t>
            </a:r>
            <a:r>
              <a:rPr sz="1800" dirty="0" err="1"/>
              <a:t>مجاز</a:t>
            </a:r>
            <a:r>
              <a:rPr sz="1800" dirty="0"/>
              <a:t> </a:t>
            </a:r>
            <a:r>
              <a:rPr sz="1800" dirty="0" err="1"/>
              <a:t>نیست</a:t>
            </a:r>
            <a:r>
              <a:rPr sz="1800" dirty="0"/>
              <a:t> و </a:t>
            </a:r>
            <a:r>
              <a:rPr sz="1800" dirty="0" err="1"/>
              <a:t>صرفا</a:t>
            </a:r>
            <a:r>
              <a:rPr sz="1800" dirty="0"/>
              <a:t> </a:t>
            </a:r>
            <a:r>
              <a:rPr sz="1800" dirty="0" err="1"/>
              <a:t>باید</a:t>
            </a:r>
            <a:r>
              <a:rPr sz="1800" dirty="0"/>
              <a:t> </a:t>
            </a:r>
            <a:r>
              <a:rPr sz="1800" dirty="0" err="1"/>
              <a:t>طبق</a:t>
            </a:r>
            <a:r>
              <a:rPr sz="1800" dirty="0"/>
              <a:t> </a:t>
            </a:r>
            <a:r>
              <a:rPr sz="1800" dirty="0" err="1"/>
              <a:t>روش</a:t>
            </a:r>
            <a:r>
              <a:rPr sz="1800" dirty="0"/>
              <a:t> </a:t>
            </a:r>
            <a:r>
              <a:rPr sz="1800" dirty="0" err="1"/>
              <a:t>بهای</a:t>
            </a:r>
            <a:r>
              <a:rPr sz="1800" dirty="0"/>
              <a:t> </a:t>
            </a:r>
            <a:r>
              <a:rPr sz="1800" dirty="0" err="1"/>
              <a:t>تمام</a:t>
            </a:r>
            <a:r>
              <a:rPr sz="1800" dirty="0"/>
              <a:t> </a:t>
            </a:r>
            <a:r>
              <a:rPr sz="1800" dirty="0" err="1"/>
              <a:t>شده</a:t>
            </a:r>
            <a:r>
              <a:rPr sz="1800" dirty="0"/>
              <a:t> </a:t>
            </a:r>
            <a:r>
              <a:rPr sz="1800" dirty="0" err="1"/>
              <a:t>انجام</a:t>
            </a:r>
            <a:r>
              <a:rPr sz="1800" dirty="0"/>
              <a:t> </a:t>
            </a:r>
            <a:r>
              <a:rPr sz="1800" dirty="0" err="1"/>
              <a:t>شود</a:t>
            </a:r>
            <a:r>
              <a:rPr sz="1800" dirty="0"/>
              <a:t>.</a:t>
            </a:r>
          </a:p>
          <a:p>
            <a:pPr lvl="0" algn="r"/>
            <a:r>
              <a:rPr sz="1800" dirty="0" err="1"/>
              <a:t>در</a:t>
            </a:r>
            <a:r>
              <a:rPr sz="1800" dirty="0"/>
              <a:t> </a:t>
            </a:r>
            <a:r>
              <a:rPr sz="1800" dirty="0" err="1"/>
              <a:t>حسابداری</a:t>
            </a:r>
            <a:r>
              <a:rPr sz="1800" dirty="0"/>
              <a:t> </a:t>
            </a:r>
            <a:r>
              <a:rPr sz="1800" dirty="0" err="1"/>
              <a:t>سرمایه</a:t>
            </a:r>
            <a:r>
              <a:rPr sz="1800" dirty="0"/>
              <a:t> </a:t>
            </a:r>
            <a:r>
              <a:rPr sz="1800" dirty="0" err="1"/>
              <a:t>گذاریها</a:t>
            </a:r>
            <a:r>
              <a:rPr sz="1800" dirty="0"/>
              <a:t> </a:t>
            </a:r>
            <a:r>
              <a:rPr sz="1800" dirty="0" err="1"/>
              <a:t>تعداد</a:t>
            </a:r>
            <a:r>
              <a:rPr sz="1800" dirty="0"/>
              <a:t> </a:t>
            </a:r>
            <a:r>
              <a:rPr sz="1800" dirty="0" err="1"/>
              <a:t>طبقات</a:t>
            </a:r>
            <a:r>
              <a:rPr sz="1800" dirty="0"/>
              <a:t> </a:t>
            </a:r>
            <a:r>
              <a:rPr sz="1800" dirty="0" err="1"/>
              <a:t>کمتر</a:t>
            </a:r>
            <a:r>
              <a:rPr sz="1800" dirty="0"/>
              <a:t> </a:t>
            </a:r>
            <a:r>
              <a:rPr sz="1800" dirty="0" err="1"/>
              <a:t>است</a:t>
            </a:r>
            <a:r>
              <a:rPr sz="1800" dirty="0"/>
              <a:t> و </a:t>
            </a:r>
            <a:r>
              <a:rPr sz="1800" dirty="0" err="1"/>
              <a:t>روش</a:t>
            </a:r>
            <a:r>
              <a:rPr sz="1800" dirty="0"/>
              <a:t> </a:t>
            </a:r>
            <a:r>
              <a:rPr sz="1800" dirty="0" err="1"/>
              <a:t>ارزش</a:t>
            </a:r>
            <a:r>
              <a:rPr sz="1800" dirty="0"/>
              <a:t> </a:t>
            </a:r>
            <a:r>
              <a:rPr sz="1800" dirty="0" err="1"/>
              <a:t>منصفانه</a:t>
            </a:r>
            <a:r>
              <a:rPr sz="1800" dirty="0"/>
              <a:t> </a:t>
            </a:r>
            <a:r>
              <a:rPr sz="1800" dirty="0" err="1"/>
              <a:t>از</a:t>
            </a:r>
            <a:r>
              <a:rPr sz="1800" dirty="0"/>
              <a:t> </a:t>
            </a:r>
            <a:r>
              <a:rPr sz="1800" dirty="0" err="1"/>
              <a:t>طریق</a:t>
            </a:r>
            <a:r>
              <a:rPr sz="1800" dirty="0"/>
              <a:t> </a:t>
            </a:r>
            <a:r>
              <a:rPr sz="1800" dirty="0" err="1"/>
              <a:t>سود</a:t>
            </a:r>
            <a:r>
              <a:rPr sz="1800" dirty="0"/>
              <a:t> و </a:t>
            </a:r>
            <a:r>
              <a:rPr sz="1800" dirty="0" err="1"/>
              <a:t>زیان</a:t>
            </a:r>
            <a:r>
              <a:rPr sz="1800" dirty="0"/>
              <a:t> </a:t>
            </a:r>
            <a:r>
              <a:rPr sz="1800" dirty="0" err="1"/>
              <a:t>جامع</a:t>
            </a:r>
            <a:r>
              <a:rPr sz="1800" dirty="0"/>
              <a:t> </a:t>
            </a:r>
            <a:r>
              <a:rPr sz="1800" dirty="0" err="1"/>
              <a:t>بکار</a:t>
            </a:r>
            <a:r>
              <a:rPr sz="1800" dirty="0"/>
              <a:t> </a:t>
            </a:r>
            <a:r>
              <a:rPr sz="1800" dirty="0" err="1"/>
              <a:t>گرفته</a:t>
            </a:r>
            <a:r>
              <a:rPr sz="1800" dirty="0"/>
              <a:t> </a:t>
            </a:r>
            <a:r>
              <a:rPr sz="1800" dirty="0" err="1"/>
              <a:t>نمی</a:t>
            </a:r>
            <a:r>
              <a:rPr sz="1800" dirty="0"/>
              <a:t> </a:t>
            </a:r>
            <a:r>
              <a:rPr sz="1800" dirty="0" err="1"/>
              <a:t>شود</a:t>
            </a:r>
            <a:r>
              <a:rPr sz="1800" dirty="0"/>
              <a:t>.</a:t>
            </a:r>
          </a:p>
          <a:p>
            <a:pPr lvl="0" algn="r"/>
            <a:r>
              <a:rPr sz="1800" dirty="0" err="1"/>
              <a:t>سه</a:t>
            </a:r>
            <a:r>
              <a:rPr sz="1800" dirty="0"/>
              <a:t> </a:t>
            </a:r>
            <a:r>
              <a:rPr sz="1800" dirty="0" err="1"/>
              <a:t>روش</a:t>
            </a:r>
            <a:r>
              <a:rPr sz="1800" dirty="0"/>
              <a:t> </a:t>
            </a:r>
            <a:r>
              <a:rPr sz="1800" dirty="0" err="1"/>
              <a:t>بهای</a:t>
            </a:r>
            <a:r>
              <a:rPr sz="1800" dirty="0"/>
              <a:t> </a:t>
            </a:r>
            <a:r>
              <a:rPr sz="1800" dirty="0" err="1"/>
              <a:t>تمام</a:t>
            </a:r>
            <a:r>
              <a:rPr sz="1800" dirty="0"/>
              <a:t> </a:t>
            </a:r>
            <a:r>
              <a:rPr sz="1800" dirty="0" err="1"/>
              <a:t>شده</a:t>
            </a:r>
            <a:r>
              <a:rPr sz="1800" dirty="0"/>
              <a:t> ، </a:t>
            </a:r>
            <a:r>
              <a:rPr sz="1800" dirty="0" err="1"/>
              <a:t>ارزش</a:t>
            </a:r>
            <a:r>
              <a:rPr sz="1800" dirty="0"/>
              <a:t> </a:t>
            </a:r>
            <a:r>
              <a:rPr sz="1800" dirty="0" err="1"/>
              <a:t>ویژه</a:t>
            </a:r>
            <a:r>
              <a:rPr sz="1800" dirty="0"/>
              <a:t> و </a:t>
            </a:r>
            <a:r>
              <a:rPr sz="1800" dirty="0" err="1"/>
              <a:t>ارزش</a:t>
            </a:r>
            <a:r>
              <a:rPr sz="1800" dirty="0"/>
              <a:t> </a:t>
            </a:r>
            <a:r>
              <a:rPr sz="1800" dirty="0" err="1"/>
              <a:t>منصفانه</a:t>
            </a:r>
            <a:r>
              <a:rPr sz="1800" dirty="0"/>
              <a:t> </a:t>
            </a:r>
            <a:r>
              <a:rPr sz="1800" dirty="0" err="1"/>
              <a:t>برای</a:t>
            </a:r>
            <a:r>
              <a:rPr sz="1800" dirty="0"/>
              <a:t> </a:t>
            </a:r>
            <a:r>
              <a:rPr sz="1800" dirty="0" err="1"/>
              <a:t>حسابداری</a:t>
            </a:r>
            <a:r>
              <a:rPr sz="1800" dirty="0"/>
              <a:t> </a:t>
            </a:r>
            <a:r>
              <a:rPr sz="1800" dirty="0" err="1"/>
              <a:t>سرمایه</a:t>
            </a:r>
            <a:r>
              <a:rPr sz="1800" dirty="0"/>
              <a:t> </a:t>
            </a:r>
            <a:r>
              <a:rPr sz="1800" dirty="0" err="1"/>
              <a:t>گذاری</a:t>
            </a:r>
            <a:r>
              <a:rPr sz="1800" dirty="0"/>
              <a:t> </a:t>
            </a:r>
            <a:r>
              <a:rPr sz="1800" dirty="0" err="1"/>
              <a:t>در</a:t>
            </a:r>
            <a:r>
              <a:rPr sz="1800" dirty="0"/>
              <a:t> </a:t>
            </a:r>
            <a:r>
              <a:rPr sz="1800" dirty="0" err="1"/>
              <a:t>واحدهای</a:t>
            </a:r>
            <a:r>
              <a:rPr sz="1800" dirty="0"/>
              <a:t> </a:t>
            </a:r>
            <a:r>
              <a:rPr sz="1800" dirty="0" err="1"/>
              <a:t>تجاری</a:t>
            </a:r>
            <a:r>
              <a:rPr sz="1800" dirty="0"/>
              <a:t> </a:t>
            </a:r>
            <a:r>
              <a:rPr sz="1800" dirty="0" err="1"/>
              <a:t>وابسته</a:t>
            </a:r>
            <a:r>
              <a:rPr sz="1800" dirty="0"/>
              <a:t> </a:t>
            </a:r>
            <a:r>
              <a:rPr sz="1800" dirty="0" err="1"/>
              <a:t>مجاز</a:t>
            </a:r>
            <a:r>
              <a:rPr sz="1800" dirty="0"/>
              <a:t> </a:t>
            </a:r>
            <a:r>
              <a:rPr sz="1800" dirty="0" err="1"/>
              <a:t>است</a:t>
            </a:r>
            <a:r>
              <a:rPr sz="1800" dirty="0"/>
              <a:t>.</a:t>
            </a:r>
          </a:p>
          <a:p>
            <a:pPr lvl="0" algn="r"/>
            <a:r>
              <a:rPr sz="1800" dirty="0" err="1"/>
              <a:t>ارائه</a:t>
            </a:r>
            <a:r>
              <a:rPr sz="1800" dirty="0"/>
              <a:t> </a:t>
            </a:r>
            <a:r>
              <a:rPr sz="1800" dirty="0" err="1"/>
              <a:t>جداگانه</a:t>
            </a:r>
            <a:r>
              <a:rPr sz="1800" dirty="0"/>
              <a:t> </a:t>
            </a:r>
            <a:r>
              <a:rPr sz="1800" dirty="0" err="1"/>
              <a:t>داراییهای</a:t>
            </a:r>
            <a:r>
              <a:rPr sz="1800" dirty="0"/>
              <a:t> </a:t>
            </a:r>
            <a:r>
              <a:rPr sz="1800" dirty="0" err="1"/>
              <a:t>غیرجاری</a:t>
            </a:r>
            <a:r>
              <a:rPr sz="1800" dirty="0"/>
              <a:t> </a:t>
            </a:r>
            <a:r>
              <a:rPr sz="1800" dirty="0" err="1"/>
              <a:t>نگهداری</a:t>
            </a:r>
            <a:r>
              <a:rPr sz="1800" dirty="0"/>
              <a:t> </a:t>
            </a:r>
            <a:r>
              <a:rPr sz="1800" dirty="0" err="1"/>
              <a:t>شده</a:t>
            </a:r>
            <a:r>
              <a:rPr sz="1800" dirty="0"/>
              <a:t> </a:t>
            </a:r>
            <a:r>
              <a:rPr sz="1800" dirty="0" err="1"/>
              <a:t>برای</a:t>
            </a:r>
            <a:r>
              <a:rPr sz="1800" dirty="0"/>
              <a:t> </a:t>
            </a:r>
            <a:r>
              <a:rPr sz="1800" dirty="0" err="1"/>
              <a:t>فروش</a:t>
            </a:r>
            <a:r>
              <a:rPr sz="1800" dirty="0"/>
              <a:t> و </a:t>
            </a:r>
            <a:r>
              <a:rPr sz="1800" dirty="0" err="1"/>
              <a:t>حسابهای</a:t>
            </a:r>
            <a:r>
              <a:rPr sz="1800" dirty="0"/>
              <a:t> </a:t>
            </a:r>
            <a:r>
              <a:rPr sz="1800" dirty="0" err="1"/>
              <a:t>مرتبط</a:t>
            </a:r>
            <a:r>
              <a:rPr sz="1800" dirty="0"/>
              <a:t> </a:t>
            </a:r>
            <a:r>
              <a:rPr sz="1800" dirty="0" err="1"/>
              <a:t>الزامی</a:t>
            </a:r>
            <a:r>
              <a:rPr sz="1800" dirty="0"/>
              <a:t> </a:t>
            </a:r>
            <a:r>
              <a:rPr sz="1800" dirty="0" err="1"/>
              <a:t>نیست</a:t>
            </a:r>
            <a:r>
              <a:rPr sz="1800" dirty="0"/>
              <a:t>.</a:t>
            </a:r>
          </a:p>
          <a:p>
            <a:pPr lvl="0" algn="r"/>
            <a:endParaRPr sz="1800" dirty="0"/>
          </a:p>
          <a:p>
            <a:pPr lvl="0" algn="r">
              <a:buNone/>
            </a:pPr>
            <a:endParaRPr sz="1800" dirty="0"/>
          </a:p>
          <a:p>
            <a:pPr lvl="0" algn="r">
              <a:buNone/>
            </a:pPr>
            <a:endParaRPr sz="1800" dirty="0"/>
          </a:p>
          <a:p>
            <a:pPr lvl="0" algn="r">
              <a:buNone/>
            </a:pPr>
            <a:endParaRPr sz="1800" dirty="0"/>
          </a:p>
          <a:p>
            <a:pPr lvl="0" algn="r"/>
            <a:endParaRPr sz="1800" dirty="0"/>
          </a:p>
          <a:p>
            <a:pPr lvl="0" algn="r">
              <a:buNone/>
            </a:pPr>
            <a:endParaRPr sz="1800" dirty="0"/>
          </a:p>
          <a:p>
            <a:pPr lvl="0" algn="r">
              <a:buNone/>
            </a:pPr>
            <a:r>
              <a:rPr sz="3200" dirty="0">
                <a:solidFill>
                  <a:srgbClr val="0070C0"/>
                </a:solidFill>
              </a:rPr>
              <a:t> </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8" end="18"/>
                                            </p:txEl>
                                          </p:spTgt>
                                        </p:tgtEl>
                                        <p:attrNameLst>
                                          <p:attrName>style.visibility</p:attrName>
                                        </p:attrNameLst>
                                      </p:cBhvr>
                                      <p:to>
                                        <p:strVal val="visible"/>
                                      </p:to>
                                    </p:set>
                                    <p:anim calcmode="lin" valueType="num">
                                      <p:cBhvr>
                                        <p:cTn id="7"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p:cTn id="6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450" y="2178050"/>
            <a:ext cx="4052888" cy="2862263"/>
          </a:xfrm>
          <a:prstGeom prst="rect">
            <a:avLst/>
          </a:prstGeom>
          <a:noFill/>
          <a:ln>
            <a:noFill/>
          </a:ln>
        </p:spPr>
        <p:txBody>
          <a:bodyPr wrap="none"/>
          <a:lstStyle>
            <a:lvl1pPr marL="0" lvl="0" indent="0">
              <a:defRPr/>
            </a:lvl1pPr>
          </a:lstStyle>
          <a:p>
            <a:pPr lvl="0" algn="ctr">
              <a:buNone/>
            </a:pPr>
            <a:r>
              <a:rPr sz="6000">
                <a:solidFill>
                  <a:srgbClr val="10CF9B"/>
                </a:solidFill>
                <a:latin typeface="Times New Roman"/>
              </a:rPr>
              <a:t>با تشكر از </a:t>
            </a:r>
          </a:p>
          <a:p>
            <a:pPr lvl="0" algn="ctr">
              <a:buNone/>
            </a:pPr>
            <a:r>
              <a:rPr sz="6000">
                <a:solidFill>
                  <a:srgbClr val="10CF9B"/>
                </a:solidFill>
                <a:latin typeface="Times New Roman"/>
              </a:rPr>
              <a:t>حضور گرمتان </a:t>
            </a:r>
          </a:p>
        </p:txBody>
      </p:sp>
      <p:pic>
        <p:nvPicPr>
          <p:cNvPr id="3" name="Picture 2"/>
          <p:cNvPicPr/>
          <p:nvPr/>
        </p:nvPicPr>
        <p:blipFill>
          <a:blip r:embed="rId2"/>
          <a:srcRect/>
          <a:stretch>
            <a:fillRect/>
          </a:stretch>
        </p:blipFill>
        <p:spPr>
          <a:xfrm>
            <a:off x="0" y="0"/>
            <a:ext cx="4570413" cy="6858000"/>
          </a:xfrm>
          <a:prstGeom prst="rect">
            <a:avLst/>
          </a:prstGeom>
          <a:noFill/>
          <a:ln>
            <a:noFill/>
          </a:ln>
        </p:spPr>
      </p:pic>
      <p:sp>
        <p:nvSpPr>
          <p:cNvPr id="4" name="Rectangle 3"/>
          <p:cNvSpPr/>
          <p:nvPr/>
        </p:nvSpPr>
        <p:spPr>
          <a:xfrm>
            <a:off x="303213" y="333375"/>
            <a:ext cx="8496299" cy="6191250"/>
          </a:xfrm>
          <a:prstGeom prst="rect">
            <a:avLst/>
          </a:prstGeom>
          <a:noFill/>
          <a:ln w="38100">
            <a:solidFill>
              <a:srgbClr val="000000"/>
            </a:solidFill>
            <a:miter/>
          </a:ln>
        </p:spPr>
        <p:txBody>
          <a:bodyPr wrap="none" anchor="ctr"/>
          <a:lstStyle>
            <a:lvl1pPr lvl="0">
              <a:defRPr/>
            </a:lvl1pPr>
          </a:lstStyle>
          <a:p>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0" y="214313"/>
            <a:ext cx="8834438" cy="6594475"/>
          </a:xfrm>
          <a:prstGeom prst="rect">
            <a:avLst/>
          </a:prstGeom>
        </p:spPr>
        <p:txBody>
          <a:bodyPr wrap="square" lIns="91440" tIns="45720" rIns="91440" bIns="45720" anchor="t"/>
          <a:lstStyle>
            <a:lvl1pPr marL="0" lvl="0" indent="0">
              <a:defRPr/>
            </a:lvl1pPr>
          </a:lstStyle>
          <a:p>
            <a:pPr lvl="0" algn="r">
              <a:lnSpc>
                <a:spcPct val="90000"/>
              </a:lnSpc>
              <a:buNone/>
            </a:pPr>
            <a:r>
              <a:rPr sz="2400" b="1" dirty="0" err="1">
                <a:solidFill>
                  <a:srgbClr val="FF0000"/>
                </a:solidFill>
              </a:rPr>
              <a:t>آشنایی</a:t>
            </a:r>
            <a:r>
              <a:rPr sz="2400" b="1" dirty="0">
                <a:solidFill>
                  <a:srgbClr val="FF0000"/>
                </a:solidFill>
              </a:rPr>
              <a:t> </a:t>
            </a:r>
            <a:r>
              <a:rPr sz="2400" b="1" dirty="0" err="1">
                <a:solidFill>
                  <a:srgbClr val="FF0000"/>
                </a:solidFill>
              </a:rPr>
              <a:t>کلی</a:t>
            </a:r>
            <a:r>
              <a:rPr sz="2400" b="1" dirty="0">
                <a:solidFill>
                  <a:srgbClr val="FF0000"/>
                </a:solidFill>
              </a:rPr>
              <a:t> </a:t>
            </a:r>
            <a:r>
              <a:rPr sz="2400" b="1" dirty="0" err="1">
                <a:solidFill>
                  <a:srgbClr val="FF0000"/>
                </a:solidFill>
              </a:rPr>
              <a:t>با</a:t>
            </a:r>
            <a:r>
              <a:rPr sz="2400" b="1" dirty="0">
                <a:solidFill>
                  <a:srgbClr val="FF0000"/>
                </a:solidFill>
              </a:rPr>
              <a:t> </a:t>
            </a:r>
            <a:r>
              <a:rPr sz="2400" b="1" dirty="0" err="1">
                <a:solidFill>
                  <a:srgbClr val="FF0000"/>
                </a:solidFill>
              </a:rPr>
              <a:t>استانداردهای</a:t>
            </a:r>
            <a:r>
              <a:rPr sz="2400" b="1" dirty="0">
                <a:solidFill>
                  <a:srgbClr val="FF0000"/>
                </a:solidFill>
              </a:rPr>
              <a:t> </a:t>
            </a:r>
            <a:r>
              <a:rPr sz="2400" b="1" dirty="0" err="1">
                <a:solidFill>
                  <a:srgbClr val="FF0000"/>
                </a:solidFill>
              </a:rPr>
              <a:t>حسابداری</a:t>
            </a:r>
            <a:r>
              <a:rPr sz="2400" b="1" dirty="0">
                <a:solidFill>
                  <a:srgbClr val="FF0000"/>
                </a:solidFill>
              </a:rPr>
              <a:t> </a:t>
            </a:r>
            <a:r>
              <a:rPr sz="2400" b="1" dirty="0" err="1">
                <a:solidFill>
                  <a:srgbClr val="FF0000"/>
                </a:solidFill>
              </a:rPr>
              <a:t>ایران</a:t>
            </a:r>
            <a:endParaRPr sz="2400" b="1" dirty="0">
              <a:solidFill>
                <a:srgbClr val="FF0000"/>
              </a:solidFill>
            </a:endParaRPr>
          </a:p>
          <a:p>
            <a:pPr lvl="0" algn="r">
              <a:lnSpc>
                <a:spcPct val="90000"/>
              </a:lnSpc>
              <a:buNone/>
            </a:pPr>
            <a:endParaRPr sz="2400" b="1" dirty="0">
              <a:solidFill>
                <a:srgbClr val="FF0000"/>
              </a:solidFill>
            </a:endParaRPr>
          </a:p>
          <a:p>
            <a:pPr lvl="0" algn="r">
              <a:lnSpc>
                <a:spcPct val="90000"/>
              </a:lnSpc>
              <a:buNone/>
            </a:pPr>
            <a:r>
              <a:rPr sz="2000" b="1" dirty="0" err="1"/>
              <a:t>تدوین</a:t>
            </a:r>
            <a:r>
              <a:rPr sz="2000" b="1" dirty="0"/>
              <a:t> </a:t>
            </a:r>
            <a:r>
              <a:rPr sz="2000" b="1" dirty="0" err="1"/>
              <a:t>استانداردهای</a:t>
            </a:r>
            <a:r>
              <a:rPr sz="2000" b="1" dirty="0"/>
              <a:t> </a:t>
            </a:r>
            <a:r>
              <a:rPr sz="2000" b="1" dirty="0" err="1"/>
              <a:t>حسابداری</a:t>
            </a:r>
            <a:r>
              <a:rPr sz="2000" b="1" dirty="0"/>
              <a:t> </a:t>
            </a:r>
            <a:r>
              <a:rPr sz="2000" b="1" dirty="0" err="1"/>
              <a:t>در</a:t>
            </a:r>
            <a:r>
              <a:rPr sz="2000" b="1" dirty="0"/>
              <a:t> </a:t>
            </a:r>
            <a:r>
              <a:rPr sz="2000" b="1" dirty="0" err="1"/>
              <a:t>ایران</a:t>
            </a:r>
            <a:r>
              <a:rPr sz="2000" b="1" dirty="0"/>
              <a:t> </a:t>
            </a:r>
            <a:r>
              <a:rPr sz="2000" b="1" dirty="0" err="1"/>
              <a:t>از</a:t>
            </a:r>
            <a:r>
              <a:rPr sz="2000" b="1" dirty="0"/>
              <a:t> </a:t>
            </a:r>
            <a:r>
              <a:rPr sz="2000" b="1" dirty="0" err="1"/>
              <a:t>سال</a:t>
            </a:r>
            <a:r>
              <a:rPr sz="2000" b="1" dirty="0"/>
              <a:t> 67 </a:t>
            </a:r>
            <a:r>
              <a:rPr sz="2000" b="1" dirty="0" err="1"/>
              <a:t>بعهده</a:t>
            </a:r>
            <a:r>
              <a:rPr sz="2000" b="1" dirty="0"/>
              <a:t> </a:t>
            </a:r>
            <a:r>
              <a:rPr sz="2000" b="1" dirty="0" err="1"/>
              <a:t>سازمان</a:t>
            </a:r>
            <a:r>
              <a:rPr sz="2000" b="1" dirty="0"/>
              <a:t> </a:t>
            </a:r>
            <a:r>
              <a:rPr sz="2000" b="1" dirty="0" err="1"/>
              <a:t>حسابرسی</a:t>
            </a:r>
            <a:r>
              <a:rPr sz="2000" b="1" dirty="0"/>
              <a:t> </a:t>
            </a:r>
            <a:r>
              <a:rPr sz="2000" b="1" dirty="0" err="1"/>
              <a:t>نهاده</a:t>
            </a:r>
            <a:r>
              <a:rPr sz="2000" b="1" dirty="0"/>
              <a:t> </a:t>
            </a:r>
            <a:r>
              <a:rPr sz="2000" b="1" dirty="0" err="1"/>
              <a:t>شده</a:t>
            </a:r>
            <a:r>
              <a:rPr sz="2000" b="1" dirty="0"/>
              <a:t> </a:t>
            </a:r>
            <a:r>
              <a:rPr sz="2000" b="1" dirty="0" err="1"/>
              <a:t>است</a:t>
            </a:r>
            <a:r>
              <a:rPr sz="2000" b="1" dirty="0"/>
              <a:t> </a:t>
            </a:r>
            <a:r>
              <a:rPr sz="2000" b="1" dirty="0" err="1"/>
              <a:t>که</a:t>
            </a:r>
            <a:r>
              <a:rPr sz="2000" b="1" dirty="0"/>
              <a:t> </a:t>
            </a:r>
            <a:r>
              <a:rPr sz="2000" b="1" dirty="0" err="1"/>
              <a:t>از</a:t>
            </a:r>
            <a:r>
              <a:rPr sz="2000" b="1" dirty="0"/>
              <a:t> </a:t>
            </a:r>
            <a:r>
              <a:rPr sz="2000" b="1" dirty="0" err="1"/>
              <a:t>ابتدای</a:t>
            </a:r>
            <a:r>
              <a:rPr sz="2000" b="1" dirty="0"/>
              <a:t> </a:t>
            </a:r>
            <a:r>
              <a:rPr sz="2000" b="1" dirty="0" err="1"/>
              <a:t>سال</a:t>
            </a:r>
            <a:r>
              <a:rPr sz="2000" b="1" dirty="0"/>
              <a:t> 80 </a:t>
            </a:r>
            <a:r>
              <a:rPr sz="2000" b="1" dirty="0" err="1"/>
              <a:t>اجرای</a:t>
            </a:r>
            <a:r>
              <a:rPr sz="2000" b="1" dirty="0"/>
              <a:t> </a:t>
            </a:r>
            <a:r>
              <a:rPr sz="2000" b="1" dirty="0" err="1"/>
              <a:t>استانداردهای</a:t>
            </a:r>
            <a:r>
              <a:rPr sz="2000" b="1" dirty="0"/>
              <a:t> </a:t>
            </a:r>
            <a:r>
              <a:rPr sz="2000" b="1" dirty="0" err="1"/>
              <a:t>مصوب</a:t>
            </a:r>
            <a:r>
              <a:rPr sz="2000" b="1" dirty="0"/>
              <a:t> </a:t>
            </a:r>
            <a:r>
              <a:rPr sz="2000" b="1" dirty="0" err="1"/>
              <a:t>شده</a:t>
            </a:r>
            <a:r>
              <a:rPr sz="2000" b="1" dirty="0"/>
              <a:t> </a:t>
            </a:r>
            <a:r>
              <a:rPr sz="2000" b="1" dirty="0" err="1"/>
              <a:t>را</a:t>
            </a:r>
            <a:r>
              <a:rPr sz="2000" b="1" dirty="0"/>
              <a:t> </a:t>
            </a:r>
            <a:r>
              <a:rPr sz="2000" b="1" dirty="0" err="1"/>
              <a:t>الزامی</a:t>
            </a:r>
            <a:r>
              <a:rPr sz="2000" b="1" dirty="0"/>
              <a:t> </a:t>
            </a:r>
            <a:r>
              <a:rPr sz="2000" b="1" dirty="0" err="1"/>
              <a:t>نموده</a:t>
            </a:r>
            <a:r>
              <a:rPr sz="2000" b="1" dirty="0"/>
              <a:t> </a:t>
            </a:r>
            <a:r>
              <a:rPr sz="2000" b="1" dirty="0" err="1"/>
              <a:t>است</a:t>
            </a:r>
            <a:r>
              <a:rPr sz="2000" b="1" dirty="0"/>
              <a:t>. </a:t>
            </a:r>
            <a:r>
              <a:rPr sz="2000" b="1" dirty="0" err="1"/>
              <a:t>مبنای</a:t>
            </a:r>
            <a:r>
              <a:rPr sz="2000" b="1" dirty="0"/>
              <a:t> </a:t>
            </a:r>
            <a:r>
              <a:rPr sz="2000" b="1" dirty="0" err="1"/>
              <a:t>اولیه</a:t>
            </a:r>
            <a:r>
              <a:rPr sz="2000" b="1" dirty="0"/>
              <a:t> </a:t>
            </a:r>
            <a:r>
              <a:rPr sz="2000" b="1" dirty="0" err="1"/>
              <a:t>تدوین</a:t>
            </a:r>
            <a:r>
              <a:rPr sz="2000" b="1" dirty="0"/>
              <a:t> </a:t>
            </a:r>
            <a:r>
              <a:rPr sz="2000" b="1" dirty="0" err="1"/>
              <a:t>استانداردهای</a:t>
            </a:r>
            <a:r>
              <a:rPr sz="2000" b="1" dirty="0"/>
              <a:t> </a:t>
            </a:r>
            <a:r>
              <a:rPr sz="2000" b="1" dirty="0" err="1"/>
              <a:t>حسابداری</a:t>
            </a:r>
            <a:r>
              <a:rPr sz="2000" b="1" dirty="0"/>
              <a:t> </a:t>
            </a:r>
            <a:r>
              <a:rPr sz="2000" b="1" dirty="0" err="1"/>
              <a:t>همان</a:t>
            </a:r>
            <a:r>
              <a:rPr sz="2000" b="1" dirty="0"/>
              <a:t> </a:t>
            </a:r>
            <a:r>
              <a:rPr sz="2000" b="1" dirty="0" err="1"/>
              <a:t>استانداردهای</a:t>
            </a:r>
            <a:r>
              <a:rPr sz="2000" b="1" dirty="0"/>
              <a:t> </a:t>
            </a:r>
            <a:r>
              <a:rPr sz="2000" b="1" dirty="0" err="1"/>
              <a:t>بین</a:t>
            </a:r>
            <a:r>
              <a:rPr sz="2000" b="1" dirty="0"/>
              <a:t> </a:t>
            </a:r>
            <a:r>
              <a:rPr sz="2000" b="1" dirty="0" err="1"/>
              <a:t>المللی</a:t>
            </a:r>
            <a:r>
              <a:rPr sz="2000" b="1" dirty="0"/>
              <a:t> </a:t>
            </a:r>
            <a:r>
              <a:rPr sz="2000" b="1" dirty="0" err="1"/>
              <a:t>می</a:t>
            </a:r>
            <a:r>
              <a:rPr sz="2000" b="1" dirty="0"/>
              <a:t> </a:t>
            </a:r>
            <a:r>
              <a:rPr sz="2000" b="1" dirty="0" err="1"/>
              <a:t>باشد</a:t>
            </a:r>
            <a:r>
              <a:rPr sz="2000" b="1" dirty="0"/>
              <a:t> </a:t>
            </a:r>
            <a:r>
              <a:rPr sz="2000" b="1" dirty="0" err="1"/>
              <a:t>که</a:t>
            </a:r>
            <a:r>
              <a:rPr sz="2000" b="1" dirty="0"/>
              <a:t> </a:t>
            </a:r>
            <a:r>
              <a:rPr sz="2000" b="1" dirty="0" err="1"/>
              <a:t>به</a:t>
            </a:r>
            <a:r>
              <a:rPr sz="2000" b="1" dirty="0"/>
              <a:t> </a:t>
            </a:r>
            <a:r>
              <a:rPr sz="2000" b="1" dirty="0" err="1"/>
              <a:t>همین</a:t>
            </a:r>
            <a:r>
              <a:rPr sz="2000" b="1" dirty="0"/>
              <a:t> </a:t>
            </a:r>
            <a:r>
              <a:rPr sz="2000" b="1" dirty="0" err="1"/>
              <a:t>خاطر</a:t>
            </a:r>
            <a:r>
              <a:rPr sz="2000" b="1" dirty="0"/>
              <a:t> </a:t>
            </a:r>
            <a:r>
              <a:rPr sz="2000" b="1" dirty="0" err="1"/>
              <a:t>در</a:t>
            </a:r>
            <a:r>
              <a:rPr sz="2000" b="1" dirty="0"/>
              <a:t> </a:t>
            </a:r>
            <a:r>
              <a:rPr sz="2000" b="1" dirty="0" err="1"/>
              <a:t>انتهای</a:t>
            </a:r>
            <a:r>
              <a:rPr sz="2000" b="1" dirty="0"/>
              <a:t> </a:t>
            </a:r>
            <a:r>
              <a:rPr sz="2000" b="1" dirty="0" err="1"/>
              <a:t>هر</a:t>
            </a:r>
            <a:r>
              <a:rPr sz="2000" b="1" dirty="0"/>
              <a:t> </a:t>
            </a:r>
            <a:r>
              <a:rPr sz="2000" b="1" dirty="0" err="1"/>
              <a:t>یک</a:t>
            </a:r>
            <a:r>
              <a:rPr sz="2000" b="1" dirty="0"/>
              <a:t> </a:t>
            </a:r>
            <a:r>
              <a:rPr sz="2000" b="1" dirty="0" err="1"/>
              <a:t>از</a:t>
            </a:r>
            <a:r>
              <a:rPr sz="2000" b="1" dirty="0"/>
              <a:t> </a:t>
            </a:r>
            <a:r>
              <a:rPr sz="2000" b="1" dirty="0" err="1"/>
              <a:t>استانداردهای</a:t>
            </a:r>
            <a:r>
              <a:rPr sz="2000" b="1" dirty="0"/>
              <a:t> </a:t>
            </a:r>
            <a:r>
              <a:rPr sz="2000" b="1" dirty="0" err="1"/>
              <a:t>حسابداری</a:t>
            </a:r>
            <a:r>
              <a:rPr sz="2000" b="1" dirty="0"/>
              <a:t> </a:t>
            </a:r>
            <a:r>
              <a:rPr sz="2000" b="1" dirty="0" err="1"/>
              <a:t>ایران</a:t>
            </a:r>
            <a:r>
              <a:rPr sz="2000" b="1" dirty="0"/>
              <a:t> </a:t>
            </a:r>
            <a:r>
              <a:rPr sz="2000" b="1" dirty="0" err="1"/>
              <a:t>بندی</a:t>
            </a:r>
            <a:r>
              <a:rPr sz="2000" b="1" dirty="0"/>
              <a:t> </a:t>
            </a:r>
            <a:r>
              <a:rPr sz="2000" b="1" dirty="0" err="1"/>
              <a:t>با</a:t>
            </a:r>
            <a:r>
              <a:rPr sz="2000" b="1" dirty="0"/>
              <a:t> </a:t>
            </a:r>
            <a:r>
              <a:rPr sz="2000" b="1" dirty="0" err="1"/>
              <a:t>عنوان</a:t>
            </a:r>
            <a:r>
              <a:rPr sz="2000" b="1" dirty="0"/>
              <a:t> </a:t>
            </a:r>
            <a:r>
              <a:rPr sz="2000" b="1" dirty="0">
                <a:solidFill>
                  <a:srgbClr val="004E6D"/>
                </a:solidFill>
              </a:rPr>
              <a:t>«</a:t>
            </a:r>
            <a:r>
              <a:rPr sz="2000" b="1" dirty="0" err="1">
                <a:solidFill>
                  <a:srgbClr val="004E6D"/>
                </a:solidFill>
              </a:rPr>
              <a:t>مطابقت</a:t>
            </a:r>
            <a:r>
              <a:rPr sz="2000" b="1" dirty="0">
                <a:solidFill>
                  <a:srgbClr val="004E6D"/>
                </a:solidFill>
              </a:rPr>
              <a:t> </a:t>
            </a:r>
            <a:r>
              <a:rPr sz="2000" b="1" dirty="0" err="1">
                <a:solidFill>
                  <a:srgbClr val="004E6D"/>
                </a:solidFill>
              </a:rPr>
              <a:t>با</a:t>
            </a:r>
            <a:r>
              <a:rPr sz="2000" b="1" dirty="0">
                <a:solidFill>
                  <a:srgbClr val="004E6D"/>
                </a:solidFill>
              </a:rPr>
              <a:t> </a:t>
            </a:r>
            <a:r>
              <a:rPr sz="2000" b="1" dirty="0" err="1">
                <a:solidFill>
                  <a:srgbClr val="004E6D"/>
                </a:solidFill>
              </a:rPr>
              <a:t>استانداردهای</a:t>
            </a:r>
            <a:r>
              <a:rPr sz="2000" b="1" dirty="0">
                <a:solidFill>
                  <a:srgbClr val="004E6D"/>
                </a:solidFill>
              </a:rPr>
              <a:t> </a:t>
            </a:r>
            <a:r>
              <a:rPr sz="2000" b="1" dirty="0" err="1">
                <a:solidFill>
                  <a:srgbClr val="004E6D"/>
                </a:solidFill>
              </a:rPr>
              <a:t>بین</a:t>
            </a:r>
            <a:r>
              <a:rPr sz="2000" b="1" dirty="0">
                <a:solidFill>
                  <a:srgbClr val="004E6D"/>
                </a:solidFill>
              </a:rPr>
              <a:t> </a:t>
            </a:r>
            <a:r>
              <a:rPr sz="2000" b="1" dirty="0" err="1">
                <a:solidFill>
                  <a:srgbClr val="004E6D"/>
                </a:solidFill>
              </a:rPr>
              <a:t>المللی</a:t>
            </a:r>
            <a:r>
              <a:rPr sz="2000" b="1" dirty="0">
                <a:solidFill>
                  <a:srgbClr val="004E6D"/>
                </a:solidFill>
              </a:rPr>
              <a:t> </a:t>
            </a:r>
            <a:r>
              <a:rPr sz="2000" b="1" dirty="0" err="1">
                <a:solidFill>
                  <a:srgbClr val="004E6D"/>
                </a:solidFill>
              </a:rPr>
              <a:t>حسابداری</a:t>
            </a:r>
            <a:r>
              <a:rPr sz="2000" b="1" dirty="0">
                <a:solidFill>
                  <a:srgbClr val="004E6D"/>
                </a:solidFill>
              </a:rPr>
              <a:t>» </a:t>
            </a:r>
            <a:r>
              <a:rPr sz="2000" b="1" dirty="0" err="1"/>
              <a:t>درج</a:t>
            </a:r>
            <a:r>
              <a:rPr sz="2000" b="1" dirty="0"/>
              <a:t> </a:t>
            </a:r>
            <a:r>
              <a:rPr sz="2000" b="1" dirty="0" err="1"/>
              <a:t>شده</a:t>
            </a:r>
            <a:r>
              <a:rPr sz="2000" b="1" dirty="0"/>
              <a:t> </a:t>
            </a:r>
            <a:r>
              <a:rPr sz="2000" b="1" dirty="0" err="1"/>
              <a:t>است</a:t>
            </a:r>
            <a:r>
              <a:rPr sz="2000" b="1" dirty="0"/>
              <a:t>.</a:t>
            </a:r>
          </a:p>
          <a:p>
            <a:pPr lvl="0" algn="r">
              <a:lnSpc>
                <a:spcPct val="90000"/>
              </a:lnSpc>
              <a:buNone/>
            </a:pPr>
            <a:endParaRPr sz="2000" b="1" dirty="0"/>
          </a:p>
          <a:p>
            <a:pPr lvl="0" algn="r">
              <a:lnSpc>
                <a:spcPct val="90000"/>
              </a:lnSpc>
              <a:buNone/>
            </a:pPr>
            <a:r>
              <a:rPr sz="2000" dirty="0" err="1"/>
              <a:t>تفاوتهای</a:t>
            </a:r>
            <a:r>
              <a:rPr sz="2000" dirty="0"/>
              <a:t> </a:t>
            </a:r>
            <a:r>
              <a:rPr sz="2000" dirty="0" err="1"/>
              <a:t>عمده</a:t>
            </a:r>
            <a:r>
              <a:rPr sz="2000" dirty="0"/>
              <a:t> </a:t>
            </a:r>
            <a:r>
              <a:rPr sz="2000" dirty="0" err="1"/>
              <a:t>استانداردهای</a:t>
            </a:r>
            <a:r>
              <a:rPr sz="2000" dirty="0"/>
              <a:t> </a:t>
            </a:r>
            <a:r>
              <a:rPr sz="2000" dirty="0" err="1"/>
              <a:t>حسابداری</a:t>
            </a:r>
            <a:r>
              <a:rPr sz="2000" dirty="0"/>
              <a:t> </a:t>
            </a:r>
            <a:r>
              <a:rPr sz="2000" dirty="0" err="1"/>
              <a:t>ایران</a:t>
            </a:r>
            <a:r>
              <a:rPr sz="2000" dirty="0"/>
              <a:t> و </a:t>
            </a:r>
            <a:r>
              <a:rPr sz="2000" dirty="0" err="1"/>
              <a:t>استانداردهای</a:t>
            </a:r>
            <a:r>
              <a:rPr sz="2000" dirty="0"/>
              <a:t> </a:t>
            </a:r>
            <a:r>
              <a:rPr sz="2000" dirty="0" err="1"/>
              <a:t>بین</a:t>
            </a:r>
            <a:r>
              <a:rPr sz="2000" dirty="0"/>
              <a:t> </a:t>
            </a:r>
            <a:r>
              <a:rPr sz="2000" dirty="0" err="1"/>
              <a:t>المللی</a:t>
            </a:r>
            <a:r>
              <a:rPr sz="2000" dirty="0"/>
              <a:t> </a:t>
            </a:r>
            <a:r>
              <a:rPr sz="2000" dirty="0" err="1"/>
              <a:t>را</a:t>
            </a:r>
            <a:r>
              <a:rPr sz="2000" dirty="0"/>
              <a:t> </a:t>
            </a:r>
            <a:r>
              <a:rPr sz="2000" dirty="0" err="1"/>
              <a:t>می</a:t>
            </a:r>
            <a:r>
              <a:rPr sz="2000" dirty="0"/>
              <a:t> </a:t>
            </a:r>
            <a:r>
              <a:rPr sz="2000" dirty="0" err="1"/>
              <a:t>توان</a:t>
            </a:r>
            <a:r>
              <a:rPr sz="2000" dirty="0"/>
              <a:t> </a:t>
            </a:r>
            <a:r>
              <a:rPr sz="2000" dirty="0" err="1"/>
              <a:t>در</a:t>
            </a:r>
            <a:r>
              <a:rPr sz="2000" dirty="0"/>
              <a:t> </a:t>
            </a:r>
            <a:r>
              <a:rPr sz="2000" dirty="0" err="1"/>
              <a:t>سه</a:t>
            </a:r>
            <a:r>
              <a:rPr sz="2000" dirty="0"/>
              <a:t> </a:t>
            </a:r>
            <a:r>
              <a:rPr sz="2000" dirty="0" err="1"/>
              <a:t>دسته</a:t>
            </a:r>
            <a:r>
              <a:rPr sz="2000" dirty="0"/>
              <a:t> </a:t>
            </a:r>
            <a:r>
              <a:rPr sz="2000" dirty="0" err="1"/>
              <a:t>به</a:t>
            </a:r>
            <a:r>
              <a:rPr sz="2000" dirty="0"/>
              <a:t> </a:t>
            </a:r>
            <a:r>
              <a:rPr sz="2000" dirty="0" err="1"/>
              <a:t>شرح</a:t>
            </a:r>
            <a:r>
              <a:rPr sz="2000" dirty="0"/>
              <a:t> </a:t>
            </a:r>
            <a:r>
              <a:rPr sz="2000" dirty="0" err="1"/>
              <a:t>زیر</a:t>
            </a:r>
            <a:r>
              <a:rPr sz="2000" dirty="0"/>
              <a:t> </a:t>
            </a:r>
            <a:r>
              <a:rPr sz="2000" dirty="0" err="1"/>
              <a:t>طبقه</a:t>
            </a:r>
            <a:r>
              <a:rPr sz="2000" dirty="0"/>
              <a:t> </a:t>
            </a:r>
            <a:r>
              <a:rPr sz="2000" dirty="0" err="1"/>
              <a:t>بندی</a:t>
            </a:r>
            <a:r>
              <a:rPr sz="2000" dirty="0"/>
              <a:t> </a:t>
            </a:r>
            <a:r>
              <a:rPr sz="2000" dirty="0" err="1"/>
              <a:t>نمود</a:t>
            </a:r>
            <a:r>
              <a:rPr sz="2000" dirty="0"/>
              <a:t>:</a:t>
            </a:r>
          </a:p>
          <a:p>
            <a:pPr lvl="0" algn="r">
              <a:lnSpc>
                <a:spcPct val="90000"/>
              </a:lnSpc>
              <a:buNone/>
            </a:pPr>
            <a:endParaRPr sz="2000" dirty="0"/>
          </a:p>
          <a:p>
            <a:pPr lvl="0" algn="r">
              <a:lnSpc>
                <a:spcPct val="90000"/>
              </a:lnSpc>
            </a:pPr>
            <a:r>
              <a:rPr sz="2400" dirty="0" err="1"/>
              <a:t>استانداردهای</a:t>
            </a:r>
            <a:r>
              <a:rPr sz="2400" dirty="0"/>
              <a:t> </a:t>
            </a:r>
            <a:r>
              <a:rPr sz="2400" dirty="0" err="1"/>
              <a:t>بین</a:t>
            </a:r>
            <a:r>
              <a:rPr sz="2400" dirty="0"/>
              <a:t> </a:t>
            </a:r>
            <a:r>
              <a:rPr sz="2400" dirty="0" err="1"/>
              <a:t>المللی</a:t>
            </a:r>
            <a:r>
              <a:rPr sz="2400" dirty="0"/>
              <a:t> </a:t>
            </a:r>
            <a:r>
              <a:rPr sz="2400" i="1" dirty="0" err="1"/>
              <a:t>کاملا</a:t>
            </a:r>
            <a:r>
              <a:rPr sz="2400" i="1" dirty="0"/>
              <a:t>(</a:t>
            </a:r>
            <a:r>
              <a:rPr sz="2400" i="1" dirty="0" err="1"/>
              <a:t>یا</a:t>
            </a:r>
            <a:r>
              <a:rPr sz="2400" i="1" dirty="0"/>
              <a:t> </a:t>
            </a:r>
            <a:r>
              <a:rPr sz="2400" i="1" dirty="0" err="1"/>
              <a:t>نسبتا</a:t>
            </a:r>
            <a:r>
              <a:rPr sz="2400" i="1" dirty="0"/>
              <a:t>) </a:t>
            </a:r>
            <a:r>
              <a:rPr sz="2400" dirty="0" err="1"/>
              <a:t>مشابه</a:t>
            </a:r>
            <a:r>
              <a:rPr sz="2400" dirty="0"/>
              <a:t> </a:t>
            </a:r>
            <a:r>
              <a:rPr sz="2400" dirty="0" err="1"/>
              <a:t>با</a:t>
            </a:r>
            <a:r>
              <a:rPr sz="2400" dirty="0"/>
              <a:t> </a:t>
            </a:r>
            <a:r>
              <a:rPr sz="2400" dirty="0" err="1"/>
              <a:t>استانداردهای</a:t>
            </a:r>
            <a:r>
              <a:rPr sz="2400" dirty="0"/>
              <a:t> </a:t>
            </a:r>
            <a:r>
              <a:rPr sz="2400" dirty="0" err="1"/>
              <a:t>داخلی</a:t>
            </a:r>
            <a:r>
              <a:rPr sz="2400" dirty="0"/>
              <a:t>( </a:t>
            </a:r>
            <a:r>
              <a:rPr sz="2400" dirty="0" err="1"/>
              <a:t>شامل</a:t>
            </a:r>
            <a:r>
              <a:rPr sz="2400" dirty="0"/>
              <a:t> 17 </a:t>
            </a:r>
            <a:r>
              <a:rPr sz="2400" dirty="0" err="1"/>
              <a:t>استاندارد</a:t>
            </a:r>
            <a:r>
              <a:rPr sz="2400" dirty="0"/>
              <a:t> </a:t>
            </a:r>
            <a:r>
              <a:rPr sz="2400" dirty="0" err="1"/>
              <a:t>نظیر</a:t>
            </a:r>
            <a:r>
              <a:rPr sz="2400" dirty="0"/>
              <a:t> </a:t>
            </a:r>
            <a:r>
              <a:rPr sz="2400" dirty="0" err="1"/>
              <a:t>استاندارد</a:t>
            </a:r>
            <a:r>
              <a:rPr sz="2400" dirty="0"/>
              <a:t> </a:t>
            </a:r>
            <a:r>
              <a:rPr sz="2400" dirty="0" err="1"/>
              <a:t>بین</a:t>
            </a:r>
            <a:r>
              <a:rPr sz="2400" dirty="0"/>
              <a:t> </a:t>
            </a:r>
            <a:r>
              <a:rPr sz="2400" dirty="0" err="1"/>
              <a:t>المللی</a:t>
            </a:r>
            <a:r>
              <a:rPr sz="2400" dirty="0"/>
              <a:t> </a:t>
            </a:r>
            <a:r>
              <a:rPr sz="2400" dirty="0" err="1"/>
              <a:t>شماره</a:t>
            </a:r>
            <a:r>
              <a:rPr sz="2400" dirty="0"/>
              <a:t> 33 </a:t>
            </a:r>
            <a:r>
              <a:rPr sz="2400" dirty="0" err="1"/>
              <a:t>با</a:t>
            </a:r>
            <a:r>
              <a:rPr sz="2400" dirty="0"/>
              <a:t> </a:t>
            </a:r>
            <a:r>
              <a:rPr sz="2400" dirty="0" err="1"/>
              <a:t>نام</a:t>
            </a:r>
            <a:r>
              <a:rPr sz="2400" dirty="0"/>
              <a:t> </a:t>
            </a:r>
            <a:r>
              <a:rPr sz="2400" dirty="0" err="1"/>
              <a:t>سود</a:t>
            </a:r>
            <a:r>
              <a:rPr sz="2400" dirty="0"/>
              <a:t> </a:t>
            </a:r>
            <a:r>
              <a:rPr sz="2400" dirty="0" err="1"/>
              <a:t>هر</a:t>
            </a:r>
            <a:r>
              <a:rPr sz="2400" dirty="0"/>
              <a:t> </a:t>
            </a:r>
            <a:r>
              <a:rPr sz="2400" dirty="0" err="1"/>
              <a:t>سهم</a:t>
            </a:r>
            <a:r>
              <a:rPr sz="2400" dirty="0"/>
              <a:t>).</a:t>
            </a:r>
          </a:p>
          <a:p>
            <a:pPr lvl="0" algn="r">
              <a:lnSpc>
                <a:spcPct val="90000"/>
              </a:lnSpc>
            </a:pPr>
            <a:r>
              <a:rPr sz="2400" dirty="0" err="1"/>
              <a:t>استانداردهای</a:t>
            </a:r>
            <a:r>
              <a:rPr sz="2400" dirty="0"/>
              <a:t> </a:t>
            </a:r>
            <a:r>
              <a:rPr sz="2400" dirty="0" err="1"/>
              <a:t>بین</a:t>
            </a:r>
            <a:r>
              <a:rPr sz="2400" dirty="0"/>
              <a:t> </a:t>
            </a:r>
            <a:r>
              <a:rPr sz="2400" dirty="0" err="1"/>
              <a:t>المللی</a:t>
            </a:r>
            <a:r>
              <a:rPr sz="2400" dirty="0"/>
              <a:t> </a:t>
            </a:r>
            <a:r>
              <a:rPr sz="2400" i="1" dirty="0" err="1"/>
              <a:t>تجدیدنظر</a:t>
            </a:r>
            <a:r>
              <a:rPr sz="2400" i="1" dirty="0"/>
              <a:t> </a:t>
            </a:r>
            <a:r>
              <a:rPr sz="2400" i="1" dirty="0" err="1"/>
              <a:t>شده</a:t>
            </a:r>
            <a:r>
              <a:rPr sz="2400" dirty="0"/>
              <a:t>( </a:t>
            </a:r>
            <a:r>
              <a:rPr sz="2400" dirty="0" err="1"/>
              <a:t>که</a:t>
            </a:r>
            <a:r>
              <a:rPr sz="2400" dirty="0"/>
              <a:t> </a:t>
            </a:r>
            <a:r>
              <a:rPr sz="2400" dirty="0" err="1"/>
              <a:t>قبلا</a:t>
            </a:r>
            <a:r>
              <a:rPr sz="2400" dirty="0"/>
              <a:t> </a:t>
            </a:r>
            <a:r>
              <a:rPr sz="2400" dirty="0" err="1"/>
              <a:t>مشابه</a:t>
            </a:r>
            <a:r>
              <a:rPr sz="2400" dirty="0"/>
              <a:t> </a:t>
            </a:r>
            <a:r>
              <a:rPr sz="2400" dirty="0" err="1"/>
              <a:t>بوده</a:t>
            </a:r>
            <a:r>
              <a:rPr sz="2400" dirty="0"/>
              <a:t> و </a:t>
            </a:r>
            <a:r>
              <a:rPr sz="2400" dirty="0" err="1"/>
              <a:t>بعدا</a:t>
            </a:r>
            <a:r>
              <a:rPr sz="2400" dirty="0"/>
              <a:t> </a:t>
            </a:r>
            <a:r>
              <a:rPr sz="2400" dirty="0" err="1"/>
              <a:t>تغییر</a:t>
            </a:r>
            <a:r>
              <a:rPr sz="2400" dirty="0"/>
              <a:t> </a:t>
            </a:r>
            <a:r>
              <a:rPr sz="2400" dirty="0" err="1"/>
              <a:t>کرده</a:t>
            </a:r>
            <a:r>
              <a:rPr sz="2400" dirty="0"/>
              <a:t> </a:t>
            </a:r>
            <a:r>
              <a:rPr sz="2400" dirty="0" err="1"/>
              <a:t>است</a:t>
            </a:r>
            <a:r>
              <a:rPr sz="2400" dirty="0"/>
              <a:t>) (</a:t>
            </a:r>
            <a:r>
              <a:rPr sz="2400" dirty="0" err="1"/>
              <a:t>شامل</a:t>
            </a:r>
            <a:r>
              <a:rPr sz="2400" dirty="0"/>
              <a:t> 9 </a:t>
            </a:r>
            <a:r>
              <a:rPr sz="2400" dirty="0" err="1"/>
              <a:t>استاندارد</a:t>
            </a:r>
            <a:r>
              <a:rPr sz="2400" dirty="0"/>
              <a:t> </a:t>
            </a:r>
            <a:r>
              <a:rPr sz="2400" dirty="0" err="1"/>
              <a:t>مانند</a:t>
            </a:r>
            <a:r>
              <a:rPr sz="2400" dirty="0"/>
              <a:t> </a:t>
            </a:r>
            <a:r>
              <a:rPr sz="2400" dirty="0" err="1"/>
              <a:t>استاندارد</a:t>
            </a:r>
            <a:r>
              <a:rPr sz="2400" dirty="0"/>
              <a:t> </a:t>
            </a:r>
            <a:r>
              <a:rPr sz="2400" dirty="0" err="1"/>
              <a:t>بین</a:t>
            </a:r>
            <a:r>
              <a:rPr sz="2400" dirty="0"/>
              <a:t> </a:t>
            </a:r>
            <a:r>
              <a:rPr sz="2400" dirty="0" err="1"/>
              <a:t>المللی</a:t>
            </a:r>
            <a:r>
              <a:rPr sz="2400" dirty="0"/>
              <a:t> </a:t>
            </a:r>
            <a:r>
              <a:rPr sz="2400" dirty="0" err="1"/>
              <a:t>شماره</a:t>
            </a:r>
            <a:r>
              <a:rPr sz="2400" dirty="0"/>
              <a:t> 1 </a:t>
            </a:r>
            <a:r>
              <a:rPr sz="2400" dirty="0" err="1"/>
              <a:t>با</a:t>
            </a:r>
            <a:r>
              <a:rPr sz="2400" dirty="0"/>
              <a:t> </a:t>
            </a:r>
            <a:r>
              <a:rPr sz="2400" dirty="0" err="1"/>
              <a:t>عنوان</a:t>
            </a:r>
            <a:r>
              <a:rPr sz="2400" dirty="0"/>
              <a:t> </a:t>
            </a:r>
            <a:r>
              <a:rPr sz="2400" dirty="0" err="1"/>
              <a:t>نحوه</a:t>
            </a:r>
            <a:r>
              <a:rPr sz="2400" dirty="0"/>
              <a:t> </a:t>
            </a:r>
            <a:r>
              <a:rPr sz="2400" dirty="0" err="1"/>
              <a:t>ارایه</a:t>
            </a:r>
            <a:r>
              <a:rPr sz="2400" dirty="0"/>
              <a:t> </a:t>
            </a:r>
            <a:r>
              <a:rPr sz="2400" dirty="0" err="1"/>
              <a:t>صورتهای</a:t>
            </a:r>
            <a:r>
              <a:rPr sz="2400" dirty="0"/>
              <a:t> </a:t>
            </a:r>
            <a:r>
              <a:rPr sz="2400" dirty="0" err="1"/>
              <a:t>مالی</a:t>
            </a:r>
            <a:r>
              <a:rPr sz="2400" dirty="0"/>
              <a:t>).</a:t>
            </a:r>
          </a:p>
          <a:p>
            <a:pPr lvl="0" algn="r">
              <a:lnSpc>
                <a:spcPct val="90000"/>
              </a:lnSpc>
            </a:pPr>
            <a:r>
              <a:rPr sz="2400" dirty="0" err="1"/>
              <a:t>استانداردهای</a:t>
            </a:r>
            <a:r>
              <a:rPr sz="2400" dirty="0"/>
              <a:t> </a:t>
            </a:r>
            <a:r>
              <a:rPr sz="2400" dirty="0" err="1"/>
              <a:t>بین</a:t>
            </a:r>
            <a:r>
              <a:rPr sz="2400" dirty="0"/>
              <a:t> </a:t>
            </a:r>
            <a:r>
              <a:rPr sz="2400" dirty="0" err="1"/>
              <a:t>المللی</a:t>
            </a:r>
            <a:r>
              <a:rPr sz="2400" dirty="0"/>
              <a:t> </a:t>
            </a:r>
            <a:r>
              <a:rPr sz="2400" dirty="0" err="1"/>
              <a:t>که</a:t>
            </a:r>
            <a:r>
              <a:rPr sz="2400" dirty="0"/>
              <a:t> </a:t>
            </a:r>
            <a:r>
              <a:rPr sz="2400" i="1" dirty="0" err="1"/>
              <a:t>معادل</a:t>
            </a:r>
            <a:r>
              <a:rPr sz="2400" i="1" dirty="0"/>
              <a:t> </a:t>
            </a:r>
            <a:r>
              <a:rPr sz="2400" i="1" dirty="0" err="1"/>
              <a:t>ملی</a:t>
            </a:r>
            <a:r>
              <a:rPr sz="2400" i="1" dirty="0"/>
              <a:t> </a:t>
            </a:r>
            <a:r>
              <a:rPr sz="2400" dirty="0" err="1"/>
              <a:t>ندارند</a:t>
            </a:r>
            <a:r>
              <a:rPr sz="2400" dirty="0"/>
              <a:t>.( </a:t>
            </a:r>
            <a:r>
              <a:rPr sz="2400" dirty="0" err="1"/>
              <a:t>شامل</a:t>
            </a:r>
            <a:r>
              <a:rPr sz="2400" dirty="0"/>
              <a:t> 24 </a:t>
            </a:r>
            <a:r>
              <a:rPr sz="2400" dirty="0" err="1"/>
              <a:t>استاندارد</a:t>
            </a:r>
            <a:r>
              <a:rPr sz="2400" dirty="0"/>
              <a:t> </a:t>
            </a:r>
            <a:r>
              <a:rPr sz="2400" dirty="0" err="1"/>
              <a:t>مانند</a:t>
            </a:r>
            <a:r>
              <a:rPr sz="2400" dirty="0"/>
              <a:t> </a:t>
            </a:r>
            <a:r>
              <a:rPr sz="2400" dirty="0" err="1"/>
              <a:t>استاندارد</a:t>
            </a:r>
            <a:r>
              <a:rPr sz="2400" dirty="0"/>
              <a:t> </a:t>
            </a:r>
            <a:r>
              <a:rPr sz="2400" dirty="0" err="1"/>
              <a:t>بین</a:t>
            </a:r>
            <a:r>
              <a:rPr sz="2400" dirty="0"/>
              <a:t> </a:t>
            </a:r>
            <a:r>
              <a:rPr sz="2400" dirty="0" err="1"/>
              <a:t>المللی</a:t>
            </a:r>
            <a:r>
              <a:rPr sz="2400" dirty="0"/>
              <a:t> </a:t>
            </a:r>
            <a:r>
              <a:rPr sz="2400" dirty="0" err="1"/>
              <a:t>شماره</a:t>
            </a:r>
            <a:r>
              <a:rPr sz="2400" dirty="0"/>
              <a:t> 9 </a:t>
            </a:r>
            <a:r>
              <a:rPr sz="2400" dirty="0" err="1"/>
              <a:t>با</a:t>
            </a:r>
            <a:r>
              <a:rPr sz="2400" dirty="0"/>
              <a:t> </a:t>
            </a:r>
            <a:r>
              <a:rPr sz="2400" dirty="0" err="1"/>
              <a:t>عنوان</a:t>
            </a:r>
            <a:r>
              <a:rPr sz="2400" dirty="0"/>
              <a:t> </a:t>
            </a:r>
            <a:r>
              <a:rPr sz="2400" dirty="0" err="1"/>
              <a:t>ابزارهای</a:t>
            </a:r>
            <a:r>
              <a:rPr sz="2400" dirty="0"/>
              <a:t> </a:t>
            </a:r>
            <a:r>
              <a:rPr sz="2400" dirty="0" err="1"/>
              <a:t>مالی</a:t>
            </a:r>
            <a:r>
              <a:rPr sz="2400" dirty="0"/>
              <a:t>).</a:t>
            </a:r>
          </a:p>
        </p:txBody>
      </p:sp>
      <p:pic>
        <p:nvPicPr>
          <p:cNvPr id="3" name="Picture 2"/>
          <p:cNvPicPr/>
          <p:nvPr/>
        </p:nvPicPr>
        <p:blipFill>
          <a:blip r:embed="rId3"/>
          <a:srcRect t="37800" b="13059"/>
          <a:stretch>
            <a:fillRect/>
          </a:stretch>
        </p:blipFill>
        <p:spPr>
          <a:xfrm>
            <a:off x="53975" y="0"/>
            <a:ext cx="1514475" cy="749300"/>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863" y="115888"/>
            <a:ext cx="8024813" cy="1077912"/>
          </a:xfrm>
          <a:prstGeom prst="rect">
            <a:avLst/>
          </a:prstGeom>
          <a:solidFill>
            <a:srgbClr val="92D050"/>
          </a:solidFill>
          <a:ln>
            <a:noFill/>
          </a:ln>
        </p:spPr>
        <p:txBody>
          <a:bodyPr anchor="ctr"/>
          <a:lstStyle>
            <a:lvl1pPr lvl="0">
              <a:defRPr/>
            </a:lvl1pPr>
          </a:lstStyle>
          <a:p>
            <a:pPr lvl="0" algn="ctr"/>
            <a:r>
              <a:rPr sz="2600" b="1">
                <a:solidFill>
                  <a:srgbClr val="FF0000"/>
                </a:solidFill>
                <a:latin typeface="Times New Roman"/>
              </a:rPr>
              <a:t>استانداردهای بین المللی که تقریبا با استانداردهای ملی مطابقت دارند</a:t>
            </a:r>
          </a:p>
          <a:p>
            <a:pPr lvl="0" algn="ctr"/>
            <a:r>
              <a:rPr sz="2000" b="1">
                <a:latin typeface="Times New Roman"/>
              </a:rPr>
              <a:t>منبع: دکتر یونس باداور نهندی</a:t>
            </a:r>
          </a:p>
        </p:txBody>
      </p:sp>
      <p:grpSp>
        <p:nvGrpSpPr>
          <p:cNvPr id="3" name="Group 2"/>
          <p:cNvGrpSpPr/>
          <p:nvPr/>
        </p:nvGrpSpPr>
        <p:grpSpPr>
          <a:xfrm>
            <a:off x="285750" y="1143000"/>
            <a:ext cx="8621712" cy="5475288"/>
            <a:chOff x="180" y="720"/>
            <a:chExt cx="5431" cy="3449"/>
          </a:xfrm>
        </p:grpSpPr>
        <p:sp>
          <p:nvSpPr>
            <p:cNvPr id="4" name="Rectangle 3"/>
            <p:cNvSpPr/>
            <p:nvPr/>
          </p:nvSpPr>
          <p:spPr>
            <a:xfrm>
              <a:off x="5029" y="720"/>
              <a:ext cx="582" cy="231"/>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ردیف</a:t>
              </a:r>
            </a:p>
          </p:txBody>
        </p:sp>
        <p:sp>
          <p:nvSpPr>
            <p:cNvPr id="5" name="Rectangle 4"/>
            <p:cNvSpPr/>
            <p:nvPr/>
          </p:nvSpPr>
          <p:spPr>
            <a:xfrm>
              <a:off x="3836" y="720"/>
              <a:ext cx="1193" cy="231"/>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شماره استاندارد</a:t>
              </a:r>
            </a:p>
          </p:txBody>
        </p:sp>
        <p:sp>
          <p:nvSpPr>
            <p:cNvPr id="6" name="Rectangle 5"/>
            <p:cNvSpPr/>
            <p:nvPr/>
          </p:nvSpPr>
          <p:spPr>
            <a:xfrm>
              <a:off x="180" y="720"/>
              <a:ext cx="3656" cy="231"/>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عنوان استاندارد</a:t>
              </a:r>
            </a:p>
          </p:txBody>
        </p:sp>
        <p:sp>
          <p:nvSpPr>
            <p:cNvPr id="7" name="Rectangle 6"/>
            <p:cNvSpPr/>
            <p:nvPr/>
          </p:nvSpPr>
          <p:spPr>
            <a:xfrm>
              <a:off x="5029" y="951"/>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1</a:t>
              </a:r>
            </a:p>
          </p:txBody>
        </p:sp>
        <p:sp>
          <p:nvSpPr>
            <p:cNvPr id="8" name="Rectangle 7"/>
            <p:cNvSpPr/>
            <p:nvPr/>
          </p:nvSpPr>
          <p:spPr>
            <a:xfrm>
              <a:off x="3836" y="951"/>
              <a:ext cx="1193" cy="179"/>
            </a:xfrm>
            <a:prstGeom prst="rect">
              <a:avLst/>
            </a:prstGeom>
            <a:solidFill>
              <a:srgbClr val="A5E1A5"/>
            </a:solidFill>
            <a:ln>
              <a:noFill/>
            </a:ln>
          </p:spPr>
          <p:txBody>
            <a:bodyPr lIns="33691" tIns="0" rIns="33691" bIns="0"/>
            <a:lstStyle>
              <a:lvl1pPr marL="342900" lvl="0" indent="-342900">
                <a:defRPr/>
              </a:lvl1pPr>
            </a:lstStyle>
            <a:p>
              <a:pPr lvl="1" algn="ctr">
                <a:lnSpc>
                  <a:spcPct val="115000"/>
                </a:lnSpc>
              </a:pPr>
              <a:r>
                <a:rPr sz="1600" b="1">
                  <a:latin typeface="Calibri"/>
                </a:rPr>
                <a:t>IFRS 7</a:t>
              </a:r>
            </a:p>
          </p:txBody>
        </p:sp>
        <p:sp>
          <p:nvSpPr>
            <p:cNvPr id="9" name="Rectangle 8"/>
            <p:cNvSpPr/>
            <p:nvPr/>
          </p:nvSpPr>
          <p:spPr>
            <a:xfrm>
              <a:off x="180" y="951"/>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داراییهای غیر جاری نگهداری شده برای فروش و عملیات متوقف شده</a:t>
              </a:r>
            </a:p>
          </p:txBody>
        </p:sp>
        <p:sp>
          <p:nvSpPr>
            <p:cNvPr id="10" name="Rectangle 9"/>
            <p:cNvSpPr/>
            <p:nvPr/>
          </p:nvSpPr>
          <p:spPr>
            <a:xfrm>
              <a:off x="5029" y="1130"/>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2</a:t>
              </a:r>
            </a:p>
          </p:txBody>
        </p:sp>
        <p:sp>
          <p:nvSpPr>
            <p:cNvPr id="11" name="Rectangle 10"/>
            <p:cNvSpPr/>
            <p:nvPr/>
          </p:nvSpPr>
          <p:spPr>
            <a:xfrm>
              <a:off x="3836" y="1130"/>
              <a:ext cx="1193" cy="179"/>
            </a:xfrm>
            <a:prstGeom prst="rect">
              <a:avLst/>
            </a:prstGeom>
            <a:solidFill>
              <a:srgbClr val="A5E1A5"/>
            </a:solidFill>
            <a:ln>
              <a:noFill/>
            </a:ln>
          </p:spPr>
          <p:txBody>
            <a:bodyPr lIns="33691" tIns="0" rIns="33691" bIns="0"/>
            <a:lstStyle>
              <a:lvl1pPr marL="82550" lvl="0" indent="0">
                <a:defRPr/>
              </a:lvl1pPr>
            </a:lstStyle>
            <a:p>
              <a:pPr lvl="0" algn="ctr">
                <a:lnSpc>
                  <a:spcPct val="115000"/>
                </a:lnSpc>
              </a:pPr>
              <a:r>
                <a:rPr sz="1600" b="1">
                  <a:latin typeface="Calibri"/>
                </a:rPr>
                <a:t>ISA 7</a:t>
              </a:r>
            </a:p>
          </p:txBody>
        </p:sp>
        <p:sp>
          <p:nvSpPr>
            <p:cNvPr id="12" name="Rectangle 11"/>
            <p:cNvSpPr/>
            <p:nvPr/>
          </p:nvSpPr>
          <p:spPr>
            <a:xfrm>
              <a:off x="180" y="1130"/>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صورت جریان وجوه نقد</a:t>
              </a:r>
            </a:p>
          </p:txBody>
        </p:sp>
        <p:sp>
          <p:nvSpPr>
            <p:cNvPr id="13" name="Rectangle 12"/>
            <p:cNvSpPr/>
            <p:nvPr/>
          </p:nvSpPr>
          <p:spPr>
            <a:xfrm>
              <a:off x="5029" y="1309"/>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3</a:t>
              </a:r>
            </a:p>
          </p:txBody>
        </p:sp>
        <p:sp>
          <p:nvSpPr>
            <p:cNvPr id="14" name="Rectangle 13"/>
            <p:cNvSpPr/>
            <p:nvPr/>
          </p:nvSpPr>
          <p:spPr>
            <a:xfrm>
              <a:off x="3836" y="1309"/>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10</a:t>
              </a:r>
            </a:p>
          </p:txBody>
        </p:sp>
        <p:sp>
          <p:nvSpPr>
            <p:cNvPr id="15" name="Rectangle 14"/>
            <p:cNvSpPr/>
            <p:nvPr/>
          </p:nvSpPr>
          <p:spPr>
            <a:xfrm>
              <a:off x="180" y="1309"/>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رویدادهای بعد از دوره گزارشگری</a:t>
              </a:r>
            </a:p>
          </p:txBody>
        </p:sp>
        <p:sp>
          <p:nvSpPr>
            <p:cNvPr id="16" name="Rectangle 15"/>
            <p:cNvSpPr/>
            <p:nvPr/>
          </p:nvSpPr>
          <p:spPr>
            <a:xfrm>
              <a:off x="5029" y="1488"/>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4</a:t>
              </a:r>
            </a:p>
          </p:txBody>
        </p:sp>
        <p:sp>
          <p:nvSpPr>
            <p:cNvPr id="17" name="Rectangle 16"/>
            <p:cNvSpPr/>
            <p:nvPr/>
          </p:nvSpPr>
          <p:spPr>
            <a:xfrm>
              <a:off x="3836" y="1488"/>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11</a:t>
              </a:r>
            </a:p>
          </p:txBody>
        </p:sp>
        <p:sp>
          <p:nvSpPr>
            <p:cNvPr id="18" name="Rectangle 17"/>
            <p:cNvSpPr/>
            <p:nvPr/>
          </p:nvSpPr>
          <p:spPr>
            <a:xfrm>
              <a:off x="180" y="1488"/>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قراردادهای پیمانکاری</a:t>
              </a:r>
            </a:p>
          </p:txBody>
        </p:sp>
        <p:sp>
          <p:nvSpPr>
            <p:cNvPr id="19" name="Rectangle 18"/>
            <p:cNvSpPr/>
            <p:nvPr/>
          </p:nvSpPr>
          <p:spPr>
            <a:xfrm>
              <a:off x="5029" y="1667"/>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5</a:t>
              </a:r>
            </a:p>
          </p:txBody>
        </p:sp>
        <p:sp>
          <p:nvSpPr>
            <p:cNvPr id="20" name="Rectangle 19"/>
            <p:cNvSpPr/>
            <p:nvPr/>
          </p:nvSpPr>
          <p:spPr>
            <a:xfrm>
              <a:off x="3836" y="1667"/>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16</a:t>
              </a:r>
            </a:p>
          </p:txBody>
        </p:sp>
        <p:sp>
          <p:nvSpPr>
            <p:cNvPr id="21" name="Rectangle 20"/>
            <p:cNvSpPr/>
            <p:nvPr/>
          </p:nvSpPr>
          <p:spPr>
            <a:xfrm>
              <a:off x="180" y="1667"/>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اموال، ماشین آلات و تجهیزات</a:t>
              </a:r>
            </a:p>
          </p:txBody>
        </p:sp>
        <p:sp>
          <p:nvSpPr>
            <p:cNvPr id="22" name="Rectangle 21"/>
            <p:cNvSpPr/>
            <p:nvPr/>
          </p:nvSpPr>
          <p:spPr>
            <a:xfrm>
              <a:off x="5029" y="1846"/>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6</a:t>
              </a:r>
            </a:p>
          </p:txBody>
        </p:sp>
        <p:sp>
          <p:nvSpPr>
            <p:cNvPr id="23" name="Rectangle 22"/>
            <p:cNvSpPr/>
            <p:nvPr/>
          </p:nvSpPr>
          <p:spPr>
            <a:xfrm>
              <a:off x="3836" y="1846"/>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18</a:t>
              </a:r>
            </a:p>
          </p:txBody>
        </p:sp>
        <p:sp>
          <p:nvSpPr>
            <p:cNvPr id="24" name="Rectangle 23"/>
            <p:cNvSpPr/>
            <p:nvPr/>
          </p:nvSpPr>
          <p:spPr>
            <a:xfrm>
              <a:off x="180" y="1846"/>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درآمد عملیاتی</a:t>
              </a:r>
            </a:p>
          </p:txBody>
        </p:sp>
        <p:sp>
          <p:nvSpPr>
            <p:cNvPr id="25" name="Rectangle 24"/>
            <p:cNvSpPr/>
            <p:nvPr/>
          </p:nvSpPr>
          <p:spPr>
            <a:xfrm>
              <a:off x="5029" y="2025"/>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7</a:t>
              </a:r>
            </a:p>
          </p:txBody>
        </p:sp>
        <p:sp>
          <p:nvSpPr>
            <p:cNvPr id="26" name="Rectangle 25"/>
            <p:cNvSpPr/>
            <p:nvPr/>
          </p:nvSpPr>
          <p:spPr>
            <a:xfrm>
              <a:off x="3836" y="2025"/>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20</a:t>
              </a:r>
            </a:p>
          </p:txBody>
        </p:sp>
        <p:sp>
          <p:nvSpPr>
            <p:cNvPr id="27" name="Rectangle 26"/>
            <p:cNvSpPr/>
            <p:nvPr/>
          </p:nvSpPr>
          <p:spPr>
            <a:xfrm>
              <a:off x="180" y="2025"/>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حسابداری کمکهای بلاعوض دولت و افشای کمکهای دولت</a:t>
              </a:r>
            </a:p>
          </p:txBody>
        </p:sp>
        <p:sp>
          <p:nvSpPr>
            <p:cNvPr id="28" name="Rectangle 27"/>
            <p:cNvSpPr/>
            <p:nvPr/>
          </p:nvSpPr>
          <p:spPr>
            <a:xfrm>
              <a:off x="5029" y="2204"/>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8</a:t>
              </a:r>
            </a:p>
          </p:txBody>
        </p:sp>
        <p:sp>
          <p:nvSpPr>
            <p:cNvPr id="29" name="Rectangle 28"/>
            <p:cNvSpPr/>
            <p:nvPr/>
          </p:nvSpPr>
          <p:spPr>
            <a:xfrm>
              <a:off x="3836" y="2204"/>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21</a:t>
              </a:r>
            </a:p>
          </p:txBody>
        </p:sp>
        <p:sp>
          <p:nvSpPr>
            <p:cNvPr id="30" name="Rectangle 29"/>
            <p:cNvSpPr/>
            <p:nvPr/>
          </p:nvSpPr>
          <p:spPr>
            <a:xfrm>
              <a:off x="180" y="2204"/>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اثرات تغییر در نرخ ارز</a:t>
              </a:r>
            </a:p>
          </p:txBody>
        </p:sp>
        <p:sp>
          <p:nvSpPr>
            <p:cNvPr id="31" name="Rectangle 30"/>
            <p:cNvSpPr/>
            <p:nvPr/>
          </p:nvSpPr>
          <p:spPr>
            <a:xfrm>
              <a:off x="5029" y="2383"/>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9</a:t>
              </a:r>
            </a:p>
          </p:txBody>
        </p:sp>
        <p:sp>
          <p:nvSpPr>
            <p:cNvPr id="32" name="Rectangle 31"/>
            <p:cNvSpPr/>
            <p:nvPr/>
          </p:nvSpPr>
          <p:spPr>
            <a:xfrm>
              <a:off x="3836" y="2383"/>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26</a:t>
              </a:r>
            </a:p>
          </p:txBody>
        </p:sp>
        <p:sp>
          <p:nvSpPr>
            <p:cNvPr id="33" name="Rectangle 32"/>
            <p:cNvSpPr/>
            <p:nvPr/>
          </p:nvSpPr>
          <p:spPr>
            <a:xfrm>
              <a:off x="180" y="2383"/>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حسابداری و گزارشگری طرح های مزایای بازنشستگی</a:t>
              </a:r>
            </a:p>
          </p:txBody>
        </p:sp>
        <p:sp>
          <p:nvSpPr>
            <p:cNvPr id="34" name="Rectangle 33"/>
            <p:cNvSpPr/>
            <p:nvPr/>
          </p:nvSpPr>
          <p:spPr>
            <a:xfrm>
              <a:off x="5029" y="2562"/>
              <a:ext cx="582" cy="210"/>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10</a:t>
              </a:r>
            </a:p>
          </p:txBody>
        </p:sp>
        <p:sp>
          <p:nvSpPr>
            <p:cNvPr id="35" name="Rectangle 34"/>
            <p:cNvSpPr/>
            <p:nvPr/>
          </p:nvSpPr>
          <p:spPr>
            <a:xfrm>
              <a:off x="3836" y="2562"/>
              <a:ext cx="1193" cy="210"/>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27</a:t>
              </a:r>
            </a:p>
          </p:txBody>
        </p:sp>
        <p:sp>
          <p:nvSpPr>
            <p:cNvPr id="36" name="Rectangle 35"/>
            <p:cNvSpPr/>
            <p:nvPr/>
          </p:nvSpPr>
          <p:spPr>
            <a:xfrm>
              <a:off x="180" y="2562"/>
              <a:ext cx="3656" cy="210"/>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صورتهای مالی تلفیقی و جداگانه </a:t>
              </a:r>
            </a:p>
          </p:txBody>
        </p:sp>
        <p:sp>
          <p:nvSpPr>
            <p:cNvPr id="37" name="Rectangle 36"/>
            <p:cNvSpPr/>
            <p:nvPr/>
          </p:nvSpPr>
          <p:spPr>
            <a:xfrm>
              <a:off x="5029" y="2772"/>
              <a:ext cx="582" cy="211"/>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11</a:t>
              </a:r>
            </a:p>
          </p:txBody>
        </p:sp>
        <p:sp>
          <p:nvSpPr>
            <p:cNvPr id="38" name="Rectangle 37"/>
            <p:cNvSpPr/>
            <p:nvPr/>
          </p:nvSpPr>
          <p:spPr>
            <a:xfrm>
              <a:off x="3836" y="2772"/>
              <a:ext cx="1193" cy="211"/>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28</a:t>
              </a:r>
            </a:p>
          </p:txBody>
        </p:sp>
        <p:sp>
          <p:nvSpPr>
            <p:cNvPr id="39" name="Rectangle 38"/>
            <p:cNvSpPr/>
            <p:nvPr/>
          </p:nvSpPr>
          <p:spPr>
            <a:xfrm>
              <a:off x="180" y="2772"/>
              <a:ext cx="3656" cy="211"/>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سرمایه گذاری در واحدهای تجاری وابسته</a:t>
              </a:r>
            </a:p>
          </p:txBody>
        </p:sp>
        <p:sp>
          <p:nvSpPr>
            <p:cNvPr id="40" name="Rectangle 39"/>
            <p:cNvSpPr/>
            <p:nvPr/>
          </p:nvSpPr>
          <p:spPr>
            <a:xfrm>
              <a:off x="5029" y="2983"/>
              <a:ext cx="582" cy="211"/>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12</a:t>
              </a:r>
            </a:p>
          </p:txBody>
        </p:sp>
        <p:sp>
          <p:nvSpPr>
            <p:cNvPr id="41" name="Rectangle 40"/>
            <p:cNvSpPr/>
            <p:nvPr/>
          </p:nvSpPr>
          <p:spPr>
            <a:xfrm>
              <a:off x="3836" y="2983"/>
              <a:ext cx="1193" cy="211"/>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33</a:t>
              </a:r>
            </a:p>
          </p:txBody>
        </p:sp>
        <p:sp>
          <p:nvSpPr>
            <p:cNvPr id="42" name="Rectangle 41"/>
            <p:cNvSpPr/>
            <p:nvPr/>
          </p:nvSpPr>
          <p:spPr>
            <a:xfrm>
              <a:off x="180" y="2983"/>
              <a:ext cx="3656" cy="211"/>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سود هر سهم</a:t>
              </a:r>
            </a:p>
          </p:txBody>
        </p:sp>
        <p:sp>
          <p:nvSpPr>
            <p:cNvPr id="43" name="Rectangle 42"/>
            <p:cNvSpPr/>
            <p:nvPr/>
          </p:nvSpPr>
          <p:spPr>
            <a:xfrm>
              <a:off x="5029" y="3194"/>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13</a:t>
              </a:r>
            </a:p>
          </p:txBody>
        </p:sp>
        <p:sp>
          <p:nvSpPr>
            <p:cNvPr id="44" name="Rectangle 43"/>
            <p:cNvSpPr/>
            <p:nvPr/>
          </p:nvSpPr>
          <p:spPr>
            <a:xfrm>
              <a:off x="3836" y="3194"/>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34</a:t>
              </a:r>
            </a:p>
          </p:txBody>
        </p:sp>
        <p:sp>
          <p:nvSpPr>
            <p:cNvPr id="45" name="Rectangle 44"/>
            <p:cNvSpPr/>
            <p:nvPr/>
          </p:nvSpPr>
          <p:spPr>
            <a:xfrm>
              <a:off x="180" y="3194"/>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گزارشگری مالی میان دوره ای</a:t>
              </a:r>
            </a:p>
          </p:txBody>
        </p:sp>
        <p:sp>
          <p:nvSpPr>
            <p:cNvPr id="46" name="Rectangle 45"/>
            <p:cNvSpPr/>
            <p:nvPr/>
          </p:nvSpPr>
          <p:spPr>
            <a:xfrm>
              <a:off x="5029" y="3373"/>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14</a:t>
              </a:r>
            </a:p>
          </p:txBody>
        </p:sp>
        <p:sp>
          <p:nvSpPr>
            <p:cNvPr id="47" name="Rectangle 46"/>
            <p:cNvSpPr/>
            <p:nvPr/>
          </p:nvSpPr>
          <p:spPr>
            <a:xfrm>
              <a:off x="3836" y="3373"/>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36</a:t>
              </a:r>
            </a:p>
          </p:txBody>
        </p:sp>
        <p:sp>
          <p:nvSpPr>
            <p:cNvPr id="48" name="Rectangle 47"/>
            <p:cNvSpPr/>
            <p:nvPr/>
          </p:nvSpPr>
          <p:spPr>
            <a:xfrm>
              <a:off x="180" y="3373"/>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کاهش ارزش داراییها</a:t>
              </a:r>
            </a:p>
          </p:txBody>
        </p:sp>
        <p:sp>
          <p:nvSpPr>
            <p:cNvPr id="49" name="Rectangle 48"/>
            <p:cNvSpPr/>
            <p:nvPr/>
          </p:nvSpPr>
          <p:spPr>
            <a:xfrm>
              <a:off x="5029" y="3552"/>
              <a:ext cx="582" cy="227"/>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15</a:t>
              </a:r>
            </a:p>
          </p:txBody>
        </p:sp>
        <p:sp>
          <p:nvSpPr>
            <p:cNvPr id="50" name="Rectangle 49"/>
            <p:cNvSpPr/>
            <p:nvPr/>
          </p:nvSpPr>
          <p:spPr>
            <a:xfrm>
              <a:off x="3836" y="3552"/>
              <a:ext cx="1193" cy="227"/>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37</a:t>
              </a:r>
            </a:p>
          </p:txBody>
        </p:sp>
        <p:sp>
          <p:nvSpPr>
            <p:cNvPr id="51" name="Rectangle 50"/>
            <p:cNvSpPr/>
            <p:nvPr/>
          </p:nvSpPr>
          <p:spPr>
            <a:xfrm>
              <a:off x="180" y="3552"/>
              <a:ext cx="3656" cy="227"/>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ذخایر، بدهی های احتمالی و دارایی های احتمالی</a:t>
              </a:r>
            </a:p>
          </p:txBody>
        </p:sp>
        <p:sp>
          <p:nvSpPr>
            <p:cNvPr id="52" name="Rectangle 51"/>
            <p:cNvSpPr/>
            <p:nvPr/>
          </p:nvSpPr>
          <p:spPr>
            <a:xfrm>
              <a:off x="5029" y="3779"/>
              <a:ext cx="582"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16</a:t>
              </a:r>
            </a:p>
          </p:txBody>
        </p:sp>
        <p:sp>
          <p:nvSpPr>
            <p:cNvPr id="53" name="Rectangle 52"/>
            <p:cNvSpPr/>
            <p:nvPr/>
          </p:nvSpPr>
          <p:spPr>
            <a:xfrm>
              <a:off x="3836" y="3779"/>
              <a:ext cx="1193" cy="179"/>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38</a:t>
              </a:r>
            </a:p>
          </p:txBody>
        </p:sp>
        <p:sp>
          <p:nvSpPr>
            <p:cNvPr id="54" name="Rectangle 53"/>
            <p:cNvSpPr/>
            <p:nvPr/>
          </p:nvSpPr>
          <p:spPr>
            <a:xfrm>
              <a:off x="180" y="3779"/>
              <a:ext cx="3656" cy="179"/>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دارایهای نامشهود</a:t>
              </a:r>
            </a:p>
          </p:txBody>
        </p:sp>
        <p:sp>
          <p:nvSpPr>
            <p:cNvPr id="55" name="Rectangle 54"/>
            <p:cNvSpPr/>
            <p:nvPr/>
          </p:nvSpPr>
          <p:spPr>
            <a:xfrm>
              <a:off x="5029" y="3958"/>
              <a:ext cx="582" cy="211"/>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17</a:t>
              </a:r>
            </a:p>
          </p:txBody>
        </p:sp>
        <p:sp>
          <p:nvSpPr>
            <p:cNvPr id="56" name="Rectangle 55"/>
            <p:cNvSpPr/>
            <p:nvPr/>
          </p:nvSpPr>
          <p:spPr>
            <a:xfrm>
              <a:off x="3836" y="3958"/>
              <a:ext cx="1193" cy="211"/>
            </a:xfrm>
            <a:prstGeom prst="rect">
              <a:avLst/>
            </a:prstGeom>
            <a:solidFill>
              <a:srgbClr val="A5E1A5"/>
            </a:solidFill>
            <a:ln>
              <a:noFill/>
            </a:ln>
          </p:spPr>
          <p:txBody>
            <a:bodyPr lIns="33691" tIns="0" rIns="33691" bIns="0"/>
            <a:lstStyle>
              <a:lvl1pPr lvl="0">
                <a:defRPr/>
              </a:lvl1pPr>
            </a:lstStyle>
            <a:p>
              <a:pPr lvl="0" algn="ctr">
                <a:lnSpc>
                  <a:spcPct val="115000"/>
                </a:lnSpc>
              </a:pPr>
              <a:r>
                <a:rPr sz="1600" b="1">
                  <a:latin typeface="Calibri"/>
                </a:rPr>
                <a:t>ISA 41</a:t>
              </a:r>
            </a:p>
          </p:txBody>
        </p:sp>
        <p:sp>
          <p:nvSpPr>
            <p:cNvPr id="57" name="Rectangle 56"/>
            <p:cNvSpPr/>
            <p:nvPr/>
          </p:nvSpPr>
          <p:spPr>
            <a:xfrm>
              <a:off x="180" y="3958"/>
              <a:ext cx="3656" cy="211"/>
            </a:xfrm>
            <a:prstGeom prst="rect">
              <a:avLst/>
            </a:prstGeom>
            <a:solidFill>
              <a:srgbClr val="A5E1A5"/>
            </a:solidFill>
            <a:ln>
              <a:noFill/>
            </a:ln>
          </p:spPr>
          <p:txBody>
            <a:bodyPr lIns="33691" tIns="0" rIns="33691" bIns="0"/>
            <a:lstStyle>
              <a:lvl1pPr marL="457200" lvl="0" indent="0">
                <a:defRPr/>
              </a:lvl1pPr>
            </a:lstStyle>
            <a:p>
              <a:pPr lvl="0" algn="r">
                <a:lnSpc>
                  <a:spcPct val="115000"/>
                </a:lnSpc>
              </a:pPr>
              <a:r>
                <a:rPr sz="1600" b="1">
                  <a:latin typeface="Calibri"/>
                </a:rPr>
                <a:t>فعالیتهای کشاورزی</a:t>
              </a:r>
            </a:p>
          </p:txBody>
        </p:sp>
        <p:sp>
          <p:nvSpPr>
            <p:cNvPr id="58" name="Straight Connector 57"/>
            <p:cNvSpPr/>
            <p:nvPr/>
          </p:nvSpPr>
          <p:spPr>
            <a:xfrm>
              <a:off x="5029" y="720"/>
              <a:ext cx="0" cy="3449"/>
            </a:xfrm>
            <a:prstGeom prst="line">
              <a:avLst/>
            </a:prstGeom>
            <a:noFill/>
            <a:ln w="12700">
              <a:solidFill>
                <a:srgbClr val="000000"/>
              </a:solidFill>
              <a:miter/>
            </a:ln>
          </p:spPr>
          <p:txBody>
            <a:bodyPr/>
            <a:lstStyle>
              <a:lvl1pPr lvl="0">
                <a:defRPr/>
              </a:lvl1pPr>
            </a:lstStyle>
            <a:p>
              <a:endParaRPr/>
            </a:p>
          </p:txBody>
        </p:sp>
        <p:sp>
          <p:nvSpPr>
            <p:cNvPr id="59" name="Straight Connector 58"/>
            <p:cNvSpPr/>
            <p:nvPr/>
          </p:nvSpPr>
          <p:spPr>
            <a:xfrm>
              <a:off x="3836" y="720"/>
              <a:ext cx="0" cy="3449"/>
            </a:xfrm>
            <a:prstGeom prst="line">
              <a:avLst/>
            </a:prstGeom>
            <a:noFill/>
            <a:ln w="12700">
              <a:solidFill>
                <a:srgbClr val="000000"/>
              </a:solidFill>
              <a:miter/>
            </a:ln>
          </p:spPr>
          <p:txBody>
            <a:bodyPr/>
            <a:lstStyle>
              <a:lvl1pPr lvl="0">
                <a:defRPr/>
              </a:lvl1pPr>
            </a:lstStyle>
            <a:p>
              <a:endParaRPr/>
            </a:p>
          </p:txBody>
        </p:sp>
        <p:sp>
          <p:nvSpPr>
            <p:cNvPr id="60" name="Straight Connector 59"/>
            <p:cNvSpPr/>
            <p:nvPr/>
          </p:nvSpPr>
          <p:spPr>
            <a:xfrm>
              <a:off x="180" y="951"/>
              <a:ext cx="5431" cy="0"/>
            </a:xfrm>
            <a:prstGeom prst="line">
              <a:avLst/>
            </a:prstGeom>
            <a:noFill/>
            <a:ln w="12700">
              <a:solidFill>
                <a:srgbClr val="000000"/>
              </a:solidFill>
              <a:miter/>
            </a:ln>
          </p:spPr>
          <p:txBody>
            <a:bodyPr/>
            <a:lstStyle>
              <a:lvl1pPr lvl="0">
                <a:defRPr/>
              </a:lvl1pPr>
            </a:lstStyle>
            <a:p>
              <a:endParaRPr/>
            </a:p>
          </p:txBody>
        </p:sp>
        <p:sp>
          <p:nvSpPr>
            <p:cNvPr id="61" name="Straight Connector 60"/>
            <p:cNvSpPr/>
            <p:nvPr/>
          </p:nvSpPr>
          <p:spPr>
            <a:xfrm>
              <a:off x="180" y="1130"/>
              <a:ext cx="5431" cy="0"/>
            </a:xfrm>
            <a:prstGeom prst="line">
              <a:avLst/>
            </a:prstGeom>
            <a:noFill/>
            <a:ln w="12700">
              <a:solidFill>
                <a:srgbClr val="000000"/>
              </a:solidFill>
              <a:miter/>
            </a:ln>
          </p:spPr>
          <p:txBody>
            <a:bodyPr/>
            <a:lstStyle>
              <a:lvl1pPr lvl="0">
                <a:defRPr/>
              </a:lvl1pPr>
            </a:lstStyle>
            <a:p>
              <a:endParaRPr/>
            </a:p>
          </p:txBody>
        </p:sp>
        <p:sp>
          <p:nvSpPr>
            <p:cNvPr id="62" name="Straight Connector 61"/>
            <p:cNvSpPr/>
            <p:nvPr/>
          </p:nvSpPr>
          <p:spPr>
            <a:xfrm>
              <a:off x="180" y="1309"/>
              <a:ext cx="5431" cy="0"/>
            </a:xfrm>
            <a:prstGeom prst="line">
              <a:avLst/>
            </a:prstGeom>
            <a:noFill/>
            <a:ln w="12700">
              <a:solidFill>
                <a:srgbClr val="000000"/>
              </a:solidFill>
              <a:miter/>
            </a:ln>
          </p:spPr>
          <p:txBody>
            <a:bodyPr/>
            <a:lstStyle>
              <a:lvl1pPr lvl="0">
                <a:defRPr/>
              </a:lvl1pPr>
            </a:lstStyle>
            <a:p>
              <a:endParaRPr/>
            </a:p>
          </p:txBody>
        </p:sp>
        <p:sp>
          <p:nvSpPr>
            <p:cNvPr id="63" name="Straight Connector 62"/>
            <p:cNvSpPr/>
            <p:nvPr/>
          </p:nvSpPr>
          <p:spPr>
            <a:xfrm>
              <a:off x="180" y="1488"/>
              <a:ext cx="5431" cy="0"/>
            </a:xfrm>
            <a:prstGeom prst="line">
              <a:avLst/>
            </a:prstGeom>
            <a:noFill/>
            <a:ln w="12700">
              <a:solidFill>
                <a:srgbClr val="000000"/>
              </a:solidFill>
              <a:miter/>
            </a:ln>
          </p:spPr>
          <p:txBody>
            <a:bodyPr/>
            <a:lstStyle>
              <a:lvl1pPr lvl="0">
                <a:defRPr/>
              </a:lvl1pPr>
            </a:lstStyle>
            <a:p>
              <a:endParaRPr/>
            </a:p>
          </p:txBody>
        </p:sp>
        <p:sp>
          <p:nvSpPr>
            <p:cNvPr id="64" name="Straight Connector 63"/>
            <p:cNvSpPr/>
            <p:nvPr/>
          </p:nvSpPr>
          <p:spPr>
            <a:xfrm>
              <a:off x="180" y="1667"/>
              <a:ext cx="5431" cy="0"/>
            </a:xfrm>
            <a:prstGeom prst="line">
              <a:avLst/>
            </a:prstGeom>
            <a:noFill/>
            <a:ln w="12700">
              <a:solidFill>
                <a:srgbClr val="000000"/>
              </a:solidFill>
              <a:miter/>
            </a:ln>
          </p:spPr>
          <p:txBody>
            <a:bodyPr/>
            <a:lstStyle>
              <a:lvl1pPr lvl="0">
                <a:defRPr/>
              </a:lvl1pPr>
            </a:lstStyle>
            <a:p>
              <a:endParaRPr/>
            </a:p>
          </p:txBody>
        </p:sp>
        <p:sp>
          <p:nvSpPr>
            <p:cNvPr id="65" name="Straight Connector 64"/>
            <p:cNvSpPr/>
            <p:nvPr/>
          </p:nvSpPr>
          <p:spPr>
            <a:xfrm>
              <a:off x="180" y="1846"/>
              <a:ext cx="5431" cy="0"/>
            </a:xfrm>
            <a:prstGeom prst="line">
              <a:avLst/>
            </a:prstGeom>
            <a:noFill/>
            <a:ln w="12700">
              <a:solidFill>
                <a:srgbClr val="000000"/>
              </a:solidFill>
              <a:miter/>
            </a:ln>
          </p:spPr>
          <p:txBody>
            <a:bodyPr/>
            <a:lstStyle>
              <a:lvl1pPr lvl="0">
                <a:defRPr/>
              </a:lvl1pPr>
            </a:lstStyle>
            <a:p>
              <a:endParaRPr/>
            </a:p>
          </p:txBody>
        </p:sp>
        <p:sp>
          <p:nvSpPr>
            <p:cNvPr id="66" name="Straight Connector 65"/>
            <p:cNvSpPr/>
            <p:nvPr/>
          </p:nvSpPr>
          <p:spPr>
            <a:xfrm>
              <a:off x="180" y="2025"/>
              <a:ext cx="5431" cy="0"/>
            </a:xfrm>
            <a:prstGeom prst="line">
              <a:avLst/>
            </a:prstGeom>
            <a:noFill/>
            <a:ln w="12700">
              <a:solidFill>
                <a:srgbClr val="000000"/>
              </a:solidFill>
              <a:miter/>
            </a:ln>
          </p:spPr>
          <p:txBody>
            <a:bodyPr/>
            <a:lstStyle>
              <a:lvl1pPr lvl="0">
                <a:defRPr/>
              </a:lvl1pPr>
            </a:lstStyle>
            <a:p>
              <a:endParaRPr/>
            </a:p>
          </p:txBody>
        </p:sp>
        <p:sp>
          <p:nvSpPr>
            <p:cNvPr id="67" name="Straight Connector 66"/>
            <p:cNvSpPr/>
            <p:nvPr/>
          </p:nvSpPr>
          <p:spPr>
            <a:xfrm>
              <a:off x="180" y="2204"/>
              <a:ext cx="5431" cy="0"/>
            </a:xfrm>
            <a:prstGeom prst="line">
              <a:avLst/>
            </a:prstGeom>
            <a:noFill/>
            <a:ln w="12700">
              <a:solidFill>
                <a:srgbClr val="000000"/>
              </a:solidFill>
              <a:miter/>
            </a:ln>
          </p:spPr>
          <p:txBody>
            <a:bodyPr/>
            <a:lstStyle>
              <a:lvl1pPr lvl="0">
                <a:defRPr/>
              </a:lvl1pPr>
            </a:lstStyle>
            <a:p>
              <a:endParaRPr/>
            </a:p>
          </p:txBody>
        </p:sp>
        <p:sp>
          <p:nvSpPr>
            <p:cNvPr id="68" name="Straight Connector 67"/>
            <p:cNvSpPr/>
            <p:nvPr/>
          </p:nvSpPr>
          <p:spPr>
            <a:xfrm>
              <a:off x="180" y="2383"/>
              <a:ext cx="5431" cy="0"/>
            </a:xfrm>
            <a:prstGeom prst="line">
              <a:avLst/>
            </a:prstGeom>
            <a:noFill/>
            <a:ln w="12700">
              <a:solidFill>
                <a:srgbClr val="000000"/>
              </a:solidFill>
              <a:miter/>
            </a:ln>
          </p:spPr>
          <p:txBody>
            <a:bodyPr/>
            <a:lstStyle>
              <a:lvl1pPr lvl="0">
                <a:defRPr/>
              </a:lvl1pPr>
            </a:lstStyle>
            <a:p>
              <a:endParaRPr/>
            </a:p>
          </p:txBody>
        </p:sp>
        <p:sp>
          <p:nvSpPr>
            <p:cNvPr id="69" name="Straight Connector 68"/>
            <p:cNvSpPr/>
            <p:nvPr/>
          </p:nvSpPr>
          <p:spPr>
            <a:xfrm>
              <a:off x="180" y="2562"/>
              <a:ext cx="5431" cy="0"/>
            </a:xfrm>
            <a:prstGeom prst="line">
              <a:avLst/>
            </a:prstGeom>
            <a:noFill/>
            <a:ln w="12700">
              <a:solidFill>
                <a:srgbClr val="000000"/>
              </a:solidFill>
              <a:miter/>
            </a:ln>
          </p:spPr>
          <p:txBody>
            <a:bodyPr/>
            <a:lstStyle>
              <a:lvl1pPr lvl="0">
                <a:defRPr/>
              </a:lvl1pPr>
            </a:lstStyle>
            <a:p>
              <a:endParaRPr/>
            </a:p>
          </p:txBody>
        </p:sp>
        <p:sp>
          <p:nvSpPr>
            <p:cNvPr id="70" name="Straight Connector 69"/>
            <p:cNvSpPr/>
            <p:nvPr/>
          </p:nvSpPr>
          <p:spPr>
            <a:xfrm>
              <a:off x="180" y="2772"/>
              <a:ext cx="5431" cy="0"/>
            </a:xfrm>
            <a:prstGeom prst="line">
              <a:avLst/>
            </a:prstGeom>
            <a:noFill/>
            <a:ln w="12700">
              <a:solidFill>
                <a:srgbClr val="000000"/>
              </a:solidFill>
              <a:miter/>
            </a:ln>
          </p:spPr>
          <p:txBody>
            <a:bodyPr/>
            <a:lstStyle>
              <a:lvl1pPr lvl="0">
                <a:defRPr/>
              </a:lvl1pPr>
            </a:lstStyle>
            <a:p>
              <a:endParaRPr/>
            </a:p>
          </p:txBody>
        </p:sp>
        <p:sp>
          <p:nvSpPr>
            <p:cNvPr id="71" name="Straight Connector 70"/>
            <p:cNvSpPr/>
            <p:nvPr/>
          </p:nvSpPr>
          <p:spPr>
            <a:xfrm>
              <a:off x="180" y="2983"/>
              <a:ext cx="5431" cy="0"/>
            </a:xfrm>
            <a:prstGeom prst="line">
              <a:avLst/>
            </a:prstGeom>
            <a:noFill/>
            <a:ln w="12700">
              <a:solidFill>
                <a:srgbClr val="000000"/>
              </a:solidFill>
              <a:miter/>
            </a:ln>
          </p:spPr>
          <p:txBody>
            <a:bodyPr/>
            <a:lstStyle>
              <a:lvl1pPr lvl="0">
                <a:defRPr/>
              </a:lvl1pPr>
            </a:lstStyle>
            <a:p>
              <a:endParaRPr/>
            </a:p>
          </p:txBody>
        </p:sp>
        <p:sp>
          <p:nvSpPr>
            <p:cNvPr id="72" name="Straight Connector 71"/>
            <p:cNvSpPr/>
            <p:nvPr/>
          </p:nvSpPr>
          <p:spPr>
            <a:xfrm>
              <a:off x="180" y="3194"/>
              <a:ext cx="5431" cy="0"/>
            </a:xfrm>
            <a:prstGeom prst="line">
              <a:avLst/>
            </a:prstGeom>
            <a:noFill/>
            <a:ln w="12700">
              <a:solidFill>
                <a:srgbClr val="000000"/>
              </a:solidFill>
              <a:miter/>
            </a:ln>
          </p:spPr>
          <p:txBody>
            <a:bodyPr/>
            <a:lstStyle>
              <a:lvl1pPr lvl="0">
                <a:defRPr/>
              </a:lvl1pPr>
            </a:lstStyle>
            <a:p>
              <a:endParaRPr/>
            </a:p>
          </p:txBody>
        </p:sp>
        <p:sp>
          <p:nvSpPr>
            <p:cNvPr id="73" name="Straight Connector 72"/>
            <p:cNvSpPr/>
            <p:nvPr/>
          </p:nvSpPr>
          <p:spPr>
            <a:xfrm>
              <a:off x="180" y="3373"/>
              <a:ext cx="5431" cy="0"/>
            </a:xfrm>
            <a:prstGeom prst="line">
              <a:avLst/>
            </a:prstGeom>
            <a:noFill/>
            <a:ln w="12700">
              <a:solidFill>
                <a:srgbClr val="000000"/>
              </a:solidFill>
              <a:miter/>
            </a:ln>
          </p:spPr>
          <p:txBody>
            <a:bodyPr/>
            <a:lstStyle>
              <a:lvl1pPr lvl="0">
                <a:defRPr/>
              </a:lvl1pPr>
            </a:lstStyle>
            <a:p>
              <a:endParaRPr/>
            </a:p>
          </p:txBody>
        </p:sp>
        <p:sp>
          <p:nvSpPr>
            <p:cNvPr id="74" name="Straight Connector 73"/>
            <p:cNvSpPr/>
            <p:nvPr/>
          </p:nvSpPr>
          <p:spPr>
            <a:xfrm>
              <a:off x="180" y="3552"/>
              <a:ext cx="5431" cy="0"/>
            </a:xfrm>
            <a:prstGeom prst="line">
              <a:avLst/>
            </a:prstGeom>
            <a:noFill/>
            <a:ln w="12700">
              <a:solidFill>
                <a:srgbClr val="000000"/>
              </a:solidFill>
              <a:miter/>
            </a:ln>
          </p:spPr>
          <p:txBody>
            <a:bodyPr/>
            <a:lstStyle>
              <a:lvl1pPr lvl="0">
                <a:defRPr/>
              </a:lvl1pPr>
            </a:lstStyle>
            <a:p>
              <a:endParaRPr/>
            </a:p>
          </p:txBody>
        </p:sp>
        <p:sp>
          <p:nvSpPr>
            <p:cNvPr id="75" name="Straight Connector 74"/>
            <p:cNvSpPr/>
            <p:nvPr/>
          </p:nvSpPr>
          <p:spPr>
            <a:xfrm>
              <a:off x="180" y="3779"/>
              <a:ext cx="5431" cy="0"/>
            </a:xfrm>
            <a:prstGeom prst="line">
              <a:avLst/>
            </a:prstGeom>
            <a:noFill/>
            <a:ln w="12700">
              <a:solidFill>
                <a:srgbClr val="000000"/>
              </a:solidFill>
              <a:miter/>
            </a:ln>
          </p:spPr>
          <p:txBody>
            <a:bodyPr/>
            <a:lstStyle>
              <a:lvl1pPr lvl="0">
                <a:defRPr/>
              </a:lvl1pPr>
            </a:lstStyle>
            <a:p>
              <a:endParaRPr/>
            </a:p>
          </p:txBody>
        </p:sp>
        <p:sp>
          <p:nvSpPr>
            <p:cNvPr id="76" name="Straight Connector 75"/>
            <p:cNvSpPr/>
            <p:nvPr/>
          </p:nvSpPr>
          <p:spPr>
            <a:xfrm>
              <a:off x="180" y="3958"/>
              <a:ext cx="5431" cy="0"/>
            </a:xfrm>
            <a:prstGeom prst="line">
              <a:avLst/>
            </a:prstGeom>
            <a:noFill/>
            <a:ln w="12700">
              <a:solidFill>
                <a:srgbClr val="000000"/>
              </a:solidFill>
              <a:miter/>
            </a:ln>
          </p:spPr>
          <p:txBody>
            <a:bodyPr/>
            <a:lstStyle>
              <a:lvl1pPr lvl="0">
                <a:defRPr/>
              </a:lvl1pPr>
            </a:lstStyle>
            <a:p>
              <a:endParaRPr/>
            </a:p>
          </p:txBody>
        </p:sp>
        <p:sp>
          <p:nvSpPr>
            <p:cNvPr id="77" name="Straight Connector 76"/>
            <p:cNvSpPr/>
            <p:nvPr/>
          </p:nvSpPr>
          <p:spPr>
            <a:xfrm>
              <a:off x="5611" y="720"/>
              <a:ext cx="0" cy="3449"/>
            </a:xfrm>
            <a:prstGeom prst="line">
              <a:avLst/>
            </a:prstGeom>
            <a:noFill/>
            <a:ln w="12700">
              <a:solidFill>
                <a:srgbClr val="000000"/>
              </a:solidFill>
              <a:miter/>
            </a:ln>
          </p:spPr>
          <p:txBody>
            <a:bodyPr/>
            <a:lstStyle>
              <a:lvl1pPr lvl="0">
                <a:defRPr/>
              </a:lvl1pPr>
            </a:lstStyle>
            <a:p>
              <a:endParaRPr/>
            </a:p>
          </p:txBody>
        </p:sp>
        <p:sp>
          <p:nvSpPr>
            <p:cNvPr id="78" name="Straight Connector 77"/>
            <p:cNvSpPr/>
            <p:nvPr/>
          </p:nvSpPr>
          <p:spPr>
            <a:xfrm>
              <a:off x="180" y="720"/>
              <a:ext cx="0" cy="3449"/>
            </a:xfrm>
            <a:prstGeom prst="line">
              <a:avLst/>
            </a:prstGeom>
            <a:noFill/>
            <a:ln w="12700">
              <a:solidFill>
                <a:srgbClr val="000000"/>
              </a:solidFill>
              <a:miter/>
            </a:ln>
          </p:spPr>
          <p:txBody>
            <a:bodyPr/>
            <a:lstStyle>
              <a:lvl1pPr lvl="0">
                <a:defRPr/>
              </a:lvl1pPr>
            </a:lstStyle>
            <a:p>
              <a:endParaRPr/>
            </a:p>
          </p:txBody>
        </p:sp>
        <p:sp>
          <p:nvSpPr>
            <p:cNvPr id="79" name="Straight Connector 78"/>
            <p:cNvSpPr/>
            <p:nvPr/>
          </p:nvSpPr>
          <p:spPr>
            <a:xfrm>
              <a:off x="180" y="720"/>
              <a:ext cx="5431" cy="0"/>
            </a:xfrm>
            <a:prstGeom prst="line">
              <a:avLst/>
            </a:prstGeom>
            <a:noFill/>
            <a:ln w="12700">
              <a:solidFill>
                <a:srgbClr val="000000"/>
              </a:solidFill>
              <a:miter/>
            </a:ln>
          </p:spPr>
          <p:txBody>
            <a:bodyPr/>
            <a:lstStyle>
              <a:lvl1pPr lvl="0">
                <a:defRPr/>
              </a:lvl1pPr>
            </a:lstStyle>
            <a:p>
              <a:endParaRPr/>
            </a:p>
          </p:txBody>
        </p:sp>
        <p:sp>
          <p:nvSpPr>
            <p:cNvPr id="80" name="Straight Connector 79"/>
            <p:cNvSpPr/>
            <p:nvPr/>
          </p:nvSpPr>
          <p:spPr>
            <a:xfrm>
              <a:off x="180" y="4169"/>
              <a:ext cx="5431" cy="0"/>
            </a:xfrm>
            <a:prstGeom prst="line">
              <a:avLst/>
            </a:prstGeom>
            <a:noFill/>
            <a:ln w="12700">
              <a:solidFill>
                <a:srgbClr val="000000"/>
              </a:solidFill>
              <a:miter/>
            </a:ln>
          </p:spPr>
          <p:txBody>
            <a:bodyPr/>
            <a:lstStyle>
              <a:lvl1pPr lvl="0">
                <a:defRPr/>
              </a:lvl1pPr>
            </a:lstStyle>
            <a:p>
              <a:endParaRPr/>
            </a:p>
          </p:txBody>
        </p:sp>
      </p:gr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350" y="106363"/>
            <a:ext cx="6715125" cy="1231900"/>
          </a:xfrm>
          <a:prstGeom prst="rect">
            <a:avLst/>
          </a:prstGeom>
          <a:solidFill>
            <a:srgbClr val="D8DDA9"/>
          </a:solidFill>
          <a:ln>
            <a:solidFill>
              <a:srgbClr val="C00000"/>
            </a:solidFill>
            <a:miter/>
          </a:ln>
        </p:spPr>
        <p:txBody>
          <a:bodyPr anchor="ctr"/>
          <a:lstStyle>
            <a:lvl1pPr lvl="0">
              <a:defRPr/>
            </a:lvl1pPr>
          </a:lstStyle>
          <a:p>
            <a:pPr lvl="0" algn="ctr"/>
            <a:r>
              <a:rPr sz="3600">
                <a:solidFill>
                  <a:srgbClr val="FF0000"/>
                </a:solidFill>
                <a:latin typeface="Times New Roman"/>
              </a:rPr>
              <a:t>استانداردهای بین المللی که معادل ملی ندارند</a:t>
            </a:r>
          </a:p>
          <a:p>
            <a:pPr lvl="0" algn="ctr"/>
            <a:r>
              <a:rPr sz="2000" b="1">
                <a:latin typeface="Times New Roman"/>
              </a:rPr>
              <a:t>منبع: دکتر یونس باداور نهندی</a:t>
            </a:r>
          </a:p>
        </p:txBody>
      </p:sp>
      <p:grpSp>
        <p:nvGrpSpPr>
          <p:cNvPr id="3" name="Group 2"/>
          <p:cNvGrpSpPr/>
          <p:nvPr/>
        </p:nvGrpSpPr>
        <p:grpSpPr>
          <a:xfrm>
            <a:off x="1003300" y="1528763"/>
            <a:ext cx="7599362" cy="4906962"/>
            <a:chOff x="632" y="963"/>
            <a:chExt cx="4787" cy="3091"/>
          </a:xfrm>
        </p:grpSpPr>
        <p:sp>
          <p:nvSpPr>
            <p:cNvPr id="4" name="Rectangle 3"/>
            <p:cNvSpPr/>
            <p:nvPr/>
          </p:nvSpPr>
          <p:spPr>
            <a:xfrm>
              <a:off x="4777" y="963"/>
              <a:ext cx="642" cy="442"/>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ردیف</a:t>
              </a:r>
            </a:p>
          </p:txBody>
        </p:sp>
        <p:sp>
          <p:nvSpPr>
            <p:cNvPr id="5" name="Rectangle 4"/>
            <p:cNvSpPr/>
            <p:nvPr/>
          </p:nvSpPr>
          <p:spPr>
            <a:xfrm>
              <a:off x="3567" y="963"/>
              <a:ext cx="1210" cy="442"/>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شماره استاندارد</a:t>
              </a:r>
            </a:p>
          </p:txBody>
        </p:sp>
        <p:sp>
          <p:nvSpPr>
            <p:cNvPr id="6" name="Rectangle 5"/>
            <p:cNvSpPr/>
            <p:nvPr/>
          </p:nvSpPr>
          <p:spPr>
            <a:xfrm>
              <a:off x="632" y="963"/>
              <a:ext cx="2935" cy="442"/>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عنوان استاندارد</a:t>
              </a:r>
            </a:p>
          </p:txBody>
        </p:sp>
        <p:sp>
          <p:nvSpPr>
            <p:cNvPr id="7" name="Rectangle 6"/>
            <p:cNvSpPr/>
            <p:nvPr/>
          </p:nvSpPr>
          <p:spPr>
            <a:xfrm>
              <a:off x="4777" y="1405"/>
              <a:ext cx="642" cy="441"/>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1</a:t>
              </a:r>
            </a:p>
          </p:txBody>
        </p:sp>
        <p:sp>
          <p:nvSpPr>
            <p:cNvPr id="8" name="Rectangle 7"/>
            <p:cNvSpPr/>
            <p:nvPr/>
          </p:nvSpPr>
          <p:spPr>
            <a:xfrm>
              <a:off x="3567" y="1405"/>
              <a:ext cx="1210" cy="441"/>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IFRS 1</a:t>
              </a:r>
            </a:p>
          </p:txBody>
        </p:sp>
        <p:sp>
          <p:nvSpPr>
            <p:cNvPr id="9" name="Rectangle 8"/>
            <p:cNvSpPr/>
            <p:nvPr/>
          </p:nvSpPr>
          <p:spPr>
            <a:xfrm>
              <a:off x="632" y="1405"/>
              <a:ext cx="2935" cy="441"/>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پذیرش استانداردهای بین المللی گزارشگری مالی برای اولین بار</a:t>
              </a:r>
            </a:p>
          </p:txBody>
        </p:sp>
        <p:sp>
          <p:nvSpPr>
            <p:cNvPr id="10" name="Rectangle 9"/>
            <p:cNvSpPr/>
            <p:nvPr/>
          </p:nvSpPr>
          <p:spPr>
            <a:xfrm>
              <a:off x="4777" y="1846"/>
              <a:ext cx="642" cy="221"/>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2</a:t>
              </a:r>
            </a:p>
          </p:txBody>
        </p:sp>
        <p:sp>
          <p:nvSpPr>
            <p:cNvPr id="11" name="Rectangle 10"/>
            <p:cNvSpPr/>
            <p:nvPr/>
          </p:nvSpPr>
          <p:spPr>
            <a:xfrm>
              <a:off x="3567" y="1846"/>
              <a:ext cx="1210" cy="221"/>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IFRS 2</a:t>
              </a:r>
            </a:p>
          </p:txBody>
        </p:sp>
        <p:sp>
          <p:nvSpPr>
            <p:cNvPr id="12" name="Rectangle 11"/>
            <p:cNvSpPr/>
            <p:nvPr/>
          </p:nvSpPr>
          <p:spPr>
            <a:xfrm>
              <a:off x="632" y="1846"/>
              <a:ext cx="2935" cy="221"/>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پرداختهای مبتنی بر سهام</a:t>
              </a:r>
            </a:p>
          </p:txBody>
        </p:sp>
        <p:sp>
          <p:nvSpPr>
            <p:cNvPr id="13" name="Rectangle 12"/>
            <p:cNvSpPr/>
            <p:nvPr/>
          </p:nvSpPr>
          <p:spPr>
            <a:xfrm>
              <a:off x="4777" y="2067"/>
              <a:ext cx="642" cy="221"/>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3</a:t>
              </a:r>
            </a:p>
          </p:txBody>
        </p:sp>
        <p:sp>
          <p:nvSpPr>
            <p:cNvPr id="14" name="Rectangle 13"/>
            <p:cNvSpPr/>
            <p:nvPr/>
          </p:nvSpPr>
          <p:spPr>
            <a:xfrm>
              <a:off x="3567" y="2067"/>
              <a:ext cx="1210" cy="221"/>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IFRS 4</a:t>
              </a:r>
            </a:p>
          </p:txBody>
        </p:sp>
        <p:sp>
          <p:nvSpPr>
            <p:cNvPr id="15" name="Rectangle 14"/>
            <p:cNvSpPr/>
            <p:nvPr/>
          </p:nvSpPr>
          <p:spPr>
            <a:xfrm>
              <a:off x="632" y="2067"/>
              <a:ext cx="2935" cy="221"/>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قراردادهای بیمه</a:t>
              </a:r>
            </a:p>
          </p:txBody>
        </p:sp>
        <p:sp>
          <p:nvSpPr>
            <p:cNvPr id="16" name="Rectangle 15"/>
            <p:cNvSpPr/>
            <p:nvPr/>
          </p:nvSpPr>
          <p:spPr>
            <a:xfrm>
              <a:off x="4777" y="2288"/>
              <a:ext cx="642" cy="221"/>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4</a:t>
              </a:r>
            </a:p>
          </p:txBody>
        </p:sp>
        <p:sp>
          <p:nvSpPr>
            <p:cNvPr id="17" name="Rectangle 16"/>
            <p:cNvSpPr/>
            <p:nvPr/>
          </p:nvSpPr>
          <p:spPr>
            <a:xfrm>
              <a:off x="3567" y="2288"/>
              <a:ext cx="1210" cy="221"/>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IFRS 6</a:t>
              </a:r>
            </a:p>
          </p:txBody>
        </p:sp>
        <p:sp>
          <p:nvSpPr>
            <p:cNvPr id="18" name="Rectangle 17"/>
            <p:cNvSpPr/>
            <p:nvPr/>
          </p:nvSpPr>
          <p:spPr>
            <a:xfrm>
              <a:off x="632" y="2288"/>
              <a:ext cx="2935" cy="221"/>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اکتشاف و ارزیابی منابع معدنی</a:t>
              </a:r>
            </a:p>
          </p:txBody>
        </p:sp>
        <p:sp>
          <p:nvSpPr>
            <p:cNvPr id="19" name="Rectangle 18"/>
            <p:cNvSpPr/>
            <p:nvPr/>
          </p:nvSpPr>
          <p:spPr>
            <a:xfrm>
              <a:off x="4777" y="2509"/>
              <a:ext cx="642" cy="220"/>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5</a:t>
              </a:r>
            </a:p>
          </p:txBody>
        </p:sp>
        <p:sp>
          <p:nvSpPr>
            <p:cNvPr id="20" name="Rectangle 19"/>
            <p:cNvSpPr/>
            <p:nvPr/>
          </p:nvSpPr>
          <p:spPr>
            <a:xfrm>
              <a:off x="3567" y="2509"/>
              <a:ext cx="1210" cy="220"/>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IFRS 7</a:t>
              </a:r>
            </a:p>
          </p:txBody>
        </p:sp>
        <p:sp>
          <p:nvSpPr>
            <p:cNvPr id="21" name="Rectangle 20"/>
            <p:cNvSpPr/>
            <p:nvPr/>
          </p:nvSpPr>
          <p:spPr>
            <a:xfrm>
              <a:off x="632" y="2509"/>
              <a:ext cx="2935" cy="220"/>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ابزارهای مالی: افشاء</a:t>
              </a:r>
            </a:p>
          </p:txBody>
        </p:sp>
        <p:sp>
          <p:nvSpPr>
            <p:cNvPr id="22" name="Rectangle 21"/>
            <p:cNvSpPr/>
            <p:nvPr/>
          </p:nvSpPr>
          <p:spPr>
            <a:xfrm>
              <a:off x="4777" y="2729"/>
              <a:ext cx="642" cy="221"/>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6</a:t>
              </a:r>
            </a:p>
          </p:txBody>
        </p:sp>
        <p:sp>
          <p:nvSpPr>
            <p:cNvPr id="23" name="Rectangle 22"/>
            <p:cNvSpPr/>
            <p:nvPr/>
          </p:nvSpPr>
          <p:spPr>
            <a:xfrm>
              <a:off x="3567" y="2729"/>
              <a:ext cx="1210" cy="221"/>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ISA 12</a:t>
              </a:r>
            </a:p>
          </p:txBody>
        </p:sp>
        <p:sp>
          <p:nvSpPr>
            <p:cNvPr id="24" name="Rectangle 23"/>
            <p:cNvSpPr/>
            <p:nvPr/>
          </p:nvSpPr>
          <p:spPr>
            <a:xfrm>
              <a:off x="632" y="2729"/>
              <a:ext cx="2935" cy="221"/>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مالیات بر درآمد</a:t>
              </a:r>
            </a:p>
          </p:txBody>
        </p:sp>
        <p:sp>
          <p:nvSpPr>
            <p:cNvPr id="25" name="Rectangle 24"/>
            <p:cNvSpPr/>
            <p:nvPr/>
          </p:nvSpPr>
          <p:spPr>
            <a:xfrm>
              <a:off x="4777" y="2950"/>
              <a:ext cx="642" cy="221"/>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7</a:t>
              </a:r>
            </a:p>
          </p:txBody>
        </p:sp>
        <p:sp>
          <p:nvSpPr>
            <p:cNvPr id="26" name="Rectangle 25"/>
            <p:cNvSpPr/>
            <p:nvPr/>
          </p:nvSpPr>
          <p:spPr>
            <a:xfrm>
              <a:off x="3567" y="2950"/>
              <a:ext cx="1210" cy="221"/>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ISA 19</a:t>
              </a:r>
            </a:p>
          </p:txBody>
        </p:sp>
        <p:sp>
          <p:nvSpPr>
            <p:cNvPr id="27" name="Rectangle 26"/>
            <p:cNvSpPr/>
            <p:nvPr/>
          </p:nvSpPr>
          <p:spPr>
            <a:xfrm>
              <a:off x="632" y="2950"/>
              <a:ext cx="2935" cy="221"/>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مزایای کارکنان</a:t>
              </a:r>
            </a:p>
          </p:txBody>
        </p:sp>
        <p:sp>
          <p:nvSpPr>
            <p:cNvPr id="28" name="Rectangle 27"/>
            <p:cNvSpPr/>
            <p:nvPr/>
          </p:nvSpPr>
          <p:spPr>
            <a:xfrm>
              <a:off x="4777" y="3171"/>
              <a:ext cx="642" cy="221"/>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8</a:t>
              </a:r>
            </a:p>
          </p:txBody>
        </p:sp>
        <p:sp>
          <p:nvSpPr>
            <p:cNvPr id="29" name="Rectangle 28"/>
            <p:cNvSpPr/>
            <p:nvPr/>
          </p:nvSpPr>
          <p:spPr>
            <a:xfrm>
              <a:off x="3567" y="3171"/>
              <a:ext cx="1210" cy="221"/>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ISA 29</a:t>
              </a:r>
            </a:p>
          </p:txBody>
        </p:sp>
        <p:sp>
          <p:nvSpPr>
            <p:cNvPr id="30" name="Rectangle 29"/>
            <p:cNvSpPr/>
            <p:nvPr/>
          </p:nvSpPr>
          <p:spPr>
            <a:xfrm>
              <a:off x="632" y="3171"/>
              <a:ext cx="2935" cy="221"/>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گزارشگری مالی در اقتصادهای با تورم حاد</a:t>
              </a:r>
            </a:p>
          </p:txBody>
        </p:sp>
        <p:sp>
          <p:nvSpPr>
            <p:cNvPr id="31" name="Rectangle 30"/>
            <p:cNvSpPr/>
            <p:nvPr/>
          </p:nvSpPr>
          <p:spPr>
            <a:xfrm>
              <a:off x="4777" y="3392"/>
              <a:ext cx="642" cy="221"/>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9</a:t>
              </a:r>
            </a:p>
          </p:txBody>
        </p:sp>
        <p:sp>
          <p:nvSpPr>
            <p:cNvPr id="32" name="Rectangle 31"/>
            <p:cNvSpPr/>
            <p:nvPr/>
          </p:nvSpPr>
          <p:spPr>
            <a:xfrm>
              <a:off x="3567" y="3392"/>
              <a:ext cx="1210" cy="221"/>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ISA 32</a:t>
              </a:r>
            </a:p>
          </p:txBody>
        </p:sp>
        <p:sp>
          <p:nvSpPr>
            <p:cNvPr id="33" name="Rectangle 32"/>
            <p:cNvSpPr/>
            <p:nvPr/>
          </p:nvSpPr>
          <p:spPr>
            <a:xfrm>
              <a:off x="632" y="3392"/>
              <a:ext cx="2935" cy="221"/>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ابزارهای مالی: ارائه</a:t>
              </a:r>
            </a:p>
          </p:txBody>
        </p:sp>
        <p:sp>
          <p:nvSpPr>
            <p:cNvPr id="34" name="Rectangle 33"/>
            <p:cNvSpPr/>
            <p:nvPr/>
          </p:nvSpPr>
          <p:spPr>
            <a:xfrm>
              <a:off x="4777" y="3613"/>
              <a:ext cx="642" cy="220"/>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10</a:t>
              </a:r>
            </a:p>
          </p:txBody>
        </p:sp>
        <p:sp>
          <p:nvSpPr>
            <p:cNvPr id="35" name="Rectangle 34"/>
            <p:cNvSpPr/>
            <p:nvPr/>
          </p:nvSpPr>
          <p:spPr>
            <a:xfrm>
              <a:off x="3567" y="3613"/>
              <a:ext cx="1210" cy="220"/>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ISA 39</a:t>
              </a:r>
            </a:p>
          </p:txBody>
        </p:sp>
        <p:sp>
          <p:nvSpPr>
            <p:cNvPr id="36" name="Rectangle 35"/>
            <p:cNvSpPr/>
            <p:nvPr/>
          </p:nvSpPr>
          <p:spPr>
            <a:xfrm>
              <a:off x="632" y="3613"/>
              <a:ext cx="2935" cy="220"/>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ابزارهای مالی: شناخت و اندازه گیری</a:t>
              </a:r>
            </a:p>
          </p:txBody>
        </p:sp>
        <p:sp>
          <p:nvSpPr>
            <p:cNvPr id="37" name="Rectangle 36"/>
            <p:cNvSpPr/>
            <p:nvPr/>
          </p:nvSpPr>
          <p:spPr>
            <a:xfrm>
              <a:off x="4777" y="3833"/>
              <a:ext cx="642" cy="221"/>
            </a:xfrm>
            <a:prstGeom prst="rect">
              <a:avLst/>
            </a:prstGeom>
            <a:solidFill>
              <a:srgbClr val="FF6699"/>
            </a:solidFill>
            <a:ln>
              <a:noFill/>
            </a:ln>
          </p:spPr>
          <p:txBody>
            <a:bodyPr lIns="68571" tIns="0" rIns="68571" bIns="0"/>
            <a:lstStyle>
              <a:lvl1pPr marL="457200" lvl="0" indent="0">
                <a:defRPr/>
              </a:lvl1pPr>
            </a:lstStyle>
            <a:p>
              <a:pPr lvl="0" algn="ctr">
                <a:lnSpc>
                  <a:spcPct val="115000"/>
                </a:lnSpc>
              </a:pPr>
              <a:r>
                <a:rPr sz="2000" b="1">
                  <a:latin typeface="Calibri"/>
                </a:rPr>
                <a:t>11</a:t>
              </a:r>
            </a:p>
          </p:txBody>
        </p:sp>
        <p:sp>
          <p:nvSpPr>
            <p:cNvPr id="38" name="Rectangle 37"/>
            <p:cNvSpPr/>
            <p:nvPr/>
          </p:nvSpPr>
          <p:spPr>
            <a:xfrm>
              <a:off x="3567" y="3833"/>
              <a:ext cx="1210" cy="221"/>
            </a:xfrm>
            <a:prstGeom prst="rect">
              <a:avLst/>
            </a:prstGeom>
            <a:solidFill>
              <a:srgbClr val="FF6699"/>
            </a:solidFill>
            <a:ln>
              <a:noFill/>
            </a:ln>
          </p:spPr>
          <p:txBody>
            <a:bodyPr lIns="68571" tIns="0" rIns="68571" bIns="0"/>
            <a:lstStyle>
              <a:lvl1pPr lvl="0">
                <a:defRPr/>
              </a:lvl1pPr>
            </a:lstStyle>
            <a:p>
              <a:pPr lvl="0" algn="ctr">
                <a:lnSpc>
                  <a:spcPct val="115000"/>
                </a:lnSpc>
              </a:pPr>
              <a:r>
                <a:rPr sz="2000" b="1">
                  <a:latin typeface="Calibri"/>
                </a:rPr>
                <a:t>ISA 40</a:t>
              </a:r>
            </a:p>
          </p:txBody>
        </p:sp>
        <p:sp>
          <p:nvSpPr>
            <p:cNvPr id="39" name="Rectangle 38"/>
            <p:cNvSpPr/>
            <p:nvPr/>
          </p:nvSpPr>
          <p:spPr>
            <a:xfrm>
              <a:off x="632" y="3833"/>
              <a:ext cx="2935" cy="221"/>
            </a:xfrm>
            <a:prstGeom prst="rect">
              <a:avLst/>
            </a:prstGeom>
            <a:solidFill>
              <a:srgbClr val="FF6699"/>
            </a:solidFill>
            <a:ln>
              <a:noFill/>
            </a:ln>
          </p:spPr>
          <p:txBody>
            <a:bodyPr lIns="68571" tIns="0" rIns="68571" bIns="0"/>
            <a:lstStyle>
              <a:lvl1pPr marL="457200" lvl="0" indent="0">
                <a:defRPr/>
              </a:lvl1pPr>
            </a:lstStyle>
            <a:p>
              <a:pPr lvl="0" algn="r">
                <a:lnSpc>
                  <a:spcPct val="115000"/>
                </a:lnSpc>
              </a:pPr>
              <a:r>
                <a:rPr sz="2000" b="1">
                  <a:latin typeface="Calibri"/>
                </a:rPr>
                <a:t>سرمایه گذاری در املاک</a:t>
              </a:r>
            </a:p>
          </p:txBody>
        </p:sp>
        <p:sp>
          <p:nvSpPr>
            <p:cNvPr id="40" name="Straight Connector 39"/>
            <p:cNvSpPr/>
            <p:nvPr/>
          </p:nvSpPr>
          <p:spPr>
            <a:xfrm>
              <a:off x="4777" y="963"/>
              <a:ext cx="0" cy="3091"/>
            </a:xfrm>
            <a:prstGeom prst="line">
              <a:avLst/>
            </a:prstGeom>
            <a:noFill/>
            <a:ln w="12700">
              <a:solidFill>
                <a:srgbClr val="000000"/>
              </a:solidFill>
              <a:miter/>
            </a:ln>
          </p:spPr>
          <p:txBody>
            <a:bodyPr/>
            <a:lstStyle>
              <a:lvl1pPr lvl="0">
                <a:defRPr/>
              </a:lvl1pPr>
            </a:lstStyle>
            <a:p>
              <a:endParaRPr/>
            </a:p>
          </p:txBody>
        </p:sp>
        <p:sp>
          <p:nvSpPr>
            <p:cNvPr id="41" name="Straight Connector 40"/>
            <p:cNvSpPr/>
            <p:nvPr/>
          </p:nvSpPr>
          <p:spPr>
            <a:xfrm>
              <a:off x="3567" y="963"/>
              <a:ext cx="0" cy="3091"/>
            </a:xfrm>
            <a:prstGeom prst="line">
              <a:avLst/>
            </a:prstGeom>
            <a:noFill/>
            <a:ln w="12700">
              <a:solidFill>
                <a:srgbClr val="000000"/>
              </a:solidFill>
              <a:miter/>
            </a:ln>
          </p:spPr>
          <p:txBody>
            <a:bodyPr/>
            <a:lstStyle>
              <a:lvl1pPr lvl="0">
                <a:defRPr/>
              </a:lvl1pPr>
            </a:lstStyle>
            <a:p>
              <a:endParaRPr/>
            </a:p>
          </p:txBody>
        </p:sp>
        <p:sp>
          <p:nvSpPr>
            <p:cNvPr id="42" name="Straight Connector 41"/>
            <p:cNvSpPr/>
            <p:nvPr/>
          </p:nvSpPr>
          <p:spPr>
            <a:xfrm>
              <a:off x="632" y="1405"/>
              <a:ext cx="4787" cy="0"/>
            </a:xfrm>
            <a:prstGeom prst="line">
              <a:avLst/>
            </a:prstGeom>
            <a:noFill/>
            <a:ln w="12700">
              <a:solidFill>
                <a:srgbClr val="000000"/>
              </a:solidFill>
              <a:miter/>
            </a:ln>
          </p:spPr>
          <p:txBody>
            <a:bodyPr/>
            <a:lstStyle>
              <a:lvl1pPr lvl="0">
                <a:defRPr/>
              </a:lvl1pPr>
            </a:lstStyle>
            <a:p>
              <a:endParaRPr/>
            </a:p>
          </p:txBody>
        </p:sp>
        <p:sp>
          <p:nvSpPr>
            <p:cNvPr id="43" name="Straight Connector 42"/>
            <p:cNvSpPr/>
            <p:nvPr/>
          </p:nvSpPr>
          <p:spPr>
            <a:xfrm>
              <a:off x="632" y="1846"/>
              <a:ext cx="4787" cy="0"/>
            </a:xfrm>
            <a:prstGeom prst="line">
              <a:avLst/>
            </a:prstGeom>
            <a:noFill/>
            <a:ln w="12700">
              <a:solidFill>
                <a:srgbClr val="000000"/>
              </a:solidFill>
              <a:miter/>
            </a:ln>
          </p:spPr>
          <p:txBody>
            <a:bodyPr/>
            <a:lstStyle>
              <a:lvl1pPr lvl="0">
                <a:defRPr/>
              </a:lvl1pPr>
            </a:lstStyle>
            <a:p>
              <a:endParaRPr/>
            </a:p>
          </p:txBody>
        </p:sp>
        <p:sp>
          <p:nvSpPr>
            <p:cNvPr id="44" name="Straight Connector 43"/>
            <p:cNvSpPr/>
            <p:nvPr/>
          </p:nvSpPr>
          <p:spPr>
            <a:xfrm>
              <a:off x="632" y="2067"/>
              <a:ext cx="4787" cy="0"/>
            </a:xfrm>
            <a:prstGeom prst="line">
              <a:avLst/>
            </a:prstGeom>
            <a:noFill/>
            <a:ln w="12700">
              <a:solidFill>
                <a:srgbClr val="000000"/>
              </a:solidFill>
              <a:miter/>
            </a:ln>
          </p:spPr>
          <p:txBody>
            <a:bodyPr/>
            <a:lstStyle>
              <a:lvl1pPr lvl="0">
                <a:defRPr/>
              </a:lvl1pPr>
            </a:lstStyle>
            <a:p>
              <a:endParaRPr/>
            </a:p>
          </p:txBody>
        </p:sp>
        <p:sp>
          <p:nvSpPr>
            <p:cNvPr id="45" name="Straight Connector 44"/>
            <p:cNvSpPr/>
            <p:nvPr/>
          </p:nvSpPr>
          <p:spPr>
            <a:xfrm>
              <a:off x="632" y="2288"/>
              <a:ext cx="4787" cy="0"/>
            </a:xfrm>
            <a:prstGeom prst="line">
              <a:avLst/>
            </a:prstGeom>
            <a:noFill/>
            <a:ln w="12700">
              <a:solidFill>
                <a:srgbClr val="000000"/>
              </a:solidFill>
              <a:miter/>
            </a:ln>
          </p:spPr>
          <p:txBody>
            <a:bodyPr/>
            <a:lstStyle>
              <a:lvl1pPr lvl="0">
                <a:defRPr/>
              </a:lvl1pPr>
            </a:lstStyle>
            <a:p>
              <a:endParaRPr/>
            </a:p>
          </p:txBody>
        </p:sp>
        <p:sp>
          <p:nvSpPr>
            <p:cNvPr id="46" name="Straight Connector 45"/>
            <p:cNvSpPr/>
            <p:nvPr/>
          </p:nvSpPr>
          <p:spPr>
            <a:xfrm>
              <a:off x="632" y="2509"/>
              <a:ext cx="4787" cy="0"/>
            </a:xfrm>
            <a:prstGeom prst="line">
              <a:avLst/>
            </a:prstGeom>
            <a:noFill/>
            <a:ln w="12700">
              <a:solidFill>
                <a:srgbClr val="000000"/>
              </a:solidFill>
              <a:miter/>
            </a:ln>
          </p:spPr>
          <p:txBody>
            <a:bodyPr/>
            <a:lstStyle>
              <a:lvl1pPr lvl="0">
                <a:defRPr/>
              </a:lvl1pPr>
            </a:lstStyle>
            <a:p>
              <a:endParaRPr/>
            </a:p>
          </p:txBody>
        </p:sp>
        <p:sp>
          <p:nvSpPr>
            <p:cNvPr id="47" name="Straight Connector 46"/>
            <p:cNvSpPr/>
            <p:nvPr/>
          </p:nvSpPr>
          <p:spPr>
            <a:xfrm>
              <a:off x="632" y="2729"/>
              <a:ext cx="4787" cy="0"/>
            </a:xfrm>
            <a:prstGeom prst="line">
              <a:avLst/>
            </a:prstGeom>
            <a:noFill/>
            <a:ln w="12700">
              <a:solidFill>
                <a:srgbClr val="000000"/>
              </a:solidFill>
              <a:miter/>
            </a:ln>
          </p:spPr>
          <p:txBody>
            <a:bodyPr/>
            <a:lstStyle>
              <a:lvl1pPr lvl="0">
                <a:defRPr/>
              </a:lvl1pPr>
            </a:lstStyle>
            <a:p>
              <a:endParaRPr/>
            </a:p>
          </p:txBody>
        </p:sp>
        <p:sp>
          <p:nvSpPr>
            <p:cNvPr id="48" name="Straight Connector 47"/>
            <p:cNvSpPr/>
            <p:nvPr/>
          </p:nvSpPr>
          <p:spPr>
            <a:xfrm>
              <a:off x="632" y="2950"/>
              <a:ext cx="4787" cy="0"/>
            </a:xfrm>
            <a:prstGeom prst="line">
              <a:avLst/>
            </a:prstGeom>
            <a:noFill/>
            <a:ln w="12700">
              <a:solidFill>
                <a:srgbClr val="000000"/>
              </a:solidFill>
              <a:miter/>
            </a:ln>
          </p:spPr>
          <p:txBody>
            <a:bodyPr/>
            <a:lstStyle>
              <a:lvl1pPr lvl="0">
                <a:defRPr/>
              </a:lvl1pPr>
            </a:lstStyle>
            <a:p>
              <a:endParaRPr/>
            </a:p>
          </p:txBody>
        </p:sp>
        <p:sp>
          <p:nvSpPr>
            <p:cNvPr id="49" name="Straight Connector 48"/>
            <p:cNvSpPr/>
            <p:nvPr/>
          </p:nvSpPr>
          <p:spPr>
            <a:xfrm>
              <a:off x="632" y="3171"/>
              <a:ext cx="4787" cy="0"/>
            </a:xfrm>
            <a:prstGeom prst="line">
              <a:avLst/>
            </a:prstGeom>
            <a:noFill/>
            <a:ln w="12700">
              <a:solidFill>
                <a:srgbClr val="000000"/>
              </a:solidFill>
              <a:miter/>
            </a:ln>
          </p:spPr>
          <p:txBody>
            <a:bodyPr/>
            <a:lstStyle>
              <a:lvl1pPr lvl="0">
                <a:defRPr/>
              </a:lvl1pPr>
            </a:lstStyle>
            <a:p>
              <a:endParaRPr/>
            </a:p>
          </p:txBody>
        </p:sp>
        <p:sp>
          <p:nvSpPr>
            <p:cNvPr id="50" name="Straight Connector 49"/>
            <p:cNvSpPr/>
            <p:nvPr/>
          </p:nvSpPr>
          <p:spPr>
            <a:xfrm>
              <a:off x="632" y="3392"/>
              <a:ext cx="4787" cy="0"/>
            </a:xfrm>
            <a:prstGeom prst="line">
              <a:avLst/>
            </a:prstGeom>
            <a:noFill/>
            <a:ln w="12700">
              <a:solidFill>
                <a:srgbClr val="000000"/>
              </a:solidFill>
              <a:miter/>
            </a:ln>
          </p:spPr>
          <p:txBody>
            <a:bodyPr/>
            <a:lstStyle>
              <a:lvl1pPr lvl="0">
                <a:defRPr/>
              </a:lvl1pPr>
            </a:lstStyle>
            <a:p>
              <a:endParaRPr/>
            </a:p>
          </p:txBody>
        </p:sp>
        <p:sp>
          <p:nvSpPr>
            <p:cNvPr id="51" name="Straight Connector 50"/>
            <p:cNvSpPr/>
            <p:nvPr/>
          </p:nvSpPr>
          <p:spPr>
            <a:xfrm>
              <a:off x="632" y="3613"/>
              <a:ext cx="4787" cy="0"/>
            </a:xfrm>
            <a:prstGeom prst="line">
              <a:avLst/>
            </a:prstGeom>
            <a:noFill/>
            <a:ln w="12700">
              <a:solidFill>
                <a:srgbClr val="000000"/>
              </a:solidFill>
              <a:miter/>
            </a:ln>
          </p:spPr>
          <p:txBody>
            <a:bodyPr/>
            <a:lstStyle>
              <a:lvl1pPr lvl="0">
                <a:defRPr/>
              </a:lvl1pPr>
            </a:lstStyle>
            <a:p>
              <a:endParaRPr/>
            </a:p>
          </p:txBody>
        </p:sp>
        <p:sp>
          <p:nvSpPr>
            <p:cNvPr id="52" name="Straight Connector 51"/>
            <p:cNvSpPr/>
            <p:nvPr/>
          </p:nvSpPr>
          <p:spPr>
            <a:xfrm>
              <a:off x="632" y="3833"/>
              <a:ext cx="4787" cy="0"/>
            </a:xfrm>
            <a:prstGeom prst="line">
              <a:avLst/>
            </a:prstGeom>
            <a:noFill/>
            <a:ln w="12700">
              <a:solidFill>
                <a:srgbClr val="000000"/>
              </a:solidFill>
              <a:miter/>
            </a:ln>
          </p:spPr>
          <p:txBody>
            <a:bodyPr/>
            <a:lstStyle>
              <a:lvl1pPr lvl="0">
                <a:defRPr/>
              </a:lvl1pPr>
            </a:lstStyle>
            <a:p>
              <a:endParaRPr/>
            </a:p>
          </p:txBody>
        </p:sp>
        <p:sp>
          <p:nvSpPr>
            <p:cNvPr id="53" name="Straight Connector 52"/>
            <p:cNvSpPr/>
            <p:nvPr/>
          </p:nvSpPr>
          <p:spPr>
            <a:xfrm>
              <a:off x="5419" y="963"/>
              <a:ext cx="0" cy="3091"/>
            </a:xfrm>
            <a:prstGeom prst="line">
              <a:avLst/>
            </a:prstGeom>
            <a:noFill/>
            <a:ln w="12700">
              <a:solidFill>
                <a:srgbClr val="000000"/>
              </a:solidFill>
              <a:miter/>
            </a:ln>
          </p:spPr>
          <p:txBody>
            <a:bodyPr/>
            <a:lstStyle>
              <a:lvl1pPr lvl="0">
                <a:defRPr/>
              </a:lvl1pPr>
            </a:lstStyle>
            <a:p>
              <a:endParaRPr/>
            </a:p>
          </p:txBody>
        </p:sp>
        <p:sp>
          <p:nvSpPr>
            <p:cNvPr id="54" name="Straight Connector 53"/>
            <p:cNvSpPr/>
            <p:nvPr/>
          </p:nvSpPr>
          <p:spPr>
            <a:xfrm>
              <a:off x="632" y="963"/>
              <a:ext cx="0" cy="3091"/>
            </a:xfrm>
            <a:prstGeom prst="line">
              <a:avLst/>
            </a:prstGeom>
            <a:noFill/>
            <a:ln w="12700">
              <a:solidFill>
                <a:srgbClr val="000000"/>
              </a:solidFill>
              <a:miter/>
            </a:ln>
          </p:spPr>
          <p:txBody>
            <a:bodyPr/>
            <a:lstStyle>
              <a:lvl1pPr lvl="0">
                <a:defRPr/>
              </a:lvl1pPr>
            </a:lstStyle>
            <a:p>
              <a:endParaRPr/>
            </a:p>
          </p:txBody>
        </p:sp>
        <p:sp>
          <p:nvSpPr>
            <p:cNvPr id="55" name="Straight Connector 54"/>
            <p:cNvSpPr/>
            <p:nvPr/>
          </p:nvSpPr>
          <p:spPr>
            <a:xfrm>
              <a:off x="632" y="963"/>
              <a:ext cx="4787" cy="0"/>
            </a:xfrm>
            <a:prstGeom prst="line">
              <a:avLst/>
            </a:prstGeom>
            <a:noFill/>
            <a:ln w="12700">
              <a:solidFill>
                <a:srgbClr val="000000"/>
              </a:solidFill>
              <a:miter/>
            </a:ln>
          </p:spPr>
          <p:txBody>
            <a:bodyPr/>
            <a:lstStyle>
              <a:lvl1pPr lvl="0">
                <a:defRPr/>
              </a:lvl1pPr>
            </a:lstStyle>
            <a:p>
              <a:endParaRPr/>
            </a:p>
          </p:txBody>
        </p:sp>
        <p:sp>
          <p:nvSpPr>
            <p:cNvPr id="56" name="Straight Connector 55"/>
            <p:cNvSpPr/>
            <p:nvPr/>
          </p:nvSpPr>
          <p:spPr>
            <a:xfrm>
              <a:off x="632" y="4054"/>
              <a:ext cx="4787" cy="0"/>
            </a:xfrm>
            <a:prstGeom prst="line">
              <a:avLst/>
            </a:prstGeom>
            <a:noFill/>
            <a:ln w="12700">
              <a:solidFill>
                <a:srgbClr val="000000"/>
              </a:solidFill>
              <a:miter/>
            </a:ln>
          </p:spPr>
          <p:txBody>
            <a:bodyPr/>
            <a:lstStyle>
              <a:lvl1pPr lvl="0">
                <a:defRPr/>
              </a:lvl1pPr>
            </a:lstStyle>
            <a:p>
              <a:endParaRPr/>
            </a:p>
          </p:txBody>
        </p:sp>
      </p:gr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875" y="495300"/>
            <a:ext cx="8467725" cy="1262063"/>
          </a:xfrm>
          <a:prstGeom prst="rect">
            <a:avLst/>
          </a:prstGeom>
          <a:solidFill>
            <a:srgbClr val="D8DDA9"/>
          </a:solidFill>
          <a:ln>
            <a:solidFill>
              <a:srgbClr val="C00000"/>
            </a:solidFill>
            <a:miter/>
          </a:ln>
        </p:spPr>
        <p:txBody>
          <a:bodyPr anchor="ctr"/>
          <a:lstStyle>
            <a:lvl1pPr lvl="0">
              <a:defRPr/>
            </a:lvl1pPr>
          </a:lstStyle>
          <a:p>
            <a:pPr lvl="0" algn="r"/>
            <a:r>
              <a:rPr sz="2800" b="1">
                <a:solidFill>
                  <a:srgbClr val="C00000"/>
                </a:solidFill>
                <a:latin typeface="Times New Roman"/>
              </a:rPr>
              <a:t>استانداردهای بین المللی که اختلاف قابل توجهی با استاندارد های ملی دارند(لازم الاجرا از سال 2013)</a:t>
            </a:r>
          </a:p>
          <a:p>
            <a:pPr lvl="0" algn="ctr"/>
            <a:r>
              <a:rPr sz="2000" b="1">
                <a:latin typeface="Times New Roman"/>
              </a:rPr>
              <a:t>منبع: دکتر یونس باداور نهندی</a:t>
            </a:r>
          </a:p>
        </p:txBody>
      </p:sp>
      <p:grpSp>
        <p:nvGrpSpPr>
          <p:cNvPr id="3" name="Group 2"/>
          <p:cNvGrpSpPr/>
          <p:nvPr/>
        </p:nvGrpSpPr>
        <p:grpSpPr>
          <a:xfrm>
            <a:off x="193675" y="2335213"/>
            <a:ext cx="8294687" cy="3435350"/>
            <a:chOff x="122" y="1471"/>
            <a:chExt cx="5225" cy="2164"/>
          </a:xfrm>
        </p:grpSpPr>
        <p:sp>
          <p:nvSpPr>
            <p:cNvPr id="4" name="Rectangle 3"/>
            <p:cNvSpPr/>
            <p:nvPr/>
          </p:nvSpPr>
          <p:spPr>
            <a:xfrm>
              <a:off x="4375" y="1471"/>
              <a:ext cx="972" cy="618"/>
            </a:xfrm>
            <a:prstGeom prst="rect">
              <a:avLst/>
            </a:prstGeom>
            <a:solidFill>
              <a:srgbClr val="00B0F0"/>
            </a:solidFill>
            <a:ln>
              <a:noFill/>
            </a:ln>
          </p:spPr>
          <p:txBody>
            <a:bodyPr lIns="68580" tIns="0" rIns="68580" bIns="0"/>
            <a:lstStyle>
              <a:lvl1pPr marL="457200" lvl="0" indent="0">
                <a:defRPr/>
              </a:lvl1pPr>
            </a:lstStyle>
            <a:p>
              <a:pPr lvl="0" algn="r">
                <a:lnSpc>
                  <a:spcPct val="115000"/>
                </a:lnSpc>
              </a:pPr>
              <a:r>
                <a:rPr sz="2800" b="1">
                  <a:latin typeface="Calibri"/>
                </a:rPr>
                <a:t>ردیف</a:t>
              </a:r>
            </a:p>
          </p:txBody>
        </p:sp>
        <p:sp>
          <p:nvSpPr>
            <p:cNvPr id="5" name="Rectangle 4"/>
            <p:cNvSpPr/>
            <p:nvPr/>
          </p:nvSpPr>
          <p:spPr>
            <a:xfrm>
              <a:off x="3320" y="1471"/>
              <a:ext cx="1055" cy="618"/>
            </a:xfrm>
            <a:prstGeom prst="rect">
              <a:avLst/>
            </a:prstGeom>
            <a:solidFill>
              <a:srgbClr val="00B0F0"/>
            </a:solidFill>
            <a:ln>
              <a:noFill/>
            </a:ln>
          </p:spPr>
          <p:txBody>
            <a:bodyPr lIns="68580" tIns="0" rIns="68580" bIns="0"/>
            <a:lstStyle>
              <a:lvl1pPr marL="457200" lvl="0" indent="0">
                <a:defRPr/>
              </a:lvl1pPr>
            </a:lstStyle>
            <a:p>
              <a:pPr lvl="0">
                <a:lnSpc>
                  <a:spcPct val="115000"/>
                </a:lnSpc>
              </a:pPr>
              <a:r>
                <a:rPr sz="2800" b="1">
                  <a:latin typeface="Calibri"/>
                </a:rPr>
                <a:t>شماره استاندارد</a:t>
              </a:r>
            </a:p>
          </p:txBody>
        </p:sp>
        <p:sp>
          <p:nvSpPr>
            <p:cNvPr id="6" name="Rectangle 5"/>
            <p:cNvSpPr/>
            <p:nvPr/>
          </p:nvSpPr>
          <p:spPr>
            <a:xfrm>
              <a:off x="122" y="1471"/>
              <a:ext cx="3198" cy="618"/>
            </a:xfrm>
            <a:prstGeom prst="rect">
              <a:avLst/>
            </a:prstGeom>
            <a:solidFill>
              <a:srgbClr val="00B0F0"/>
            </a:solidFill>
            <a:ln>
              <a:noFill/>
            </a:ln>
          </p:spPr>
          <p:txBody>
            <a:bodyPr lIns="68580" tIns="0" rIns="68580" bIns="0"/>
            <a:lstStyle>
              <a:lvl1pPr marL="457200" lvl="0" indent="0">
                <a:defRPr/>
              </a:lvl1pPr>
            </a:lstStyle>
            <a:p>
              <a:pPr lvl="0" algn="ctr">
                <a:lnSpc>
                  <a:spcPct val="115000"/>
                </a:lnSpc>
              </a:pPr>
              <a:r>
                <a:rPr sz="2800" b="1">
                  <a:latin typeface="Calibri"/>
                </a:rPr>
                <a:t>عنوان استاندارد</a:t>
              </a:r>
            </a:p>
          </p:txBody>
        </p:sp>
        <p:sp>
          <p:nvSpPr>
            <p:cNvPr id="7" name="Rectangle 6"/>
            <p:cNvSpPr/>
            <p:nvPr/>
          </p:nvSpPr>
          <p:spPr>
            <a:xfrm>
              <a:off x="4375" y="2089"/>
              <a:ext cx="972" cy="309"/>
            </a:xfrm>
            <a:prstGeom prst="rect">
              <a:avLst/>
            </a:prstGeom>
            <a:solidFill>
              <a:srgbClr val="00B0F0"/>
            </a:solidFill>
            <a:ln>
              <a:noFill/>
            </a:ln>
          </p:spPr>
          <p:txBody>
            <a:bodyPr lIns="68580" tIns="0" rIns="68580" bIns="0"/>
            <a:lstStyle>
              <a:lvl1pPr marL="457200" lvl="0" indent="0">
                <a:defRPr/>
              </a:lvl1pPr>
            </a:lstStyle>
            <a:p>
              <a:pPr lvl="0" algn="r">
                <a:lnSpc>
                  <a:spcPct val="115000"/>
                </a:lnSpc>
              </a:pPr>
              <a:r>
                <a:rPr sz="2800" b="1">
                  <a:latin typeface="Calibri"/>
                </a:rPr>
                <a:t>1</a:t>
              </a:r>
            </a:p>
          </p:txBody>
        </p:sp>
        <p:sp>
          <p:nvSpPr>
            <p:cNvPr id="8" name="Rectangle 7"/>
            <p:cNvSpPr/>
            <p:nvPr/>
          </p:nvSpPr>
          <p:spPr>
            <a:xfrm>
              <a:off x="3320" y="2089"/>
              <a:ext cx="1055" cy="309"/>
            </a:xfrm>
            <a:prstGeom prst="rect">
              <a:avLst/>
            </a:prstGeom>
            <a:solidFill>
              <a:srgbClr val="00B0F0"/>
            </a:solidFill>
            <a:ln>
              <a:noFill/>
            </a:ln>
          </p:spPr>
          <p:txBody>
            <a:bodyPr lIns="68580" tIns="0" rIns="68580" bIns="0"/>
            <a:lstStyle>
              <a:lvl1pPr lvl="0">
                <a:defRPr/>
              </a:lvl1pPr>
            </a:lstStyle>
            <a:p>
              <a:pPr lvl="0">
                <a:lnSpc>
                  <a:spcPct val="115000"/>
                </a:lnSpc>
              </a:pPr>
              <a:r>
                <a:rPr sz="2800" b="1">
                  <a:latin typeface="Calibri"/>
                </a:rPr>
                <a:t>IFRS</a:t>
              </a:r>
              <a:r>
                <a:rPr sz="2800" b="1">
                  <a:latin typeface="Times New Roman"/>
                </a:rPr>
                <a:t>     9 </a:t>
              </a:r>
            </a:p>
          </p:txBody>
        </p:sp>
        <p:sp>
          <p:nvSpPr>
            <p:cNvPr id="9" name="Rectangle 8"/>
            <p:cNvSpPr/>
            <p:nvPr/>
          </p:nvSpPr>
          <p:spPr>
            <a:xfrm>
              <a:off x="122" y="2089"/>
              <a:ext cx="3198" cy="309"/>
            </a:xfrm>
            <a:prstGeom prst="rect">
              <a:avLst/>
            </a:prstGeom>
            <a:solidFill>
              <a:srgbClr val="00B0F0"/>
            </a:solidFill>
            <a:ln>
              <a:noFill/>
            </a:ln>
          </p:spPr>
          <p:txBody>
            <a:bodyPr lIns="68580" tIns="0" rIns="68580" bIns="0"/>
            <a:lstStyle>
              <a:lvl1pPr marL="457200" lvl="0" indent="0">
                <a:defRPr/>
              </a:lvl1pPr>
            </a:lstStyle>
            <a:p>
              <a:pPr lvl="0" algn="ctr">
                <a:lnSpc>
                  <a:spcPct val="115000"/>
                </a:lnSpc>
              </a:pPr>
              <a:r>
                <a:rPr sz="2800" b="1">
                  <a:latin typeface="Calibri"/>
                </a:rPr>
                <a:t>ابزارهای مالی</a:t>
              </a:r>
            </a:p>
          </p:txBody>
        </p:sp>
        <p:sp>
          <p:nvSpPr>
            <p:cNvPr id="10" name="Rectangle 9"/>
            <p:cNvSpPr/>
            <p:nvPr/>
          </p:nvSpPr>
          <p:spPr>
            <a:xfrm>
              <a:off x="4375" y="2398"/>
              <a:ext cx="972" cy="310"/>
            </a:xfrm>
            <a:prstGeom prst="rect">
              <a:avLst/>
            </a:prstGeom>
            <a:solidFill>
              <a:srgbClr val="00B0F0"/>
            </a:solidFill>
            <a:ln>
              <a:noFill/>
            </a:ln>
          </p:spPr>
          <p:txBody>
            <a:bodyPr lIns="68580" tIns="0" rIns="68580" bIns="0"/>
            <a:lstStyle>
              <a:lvl1pPr marL="457200" lvl="0" indent="0">
                <a:defRPr/>
              </a:lvl1pPr>
            </a:lstStyle>
            <a:p>
              <a:pPr lvl="0" algn="r">
                <a:lnSpc>
                  <a:spcPct val="115000"/>
                </a:lnSpc>
              </a:pPr>
              <a:r>
                <a:rPr sz="2800" b="1">
                  <a:latin typeface="Calibri"/>
                </a:rPr>
                <a:t>2</a:t>
              </a:r>
            </a:p>
          </p:txBody>
        </p:sp>
        <p:sp>
          <p:nvSpPr>
            <p:cNvPr id="11" name="Rectangle 10"/>
            <p:cNvSpPr/>
            <p:nvPr/>
          </p:nvSpPr>
          <p:spPr>
            <a:xfrm>
              <a:off x="3320" y="2398"/>
              <a:ext cx="1055" cy="310"/>
            </a:xfrm>
            <a:prstGeom prst="rect">
              <a:avLst/>
            </a:prstGeom>
            <a:solidFill>
              <a:srgbClr val="00B0F0"/>
            </a:solidFill>
            <a:ln>
              <a:noFill/>
            </a:ln>
          </p:spPr>
          <p:txBody>
            <a:bodyPr lIns="68580" tIns="0" rIns="68580" bIns="0"/>
            <a:lstStyle>
              <a:lvl1pPr lvl="0">
                <a:defRPr/>
              </a:lvl1pPr>
            </a:lstStyle>
            <a:p>
              <a:pPr lvl="0">
                <a:lnSpc>
                  <a:spcPct val="115000"/>
                </a:lnSpc>
              </a:pPr>
              <a:r>
                <a:rPr sz="2800" b="1">
                  <a:latin typeface="Calibri"/>
                </a:rPr>
                <a:t>IFRS   10 </a:t>
              </a:r>
            </a:p>
          </p:txBody>
        </p:sp>
        <p:sp>
          <p:nvSpPr>
            <p:cNvPr id="12" name="Rectangle 11"/>
            <p:cNvSpPr/>
            <p:nvPr/>
          </p:nvSpPr>
          <p:spPr>
            <a:xfrm>
              <a:off x="122" y="2398"/>
              <a:ext cx="3198" cy="310"/>
            </a:xfrm>
            <a:prstGeom prst="rect">
              <a:avLst/>
            </a:prstGeom>
            <a:solidFill>
              <a:srgbClr val="00B0F0"/>
            </a:solidFill>
            <a:ln>
              <a:noFill/>
            </a:ln>
          </p:spPr>
          <p:txBody>
            <a:bodyPr lIns="68580" tIns="0" rIns="68580" bIns="0"/>
            <a:lstStyle>
              <a:lvl1pPr marL="457200" lvl="0" indent="0">
                <a:defRPr/>
              </a:lvl1pPr>
            </a:lstStyle>
            <a:p>
              <a:pPr lvl="0" algn="ctr">
                <a:lnSpc>
                  <a:spcPct val="115000"/>
                </a:lnSpc>
              </a:pPr>
              <a:r>
                <a:rPr sz="2800" b="1">
                  <a:latin typeface="Calibri"/>
                </a:rPr>
                <a:t>صورتهای مالی تلفیقی</a:t>
              </a:r>
            </a:p>
          </p:txBody>
        </p:sp>
        <p:sp>
          <p:nvSpPr>
            <p:cNvPr id="13" name="Rectangle 12"/>
            <p:cNvSpPr/>
            <p:nvPr/>
          </p:nvSpPr>
          <p:spPr>
            <a:xfrm>
              <a:off x="4375" y="2708"/>
              <a:ext cx="972" cy="309"/>
            </a:xfrm>
            <a:prstGeom prst="rect">
              <a:avLst/>
            </a:prstGeom>
            <a:solidFill>
              <a:srgbClr val="00B0F0"/>
            </a:solidFill>
            <a:ln>
              <a:noFill/>
            </a:ln>
          </p:spPr>
          <p:txBody>
            <a:bodyPr lIns="68580" tIns="0" rIns="68580" bIns="0"/>
            <a:lstStyle>
              <a:lvl1pPr marL="457200" lvl="0" indent="0">
                <a:defRPr/>
              </a:lvl1pPr>
            </a:lstStyle>
            <a:p>
              <a:pPr lvl="0" algn="r">
                <a:lnSpc>
                  <a:spcPct val="115000"/>
                </a:lnSpc>
              </a:pPr>
              <a:r>
                <a:rPr sz="2800" b="1">
                  <a:latin typeface="Calibri"/>
                </a:rPr>
                <a:t>3</a:t>
              </a:r>
            </a:p>
          </p:txBody>
        </p:sp>
        <p:sp>
          <p:nvSpPr>
            <p:cNvPr id="14" name="Rectangle 13"/>
            <p:cNvSpPr/>
            <p:nvPr/>
          </p:nvSpPr>
          <p:spPr>
            <a:xfrm>
              <a:off x="3320" y="2708"/>
              <a:ext cx="1055" cy="309"/>
            </a:xfrm>
            <a:prstGeom prst="rect">
              <a:avLst/>
            </a:prstGeom>
            <a:solidFill>
              <a:srgbClr val="00B0F0"/>
            </a:solidFill>
            <a:ln>
              <a:noFill/>
            </a:ln>
          </p:spPr>
          <p:txBody>
            <a:bodyPr lIns="68580" tIns="0" rIns="68580" bIns="0"/>
            <a:lstStyle>
              <a:lvl1pPr lvl="0">
                <a:defRPr/>
              </a:lvl1pPr>
            </a:lstStyle>
            <a:p>
              <a:pPr lvl="0">
                <a:lnSpc>
                  <a:spcPct val="115000"/>
                </a:lnSpc>
              </a:pPr>
              <a:r>
                <a:rPr sz="2800" b="1">
                  <a:latin typeface="Calibri"/>
                </a:rPr>
                <a:t>IFRS</a:t>
              </a:r>
              <a:r>
                <a:rPr sz="2800" b="1">
                  <a:latin typeface="Times New Roman"/>
                </a:rPr>
                <a:t> 11 </a:t>
              </a:r>
            </a:p>
          </p:txBody>
        </p:sp>
        <p:sp>
          <p:nvSpPr>
            <p:cNvPr id="15" name="Rectangle 14"/>
            <p:cNvSpPr/>
            <p:nvPr/>
          </p:nvSpPr>
          <p:spPr>
            <a:xfrm>
              <a:off x="122" y="2708"/>
              <a:ext cx="3198" cy="309"/>
            </a:xfrm>
            <a:prstGeom prst="rect">
              <a:avLst/>
            </a:prstGeom>
            <a:solidFill>
              <a:srgbClr val="00B0F0"/>
            </a:solidFill>
            <a:ln>
              <a:noFill/>
            </a:ln>
          </p:spPr>
          <p:txBody>
            <a:bodyPr lIns="68580" tIns="0" rIns="68580" bIns="0"/>
            <a:lstStyle>
              <a:lvl1pPr marL="457200" lvl="0" indent="0">
                <a:defRPr/>
              </a:lvl1pPr>
            </a:lstStyle>
            <a:p>
              <a:pPr lvl="0" algn="ctr">
                <a:lnSpc>
                  <a:spcPct val="115000"/>
                </a:lnSpc>
              </a:pPr>
              <a:r>
                <a:rPr sz="2800" b="1">
                  <a:latin typeface="Calibri"/>
                </a:rPr>
                <a:t>توافق مشترک</a:t>
              </a:r>
            </a:p>
          </p:txBody>
        </p:sp>
        <p:sp>
          <p:nvSpPr>
            <p:cNvPr id="16" name="Rectangle 15"/>
            <p:cNvSpPr/>
            <p:nvPr/>
          </p:nvSpPr>
          <p:spPr>
            <a:xfrm>
              <a:off x="4375" y="3017"/>
              <a:ext cx="972" cy="309"/>
            </a:xfrm>
            <a:prstGeom prst="rect">
              <a:avLst/>
            </a:prstGeom>
            <a:solidFill>
              <a:srgbClr val="00B0F0"/>
            </a:solidFill>
            <a:ln>
              <a:noFill/>
            </a:ln>
          </p:spPr>
          <p:txBody>
            <a:bodyPr lIns="68580" tIns="0" rIns="68580" bIns="0"/>
            <a:lstStyle>
              <a:lvl1pPr marL="457200" lvl="0" indent="0">
                <a:defRPr/>
              </a:lvl1pPr>
            </a:lstStyle>
            <a:p>
              <a:pPr lvl="0" algn="r">
                <a:lnSpc>
                  <a:spcPct val="115000"/>
                </a:lnSpc>
              </a:pPr>
              <a:r>
                <a:rPr sz="2800" b="1">
                  <a:latin typeface="Calibri"/>
                </a:rPr>
                <a:t>4</a:t>
              </a:r>
            </a:p>
          </p:txBody>
        </p:sp>
        <p:sp>
          <p:nvSpPr>
            <p:cNvPr id="17" name="Rectangle 16"/>
            <p:cNvSpPr/>
            <p:nvPr/>
          </p:nvSpPr>
          <p:spPr>
            <a:xfrm>
              <a:off x="3320" y="3017"/>
              <a:ext cx="1055" cy="309"/>
            </a:xfrm>
            <a:prstGeom prst="rect">
              <a:avLst/>
            </a:prstGeom>
            <a:solidFill>
              <a:srgbClr val="00B0F0"/>
            </a:solidFill>
            <a:ln>
              <a:noFill/>
            </a:ln>
          </p:spPr>
          <p:txBody>
            <a:bodyPr lIns="68580" tIns="0" rIns="68580" bIns="0"/>
            <a:lstStyle>
              <a:lvl1pPr lvl="0">
                <a:defRPr/>
              </a:lvl1pPr>
            </a:lstStyle>
            <a:p>
              <a:pPr lvl="0">
                <a:lnSpc>
                  <a:spcPct val="115000"/>
                </a:lnSpc>
              </a:pPr>
              <a:r>
                <a:rPr sz="2800" b="1">
                  <a:latin typeface="Calibri"/>
                </a:rPr>
                <a:t>IFRS</a:t>
              </a:r>
              <a:r>
                <a:rPr sz="2800" b="1">
                  <a:latin typeface="Times New Roman"/>
                </a:rPr>
                <a:t> 12</a:t>
              </a:r>
            </a:p>
          </p:txBody>
        </p:sp>
        <p:sp>
          <p:nvSpPr>
            <p:cNvPr id="18" name="Rectangle 17"/>
            <p:cNvSpPr/>
            <p:nvPr/>
          </p:nvSpPr>
          <p:spPr>
            <a:xfrm>
              <a:off x="122" y="3017"/>
              <a:ext cx="3198" cy="309"/>
            </a:xfrm>
            <a:prstGeom prst="rect">
              <a:avLst/>
            </a:prstGeom>
            <a:solidFill>
              <a:srgbClr val="00B0F0"/>
            </a:solidFill>
            <a:ln>
              <a:noFill/>
            </a:ln>
          </p:spPr>
          <p:txBody>
            <a:bodyPr lIns="68580" tIns="0" rIns="68580" bIns="0"/>
            <a:lstStyle>
              <a:lvl1pPr marL="457200" lvl="0" indent="0">
                <a:defRPr/>
              </a:lvl1pPr>
            </a:lstStyle>
            <a:p>
              <a:pPr lvl="0" algn="ctr">
                <a:lnSpc>
                  <a:spcPct val="115000"/>
                </a:lnSpc>
              </a:pPr>
              <a:r>
                <a:rPr sz="2800" b="1">
                  <a:latin typeface="Calibri"/>
                </a:rPr>
                <a:t>افشای منافع در سایر واحدهای تجاری</a:t>
              </a:r>
            </a:p>
          </p:txBody>
        </p:sp>
        <p:sp>
          <p:nvSpPr>
            <p:cNvPr id="19" name="Rectangle 18"/>
            <p:cNvSpPr/>
            <p:nvPr/>
          </p:nvSpPr>
          <p:spPr>
            <a:xfrm>
              <a:off x="4375" y="3326"/>
              <a:ext cx="972" cy="309"/>
            </a:xfrm>
            <a:prstGeom prst="rect">
              <a:avLst/>
            </a:prstGeom>
            <a:solidFill>
              <a:srgbClr val="00B0F0"/>
            </a:solidFill>
            <a:ln>
              <a:noFill/>
            </a:ln>
          </p:spPr>
          <p:txBody>
            <a:bodyPr lIns="68580" tIns="0" rIns="68580" bIns="0"/>
            <a:lstStyle>
              <a:lvl1pPr marL="457200" lvl="0" indent="0">
                <a:defRPr/>
              </a:lvl1pPr>
            </a:lstStyle>
            <a:p>
              <a:pPr lvl="0" algn="r">
                <a:lnSpc>
                  <a:spcPct val="115000"/>
                </a:lnSpc>
              </a:pPr>
              <a:r>
                <a:rPr sz="2800" b="1">
                  <a:latin typeface="Calibri"/>
                </a:rPr>
                <a:t>5</a:t>
              </a:r>
            </a:p>
          </p:txBody>
        </p:sp>
        <p:sp>
          <p:nvSpPr>
            <p:cNvPr id="20" name="Rectangle 19"/>
            <p:cNvSpPr/>
            <p:nvPr/>
          </p:nvSpPr>
          <p:spPr>
            <a:xfrm>
              <a:off x="3320" y="3326"/>
              <a:ext cx="1055" cy="309"/>
            </a:xfrm>
            <a:prstGeom prst="rect">
              <a:avLst/>
            </a:prstGeom>
            <a:solidFill>
              <a:srgbClr val="00B0F0"/>
            </a:solidFill>
            <a:ln>
              <a:noFill/>
            </a:ln>
          </p:spPr>
          <p:txBody>
            <a:bodyPr lIns="68580" tIns="0" rIns="68580" bIns="0"/>
            <a:lstStyle>
              <a:lvl1pPr lvl="0">
                <a:defRPr/>
              </a:lvl1pPr>
            </a:lstStyle>
            <a:p>
              <a:pPr lvl="0">
                <a:lnSpc>
                  <a:spcPct val="115000"/>
                </a:lnSpc>
              </a:pPr>
              <a:r>
                <a:rPr sz="2800" b="1">
                  <a:latin typeface="Calibri"/>
                </a:rPr>
                <a:t>IFRS</a:t>
              </a:r>
              <a:r>
                <a:rPr sz="2800" b="1">
                  <a:latin typeface="Times New Roman"/>
                </a:rPr>
                <a:t> 13</a:t>
              </a:r>
            </a:p>
          </p:txBody>
        </p:sp>
        <p:sp>
          <p:nvSpPr>
            <p:cNvPr id="21" name="Rectangle 20"/>
            <p:cNvSpPr/>
            <p:nvPr/>
          </p:nvSpPr>
          <p:spPr>
            <a:xfrm>
              <a:off x="122" y="3326"/>
              <a:ext cx="3198" cy="309"/>
            </a:xfrm>
            <a:prstGeom prst="rect">
              <a:avLst/>
            </a:prstGeom>
            <a:solidFill>
              <a:srgbClr val="00B0F0"/>
            </a:solidFill>
            <a:ln>
              <a:noFill/>
            </a:ln>
          </p:spPr>
          <p:txBody>
            <a:bodyPr lIns="68580" tIns="0" rIns="68580" bIns="0"/>
            <a:lstStyle>
              <a:lvl1pPr marL="457200" lvl="0" indent="0">
                <a:defRPr/>
              </a:lvl1pPr>
            </a:lstStyle>
            <a:p>
              <a:pPr lvl="0" algn="ctr">
                <a:lnSpc>
                  <a:spcPct val="115000"/>
                </a:lnSpc>
              </a:pPr>
              <a:r>
                <a:rPr sz="2800" b="1">
                  <a:latin typeface="Calibri"/>
                </a:rPr>
                <a:t>اندازه گیری ارزش منصفانه</a:t>
              </a:r>
            </a:p>
          </p:txBody>
        </p:sp>
        <p:sp>
          <p:nvSpPr>
            <p:cNvPr id="22" name="Straight Connector 21"/>
            <p:cNvSpPr/>
            <p:nvPr/>
          </p:nvSpPr>
          <p:spPr>
            <a:xfrm>
              <a:off x="4375" y="1471"/>
              <a:ext cx="0" cy="2164"/>
            </a:xfrm>
            <a:prstGeom prst="line">
              <a:avLst/>
            </a:prstGeom>
            <a:noFill/>
            <a:ln w="12700">
              <a:solidFill>
                <a:srgbClr val="000000"/>
              </a:solidFill>
              <a:miter/>
            </a:ln>
          </p:spPr>
          <p:txBody>
            <a:bodyPr/>
            <a:lstStyle>
              <a:lvl1pPr lvl="0">
                <a:defRPr/>
              </a:lvl1pPr>
            </a:lstStyle>
            <a:p>
              <a:endParaRPr/>
            </a:p>
          </p:txBody>
        </p:sp>
        <p:sp>
          <p:nvSpPr>
            <p:cNvPr id="23" name="Straight Connector 22"/>
            <p:cNvSpPr/>
            <p:nvPr/>
          </p:nvSpPr>
          <p:spPr>
            <a:xfrm>
              <a:off x="3320" y="1471"/>
              <a:ext cx="0" cy="2164"/>
            </a:xfrm>
            <a:prstGeom prst="line">
              <a:avLst/>
            </a:prstGeom>
            <a:noFill/>
            <a:ln w="12700">
              <a:solidFill>
                <a:srgbClr val="000000"/>
              </a:solidFill>
              <a:miter/>
            </a:ln>
          </p:spPr>
          <p:txBody>
            <a:bodyPr/>
            <a:lstStyle>
              <a:lvl1pPr lvl="0">
                <a:defRPr/>
              </a:lvl1pPr>
            </a:lstStyle>
            <a:p>
              <a:endParaRPr/>
            </a:p>
          </p:txBody>
        </p:sp>
        <p:sp>
          <p:nvSpPr>
            <p:cNvPr id="24" name="Straight Connector 23"/>
            <p:cNvSpPr/>
            <p:nvPr/>
          </p:nvSpPr>
          <p:spPr>
            <a:xfrm>
              <a:off x="122" y="2089"/>
              <a:ext cx="5225" cy="0"/>
            </a:xfrm>
            <a:prstGeom prst="line">
              <a:avLst/>
            </a:prstGeom>
            <a:noFill/>
            <a:ln w="12700">
              <a:solidFill>
                <a:srgbClr val="000000"/>
              </a:solidFill>
              <a:miter/>
            </a:ln>
          </p:spPr>
          <p:txBody>
            <a:bodyPr/>
            <a:lstStyle>
              <a:lvl1pPr lvl="0">
                <a:defRPr/>
              </a:lvl1pPr>
            </a:lstStyle>
            <a:p>
              <a:endParaRPr/>
            </a:p>
          </p:txBody>
        </p:sp>
        <p:sp>
          <p:nvSpPr>
            <p:cNvPr id="25" name="Straight Connector 24"/>
            <p:cNvSpPr/>
            <p:nvPr/>
          </p:nvSpPr>
          <p:spPr>
            <a:xfrm>
              <a:off x="122" y="2398"/>
              <a:ext cx="5225" cy="0"/>
            </a:xfrm>
            <a:prstGeom prst="line">
              <a:avLst/>
            </a:prstGeom>
            <a:noFill/>
            <a:ln w="12700">
              <a:solidFill>
                <a:srgbClr val="000000"/>
              </a:solidFill>
              <a:miter/>
            </a:ln>
          </p:spPr>
          <p:txBody>
            <a:bodyPr/>
            <a:lstStyle>
              <a:lvl1pPr lvl="0">
                <a:defRPr/>
              </a:lvl1pPr>
            </a:lstStyle>
            <a:p>
              <a:endParaRPr/>
            </a:p>
          </p:txBody>
        </p:sp>
        <p:sp>
          <p:nvSpPr>
            <p:cNvPr id="26" name="Straight Connector 25"/>
            <p:cNvSpPr/>
            <p:nvPr/>
          </p:nvSpPr>
          <p:spPr>
            <a:xfrm>
              <a:off x="122" y="2708"/>
              <a:ext cx="5225" cy="0"/>
            </a:xfrm>
            <a:prstGeom prst="line">
              <a:avLst/>
            </a:prstGeom>
            <a:noFill/>
            <a:ln w="12700">
              <a:solidFill>
                <a:srgbClr val="000000"/>
              </a:solidFill>
              <a:miter/>
            </a:ln>
          </p:spPr>
          <p:txBody>
            <a:bodyPr/>
            <a:lstStyle>
              <a:lvl1pPr lvl="0">
                <a:defRPr/>
              </a:lvl1pPr>
            </a:lstStyle>
            <a:p>
              <a:endParaRPr/>
            </a:p>
          </p:txBody>
        </p:sp>
        <p:sp>
          <p:nvSpPr>
            <p:cNvPr id="27" name="Straight Connector 26"/>
            <p:cNvSpPr/>
            <p:nvPr/>
          </p:nvSpPr>
          <p:spPr>
            <a:xfrm>
              <a:off x="122" y="3017"/>
              <a:ext cx="5225" cy="0"/>
            </a:xfrm>
            <a:prstGeom prst="line">
              <a:avLst/>
            </a:prstGeom>
            <a:noFill/>
            <a:ln w="12700">
              <a:solidFill>
                <a:srgbClr val="000000"/>
              </a:solidFill>
              <a:miter/>
            </a:ln>
          </p:spPr>
          <p:txBody>
            <a:bodyPr/>
            <a:lstStyle>
              <a:lvl1pPr lvl="0">
                <a:defRPr/>
              </a:lvl1pPr>
            </a:lstStyle>
            <a:p>
              <a:endParaRPr/>
            </a:p>
          </p:txBody>
        </p:sp>
        <p:sp>
          <p:nvSpPr>
            <p:cNvPr id="28" name="Straight Connector 27"/>
            <p:cNvSpPr/>
            <p:nvPr/>
          </p:nvSpPr>
          <p:spPr>
            <a:xfrm>
              <a:off x="122" y="3326"/>
              <a:ext cx="5225" cy="0"/>
            </a:xfrm>
            <a:prstGeom prst="line">
              <a:avLst/>
            </a:prstGeom>
            <a:noFill/>
            <a:ln w="12700">
              <a:solidFill>
                <a:srgbClr val="000000"/>
              </a:solidFill>
              <a:miter/>
            </a:ln>
          </p:spPr>
          <p:txBody>
            <a:bodyPr/>
            <a:lstStyle>
              <a:lvl1pPr lvl="0">
                <a:defRPr/>
              </a:lvl1pPr>
            </a:lstStyle>
            <a:p>
              <a:endParaRPr/>
            </a:p>
          </p:txBody>
        </p:sp>
        <p:sp>
          <p:nvSpPr>
            <p:cNvPr id="29" name="Straight Connector 28"/>
            <p:cNvSpPr/>
            <p:nvPr/>
          </p:nvSpPr>
          <p:spPr>
            <a:xfrm>
              <a:off x="5347" y="1471"/>
              <a:ext cx="0" cy="2164"/>
            </a:xfrm>
            <a:prstGeom prst="line">
              <a:avLst/>
            </a:prstGeom>
            <a:noFill/>
            <a:ln w="12700">
              <a:solidFill>
                <a:srgbClr val="000000"/>
              </a:solidFill>
              <a:miter/>
            </a:ln>
          </p:spPr>
          <p:txBody>
            <a:bodyPr/>
            <a:lstStyle>
              <a:lvl1pPr lvl="0">
                <a:defRPr/>
              </a:lvl1pPr>
            </a:lstStyle>
            <a:p>
              <a:endParaRPr/>
            </a:p>
          </p:txBody>
        </p:sp>
        <p:sp>
          <p:nvSpPr>
            <p:cNvPr id="30" name="Straight Connector 29"/>
            <p:cNvSpPr/>
            <p:nvPr/>
          </p:nvSpPr>
          <p:spPr>
            <a:xfrm>
              <a:off x="122" y="1471"/>
              <a:ext cx="0" cy="2164"/>
            </a:xfrm>
            <a:prstGeom prst="line">
              <a:avLst/>
            </a:prstGeom>
            <a:noFill/>
            <a:ln w="12700">
              <a:solidFill>
                <a:srgbClr val="000000"/>
              </a:solidFill>
              <a:miter/>
            </a:ln>
          </p:spPr>
          <p:txBody>
            <a:bodyPr/>
            <a:lstStyle>
              <a:lvl1pPr lvl="0">
                <a:defRPr/>
              </a:lvl1pPr>
            </a:lstStyle>
            <a:p>
              <a:endParaRPr/>
            </a:p>
          </p:txBody>
        </p:sp>
        <p:sp>
          <p:nvSpPr>
            <p:cNvPr id="31" name="Straight Connector 30"/>
            <p:cNvSpPr/>
            <p:nvPr/>
          </p:nvSpPr>
          <p:spPr>
            <a:xfrm>
              <a:off x="122" y="1471"/>
              <a:ext cx="5225" cy="0"/>
            </a:xfrm>
            <a:prstGeom prst="line">
              <a:avLst/>
            </a:prstGeom>
            <a:noFill/>
            <a:ln w="12700">
              <a:solidFill>
                <a:srgbClr val="000000"/>
              </a:solidFill>
              <a:miter/>
            </a:ln>
          </p:spPr>
          <p:txBody>
            <a:bodyPr/>
            <a:lstStyle>
              <a:lvl1pPr lvl="0">
                <a:defRPr/>
              </a:lvl1pPr>
            </a:lstStyle>
            <a:p>
              <a:endParaRPr/>
            </a:p>
          </p:txBody>
        </p:sp>
        <p:sp>
          <p:nvSpPr>
            <p:cNvPr id="32" name="Straight Connector 31"/>
            <p:cNvSpPr/>
            <p:nvPr/>
          </p:nvSpPr>
          <p:spPr>
            <a:xfrm>
              <a:off x="122" y="3635"/>
              <a:ext cx="5225" cy="0"/>
            </a:xfrm>
            <a:prstGeom prst="line">
              <a:avLst/>
            </a:prstGeom>
            <a:noFill/>
            <a:ln w="12700">
              <a:solidFill>
                <a:srgbClr val="000000"/>
              </a:solidFill>
              <a:miter/>
            </a:ln>
          </p:spPr>
          <p:txBody>
            <a:bodyPr/>
            <a:lstStyle>
              <a:lvl1pPr lvl="0">
                <a:defRPr/>
              </a:lvl1pPr>
            </a:lstStyle>
            <a:p>
              <a:endParaRPr/>
            </a:p>
          </p:txBody>
        </p:sp>
      </p:grpSp>
    </p:spTree>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6289</Words>
  <Application>Microsoft Office PowerPoint</Application>
  <PresentationFormat>On-screen Show (4:3)</PresentationFormat>
  <Paragraphs>1209</Paragraphs>
  <Slides>55</Slides>
  <Notes>51</Notes>
  <HiddenSlides>0</HiddenSlides>
  <MMClips>0</MMClips>
  <ScaleCrop>false</ScaleCrop>
  <HeadingPairs>
    <vt:vector size="4" baseType="variant">
      <vt:variant>
        <vt:lpstr>Theme</vt:lpstr>
      </vt:variant>
      <vt:variant>
        <vt:i4>8</vt:i4>
      </vt:variant>
      <vt:variant>
        <vt:lpstr>Slide Titles</vt:lpstr>
      </vt:variant>
      <vt:variant>
        <vt:i4>55</vt:i4>
      </vt:variant>
    </vt:vector>
  </HeadingPairs>
  <TitlesOfParts>
    <vt:vector size="63" baseType="lpstr">
      <vt:lpstr>Office Theme</vt:lpstr>
      <vt:lpstr>Office Theme</vt:lpstr>
      <vt:lpstr>Office Theme</vt:lpstr>
      <vt:lpstr>Office Theme</vt:lpstr>
      <vt:lpstr>Office Theme</vt:lpstr>
      <vt:lpstr>Office Theme</vt:lpstr>
      <vt:lpstr>Office Theme</vt:lpstr>
      <vt:lpstr>Office Theme</vt:lpstr>
      <vt:lpstr>بسم الله الرحمن الرحیم  مقایسه استانداردهای ملی با استانداردهای  بین المللی(IFRS) و آمریکا(GAAP) (دانشجوی دکترای حسابداری)   منبع اصلی : کتاب مقایسه استانداردهای ملی با استانداردهای  بین المللی و آمریکایی دکتر رضا حصارزاده، دکتر آمنه بذرافشان، رضا حسینی پور منبع فرعی: سایر مقالات و منابع مرتبط</vt:lpstr>
      <vt:lpstr>فهرست</vt:lpstr>
      <vt:lpstr>مقدمه </vt:lpstr>
      <vt:lpstr>چالشهای بکارگیری استاندارهای بین المللی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مقایسه استانداردهای ملی با استانداردهای  بین المللی(IFRS) و آمریکا(GAAP)  ارائه دهنده: یوسف قنبری(دانشجوی دکترای حسابداری) تحت راهنمایی: جناب آقای دکتر محمدی @fileaccunting  منبع اصلی : کتاب مقایسه استانداردهای ملی با استانداردهای  بین المللی و آمریکایی دکتر رضا حصارزاده، دکتر آمنه بذرافشان، رضا حسینی پور منبع فرعی: سایر مقالات و منابع مرتبط</dc:title>
  <dc:creator>WIN 7</dc:creator>
  <cp:lastModifiedBy>WIN 7</cp:lastModifiedBy>
  <cp:revision>3</cp:revision>
  <dcterms:modified xsi:type="dcterms:W3CDTF">2017-02-03T10:16:42Z</dcterms:modified>
</cp:coreProperties>
</file>