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93"/>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7" r:id="rId72"/>
    <p:sldId id="348" r:id="rId73"/>
    <p:sldId id="349" r:id="rId74"/>
    <p:sldId id="350" r:id="rId75"/>
    <p:sldId id="351" r:id="rId76"/>
    <p:sldId id="352" r:id="rId77"/>
    <p:sldId id="353" r:id="rId78"/>
    <p:sldId id="354" r:id="rId79"/>
    <p:sldId id="355"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4" autoAdjust="0"/>
    <p:restoredTop sz="94660"/>
  </p:normalViewPr>
  <p:slideViewPr>
    <p:cSldViewPr>
      <p:cViewPr>
        <p:scale>
          <a:sx n="76" d="100"/>
          <a:sy n="76" d="100"/>
        </p:scale>
        <p:origin x="-42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88"/>
          </a:xfrm>
          <a:prstGeom prst="rect">
            <a:avLst/>
          </a:prstGeom>
        </p:spPr>
        <p:txBody>
          <a:bodyPr lIns="91440" tIns="45720" rIns="91440" bIns="45720"/>
          <a:lstStyle>
            <a:lvl1pPr lvl="0" algn="l">
              <a:defRPr sz="1200"/>
            </a:lvl1pPr>
          </a:lstStyle>
          <a:p>
            <a:endParaRPr/>
          </a:p>
        </p:txBody>
      </p:sp>
      <p:sp>
        <p:nvSpPr>
          <p:cNvPr id="3" name="Date Placeholder 2"/>
          <p:cNvSpPr txBox="1">
            <a:spLocks noGrp="1"/>
          </p:cNvSpPr>
          <p:nvPr>
            <p:ph type="dt" idx="1"/>
          </p:nvPr>
        </p:nvSpPr>
        <p:spPr>
          <a:xfrm>
            <a:off x="3884613" y="0"/>
            <a:ext cx="2971800" cy="458788"/>
          </a:xfrm>
          <a:prstGeom prst="rect">
            <a:avLst/>
          </a:prstGeom>
        </p:spPr>
        <p:txBody>
          <a:bodyPr lIns="91440" tIns="45720" rIns="91440" bIns="45720"/>
          <a:lstStyle>
            <a:lvl1pPr lvl="0" algn="r">
              <a:defRPr sz="1200"/>
            </a:lvl1pPr>
          </a:lstStyle>
          <a:p>
            <a:endParaRPr/>
          </a:p>
        </p:txBody>
      </p:sp>
      <p:sp>
        <p:nvSpPr>
          <p:cNvPr id="4" name="Slide Image Placeholder 3"/>
          <p:cNvSpPr txBox="1">
            <a:spLocks noGrp="1" noRot="1" noChangeAspect="1"/>
          </p:cNvSpPr>
          <p:nvPr>
            <p:ph type="sldImg" idx="2"/>
          </p:nvPr>
        </p:nvSpPr>
        <p:spPr>
          <a:xfrm>
            <a:off x="685800" y="1143000"/>
            <a:ext cx="5486400" cy="3086100"/>
          </a:xfrm>
          <a:prstGeom prst="rect">
            <a:avLst/>
          </a:prstGeom>
          <a:noFill/>
          <a:ln w="12700">
            <a:solidFill>
              <a:srgbClr val="000000"/>
            </a:solidFill>
          </a:ln>
        </p:spPr>
        <p:txBody>
          <a:bodyPr lIns="91440" tIns="45720" rIns="91440" bIns="45720" anchor="ctr"/>
          <a:lstStyle>
            <a:lvl1pPr lvl="0">
              <a:defRPr/>
            </a:lvl1pPr>
          </a:lstStyle>
          <a:p>
            <a:endParaRPr/>
          </a:p>
        </p:txBody>
      </p:sp>
      <p:sp>
        <p:nvSpPr>
          <p:cNvPr id="5" name="Notes Placeholder 4"/>
          <p:cNvSpPr txBox="1">
            <a:spLocks noGrp="1"/>
          </p:cNvSpPr>
          <p:nvPr>
            <p:ph type="body" sz="quarter" idx="3"/>
          </p:nvPr>
        </p:nvSpPr>
        <p:spPr>
          <a:xfrm>
            <a:off x="685800" y="4400550"/>
            <a:ext cx="5486400" cy="3600450"/>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txBox="1">
            <a:spLocks noGrp="1"/>
          </p:cNvSpPr>
          <p:nvPr>
            <p:ph type="ftr" sz="quarter" idx="4"/>
          </p:nvPr>
        </p:nvSpPr>
        <p:spPr>
          <a:xfrm>
            <a:off x="0" y="8685214"/>
            <a:ext cx="2971800" cy="458786"/>
          </a:xfrm>
          <a:prstGeom prst="rect">
            <a:avLst/>
          </a:prstGeom>
        </p:spPr>
        <p:txBody>
          <a:bodyPr lIns="91440" tIns="45720" rIns="91440" bIns="45720" anchor="b"/>
          <a:lstStyle>
            <a:lvl1pPr lvl="0" algn="l">
              <a:defRPr sz="1200"/>
            </a:lvl1pPr>
          </a:lstStyle>
          <a:p>
            <a:endParaRPr/>
          </a:p>
        </p:txBody>
      </p:sp>
      <p:sp>
        <p:nvSpPr>
          <p:cNvPr id="7" name="Slide Number Placeholder 6"/>
          <p:cNvSpPr txBox="1">
            <a:spLocks noGrp="1"/>
          </p:cNvSpPr>
          <p:nvPr>
            <p:ph type="sldNum" sz="quarter" idx="5"/>
          </p:nvPr>
        </p:nvSpPr>
        <p:spPr>
          <a:xfrm>
            <a:off x="3884613" y="8685214"/>
            <a:ext cx="2971800" cy="458786"/>
          </a:xfrm>
          <a:prstGeom prst="rect">
            <a:avLst/>
          </a:prstGeom>
        </p:spPr>
        <p:txBody>
          <a:bodyPr lIns="91440" tIns="45720" rIns="91440" bIns="45720" anchor="b"/>
          <a:lstStyle>
            <a:lvl1pPr lvl="0" algn="r">
              <a:defRPr sz="1200"/>
            </a:lvl1pPr>
          </a:lstStyle>
          <a:p>
            <a:fld id="{8B38DBA3-52F9-4AF4-A6A4-FA4D7DB2F99C}" type="slidenum">
              <a:t>‹#›</a:t>
            </a:fld>
            <a:endParaRPr/>
          </a:p>
        </p:txBody>
      </p:sp>
    </p:spTree>
    <p:extLst>
      <p:ext uri="{BB962C8B-B14F-4D97-AF65-F5344CB8AC3E}">
        <p14:creationId xmlns:p14="http://schemas.microsoft.com/office/powerpoint/2010/main" val="2530170983"/>
      </p:ext>
    </p:extLst>
  </p:cSld>
  <p:clrMap bg1="lt1" tx1="dk1" bg2="lt2" tx2="dk2" accent1="accent1" accent2="accent2" accent3="accent3" accent4="accent4" accent5="accent5" accent6="accent6" hlink="hlink" folHlink="folHlink"/>
  <p:notesStyle>
    <a:lvl1pPr marL="0" lvl="0" algn="l">
      <a:defRPr sz="1200">
        <a:solidFill>
          <a:schemeClr val="tx1"/>
        </a:solidFill>
        <a:latin typeface="Calibri"/>
      </a:defRPr>
    </a:lvl1pPr>
    <a:lvl2pPr marL="457200" lvl="0" algn="l">
      <a:defRPr sz="1200">
        <a:solidFill>
          <a:schemeClr val="tx1"/>
        </a:solidFill>
        <a:latin typeface="Calibri"/>
      </a:defRPr>
    </a:lvl2pPr>
    <a:lvl3pPr marL="914400" lvl="0" algn="l">
      <a:defRPr sz="1200">
        <a:solidFill>
          <a:schemeClr val="tx1"/>
        </a:solidFill>
        <a:latin typeface="Calibri"/>
      </a:defRPr>
    </a:lvl3pPr>
    <a:lvl4pPr marL="1371600" lvl="0" algn="l">
      <a:defRPr sz="1200">
        <a:solidFill>
          <a:schemeClr val="tx1"/>
        </a:solidFill>
        <a:latin typeface="Calibri"/>
      </a:defRPr>
    </a:lvl4pPr>
    <a:lvl5pPr marL="1828800" lvl="0" algn="l">
      <a:defRPr sz="1200">
        <a:solidFill>
          <a:schemeClr val="tx1"/>
        </a:solidFill>
        <a:latin typeface="Calibri"/>
      </a:defRPr>
    </a:lvl5pPr>
    <a:lvl6pPr marL="2286000" lvl="0" algn="l">
      <a:defRPr sz="1200">
        <a:solidFill>
          <a:schemeClr val="tx1"/>
        </a:solidFill>
        <a:latin typeface="Calibri"/>
      </a:defRPr>
    </a:lvl6pPr>
    <a:lvl7pPr marL="2743200" lvl="0" algn="l">
      <a:defRPr sz="1200">
        <a:solidFill>
          <a:schemeClr val="tx1"/>
        </a:solidFill>
        <a:latin typeface="Calibri"/>
      </a:defRPr>
    </a:lvl7pPr>
    <a:lvl8pPr marL="3200400" lvl="0" algn="l">
      <a:defRPr sz="1200">
        <a:solidFill>
          <a:schemeClr val="tx1"/>
        </a:solidFill>
        <a:latin typeface="Calibri"/>
      </a:defRPr>
    </a:lvl8pPr>
    <a:lvl9pPr marL="3657600" lvl="0" algn="l">
      <a:defRPr sz="1200">
        <a:solidFill>
          <a:schemeClr val="tx1"/>
        </a:solidFill>
        <a:latin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t>46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t>70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p:spPr>
        <p:txBody>
          <a:bodyPr/>
          <a:lstStyle>
            <a:lvl1pPr lvl="0">
              <a:defRPr/>
            </a:lvl1pPr>
          </a:lstStyle>
          <a:p>
            <a:endParaRPr/>
          </a:p>
        </p:txBody>
      </p:sp>
      <p:sp>
        <p:nvSpPr>
          <p:cNvPr id="3" name="Notes Placeholder 2"/>
          <p:cNvSpPr txBox="1">
            <a:spLocks noGrp="1"/>
          </p:cNvSpPr>
          <p:nvPr>
            <p:ph type="body" idx="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0"/>
          </p:nvPr>
        </p:nvSpPr>
        <p:spPr>
          <a:prstGeom prst="rect">
            <a:avLst/>
          </a:prstGeom>
        </p:spPr>
        <p:txBody>
          <a:bodyPr/>
          <a:lstStyle>
            <a:lvl1pPr lvl="0">
              <a:defRPr/>
            </a:lvl1pPr>
          </a:lstStyle>
          <a:p>
            <a:fld id="{8B38DBA3-52F9-4AF4-A6A4-FA4D7DB2F99C}" type="slidenum">
              <a:t>79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4" y="1498604"/>
            <a:ext cx="3854528" cy="1278466"/>
          </a:xfrm>
          <a:prstGeom prst="rect">
            <a:avLst/>
          </a:prstGeom>
        </p:spPr>
        <p:txBody>
          <a:bodyPr anchor="b"/>
          <a:lstStyle>
            <a:lvl1pPr lvl="0">
              <a:defRPr sz="2000"/>
            </a:lvl1pPr>
          </a:lstStyle>
          <a:p>
            <a:pPr lvl="0"/>
            <a:r>
              <a:rPr/>
              <a:t>Click to edit Master title style</a:t>
            </a:r>
          </a:p>
        </p:txBody>
      </p:sp>
      <p:sp>
        <p:nvSpPr>
          <p:cNvPr id="3" name="Text Placeholder 2"/>
          <p:cNvSpPr txBox="1">
            <a:spLocks noGrp="1"/>
          </p:cNvSpPr>
          <p:nvPr>
            <p:ph type="body" idx="1"/>
          </p:nvPr>
        </p:nvSpPr>
        <p:spPr>
          <a:xfrm>
            <a:off x="4760461" y="514924"/>
            <a:ext cx="4513541" cy="5526437"/>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txBox="1">
            <a:spLocks noGrp="1"/>
          </p:cNvSpPr>
          <p:nvPr>
            <p:ph type="body" sz="half" idx="2"/>
          </p:nvPr>
        </p:nvSpPr>
        <p:spPr>
          <a:xfrm>
            <a:off x="677334" y="2777069"/>
            <a:ext cx="3854528" cy="2584449"/>
          </a:xfrm>
          <a:prstGeom prst="rect">
            <a:avLst/>
          </a:prstGeom>
        </p:spPr>
        <p:txBody>
          <a:bodyPr/>
          <a:lstStyle>
            <a:lvl1pPr marL="0" lvl="0" indent="0">
              <a:buNone/>
              <a:defRPr sz="1400"/>
            </a:lvl1pPr>
          </a:lstStyle>
          <a:p>
            <a:pPr lv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0"/>
            <a:ext cx="8094134" cy="3022600"/>
          </a:xfrm>
          <a:prstGeom prst="rect">
            <a:avLst/>
          </a:prstGeom>
        </p:spPr>
        <p:txBody>
          <a:bodyPr anchor="ctr"/>
          <a:lstStyle>
            <a:lvl1pPr lvl="0" algn="l">
              <a:defRPr sz="4400" b="0"/>
            </a:lvl1pPr>
          </a:lstStyle>
          <a:p>
            <a:pPr lvl="0"/>
            <a:r>
              <a:rPr/>
              <a:t>Click to edit Master title style</a:t>
            </a:r>
          </a:p>
        </p:txBody>
      </p:sp>
      <p:sp>
        <p:nvSpPr>
          <p:cNvPr id="3" name="Text Placeholder 2"/>
          <p:cNvSpPr txBox="1">
            <a:spLocks noGrp="1"/>
          </p:cNvSpPr>
          <p:nvPr>
            <p:ph type="body" sz="quarter" idx="13"/>
          </p:nvPr>
        </p:nvSpPr>
        <p:spPr>
          <a:xfrm>
            <a:off x="1366139" y="3632200"/>
            <a:ext cx="7224525" cy="381000"/>
          </a:xfrm>
          <a:prstGeom prst="rect">
            <a:avLst/>
          </a:prstGeom>
        </p:spPr>
        <p:txBody>
          <a:bodyPr anchor="ctr"/>
          <a:lstStyle>
            <a:lvl1pPr marL="0" lvl="0" indent="0">
              <a:buNone/>
              <a:defRPr sz="1600">
                <a:solidFill>
                  <a:schemeClr val="tx1">
                    <a:lumMod val="50000"/>
                    <a:lumOff val="50000"/>
                  </a:schemeClr>
                </a:solidFill>
              </a:defRPr>
            </a:lvl1pPr>
          </a:lstStyle>
          <a:p>
            <a:pPr lvl="0"/>
            <a:r>
              <a:rPr/>
              <a:t>Click to edit Master text styles</a:t>
            </a:r>
          </a:p>
        </p:txBody>
      </p:sp>
      <p:sp>
        <p:nvSpPr>
          <p:cNvPr id="4" name="Text Placeholder 3"/>
          <p:cNvSpPr txBox="1">
            <a:spLocks noGrp="1"/>
          </p:cNvSpPr>
          <p:nvPr>
            <p:ph type="body" idx="1"/>
          </p:nvPr>
        </p:nvSpPr>
        <p:spPr>
          <a:xfrm>
            <a:off x="677335" y="4470400"/>
            <a:ext cx="8596669" cy="1570962"/>
          </a:xfrm>
          <a:prstGeom prst="rect">
            <a:avLst/>
          </a:prstGeom>
        </p:spPr>
        <p:txBody>
          <a:bodyPr anchor="ctr"/>
          <a:lstStyle>
            <a:lvl1pPr marL="0" lvl="0" indent="0" algn="l">
              <a:buNone/>
              <a:defRPr sz="1800">
                <a:solidFill>
                  <a:schemeClr val="tx1">
                    <a:lumMod val="75000"/>
                    <a:lumOff val="25000"/>
                  </a:schemeClr>
                </a:solidFill>
              </a:defRPr>
            </a:lvl1pPr>
          </a:lstStyle>
          <a:p>
            <a:pPr lv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
        <p:nvSpPr>
          <p:cNvPr id="8" name="TextBox 7"/>
          <p:cNvSpPr txBox="1"/>
          <p:nvPr/>
        </p:nvSpPr>
        <p:spPr>
          <a:xfrm>
            <a:off x="541870" y="790378"/>
            <a:ext cx="609600" cy="584776"/>
          </a:xfrm>
          <a:prstGeom prst="rect">
            <a:avLst/>
          </a:prstGeom>
        </p:spPr>
        <p:txBody>
          <a:bodyPr lIns="91440" tIns="45720" rIns="91440" bIns="45720" anchor="ctr"/>
          <a:lstStyle>
            <a:lvl1pPr lvl="0">
              <a:defRPr/>
            </a:lvl1pPr>
          </a:lstStyle>
          <a:p>
            <a:pPr lvl="0"/>
            <a:r>
              <a:rPr sz="8000" baseline="0">
                <a:solidFill>
                  <a:schemeClr val="accent1">
                    <a:lumMod val="60000"/>
                    <a:lumOff val="40000"/>
                  </a:schemeClr>
                </a:solidFill>
                <a:latin typeface="Arial"/>
              </a:rPr>
              <a:t>“</a:t>
            </a:r>
          </a:p>
        </p:txBody>
      </p:sp>
      <p:sp>
        <p:nvSpPr>
          <p:cNvPr id="9" name="TextBox 8"/>
          <p:cNvSpPr txBox="1"/>
          <p:nvPr/>
        </p:nvSpPr>
        <p:spPr>
          <a:xfrm>
            <a:off x="8893012" y="2886556"/>
            <a:ext cx="609600" cy="584776"/>
          </a:xfrm>
          <a:prstGeom prst="rect">
            <a:avLst/>
          </a:prstGeom>
        </p:spPr>
        <p:txBody>
          <a:bodyPr lIns="91440" tIns="45720" rIns="91440" bIns="45720" anchor="ctr"/>
          <a:lstStyle>
            <a:lvl1pPr lvl="0">
              <a:defRPr/>
            </a:lvl1pPr>
          </a:lstStyle>
          <a:p>
            <a:pPr lvl="0"/>
            <a:r>
              <a:rPr sz="8000" baseline="0">
                <a:solidFill>
                  <a:schemeClr val="accent1">
                    <a:lumMod val="60000"/>
                    <a:lumOff val="40000"/>
                  </a:schemeClr>
                </a:solidFill>
                <a:latin typeface="Arial"/>
              </a:rPr>
              <a:t>”</a:t>
            </a: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xfrm>
            <a:off x="675745" y="2160983"/>
            <a:ext cx="4185624" cy="576262"/>
          </a:xfrm>
          <a:prstGeom prst="rect">
            <a:avLst/>
          </a:prstGeom>
        </p:spPr>
        <p:txBody>
          <a:bodyPr anchor="b"/>
          <a:lstStyle>
            <a:lvl1pPr marL="0" lvl="0" indent="0">
              <a:buNone/>
              <a:defRPr sz="2400" b="0"/>
            </a:lvl1pPr>
          </a:lstStyle>
          <a:p>
            <a:pPr lvl="0"/>
            <a:r>
              <a:rPr/>
              <a:t>Click to edit Master text styles</a:t>
            </a:r>
          </a:p>
        </p:txBody>
      </p:sp>
      <p:sp>
        <p:nvSpPr>
          <p:cNvPr id="4" name="Text Placeholder 3"/>
          <p:cNvSpPr txBox="1">
            <a:spLocks noGrp="1"/>
          </p:cNvSpPr>
          <p:nvPr>
            <p:ph type="body" sz="half" idx="2"/>
          </p:nvPr>
        </p:nvSpPr>
        <p:spPr>
          <a:xfrm>
            <a:off x="675745" y="2737245"/>
            <a:ext cx="4185624" cy="3304117"/>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txBox="1">
            <a:spLocks noGrp="1"/>
          </p:cNvSpPr>
          <p:nvPr>
            <p:ph type="body" sz="quarter" idx="3"/>
          </p:nvPr>
        </p:nvSpPr>
        <p:spPr>
          <a:xfrm>
            <a:off x="5088383" y="2160983"/>
            <a:ext cx="4185619" cy="576262"/>
          </a:xfrm>
          <a:prstGeom prst="rect">
            <a:avLst/>
          </a:prstGeom>
        </p:spPr>
        <p:txBody>
          <a:bodyPr anchor="b"/>
          <a:lstStyle>
            <a:lvl1pPr marL="0" lvl="0" indent="0">
              <a:buNone/>
              <a:defRPr sz="2400" b="0"/>
            </a:lvl1pPr>
          </a:lstStyle>
          <a:p>
            <a:pPr lvl="0"/>
            <a:r>
              <a:rPr/>
              <a:t>Click to edit Master text styles</a:t>
            </a:r>
          </a:p>
        </p:txBody>
      </p:sp>
      <p:sp>
        <p:nvSpPr>
          <p:cNvPr id="6" name="Text Placeholder 5"/>
          <p:cNvSpPr txBox="1">
            <a:spLocks noGrp="1"/>
          </p:cNvSpPr>
          <p:nvPr>
            <p:ph type="body" sz="quarter" idx="4"/>
          </p:nvPr>
        </p:nvSpPr>
        <p:spPr>
          <a:xfrm>
            <a:off x="5088384" y="2737245"/>
            <a:ext cx="4185618" cy="3304117"/>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txBox="1">
            <a:spLocks noGrp="1"/>
          </p:cNvSpPr>
          <p:nvPr>
            <p:ph type="dt" sz="half" idx="10"/>
          </p:nvPr>
        </p:nvSpPr>
        <p:spPr>
          <a:prstGeom prst="rect">
            <a:avLst/>
          </a:prstGeom>
        </p:spPr>
        <p:txBody>
          <a:bodyPr/>
          <a:lstStyle>
            <a:lvl1pPr lvl="0">
              <a:defRPr/>
            </a:lvl1pPr>
          </a:lstStyle>
          <a:p>
            <a:endParaRPr/>
          </a:p>
        </p:txBody>
      </p:sp>
      <p:sp>
        <p:nvSpPr>
          <p:cNvPr id="8" name="Footer Placeholder 7"/>
          <p:cNvSpPr txBox="1">
            <a:spLocks noGrp="1"/>
          </p:cNvSpPr>
          <p:nvPr>
            <p:ph type="ftr" sz="quarter" idx="11"/>
          </p:nvPr>
        </p:nvSpPr>
        <p:spPr>
          <a:prstGeom prst="rect">
            <a:avLst/>
          </a:prstGeom>
        </p:spPr>
        <p:txBody>
          <a:bodyPr/>
          <a:lstStyle>
            <a:lvl1pPr lvl="0">
              <a:defRPr/>
            </a:lvl1pPr>
          </a:lstStyle>
          <a:p>
            <a:endParaRPr/>
          </a:p>
        </p:txBody>
      </p:sp>
      <p:sp>
        <p:nvSpPr>
          <p:cNvPr id="9" name="Slide Number Placeholder 8"/>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5" y="609600"/>
            <a:ext cx="8596669" cy="3403600"/>
          </a:xfrm>
          <a:prstGeom prst="rect">
            <a:avLst/>
          </a:prstGeom>
        </p:spPr>
        <p:txBody>
          <a:bodyPr anchor="ctr"/>
          <a:lstStyle>
            <a:lvl1pPr lvl="0" algn="l">
              <a:defRPr sz="4400" b="0"/>
            </a:lvl1pPr>
          </a:lstStyle>
          <a:p>
            <a:pPr lvl="0"/>
            <a:r>
              <a:rPr/>
              <a:t>Click to edit Master title style</a:t>
            </a:r>
          </a:p>
        </p:txBody>
      </p:sp>
      <p:sp>
        <p:nvSpPr>
          <p:cNvPr id="3" name="Text Placeholder 2"/>
          <p:cNvSpPr txBox="1">
            <a:spLocks noGrp="1"/>
          </p:cNvSpPr>
          <p:nvPr>
            <p:ph type="body" idx="1"/>
          </p:nvPr>
        </p:nvSpPr>
        <p:spPr>
          <a:xfrm>
            <a:off x="677335" y="4470400"/>
            <a:ext cx="8596669" cy="1570962"/>
          </a:xfrm>
          <a:prstGeom prst="rect">
            <a:avLst/>
          </a:prstGeom>
        </p:spPr>
        <p:txBody>
          <a:bodyPr anchor="ctr"/>
          <a:lstStyle>
            <a:lvl1pPr marL="0" lvl="0" indent="0" algn="l">
              <a:buNone/>
              <a:defRPr sz="1800">
                <a:solidFill>
                  <a:schemeClr val="tx1">
                    <a:lumMod val="75000"/>
                    <a:lumOff val="25000"/>
                  </a:schemeClr>
                </a:solidFill>
              </a:defRPr>
            </a:lvl1pPr>
          </a:lstStyle>
          <a:p>
            <a:pPr lv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a:t>Click to edit Master title style</a:t>
            </a:r>
          </a:p>
        </p:txBody>
      </p:sp>
      <p:sp>
        <p:nvSpPr>
          <p:cNvPr id="3" name="Text Placeholder 2"/>
          <p:cNvSpPr txBox="1">
            <a:spLocks noGrp="1"/>
          </p:cNvSpPr>
          <p:nvPr>
            <p:ph type="body" sz="half" idx="1"/>
          </p:nvPr>
        </p:nvSpPr>
        <p:spPr>
          <a:xfrm>
            <a:off x="677334" y="2160589"/>
            <a:ext cx="4184035" cy="3880772"/>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txBox="1">
            <a:spLocks noGrp="1"/>
          </p:cNvSpPr>
          <p:nvPr>
            <p:ph type="body" sz="half" idx="2"/>
          </p:nvPr>
        </p:nvSpPr>
        <p:spPr>
          <a:xfrm>
            <a:off x="5089970" y="2160589"/>
            <a:ext cx="4184034" cy="3880773"/>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4" y="4800600"/>
            <a:ext cx="8596668" cy="566738"/>
          </a:xfrm>
          <a:prstGeom prst="rect">
            <a:avLst/>
          </a:prstGeom>
        </p:spPr>
        <p:txBody>
          <a:bodyPr anchor="b"/>
          <a:lstStyle>
            <a:lvl1pPr lvl="0" algn="l">
              <a:defRPr sz="2400" b="0"/>
            </a:lvl1pPr>
          </a:lstStyle>
          <a:p>
            <a:pPr lvl="0"/>
            <a:r>
              <a:rPr/>
              <a:t>Click to edit Master title style</a:t>
            </a:r>
          </a:p>
        </p:txBody>
      </p:sp>
      <p:sp>
        <p:nvSpPr>
          <p:cNvPr id="3" name="Content Placeholder 2"/>
          <p:cNvSpPr txBox="1">
            <a:spLocks noGrp="1"/>
          </p:cNvSpPr>
          <p:nvPr>
            <p:ph idx="1"/>
          </p:nvPr>
        </p:nvSpPr>
        <p:spPr>
          <a:xfrm>
            <a:off x="677334" y="609600"/>
            <a:ext cx="8596668" cy="3845718"/>
          </a:xfrm>
          <a:prstGeom prst="rect">
            <a:avLst/>
          </a:prstGeom>
        </p:spPr>
        <p:txBody>
          <a:bodyPr anchor="t"/>
          <a:lstStyle>
            <a:lvl1pPr marL="0" lvl="0" indent="0" algn="ctr">
              <a:buNone/>
              <a:defRPr sz="1600"/>
            </a:lvl1pPr>
          </a:lstStyle>
          <a:p>
            <a:pPr lvl="0"/>
            <a:r>
              <a:rPr/>
              <a:t>Click icon to add picture</a:t>
            </a:r>
          </a:p>
        </p:txBody>
      </p:sp>
      <p:sp>
        <p:nvSpPr>
          <p:cNvPr id="4" name="Text Placeholder 3"/>
          <p:cNvSpPr txBox="1">
            <a:spLocks noGrp="1"/>
          </p:cNvSpPr>
          <p:nvPr>
            <p:ph type="body" sz="half" idx="2"/>
          </p:nvPr>
        </p:nvSpPr>
        <p:spPr>
          <a:xfrm>
            <a:off x="677334" y="5367338"/>
            <a:ext cx="8596668" cy="674024"/>
          </a:xfrm>
          <a:prstGeom prst="rect">
            <a:avLst/>
          </a:prstGeom>
        </p:spPr>
        <p:txBody>
          <a:bodyPr/>
          <a:lstStyle>
            <a:lvl1pPr marL="0" lvl="0" indent="0">
              <a:buNone/>
              <a:defRPr sz="1200"/>
            </a:lvl1pPr>
          </a:lstStyle>
          <a:p>
            <a:pPr lv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609600"/>
            <a:ext cx="8588203" cy="3022600"/>
          </a:xfrm>
          <a:prstGeom prst="rect">
            <a:avLst/>
          </a:prstGeom>
        </p:spPr>
        <p:txBody>
          <a:bodyPr anchor="ctr"/>
          <a:lstStyle>
            <a:lvl1pPr lvl="0" algn="l">
              <a:defRPr sz="4400" b="0"/>
            </a:lvl1pPr>
          </a:lstStyle>
          <a:p>
            <a:pPr lvl="0"/>
            <a:r>
              <a:rPr/>
              <a:t>Click to edit Master title style</a:t>
            </a:r>
          </a:p>
        </p:txBody>
      </p:sp>
      <p:sp>
        <p:nvSpPr>
          <p:cNvPr id="3" name="Text Placeholder 2"/>
          <p:cNvSpPr txBox="1">
            <a:spLocks noGrp="1"/>
          </p:cNvSpPr>
          <p:nvPr>
            <p:ph type="body" sz="quarter" idx="13"/>
          </p:nvPr>
        </p:nvSpPr>
        <p:spPr>
          <a:xfrm>
            <a:off x="677332" y="4013200"/>
            <a:ext cx="8596670" cy="514248"/>
          </a:xfrm>
          <a:prstGeom prst="rect">
            <a:avLst/>
          </a:prstGeom>
        </p:spPr>
        <p:txBody>
          <a:bodyPr anchor="b"/>
          <a:lstStyle>
            <a:lvl1pPr marL="0" lvl="0" indent="0">
              <a:buNone/>
              <a:defRPr sz="2400">
                <a:solidFill>
                  <a:schemeClr val="accent1"/>
                </a:solidFill>
              </a:defRPr>
            </a:lvl1pPr>
          </a:lstStyle>
          <a:p>
            <a:pPr lvl="0"/>
            <a:r>
              <a:rPr/>
              <a:t>Click to edit Master text styles</a:t>
            </a:r>
          </a:p>
        </p:txBody>
      </p:sp>
      <p:sp>
        <p:nvSpPr>
          <p:cNvPr id="4" name="Text Placeholder 3"/>
          <p:cNvSpPr txBox="1">
            <a:spLocks noGrp="1"/>
          </p:cNvSpPr>
          <p:nvPr>
            <p:ph type="body" idx="1"/>
          </p:nvPr>
        </p:nvSpPr>
        <p:spPr>
          <a:xfrm>
            <a:off x="677335" y="4527448"/>
            <a:ext cx="8596669" cy="1513914"/>
          </a:xfrm>
          <a:prstGeom prst="rect">
            <a:avLst/>
          </a:prstGeom>
        </p:spPr>
        <p:txBody>
          <a:bodyPr anchor="t"/>
          <a:lstStyle>
            <a:lvl1pPr marL="0" lvl="0" indent="0" algn="l">
              <a:buNone/>
              <a:defRPr sz="1800">
                <a:solidFill>
                  <a:schemeClr val="tx1">
                    <a:lumMod val="50000"/>
                    <a:lumOff val="50000"/>
                  </a:schemeClr>
                </a:solidFill>
              </a:defRPr>
            </a:lvl1pPr>
          </a:lstStyle>
          <a:p>
            <a:pPr lv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0"/>
            <a:ext cx="8094134" cy="3022600"/>
          </a:xfrm>
          <a:prstGeom prst="rect">
            <a:avLst/>
          </a:prstGeom>
        </p:spPr>
        <p:txBody>
          <a:bodyPr anchor="ctr"/>
          <a:lstStyle>
            <a:lvl1pPr lvl="0" algn="l">
              <a:defRPr sz="4400" b="0"/>
            </a:lvl1pPr>
          </a:lstStyle>
          <a:p>
            <a:pPr lvl="0"/>
            <a:r>
              <a:rPr/>
              <a:t>Click to edit Master title style</a:t>
            </a:r>
          </a:p>
        </p:txBody>
      </p:sp>
      <p:sp>
        <p:nvSpPr>
          <p:cNvPr id="3" name="Text Placeholder 2"/>
          <p:cNvSpPr txBox="1">
            <a:spLocks noGrp="1"/>
          </p:cNvSpPr>
          <p:nvPr>
            <p:ph type="body" sz="quarter" idx="13"/>
          </p:nvPr>
        </p:nvSpPr>
        <p:spPr>
          <a:xfrm>
            <a:off x="677332" y="4013200"/>
            <a:ext cx="8596670" cy="514248"/>
          </a:xfrm>
          <a:prstGeom prst="rect">
            <a:avLst/>
          </a:prstGeom>
        </p:spPr>
        <p:txBody>
          <a:bodyPr anchor="b"/>
          <a:lstStyle>
            <a:lvl1pPr marL="0" lvl="0" indent="0">
              <a:buNone/>
              <a:defRPr sz="2400">
                <a:solidFill>
                  <a:schemeClr val="tx1">
                    <a:lumMod val="75000"/>
                    <a:lumOff val="25000"/>
                  </a:schemeClr>
                </a:solidFill>
              </a:defRPr>
            </a:lvl1pPr>
          </a:lstStyle>
          <a:p>
            <a:pPr lvl="0"/>
            <a:r>
              <a:rPr/>
              <a:t>Click to edit Master text styles</a:t>
            </a:r>
          </a:p>
        </p:txBody>
      </p:sp>
      <p:sp>
        <p:nvSpPr>
          <p:cNvPr id="4" name="Text Placeholder 3"/>
          <p:cNvSpPr txBox="1">
            <a:spLocks noGrp="1"/>
          </p:cNvSpPr>
          <p:nvPr>
            <p:ph type="body" idx="1"/>
          </p:nvPr>
        </p:nvSpPr>
        <p:spPr>
          <a:xfrm>
            <a:off x="677335" y="4527448"/>
            <a:ext cx="8596669" cy="1513914"/>
          </a:xfrm>
          <a:prstGeom prst="rect">
            <a:avLst/>
          </a:prstGeom>
        </p:spPr>
        <p:txBody>
          <a:bodyPr anchor="t"/>
          <a:lstStyle>
            <a:lvl1pPr marL="0" lvl="0" indent="0" algn="l">
              <a:buNone/>
              <a:defRPr sz="1800">
                <a:solidFill>
                  <a:schemeClr val="tx1">
                    <a:lumMod val="50000"/>
                    <a:lumOff val="50000"/>
                  </a:schemeClr>
                </a:solidFill>
              </a:defRPr>
            </a:lvl1pPr>
          </a:lstStyle>
          <a:p>
            <a:pPr lv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
        <p:nvSpPr>
          <p:cNvPr id="8" name="TextBox 7"/>
          <p:cNvSpPr txBox="1"/>
          <p:nvPr/>
        </p:nvSpPr>
        <p:spPr>
          <a:xfrm>
            <a:off x="541870" y="790378"/>
            <a:ext cx="609600" cy="584776"/>
          </a:xfrm>
          <a:prstGeom prst="rect">
            <a:avLst/>
          </a:prstGeom>
        </p:spPr>
        <p:txBody>
          <a:bodyPr lIns="91440" tIns="45720" rIns="91440" bIns="45720" anchor="ctr"/>
          <a:lstStyle>
            <a:lvl1pPr lvl="0">
              <a:defRPr/>
            </a:lvl1pPr>
          </a:lstStyle>
          <a:p>
            <a:pPr lvl="0"/>
            <a:r>
              <a:rPr sz="8000" baseline="0">
                <a:solidFill>
                  <a:schemeClr val="accent1">
                    <a:lumMod val="60000"/>
                    <a:lumOff val="40000"/>
                  </a:schemeClr>
                </a:solidFill>
                <a:latin typeface="Arial"/>
              </a:rPr>
              <a:t>“</a:t>
            </a:r>
          </a:p>
        </p:txBody>
      </p:sp>
      <p:sp>
        <p:nvSpPr>
          <p:cNvPr id="9" name="TextBox 8"/>
          <p:cNvSpPr txBox="1"/>
          <p:nvPr/>
        </p:nvSpPr>
        <p:spPr>
          <a:xfrm>
            <a:off x="8893012" y="2886556"/>
            <a:ext cx="609600" cy="584776"/>
          </a:xfrm>
          <a:prstGeom prst="rect">
            <a:avLst/>
          </a:prstGeom>
        </p:spPr>
        <p:txBody>
          <a:bodyPr lIns="91440" tIns="45720" rIns="91440" bIns="45720" anchor="ctr"/>
          <a:lstStyle>
            <a:lvl1pPr lvl="0">
              <a:defRPr/>
            </a:lvl1pPr>
          </a:lstStyle>
          <a:p>
            <a:pPr lvl="0"/>
            <a:r>
              <a:rPr sz="8000" baseline="0">
                <a:solidFill>
                  <a:schemeClr val="accent1">
                    <a:lumMod val="60000"/>
                    <a:lumOff val="40000"/>
                  </a:schemeClr>
                </a:solidFill>
                <a:latin typeface="Arial"/>
              </a:rPr>
              <a:t>”</a:t>
            </a: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5" y="2700867"/>
            <a:ext cx="8596669" cy="1826581"/>
          </a:xfrm>
          <a:prstGeom prst="rect">
            <a:avLst/>
          </a:prstGeom>
        </p:spPr>
        <p:txBody>
          <a:bodyPr anchor="b"/>
          <a:lstStyle>
            <a:lvl1pPr lvl="0" algn="l">
              <a:defRPr sz="4000" b="0"/>
            </a:lvl1pPr>
          </a:lstStyle>
          <a:p>
            <a:pPr lvl="0"/>
            <a:r>
              <a:rPr/>
              <a:t>Click to edit Master title style</a:t>
            </a:r>
          </a:p>
        </p:txBody>
      </p:sp>
      <p:sp>
        <p:nvSpPr>
          <p:cNvPr id="3" name="Text Placeholder 2"/>
          <p:cNvSpPr txBox="1">
            <a:spLocks noGrp="1"/>
          </p:cNvSpPr>
          <p:nvPr>
            <p:ph type="body" idx="1"/>
          </p:nvPr>
        </p:nvSpPr>
        <p:spPr>
          <a:xfrm>
            <a:off x="677335" y="4527448"/>
            <a:ext cx="8596669" cy="860400"/>
          </a:xfrm>
          <a:prstGeom prst="rect">
            <a:avLst/>
          </a:prstGeom>
        </p:spPr>
        <p:txBody>
          <a:bodyPr anchor="t"/>
          <a:lstStyle>
            <a:lvl1pPr marL="0" lvl="0" indent="0" algn="l">
              <a:buNone/>
              <a:defRPr sz="2000">
                <a:solidFill>
                  <a:schemeClr val="tx1">
                    <a:lumMod val="50000"/>
                    <a:lumOff val="50000"/>
                  </a:schemeClr>
                </a:solidFill>
              </a:defRPr>
            </a:lvl1pPr>
          </a:lstStyle>
          <a:p>
            <a:pPr lv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5" y="1931988"/>
            <a:ext cx="8596669" cy="2595460"/>
          </a:xfrm>
          <a:prstGeom prst="rect">
            <a:avLst/>
          </a:prstGeom>
        </p:spPr>
        <p:txBody>
          <a:bodyPr anchor="b"/>
          <a:lstStyle>
            <a:lvl1pPr lvl="0" algn="l">
              <a:defRPr sz="4400" b="0"/>
            </a:lvl1pPr>
          </a:lstStyle>
          <a:p>
            <a:pPr lvl="0"/>
            <a:r>
              <a:rPr/>
              <a:t>Click to edit Master title style</a:t>
            </a:r>
          </a:p>
        </p:txBody>
      </p:sp>
      <p:sp>
        <p:nvSpPr>
          <p:cNvPr id="3" name="Text Placeholder 2"/>
          <p:cNvSpPr txBox="1">
            <a:spLocks noGrp="1"/>
          </p:cNvSpPr>
          <p:nvPr>
            <p:ph type="body" idx="1"/>
          </p:nvPr>
        </p:nvSpPr>
        <p:spPr>
          <a:xfrm>
            <a:off x="677335" y="4527448"/>
            <a:ext cx="8596669" cy="1513914"/>
          </a:xfrm>
          <a:prstGeom prst="rect">
            <a:avLst/>
          </a:prstGeom>
        </p:spPr>
        <p:txBody>
          <a:bodyPr anchor="t"/>
          <a:lstStyle>
            <a:lvl1pPr marL="0" lvl="0" indent="0" algn="l">
              <a:buNone/>
              <a:defRPr sz="1800">
                <a:solidFill>
                  <a:schemeClr val="tx1">
                    <a:lumMod val="75000"/>
                    <a:lumOff val="25000"/>
                  </a:schemeClr>
                </a:solidFill>
              </a:defRPr>
            </a:lvl1pPr>
          </a:lstStyle>
          <a:p>
            <a:pPr lv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sz="3600"/>
            </a:lvl1pPr>
          </a:lstStyle>
          <a:p>
            <a:pPr lv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7967674" y="609599"/>
            <a:ext cx="1304742" cy="5251451"/>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677335" y="609600"/>
            <a:ext cx="7060151" cy="5251450"/>
          </a:xfrm>
          <a:prstGeom prst="rect">
            <a:avLst/>
          </a:prstGeom>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grpSp>
        <p:nvGrpSpPr>
          <p:cNvPr id="2" name="Group 1"/>
          <p:cNvGrpSpPr/>
          <p:nvPr/>
        </p:nvGrpSpPr>
        <p:grpSpPr>
          <a:xfrm>
            <a:off x="0" y="-8467"/>
            <a:ext cx="12192000" cy="6866467"/>
            <a:chOff x="0" y="-8467"/>
            <a:chExt cx="12192000" cy="6866467"/>
          </a:xfrm>
        </p:grpSpPr>
        <p:sp>
          <p:nvSpPr>
            <p:cNvPr id="3" name="Straight Connector 2"/>
            <p:cNvSpPr/>
            <p:nvPr/>
          </p:nvSpPr>
          <p:spPr>
            <a:xfrm>
              <a:off x="9371012" y="0"/>
              <a:ext cx="1219200" cy="6858000"/>
            </a:xfrm>
            <a:prstGeom prst="line">
              <a:avLst/>
            </a:prstGeom>
            <a:noFill/>
            <a:ln w="9525" cap="rnd">
              <a:solidFill>
                <a:schemeClr val="bg1">
                  <a:lumMod val="75000"/>
                </a:schemeClr>
              </a:solidFill>
            </a:ln>
          </p:spPr>
          <p:txBody>
            <a:bodyPr/>
            <a:lstStyle>
              <a:lvl1pPr lvl="0">
                <a:defRPr/>
              </a:lvl1pPr>
            </a:lstStyle>
            <a:p>
              <a:endParaRPr/>
            </a:p>
          </p:txBody>
        </p:sp>
        <p:sp>
          <p:nvSpPr>
            <p:cNvPr id="4" name="Straight Connector 3"/>
            <p:cNvSpPr/>
            <p:nvPr/>
          </p:nvSpPr>
          <p:spPr>
            <a:xfrm flipH="1">
              <a:off x="7425267" y="3681413"/>
              <a:ext cx="4763558" cy="3176587"/>
            </a:xfrm>
            <a:prstGeom prst="line">
              <a:avLst/>
            </a:prstGeom>
            <a:noFill/>
            <a:ln w="9525" cap="rnd">
              <a:solidFill>
                <a:schemeClr val="bg1">
                  <a:lumMod val="85000"/>
                </a:schemeClr>
              </a:solidFill>
            </a:ln>
          </p:spPr>
          <p:txBody>
            <a:bodyPr/>
            <a:lstStyle>
              <a:lvl1pPr lvl="0">
                <a:defRPr/>
              </a:lvl1pPr>
            </a:lstStyle>
            <a:p>
              <a:endParaRPr/>
            </a:p>
          </p:txBody>
        </p:sp>
        <p:sp>
          <p:nvSpPr>
            <p:cNvPr id="5" name="Freeform 4"/>
            <p:cNvSpPr/>
            <p:nvPr/>
          </p:nvSpPr>
          <p:spPr>
            <a:xfrm>
              <a:off x="9181476" y="-8467"/>
              <a:ext cx="3007349" cy="6866467"/>
            </a:xfrm>
            <a:custGeom>
              <a:avLst/>
              <a:gdLst/>
              <a:ahLst/>
              <a:cxnLst/>
              <a:rect l="0" t="0" r="0" b="0"/>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6" name="Freeform 5"/>
            <p:cNvSpPr/>
            <p:nvPr/>
          </p:nvSpPr>
          <p:spPr>
            <a:xfrm>
              <a:off x="9603442" y="-8467"/>
              <a:ext cx="2588558" cy="6866467"/>
            </a:xfrm>
            <a:custGeom>
              <a:avLst/>
              <a:gdLst/>
              <a:ahLst/>
              <a:cxnLst/>
              <a:rect l="0" t="0" r="0" b="0"/>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7" name="Isosceles Triangle 6"/>
            <p:cNvSpPr/>
            <p:nvPr/>
          </p:nvSpPr>
          <p:spPr>
            <a:xfrm>
              <a:off x="8932333" y="3048000"/>
              <a:ext cx="3259667" cy="3810000"/>
            </a:xfrm>
            <a:prstGeom prst="triangle">
              <a:avLst>
                <a:gd name="adj" fmla="val 100000"/>
              </a:avLst>
            </a:prstGeom>
            <a:solidFill>
              <a:schemeClr val="accent2">
                <a:alpha val="72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8" name="Freeform 7"/>
            <p:cNvSpPr/>
            <p:nvPr/>
          </p:nvSpPr>
          <p:spPr>
            <a:xfrm>
              <a:off x="9334500" y="-8467"/>
              <a:ext cx="2854326" cy="6866467"/>
            </a:xfrm>
            <a:custGeom>
              <a:avLst/>
              <a:gdLst/>
              <a:ahLst/>
              <a:cxnLst/>
              <a:rect l="0" t="0" r="0" b="0"/>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9" name="Freeform 8"/>
            <p:cNvSpPr/>
            <p:nvPr/>
          </p:nvSpPr>
          <p:spPr>
            <a:xfrm>
              <a:off x="10898730" y="-8467"/>
              <a:ext cx="1290094" cy="6866467"/>
            </a:xfrm>
            <a:custGeom>
              <a:avLst/>
              <a:gdLst/>
              <a:ahLst/>
              <a:cxnLst/>
              <a:rect l="0" t="0" r="0" b="0"/>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0" name="Freeform 9"/>
            <p:cNvSpPr/>
            <p:nvPr/>
          </p:nvSpPr>
          <p:spPr>
            <a:xfrm>
              <a:off x="10938999" y="-8467"/>
              <a:ext cx="1249825" cy="6866467"/>
            </a:xfrm>
            <a:custGeom>
              <a:avLst/>
              <a:gdLst/>
              <a:ahLst/>
              <a:cxnLst/>
              <a:rect l="0" t="0" r="0" b="0"/>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1" name="Isosceles Triangle 10"/>
            <p:cNvSpPr/>
            <p:nvPr/>
          </p:nvSpPr>
          <p:spPr>
            <a:xfrm>
              <a:off x="10371666" y="3589867"/>
              <a:ext cx="1817159" cy="3268133"/>
            </a:xfrm>
            <a:prstGeom prst="triangle">
              <a:avLst>
                <a:gd name="adj" fmla="val 100000"/>
              </a:avLst>
            </a:prstGeom>
            <a:solidFill>
              <a:schemeClr val="accent1">
                <a:alpha val="8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2" name="Isosceles Triangle 11"/>
            <p:cNvSpPr/>
            <p:nvPr/>
          </p:nvSpPr>
          <p:spPr>
            <a:xfrm rot="10800000">
              <a:off x="0" y="0"/>
              <a:ext cx="842596" cy="5666154"/>
            </a:xfrm>
            <a:prstGeom prst="triangle">
              <a:avLst>
                <a:gd name="adj" fmla="val 100000"/>
              </a:avLst>
            </a:prstGeom>
            <a:solidFill>
              <a:schemeClr val="accent1">
                <a:alpha val="85000"/>
              </a:schemeClr>
            </a:solidFill>
            <a:ln>
              <a:noFill/>
            </a:ln>
            <a:effectLst>
              <a:outerShdw blurRad="38100" dist="25399" dir="5400000">
                <a:srgbClr val="000000">
                  <a:alpha val="35000"/>
                </a:srgbClr>
              </a:outerShdw>
            </a:effectLst>
          </p:spPr>
          <p:txBody>
            <a:bodyPr/>
            <a:lstStyle>
              <a:lvl1pPr lvl="0">
                <a:defRPr/>
              </a:lvl1pPr>
            </a:lstStyle>
            <a:p>
              <a:endParaRPr/>
            </a:p>
          </p:txBody>
        </p:sp>
      </p:grpSp>
      <p:sp>
        <p:nvSpPr>
          <p:cNvPr id="13" name="Title 12"/>
          <p:cNvSpPr txBox="1">
            <a:spLocks noGrp="1"/>
          </p:cNvSpPr>
          <p:nvPr>
            <p:ph type="ctrTitle"/>
          </p:nvPr>
        </p:nvSpPr>
        <p:spPr>
          <a:xfrm>
            <a:off x="1507067" y="2404534"/>
            <a:ext cx="7766937" cy="1646302"/>
          </a:xfrm>
          <a:prstGeom prst="rect">
            <a:avLst/>
          </a:prstGeom>
        </p:spPr>
        <p:txBody>
          <a:bodyPr anchor="b"/>
          <a:lstStyle>
            <a:lvl1pPr lvl="0" algn="r">
              <a:defRPr sz="5400">
                <a:solidFill>
                  <a:schemeClr val="accent1"/>
                </a:solidFill>
              </a:defRPr>
            </a:lvl1pPr>
          </a:lstStyle>
          <a:p>
            <a:pPr lvl="0"/>
            <a:r>
              <a:rPr/>
              <a:t>Click to edit Master title style</a:t>
            </a:r>
          </a:p>
        </p:txBody>
      </p:sp>
      <p:sp>
        <p:nvSpPr>
          <p:cNvPr id="14" name="Subtitle 13"/>
          <p:cNvSpPr txBox="1">
            <a:spLocks noGrp="1"/>
          </p:cNvSpPr>
          <p:nvPr>
            <p:ph type="subTitle" idx="1"/>
          </p:nvPr>
        </p:nvSpPr>
        <p:spPr>
          <a:xfrm>
            <a:off x="1507067" y="4050833"/>
            <a:ext cx="7766937" cy="1096899"/>
          </a:xfrm>
          <a:prstGeom prst="rect">
            <a:avLst/>
          </a:prstGeom>
        </p:spPr>
        <p:txBody>
          <a:bodyPr anchor="t"/>
          <a:lstStyle>
            <a:lvl1pPr marL="0" lvl="0" indent="0" algn="r">
              <a:buNone/>
              <a:defRPr>
                <a:solidFill>
                  <a:schemeClr val="tx1">
                    <a:lumMod val="50000"/>
                    <a:lumOff val="50000"/>
                  </a:schemeClr>
                </a:solidFill>
              </a:defRPr>
            </a:lvl1pPr>
          </a:lstStyle>
          <a:p>
            <a:pPr lvl="0"/>
            <a:r>
              <a:rPr/>
              <a:t>Click to edit Master subtitle style</a:t>
            </a:r>
          </a:p>
        </p:txBody>
      </p:sp>
      <p:sp>
        <p:nvSpPr>
          <p:cNvPr id="15" name="Date Placeholder 14"/>
          <p:cNvSpPr txBox="1">
            <a:spLocks noGrp="1"/>
          </p:cNvSpPr>
          <p:nvPr>
            <p:ph type="dt" sz="half" idx="10"/>
          </p:nvPr>
        </p:nvSpPr>
        <p:spPr>
          <a:prstGeom prst="rect">
            <a:avLst/>
          </a:prstGeom>
        </p:spPr>
        <p:txBody>
          <a:bodyPr/>
          <a:lstStyle>
            <a:lvl1pPr lvl="0">
              <a:defRPr/>
            </a:lvl1pPr>
          </a:lstStyle>
          <a:p>
            <a:endParaRPr/>
          </a:p>
        </p:txBody>
      </p:sp>
      <p:sp>
        <p:nvSpPr>
          <p:cNvPr id="16" name="Footer Placeholder 15"/>
          <p:cNvSpPr txBox="1">
            <a:spLocks noGrp="1"/>
          </p:cNvSpPr>
          <p:nvPr>
            <p:ph type="ftr" sz="quarter" idx="11"/>
          </p:nvPr>
        </p:nvSpPr>
        <p:spPr>
          <a:prstGeom prst="rect">
            <a:avLst/>
          </a:prstGeom>
        </p:spPr>
        <p:txBody>
          <a:bodyPr/>
          <a:lstStyle>
            <a:lvl1pPr lvl="0">
              <a:defRPr/>
            </a:lvl1pPr>
          </a:lstStyle>
          <a:p>
            <a:endParaRPr/>
          </a:p>
        </p:txBody>
      </p:sp>
      <p:sp>
        <p:nvSpPr>
          <p:cNvPr id="17" name="Slide Number Placeholder 1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4" y="609600"/>
            <a:ext cx="8596668" cy="1320800"/>
          </a:xfrm>
          <a:prstGeom prst="rect">
            <a:avLst/>
          </a:prstGeom>
        </p:spPr>
        <p:txBody>
          <a:bodyPr/>
          <a:lstStyle>
            <a:lvl1pPr lvl="0">
              <a:defRPr/>
            </a:lvl1pPr>
          </a:lstStyle>
          <a:p>
            <a:pPr lv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0" y="-8467"/>
            <a:ext cx="12192000" cy="6866467"/>
            <a:chOff x="0" y="-8467"/>
            <a:chExt cx="12192000" cy="6866467"/>
          </a:xfrm>
        </p:grpSpPr>
        <p:sp>
          <p:nvSpPr>
            <p:cNvPr id="3" name="Straight Connector 2"/>
            <p:cNvSpPr/>
            <p:nvPr/>
          </p:nvSpPr>
          <p:spPr>
            <a:xfrm>
              <a:off x="9371012" y="0"/>
              <a:ext cx="1219200" cy="6858000"/>
            </a:xfrm>
            <a:prstGeom prst="line">
              <a:avLst/>
            </a:prstGeom>
            <a:noFill/>
            <a:ln w="9525" cap="rnd">
              <a:solidFill>
                <a:schemeClr val="bg1">
                  <a:lumMod val="75000"/>
                </a:schemeClr>
              </a:solidFill>
            </a:ln>
          </p:spPr>
          <p:txBody>
            <a:bodyPr/>
            <a:lstStyle>
              <a:lvl1pPr lvl="0">
                <a:defRPr/>
              </a:lvl1pPr>
            </a:lstStyle>
            <a:p>
              <a:endParaRPr/>
            </a:p>
          </p:txBody>
        </p:sp>
        <p:sp>
          <p:nvSpPr>
            <p:cNvPr id="4" name="Straight Connector 3"/>
            <p:cNvSpPr/>
            <p:nvPr/>
          </p:nvSpPr>
          <p:spPr>
            <a:xfrm flipH="1">
              <a:off x="7425267" y="3681413"/>
              <a:ext cx="4763558" cy="3176587"/>
            </a:xfrm>
            <a:prstGeom prst="line">
              <a:avLst/>
            </a:prstGeom>
            <a:noFill/>
            <a:ln w="9525" cap="rnd">
              <a:solidFill>
                <a:schemeClr val="bg1">
                  <a:lumMod val="85000"/>
                </a:schemeClr>
              </a:solidFill>
            </a:ln>
          </p:spPr>
          <p:txBody>
            <a:bodyPr/>
            <a:lstStyle>
              <a:lvl1pPr lvl="0">
                <a:defRPr/>
              </a:lvl1pPr>
            </a:lstStyle>
            <a:p>
              <a:endParaRPr/>
            </a:p>
          </p:txBody>
        </p:sp>
        <p:sp>
          <p:nvSpPr>
            <p:cNvPr id="5" name="Freeform 4"/>
            <p:cNvSpPr/>
            <p:nvPr/>
          </p:nvSpPr>
          <p:spPr>
            <a:xfrm>
              <a:off x="9181476" y="-8467"/>
              <a:ext cx="3007349" cy="6866467"/>
            </a:xfrm>
            <a:custGeom>
              <a:avLst/>
              <a:gdLst/>
              <a:ahLst/>
              <a:cxnLst/>
              <a:rect l="0" t="0" r="0" b="0"/>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6" name="Freeform 5"/>
            <p:cNvSpPr/>
            <p:nvPr/>
          </p:nvSpPr>
          <p:spPr>
            <a:xfrm>
              <a:off x="9603442" y="-8467"/>
              <a:ext cx="2588558" cy="6866467"/>
            </a:xfrm>
            <a:custGeom>
              <a:avLst/>
              <a:gdLst/>
              <a:ahLst/>
              <a:cxnLst/>
              <a:rect l="0" t="0" r="0" b="0"/>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7" name="Isosceles Triangle 6"/>
            <p:cNvSpPr/>
            <p:nvPr/>
          </p:nvSpPr>
          <p:spPr>
            <a:xfrm>
              <a:off x="8932333" y="3048000"/>
              <a:ext cx="3259667" cy="3810000"/>
            </a:xfrm>
            <a:prstGeom prst="triangle">
              <a:avLst>
                <a:gd name="adj" fmla="val 100000"/>
              </a:avLst>
            </a:prstGeom>
            <a:solidFill>
              <a:schemeClr val="accent2">
                <a:alpha val="72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8" name="Freeform 7"/>
            <p:cNvSpPr/>
            <p:nvPr/>
          </p:nvSpPr>
          <p:spPr>
            <a:xfrm>
              <a:off x="9334500" y="-8467"/>
              <a:ext cx="2854326" cy="6866467"/>
            </a:xfrm>
            <a:custGeom>
              <a:avLst/>
              <a:gdLst/>
              <a:ahLst/>
              <a:cxnLst/>
              <a:rect l="0" t="0" r="0" b="0"/>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9" name="Freeform 8"/>
            <p:cNvSpPr/>
            <p:nvPr/>
          </p:nvSpPr>
          <p:spPr>
            <a:xfrm>
              <a:off x="10898730" y="-8467"/>
              <a:ext cx="1290094" cy="6866467"/>
            </a:xfrm>
            <a:custGeom>
              <a:avLst/>
              <a:gdLst/>
              <a:ahLst/>
              <a:cxnLst/>
              <a:rect l="0" t="0" r="0" b="0"/>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0" name="Freeform 9"/>
            <p:cNvSpPr/>
            <p:nvPr/>
          </p:nvSpPr>
          <p:spPr>
            <a:xfrm>
              <a:off x="10938999" y="-8467"/>
              <a:ext cx="1249825" cy="6866467"/>
            </a:xfrm>
            <a:custGeom>
              <a:avLst/>
              <a:gdLst/>
              <a:ahLst/>
              <a:cxnLst/>
              <a:rect l="0" t="0" r="0" b="0"/>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1" name="Isosceles Triangle 10"/>
            <p:cNvSpPr/>
            <p:nvPr/>
          </p:nvSpPr>
          <p:spPr>
            <a:xfrm>
              <a:off x="10371666" y="3589867"/>
              <a:ext cx="1817159" cy="3268133"/>
            </a:xfrm>
            <a:prstGeom prst="triangle">
              <a:avLst>
                <a:gd name="adj" fmla="val 100000"/>
              </a:avLst>
            </a:prstGeom>
            <a:solidFill>
              <a:schemeClr val="accent1">
                <a:alpha val="80000"/>
              </a:schemeClr>
            </a:solidFill>
            <a:ln>
              <a:noFill/>
            </a:ln>
            <a:effectLst>
              <a:outerShdw blurRad="38100" dist="25399" dir="5400000">
                <a:srgbClr val="000000">
                  <a:alpha val="35000"/>
                </a:srgbClr>
              </a:outerShdw>
            </a:effectLst>
          </p:spPr>
          <p:txBody>
            <a:bodyPr/>
            <a:lstStyle>
              <a:lvl1pPr lvl="0">
                <a:defRPr/>
              </a:lvl1pPr>
            </a:lstStyle>
            <a:p>
              <a:endParaRPr/>
            </a:p>
          </p:txBody>
        </p:sp>
        <p:sp>
          <p:nvSpPr>
            <p:cNvPr id="12" name="Isosceles Triangle 11"/>
            <p:cNvSpPr/>
            <p:nvPr/>
          </p:nvSpPr>
          <p:spPr>
            <a:xfrm>
              <a:off x="0" y="4013200"/>
              <a:ext cx="448733" cy="2844800"/>
            </a:xfrm>
            <a:prstGeom prst="triangle">
              <a:avLst>
                <a:gd name="adj" fmla="val 0"/>
              </a:avLst>
            </a:prstGeom>
            <a:solidFill>
              <a:schemeClr val="accent1">
                <a:alpha val="85000"/>
              </a:schemeClr>
            </a:solidFill>
            <a:ln>
              <a:noFill/>
            </a:ln>
            <a:effectLst>
              <a:outerShdw blurRad="38100" dist="25399" dir="5400000">
                <a:srgbClr val="000000">
                  <a:alpha val="35000"/>
                </a:srgbClr>
              </a:outerShdw>
            </a:effectLst>
          </p:spPr>
          <p:txBody>
            <a:bodyPr/>
            <a:lstStyle>
              <a:lvl1pPr lvl="0">
                <a:defRPr/>
              </a:lvl1pPr>
            </a:lstStyle>
            <a:p>
              <a:endParaRPr/>
            </a:p>
          </p:txBody>
        </p:sp>
      </p:grpSp>
      <p:sp>
        <p:nvSpPr>
          <p:cNvPr id="13" name="Title Placeholder 12"/>
          <p:cNvSpPr txBox="1">
            <a:spLocks noGrp="1"/>
          </p:cNvSpPr>
          <p:nvPr>
            <p:ph type="title"/>
          </p:nvPr>
        </p:nvSpPr>
        <p:spPr>
          <a:xfrm>
            <a:off x="677334" y="609600"/>
            <a:ext cx="8596668" cy="1320800"/>
          </a:xfrm>
          <a:prstGeom prst="rect">
            <a:avLst/>
          </a:prstGeom>
        </p:spPr>
        <p:txBody>
          <a:bodyPr lIns="91440" tIns="45720" rIns="91440" bIns="45720" anchor="t"/>
          <a:lstStyle>
            <a:lvl1pPr lvl="0">
              <a:defRPr/>
            </a:lvl1pPr>
          </a:lstStyle>
          <a:p>
            <a:pPr lvl="0"/>
            <a:r>
              <a:rPr/>
              <a:t>Click to edit Master title style</a:t>
            </a:r>
          </a:p>
        </p:txBody>
      </p:sp>
      <p:sp>
        <p:nvSpPr>
          <p:cNvPr id="14" name="Text Placeholder 13"/>
          <p:cNvSpPr txBox="1">
            <a:spLocks noGrp="1"/>
          </p:cNvSpPr>
          <p:nvPr>
            <p:ph type="body" idx="1"/>
          </p:nvPr>
        </p:nvSpPr>
        <p:spPr>
          <a:xfrm>
            <a:off x="677334" y="2160589"/>
            <a:ext cx="8596668" cy="3880773"/>
          </a:xfrm>
          <a:prstGeom prst="rect">
            <a:avLst/>
          </a:prstGeom>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15" name="Date Placeholder 14"/>
          <p:cNvSpPr txBox="1">
            <a:spLocks noGrp="1"/>
          </p:cNvSpPr>
          <p:nvPr>
            <p:ph type="dt" sz="half" idx="2"/>
          </p:nvPr>
        </p:nvSpPr>
        <p:spPr>
          <a:xfrm>
            <a:off x="7205133" y="6041362"/>
            <a:ext cx="911939" cy="365125"/>
          </a:xfrm>
          <a:prstGeom prst="rect">
            <a:avLst/>
          </a:prstGeom>
        </p:spPr>
        <p:txBody>
          <a:bodyPr lIns="91440" tIns="45720" rIns="91440" bIns="45720" anchor="ctr"/>
          <a:lstStyle>
            <a:lvl1pPr lvl="0" algn="r">
              <a:defRPr sz="900">
                <a:solidFill>
                  <a:schemeClr val="tx1">
                    <a:tint val="75000"/>
                  </a:schemeClr>
                </a:solidFill>
              </a:defRPr>
            </a:lvl1pPr>
          </a:lstStyle>
          <a:p>
            <a:endParaRPr/>
          </a:p>
        </p:txBody>
      </p:sp>
      <p:sp>
        <p:nvSpPr>
          <p:cNvPr id="16" name="Footer Placeholder 15"/>
          <p:cNvSpPr txBox="1">
            <a:spLocks noGrp="1"/>
          </p:cNvSpPr>
          <p:nvPr>
            <p:ph type="ftr" sz="quarter" idx="3"/>
          </p:nvPr>
        </p:nvSpPr>
        <p:spPr>
          <a:xfrm>
            <a:off x="677334" y="6041362"/>
            <a:ext cx="6297613" cy="365125"/>
          </a:xfrm>
          <a:prstGeom prst="rect">
            <a:avLst/>
          </a:prstGeom>
        </p:spPr>
        <p:txBody>
          <a:bodyPr lIns="91440" tIns="45720" rIns="91440" bIns="45720" anchor="ctr"/>
          <a:lstStyle>
            <a:lvl1pPr lvl="0" algn="l">
              <a:defRPr sz="900">
                <a:solidFill>
                  <a:schemeClr val="tx1">
                    <a:tint val="75000"/>
                  </a:schemeClr>
                </a:solidFill>
              </a:defRPr>
            </a:lvl1pPr>
          </a:lstStyle>
          <a:p>
            <a:endParaRPr/>
          </a:p>
        </p:txBody>
      </p:sp>
      <p:sp>
        <p:nvSpPr>
          <p:cNvPr id="17" name="Slide Number Placeholder 16"/>
          <p:cNvSpPr txBox="1">
            <a:spLocks noGrp="1"/>
          </p:cNvSpPr>
          <p:nvPr>
            <p:ph type="sldNum" sz="quarter" idx="4"/>
          </p:nvPr>
        </p:nvSpPr>
        <p:spPr>
          <a:xfrm>
            <a:off x="8590664" y="6041362"/>
            <a:ext cx="683338" cy="365125"/>
          </a:xfrm>
          <a:prstGeom prst="rect">
            <a:avLst/>
          </a:prstGeom>
        </p:spPr>
        <p:txBody>
          <a:bodyPr lIns="91440" tIns="45720" rIns="91440" bIns="45720" anchor="ctr"/>
          <a:lstStyle>
            <a:lvl1pPr lvl="0" algn="r">
              <a:defRPr sz="900">
                <a:solidFill>
                  <a:schemeClr val="accent1"/>
                </a:solidFill>
              </a:defRPr>
            </a:lvl1pPr>
          </a:lstStyle>
          <a:p>
            <a:fld id="{8B38DBA3-52F9-4AF4-A6A4-FA4D7DB2F99C}" type="slidenum">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med">
    <p:pull/>
  </p:transition>
  <p:txStyles>
    <p:titleStyle>
      <a:lvl1pPr lvl="0" algn="l">
        <a:buNone/>
        <a:defRPr sz="3600">
          <a:solidFill>
            <a:schemeClr val="accent1"/>
          </a:solidFill>
          <a:latin typeface="Trebuchet MS"/>
        </a:defRPr>
      </a:lvl1pPr>
      <a:lvl2pPr lvl="0">
        <a:defRPr>
          <a:solidFill>
            <a:schemeClr val="tx2"/>
          </a:solidFill>
        </a:defRPr>
      </a:lvl2pPr>
      <a:lvl3pPr lvl="0">
        <a:defRPr>
          <a:solidFill>
            <a:schemeClr val="tx2"/>
          </a:solidFill>
        </a:defRPr>
      </a:lvl3pPr>
      <a:lvl4pPr lvl="0">
        <a:defRPr>
          <a:solidFill>
            <a:schemeClr val="tx2"/>
          </a:solidFill>
        </a:defRPr>
      </a:lvl4pPr>
      <a:lvl5pPr lvl="0">
        <a:defRPr>
          <a:solidFill>
            <a:schemeClr val="tx2"/>
          </a:solidFill>
        </a:defRPr>
      </a:lvl5pPr>
      <a:lvl6pPr lvl="0">
        <a:defRPr>
          <a:solidFill>
            <a:schemeClr val="tx2"/>
          </a:solidFill>
        </a:defRPr>
      </a:lvl6pPr>
      <a:lvl7pPr lvl="0">
        <a:defRPr>
          <a:solidFill>
            <a:schemeClr val="tx2"/>
          </a:solidFill>
        </a:defRPr>
      </a:lvl7pPr>
      <a:lvl8pPr lvl="0">
        <a:defRPr>
          <a:solidFill>
            <a:schemeClr val="tx2"/>
          </a:solidFill>
        </a:defRPr>
      </a:lvl8pPr>
      <a:lvl9pPr lvl="0">
        <a:defRPr>
          <a:solidFill>
            <a:schemeClr val="tx2"/>
          </a:solidFill>
        </a:defRPr>
      </a:lvl9pPr>
    </p:titleStyle>
    <p:bodyStyle>
      <a:lvl1pPr marL="342900" lvl="0" indent="-342900" algn="l">
        <a:spcBef>
          <a:spcPts val="1000"/>
        </a:spcBef>
        <a:buClr>
          <a:schemeClr val="accent1"/>
        </a:buClr>
        <a:buSzPct val="80000"/>
        <a:buFont typeface="Wingdings 3"/>
        <a:buChar char=""/>
        <a:defRPr sz="1800">
          <a:solidFill>
            <a:schemeClr val="tx1">
              <a:lumMod val="75000"/>
              <a:lumOff val="25000"/>
            </a:schemeClr>
          </a:solidFill>
          <a:latin typeface="Trebuchet MS"/>
        </a:defRPr>
      </a:lvl1pPr>
      <a:lvl2pPr marL="742950" lvl="0" indent="-285750" algn="l">
        <a:spcBef>
          <a:spcPts val="1000"/>
        </a:spcBef>
        <a:buClr>
          <a:schemeClr val="accent1"/>
        </a:buClr>
        <a:buSzPct val="80000"/>
        <a:buFont typeface="Wingdings 3"/>
        <a:buChar char=""/>
        <a:defRPr sz="1600">
          <a:solidFill>
            <a:schemeClr val="tx1">
              <a:lumMod val="75000"/>
              <a:lumOff val="25000"/>
            </a:schemeClr>
          </a:solidFill>
          <a:latin typeface="Trebuchet MS"/>
        </a:defRPr>
      </a:lvl2pPr>
      <a:lvl3pPr marL="1143000" lvl="0" indent="-228600" algn="l">
        <a:spcBef>
          <a:spcPts val="1000"/>
        </a:spcBef>
        <a:buClr>
          <a:schemeClr val="accent1"/>
        </a:buClr>
        <a:buSzPct val="80000"/>
        <a:buFont typeface="Wingdings 3"/>
        <a:buChar char=""/>
        <a:defRPr sz="1400">
          <a:solidFill>
            <a:schemeClr val="tx1">
              <a:lumMod val="75000"/>
              <a:lumOff val="25000"/>
            </a:schemeClr>
          </a:solidFill>
          <a:latin typeface="Trebuchet MS"/>
        </a:defRPr>
      </a:lvl3pPr>
      <a:lvl4pPr marL="16002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4pPr>
      <a:lvl5pPr marL="20574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5pPr>
      <a:lvl6pPr marL="25146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6pPr>
      <a:lvl7pPr marL="29718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7pPr>
      <a:lvl8pPr marL="34290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8pPr>
      <a:lvl9pPr marL="3886200" lvl="0" indent="-228600" algn="l">
        <a:spcBef>
          <a:spcPts val="1000"/>
        </a:spcBef>
        <a:buClr>
          <a:schemeClr val="accent1"/>
        </a:buClr>
        <a:buSzPct val="80000"/>
        <a:buFont typeface="Wingdings 3"/>
        <a:buChar char=""/>
        <a:defRPr sz="1200">
          <a:solidFill>
            <a:schemeClr val="tx1">
              <a:lumMod val="75000"/>
              <a:lumOff val="25000"/>
            </a:schemeClr>
          </a:solidFill>
          <a:latin typeface="Trebuchet MS"/>
        </a:defRPr>
      </a:lvl9pPr>
    </p:bodyStyle>
    <p:otherStyle>
      <a:lvl1pPr marL="0" lvl="0" algn="l">
        <a:defRPr sz="1800">
          <a:solidFill>
            <a:schemeClr val="tx1"/>
          </a:solidFill>
          <a:latin typeface="Trebuchet MS"/>
        </a:defRPr>
      </a:lvl1pPr>
      <a:lvl2pPr marL="457200" lvl="0" algn="l">
        <a:defRPr sz="1800">
          <a:solidFill>
            <a:schemeClr val="tx1"/>
          </a:solidFill>
          <a:latin typeface="Trebuchet MS"/>
        </a:defRPr>
      </a:lvl2pPr>
      <a:lvl3pPr marL="914400" lvl="0" algn="l">
        <a:defRPr sz="1800">
          <a:solidFill>
            <a:schemeClr val="tx1"/>
          </a:solidFill>
          <a:latin typeface="Trebuchet MS"/>
        </a:defRPr>
      </a:lvl3pPr>
      <a:lvl4pPr marL="1371600" lvl="0" algn="l">
        <a:defRPr sz="1800">
          <a:solidFill>
            <a:schemeClr val="tx1"/>
          </a:solidFill>
          <a:latin typeface="Trebuchet MS"/>
        </a:defRPr>
      </a:lvl4pPr>
      <a:lvl5pPr marL="1828800" lvl="0" algn="l">
        <a:defRPr sz="1800">
          <a:solidFill>
            <a:schemeClr val="tx1"/>
          </a:solidFill>
          <a:latin typeface="Trebuchet MS"/>
        </a:defRPr>
      </a:lvl5pPr>
      <a:lvl6pPr marL="2286000" lvl="0" algn="l">
        <a:defRPr sz="1800">
          <a:solidFill>
            <a:schemeClr val="tx1"/>
          </a:solidFill>
          <a:latin typeface="Trebuchet MS"/>
        </a:defRPr>
      </a:lvl6pPr>
      <a:lvl7pPr marL="2743200" lvl="0" algn="l">
        <a:defRPr sz="1800">
          <a:solidFill>
            <a:schemeClr val="tx1"/>
          </a:solidFill>
          <a:latin typeface="Trebuchet MS"/>
        </a:defRPr>
      </a:lvl7pPr>
      <a:lvl8pPr marL="3200400" lvl="0" algn="l">
        <a:defRPr sz="1800">
          <a:solidFill>
            <a:schemeClr val="tx1"/>
          </a:solidFill>
          <a:latin typeface="Trebuchet MS"/>
        </a:defRPr>
      </a:lvl8pPr>
      <a:lvl9pPr marL="3657600" lvl="0" algn="l">
        <a:defRPr sz="1800">
          <a:solidFill>
            <a:schemeClr val="tx1"/>
          </a:solidFill>
          <a:latin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341" y="961250"/>
            <a:ext cx="7148111" cy="5250302"/>
          </a:xfrm>
          <a:prstGeom prst="rect">
            <a:avLst/>
          </a:prstGeom>
        </p:spPr>
        <p:txBody>
          <a:bodyPr wrap="none"/>
          <a:lstStyle>
            <a:lvl1pPr lvl="0">
              <a:defRPr/>
            </a:lvl1pPr>
          </a:lstStyle>
          <a:p>
            <a:pPr lvl="0" algn="ctr"/>
            <a:r>
              <a:rPr lang="fa-IR" sz="3200" b="1" dirty="0">
                <a:solidFill>
                  <a:schemeClr val="accent2">
                    <a:lumMod val="40000"/>
                    <a:lumOff val="60000"/>
                  </a:schemeClr>
                </a:solidFill>
              </a:rPr>
              <a:t>مکاتب تئوری های مالی و حسابداری</a:t>
            </a:r>
          </a:p>
          <a:p>
            <a:pPr lvl="0" algn="ctr"/>
            <a:r>
              <a:rPr lang="fa-IR" sz="3200" dirty="0" smtClean="0">
                <a:solidFill>
                  <a:srgbClr val="FF0000"/>
                </a:solidFill>
              </a:rPr>
              <a:t> </a:t>
            </a:r>
            <a:endParaRPr lang="fa-IR" sz="3200" dirty="0">
              <a:solidFill>
                <a:srgbClr val="FF0000"/>
              </a:solidFill>
            </a:endParaRPr>
          </a:p>
          <a:p>
            <a:pPr lvl="0" algn="ctr"/>
            <a:r>
              <a:rPr lang="fa-IR" sz="2000" dirty="0" smtClean="0"/>
              <a:t>استاد </a:t>
            </a:r>
            <a:r>
              <a:rPr lang="fa-IR" sz="2000" dirty="0"/>
              <a:t>محترم: </a:t>
            </a:r>
            <a:endParaRPr lang="en-US" sz="2000" dirty="0" smtClean="0"/>
          </a:p>
          <a:p>
            <a:pPr lvl="0" algn="ctr"/>
            <a:r>
              <a:rPr lang="fa-IR" sz="2000" dirty="0" smtClean="0"/>
              <a:t>پاییز </a:t>
            </a:r>
            <a:r>
              <a:rPr lang="fa-IR" sz="2000" dirty="0"/>
              <a:t>95</a:t>
            </a:r>
          </a:p>
        </p:txBody>
      </p:sp>
    </p:spTree>
  </p:cSld>
  <p:clrMapOvr>
    <a:masterClrMapping/>
  </p:clrMapOvr>
  <p:transition spd="slow" advTm="103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558986"/>
            <a:ext cx="9298547" cy="923330"/>
          </a:xfrm>
          <a:prstGeom prst="rect">
            <a:avLst/>
          </a:prstGeom>
        </p:spPr>
        <p:txBody>
          <a:bodyPr wrap="square"/>
          <a:lstStyle>
            <a:lvl1pPr lvl="0">
              <a:defRPr/>
            </a:lvl1pPr>
          </a:lstStyle>
          <a:p>
            <a:pPr lvl="0" algn="r"/>
            <a:endParaRPr/>
          </a:p>
          <a:p>
            <a:pPr lvl="0" algn="r"/>
            <a:r>
              <a:rPr lang="fa-IR">
                <a:solidFill>
                  <a:srgbClr val="00B050"/>
                </a:solidFill>
              </a:rPr>
              <a:t>ریسک سیستماتیک را به متغیر های حسابداری مرتبط می نماید که در نمایشگر شماره 2-5 نشان داده شده است:</a:t>
            </a:r>
          </a:p>
        </p:txBody>
      </p:sp>
      <p:pic>
        <p:nvPicPr>
          <p:cNvPr id="3" name="Picture 2"/>
          <p:cNvPicPr/>
          <p:nvPr/>
        </p:nvPicPr>
        <p:blipFill>
          <a:blip r:embed="rId2"/>
          <a:srcRect/>
          <a:stretch>
            <a:fillRect/>
          </a:stretch>
        </p:blipFill>
        <p:spPr>
          <a:xfrm>
            <a:off x="1038629" y="1746913"/>
            <a:ext cx="7968893" cy="4769797"/>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3" y="462291"/>
            <a:ext cx="9182637" cy="4585872"/>
          </a:xfrm>
          <a:prstGeom prst="rect">
            <a:avLst/>
          </a:prstGeom>
        </p:spPr>
        <p:txBody>
          <a:bodyPr wrap="square"/>
          <a:lstStyle>
            <a:lvl1pPr lvl="0">
              <a:defRPr/>
            </a:lvl1pPr>
          </a:lstStyle>
          <a:p>
            <a:pPr lvl="0" algn="r"/>
            <a:r>
              <a:rPr lang="fa-IR" sz="2000">
                <a:solidFill>
                  <a:srgbClr val="FF0000"/>
                </a:solidFill>
              </a:rPr>
              <a:t>ریسک غیر سیستماتیک :</a:t>
            </a:r>
          </a:p>
          <a:p>
            <a:pPr lvl="0" algn="r"/>
            <a:endParaRPr lang="fa-IR" sz="2000">
              <a:solidFill>
                <a:srgbClr val="FF0000"/>
              </a:solidFill>
            </a:endParaRPr>
          </a:p>
          <a:p>
            <a:pPr lvl="0" algn="just"/>
            <a:r>
              <a:rPr lang="fa-IR"/>
              <a:t>آن قسمت از تعییر پذیری در بازده کلی اوراق بهادار را که به تغییر پذیری کلی بازار بستگی ندارد</a:t>
            </a:r>
          </a:p>
          <a:p>
            <a:pPr lvl="0" algn="just"/>
            <a:endParaRPr lang="fa-IR"/>
          </a:p>
          <a:p>
            <a:pPr lvl="0" algn="just"/>
            <a:r>
              <a:rPr lang="fa-IR"/>
              <a:t>ریسک غیر سیستماتیک می گویند. ریسک غیر سیستماتیک از عواملی از قبیل کالا و خدمات</a:t>
            </a:r>
          </a:p>
          <a:p>
            <a:pPr lvl="0" algn="just"/>
            <a:endParaRPr lang="fa-IR"/>
          </a:p>
          <a:p>
            <a:pPr lvl="0" algn="just"/>
            <a:r>
              <a:rPr lang="fa-IR"/>
              <a:t>تولیدی شرکت یا صنعت ، اقدامات رقبا، نوع مدیریت و ساختار هزینه های شرکت بوجود می آید .</a:t>
            </a:r>
          </a:p>
          <a:p>
            <a:pPr lvl="0" algn="just"/>
            <a:endParaRPr lang="fa-IR"/>
          </a:p>
          <a:p>
            <a:pPr lvl="0" algn="just"/>
            <a:endParaRPr lang="fa-IR"/>
          </a:p>
          <a:p>
            <a:pPr lvl="0" algn="just"/>
            <a:r>
              <a:rPr lang="fa-IR" sz="2000">
                <a:solidFill>
                  <a:srgbClr val="00B050"/>
                </a:solidFill>
              </a:rPr>
              <a:t>نکته»» </a:t>
            </a:r>
            <a:r>
              <a:rPr lang="fa-IR"/>
              <a:t>هرچه میزان اوراق بهادار بیشتر شود ریسک غیر سیستماتیک کوچکتر و کوچکتر می </a:t>
            </a:r>
          </a:p>
          <a:p>
            <a:pPr lvl="0" algn="just"/>
            <a:endParaRPr lang="fa-IR"/>
          </a:p>
          <a:p>
            <a:pPr lvl="0" algn="just"/>
            <a:r>
              <a:rPr lang="fa-IR"/>
              <a:t>شود و ریسک کل پرتفوی به ریسک سیستماتیک نزدیکتر می شود . بنابراین ،ایجاد تنوع در اوراق </a:t>
            </a:r>
          </a:p>
          <a:p>
            <a:pPr lvl="0" algn="just"/>
            <a:endParaRPr lang="fa-IR"/>
          </a:p>
          <a:p>
            <a:pPr lvl="0" algn="just"/>
            <a:r>
              <a:rPr lang="fa-IR"/>
              <a:t>بهادار ، نمی تواند باعث کاهش ریسک سیستماتیک شود ،به عبارت دیگر کل ریسک پرتفوی</a:t>
            </a:r>
          </a:p>
          <a:p>
            <a:pPr lvl="0" algn="just"/>
            <a:endParaRPr lang="fa-IR"/>
          </a:p>
          <a:p>
            <a:pPr lvl="0" algn="just"/>
            <a:r>
              <a:rPr lang="fa-IR"/>
              <a:t> نمی تواند بیشتر از کل ریسک پرتفوی بازار کاهش یابد.</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5373" y="314296"/>
            <a:ext cx="7196267" cy="1107996"/>
          </a:xfrm>
          <a:prstGeom prst="rect">
            <a:avLst/>
          </a:prstGeom>
        </p:spPr>
        <p:txBody>
          <a:bodyPr wrap="none"/>
          <a:lstStyle>
            <a:lvl1pPr lvl="0">
              <a:defRPr/>
            </a:lvl1pPr>
          </a:lstStyle>
          <a:p>
            <a:pPr lvl="0" algn="r"/>
            <a:r>
              <a:rPr lang="fa-IR" sz="2400">
                <a:solidFill>
                  <a:srgbClr val="FF0000"/>
                </a:solidFill>
              </a:rPr>
              <a:t>فرآیند مدیریت پرتفوی:</a:t>
            </a:r>
          </a:p>
          <a:p>
            <a:pPr lvl="0" algn="r"/>
            <a:endParaRPr lang="fa-IR" sz="2400">
              <a:solidFill>
                <a:srgbClr val="FF0000"/>
              </a:solidFill>
            </a:endParaRPr>
          </a:p>
          <a:p>
            <a:pPr lvl="0" algn="r"/>
            <a:r>
              <a:rPr lang="fa-IR"/>
              <a:t>نمایشگر شماره 3-5 فرایند تصمیم گیری مدیریت پرتفوی را نشان می دهد</a:t>
            </a:r>
            <a:r>
              <a:rPr/>
              <a:t>.</a:t>
            </a:r>
          </a:p>
        </p:txBody>
      </p:sp>
      <p:pic>
        <p:nvPicPr>
          <p:cNvPr id="3" name="Picture 2"/>
          <p:cNvPicPr/>
          <p:nvPr/>
        </p:nvPicPr>
        <p:blipFill>
          <a:blip r:embed="rId2"/>
          <a:srcRect/>
          <a:stretch>
            <a:fillRect/>
          </a:stretch>
        </p:blipFill>
        <p:spPr>
          <a:xfrm>
            <a:off x="2772850" y="1618519"/>
            <a:ext cx="4791744" cy="496258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 y="385224"/>
            <a:ext cx="9222502" cy="4691092"/>
          </a:xfrm>
          <a:prstGeom prst="rect">
            <a:avLst/>
          </a:prstGeom>
          <a:blipFill>
            <a:blip r:embed="rId2"/>
            <a:srcRect/>
            <a:stretch>
              <a:fillRect/>
            </a:stretch>
          </a:blipFill>
        </p:spPr>
        <p:txBody>
          <a:bodyPr/>
          <a:lstStyle>
            <a:lvl1pPr lvl="0">
              <a:defRPr/>
            </a:lvl1pPr>
          </a:lstStyle>
          <a:p>
            <a:pPr lvl="0"/>
            <a:r>
              <a:rPr/>
              <a:t> </a:t>
            </a:r>
          </a:p>
        </p:txBody>
      </p:sp>
      <p:sp>
        <p:nvSpPr>
          <p:cNvPr id="3" name="Cloud 2"/>
          <p:cNvSpPr/>
          <p:nvPr/>
        </p:nvSpPr>
        <p:spPr>
          <a:xfrm>
            <a:off x="0" y="2647666"/>
            <a:ext cx="5813946" cy="1160059"/>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7" y="439909"/>
            <a:ext cx="8950817" cy="5131341"/>
          </a:xfrm>
          <a:prstGeom prst="rect">
            <a:avLst/>
          </a:prstGeom>
          <a:blipFill>
            <a:blip r:embed="rId2"/>
            <a:srcRect/>
            <a:stretch>
              <a:fillRect/>
            </a:stretch>
          </a:blipFill>
        </p:spPr>
        <p:txBody>
          <a:bodyPr/>
          <a:lstStyle>
            <a:lvl1pPr lvl="0">
              <a:defRPr/>
            </a:lvl1pPr>
          </a:lstStyle>
          <a:p>
            <a:pPr lvl="0"/>
            <a:r>
              <a:rPr/>
              <a:t> </a:t>
            </a:r>
          </a:p>
        </p:txBody>
      </p:sp>
      <p:sp>
        <p:nvSpPr>
          <p:cNvPr id="3" name="Cloud 2"/>
          <p:cNvSpPr/>
          <p:nvPr/>
        </p:nvSpPr>
        <p:spPr>
          <a:xfrm>
            <a:off x="450376" y="2552131"/>
            <a:ext cx="3957851" cy="1009935"/>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3" y="272955"/>
            <a:ext cx="9253183" cy="5398978"/>
          </a:xfrm>
          <a:prstGeom prst="rect">
            <a:avLst/>
          </a:prstGeom>
          <a:blipFill>
            <a:blip r:embed="rId2"/>
            <a:srcRect/>
            <a:stretch>
              <a:fillRect/>
            </a:stretch>
          </a:blipFill>
        </p:spPr>
        <p:txBody>
          <a:bodyPr/>
          <a:lstStyle>
            <a:lvl1pPr lvl="0">
              <a:defRPr/>
            </a:lvl1pPr>
          </a:lstStyle>
          <a:p>
            <a:pPr lvl="0"/>
            <a:r>
              <a:rPr/>
              <a:t> </a:t>
            </a:r>
          </a:p>
        </p:txBody>
      </p:sp>
      <p:sp>
        <p:nvSpPr>
          <p:cNvPr id="3" name="Cloud 2"/>
          <p:cNvSpPr/>
          <p:nvPr/>
        </p:nvSpPr>
        <p:spPr>
          <a:xfrm>
            <a:off x="0" y="3084395"/>
            <a:ext cx="9758150" cy="614148"/>
          </a:xfrm>
          <a:prstGeom prst="cloud">
            <a:avLst/>
          </a:prstGeom>
          <a:blipFill>
            <a:blip r:embed="rId3"/>
            <a:srcRect/>
            <a:stretch>
              <a:fillRect/>
            </a:stretch>
          </a:blipFill>
          <a:ln>
            <a:solidFill>
              <a:schemeClr val="accent4">
                <a:lumMod val="40000"/>
                <a:lumOff val="60000"/>
              </a:schemeClr>
            </a:solidFill>
          </a:ln>
        </p:spPr>
        <p:txBody>
          <a:bodyPr/>
          <a:lstStyle>
            <a:lvl1pPr lvl="0">
              <a:defRPr/>
            </a:lvl1pPr>
          </a:lstStyle>
          <a:p>
            <a:pPr lvl="0"/>
            <a:r>
              <a:rPr/>
              <a:t> </a:t>
            </a:r>
          </a:p>
        </p:txBody>
      </p:sp>
      <p:sp>
        <p:nvSpPr>
          <p:cNvPr id="4" name="Cloud 3"/>
          <p:cNvSpPr/>
          <p:nvPr/>
        </p:nvSpPr>
        <p:spPr>
          <a:xfrm>
            <a:off x="928048" y="4469896"/>
            <a:ext cx="7246961" cy="648040"/>
          </a:xfrm>
          <a:prstGeom prst="cloud">
            <a:avLst/>
          </a:prstGeom>
          <a:blipFill>
            <a:blip r:embed="rId4"/>
            <a:srcRect/>
            <a:stretch>
              <a:fillRect/>
            </a:stretch>
          </a:blipFill>
          <a:ln>
            <a:solidFill>
              <a:schemeClr val="accent4">
                <a:lumMod val="20000"/>
                <a:lumOff val="80000"/>
              </a:schemeClr>
            </a:solidFill>
          </a:ln>
        </p:spPr>
        <p:txBody>
          <a:bodyPr/>
          <a:lstStyle>
            <a:lvl1pPr lvl="0">
              <a:defRPr/>
            </a:lvl1pPr>
          </a:lstStyle>
          <a:p>
            <a:pPr lvl="0"/>
            <a:r>
              <a:rPr/>
              <a:t> </a:t>
            </a:r>
          </a:p>
        </p:txBody>
      </p:sp>
      <p:sp>
        <p:nvSpPr>
          <p:cNvPr id="5" name="TextBox 4"/>
          <p:cNvSpPr txBox="1"/>
          <p:nvPr/>
        </p:nvSpPr>
        <p:spPr>
          <a:xfrm>
            <a:off x="272952" y="5248199"/>
            <a:ext cx="9348720" cy="1499578"/>
          </a:xfrm>
          <a:prstGeom prst="rect">
            <a:avLst/>
          </a:prstGeom>
          <a:blipFill>
            <a:blip r:embed="rId5"/>
            <a:srcRect/>
            <a:stretch>
              <a:fillRect/>
            </a:stretch>
          </a:blipFill>
        </p:spPr>
        <p:txBody>
          <a:bodyPr/>
          <a:lstStyle>
            <a:lvl1pPr lvl="0">
              <a:defRPr/>
            </a:lvl1pPr>
          </a:lstStyle>
          <a:p>
            <a:pPr lvl="0"/>
            <a:r>
              <a:rPr/>
              <a:t>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647216"/>
            <a:ext cx="9444250" cy="5663089"/>
          </a:xfrm>
          <a:prstGeom prst="rect">
            <a:avLst/>
          </a:prstGeom>
        </p:spPr>
        <p:txBody>
          <a:bodyPr wrap="square"/>
          <a:lstStyle>
            <a:lvl1pPr lvl="0">
              <a:defRPr/>
            </a:lvl1pPr>
          </a:lstStyle>
          <a:p>
            <a:pPr lvl="0" algn="r"/>
            <a:r>
              <a:rPr lang="fa-IR" sz="2400">
                <a:solidFill>
                  <a:srgbClr val="FF0000"/>
                </a:solidFill>
              </a:rPr>
              <a:t>استراتژی های مدیریت پرتفوی:</a:t>
            </a:r>
          </a:p>
          <a:p>
            <a:pPr lvl="0" algn="r"/>
            <a:endParaRPr lang="fa-IR" sz="2400">
              <a:solidFill>
                <a:srgbClr val="FF0000"/>
              </a:solidFill>
            </a:endParaRPr>
          </a:p>
          <a:p>
            <a:pPr lvl="0" algn="r"/>
            <a:r>
              <a:rPr lang="fa-IR"/>
              <a:t>استراتژی های مدیریت پرتفوی سهام به طور کلی دردو مقوله </a:t>
            </a:r>
            <a:r>
              <a:rPr lang="fa-IR">
                <a:solidFill>
                  <a:srgbClr val="FF0000"/>
                </a:solidFill>
              </a:rPr>
              <a:t>فعال و منفعل </a:t>
            </a:r>
            <a:r>
              <a:rPr lang="fa-IR"/>
              <a:t>قرار می گیرند.</a:t>
            </a:r>
          </a:p>
          <a:p>
            <a:pPr lvl="0" algn="r"/>
            <a:endParaRPr lang="fa-IR"/>
          </a:p>
          <a:p>
            <a:pPr lvl="0" algn="r"/>
            <a:r>
              <a:rPr lang="fa-IR" sz="2400">
                <a:solidFill>
                  <a:srgbClr val="FF0000"/>
                </a:solidFill>
              </a:rPr>
              <a:t>استراتژهای انفعالی: </a:t>
            </a:r>
            <a:r>
              <a:rPr lang="fa-IR"/>
              <a:t>به جای تاکیدبر به دست آوردن بازده اضافی موقت ازتغییرات بازار ،بر عملکرد بلند مدت یک بخش خاص ازبازار سرمایه متمرکزمی شوند.و بدلیل عدم توانایی در پیش بینی نگهداری میشود.</a:t>
            </a:r>
          </a:p>
          <a:p>
            <a:pPr lvl="0" algn="r"/>
            <a:endParaRPr lang="fa-IR"/>
          </a:p>
          <a:p>
            <a:pPr lvl="0" algn="r"/>
            <a:r>
              <a:rPr lang="fa-IR">
                <a:solidFill>
                  <a:srgbClr val="FF0000"/>
                </a:solidFill>
              </a:rPr>
              <a:t>هدف پرتفوی انفعالی </a:t>
            </a:r>
            <a:r>
              <a:rPr lang="fa-IR"/>
              <a:t>تا حد ممکن نزدیک کردن بازده پرتفوی به شاخص مورد نظر که آنرا شاخص </a:t>
            </a:r>
          </a:p>
          <a:p>
            <a:pPr lvl="0" algn="r"/>
            <a:endParaRPr lang="fa-IR"/>
          </a:p>
          <a:p>
            <a:pPr lvl="0" algn="r"/>
            <a:r>
              <a:rPr lang="fa-IR"/>
              <a:t>مبنا می نامند ، چنین پرتفویی را پرتفوی شاخصی نیز می گویند.</a:t>
            </a:r>
          </a:p>
          <a:p>
            <a:pPr lvl="0" algn="r"/>
            <a:endParaRPr lang="fa-IR"/>
          </a:p>
          <a:p>
            <a:pPr lvl="0" algn="r"/>
            <a:r>
              <a:rPr lang="fa-IR" sz="2400">
                <a:solidFill>
                  <a:srgbClr val="FF0000"/>
                </a:solidFill>
              </a:rPr>
              <a:t>استراتژی های فعال :</a:t>
            </a:r>
            <a:r>
              <a:rPr lang="fa-IR"/>
              <a:t>عمدتا به منظور هماهنگی با پیش بینی های کوتاه مدت دارایی ها </a:t>
            </a:r>
          </a:p>
          <a:p>
            <a:pPr lvl="0" algn="r"/>
            <a:endParaRPr lang="fa-IR"/>
          </a:p>
          <a:p>
            <a:pPr lvl="0" algn="r"/>
            <a:r>
              <a:rPr lang="fa-IR"/>
              <a:t>،بخش های بازار و سهم بکار می روند . </a:t>
            </a:r>
          </a:p>
          <a:p>
            <a:pPr lvl="0" algn="r"/>
            <a:endParaRPr lang="fa-IR"/>
          </a:p>
          <a:p>
            <a:pPr lvl="0" algn="r"/>
            <a:r>
              <a:rPr lang="fa-IR" sz="2000">
                <a:solidFill>
                  <a:srgbClr val="FF0000"/>
                </a:solidFill>
              </a:rPr>
              <a:t>نکته: </a:t>
            </a:r>
            <a:r>
              <a:rPr lang="fa-IR"/>
              <a:t>انتخاب نوع استراتژی (فعال یامنفعل ) بستگی به نوع بازاری که سرمایه گذار در آن فعال است دارد.در یک بازار کارآ از مدیریت منفعل و در بازار غیر کارآ از مدیریت فعال استفاده می شود.</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399534"/>
            <a:ext cx="8952931" cy="4985981"/>
          </a:xfrm>
          <a:prstGeom prst="rect">
            <a:avLst/>
          </a:prstGeom>
        </p:spPr>
        <p:txBody>
          <a:bodyPr wrap="square"/>
          <a:lstStyle>
            <a:lvl1pPr lvl="0">
              <a:defRPr/>
            </a:lvl1pPr>
          </a:lstStyle>
          <a:p>
            <a:pPr lvl="0" algn="r"/>
            <a:r>
              <a:rPr lang="fa-IR" sz="2400">
                <a:solidFill>
                  <a:srgbClr val="FF0000"/>
                </a:solidFill>
              </a:rPr>
              <a:t>استراتژی های انفعالی:</a:t>
            </a:r>
          </a:p>
          <a:p>
            <a:pPr lvl="0" algn="r"/>
            <a:endParaRPr lang="fa-IR" sz="2400">
              <a:solidFill>
                <a:srgbClr val="FF0000"/>
              </a:solidFill>
            </a:endParaRPr>
          </a:p>
          <a:p>
            <a:pPr lvl="0" algn="r"/>
            <a:r>
              <a:rPr lang="fa-IR"/>
              <a:t>دونوع استراتژی انفعالی وجود دارد :</a:t>
            </a:r>
          </a:p>
          <a:p>
            <a:pPr lvl="0" algn="r"/>
            <a:endParaRPr lang="fa-IR"/>
          </a:p>
          <a:p>
            <a:pPr lvl="0" algn="r"/>
            <a:r>
              <a:rPr lang="fa-IR"/>
              <a:t>1) استراتژی خرید و نگهداری</a:t>
            </a:r>
          </a:p>
          <a:p>
            <a:pPr lvl="0" algn="r"/>
            <a:endParaRPr lang="fa-IR"/>
          </a:p>
          <a:p>
            <a:pPr lvl="0" algn="r"/>
            <a:r>
              <a:rPr lang="fa-IR"/>
              <a:t>2) استراتژی سرمایه گذرای در شاخص</a:t>
            </a:r>
          </a:p>
          <a:p>
            <a:pPr lvl="0" algn="r"/>
            <a:endParaRPr lang="fa-IR"/>
          </a:p>
          <a:p>
            <a:pPr lvl="0" algn="r"/>
            <a:endParaRPr lang="fa-IR"/>
          </a:p>
          <a:p>
            <a:pPr lvl="0" algn="r"/>
            <a:r>
              <a:rPr lang="fa-IR">
                <a:solidFill>
                  <a:srgbClr val="FF0000"/>
                </a:solidFill>
              </a:rPr>
              <a:t>استراتژی خرید و نگهداری:</a:t>
            </a:r>
          </a:p>
          <a:p>
            <a:pPr lvl="0" algn="r"/>
            <a:endParaRPr lang="fa-IR">
              <a:solidFill>
                <a:srgbClr val="FF0000"/>
              </a:solidFill>
            </a:endParaRPr>
          </a:p>
          <a:p>
            <a:pPr lvl="0" algn="r"/>
            <a:r>
              <a:rPr lang="fa-IR"/>
              <a:t>در استراتژی خرید ونگهداری ، سهام بر مبنای چندین معیار خریداری می گردد</a:t>
            </a:r>
            <a:r>
              <a:rPr/>
              <a:t> </a:t>
            </a:r>
            <a:r>
              <a:rPr lang="fa-IR"/>
              <a:t>و تا پایان دوره </a:t>
            </a:r>
          </a:p>
          <a:p>
            <a:pPr lvl="0" algn="r"/>
            <a:endParaRPr lang="fa-IR"/>
          </a:p>
          <a:p>
            <a:pPr lvl="0" algn="r"/>
            <a:r>
              <a:rPr lang="fa-IR"/>
              <a:t>سرمایه گذاری نگهداشته می شود . بنابراین هیچ گونه فعالیت خرید و فروش پس از ایجاد </a:t>
            </a:r>
          </a:p>
          <a:p>
            <a:pPr lvl="0" algn="r"/>
            <a:endParaRPr lang="fa-IR"/>
          </a:p>
          <a:p>
            <a:pPr lvl="0" algn="r"/>
            <a:r>
              <a:rPr lang="fa-IR"/>
              <a:t>پرتفوی وجود ندارد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424807"/>
            <a:ext cx="9389660" cy="4001095"/>
          </a:xfrm>
          <a:prstGeom prst="rect">
            <a:avLst/>
          </a:prstGeom>
        </p:spPr>
        <p:txBody>
          <a:bodyPr wrap="square"/>
          <a:lstStyle>
            <a:lvl1pPr lvl="0">
              <a:defRPr/>
            </a:lvl1pPr>
          </a:lstStyle>
          <a:p>
            <a:pPr lvl="0" algn="r"/>
            <a:r>
              <a:rPr lang="fa-IR">
                <a:solidFill>
                  <a:srgbClr val="FF0000"/>
                </a:solidFill>
              </a:rPr>
              <a:t>استراتژی سرمایه گذرای در شاخص:</a:t>
            </a:r>
          </a:p>
          <a:p>
            <a:pPr lvl="0" algn="r"/>
            <a:endParaRPr lang="fa-IR">
              <a:solidFill>
                <a:srgbClr val="FF0000"/>
              </a:solidFill>
            </a:endParaRPr>
          </a:p>
          <a:p>
            <a:pPr lvl="0" algn="r"/>
            <a:r>
              <a:rPr lang="fa-IR"/>
              <a:t>در این استراتژی مدیر هیچ گونه تلاشی در جهت شناسایی سهام پایین قیمت یا بالای قیمت از </a:t>
            </a:r>
          </a:p>
          <a:p>
            <a:pPr lvl="0" algn="r"/>
            <a:endParaRPr lang="fa-IR"/>
          </a:p>
          <a:p>
            <a:pPr lvl="0" algn="r"/>
            <a:r>
              <a:rPr lang="fa-IR"/>
              <a:t>طریق تجزیه وتحلیل بنیادی نمی نماید . همچنین مدیر هیچ گونه تلاشی در جهت پیش بینی </a:t>
            </a:r>
          </a:p>
          <a:p>
            <a:pPr lvl="0" algn="r"/>
            <a:endParaRPr lang="fa-IR"/>
          </a:p>
          <a:p>
            <a:pPr lvl="0" algn="r"/>
            <a:r>
              <a:rPr lang="fa-IR"/>
              <a:t>حرکات کلی در بازار انجام نمی دهد.</a:t>
            </a:r>
          </a:p>
          <a:p>
            <a:pPr lvl="0" algn="r"/>
            <a:endParaRPr lang="fa-IR"/>
          </a:p>
          <a:p>
            <a:pPr lvl="0" algn="r"/>
            <a:endParaRPr lang="fa-IR"/>
          </a:p>
          <a:p>
            <a:pPr lvl="0" algn="just"/>
            <a:r>
              <a:rPr lang="fa-IR" sz="2000">
                <a:solidFill>
                  <a:srgbClr val="FF0000"/>
                </a:solidFill>
              </a:rPr>
              <a:t>نکته»» </a:t>
            </a:r>
            <a:r>
              <a:rPr lang="fa-IR"/>
              <a:t>مهمترین مزیت پرتفوی انفعالی در این است که با هزینه کمی می توان به عملکرد </a:t>
            </a:r>
          </a:p>
          <a:p>
            <a:pPr lvl="0" algn="just"/>
            <a:endParaRPr lang="fa-IR"/>
          </a:p>
          <a:p>
            <a:pPr lvl="0" algn="just"/>
            <a:r>
              <a:rPr lang="fa-IR"/>
              <a:t>           متوسطی دست یافت.به دست آوردن عملکردی برابر با بازار و با ریسک غیرسیستماتیک </a:t>
            </a:r>
          </a:p>
          <a:p>
            <a:pPr lvl="0" algn="just"/>
            <a:endParaRPr lang="fa-IR"/>
          </a:p>
          <a:p>
            <a:pPr lvl="0" algn="just"/>
            <a:r>
              <a:rPr lang="fa-IR"/>
              <a:t>           پایین این استراتژی را جایگزین خوبی برای استراتژی مدیریت فعال نموده است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1952"/>
            <a:ext cx="9198394" cy="5786199"/>
          </a:xfrm>
          <a:prstGeom prst="rect">
            <a:avLst/>
          </a:prstGeom>
        </p:spPr>
        <p:txBody>
          <a:bodyPr wrap="square"/>
          <a:lstStyle>
            <a:lvl1pPr lvl="0">
              <a:defRPr/>
            </a:lvl1pPr>
          </a:lstStyle>
          <a:p>
            <a:pPr lvl="0" algn="r"/>
            <a:r>
              <a:rPr lang="fa-IR" sz="2400">
                <a:solidFill>
                  <a:srgbClr val="FF0000"/>
                </a:solidFill>
              </a:rPr>
              <a:t>سه تکنیک اساسی برای ایجاد پرتفوی شاخصی انفعالی</a:t>
            </a:r>
            <a:r>
              <a:rPr sz="2400">
                <a:solidFill>
                  <a:srgbClr val="FF0000"/>
                </a:solidFill>
              </a:rPr>
              <a:t>:</a:t>
            </a:r>
          </a:p>
          <a:p>
            <a:pPr lvl="0" algn="r"/>
            <a:endParaRPr sz="2400">
              <a:solidFill>
                <a:srgbClr val="FF0000"/>
              </a:solidFill>
            </a:endParaRPr>
          </a:p>
          <a:p>
            <a:pPr lvl="0" algn="r"/>
            <a:r>
              <a:rPr lang="fa-IR"/>
              <a:t>1- پیگری کامل</a:t>
            </a:r>
          </a:p>
          <a:p>
            <a:pPr lvl="0" algn="r"/>
            <a:endParaRPr lang="fa-IR"/>
          </a:p>
          <a:p>
            <a:pPr lvl="0" algn="r"/>
            <a:r>
              <a:rPr lang="fa-IR"/>
              <a:t>2- نمونه گیری</a:t>
            </a:r>
          </a:p>
          <a:p>
            <a:pPr lvl="0" algn="r"/>
            <a:endParaRPr lang="fa-IR"/>
          </a:p>
          <a:p>
            <a:pPr lvl="0" algn="r"/>
            <a:r>
              <a:rPr lang="fa-IR"/>
              <a:t>3- بهینه سازی (برنامه ریزی غیر خطی )</a:t>
            </a:r>
          </a:p>
          <a:p>
            <a:pPr lvl="0" algn="r"/>
            <a:endParaRPr lang="fa-IR"/>
          </a:p>
          <a:p>
            <a:pPr lvl="0" algn="r"/>
            <a:r>
              <a:rPr lang="fa-IR" sz="2000" b="1">
                <a:solidFill>
                  <a:srgbClr val="C00000"/>
                </a:solidFill>
              </a:rPr>
              <a:t>پیگری کامل: </a:t>
            </a:r>
            <a:r>
              <a:rPr lang="fa-IR"/>
              <a:t>در پی گیری کامل تمامی سهام موجود در شاخص به نسبت وزنشان در شاخص خریداری می گردند. این تکنیک کمک می نماید تا از نزدیک بودن به عملکرد شاخص مطمئن بود.</a:t>
            </a:r>
          </a:p>
          <a:p>
            <a:pPr lvl="0" algn="r"/>
            <a:endParaRPr lang="fa-IR"/>
          </a:p>
          <a:p>
            <a:pPr lvl="0" algn="r"/>
            <a:r>
              <a:rPr lang="fa-IR" sz="2000" b="1">
                <a:solidFill>
                  <a:srgbClr val="C00000"/>
                </a:solidFill>
              </a:rPr>
              <a:t>نمونه گیری: </a:t>
            </a:r>
            <a:r>
              <a:rPr lang="fa-IR"/>
              <a:t>در استفاده ازروش نمونه گیری ، مدیر پرتفوی تنهابه خرید نمونه ای از سهام که درشاخص مبنا وجوددارند، می پردازد . دراین روش سهامی که دارای وزن های بیشتر در شاخص مبنا باشند بر طبق وزن هایشان درشاخص خریداری می گردند وسهام کوچکتر باتوجه به ویژگی های کلی تقریبی شان(همانند بتا، نوع صنعت و سود نقدی )،در شاخص مبنا خریداری می گردند.</a:t>
            </a:r>
          </a:p>
          <a:p>
            <a:pPr lvl="0" algn="r"/>
            <a:endParaRPr lang="fa-IR"/>
          </a:p>
          <a:p>
            <a:pPr lvl="0" algn="r"/>
            <a:r>
              <a:rPr lang="fa-IR" sz="2000" b="1">
                <a:solidFill>
                  <a:srgbClr val="C00000"/>
                </a:solidFill>
              </a:rPr>
              <a:t>بهینه سازی: </a:t>
            </a:r>
            <a:r>
              <a:rPr lang="fa-IR"/>
              <a:t>در تکنیک برنامه ریزی غیر خطی ،اطلاعات تاریخی تغییرات قیمتها همبستگی بین سهام ، به عنوان ورودی مدل استفاده می شود و خروجی آن ترکیب پرتفوی را مشخص خواهد کرد که حداقل خطای پیگیری از پرتفوی  الگو را خواهد داشت.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402" y="1234617"/>
            <a:ext cx="7743956" cy="4154984"/>
          </a:xfrm>
          <a:prstGeom prst="rect">
            <a:avLst/>
          </a:prstGeom>
        </p:spPr>
        <p:txBody>
          <a:bodyPr wrap="square"/>
          <a:lstStyle>
            <a:lvl1pPr lvl="0">
              <a:defRPr/>
            </a:lvl1pPr>
          </a:lstStyle>
          <a:p>
            <a:pPr lvl="0" algn="ctr"/>
            <a:r>
              <a:rPr lang="fa-IR" sz="2400">
                <a:solidFill>
                  <a:srgbClr val="FF0000"/>
                </a:solidFill>
              </a:rPr>
              <a:t>فصل پنجم: تئوری های مربوط به ریسک و بازده</a:t>
            </a:r>
          </a:p>
          <a:p>
            <a:pPr lvl="0" algn="ctr"/>
            <a:endParaRPr lang="fa-IR" sz="2400">
              <a:solidFill>
                <a:srgbClr val="FF0000"/>
              </a:solidFill>
            </a:endParaRPr>
          </a:p>
          <a:p>
            <a:pPr lvl="0" algn="r"/>
            <a:r>
              <a:rPr lang="fa-IR"/>
              <a:t> </a:t>
            </a:r>
          </a:p>
          <a:p>
            <a:pPr lvl="0" algn="r"/>
            <a:endParaRPr lang="fa-IR"/>
          </a:p>
          <a:p>
            <a:pPr lvl="0" algn="r"/>
            <a:r>
              <a:rPr lang="fa-IR">
                <a:solidFill>
                  <a:srgbClr val="00B050"/>
                </a:solidFill>
              </a:rPr>
              <a:t>1-5 ) تئوری مجموعه اوراق بهادار (پورتفولیو)</a:t>
            </a:r>
          </a:p>
          <a:p>
            <a:pPr lvl="0" algn="r"/>
            <a:endParaRPr lang="fa-IR">
              <a:solidFill>
                <a:srgbClr val="00B050"/>
              </a:solidFill>
            </a:endParaRPr>
          </a:p>
          <a:p>
            <a:pPr lvl="0" algn="r"/>
            <a:r>
              <a:rPr lang="fa-IR">
                <a:solidFill>
                  <a:srgbClr val="00B050"/>
                </a:solidFill>
              </a:rPr>
              <a:t>2-5 ) تئوری مدرن سرمایه گذاری</a:t>
            </a:r>
          </a:p>
          <a:p>
            <a:pPr lvl="0" algn="r"/>
            <a:endParaRPr lang="fa-IR">
              <a:solidFill>
                <a:srgbClr val="00B050"/>
              </a:solidFill>
            </a:endParaRPr>
          </a:p>
          <a:p>
            <a:pPr lvl="0" algn="r"/>
            <a:r>
              <a:rPr lang="fa-IR">
                <a:solidFill>
                  <a:srgbClr val="00B050"/>
                </a:solidFill>
              </a:rPr>
              <a:t>3-5 ) تئوری فرامدرن سرمایه گذاری</a:t>
            </a:r>
          </a:p>
          <a:p>
            <a:pPr lvl="0" algn="r"/>
            <a:r>
              <a:rPr lang="fa-IR">
                <a:solidFill>
                  <a:srgbClr val="00B050"/>
                </a:solidFill>
              </a:rPr>
              <a:t> </a:t>
            </a:r>
          </a:p>
          <a:p>
            <a:pPr lvl="0" algn="r"/>
            <a:r>
              <a:rPr lang="fa-IR">
                <a:solidFill>
                  <a:srgbClr val="00B050"/>
                </a:solidFill>
              </a:rPr>
              <a:t>4-5 ) تئوری بازار سرمایه</a:t>
            </a:r>
          </a:p>
          <a:p>
            <a:pPr lvl="0" algn="r"/>
            <a:r>
              <a:rPr lang="fa-IR">
                <a:solidFill>
                  <a:srgbClr val="00B050"/>
                </a:solidFill>
              </a:rPr>
              <a:t> </a:t>
            </a:r>
          </a:p>
          <a:p>
            <a:pPr lvl="0" algn="r"/>
            <a:r>
              <a:rPr lang="fa-IR">
                <a:solidFill>
                  <a:srgbClr val="00B050"/>
                </a:solidFill>
              </a:rPr>
              <a:t>5-5 ) مدل قیمت گذاری دارایی سرمایه ای </a:t>
            </a:r>
          </a:p>
          <a:p>
            <a:pPr lvl="0" algn="r"/>
            <a:r>
              <a:rPr lang="fa-IR">
                <a:solidFill>
                  <a:srgbClr val="00B050"/>
                </a:solidFill>
              </a:rPr>
              <a:t> </a:t>
            </a:r>
          </a:p>
        </p:txBody>
      </p:sp>
    </p:spTree>
  </p:cSld>
  <p:clrMapOvr>
    <a:masterClrMapping/>
  </p:clrMapOvr>
  <p:transition spd="slow" advTm="9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391951"/>
            <a:ext cx="9116705" cy="5016758"/>
          </a:xfrm>
          <a:prstGeom prst="rect">
            <a:avLst/>
          </a:prstGeom>
        </p:spPr>
        <p:txBody>
          <a:bodyPr wrap="square"/>
          <a:lstStyle>
            <a:lvl1pPr lvl="0">
              <a:defRPr/>
            </a:lvl1pPr>
          </a:lstStyle>
          <a:p>
            <a:pPr lvl="0" algn="r"/>
            <a:r>
              <a:rPr lang="fa-IR" sz="2400">
                <a:solidFill>
                  <a:srgbClr val="FF0000"/>
                </a:solidFill>
              </a:rPr>
              <a:t>استراتژیهای فعال:</a:t>
            </a:r>
          </a:p>
          <a:p>
            <a:pPr lvl="0" algn="r"/>
            <a:endParaRPr lang="fa-IR" sz="2400">
              <a:solidFill>
                <a:srgbClr val="FF0000"/>
              </a:solidFill>
            </a:endParaRPr>
          </a:p>
          <a:p>
            <a:pPr lvl="0" algn="r"/>
            <a:r>
              <a:rPr lang="fa-IR"/>
              <a:t>استراتژی فعال را به سه دسته زیر تقسیم می نمایند:</a:t>
            </a:r>
          </a:p>
          <a:p>
            <a:pPr lvl="0" algn="r"/>
            <a:endParaRPr lang="fa-IR"/>
          </a:p>
          <a:p>
            <a:pPr lvl="0" algn="r"/>
            <a:r>
              <a:rPr lang="fa-IR"/>
              <a:t>1- استراتژی سنجش موقعیت بازار</a:t>
            </a:r>
          </a:p>
          <a:p>
            <a:pPr lvl="0" algn="r"/>
            <a:endParaRPr lang="fa-IR"/>
          </a:p>
          <a:p>
            <a:pPr lvl="0" algn="r"/>
            <a:r>
              <a:rPr lang="fa-IR"/>
              <a:t>2- استراتژی گلچینی سهام </a:t>
            </a:r>
          </a:p>
          <a:p>
            <a:pPr lvl="0" algn="r"/>
            <a:r>
              <a:rPr lang="fa-IR"/>
              <a:t> </a:t>
            </a:r>
          </a:p>
          <a:p>
            <a:pPr lvl="0" algn="r"/>
            <a:r>
              <a:rPr lang="fa-IR"/>
              <a:t>3- استراتژی تمرکز بخشی</a:t>
            </a:r>
          </a:p>
          <a:p>
            <a:pPr lvl="0" algn="r"/>
            <a:endParaRPr lang="fa-IR"/>
          </a:p>
          <a:p>
            <a:pPr lvl="0" algn="just"/>
            <a:r>
              <a:rPr lang="fa-IR" sz="2000" b="1">
                <a:solidFill>
                  <a:srgbClr val="C00000"/>
                </a:solidFill>
              </a:rPr>
              <a:t>استراتژی سنجش موقعیت بازار</a:t>
            </a:r>
            <a:r>
              <a:rPr lang="fa-IR" sz="2000">
                <a:solidFill>
                  <a:srgbClr val="C00000"/>
                </a:solidFill>
              </a:rPr>
              <a:t> : </a:t>
            </a:r>
            <a:r>
              <a:rPr lang="fa-IR"/>
              <a:t>سرمایه گذار در تلاش برای بهبود عملکردش ازطریق زمان سنجی بازار می باشد وی در تلاش است بوسیله پیش بینی هایی که از بازار یا بخش های خاصی از بازار می نماید پرتفویش راتعدیل نماید .</a:t>
            </a:r>
          </a:p>
          <a:p>
            <a:pPr lvl="0" algn="r"/>
            <a:endParaRPr lang="fa-IR"/>
          </a:p>
          <a:p>
            <a:pPr lvl="0" algn="just"/>
            <a:r>
              <a:rPr lang="fa-IR">
                <a:solidFill>
                  <a:schemeClr val="accent2"/>
                </a:solidFill>
              </a:rPr>
              <a:t>مثال های استراتژی سنجش موقعیت بازار: </a:t>
            </a:r>
            <a:r>
              <a:rPr lang="fa-IR"/>
              <a:t>انتقال منابع بین اوراق بهادار کشور های مختلف، انتقال منابع بین بازار سهام و بازار اوراق قرضه و انتقال بین اوراق بهادار بازار سهام و اوراق بهادارخزانه( بدون ریسک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401556"/>
            <a:ext cx="9062115" cy="5416869"/>
          </a:xfrm>
          <a:prstGeom prst="rect">
            <a:avLst/>
          </a:prstGeom>
        </p:spPr>
        <p:txBody>
          <a:bodyPr wrap="square"/>
          <a:lstStyle>
            <a:lvl1pPr lvl="0">
              <a:defRPr/>
            </a:lvl1pPr>
          </a:lstStyle>
          <a:p>
            <a:pPr lvl="0" algn="just"/>
            <a:r>
              <a:rPr lang="fa-IR" sz="2000" b="1">
                <a:solidFill>
                  <a:srgbClr val="C00000"/>
                </a:solidFill>
              </a:rPr>
              <a:t>استراتژی گلچینی سهام: </a:t>
            </a:r>
            <a:r>
              <a:rPr lang="fa-IR"/>
              <a:t>سرمایه گذار وزن سهام زیر قیمت را در پرتفوی افزایش و وزن سهام بالای قیمت را کاهش  می دهد.</a:t>
            </a:r>
          </a:p>
          <a:p>
            <a:pPr lvl="0" algn="r"/>
            <a:endParaRPr lang="fa-IR"/>
          </a:p>
          <a:p>
            <a:pPr lvl="0" algn="just"/>
            <a:r>
              <a:rPr lang="fa-IR" sz="2000" b="1">
                <a:solidFill>
                  <a:srgbClr val="C00000"/>
                </a:solidFill>
              </a:rPr>
              <a:t>استراتژی تمرکز بخشی : </a:t>
            </a:r>
            <a:r>
              <a:rPr lang="fa-IR"/>
              <a:t>استراتژی تمرکز بخشی را چرخش در بین بخشها یا انتخاب بخشی نیز می نامند. این روش مشابه استراتژی گلچین سهام می باشد با این تفاوت که واحد مورد نظر به جای سهام صنعت یا بخش می باشد .</a:t>
            </a:r>
          </a:p>
          <a:p>
            <a:pPr lvl="0" algn="r"/>
            <a:endParaRPr lang="fa-IR"/>
          </a:p>
          <a:p>
            <a:pPr lvl="0" algn="just"/>
            <a:r>
              <a:rPr lang="fa-IR"/>
              <a:t>در </a:t>
            </a:r>
            <a:r>
              <a:rPr lang="fa-IR" b="1">
                <a:solidFill>
                  <a:srgbClr val="C00000"/>
                </a:solidFill>
              </a:rPr>
              <a:t>استراتژی تمرکز بخشی </a:t>
            </a:r>
            <a:r>
              <a:rPr lang="fa-IR"/>
              <a:t>سهام موجود را می توان به روشهای زیر به بخشهای مختلف تفکیک نمود:</a:t>
            </a:r>
          </a:p>
          <a:p>
            <a:pPr lvl="0" algn="just"/>
            <a:endParaRPr lang="fa-IR"/>
          </a:p>
          <a:p>
            <a:pPr lvl="0" algn="just"/>
            <a:r>
              <a:rPr lang="fa-IR"/>
              <a:t>1-طبقه بندی کلی صنایع (مانند صنعتی ، مالی ،زیر بنایی و ....)</a:t>
            </a:r>
          </a:p>
          <a:p>
            <a:pPr lvl="0" algn="just"/>
            <a:endParaRPr lang="fa-IR"/>
          </a:p>
          <a:p>
            <a:pPr lvl="0" algn="just"/>
            <a:r>
              <a:rPr lang="fa-IR"/>
              <a:t>2-طبقه بندی بر مبنای محصولات اصلی (مانند کالاهای مصرفی ،کالاهای صنعتی و خدمات)</a:t>
            </a:r>
          </a:p>
          <a:p>
            <a:pPr lvl="0" algn="just"/>
            <a:endParaRPr lang="fa-IR"/>
          </a:p>
          <a:p>
            <a:pPr lvl="0" algn="just"/>
            <a:r>
              <a:rPr lang="fa-IR"/>
              <a:t>3-ویژگی های رفتاری های سهام (مانند رشدی ، چرخه ای ،و با ثبات یا بر منبای اندازه ،سود نقدی و کیفیت)</a:t>
            </a:r>
          </a:p>
          <a:p>
            <a:pPr lvl="0" algn="just"/>
            <a:endParaRPr lang="fa-IR"/>
          </a:p>
          <a:p>
            <a:pPr lvl="0" algn="just"/>
            <a:r>
              <a:rPr lang="fa-IR"/>
              <a:t>4-بر مبنای حساسیت به یک یا چند پدیده اقتصادی خاص (مانند سهام حساس به نرخ سود ،نرخ ارز و غیره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236"/>
            <a:ext cx="9512490" cy="6186309"/>
          </a:xfrm>
          <a:prstGeom prst="rect">
            <a:avLst/>
          </a:prstGeom>
        </p:spPr>
        <p:txBody>
          <a:bodyPr wrap="square"/>
          <a:lstStyle>
            <a:lvl1pPr lvl="0">
              <a:defRPr/>
            </a:lvl1pPr>
          </a:lstStyle>
          <a:p>
            <a:pPr lvl="0" algn="r"/>
            <a:r>
              <a:rPr lang="fa-IR" sz="2400">
                <a:solidFill>
                  <a:srgbClr val="FF0000"/>
                </a:solidFill>
              </a:rPr>
              <a:t>مزایای مدیریت فعال :</a:t>
            </a:r>
          </a:p>
          <a:p>
            <a:pPr lvl="0" algn="r"/>
            <a:endParaRPr lang="fa-IR" sz="2400">
              <a:solidFill>
                <a:srgbClr val="FF0000"/>
              </a:solidFill>
            </a:endParaRPr>
          </a:p>
          <a:p>
            <a:pPr lvl="0" algn="just"/>
            <a:r>
              <a:rPr lang="fa-IR"/>
              <a:t>1-عدم اطمینان سرمایه گذاران به تئوری کارایی بازار و یا کارایی پایین تر بخش هایی از بازار.</a:t>
            </a:r>
          </a:p>
          <a:p>
            <a:pPr lvl="0" algn="just"/>
            <a:endParaRPr lang="fa-IR"/>
          </a:p>
          <a:p>
            <a:pPr lvl="0" algn="just"/>
            <a:r>
              <a:rPr lang="fa-IR"/>
              <a:t>2- تمایل به مدیریت نوسان پذیری پرتفوی با سرمایه گذاری بر روی سهام کم ریسک.</a:t>
            </a:r>
          </a:p>
          <a:p>
            <a:pPr lvl="0" algn="just"/>
            <a:endParaRPr lang="fa-IR"/>
          </a:p>
          <a:p>
            <a:pPr lvl="0" algn="just"/>
            <a:r>
              <a:rPr lang="fa-IR"/>
              <a:t>3- امکان تمایل به پذیرش ریسک مضاعف جهت کسب بازدهی بالاتر</a:t>
            </a:r>
            <a:r>
              <a:rPr/>
              <a:t>.</a:t>
            </a:r>
          </a:p>
          <a:p>
            <a:pPr lvl="0" algn="just"/>
            <a:endParaRPr/>
          </a:p>
          <a:p>
            <a:pPr lvl="0" algn="just"/>
            <a:r>
              <a:rPr lang="fa-IR" sz="2400">
                <a:solidFill>
                  <a:srgbClr val="FF0000"/>
                </a:solidFill>
              </a:rPr>
              <a:t>کاستی های مدیریت فعال </a:t>
            </a:r>
            <a:r>
              <a:rPr sz="2400">
                <a:solidFill>
                  <a:srgbClr val="FF0000"/>
                </a:solidFill>
              </a:rPr>
              <a:t>:</a:t>
            </a:r>
          </a:p>
          <a:p>
            <a:pPr lvl="0" algn="just"/>
            <a:endParaRPr sz="2400">
              <a:solidFill>
                <a:srgbClr val="FF0000"/>
              </a:solidFill>
            </a:endParaRPr>
          </a:p>
          <a:p>
            <a:pPr lvl="0" algn="just"/>
            <a:r>
              <a:rPr lang="fa-IR"/>
              <a:t>1- ممکن است مدیریت انتخاب اشتباهی در سرمایه گذاری انجام دهد</a:t>
            </a:r>
            <a:r>
              <a:rPr/>
              <a:t>.</a:t>
            </a:r>
          </a:p>
          <a:p>
            <a:pPr lvl="0" algn="just"/>
            <a:endParaRPr/>
          </a:p>
          <a:p>
            <a:pPr lvl="0" algn="just"/>
            <a:r>
              <a:rPr lang="fa-IR"/>
              <a:t>2- ممکن است مدیریت از یکی از نگرش های غلط در مدیریت پیروی کند</a:t>
            </a:r>
            <a:r>
              <a:rPr/>
              <a:t>.</a:t>
            </a:r>
          </a:p>
          <a:p>
            <a:pPr lvl="0" algn="just"/>
            <a:endParaRPr/>
          </a:p>
          <a:p>
            <a:pPr lvl="0" algn="just"/>
            <a:r>
              <a:rPr lang="fa-IR"/>
              <a:t>3- پرداخت حق الزحمه های مربوطه در مدیریت فعال بیشتر از حق الزحمه های مربوطه در مدیریت غیرفعال می باشند</a:t>
            </a:r>
            <a:r>
              <a:rPr/>
              <a:t>.</a:t>
            </a:r>
          </a:p>
          <a:p>
            <a:pPr lvl="0" algn="just"/>
            <a:endParaRPr/>
          </a:p>
          <a:p>
            <a:pPr lvl="0" algn="just"/>
            <a:r>
              <a:rPr lang="fa-IR"/>
              <a:t>4-تکرار معامله در مدیریت فعال وجود دارد</a:t>
            </a:r>
            <a:r>
              <a:rPr/>
              <a:t>.</a:t>
            </a:r>
          </a:p>
          <a:p>
            <a:pPr lvl="0" algn="just"/>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1" y="391952"/>
            <a:ext cx="9281393" cy="4893647"/>
          </a:xfrm>
          <a:prstGeom prst="rect">
            <a:avLst/>
          </a:prstGeom>
        </p:spPr>
        <p:txBody>
          <a:bodyPr wrap="square"/>
          <a:lstStyle>
            <a:lvl1pPr lvl="0">
              <a:defRPr/>
            </a:lvl1pPr>
          </a:lstStyle>
          <a:p>
            <a:pPr lvl="0" algn="r"/>
            <a:r>
              <a:rPr lang="fa-IR" sz="2400">
                <a:solidFill>
                  <a:srgbClr val="FF0000"/>
                </a:solidFill>
              </a:rPr>
              <a:t>سرمایه گذاری ارزشی در برابر سرمایه گذاری رشدی:</a:t>
            </a:r>
          </a:p>
          <a:p>
            <a:pPr lvl="0" algn="r"/>
            <a:endParaRPr lang="fa-IR" sz="2400">
              <a:solidFill>
                <a:srgbClr val="FF0000"/>
              </a:solidFill>
            </a:endParaRPr>
          </a:p>
          <a:p>
            <a:pPr lvl="0" algn="r"/>
            <a:endParaRPr lang="fa-IR" sz="2400">
              <a:solidFill>
                <a:srgbClr val="FF0000"/>
              </a:solidFill>
            </a:endParaRPr>
          </a:p>
          <a:p>
            <a:pPr lvl="0" algn="just"/>
            <a:r>
              <a:rPr lang="fa-IR" b="1">
                <a:solidFill>
                  <a:srgbClr val="FF0000"/>
                </a:solidFill>
              </a:rPr>
              <a:t>سهام رشدی </a:t>
            </a:r>
            <a:r>
              <a:rPr lang="fa-IR"/>
              <a:t>عبارت از سهام شرکت هایی است که دارای سود مثبت بالایی خواهند بود و این</a:t>
            </a:r>
          </a:p>
          <a:p>
            <a:pPr lvl="0" algn="just"/>
            <a:endParaRPr lang="fa-IR"/>
          </a:p>
          <a:p>
            <a:pPr lvl="0" algn="just"/>
            <a:r>
              <a:rPr lang="fa-IR"/>
              <a:t> سود بالاتر از متوسط نرخ بازدهی ، متناسب با ریسک آنان است زیرا که سهام آنان پایین تر از</a:t>
            </a:r>
          </a:p>
          <a:p>
            <a:pPr lvl="0" algn="just"/>
            <a:endParaRPr lang="fa-IR"/>
          </a:p>
          <a:p>
            <a:pPr lvl="0" algn="just"/>
            <a:r>
              <a:rPr lang="fa-IR"/>
              <a:t> ارزش ذاتی ارزش گذاری شده است. همچنین سهام آنها دارای نسبت بالایی از</a:t>
            </a:r>
            <a:r>
              <a:rPr/>
              <a:t> P/E </a:t>
            </a:r>
            <a:r>
              <a:rPr lang="fa-IR"/>
              <a:t>و </a:t>
            </a:r>
            <a:r>
              <a:rPr/>
              <a:t>P/B  </a:t>
            </a:r>
          </a:p>
          <a:p>
            <a:pPr lvl="0" algn="just"/>
            <a:endParaRPr/>
          </a:p>
          <a:p>
            <a:pPr lvl="0" algn="just"/>
            <a:r>
              <a:rPr lang="fa-IR"/>
              <a:t>است</a:t>
            </a:r>
            <a:r>
              <a:rPr/>
              <a:t>.</a:t>
            </a:r>
          </a:p>
          <a:p>
            <a:pPr lvl="0" algn="r"/>
            <a:endParaRPr/>
          </a:p>
          <a:p>
            <a:pPr lvl="0" algn="r"/>
            <a:r>
              <a:rPr lang="fa-IR" b="1">
                <a:solidFill>
                  <a:srgbClr val="FF0000"/>
                </a:solidFill>
              </a:rPr>
              <a:t>سهام ارزشی</a:t>
            </a:r>
            <a:r>
              <a:rPr lang="fa-IR">
                <a:solidFill>
                  <a:srgbClr val="FF0000"/>
                </a:solidFill>
              </a:rPr>
              <a:t> </a:t>
            </a:r>
            <a:r>
              <a:rPr lang="fa-IR"/>
              <a:t>، سهامی هستند که بنا به دلایلی ، به غیر از امکان رشد عایدات بالقوه ، پایین تر</a:t>
            </a:r>
          </a:p>
          <a:p>
            <a:pPr lvl="0" algn="r"/>
            <a:endParaRPr lang="fa-IR"/>
          </a:p>
          <a:p>
            <a:pPr lvl="0" algn="r"/>
            <a:r>
              <a:rPr lang="fa-IR"/>
              <a:t> از ارزش ذاتی قیمت گذاری شده اند. سهام ارزشی معمولاً سهامی با نسبت های</a:t>
            </a:r>
            <a:r>
              <a:rPr/>
              <a:t> P/E </a:t>
            </a:r>
            <a:r>
              <a:rPr lang="fa-IR"/>
              <a:t>پایین یا </a:t>
            </a:r>
          </a:p>
          <a:p>
            <a:pPr lvl="0" algn="r"/>
            <a:endParaRPr lang="fa-IR"/>
          </a:p>
          <a:p>
            <a:pPr lvl="0" algn="r"/>
            <a:r>
              <a:rPr lang="fa-IR"/>
              <a:t>نسبت های</a:t>
            </a:r>
            <a:r>
              <a:rPr/>
              <a:t> P/B </a:t>
            </a:r>
            <a:r>
              <a:rPr lang="fa-IR"/>
              <a:t>پایین می باشند.</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409139"/>
            <a:ext cx="9198592" cy="5355312"/>
          </a:xfrm>
          <a:prstGeom prst="rect">
            <a:avLst/>
          </a:prstGeom>
        </p:spPr>
        <p:txBody>
          <a:bodyPr wrap="square"/>
          <a:lstStyle>
            <a:lvl1pPr lvl="0">
              <a:defRPr/>
            </a:lvl1pPr>
          </a:lstStyle>
          <a:p>
            <a:pPr lvl="0" algn="r"/>
            <a:r>
              <a:rPr lang="fa-IR">
                <a:solidFill>
                  <a:srgbClr val="FF0000"/>
                </a:solidFill>
              </a:rPr>
              <a:t>معمولاً یک سرمایه گذار رشدی بدین گونه عمل می کند :</a:t>
            </a:r>
          </a:p>
          <a:p>
            <a:pPr lvl="0" algn="r"/>
            <a:endParaRPr lang="fa-IR">
              <a:solidFill>
                <a:srgbClr val="FF0000"/>
              </a:solidFill>
            </a:endParaRPr>
          </a:p>
          <a:p>
            <a:pPr lvl="0" algn="r"/>
            <a:r>
              <a:rPr lang="fa-IR"/>
              <a:t>•    تمرکز بر اجزای </a:t>
            </a:r>
            <a:r>
              <a:rPr/>
              <a:t>EPS </a:t>
            </a:r>
            <a:r>
              <a:rPr lang="fa-IR"/>
              <a:t>و ارزشیابی اقتصادی آن.</a:t>
            </a:r>
          </a:p>
          <a:p>
            <a:pPr lvl="0" algn="r"/>
            <a:endParaRPr lang="fa-IR"/>
          </a:p>
          <a:p>
            <a:pPr lvl="0" algn="r"/>
            <a:r>
              <a:rPr lang="fa-IR"/>
              <a:t>•    جستجو برای شرکت هایی که انتظار می رود </a:t>
            </a:r>
            <a:r>
              <a:rPr/>
              <a:t>EPS </a:t>
            </a:r>
            <a:r>
              <a:rPr lang="fa-IR"/>
              <a:t>آنها در آینده رشد سریعی داشته باشد.</a:t>
            </a:r>
          </a:p>
          <a:p>
            <a:pPr lvl="0" algn="r"/>
            <a:endParaRPr lang="fa-IR"/>
          </a:p>
          <a:p>
            <a:pPr lvl="0" algn="r"/>
            <a:r>
              <a:rPr lang="fa-IR"/>
              <a:t>•    تصور اینکه در کوتاه مدت نسبت </a:t>
            </a:r>
            <a:r>
              <a:rPr/>
              <a:t>P/E </a:t>
            </a:r>
            <a:r>
              <a:rPr lang="fa-IR"/>
              <a:t>ثابت باقی خواهد ماند و یا قیمت سهام بالا می رود.</a:t>
            </a:r>
          </a:p>
          <a:p>
            <a:pPr lvl="0" algn="r"/>
            <a:endParaRPr lang="fa-IR"/>
          </a:p>
          <a:p>
            <a:pPr lvl="0" algn="r"/>
            <a:endParaRPr lang="fa-IR"/>
          </a:p>
          <a:p>
            <a:pPr lvl="0" algn="r"/>
            <a:r>
              <a:rPr lang="fa-IR">
                <a:solidFill>
                  <a:srgbClr val="FF0000"/>
                </a:solidFill>
              </a:rPr>
              <a:t>در مقابل یک سرمایه گذار ارزشی بدین گونه عمل می نماید</a:t>
            </a:r>
            <a:r>
              <a:rPr>
                <a:solidFill>
                  <a:srgbClr val="FF0000"/>
                </a:solidFill>
              </a:rPr>
              <a:t> :</a:t>
            </a:r>
          </a:p>
          <a:p>
            <a:pPr lvl="0" algn="r"/>
            <a:endParaRPr>
              <a:solidFill>
                <a:srgbClr val="FF0000"/>
              </a:solidFill>
            </a:endParaRPr>
          </a:p>
          <a:p>
            <a:pPr marL="285750" lvl="0" indent="-285750" algn="r">
              <a:buFont typeface="Arial"/>
              <a:buChar char="•"/>
            </a:pPr>
            <a:r>
              <a:rPr lang="fa-IR"/>
              <a:t>  تمرکز بر اجزای قیمت واطمینان از این که از بعضی جهات قیمت سهم «ارزان » است</a:t>
            </a:r>
            <a:r>
              <a:rPr/>
              <a:t> .</a:t>
            </a:r>
          </a:p>
          <a:p>
            <a:pPr lvl="0" algn="r"/>
            <a:endParaRPr/>
          </a:p>
          <a:p>
            <a:pPr marL="285750" lvl="0" indent="-285750" algn="r">
              <a:buFont typeface="Arial"/>
              <a:buChar char="•"/>
            </a:pPr>
            <a:r>
              <a:rPr lang="fa-IR"/>
              <a:t>  توجه به سود جاری یا محرک های بنیادی رشد درآمد</a:t>
            </a:r>
            <a:r>
              <a:rPr/>
              <a:t>.</a:t>
            </a:r>
          </a:p>
          <a:p>
            <a:pPr lvl="0" algn="r"/>
            <a:endParaRPr/>
          </a:p>
          <a:p>
            <a:pPr marL="285750" lvl="0" indent="-285750" algn="r">
              <a:buFont typeface="Arial"/>
              <a:buChar char="•"/>
            </a:pPr>
            <a:r>
              <a:rPr lang="fa-IR"/>
              <a:t>  اغلب تصور کند که نرخ</a:t>
            </a:r>
            <a:r>
              <a:rPr/>
              <a:t> P/E </a:t>
            </a:r>
            <a:r>
              <a:rPr lang="fa-IR"/>
              <a:t>زیر سطح عادی آن است و به زودی بازار این وضعیت را با افزایش</a:t>
            </a:r>
          </a:p>
          <a:p>
            <a:pPr lvl="0" algn="r"/>
            <a:endParaRPr lang="fa-IR"/>
          </a:p>
          <a:p>
            <a:pPr lvl="0" algn="r"/>
            <a:r>
              <a:rPr lang="fa-IR"/>
              <a:t>      قیمت سهام ، بدون تغییر یا با تغییر اندکی در میزان سود «تصحیح» خواهد کرد</a:t>
            </a:r>
            <a:r>
              <a:rPr/>
              <a: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41827"/>
            <a:ext cx="9498845" cy="5355313"/>
          </a:xfrm>
          <a:prstGeom prst="rect">
            <a:avLst/>
          </a:prstGeom>
        </p:spPr>
        <p:txBody>
          <a:bodyPr wrap="square"/>
          <a:lstStyle>
            <a:lvl1pPr lvl="0">
              <a:defRPr/>
            </a:lvl1pPr>
          </a:lstStyle>
          <a:p>
            <a:pPr lvl="0" algn="r"/>
            <a:r>
              <a:rPr lang="fa-IR" sz="2400">
                <a:solidFill>
                  <a:srgbClr val="FF0000"/>
                </a:solidFill>
              </a:rPr>
              <a:t>استراتژی های تخصیص دارایی به صورت فعال :</a:t>
            </a:r>
          </a:p>
          <a:p>
            <a:pPr lvl="0" algn="r"/>
            <a:endParaRPr lang="fa-IR" sz="2400">
              <a:solidFill>
                <a:srgbClr val="FF0000"/>
              </a:solidFill>
            </a:endParaRPr>
          </a:p>
          <a:p>
            <a:pPr lvl="0" algn="r"/>
            <a:r>
              <a:rPr lang="fa-IR"/>
              <a:t>چهار استراتژی کلی برای تعیین ترکیب دارایی ها در پرتفوی وجود دارد که عبارتند از:</a:t>
            </a:r>
          </a:p>
          <a:p>
            <a:pPr lvl="0" algn="r"/>
            <a:endParaRPr lang="fa-IR"/>
          </a:p>
          <a:p>
            <a:pPr lvl="0" algn="r"/>
            <a:r>
              <a:rPr lang="fa-IR"/>
              <a:t> 1- روش های تخصیص یکپارچه دارایی</a:t>
            </a:r>
          </a:p>
          <a:p>
            <a:pPr lvl="0" algn="r"/>
            <a:endParaRPr lang="fa-IR"/>
          </a:p>
          <a:p>
            <a:pPr lvl="0" algn="r"/>
            <a:r>
              <a:rPr lang="fa-IR"/>
              <a:t> 2- استراتژیکی</a:t>
            </a:r>
          </a:p>
          <a:p>
            <a:pPr lvl="0" algn="r"/>
            <a:endParaRPr lang="fa-IR"/>
          </a:p>
          <a:p>
            <a:pPr lvl="0" algn="r"/>
            <a:r>
              <a:rPr lang="fa-IR"/>
              <a:t> 3- تاکتیکی</a:t>
            </a:r>
          </a:p>
          <a:p>
            <a:pPr lvl="0" algn="r"/>
            <a:endParaRPr lang="fa-IR"/>
          </a:p>
          <a:p>
            <a:pPr lvl="0" algn="r"/>
            <a:r>
              <a:rPr lang="fa-IR"/>
              <a:t> 4- اطمینان بخش</a:t>
            </a:r>
          </a:p>
          <a:p>
            <a:pPr lvl="0" algn="r"/>
            <a:endParaRPr lang="fa-IR"/>
          </a:p>
          <a:p>
            <a:pPr lvl="0" algn="r"/>
            <a:endParaRPr lang="fa-IR"/>
          </a:p>
          <a:p>
            <a:pPr lvl="0" algn="r"/>
            <a:r>
              <a:rPr lang="fa-IR" sz="2400">
                <a:solidFill>
                  <a:srgbClr val="FF0000"/>
                </a:solidFill>
              </a:rPr>
              <a:t>مدل استراتژی شبکه:</a:t>
            </a:r>
          </a:p>
          <a:p>
            <a:pPr lvl="0" algn="r"/>
            <a:endParaRPr lang="fa-IR" sz="2400">
              <a:solidFill>
                <a:srgbClr val="FF0000"/>
              </a:solidFill>
            </a:endParaRPr>
          </a:p>
          <a:p>
            <a:pPr lvl="0" algn="r"/>
            <a:r>
              <a:rPr lang="fa-IR"/>
              <a:t>این مدل، از روش های مورد استفاده در مدیریت پرتفوی فعال سهام می باشد و سعی در شناسایی</a:t>
            </a:r>
          </a:p>
          <a:p>
            <a:pPr lvl="0" algn="r"/>
            <a:endParaRPr lang="fa-IR"/>
          </a:p>
          <a:p>
            <a:pPr lvl="0" algn="r"/>
            <a:r>
              <a:rPr lang="fa-IR"/>
              <a:t> پرتفویی از سهام شرکتها با قابلیت و بازدهی بالاتر نسبت به بازدهی پرتفوی بازار دارد.</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7583"/>
            <a:ext cx="9621672" cy="4062651"/>
          </a:xfrm>
          <a:prstGeom prst="rect">
            <a:avLst/>
          </a:prstGeom>
        </p:spPr>
        <p:txBody>
          <a:bodyPr wrap="square"/>
          <a:lstStyle>
            <a:lvl1pPr lvl="0">
              <a:defRPr/>
            </a:lvl1pPr>
          </a:lstStyle>
          <a:p>
            <a:pPr lvl="0" algn="r"/>
            <a:r>
              <a:rPr lang="fa-IR" sz="2400">
                <a:solidFill>
                  <a:srgbClr val="FF0000"/>
                </a:solidFill>
              </a:rPr>
              <a:t>روش اجرای مدل استراتژی شبکه:</a:t>
            </a:r>
          </a:p>
          <a:p>
            <a:pPr lvl="0" algn="r"/>
            <a:endParaRPr lang="fa-IR" sz="2400">
              <a:solidFill>
                <a:srgbClr val="FF0000"/>
              </a:solidFill>
            </a:endParaRPr>
          </a:p>
          <a:p>
            <a:pPr lvl="0" algn="just"/>
            <a:r>
              <a:rPr lang="fa-IR">
                <a:solidFill>
                  <a:schemeClr val="accent5"/>
                </a:solidFill>
              </a:rPr>
              <a:t>در مدل استراتژی شبکه باتوجه به نسبت های </a:t>
            </a:r>
            <a:r>
              <a:rPr>
                <a:solidFill>
                  <a:schemeClr val="accent5"/>
                </a:solidFill>
              </a:rPr>
              <a:t>P/E </a:t>
            </a:r>
            <a:r>
              <a:rPr lang="fa-IR">
                <a:solidFill>
                  <a:schemeClr val="accent5"/>
                </a:solidFill>
              </a:rPr>
              <a:t>و </a:t>
            </a:r>
            <a:r>
              <a:rPr>
                <a:solidFill>
                  <a:schemeClr val="accent5"/>
                </a:solidFill>
              </a:rPr>
              <a:t>P/B </a:t>
            </a:r>
            <a:r>
              <a:rPr lang="fa-IR">
                <a:solidFill>
                  <a:schemeClr val="accent5"/>
                </a:solidFill>
              </a:rPr>
              <a:t>و همچنین ارزش بازار جهت گروه بندی</a:t>
            </a:r>
          </a:p>
          <a:p>
            <a:pPr lvl="0" algn="just"/>
            <a:endParaRPr lang="fa-IR">
              <a:solidFill>
                <a:schemeClr val="accent5"/>
              </a:solidFill>
            </a:endParaRPr>
          </a:p>
          <a:p>
            <a:pPr lvl="0" algn="just"/>
            <a:r>
              <a:rPr lang="fa-IR">
                <a:solidFill>
                  <a:schemeClr val="accent5"/>
                </a:solidFill>
              </a:rPr>
              <a:t>شرکت های مورد مطالعه به 9 گروه در 6 گام به شرح ذیل استفاده می گردد:</a:t>
            </a:r>
          </a:p>
          <a:p>
            <a:pPr lvl="0" algn="just"/>
            <a:endParaRPr lang="fa-IR">
              <a:solidFill>
                <a:schemeClr val="accent5"/>
              </a:solidFill>
            </a:endParaRPr>
          </a:p>
          <a:p>
            <a:pPr lvl="0" algn="just"/>
            <a:endParaRPr lang="fa-IR">
              <a:solidFill>
                <a:schemeClr val="accent5"/>
              </a:solidFill>
            </a:endParaRPr>
          </a:p>
          <a:p>
            <a:pPr lvl="0" algn="just"/>
            <a:r>
              <a:rPr>
                <a:solidFill>
                  <a:srgbClr val="00B050"/>
                </a:solidFill>
              </a:rPr>
              <a:t>•</a:t>
            </a:r>
            <a:r>
              <a:rPr lang="fa-IR">
                <a:solidFill>
                  <a:srgbClr val="00B050"/>
                </a:solidFill>
              </a:rPr>
              <a:t> شرکت هایی با نسبت های</a:t>
            </a:r>
            <a:r>
              <a:rPr>
                <a:solidFill>
                  <a:srgbClr val="00B050"/>
                </a:solidFill>
              </a:rPr>
              <a:t> P/E </a:t>
            </a:r>
            <a:r>
              <a:rPr lang="fa-IR">
                <a:solidFill>
                  <a:srgbClr val="00B050"/>
                </a:solidFill>
              </a:rPr>
              <a:t>و</a:t>
            </a:r>
            <a:r>
              <a:rPr>
                <a:solidFill>
                  <a:srgbClr val="00B050"/>
                </a:solidFill>
              </a:rPr>
              <a:t> P/B </a:t>
            </a:r>
            <a:r>
              <a:rPr lang="fa-IR">
                <a:solidFill>
                  <a:srgbClr val="00B050"/>
                </a:solidFill>
              </a:rPr>
              <a:t>سهام پایین یا زیر حد متوسط سهام ارزش می باشد</a:t>
            </a:r>
            <a:r>
              <a:rPr>
                <a:solidFill>
                  <a:srgbClr val="00B050"/>
                </a:solidFill>
              </a:rPr>
              <a:t>.</a:t>
            </a:r>
          </a:p>
          <a:p>
            <a:pPr lvl="0" algn="just"/>
            <a:endParaRPr>
              <a:solidFill>
                <a:srgbClr val="00B050"/>
              </a:solidFill>
            </a:endParaRPr>
          </a:p>
          <a:p>
            <a:pPr lvl="0" algn="just"/>
            <a:r>
              <a:rPr>
                <a:solidFill>
                  <a:srgbClr val="00B050"/>
                </a:solidFill>
              </a:rPr>
              <a:t>•</a:t>
            </a:r>
            <a:r>
              <a:rPr lang="fa-IR">
                <a:solidFill>
                  <a:srgbClr val="00B050"/>
                </a:solidFill>
              </a:rPr>
              <a:t> شرکت هایی با نسبت های</a:t>
            </a:r>
            <a:r>
              <a:rPr>
                <a:solidFill>
                  <a:srgbClr val="00B050"/>
                </a:solidFill>
              </a:rPr>
              <a:t> P/E </a:t>
            </a:r>
            <a:r>
              <a:rPr lang="fa-IR">
                <a:solidFill>
                  <a:srgbClr val="00B050"/>
                </a:solidFill>
              </a:rPr>
              <a:t>و</a:t>
            </a:r>
            <a:r>
              <a:rPr>
                <a:solidFill>
                  <a:srgbClr val="00B050"/>
                </a:solidFill>
              </a:rPr>
              <a:t> P/B </a:t>
            </a:r>
            <a:r>
              <a:rPr lang="fa-IR">
                <a:solidFill>
                  <a:srgbClr val="00B050"/>
                </a:solidFill>
              </a:rPr>
              <a:t>سهام بالا یا بیش از حد متوسط سهام رشدی می باشد</a:t>
            </a:r>
            <a:r>
              <a:rPr>
                <a:solidFill>
                  <a:srgbClr val="00B050"/>
                </a:solidFill>
              </a:rPr>
              <a:t>.</a:t>
            </a:r>
          </a:p>
          <a:p>
            <a:pPr lvl="0" algn="just"/>
            <a:endParaRPr>
              <a:solidFill>
                <a:srgbClr val="00B050"/>
              </a:solidFill>
            </a:endParaRPr>
          </a:p>
          <a:p>
            <a:pPr lvl="0" algn="just"/>
            <a:r>
              <a:rPr>
                <a:solidFill>
                  <a:srgbClr val="00B050"/>
                </a:solidFill>
              </a:rPr>
              <a:t>•</a:t>
            </a:r>
            <a:r>
              <a:rPr lang="fa-IR">
                <a:solidFill>
                  <a:srgbClr val="00B050"/>
                </a:solidFill>
              </a:rPr>
              <a:t> شرکت هایی با نسبت های</a:t>
            </a:r>
            <a:r>
              <a:rPr>
                <a:solidFill>
                  <a:srgbClr val="00B050"/>
                </a:solidFill>
              </a:rPr>
              <a:t> P/E </a:t>
            </a:r>
            <a:r>
              <a:rPr lang="fa-IR">
                <a:solidFill>
                  <a:srgbClr val="00B050"/>
                </a:solidFill>
              </a:rPr>
              <a:t>و</a:t>
            </a:r>
            <a:r>
              <a:rPr>
                <a:solidFill>
                  <a:srgbClr val="00B050"/>
                </a:solidFill>
              </a:rPr>
              <a:t> P/B </a:t>
            </a:r>
            <a:r>
              <a:rPr lang="fa-IR">
                <a:solidFill>
                  <a:srgbClr val="00B050"/>
                </a:solidFill>
              </a:rPr>
              <a:t>در حد متوسط داشته باشند سهام رشدی- ارزشی می باشد</a:t>
            </a:r>
            <a:r>
              <a:rPr>
                <a:solidFill>
                  <a:srgbClr val="00B050"/>
                </a:solidFill>
              </a:rPr>
              <a:t>.</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 y="428851"/>
            <a:ext cx="9280478" cy="6524864"/>
          </a:xfrm>
          <a:prstGeom prst="rect">
            <a:avLst/>
          </a:prstGeom>
        </p:spPr>
        <p:txBody>
          <a:bodyPr wrap="square"/>
          <a:lstStyle>
            <a:lvl1pPr lvl="0">
              <a:defRPr/>
            </a:lvl1pPr>
          </a:lstStyle>
          <a:p>
            <a:pPr lvl="0" algn="r"/>
            <a:r>
              <a:rPr lang="fa-IR" sz="2000" b="1">
                <a:solidFill>
                  <a:srgbClr val="FF0000"/>
                </a:solidFill>
              </a:rPr>
              <a:t>الف : نوع سهام:</a:t>
            </a:r>
          </a:p>
          <a:p>
            <a:pPr lvl="0" algn="r"/>
            <a:endParaRPr lang="fa-IR" sz="2000" b="1">
              <a:solidFill>
                <a:srgbClr val="FF0000"/>
              </a:solidFill>
            </a:endParaRPr>
          </a:p>
          <a:p>
            <a:pPr lvl="0" algn="just"/>
            <a:r>
              <a:rPr lang="fa-IR">
                <a:solidFill>
                  <a:srgbClr val="00B050"/>
                </a:solidFill>
              </a:rPr>
              <a:t>برای گروه بندی شرکتها برای استخراج شبکه پرتفوی می باید گام های زیر را به ترتیب طی نمود :</a:t>
            </a:r>
          </a:p>
          <a:p>
            <a:pPr lvl="0" algn="just"/>
            <a:endParaRPr lang="fa-IR">
              <a:solidFill>
                <a:srgbClr val="00B050"/>
              </a:solidFill>
            </a:endParaRPr>
          </a:p>
          <a:p>
            <a:pPr lvl="0" algn="just"/>
            <a:r>
              <a:rPr lang="fa-IR">
                <a:solidFill>
                  <a:srgbClr val="00B050"/>
                </a:solidFill>
              </a:rPr>
              <a:t>1- استخراج مقادیر</a:t>
            </a:r>
            <a:r>
              <a:rPr>
                <a:solidFill>
                  <a:srgbClr val="00B050"/>
                </a:solidFill>
              </a:rPr>
              <a:t> P/E </a:t>
            </a:r>
            <a:r>
              <a:rPr lang="fa-IR">
                <a:solidFill>
                  <a:srgbClr val="00B050"/>
                </a:solidFill>
              </a:rPr>
              <a:t>و</a:t>
            </a:r>
            <a:r>
              <a:rPr>
                <a:solidFill>
                  <a:srgbClr val="00B050"/>
                </a:solidFill>
              </a:rPr>
              <a:t> P/B </a:t>
            </a:r>
            <a:r>
              <a:rPr lang="fa-IR">
                <a:solidFill>
                  <a:srgbClr val="00B050"/>
                </a:solidFill>
              </a:rPr>
              <a:t>برای هر یک از سال های مورد مطالعه</a:t>
            </a:r>
            <a:r>
              <a:rPr>
                <a:solidFill>
                  <a:srgbClr val="00B050"/>
                </a:solidFill>
              </a:rPr>
              <a:t> .</a:t>
            </a:r>
          </a:p>
          <a:p>
            <a:pPr lvl="0" algn="just"/>
            <a:r>
              <a:rPr lang="fa-IR">
                <a:solidFill>
                  <a:srgbClr val="00B050"/>
                </a:solidFill>
              </a:rPr>
              <a:t>2- رتبه بندی مقادیر</a:t>
            </a:r>
            <a:r>
              <a:rPr>
                <a:solidFill>
                  <a:srgbClr val="00B050"/>
                </a:solidFill>
              </a:rPr>
              <a:t> P/E </a:t>
            </a:r>
            <a:r>
              <a:rPr lang="fa-IR">
                <a:solidFill>
                  <a:srgbClr val="00B050"/>
                </a:solidFill>
              </a:rPr>
              <a:t>و</a:t>
            </a:r>
            <a:r>
              <a:rPr>
                <a:solidFill>
                  <a:srgbClr val="00B050"/>
                </a:solidFill>
              </a:rPr>
              <a:t> P/B </a:t>
            </a:r>
            <a:r>
              <a:rPr lang="fa-IR">
                <a:solidFill>
                  <a:srgbClr val="00B050"/>
                </a:solidFill>
              </a:rPr>
              <a:t>با استفاده از روش تاکسونومی</a:t>
            </a:r>
            <a:r>
              <a:rPr>
                <a:solidFill>
                  <a:srgbClr val="00B050"/>
                </a:solidFill>
              </a:rPr>
              <a:t>.</a:t>
            </a:r>
          </a:p>
          <a:p>
            <a:pPr lvl="0" algn="just"/>
            <a:r>
              <a:rPr lang="fa-IR">
                <a:solidFill>
                  <a:srgbClr val="00B050"/>
                </a:solidFill>
              </a:rPr>
              <a:t>3- با استفاده از فرمول چارک ها ، طبقه بندی به دست آمده را به چهار گروه ، چارک اول را شرکت های ارزشی ، چارک دوم و سوم را شرکت های ارزشی و رشدی و چارک چهارم را شرکت های رشدی نام گذاری می کنیم</a:t>
            </a:r>
            <a:r>
              <a:rPr>
                <a:solidFill>
                  <a:srgbClr val="00B050"/>
                </a:solidFill>
              </a:rPr>
              <a:t>.</a:t>
            </a:r>
          </a:p>
          <a:p>
            <a:pPr lvl="0" algn="just"/>
            <a:endParaRPr>
              <a:solidFill>
                <a:srgbClr val="00B050"/>
              </a:solidFill>
            </a:endParaRPr>
          </a:p>
          <a:p>
            <a:pPr lvl="0" algn="just"/>
            <a:r>
              <a:rPr lang="fa-IR" b="1">
                <a:solidFill>
                  <a:srgbClr val="FF0000"/>
                </a:solidFill>
              </a:rPr>
              <a:t>ب : نوع شرکت:</a:t>
            </a:r>
          </a:p>
          <a:p>
            <a:pPr lvl="0" algn="just"/>
            <a:endParaRPr lang="fa-IR" b="1">
              <a:solidFill>
                <a:srgbClr val="FF0000"/>
              </a:solidFill>
            </a:endParaRPr>
          </a:p>
          <a:p>
            <a:pPr lvl="0" algn="just"/>
            <a:r>
              <a:rPr lang="fa-IR">
                <a:solidFill>
                  <a:srgbClr val="00B050"/>
                </a:solidFill>
              </a:rPr>
              <a:t>4- استخراج ارزش بازار هر شرکت و سپس گروه بندی آن ها همانند مرحله دوم</a:t>
            </a:r>
            <a:r>
              <a:rPr>
                <a:solidFill>
                  <a:srgbClr val="00B050"/>
                </a:solidFill>
              </a:rPr>
              <a:t>.</a:t>
            </a:r>
          </a:p>
          <a:p>
            <a:pPr lvl="0" algn="just"/>
            <a:r>
              <a:rPr lang="fa-IR">
                <a:solidFill>
                  <a:srgbClr val="00B050"/>
                </a:solidFill>
              </a:rPr>
              <a:t>5- چارک اول شرکت های با اندازه ی کوچک، چارک دوم و سوم شرکت های متوسط و چارک چهارم را شرکت های با مقیاس بزرگ نام گذاری می کنیم</a:t>
            </a:r>
            <a:r>
              <a:rPr>
                <a:solidFill>
                  <a:srgbClr val="00B050"/>
                </a:solidFill>
              </a:rPr>
              <a:t>.</a:t>
            </a:r>
          </a:p>
          <a:p>
            <a:pPr lvl="0" algn="just"/>
            <a:endParaRPr>
              <a:solidFill>
                <a:srgbClr val="00B050"/>
              </a:solidFill>
            </a:endParaRPr>
          </a:p>
          <a:p>
            <a:pPr lvl="0" algn="just"/>
            <a:r>
              <a:rPr lang="fa-IR" b="1">
                <a:solidFill>
                  <a:srgbClr val="FF0000"/>
                </a:solidFill>
              </a:rPr>
              <a:t>ج : طبقه بندی:</a:t>
            </a:r>
          </a:p>
          <a:p>
            <a:pPr lvl="0" algn="just"/>
            <a:endParaRPr lang="fa-IR" b="1">
              <a:solidFill>
                <a:srgbClr val="FF0000"/>
              </a:solidFill>
            </a:endParaRPr>
          </a:p>
          <a:p>
            <a:pPr lvl="0" algn="just"/>
            <a:r>
              <a:rPr lang="fa-IR">
                <a:solidFill>
                  <a:srgbClr val="00B050"/>
                </a:solidFill>
              </a:rPr>
              <a:t>6- در نهایت با استفاده از اطلاعات بدست آمده در گام های 3 و 5 نسبت به تکمیل و استخراج </a:t>
            </a:r>
          </a:p>
          <a:p>
            <a:pPr lvl="0" algn="just"/>
            <a:r>
              <a:rPr lang="fa-IR">
                <a:solidFill>
                  <a:srgbClr val="00B050"/>
                </a:solidFill>
              </a:rPr>
              <a:t>شبکه پرتفوی در 9 شبکه به صورت ماتریسی اقدام می نماییم که نتیجه آن در سطر نوع سهام، </a:t>
            </a:r>
          </a:p>
          <a:p>
            <a:pPr lvl="0" algn="just"/>
            <a:r>
              <a:rPr lang="fa-IR">
                <a:solidFill>
                  <a:srgbClr val="00B050"/>
                </a:solidFill>
              </a:rPr>
              <a:t>ارزشی ، ارزشی- رشدی و رشدی و در ستون اندازه شرکت، بزرگ، متوسط و کوچک در ماتریس</a:t>
            </a:r>
          </a:p>
          <a:p>
            <a:pPr lvl="0" algn="just"/>
            <a:r>
              <a:rPr lang="fa-IR">
                <a:solidFill>
                  <a:srgbClr val="00B050"/>
                </a:solidFill>
              </a:rPr>
              <a:t> 3 ×3 استخراج می گردد.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366174"/>
            <a:ext cx="9294126" cy="5078313"/>
          </a:xfrm>
          <a:prstGeom prst="rect">
            <a:avLst/>
          </a:prstGeom>
        </p:spPr>
        <p:txBody>
          <a:bodyPr wrap="square"/>
          <a:lstStyle>
            <a:lvl1pPr lvl="0">
              <a:defRPr/>
            </a:lvl1pPr>
          </a:lstStyle>
          <a:p>
            <a:pPr lvl="0" algn="r"/>
            <a:endParaRPr/>
          </a:p>
          <a:p>
            <a:pPr lvl="0" algn="r"/>
            <a:r>
              <a:rPr lang="fa-IR" b="1">
                <a:solidFill>
                  <a:srgbClr val="FF0000"/>
                </a:solidFill>
              </a:rPr>
              <a:t>تئوری مدرن سرمایه گذاری</a:t>
            </a:r>
            <a:r>
              <a:rPr lang="fa-IR">
                <a:solidFill>
                  <a:srgbClr val="FF0000"/>
                </a:solidFill>
              </a:rPr>
              <a:t>:</a:t>
            </a:r>
            <a:r>
              <a:rPr>
                <a:solidFill>
                  <a:srgbClr val="FF0000"/>
                </a:solidFill>
              </a:rPr>
              <a:t>Modern Portfolio Theory ( MPT )                         </a:t>
            </a:r>
          </a:p>
          <a:p>
            <a:pPr lvl="0" algn="r"/>
            <a:endParaRPr>
              <a:solidFill>
                <a:srgbClr val="FF0000"/>
              </a:solidFill>
            </a:endParaRPr>
          </a:p>
          <a:p>
            <a:pPr lvl="0" algn="r"/>
            <a:r>
              <a:rPr lang="fa-IR">
                <a:solidFill>
                  <a:srgbClr val="00B0F0"/>
                </a:solidFill>
              </a:rPr>
              <a:t>به طور خلاصه می توان گفت که تئوری مدرن پرتفوی براساس رابطه ریسک و بازده محاسبه شده </a:t>
            </a:r>
          </a:p>
          <a:p>
            <a:pPr lvl="0" algn="r"/>
            <a:endParaRPr lang="fa-IR">
              <a:solidFill>
                <a:srgbClr val="00B0F0"/>
              </a:solidFill>
            </a:endParaRPr>
          </a:p>
          <a:p>
            <a:pPr lvl="0" algn="r"/>
            <a:r>
              <a:rPr lang="fa-IR">
                <a:solidFill>
                  <a:srgbClr val="00B0F0"/>
                </a:solidFill>
              </a:rPr>
              <a:t>از طریق انحراف معیار تبیین می شود . این تئوری فرصتی را برای سرمایه گذاران فراهم می کند تا </a:t>
            </a:r>
          </a:p>
          <a:p>
            <a:pPr lvl="0" algn="r"/>
            <a:endParaRPr lang="fa-IR">
              <a:solidFill>
                <a:srgbClr val="00B0F0"/>
              </a:solidFill>
            </a:endParaRPr>
          </a:p>
          <a:p>
            <a:pPr lvl="0" algn="r"/>
            <a:r>
              <a:rPr lang="fa-IR">
                <a:solidFill>
                  <a:srgbClr val="00B0F0"/>
                </a:solidFill>
              </a:rPr>
              <a:t>آنها از طریق متنوع کردن سرمایه گذاری برای حداکثر نمودن سرمایه گذاری شان استفاده کنند.</a:t>
            </a:r>
          </a:p>
          <a:p>
            <a:pPr lvl="0" algn="r"/>
            <a:endParaRPr lang="fa-IR">
              <a:solidFill>
                <a:srgbClr val="00B0F0"/>
              </a:solidFill>
            </a:endParaRPr>
          </a:p>
          <a:p>
            <a:pPr lvl="0" algn="r"/>
            <a:endParaRPr lang="fa-IR">
              <a:solidFill>
                <a:srgbClr val="00B0F0"/>
              </a:solidFill>
            </a:endParaRPr>
          </a:p>
          <a:p>
            <a:pPr lvl="0" algn="r"/>
            <a:r>
              <a:rPr lang="fa-IR" b="1">
                <a:solidFill>
                  <a:srgbClr val="FF0000"/>
                </a:solidFill>
              </a:rPr>
              <a:t>مفروضات این تئوری عبارتند از</a:t>
            </a:r>
            <a:r>
              <a:rPr b="1">
                <a:solidFill>
                  <a:srgbClr val="FF0000"/>
                </a:solidFill>
              </a:rPr>
              <a:t> :</a:t>
            </a:r>
          </a:p>
          <a:p>
            <a:pPr lvl="0" algn="r"/>
            <a:endParaRPr b="1">
              <a:solidFill>
                <a:srgbClr val="FF0000"/>
              </a:solidFill>
            </a:endParaRPr>
          </a:p>
          <a:p>
            <a:pPr lvl="0" algn="r"/>
            <a:r>
              <a:rPr lang="fa-IR">
                <a:solidFill>
                  <a:srgbClr val="00B0F0"/>
                </a:solidFill>
              </a:rPr>
              <a:t>1- توزیع بازدهی همه اوراق بهادار و دارایی ها نرمال می باشد</a:t>
            </a:r>
            <a:r>
              <a:rPr>
                <a:solidFill>
                  <a:srgbClr val="00B0F0"/>
                </a:solidFill>
              </a:rPr>
              <a:t>.</a:t>
            </a:r>
          </a:p>
          <a:p>
            <a:pPr lvl="0" algn="r"/>
            <a:endParaRPr>
              <a:solidFill>
                <a:srgbClr val="00B0F0"/>
              </a:solidFill>
            </a:endParaRPr>
          </a:p>
          <a:p>
            <a:pPr lvl="0" algn="r"/>
            <a:r>
              <a:rPr lang="fa-IR">
                <a:solidFill>
                  <a:srgbClr val="00B0F0"/>
                </a:solidFill>
              </a:rPr>
              <a:t>2- واریانس بازدهی دارایی ، شاخص مناسبی برای اندازه گیری ریسک می باشد.</a:t>
            </a:r>
          </a:p>
          <a:p>
            <a:pPr lvl="0" algn="r"/>
            <a:endParaRPr lang="fa-IR">
              <a:solidFill>
                <a:srgbClr val="00B0F0"/>
              </a:solidFill>
            </a:endParaRPr>
          </a:p>
          <a:p>
            <a:pPr lvl="0" algn="r"/>
            <a:r>
              <a:rPr lang="fa-IR">
                <a:solidFill>
                  <a:srgbClr val="00B0F0"/>
                </a:solidFill>
              </a:rPr>
              <a:t>3- سرمایه گذار از ریسک گریزان است</a:t>
            </a:r>
            <a:r>
              <a:rPr>
                <a:solidFill>
                  <a:srgbClr val="00B0F0"/>
                </a:solidFill>
              </a:rPr>
              <a: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 y="282265"/>
            <a:ext cx="9266831" cy="5355312"/>
          </a:xfrm>
          <a:prstGeom prst="rect">
            <a:avLst/>
          </a:prstGeom>
        </p:spPr>
        <p:txBody>
          <a:bodyPr wrap="square"/>
          <a:lstStyle>
            <a:lvl1pPr lvl="0">
              <a:defRPr/>
            </a:lvl1pPr>
          </a:lstStyle>
          <a:p>
            <a:pPr lvl="0" algn="r"/>
            <a:r>
              <a:rPr lang="fa-IR" b="1">
                <a:solidFill>
                  <a:srgbClr val="FF0000"/>
                </a:solidFill>
              </a:rPr>
              <a:t>نکته: </a:t>
            </a:r>
          </a:p>
          <a:p>
            <a:pPr lvl="0" algn="just"/>
            <a:r>
              <a:rPr lang="fa-IR">
                <a:solidFill>
                  <a:srgbClr val="00B0F0"/>
                </a:solidFill>
              </a:rPr>
              <a:t>تئوری پرتفوی نوین براساس برهان ساده فریبنده ای بنا شده که عبارت است از «یک سرمایه </a:t>
            </a:r>
          </a:p>
          <a:p>
            <a:pPr lvl="0" algn="just"/>
            <a:endParaRPr lang="fa-IR">
              <a:solidFill>
                <a:srgbClr val="00B0F0"/>
              </a:solidFill>
            </a:endParaRPr>
          </a:p>
          <a:p>
            <a:pPr lvl="0" algn="just"/>
            <a:r>
              <a:rPr lang="fa-IR">
                <a:solidFill>
                  <a:srgbClr val="00B0F0"/>
                </a:solidFill>
              </a:rPr>
              <a:t>گذار پرتفوی بهینه اش را از مجموعه ای از پرتفوی هایی انتخاب خواهد نمود که دارای :</a:t>
            </a:r>
          </a:p>
          <a:p>
            <a:pPr lvl="0" algn="just"/>
            <a:endParaRPr lang="fa-IR">
              <a:solidFill>
                <a:srgbClr val="00B0F0"/>
              </a:solidFill>
            </a:endParaRPr>
          </a:p>
          <a:p>
            <a:pPr lvl="0" algn="just"/>
            <a:r>
              <a:rPr lang="fa-IR">
                <a:solidFill>
                  <a:srgbClr val="00B0F0"/>
                </a:solidFill>
              </a:rPr>
              <a:t>• پیشنهاد حداکثر نمودن بازده مورد انتظار برای سطوح متغیر ریسک.</a:t>
            </a:r>
          </a:p>
          <a:p>
            <a:pPr lvl="0" algn="just"/>
            <a:endParaRPr lang="fa-IR">
              <a:solidFill>
                <a:srgbClr val="00B0F0"/>
              </a:solidFill>
            </a:endParaRPr>
          </a:p>
          <a:p>
            <a:pPr lvl="0" algn="just"/>
            <a:r>
              <a:rPr lang="fa-IR">
                <a:solidFill>
                  <a:srgbClr val="00B0F0"/>
                </a:solidFill>
              </a:rPr>
              <a:t>• پیشنهاد حداقل نمودن ریسک برای سطوح متغیر بازده مورد انتظار باشد.</a:t>
            </a:r>
          </a:p>
          <a:p>
            <a:pPr lvl="0" algn="just"/>
            <a:endParaRPr lang="fa-IR">
              <a:solidFill>
                <a:srgbClr val="00B0F0"/>
              </a:solidFill>
            </a:endParaRPr>
          </a:p>
          <a:p>
            <a:pPr lvl="0" algn="r"/>
            <a:r>
              <a:rPr lang="fa-IR" sz="2400">
                <a:solidFill>
                  <a:srgbClr val="FF0000"/>
                </a:solidFill>
              </a:rPr>
              <a:t>تئوری فرامدرن سرمایه گذاری:</a:t>
            </a:r>
          </a:p>
          <a:p>
            <a:pPr lvl="0" algn="r"/>
            <a:r>
              <a:rPr sz="2400">
                <a:solidFill>
                  <a:srgbClr val="FF0000"/>
                </a:solidFill>
              </a:rPr>
              <a:t>    Post-Modern portfolio Theory (PMPT)                                       </a:t>
            </a:r>
          </a:p>
          <a:p>
            <a:pPr lvl="0" algn="r"/>
            <a:r>
              <a:rPr sz="2400">
                <a:solidFill>
                  <a:srgbClr val="FF0000"/>
                </a:solidFill>
              </a:rPr>
              <a:t>             </a:t>
            </a:r>
          </a:p>
          <a:p>
            <a:pPr marL="285750" lvl="0" indent="-285750" algn="just">
              <a:buFont typeface="Wingdings"/>
              <a:buChar char="v"/>
            </a:pPr>
            <a:r>
              <a:rPr lang="fa-IR">
                <a:solidFill>
                  <a:srgbClr val="00B0F0"/>
                </a:solidFill>
              </a:rPr>
              <a:t>تئوری فرامدرن پرتفوی</a:t>
            </a:r>
            <a:r>
              <a:rPr>
                <a:solidFill>
                  <a:srgbClr val="00B0F0"/>
                </a:solidFill>
              </a:rPr>
              <a:t> (PMPT) </a:t>
            </a:r>
            <a:r>
              <a:rPr lang="fa-IR">
                <a:solidFill>
                  <a:srgbClr val="00B0F0"/>
                </a:solidFill>
              </a:rPr>
              <a:t>شکل پیشرفته تئوری مدرن پرتفوی است.</a:t>
            </a:r>
          </a:p>
          <a:p>
            <a:pPr lvl="0" algn="just"/>
            <a:endParaRPr lang="fa-IR">
              <a:solidFill>
                <a:srgbClr val="00B0F0"/>
              </a:solidFill>
            </a:endParaRPr>
          </a:p>
          <a:p>
            <a:pPr marL="285750" lvl="0" indent="-285750" algn="just">
              <a:buFont typeface="Wingdings"/>
              <a:buChar char="v"/>
            </a:pPr>
            <a:r>
              <a:rPr lang="fa-IR">
                <a:solidFill>
                  <a:srgbClr val="00B0F0"/>
                </a:solidFill>
              </a:rPr>
              <a:t>تئوری فرامدرن پرتفوی</a:t>
            </a:r>
            <a:r>
              <a:rPr>
                <a:solidFill>
                  <a:srgbClr val="00B0F0"/>
                </a:solidFill>
              </a:rPr>
              <a:t> (PMPT) </a:t>
            </a:r>
            <a:r>
              <a:rPr lang="fa-IR">
                <a:solidFill>
                  <a:srgbClr val="00B0F0"/>
                </a:solidFill>
              </a:rPr>
              <a:t>براساس رابطه بازدهی و ریسک نامطلوب(کاهشی یا منفی) به</a:t>
            </a:r>
          </a:p>
          <a:p>
            <a:pPr lvl="0" algn="just"/>
            <a:endParaRPr lang="fa-IR">
              <a:solidFill>
                <a:srgbClr val="00B0F0"/>
              </a:solidFill>
            </a:endParaRPr>
          </a:p>
          <a:p>
            <a:pPr lvl="0" algn="just"/>
            <a:r>
              <a:rPr lang="fa-IR">
                <a:solidFill>
                  <a:srgbClr val="00B0F0"/>
                </a:solidFill>
              </a:rPr>
              <a:t>تبیین رفتار سرمایه گذار و معیار انتخاب پرتفوی بهینه می پردازد</a:t>
            </a:r>
            <a:r>
              <a:rPr>
                <a:solidFill>
                  <a:srgbClr val="00B0F0"/>
                </a:solidFill>
              </a:rP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77334" y="885372"/>
            <a:ext cx="8596668" cy="4470400"/>
          </a:xfrm>
          <a:prstGeom prst="rect">
            <a:avLst/>
          </a:prstGeom>
        </p:spPr>
        <p:txBody>
          <a:bodyPr>
            <a:normAutofit fontScale="92000" lnSpcReduction="20000"/>
          </a:bodyPr>
          <a:lstStyle>
            <a:lvl1pPr lvl="0">
              <a:defRPr/>
            </a:lvl1pPr>
          </a:lstStyle>
          <a:p>
            <a:pPr lvl="0" algn="r"/>
            <a:r>
              <a:rPr lang="fa-IR">
                <a:solidFill>
                  <a:srgbClr val="00B050"/>
                </a:solidFill>
              </a:rPr>
              <a:t>6-5) تئوری قیمت گذاری آربیتراژ</a:t>
            </a:r>
          </a:p>
          <a:p>
            <a:pPr lvl="0" algn="r"/>
            <a:endParaRPr lang="fa-IR">
              <a:solidFill>
                <a:srgbClr val="00B050"/>
              </a:solidFill>
            </a:endParaRPr>
          </a:p>
          <a:p>
            <a:pPr lvl="0" algn="r"/>
            <a:r>
              <a:rPr lang="fa-IR">
                <a:solidFill>
                  <a:srgbClr val="00B050"/>
                </a:solidFill>
              </a:rPr>
              <a:t>7-5) مدل قیمت گذاری دارایی سرمایه ای شرطی</a:t>
            </a:r>
          </a:p>
          <a:p>
            <a:pPr lvl="0" algn="r"/>
            <a:endParaRPr lang="fa-IR">
              <a:solidFill>
                <a:srgbClr val="00B050"/>
              </a:solidFill>
            </a:endParaRPr>
          </a:p>
          <a:p>
            <a:pPr lvl="0" algn="r"/>
            <a:r>
              <a:rPr lang="fa-IR">
                <a:solidFill>
                  <a:srgbClr val="00B050"/>
                </a:solidFill>
              </a:rPr>
              <a:t>8-5)مدل قیمت گذاری  دارایی سرمایه ای مبتنی بر مصرف</a:t>
            </a:r>
          </a:p>
          <a:p>
            <a:pPr lvl="0" algn="r"/>
            <a:endParaRPr lang="fa-IR">
              <a:solidFill>
                <a:srgbClr val="00B050"/>
              </a:solidFill>
            </a:endParaRPr>
          </a:p>
          <a:p>
            <a:pPr lvl="0" algn="r"/>
            <a:r>
              <a:rPr lang="fa-IR">
                <a:solidFill>
                  <a:srgbClr val="00B050"/>
                </a:solidFill>
              </a:rPr>
              <a:t>9-5) مدل قیمت گذاری دارایی سرمایه ای تعدیلی</a:t>
            </a:r>
          </a:p>
          <a:p>
            <a:pPr lvl="0" algn="r"/>
            <a:endParaRPr lang="fa-IR">
              <a:solidFill>
                <a:srgbClr val="00B050"/>
              </a:solidFill>
            </a:endParaRPr>
          </a:p>
          <a:p>
            <a:pPr lvl="0" algn="r"/>
            <a:r>
              <a:rPr lang="fa-IR">
                <a:solidFill>
                  <a:srgbClr val="00B050"/>
                </a:solidFill>
              </a:rPr>
              <a:t>10-5) مدل قیمت گذاری دارایی سرمایه ای تجدید نظر شده</a:t>
            </a:r>
          </a:p>
          <a:p>
            <a:pPr lvl="0" algn="r"/>
            <a:endParaRPr lang="fa-IR">
              <a:solidFill>
                <a:srgbClr val="00B050"/>
              </a:solidFill>
            </a:endParaRPr>
          </a:p>
          <a:p>
            <a:pPr lvl="0" algn="r"/>
            <a:r>
              <a:rPr lang="fa-IR">
                <a:solidFill>
                  <a:srgbClr val="00B050"/>
                </a:solidFill>
              </a:rPr>
              <a:t>11-5) تئوری مدیریت ریسک مالی</a:t>
            </a:r>
          </a:p>
          <a:p>
            <a:pPr lvl="0" algn="r"/>
            <a:endParaRPr lang="fa-IR">
              <a:solidFill>
                <a:srgbClr val="00B050"/>
              </a:solidFill>
            </a:endParaRPr>
          </a:p>
          <a:p>
            <a:pPr lvl="0" algn="r"/>
            <a:r>
              <a:rPr lang="fa-IR">
                <a:solidFill>
                  <a:srgbClr val="00B050"/>
                </a:solidFill>
              </a:rPr>
              <a:t>12-5) مدل اختیاربلک - شولز</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9931"/>
            <a:ext cx="9471546" cy="4524315"/>
          </a:xfrm>
          <a:prstGeom prst="rect">
            <a:avLst/>
          </a:prstGeom>
        </p:spPr>
        <p:txBody>
          <a:bodyPr wrap="square"/>
          <a:lstStyle>
            <a:lvl1pPr lvl="0">
              <a:defRPr/>
            </a:lvl1pPr>
          </a:lstStyle>
          <a:p>
            <a:pPr lvl="0" algn="r"/>
            <a:r>
              <a:rPr lang="fa-IR">
                <a:solidFill>
                  <a:srgbClr val="FF0000"/>
                </a:solidFill>
              </a:rPr>
              <a:t>ریسک نامطلوب:</a:t>
            </a:r>
          </a:p>
          <a:p>
            <a:pPr lvl="0" algn="r"/>
            <a:endParaRPr lang="fa-IR">
              <a:solidFill>
                <a:srgbClr val="FF0000"/>
              </a:solidFill>
            </a:endParaRPr>
          </a:p>
          <a:p>
            <a:pPr lvl="0" algn="r"/>
            <a:r>
              <a:rPr lang="fa-IR"/>
              <a:t>بعنوان شاخص اندازه گیری ریسک تنها نوسانات منفی بازدهی اقتصادی در آینده را در محاسبه ریسک بکار میگیرد.</a:t>
            </a:r>
          </a:p>
          <a:p>
            <a:pPr lvl="0" algn="r"/>
            <a:endParaRPr lang="fa-IR"/>
          </a:p>
          <a:p>
            <a:pPr lvl="0" algn="r"/>
            <a:endParaRPr lang="fa-IR"/>
          </a:p>
          <a:p>
            <a:pPr lvl="0" algn="r"/>
            <a:r>
              <a:rPr lang="fa-IR">
                <a:solidFill>
                  <a:srgbClr val="FF0000"/>
                </a:solidFill>
              </a:rPr>
              <a:t>«مارکویتز» دو روش برای محاسبه ریسک نامطلوب پیشنهاد کرد :</a:t>
            </a:r>
          </a:p>
          <a:p>
            <a:pPr lvl="0" algn="r"/>
            <a:endParaRPr lang="fa-IR">
              <a:solidFill>
                <a:srgbClr val="FF0000"/>
              </a:solidFill>
            </a:endParaRPr>
          </a:p>
          <a:p>
            <a:pPr lvl="0" algn="r"/>
            <a:r>
              <a:rPr lang="fa-IR" b="1">
                <a:solidFill>
                  <a:srgbClr val="FF0000"/>
                </a:solidFill>
              </a:rPr>
              <a:t>روش اول</a:t>
            </a:r>
            <a:r>
              <a:rPr lang="fa-IR">
                <a:solidFill>
                  <a:srgbClr val="FF0000"/>
                </a:solidFill>
              </a:rPr>
              <a:t>: </a:t>
            </a:r>
            <a:r>
              <a:rPr lang="fa-IR"/>
              <a:t>روش نیم واریانس که از مجموع مجذورات انحراف از میانگین نرخ بازدهی بدست می آید</a:t>
            </a:r>
          </a:p>
          <a:p>
            <a:pPr lvl="0" algn="r"/>
            <a:endParaRPr lang="fa-IR"/>
          </a:p>
          <a:p>
            <a:pPr lvl="0" algn="r"/>
            <a:r>
              <a:rPr lang="fa-IR"/>
              <a:t> (نیم واریانس زیر نرخ میانگین).</a:t>
            </a:r>
          </a:p>
          <a:p>
            <a:pPr lvl="0" algn="r"/>
            <a:endParaRPr lang="fa-IR"/>
          </a:p>
          <a:p>
            <a:pPr lvl="0" algn="r"/>
            <a:endParaRPr lang="fa-IR"/>
          </a:p>
          <a:p>
            <a:pPr lvl="0" algn="r"/>
            <a:endParaRPr lang="fa-IR"/>
          </a:p>
          <a:p>
            <a:pPr lvl="0" algn="r"/>
            <a:endParaRPr lang="fa-IR"/>
          </a:p>
        </p:txBody>
      </p:sp>
      <p:sp>
        <p:nvSpPr>
          <p:cNvPr id="3" name="Cloud 2"/>
          <p:cNvSpPr/>
          <p:nvPr/>
        </p:nvSpPr>
        <p:spPr>
          <a:xfrm>
            <a:off x="491320" y="4435524"/>
            <a:ext cx="6373505" cy="928048"/>
          </a:xfrm>
          <a:prstGeom prst="cloud">
            <a:avLst/>
          </a:prstGeom>
          <a:blipFill>
            <a:blip r:embed="rId2"/>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576955"/>
            <a:ext cx="9335068" cy="5078313"/>
          </a:xfrm>
          <a:prstGeom prst="rect">
            <a:avLst/>
          </a:prstGeom>
        </p:spPr>
        <p:txBody>
          <a:bodyPr wrap="square"/>
          <a:lstStyle>
            <a:lvl1pPr lvl="0">
              <a:defRPr/>
            </a:lvl1pPr>
          </a:lstStyle>
          <a:p>
            <a:pPr lvl="0" algn="r"/>
            <a:r>
              <a:rPr lang="fa-IR" b="1">
                <a:solidFill>
                  <a:srgbClr val="FF0000"/>
                </a:solidFill>
              </a:rPr>
              <a:t>روش دوم</a:t>
            </a:r>
            <a:r>
              <a:rPr lang="fa-IR">
                <a:solidFill>
                  <a:srgbClr val="FF0000"/>
                </a:solidFill>
              </a:rPr>
              <a:t> </a:t>
            </a:r>
            <a:r>
              <a:rPr lang="fa-IR"/>
              <a:t>استفاده از نیم واریانس که از مجموع مجذورات انحراف از نرخ بازدهی هدف(نیم واریانس زیر نرخ هدف ) بدست می آید:</a:t>
            </a:r>
          </a:p>
          <a:p>
            <a:pPr lvl="0" algn="r"/>
            <a:r>
              <a:rPr/>
              <a:t>.</a:t>
            </a:r>
          </a:p>
          <a:p>
            <a:pPr lvl="0" algn="r"/>
            <a:endParaRPr/>
          </a:p>
          <a:p>
            <a:pPr lvl="0" algn="r"/>
            <a:r>
              <a:rPr lang="fa-IR">
                <a:solidFill>
                  <a:srgbClr val="FF0000"/>
                </a:solidFill>
              </a:rPr>
              <a:t>که در آن:</a:t>
            </a:r>
          </a:p>
          <a:p>
            <a:pPr lvl="0" algn="r"/>
            <a:endParaRPr lang="fa-IR">
              <a:solidFill>
                <a:srgbClr val="FF0000"/>
              </a:solidFill>
            </a:endParaRPr>
          </a:p>
          <a:p>
            <a:pPr lvl="0" algn="r"/>
            <a:r>
              <a:rPr/>
              <a:t>rt</a:t>
            </a:r>
            <a:r>
              <a:rPr lang="fa-IR"/>
              <a:t>: بازدهی دارایی در دوره </a:t>
            </a:r>
            <a:r>
              <a:rPr/>
              <a:t>T</a:t>
            </a:r>
          </a:p>
          <a:p>
            <a:pPr lvl="0" algn="r"/>
            <a:endParaRPr/>
          </a:p>
          <a:p>
            <a:pPr lvl="0" algn="r"/>
            <a:r>
              <a:rPr/>
              <a:t>t </a:t>
            </a:r>
            <a:r>
              <a:rPr lang="fa-IR"/>
              <a:t>: نرخ بازدهی هدف</a:t>
            </a:r>
          </a:p>
          <a:p>
            <a:pPr lvl="0" algn="r"/>
            <a:endParaRPr lang="fa-IR"/>
          </a:p>
          <a:p>
            <a:pPr lvl="0" algn="r"/>
            <a:r>
              <a:rPr/>
              <a:t>K </a:t>
            </a:r>
            <a:r>
              <a:rPr lang="fa-IR"/>
              <a:t>: تعداد مشاهدات</a:t>
            </a:r>
          </a:p>
          <a:p>
            <a:pPr lvl="0" algn="r"/>
            <a:endParaRPr lang="fa-IR"/>
          </a:p>
          <a:p>
            <a:pPr lvl="0" algn="r"/>
            <a:r>
              <a:rPr/>
              <a:t>E </a:t>
            </a:r>
            <a:r>
              <a:rPr lang="fa-IR"/>
              <a:t>: امید ریاضی نرخ بازدهی</a:t>
            </a:r>
          </a:p>
          <a:p>
            <a:pPr lvl="0" algn="r"/>
            <a:endParaRPr lang="fa-IR"/>
          </a:p>
          <a:p>
            <a:pPr lvl="0" algn="r"/>
            <a:r>
              <a:rPr lang="fa-IR">
                <a:solidFill>
                  <a:srgbClr val="00B050"/>
                </a:solidFill>
              </a:rPr>
              <a:t>تابع ماکزیمم،عبارت</a:t>
            </a:r>
            <a:r>
              <a:rPr>
                <a:solidFill>
                  <a:srgbClr val="00B050"/>
                </a:solidFill>
              </a:rPr>
              <a:t>[O,(t-rT)] </a:t>
            </a:r>
            <a:r>
              <a:rPr lang="fa-IR">
                <a:solidFill>
                  <a:srgbClr val="00B050"/>
                </a:solidFill>
              </a:rPr>
              <a:t> را چنان انتخاب می کند که مقادیر بیش از میانگین،انتخاب شده و</a:t>
            </a:r>
          </a:p>
          <a:p>
            <a:pPr lvl="0" algn="r"/>
            <a:endParaRPr lang="fa-IR">
              <a:solidFill>
                <a:srgbClr val="00B050"/>
              </a:solidFill>
            </a:endParaRPr>
          </a:p>
          <a:p>
            <a:pPr lvl="0" algn="r"/>
            <a:r>
              <a:rPr lang="fa-IR">
                <a:solidFill>
                  <a:srgbClr val="00B050"/>
                </a:solidFill>
              </a:rPr>
              <a:t>برای مقادیر کمتر از میانگین عدد صفر جایگذاری شود</a:t>
            </a:r>
            <a:r>
              <a:rPr>
                <a:solidFill>
                  <a:srgbClr val="00B050"/>
                </a:solidFill>
              </a:rPr>
              <a:t>.</a:t>
            </a:r>
          </a:p>
        </p:txBody>
      </p:sp>
      <p:sp>
        <p:nvSpPr>
          <p:cNvPr id="3" name="Cloud 2"/>
          <p:cNvSpPr/>
          <p:nvPr/>
        </p:nvSpPr>
        <p:spPr>
          <a:xfrm>
            <a:off x="532263" y="1201003"/>
            <a:ext cx="6114197" cy="1023582"/>
          </a:xfrm>
          <a:prstGeom prst="cloud">
            <a:avLst/>
          </a:prstGeom>
          <a:blipFill>
            <a:blip r:embed="rId2"/>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23713"/>
            <a:ext cx="9744503" cy="5324536"/>
          </a:xfrm>
          <a:prstGeom prst="rect">
            <a:avLst/>
          </a:prstGeom>
        </p:spPr>
        <p:txBody>
          <a:bodyPr wrap="square"/>
          <a:lstStyle>
            <a:lvl1pPr lvl="0">
              <a:defRPr/>
            </a:lvl1pPr>
          </a:lstStyle>
          <a:p>
            <a:pPr lvl="0" algn="r"/>
            <a:r>
              <a:rPr lang="fa-IR" sz="2000">
                <a:solidFill>
                  <a:srgbClr val="FF0000"/>
                </a:solidFill>
              </a:rPr>
              <a:t>    برخی از ویژگی های بارز تئوری پرتفوی فرامدرن را به شرح زیر می باشند:</a:t>
            </a:r>
          </a:p>
          <a:p>
            <a:pPr lvl="0" algn="r"/>
            <a:endParaRPr lang="fa-IR" sz="2000">
              <a:solidFill>
                <a:srgbClr val="FF0000"/>
              </a:solidFill>
            </a:endParaRPr>
          </a:p>
          <a:p>
            <a:pPr lvl="0" algn="just"/>
            <a:r>
              <a:rPr lang="fa-IR" sz="2000"/>
              <a:t>1- در این تئوری به جای این که برای بهینه نمودن ترکیب دارایی ها از نیمه واریانس استفاده گردد، دارایی ها براساس بازده – ریسک نامطلوب در مجموعه پرتفوی ارزیابی می شوند</a:t>
            </a:r>
            <a:r>
              <a:rPr sz="2000"/>
              <a:t>.</a:t>
            </a:r>
          </a:p>
          <a:p>
            <a:pPr lvl="0" algn="just"/>
            <a:endParaRPr sz="2000"/>
          </a:p>
          <a:p>
            <a:pPr lvl="0" algn="just"/>
            <a:r>
              <a:rPr lang="fa-IR" sz="2000"/>
              <a:t>2- هسته مرکزی تئوری پرتفوی فرامدرن این است که انحراف معیار ، شاخص ضعیفی برای نشان دادن چگونگی ریسک تحمیل شده به اشخاص می باشد</a:t>
            </a:r>
            <a:r>
              <a:rPr sz="2000"/>
              <a:t>.</a:t>
            </a:r>
          </a:p>
          <a:p>
            <a:pPr lvl="0" algn="just"/>
            <a:endParaRPr sz="2000"/>
          </a:p>
          <a:p>
            <a:pPr lvl="0" algn="just"/>
            <a:r>
              <a:rPr lang="fa-IR" sz="2000"/>
              <a:t>3- ریسک نامطلوب از سه جزء ریسک تشکیل شده است : </a:t>
            </a:r>
            <a:r>
              <a:rPr lang="fa-IR" sz="2000" u="sng">
                <a:solidFill>
                  <a:srgbClr val="00B050"/>
                </a:solidFill>
              </a:rPr>
              <a:t>فراوانی ریسک نامطلوب </a:t>
            </a:r>
            <a:r>
              <a:rPr lang="fa-IR" sz="2000">
                <a:solidFill>
                  <a:srgbClr val="00B050"/>
                </a:solidFill>
              </a:rPr>
              <a:t>، </a:t>
            </a:r>
            <a:r>
              <a:rPr lang="fa-IR" sz="2000" u="sng">
                <a:solidFill>
                  <a:srgbClr val="00B050"/>
                </a:solidFill>
              </a:rPr>
              <a:t>انحراف متوسط ریسک نامطلوب</a:t>
            </a:r>
            <a:r>
              <a:rPr lang="fa-IR" sz="2000">
                <a:solidFill>
                  <a:srgbClr val="00B050"/>
                </a:solidFill>
              </a:rPr>
              <a:t> و </a:t>
            </a:r>
            <a:r>
              <a:rPr lang="fa-IR" sz="2000" u="sng">
                <a:solidFill>
                  <a:srgbClr val="00B050"/>
                </a:solidFill>
              </a:rPr>
              <a:t>اندازه ریسک نامطلوب </a:t>
            </a:r>
            <a:r>
              <a:rPr lang="fa-IR" sz="2000">
                <a:solidFill>
                  <a:srgbClr val="00B050"/>
                </a:solidFill>
              </a:rPr>
              <a:t>، </a:t>
            </a:r>
            <a:r>
              <a:rPr lang="fa-IR" sz="2000"/>
              <a:t>هر یک از این معیارها به حداقل بازده قابل قبول برای یک سرمایه گذار خاص اشاره دارد</a:t>
            </a:r>
            <a:r>
              <a:rPr sz="2000"/>
              <a:t>.</a:t>
            </a:r>
          </a:p>
          <a:p>
            <a:pPr lvl="0" algn="just"/>
            <a:endParaRPr sz="2000"/>
          </a:p>
          <a:p>
            <a:pPr lvl="0" algn="just"/>
            <a:r>
              <a:rPr lang="fa-IR" sz="2000"/>
              <a:t>4-پرتفوهایی که از یک مدل نیمه واریانس و ریسک نامطلوب بهینه شده تشکیل یافته اند اغلب مشابه و تفاوتهای کمی در ریسک و بازده آنها وجود دارد.</a:t>
            </a:r>
          </a:p>
          <a:p>
            <a:pPr lvl="0" algn="just"/>
            <a:endParaRPr lang="fa-IR" sz="2000"/>
          </a:p>
          <a:p>
            <a:pPr lvl="0" algn="just"/>
            <a:r>
              <a:rPr lang="fa-IR" sz="2000"/>
              <a:t> </a:t>
            </a:r>
            <a:r>
              <a:rPr sz="2000"/>
              <a:t>5</a:t>
            </a:r>
            <a:r>
              <a:rPr lang="fa-IR" sz="2000"/>
              <a:t>- تئوری پرتفوی فرامدرن یک روش علمی بهبود یافته است که نه تنها ریسک های نامطلوب را بهینه می کند بلکه کارآیی بازار اوراق بهادار را نیز براساس رویکرد رفتاری می سنجد</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294396"/>
            <a:ext cx="8925635" cy="1015663"/>
          </a:xfrm>
          <a:prstGeom prst="rect">
            <a:avLst/>
          </a:prstGeom>
        </p:spPr>
        <p:txBody>
          <a:bodyPr wrap="square"/>
          <a:lstStyle>
            <a:lvl1pPr lvl="0">
              <a:defRPr/>
            </a:lvl1pPr>
          </a:lstStyle>
          <a:p>
            <a:pPr lvl="0" algn="r"/>
            <a:r>
              <a:rPr lang="fa-IR" sz="2000">
                <a:solidFill>
                  <a:srgbClr val="00B050"/>
                </a:solidFill>
              </a:rPr>
              <a:t>خصوصیات و تمایزات دو نظریه مدرن و فرامدرن پرتفوی :</a:t>
            </a:r>
          </a:p>
          <a:p>
            <a:pPr lvl="0" algn="r"/>
            <a:endParaRPr lang="fa-IR" sz="2000">
              <a:solidFill>
                <a:srgbClr val="00B050"/>
              </a:solidFill>
            </a:endParaRPr>
          </a:p>
        </p:txBody>
      </p:sp>
      <p:graphicFrame>
        <p:nvGraphicFramePr>
          <p:cNvPr id="3" name="Table 2"/>
          <p:cNvGraphicFramePr/>
          <p:nvPr>
            <p:extLst>
              <p:ext uri="{D42A27DB-BD31-4B8C-83A1-F6EECF244321}">
                <p14:modId xmlns:p14="http://schemas.microsoft.com/office/powerpoint/2010/main" val="3282558840"/>
              </p:ext>
            </p:extLst>
          </p:nvPr>
        </p:nvGraphicFramePr>
        <p:xfrm>
          <a:off x="300251" y="1202687"/>
          <a:ext cx="9385301" cy="4338303"/>
        </p:xfrm>
        <a:graphic>
          <a:graphicData uri="http://schemas.openxmlformats.org/drawingml/2006/table">
            <a:tbl>
              <a:tblPr firstRow="1" firstCol="1" bandRow="1">
                <a:tableStyleId>{7DF18680-E054-41AD-8BC1-D1AEF772440D}</a:tableStyleId>
              </a:tblPr>
              <a:tblGrid>
                <a:gridCol w="2100262"/>
                <a:gridCol w="3860800"/>
                <a:gridCol w="3424237"/>
              </a:tblGrid>
              <a:tr h="481926">
                <a:tc>
                  <a:txBody>
                    <a:bodyPr/>
                    <a:lstStyle>
                      <a:lvl1pPr lvl="0">
                        <a:defRPr/>
                      </a:lvl1pPr>
                    </a:lstStyle>
                    <a:p>
                      <a:pPr marL="0" lvl="0" algn="just">
                        <a:lnSpc>
                          <a:spcPct val="115000"/>
                        </a:lnSpc>
                      </a:pPr>
                      <a:r>
                        <a:rPr lang="fa-IR" sz="1800"/>
                        <a:t> </a:t>
                      </a:r>
                    </a:p>
                  </a:txBody>
                  <a:tcPr marL="68580" marR="68580" marT="0" marB="0"/>
                </a:tc>
                <a:tc>
                  <a:txBody>
                    <a:bodyPr/>
                    <a:lstStyle>
                      <a:lvl1pPr lvl="0">
                        <a:defRPr/>
                      </a:lvl1pPr>
                    </a:lstStyle>
                    <a:p>
                      <a:pPr marL="0" lvl="0" algn="ctr">
                        <a:lnSpc>
                          <a:spcPct val="115000"/>
                        </a:lnSpc>
                      </a:pPr>
                      <a:r>
                        <a:rPr lang="fa-IR" sz="1300"/>
                        <a:t>تئوری مدرن پرتفوی</a:t>
                      </a:r>
                    </a:p>
                  </a:txBody>
                  <a:tcPr marL="68580" marR="68580" marT="0" marB="0"/>
                </a:tc>
                <a:tc>
                  <a:txBody>
                    <a:bodyPr/>
                    <a:lstStyle>
                      <a:lvl1pPr lvl="0">
                        <a:defRPr/>
                      </a:lvl1pPr>
                    </a:lstStyle>
                    <a:p>
                      <a:pPr marL="0" lvl="0" algn="ctr">
                        <a:lnSpc>
                          <a:spcPct val="115000"/>
                        </a:lnSpc>
                      </a:pPr>
                      <a:r>
                        <a:rPr lang="fa-IR" sz="1300"/>
                        <a:t>تئوری فرامدرن پرتفوی </a:t>
                      </a:r>
                    </a:p>
                  </a:txBody>
                  <a:tcPr marL="68580" marR="68580" marT="0" marB="0"/>
                </a:tc>
              </a:tr>
              <a:tr h="696115">
                <a:tc>
                  <a:txBody>
                    <a:bodyPr/>
                    <a:lstStyle>
                      <a:lvl1pPr lvl="0">
                        <a:defRPr/>
                      </a:lvl1pPr>
                    </a:lstStyle>
                    <a:p>
                      <a:pPr marL="0" lvl="0" algn="ctr">
                        <a:lnSpc>
                          <a:spcPct val="115000"/>
                        </a:lnSpc>
                      </a:pPr>
                      <a:r>
                        <a:rPr lang="fa-IR" sz="1300"/>
                        <a:t>معیار ریسک</a:t>
                      </a:r>
                    </a:p>
                  </a:txBody>
                  <a:tcPr marL="68580" marR="68580" marT="0" marB="0"/>
                </a:tc>
                <a:tc>
                  <a:txBody>
                    <a:bodyPr/>
                    <a:lstStyle>
                      <a:lvl1pPr lvl="0">
                        <a:defRPr/>
                      </a:lvl1pPr>
                    </a:lstStyle>
                    <a:p>
                      <a:pPr marL="0" lvl="0" algn="ctr">
                        <a:lnSpc>
                          <a:spcPct val="115000"/>
                        </a:lnSpc>
                      </a:pPr>
                      <a:r>
                        <a:rPr lang="fa-IR" sz="1300"/>
                        <a:t>انحراف معیار و واریانس </a:t>
                      </a:r>
                    </a:p>
                  </a:txBody>
                  <a:tcPr marL="68580" marR="68580" marT="0" marB="0"/>
                </a:tc>
                <a:tc>
                  <a:txBody>
                    <a:bodyPr/>
                    <a:lstStyle>
                      <a:lvl1pPr lvl="0">
                        <a:defRPr/>
                      </a:lvl1pPr>
                    </a:lstStyle>
                    <a:p>
                      <a:pPr marL="0" lvl="0" algn="ctr">
                        <a:lnSpc>
                          <a:spcPct val="115000"/>
                        </a:lnSpc>
                      </a:pPr>
                      <a:r>
                        <a:rPr lang="fa-IR" sz="1300"/>
                        <a:t>ریسک</a:t>
                      </a:r>
                      <a:r>
                        <a:rPr lang="fa-IR" sz="1300" baseline="0"/>
                        <a:t> </a:t>
                      </a:r>
                      <a:r>
                        <a:rPr lang="fa-IR" sz="1300"/>
                        <a:t>نامطلوب،نیم واریانس،نیم انحراف معیار </a:t>
                      </a:r>
                    </a:p>
                  </a:txBody>
                  <a:tcPr marL="68580" marR="68580" marT="0" marB="0"/>
                </a:tc>
              </a:tr>
              <a:tr h="557785">
                <a:tc>
                  <a:txBody>
                    <a:bodyPr/>
                    <a:lstStyle>
                      <a:lvl1pPr lvl="0">
                        <a:defRPr/>
                      </a:lvl1pPr>
                    </a:lstStyle>
                    <a:p>
                      <a:pPr marL="0" lvl="0" algn="ctr">
                        <a:lnSpc>
                          <a:spcPct val="115000"/>
                        </a:lnSpc>
                      </a:pPr>
                      <a:r>
                        <a:rPr lang="fa-IR" sz="1300"/>
                        <a:t>فرض توزیع احتمالات </a:t>
                      </a:r>
                    </a:p>
                  </a:txBody>
                  <a:tcPr marL="68580" marR="68580" marT="0" marB="0"/>
                </a:tc>
                <a:tc>
                  <a:txBody>
                    <a:bodyPr/>
                    <a:lstStyle>
                      <a:lvl1pPr lvl="0">
                        <a:defRPr/>
                      </a:lvl1pPr>
                    </a:lstStyle>
                    <a:p>
                      <a:pPr marL="0" lvl="0" algn="ctr">
                        <a:lnSpc>
                          <a:spcPct val="115000"/>
                        </a:lnSpc>
                      </a:pPr>
                      <a:r>
                        <a:rPr lang="fa-IR" sz="1300"/>
                        <a:t>توزیع نرمال</a:t>
                      </a:r>
                    </a:p>
                  </a:txBody>
                  <a:tcPr marL="68580" marR="68580" marT="0" marB="0"/>
                </a:tc>
                <a:tc>
                  <a:txBody>
                    <a:bodyPr/>
                    <a:lstStyle>
                      <a:lvl1pPr lvl="0">
                        <a:defRPr/>
                      </a:lvl1pPr>
                    </a:lstStyle>
                    <a:p>
                      <a:pPr marL="0" lvl="0" algn="ctr">
                        <a:lnSpc>
                          <a:spcPct val="115000"/>
                        </a:lnSpc>
                      </a:pPr>
                      <a:r>
                        <a:rPr lang="fa-IR" sz="1300"/>
                        <a:t>توزیع غیر نرمال </a:t>
                      </a:r>
                    </a:p>
                  </a:txBody>
                  <a:tcPr marL="68580" marR="68580" marT="0" marB="0"/>
                </a:tc>
              </a:tr>
              <a:tr h="514132">
                <a:tc>
                  <a:txBody>
                    <a:bodyPr/>
                    <a:lstStyle>
                      <a:lvl1pPr lvl="0">
                        <a:defRPr/>
                      </a:lvl1pPr>
                    </a:lstStyle>
                    <a:p>
                      <a:pPr marL="0" lvl="0" algn="ctr">
                        <a:lnSpc>
                          <a:spcPct val="115000"/>
                        </a:lnSpc>
                      </a:pPr>
                      <a:r>
                        <a:rPr lang="fa-IR" sz="1300"/>
                        <a:t>چولگی</a:t>
                      </a:r>
                    </a:p>
                  </a:txBody>
                  <a:tcPr marL="68580" marR="68580" marT="0" marB="0"/>
                </a:tc>
                <a:tc>
                  <a:txBody>
                    <a:bodyPr/>
                    <a:lstStyle>
                      <a:lvl1pPr lvl="0">
                        <a:defRPr/>
                      </a:lvl1pPr>
                    </a:lstStyle>
                    <a:p>
                      <a:pPr marL="0" lvl="0" algn="ctr">
                        <a:lnSpc>
                          <a:spcPct val="115000"/>
                        </a:lnSpc>
                      </a:pPr>
                      <a:r>
                        <a:rPr lang="fa-IR" sz="1300"/>
                        <a:t>محاسبه چولگی </a:t>
                      </a:r>
                    </a:p>
                  </a:txBody>
                  <a:tcPr marL="68580" marR="68580" marT="0" marB="0"/>
                </a:tc>
                <a:tc>
                  <a:txBody>
                    <a:bodyPr/>
                    <a:lstStyle>
                      <a:lvl1pPr lvl="0">
                        <a:defRPr/>
                      </a:lvl1pPr>
                    </a:lstStyle>
                    <a:p>
                      <a:pPr marL="0" lvl="0" algn="ctr">
                        <a:lnSpc>
                          <a:spcPct val="115000"/>
                        </a:lnSpc>
                      </a:pPr>
                      <a:r>
                        <a:rPr lang="fa-IR" sz="1300"/>
                        <a:t>محاسبه چولگی</a:t>
                      </a:r>
                    </a:p>
                  </a:txBody>
                  <a:tcPr marL="68580" marR="68580" marT="0" marB="0"/>
                </a:tc>
              </a:tr>
              <a:tr h="696115">
                <a:tc>
                  <a:txBody>
                    <a:bodyPr/>
                    <a:lstStyle>
                      <a:lvl1pPr lvl="0">
                        <a:defRPr/>
                      </a:lvl1pPr>
                    </a:lstStyle>
                    <a:p>
                      <a:pPr marL="0" lvl="0" algn="ctr">
                        <a:lnSpc>
                          <a:spcPct val="115000"/>
                        </a:lnSpc>
                      </a:pPr>
                      <a:r>
                        <a:rPr lang="fa-IR" sz="1300"/>
                        <a:t>ارزش نوسانات بالا و پایین </a:t>
                      </a:r>
                    </a:p>
                  </a:txBody>
                  <a:tcPr marL="68580" marR="68580" marT="0" marB="0"/>
                </a:tc>
                <a:tc>
                  <a:txBody>
                    <a:bodyPr/>
                    <a:lstStyle>
                      <a:lvl1pPr lvl="0">
                        <a:defRPr/>
                      </a:lvl1pPr>
                    </a:lstStyle>
                    <a:p>
                      <a:pPr marL="0" lvl="0" algn="ctr">
                        <a:lnSpc>
                          <a:spcPct val="115000"/>
                        </a:lnSpc>
                      </a:pPr>
                      <a:r>
                        <a:rPr lang="fa-IR" sz="1300"/>
                        <a:t>نوسانات بالاو پایین هم ارزش </a:t>
                      </a:r>
                    </a:p>
                  </a:txBody>
                  <a:tcPr marL="68580" marR="68580" marT="0" marB="0"/>
                </a:tc>
                <a:tc>
                  <a:txBody>
                    <a:bodyPr/>
                    <a:lstStyle>
                      <a:lvl1pPr lvl="0">
                        <a:defRPr/>
                      </a:lvl1pPr>
                    </a:lstStyle>
                    <a:p>
                      <a:pPr marL="0" lvl="0" algn="ctr">
                        <a:lnSpc>
                          <a:spcPct val="115000"/>
                        </a:lnSpc>
                      </a:pPr>
                      <a:r>
                        <a:rPr lang="fa-IR" sz="1300"/>
                        <a:t>نوسانات بالابا ارزش و نوسانات پایین ضد ارزش </a:t>
                      </a:r>
                    </a:p>
                  </a:txBody>
                  <a:tcPr marL="68580" marR="68580" marT="0" marB="0"/>
                </a:tc>
              </a:tr>
              <a:tr h="696115">
                <a:tc>
                  <a:txBody>
                    <a:bodyPr/>
                    <a:lstStyle>
                      <a:lvl1pPr lvl="0">
                        <a:defRPr/>
                      </a:lvl1pPr>
                    </a:lstStyle>
                    <a:p>
                      <a:pPr marL="0" lvl="0" algn="ctr">
                        <a:lnSpc>
                          <a:spcPct val="115000"/>
                        </a:lnSpc>
                      </a:pPr>
                      <a:r>
                        <a:rPr lang="fa-IR" sz="1300"/>
                        <a:t>تعبیر ریسک </a:t>
                      </a:r>
                    </a:p>
                  </a:txBody>
                  <a:tcPr marL="68580" marR="68580" marT="0" marB="0"/>
                </a:tc>
                <a:tc>
                  <a:txBody>
                    <a:bodyPr/>
                    <a:lstStyle>
                      <a:lvl1pPr lvl="0">
                        <a:defRPr/>
                      </a:lvl1pPr>
                    </a:lstStyle>
                    <a:p>
                      <a:pPr marL="0" lvl="0" algn="ctr">
                        <a:lnSpc>
                          <a:spcPct val="115000"/>
                        </a:lnSpc>
                      </a:pPr>
                      <a:r>
                        <a:rPr lang="fa-IR" sz="1300"/>
                        <a:t>ریسک به عنوان انحراف ازمیانگین بازدهی </a:t>
                      </a:r>
                    </a:p>
                  </a:txBody>
                  <a:tcPr marL="68580" marR="68580" marT="0" marB="0"/>
                </a:tc>
                <a:tc>
                  <a:txBody>
                    <a:bodyPr/>
                    <a:lstStyle>
                      <a:lvl1pPr lvl="0">
                        <a:defRPr/>
                      </a:lvl1pPr>
                    </a:lstStyle>
                    <a:p>
                      <a:pPr marL="0" lvl="0" algn="ctr">
                        <a:lnSpc>
                          <a:spcPct val="115000"/>
                        </a:lnSpc>
                      </a:pPr>
                      <a:r>
                        <a:rPr lang="fa-IR" sz="1300"/>
                        <a:t>ریسک به عنوان انحراف از میانگین هدف خاص </a:t>
                      </a:r>
                    </a:p>
                  </a:txBody>
                  <a:tcPr marL="68580" marR="68580" marT="0" marB="0"/>
                </a:tc>
              </a:tr>
              <a:tr h="696115">
                <a:tc>
                  <a:txBody>
                    <a:bodyPr/>
                    <a:lstStyle>
                      <a:lvl1pPr lvl="0">
                        <a:defRPr/>
                      </a:lvl1pPr>
                    </a:lstStyle>
                    <a:p>
                      <a:pPr marL="0" lvl="0" algn="ctr">
                        <a:lnSpc>
                          <a:spcPct val="115000"/>
                        </a:lnSpc>
                      </a:pPr>
                      <a:r>
                        <a:rPr lang="fa-IR" sz="1300"/>
                        <a:t>معیار عملکرد</a:t>
                      </a:r>
                    </a:p>
                  </a:txBody>
                  <a:tcPr marL="68580" marR="68580" marT="0" marB="0"/>
                </a:tc>
                <a:tc>
                  <a:txBody>
                    <a:bodyPr/>
                    <a:lstStyle>
                      <a:lvl1pPr lvl="0">
                        <a:defRPr/>
                      </a:lvl1pPr>
                    </a:lstStyle>
                    <a:p>
                      <a:pPr marL="0" lvl="0" algn="ctr">
                        <a:lnSpc>
                          <a:spcPct val="115000"/>
                        </a:lnSpc>
                      </a:pPr>
                      <a:r>
                        <a:rPr lang="fa-IR" sz="1300"/>
                        <a:t>معیارجنسن،معیارترینر،نسبت شارپ، نسبت ارزیابی و ضریب تعیین </a:t>
                      </a:r>
                    </a:p>
                  </a:txBody>
                  <a:tcPr marL="68580" marR="68580" marT="0" marB="0"/>
                </a:tc>
                <a:tc>
                  <a:txBody>
                    <a:bodyPr/>
                    <a:lstStyle>
                      <a:lvl1pPr lvl="0">
                        <a:defRPr/>
                      </a:lvl1pPr>
                    </a:lstStyle>
                    <a:p>
                      <a:pPr marL="0" lvl="0" algn="ctr">
                        <a:lnSpc>
                          <a:spcPct val="115000"/>
                        </a:lnSpc>
                      </a:pPr>
                      <a:r>
                        <a:rPr lang="fa-IR" sz="1300"/>
                        <a:t>نسبت سورتینو،نسبت پتانسیل مطلوب (</a:t>
                      </a:r>
                      <a:r>
                        <a:rPr sz="1300"/>
                        <a:t>UPR</a:t>
                      </a:r>
                      <a:r>
                        <a:rPr lang="fa-IR" sz="1300"/>
                        <a:t>)</a:t>
                      </a:r>
                    </a:p>
                  </a:txBody>
                  <a:tcPr marL="68580" marR="68580" marT="0" marB="0"/>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9669"/>
            <a:ext cx="9103058" cy="5693866"/>
          </a:xfrm>
          <a:prstGeom prst="rect">
            <a:avLst/>
          </a:prstGeom>
          <a:blipFill>
            <a:blip r:embed="rId2"/>
            <a:srcRect/>
            <a:stretch>
              <a:fillRect/>
            </a:stretch>
          </a:blipFill>
        </p:spPr>
        <p:txBody>
          <a:bodyPr/>
          <a:lstStyle>
            <a:lvl1pPr lvl="0">
              <a:defRPr/>
            </a:lvl1pPr>
          </a:lstStyle>
          <a:p>
            <a:pPr lvl="0"/>
            <a:r>
              <a:rPr/>
              <a:t> </a:t>
            </a:r>
          </a:p>
        </p:txBody>
      </p:sp>
      <p:sp>
        <p:nvSpPr>
          <p:cNvPr id="3" name="Cloud 2"/>
          <p:cNvSpPr/>
          <p:nvPr/>
        </p:nvSpPr>
        <p:spPr>
          <a:xfrm>
            <a:off x="736979" y="3070747"/>
            <a:ext cx="3452884" cy="791570"/>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
        <p:nvSpPr>
          <p:cNvPr id="4" name="Cloud 3"/>
          <p:cNvSpPr/>
          <p:nvPr/>
        </p:nvSpPr>
        <p:spPr>
          <a:xfrm>
            <a:off x="436728" y="4453430"/>
            <a:ext cx="5186150" cy="968992"/>
          </a:xfrm>
          <a:prstGeom prst="cloud">
            <a:avLst/>
          </a:prstGeom>
          <a:blipFill>
            <a:blip r:embed="rId4"/>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4" y="596668"/>
            <a:ext cx="8925636" cy="5078313"/>
          </a:xfrm>
          <a:prstGeom prst="rect">
            <a:avLst/>
          </a:prstGeom>
        </p:spPr>
        <p:txBody>
          <a:bodyPr wrap="square"/>
          <a:lstStyle>
            <a:lvl1pPr lvl="0">
              <a:defRPr/>
            </a:lvl1pPr>
          </a:lstStyle>
          <a:p>
            <a:pPr lvl="0" algn="r"/>
            <a:r>
              <a:rPr lang="fa-IR">
                <a:solidFill>
                  <a:srgbClr val="00B050"/>
                </a:solidFill>
              </a:rPr>
              <a:t>2- نسبت پتانسیل مطلوب </a:t>
            </a:r>
            <a:r>
              <a:rPr>
                <a:solidFill>
                  <a:srgbClr val="00B050"/>
                </a:solidFill>
              </a:rPr>
              <a:t>UPR)</a:t>
            </a:r>
            <a:r>
              <a:rPr lang="fa-IR">
                <a:solidFill>
                  <a:srgbClr val="00B050"/>
                </a:solidFill>
              </a:rPr>
              <a:t>):</a:t>
            </a:r>
          </a:p>
          <a:p>
            <a:pPr lvl="0" algn="r"/>
            <a:endParaRPr lang="fa-IR">
              <a:solidFill>
                <a:srgbClr val="00B050"/>
              </a:solidFill>
            </a:endParaRPr>
          </a:p>
          <a:p>
            <a:pPr lvl="0" algn="r"/>
            <a:r>
              <a:rPr lang="fa-IR"/>
              <a:t>اگر یک توزیع پیوسته از بازدهی داشته باشیم ، آنگاه</a:t>
            </a:r>
            <a:r>
              <a:rPr/>
              <a:t> UPR </a:t>
            </a:r>
            <a:r>
              <a:rPr lang="fa-IR"/>
              <a:t>را به شیوه زیر محاسبه می شود: </a:t>
            </a: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r>
              <a:rPr lang="fa-IR"/>
              <a:t>صورت کسر نشانگر پتانسیل مطلوب یا بازده مورد انتظار اضافی نسبت به</a:t>
            </a:r>
            <a:r>
              <a:rPr/>
              <a:t> MAR </a:t>
            </a:r>
            <a:r>
              <a:rPr lang="fa-IR"/>
              <a:t>می باشد</a:t>
            </a:r>
            <a:r>
              <a:rPr/>
              <a:t> </a:t>
            </a:r>
            <a:r>
              <a:rPr lang="fa-IR"/>
              <a:t>که</a:t>
            </a:r>
          </a:p>
          <a:p>
            <a:pPr lvl="0" algn="r"/>
            <a:endParaRPr lang="fa-IR"/>
          </a:p>
          <a:p>
            <a:pPr lvl="0" algn="r"/>
            <a:r>
              <a:rPr lang="fa-IR"/>
              <a:t> آن را </a:t>
            </a:r>
            <a:r>
              <a:rPr lang="fa-IR">
                <a:solidFill>
                  <a:srgbClr val="00B050"/>
                </a:solidFill>
              </a:rPr>
              <a:t>پتانسیل موفقیت </a:t>
            </a:r>
            <a:r>
              <a:rPr lang="fa-IR"/>
              <a:t>نیز می نامند. مخرج کسر ریسک نامطلوب یا ریسک واماندگی از هدف </a:t>
            </a:r>
          </a:p>
          <a:p>
            <a:pPr lvl="0" algn="r"/>
            <a:endParaRPr lang="fa-IR"/>
          </a:p>
          <a:p>
            <a:pPr lvl="0" algn="r"/>
            <a:r>
              <a:rPr lang="fa-IR"/>
              <a:t>را نشان می دهد</a:t>
            </a:r>
            <a:r>
              <a:rPr/>
              <a:t>.</a:t>
            </a:r>
          </a:p>
        </p:txBody>
      </p:sp>
      <p:pic>
        <p:nvPicPr>
          <p:cNvPr id="3" name="Picture 2"/>
          <p:cNvPicPr/>
          <p:nvPr/>
        </p:nvPicPr>
        <p:blipFill>
          <a:blip r:embed="rId2"/>
          <a:srcRect/>
          <a:stretch>
            <a:fillRect/>
          </a:stretch>
        </p:blipFill>
        <p:spPr>
          <a:xfrm>
            <a:off x="464024" y="1762291"/>
            <a:ext cx="4001058" cy="1695687"/>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288229"/>
            <a:ext cx="9235252" cy="5816977"/>
          </a:xfrm>
          <a:prstGeom prst="rect">
            <a:avLst/>
          </a:prstGeom>
        </p:spPr>
        <p:txBody>
          <a:bodyPr wrap="square"/>
          <a:lstStyle>
            <a:lvl1pPr lvl="0">
              <a:defRPr/>
            </a:lvl1pPr>
          </a:lstStyle>
          <a:p>
            <a:pPr lvl="0" algn="r"/>
            <a:r>
              <a:rPr lang="fa-IR" sz="2400">
                <a:solidFill>
                  <a:srgbClr val="FF0000"/>
                </a:solidFill>
              </a:rPr>
              <a:t>تئوری بازار سرمایه :</a:t>
            </a:r>
            <a:r>
              <a:rPr sz="2400">
                <a:solidFill>
                  <a:srgbClr val="FF0000"/>
                </a:solidFill>
              </a:rPr>
              <a:t>Capital Market Theory                 </a:t>
            </a:r>
          </a:p>
          <a:p>
            <a:pPr lvl="0" algn="r"/>
            <a:endParaRPr sz="2400">
              <a:solidFill>
                <a:srgbClr val="FF0000"/>
              </a:solidFill>
            </a:endParaRPr>
          </a:p>
          <a:p>
            <a:pPr lvl="0" algn="r"/>
            <a:r>
              <a:rPr lang="fa-IR"/>
              <a:t>تئوری بازار سرمایه به دنبال توضیح و بیان هزینه یابی دارایی های سرمایه ای در بازار است.</a:t>
            </a:r>
          </a:p>
          <a:p>
            <a:pPr lvl="0" algn="r"/>
            <a:endParaRPr lang="fa-IR"/>
          </a:p>
          <a:p>
            <a:pPr lvl="0" algn="r"/>
            <a:endParaRPr lang="fa-IR"/>
          </a:p>
          <a:p>
            <a:pPr lvl="0" algn="r"/>
            <a:r>
              <a:rPr lang="fa-IR">
                <a:solidFill>
                  <a:srgbClr val="00B050"/>
                </a:solidFill>
              </a:rPr>
              <a:t>هدف تئوری بازار سرمایه </a:t>
            </a:r>
            <a:r>
              <a:rPr lang="fa-IR"/>
              <a:t>، ارائه مدلی است که بتواند دارایی های ریسک دار را قیمت گذاری کند.</a:t>
            </a:r>
          </a:p>
          <a:p>
            <a:pPr lvl="0" algn="r"/>
            <a:endParaRPr lang="fa-IR"/>
          </a:p>
          <a:p>
            <a:pPr lvl="0" algn="r"/>
            <a:endParaRPr lang="fa-IR"/>
          </a:p>
          <a:p>
            <a:pPr lvl="0" algn="r"/>
            <a:endParaRPr lang="fa-IR"/>
          </a:p>
          <a:p>
            <a:pPr marL="285750" lvl="0" indent="-285750" algn="r">
              <a:buFont typeface="Wingdings"/>
              <a:buChar char="v"/>
            </a:pPr>
            <a:r>
              <a:rPr lang="fa-IR"/>
              <a:t>در این تئوری فرض میشود که هر سرمایه گذاری سعی در تنوع بخشیدن پرتفوی خود دارد و با توجه به ترجیحات ریسک و بازده جایی را روی مرز کارآیی انتخاب میکند.</a:t>
            </a:r>
          </a:p>
          <a:p>
            <a:pPr lvl="0" algn="r"/>
            <a:endParaRPr lang="fa-IR"/>
          </a:p>
          <a:p>
            <a:pPr lvl="0" algn="r"/>
            <a:endParaRPr lang="fa-IR"/>
          </a:p>
          <a:p>
            <a:pPr lvl="0" algn="r"/>
            <a:r>
              <a:rPr lang="fa-IR">
                <a:solidFill>
                  <a:srgbClr val="FF0000"/>
                </a:solidFill>
              </a:rPr>
              <a:t>مرز کارآ :</a:t>
            </a:r>
            <a:r>
              <a:rPr>
                <a:solidFill>
                  <a:srgbClr val="FF0000"/>
                </a:solidFill>
              </a:rPr>
              <a:t> Efficient Frontier                                                      </a:t>
            </a:r>
          </a:p>
          <a:p>
            <a:pPr lvl="0" algn="r"/>
            <a:r>
              <a:rPr lang="fa-IR"/>
              <a:t>ترکیبات مختلفی از ریسک و بازده انواع دارایی های مالی است که بالاترین بازده را در مقابل پذیرش ریسک به همراه دارد.</a:t>
            </a:r>
          </a:p>
          <a:p>
            <a:pPr lvl="0" algn="r"/>
            <a:endParaRPr lang="fa-IR"/>
          </a:p>
          <a:p>
            <a:pPr lvl="0" algn="r"/>
            <a:endParaRPr lang="fa-IR"/>
          </a:p>
          <a:p>
            <a:pPr lvl="0" algn="r"/>
            <a:endParaRPr lang="fa-I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65"/>
            <a:ext cx="9348716" cy="6924974"/>
          </a:xfrm>
          <a:prstGeom prst="rect">
            <a:avLst/>
          </a:prstGeom>
        </p:spPr>
        <p:txBody>
          <a:bodyPr wrap="square"/>
          <a:lstStyle>
            <a:lvl1pPr lvl="0">
              <a:defRPr/>
            </a:lvl1pPr>
          </a:lstStyle>
          <a:p>
            <a:pPr lvl="0" algn="r"/>
            <a:r>
              <a:rPr lang="fa-IR" sz="2400">
                <a:solidFill>
                  <a:srgbClr val="FF0000"/>
                </a:solidFill>
              </a:rPr>
              <a:t>مفروضات تئوری بازار سرمایه:</a:t>
            </a:r>
          </a:p>
          <a:p>
            <a:pPr lvl="0" algn="r"/>
            <a:r>
              <a:rPr lang="fa-IR" sz="2400"/>
              <a:t> </a:t>
            </a:r>
          </a:p>
          <a:p>
            <a:pPr lvl="0" algn="r"/>
            <a:r>
              <a:rPr lang="fa-IR"/>
              <a:t>1- تمامی سرمایه گذاران در خصوص نرخ بازده آتی از توزیع احتمال یکسانی برخوردارند.</a:t>
            </a:r>
          </a:p>
          <a:p>
            <a:pPr lvl="0" algn="r"/>
            <a:endParaRPr lang="fa-IR"/>
          </a:p>
          <a:p>
            <a:pPr lvl="0" algn="r"/>
            <a:r>
              <a:rPr lang="fa-IR"/>
              <a:t>2-تمامی سرمایه گذاران دارای افق زمانی یکسان یک دوره ای هستند</a:t>
            </a:r>
            <a:r>
              <a:rPr/>
              <a:t>.</a:t>
            </a:r>
          </a:p>
          <a:p>
            <a:pPr lvl="0" algn="r"/>
            <a:endParaRPr/>
          </a:p>
          <a:p>
            <a:pPr lvl="0" algn="r"/>
            <a:r>
              <a:rPr lang="fa-IR"/>
              <a:t>3- تمامی سرمایه گذاران می توانند با نرخ بازده بدون ریسک وام گرفته و یا قرض بدهند</a:t>
            </a:r>
            <a:r>
              <a:rPr/>
              <a:t>.</a:t>
            </a:r>
          </a:p>
          <a:p>
            <a:pPr lvl="0" algn="r"/>
            <a:endParaRPr/>
          </a:p>
          <a:p>
            <a:pPr lvl="0" algn="r"/>
            <a:r>
              <a:rPr lang="fa-IR"/>
              <a:t>4- نقل و انتقالات در معاملات بدون هزینه هستند.</a:t>
            </a:r>
          </a:p>
          <a:p>
            <a:pPr lvl="0" algn="r"/>
            <a:endParaRPr lang="fa-IR"/>
          </a:p>
          <a:p>
            <a:pPr lvl="0" algn="r"/>
            <a:r>
              <a:rPr lang="fa-IR"/>
              <a:t>5- درآمدهای شخصی بدون مالیات می باشند به گونه ای که سرمایه گذاران میان سود سرمایه و سود تقسیمی بی تفاوت اند.</a:t>
            </a:r>
          </a:p>
          <a:p>
            <a:pPr lvl="0" algn="r"/>
            <a:endParaRPr lang="fa-IR"/>
          </a:p>
          <a:p>
            <a:pPr lvl="0" algn="r"/>
            <a:r>
              <a:rPr lang="fa-IR"/>
              <a:t>6- دراین تئوری تورم یا تغییر در نرخ بهره وجود ندارد.</a:t>
            </a:r>
          </a:p>
          <a:p>
            <a:pPr lvl="0" algn="r"/>
            <a:endParaRPr lang="fa-IR"/>
          </a:p>
          <a:p>
            <a:pPr lvl="0" algn="r"/>
            <a:r>
              <a:rPr lang="fa-IR"/>
              <a:t>7- هیچ سرمایه گذاری به تنهایی نمی تواند با توجه به تصمیمات خرید و فروش خودش بر قیمت سهام تاثیر بگذارد.</a:t>
            </a:r>
          </a:p>
          <a:p>
            <a:pPr lvl="0" algn="r"/>
            <a:endParaRPr lang="fa-IR"/>
          </a:p>
          <a:p>
            <a:pPr lvl="0" algn="r"/>
            <a:r>
              <a:rPr lang="fa-IR"/>
              <a:t>8-بازار سرمایه در تعادل می باشد.</a:t>
            </a:r>
          </a:p>
          <a:p>
            <a:pPr lvl="0" algn="r"/>
            <a:endParaRPr lang="fa-IR"/>
          </a:p>
          <a:p>
            <a:pPr lvl="0" algn="r"/>
            <a:endParaRPr lang="fa-IR"/>
          </a:p>
          <a:p>
            <a:pPr lvl="0" algn="r"/>
            <a:endParaRPr lang="fa-I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9" y="517435"/>
            <a:ext cx="9280479" cy="5262979"/>
          </a:xfrm>
          <a:prstGeom prst="rect">
            <a:avLst/>
          </a:prstGeom>
        </p:spPr>
        <p:txBody>
          <a:bodyPr wrap="square"/>
          <a:lstStyle>
            <a:lvl1pPr lvl="0">
              <a:defRPr/>
            </a:lvl1pPr>
          </a:lstStyle>
          <a:p>
            <a:pPr lvl="0" algn="r"/>
            <a:r>
              <a:rPr lang="fa-IR" sz="2400">
                <a:solidFill>
                  <a:srgbClr val="FF0000"/>
                </a:solidFill>
              </a:rPr>
              <a:t>مدل قیمت گذاری دارایی سرمایه ای :</a:t>
            </a:r>
          </a:p>
          <a:p>
            <a:pPr lvl="0" algn="r"/>
            <a:r>
              <a:rPr sz="2400">
                <a:solidFill>
                  <a:srgbClr val="FF0000"/>
                </a:solidFill>
              </a:rPr>
              <a:t>Capital Asset Pricing Model ( CAPM )                                            </a:t>
            </a:r>
          </a:p>
          <a:p>
            <a:pPr lvl="0" algn="r"/>
            <a:endParaRPr sz="2400">
              <a:solidFill>
                <a:srgbClr val="FF0000"/>
              </a:solidFill>
            </a:endParaRPr>
          </a:p>
          <a:p>
            <a:pPr lvl="0" algn="r"/>
            <a:r>
              <a:rPr lang="fa-IR"/>
              <a:t>این مدل بین ریسک یک ورقه بهادار یا بتا و سطح نرخ بازده مورد انتظار یا مورد مطالبه آن سه رابطه مجزا برقرار می کند.</a:t>
            </a:r>
          </a:p>
          <a:p>
            <a:pPr lvl="0" algn="r"/>
            <a:endParaRPr lang="fa-IR"/>
          </a:p>
          <a:p>
            <a:pPr marL="342900" lvl="0" indent="-342900" algn="r">
              <a:buFont typeface="Trebuchet MS"/>
              <a:buAutoNum type="arabicPeriod"/>
            </a:pPr>
            <a:r>
              <a:rPr lang="fa-IR"/>
              <a:t>اولین آنها </a:t>
            </a:r>
            <a:r>
              <a:rPr lang="fa-IR" b="1">
                <a:solidFill>
                  <a:srgbClr val="FF0000"/>
                </a:solidFill>
              </a:rPr>
              <a:t>خط بازار سرمایه</a:t>
            </a:r>
            <a:r>
              <a:rPr b="1">
                <a:solidFill>
                  <a:srgbClr val="FF0000"/>
                </a:solidFill>
              </a:rPr>
              <a:t> </a:t>
            </a:r>
            <a:r>
              <a:rPr lang="fa-IR"/>
              <a:t>نامیده می شود. خط بازار سرمایه رابطه خطی بین بازده مورد انتظار و ریسک را برای همه سبدهای گوناگون اوراق بهادار نشان می دهد. </a:t>
            </a:r>
          </a:p>
          <a:p>
            <a:pPr lvl="0" algn="r"/>
            <a:endParaRPr lang="fa-IR"/>
          </a:p>
          <a:p>
            <a:pPr lvl="0" algn="r"/>
            <a:endParaRPr lang="fa-IR"/>
          </a:p>
          <a:p>
            <a:pPr lvl="0" algn="r"/>
            <a:endParaRPr lang="fa-IR"/>
          </a:p>
          <a:p>
            <a:pPr lvl="0" algn="r"/>
            <a:endParaRPr lang="fa-IR"/>
          </a:p>
          <a:p>
            <a:pPr lvl="0" algn="r"/>
            <a:endParaRPr lang="fa-IR"/>
          </a:p>
          <a:p>
            <a:pPr lvl="0" algn="r"/>
            <a:r>
              <a:rPr lang="fa-IR"/>
              <a:t>که مجدداً مرتب می گردد</a:t>
            </a:r>
            <a:r>
              <a:rPr/>
              <a:t> :</a:t>
            </a:r>
          </a:p>
          <a:p>
            <a:pPr lvl="0" algn="r"/>
            <a:endParaRPr/>
          </a:p>
          <a:p>
            <a:pPr lvl="0" algn="r"/>
            <a:endParaRPr/>
          </a:p>
          <a:p>
            <a:pPr lvl="0" algn="r"/>
            <a:endParaRPr/>
          </a:p>
        </p:txBody>
      </p:sp>
      <p:sp>
        <p:nvSpPr>
          <p:cNvPr id="3" name="Cloud 2"/>
          <p:cNvSpPr/>
          <p:nvPr/>
        </p:nvSpPr>
        <p:spPr>
          <a:xfrm>
            <a:off x="764274" y="4698699"/>
            <a:ext cx="5936776" cy="1202522"/>
          </a:xfrm>
          <a:prstGeom prst="cloud">
            <a:avLst/>
          </a:prstGeom>
          <a:blipFill>
            <a:blip r:embed="rId2"/>
            <a:srcRect/>
            <a:stretch>
              <a:fillRect/>
            </a:stretch>
          </a:blipFill>
          <a:ln>
            <a:solidFill>
              <a:schemeClr val="accent4">
                <a:lumMod val="20000"/>
                <a:lumOff val="80000"/>
              </a:schemeClr>
            </a:solidFill>
          </a:ln>
        </p:spPr>
        <p:txBody>
          <a:bodyPr/>
          <a:lstStyle>
            <a:lvl1pPr lvl="0">
              <a:defRPr/>
            </a:lvl1pPr>
          </a:lstStyle>
          <a:p>
            <a:pPr lvl="0"/>
            <a:r>
              <a:rPr/>
              <a:t> </a:t>
            </a:r>
          </a:p>
        </p:txBody>
      </p:sp>
      <p:sp>
        <p:nvSpPr>
          <p:cNvPr id="4" name="Cloud 3"/>
          <p:cNvSpPr/>
          <p:nvPr/>
        </p:nvSpPr>
        <p:spPr>
          <a:xfrm>
            <a:off x="545912" y="3148924"/>
            <a:ext cx="5923128" cy="1187357"/>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override="normal">
                                        <p:cTn id="7" dur="500" fill="hold"/>
                                        <p:tgtEl>
                                          <p:spTgt spid="4"/>
                                        </p:tgtEl>
                                        <p:attrNameLst>
                                          <p:attrName>fillcolor</p:attrName>
                                        </p:attrNameLst>
                                      </p:cBhvr>
                                      <p:by>
                                        <p:hsl h="0" s="-12549" l="-25098"/>
                                      </p:by>
                                    </p:animClr>
                                    <p:animClr clrSpc="hsl" dir="cw">
                                      <p:cBhvr override="normal">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3"/>
                                        </p:tgtEl>
                                        <p:attrNameLst>
                                          <p:attrName>style.color</p:attrName>
                                        </p:attrNameLst>
                                      </p:cBhvr>
                                      <p:by>
                                        <p:hsl h="0" s="-12549" l="-25098"/>
                                      </p:by>
                                    </p:animClr>
                                    <p:animClr clrSpc="hsl" dir="cw">
                                      <p:cBhvr override="normal">
                                        <p:cTn id="14" dur="500" fill="hold"/>
                                        <p:tgtEl>
                                          <p:spTgt spid="3"/>
                                        </p:tgtEl>
                                        <p:attrNameLst>
                                          <p:attrName>fillcolor</p:attrName>
                                        </p:attrNameLst>
                                      </p:cBhvr>
                                      <p:by>
                                        <p:hsl h="0" s="-12549" l="-25098"/>
                                      </p:by>
                                    </p:animClr>
                                    <p:animClr clrSpc="hsl" dir="cw">
                                      <p:cBhvr override="normal">
                                        <p:cTn id="15" dur="500" fill="hold"/>
                                        <p:tgtEl>
                                          <p:spTgt spid="3"/>
                                        </p:tgtEl>
                                        <p:attrNameLst>
                                          <p:attrName>stroke.color</p:attrName>
                                        </p:attrNameLst>
                                      </p:cBhvr>
                                      <p:by>
                                        <p:hsl h="0" s="-12549" l="-25098"/>
                                      </p:by>
                                    </p:animClr>
                                    <p:set>
                                      <p:cBhvr>
                                        <p:cTn id="1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2" y="3540361"/>
            <a:ext cx="8789158" cy="2585323"/>
          </a:xfrm>
          <a:prstGeom prst="rect">
            <a:avLst/>
          </a:prstGeom>
        </p:spPr>
        <p:txBody>
          <a:bodyPr wrap="square"/>
          <a:lstStyle>
            <a:lvl1pPr lvl="0">
              <a:defRPr/>
            </a:lvl1pPr>
          </a:lstStyle>
          <a:p>
            <a:pPr lvl="0" algn="just"/>
            <a:r>
              <a:rPr/>
              <a:t> -2</a:t>
            </a:r>
            <a:r>
              <a:rPr lang="fa-IR"/>
              <a:t>دومین رابطه </a:t>
            </a:r>
            <a:r>
              <a:rPr lang="fa-IR" b="1">
                <a:solidFill>
                  <a:srgbClr val="FF0000"/>
                </a:solidFill>
              </a:rPr>
              <a:t>خط بازار سهام </a:t>
            </a:r>
            <a:r>
              <a:rPr lang="fa-IR"/>
              <a:t>نامیده می شود . خط بازار سهام </a:t>
            </a:r>
            <a:r>
              <a:rPr/>
              <a:t>SML </a:t>
            </a:r>
            <a:r>
              <a:rPr lang="fa-IR"/>
              <a:t>رابطه خطی بین بازده مورد انتظار و ریسک سیستماتیک را برای سهام افراد نشان می دهد. رابطه مزبور را به صورت زیر بیان می کند:</a:t>
            </a:r>
          </a:p>
          <a:p>
            <a:pPr lvl="0"/>
            <a:endParaRPr lang="fa-IR"/>
          </a:p>
          <a:p>
            <a:pPr lvl="0"/>
            <a:endParaRPr lang="fa-IR"/>
          </a:p>
          <a:p>
            <a:pPr lvl="0"/>
            <a:endParaRPr lang="fa-IR"/>
          </a:p>
          <a:p>
            <a:pPr lvl="0"/>
            <a:endParaRPr lang="fa-IR"/>
          </a:p>
          <a:p>
            <a:pPr lvl="0"/>
            <a:endParaRPr lang="fa-IR"/>
          </a:p>
        </p:txBody>
      </p:sp>
      <p:pic>
        <p:nvPicPr>
          <p:cNvPr id="3" name="Picture 2"/>
          <p:cNvPicPr/>
          <p:nvPr/>
        </p:nvPicPr>
        <p:blipFill>
          <a:blip r:embed="rId2"/>
          <a:srcRect/>
          <a:stretch>
            <a:fillRect/>
          </a:stretch>
        </p:blipFill>
        <p:spPr>
          <a:xfrm>
            <a:off x="0" y="0"/>
            <a:ext cx="9007522" cy="3357349"/>
          </a:xfrm>
          <a:prstGeom prst="rect">
            <a:avLst/>
          </a:prstGeom>
        </p:spPr>
      </p:pic>
      <p:sp>
        <p:nvSpPr>
          <p:cNvPr id="4" name="Cloud 3"/>
          <p:cNvSpPr/>
          <p:nvPr/>
        </p:nvSpPr>
        <p:spPr>
          <a:xfrm>
            <a:off x="614149" y="4230806"/>
            <a:ext cx="6741994" cy="777922"/>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
        <p:nvSpPr>
          <p:cNvPr id="5" name="Cloud 4"/>
          <p:cNvSpPr/>
          <p:nvPr/>
        </p:nvSpPr>
        <p:spPr>
          <a:xfrm>
            <a:off x="1214651" y="4913194"/>
            <a:ext cx="5322628" cy="682388"/>
          </a:xfrm>
          <a:prstGeom prst="cloud">
            <a:avLst/>
          </a:prstGeom>
          <a:blipFill>
            <a:blip r:embed="rId4"/>
            <a:srcRect/>
            <a:stretch>
              <a:fillRect/>
            </a:stretch>
          </a:blipFill>
          <a:ln>
            <a:solidFill>
              <a:schemeClr val="accent4">
                <a:lumMod val="20000"/>
                <a:lumOff val="80000"/>
              </a:schemeClr>
            </a:solidFill>
          </a:ln>
        </p:spPr>
        <p:txBody>
          <a:bodyPr/>
          <a:lstStyle>
            <a:lvl1pPr lvl="0">
              <a:defRPr/>
            </a:lvl1pPr>
          </a:lstStyle>
          <a:p>
            <a:pPr lvl="0"/>
            <a:r>
              <a:rPr/>
              <a:t> </a:t>
            </a:r>
          </a:p>
        </p:txBody>
      </p:sp>
      <p:sp>
        <p:nvSpPr>
          <p:cNvPr id="6" name="Cloud 5"/>
          <p:cNvSpPr/>
          <p:nvPr/>
        </p:nvSpPr>
        <p:spPr>
          <a:xfrm>
            <a:off x="1828800" y="5500048"/>
            <a:ext cx="3521122" cy="670455"/>
          </a:xfrm>
          <a:prstGeom prst="cloud">
            <a:avLst/>
          </a:prstGeom>
          <a:blipFill>
            <a:blip r:embed="rId5"/>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1" y="758711"/>
            <a:ext cx="9245109" cy="5355313"/>
          </a:xfrm>
          <a:prstGeom prst="rect">
            <a:avLst/>
          </a:prstGeom>
        </p:spPr>
        <p:txBody>
          <a:bodyPr wrap="square"/>
          <a:lstStyle>
            <a:lvl1pPr lvl="0">
              <a:defRPr/>
            </a:lvl1pPr>
          </a:lstStyle>
          <a:p>
            <a:pPr lvl="0" algn="r"/>
            <a:r>
              <a:rPr lang="fa-IR">
                <a:solidFill>
                  <a:srgbClr val="FF0000"/>
                </a:solidFill>
              </a:rPr>
              <a:t>1-5 ) تئوری مجموعه اوراق بهادار (پورتفولیو) :</a:t>
            </a:r>
          </a:p>
          <a:p>
            <a:pPr lvl="0" algn="r"/>
            <a:endParaRPr lang="fa-IR">
              <a:solidFill>
                <a:srgbClr val="FF0000"/>
              </a:solidFill>
            </a:endParaRPr>
          </a:p>
          <a:p>
            <a:pPr lvl="0" algn="r"/>
            <a:endParaRPr lang="fa-IR">
              <a:solidFill>
                <a:srgbClr val="FF0000"/>
              </a:solidFill>
            </a:endParaRPr>
          </a:p>
          <a:p>
            <a:pPr marL="285750" lvl="0" indent="-285750" algn="r">
              <a:buChar char="-"/>
            </a:pPr>
            <a:r>
              <a:rPr lang="fa-IR"/>
              <a:t>سرمایه گذاری در بیش از یک دارای یا ورقه بهادار ،مجموعه سرمایه گذاری یا پرتفوی یا بدره نام </a:t>
            </a:r>
          </a:p>
          <a:p>
            <a:pPr marL="285750" lvl="0" indent="-285750" algn="r">
              <a:buChar char="-"/>
            </a:pPr>
            <a:endParaRPr lang="fa-IR"/>
          </a:p>
          <a:p>
            <a:pPr lvl="0" algn="r"/>
            <a:r>
              <a:rPr/>
              <a:t>    </a:t>
            </a:r>
            <a:r>
              <a:rPr lang="fa-IR"/>
              <a:t>دارد.</a:t>
            </a:r>
          </a:p>
          <a:p>
            <a:pPr marL="285750" lvl="0" indent="-285750" algn="r">
              <a:buChar char="-"/>
            </a:pPr>
            <a:endParaRPr lang="fa-IR"/>
          </a:p>
          <a:p>
            <a:pPr marL="285750" lvl="0" indent="-285750" algn="r">
              <a:buChar char="-"/>
            </a:pPr>
            <a:endParaRPr lang="fa-IR"/>
          </a:p>
          <a:p>
            <a:pPr lvl="0" algn="r"/>
            <a:endParaRPr lang="fa-IR"/>
          </a:p>
          <a:p>
            <a:pPr marL="285750" lvl="0" indent="-285750" algn="just">
              <a:buChar char="-"/>
            </a:pPr>
            <a:r>
              <a:rPr lang="fa-IR"/>
              <a:t>اساس این نظریه آن است که ریسک یک دارایی را نباید به تنهایی بر پایه کاهش یا افزایش</a:t>
            </a:r>
          </a:p>
          <a:p>
            <a:pPr marL="285750" lvl="0" indent="-285750" algn="just">
              <a:buChar char="-"/>
            </a:pPr>
            <a:endParaRPr lang="fa-IR"/>
          </a:p>
          <a:p>
            <a:pPr lvl="0" algn="just"/>
            <a:r>
              <a:rPr/>
              <a:t>   </a:t>
            </a:r>
            <a:r>
              <a:rPr lang="fa-IR"/>
              <a:t> بازده پیش بینی شده اش سنجید. بلکه این سنجش باید بر پایه کمک پایانی این دارایی به </a:t>
            </a:r>
          </a:p>
          <a:p>
            <a:pPr lvl="0" algn="just"/>
            <a:endParaRPr lang="fa-IR"/>
          </a:p>
          <a:p>
            <a:pPr lvl="0" algn="just"/>
            <a:r>
              <a:rPr/>
              <a:t>   </a:t>
            </a:r>
            <a:r>
              <a:rPr lang="fa-IR"/>
              <a:t>ریسک همه سرمایه گذاری های انجام شده در این زمینه انجام گیرد. با توجه همبستگی بازده </a:t>
            </a:r>
          </a:p>
          <a:p>
            <a:pPr lvl="0" algn="just"/>
            <a:endParaRPr lang="fa-IR"/>
          </a:p>
          <a:p>
            <a:pPr lvl="0" algn="just"/>
            <a:r>
              <a:rPr/>
              <a:t>   </a:t>
            </a:r>
            <a:r>
              <a:rPr lang="fa-IR"/>
              <a:t>یک دارایی به بازده دارایی های موجود در مجموعه ، دارایی مزبور کم خطر و یا پرخطر تلقی می </a:t>
            </a:r>
          </a:p>
          <a:p>
            <a:pPr lvl="0" algn="just"/>
            <a:endParaRPr lang="fa-IR"/>
          </a:p>
          <a:p>
            <a:pPr lvl="0" algn="just"/>
            <a:r>
              <a:rPr/>
              <a:t>   </a:t>
            </a:r>
            <a:r>
              <a:rPr lang="fa-IR"/>
              <a:t>شود.</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861" y="860311"/>
            <a:ext cx="9376013" cy="5355313"/>
          </a:xfrm>
          <a:prstGeom prst="rect">
            <a:avLst/>
          </a:prstGeom>
        </p:spPr>
        <p:txBody>
          <a:bodyPr wrap="square"/>
          <a:lstStyle>
            <a:lvl1pPr lvl="0">
              <a:defRPr/>
            </a:lvl1pPr>
          </a:lstStyle>
          <a:p>
            <a:pPr lvl="0" algn="r"/>
            <a:r>
              <a:rPr lang="fa-IR" b="1">
                <a:solidFill>
                  <a:srgbClr val="FF0000"/>
                </a:solidFill>
              </a:rPr>
              <a:t>که در آن : </a:t>
            </a:r>
            <a:r>
              <a:rPr/>
              <a:t>E(Ri) </a:t>
            </a:r>
            <a:r>
              <a:rPr lang="fa-IR"/>
              <a:t>بازده مورد انتظار ورقه بهادار ،  </a:t>
            </a:r>
            <a:r>
              <a:rPr/>
              <a:t>RF</a:t>
            </a:r>
            <a:r>
              <a:rPr lang="fa-IR"/>
              <a:t>بازده ورقه بهادار بدون ریسک،  </a:t>
            </a:r>
            <a:r>
              <a:rPr/>
              <a:t>RM </a:t>
            </a:r>
            <a:r>
              <a:rPr lang="fa-IR"/>
              <a:t>بازده </a:t>
            </a:r>
          </a:p>
          <a:p>
            <a:pPr lvl="0" algn="r"/>
            <a:endParaRPr lang="fa-IR"/>
          </a:p>
          <a:p>
            <a:pPr lvl="0" algn="r"/>
            <a:r>
              <a:rPr lang="fa-IR"/>
              <a:t>مورد انتظار مجموعه سرمایه گذاری بازار (مانند شاخص سهام بورس اوراق بهادار) ،  </a:t>
            </a:r>
            <a:r>
              <a:rPr lang="el-GR"/>
              <a:t>β = </a:t>
            </a:r>
            <a:r>
              <a:rPr lang="fa-IR"/>
              <a:t>بتا ، </a:t>
            </a:r>
          </a:p>
          <a:p>
            <a:pPr lvl="0" algn="r"/>
            <a:endParaRPr lang="fa-IR"/>
          </a:p>
          <a:p>
            <a:pPr lvl="0" algn="r"/>
            <a:r>
              <a:rPr lang="fa-IR"/>
              <a:t>شاخصی از ریسک تنوع ناپذیر (ریسک غیرقابل کنترل یا سیستماتیک).</a:t>
            </a:r>
          </a:p>
          <a:p>
            <a:pPr lvl="0" algn="r"/>
            <a:endParaRPr lang="fa-IR"/>
          </a:p>
          <a:p>
            <a:pPr lvl="0" algn="r"/>
            <a:r>
              <a:rPr lang="fa-IR" b="1">
                <a:solidFill>
                  <a:srgbClr val="FF0000"/>
                </a:solidFill>
              </a:rPr>
              <a:t>نکته: </a:t>
            </a:r>
            <a:r>
              <a:rPr lang="fa-IR">
                <a:solidFill>
                  <a:schemeClr val="tx2">
                    <a:lumMod val="60000"/>
                    <a:lumOff val="40000"/>
                  </a:schemeClr>
                </a:solidFill>
              </a:rPr>
              <a:t>در مدل قیمت گذاری دارایی سرمایه ای ، نرخ بازده مورد انتظار به دو جزء تقسیم می شود</a:t>
            </a:r>
            <a:r>
              <a:rPr>
                <a:solidFill>
                  <a:schemeClr val="tx2">
                    <a:lumMod val="60000"/>
                    <a:lumOff val="40000"/>
                  </a:schemeClr>
                </a:solidFill>
              </a:rPr>
              <a:t>:</a:t>
            </a:r>
          </a:p>
          <a:p>
            <a:pPr lvl="0" algn="r"/>
            <a:endParaRPr>
              <a:solidFill>
                <a:schemeClr val="tx2">
                  <a:lumMod val="60000"/>
                  <a:lumOff val="40000"/>
                </a:schemeClr>
              </a:solidFill>
            </a:endParaRPr>
          </a:p>
          <a:p>
            <a:pPr marL="342900" lvl="0" indent="-342900" algn="r">
              <a:buAutoNum type="arabicParenBoth"/>
            </a:pPr>
            <a:r>
              <a:rPr lang="fa-IR">
                <a:solidFill>
                  <a:schemeClr val="tx2">
                    <a:lumMod val="60000"/>
                    <a:lumOff val="40000"/>
                  </a:schemeClr>
                </a:solidFill>
              </a:rPr>
              <a:t>بازده ورقه بهادار بدون ریسک که هر کس می تواند از طریق اوراق بهاداری مانند اوراق خزانه دولتی بدست آورد.     </a:t>
            </a:r>
          </a:p>
          <a:p>
            <a:pPr lvl="0" algn="r"/>
            <a:r>
              <a:rPr lang="fa-IR">
                <a:solidFill>
                  <a:schemeClr val="tx2">
                    <a:lumMod val="60000"/>
                    <a:lumOff val="40000"/>
                  </a:schemeClr>
                </a:solidFill>
              </a:rPr>
              <a:t>(2) صرف ریسک</a:t>
            </a:r>
          </a:p>
          <a:p>
            <a:pPr lvl="0" algn="r"/>
            <a:endParaRPr lang="fa-IR">
              <a:solidFill>
                <a:schemeClr val="tx2">
                  <a:lumMod val="60000"/>
                  <a:lumOff val="40000"/>
                </a:schemeClr>
              </a:solidFill>
            </a:endParaRPr>
          </a:p>
          <a:p>
            <a:pPr lvl="0" algn="r"/>
            <a:r>
              <a:rPr lang="fa-IR">
                <a:solidFill>
                  <a:srgbClr val="FF0000"/>
                </a:solidFill>
              </a:rPr>
              <a:t>صرف ریسک همچنین از دو بخش تشکیل شده است : </a:t>
            </a:r>
          </a:p>
          <a:p>
            <a:pPr lvl="0" algn="r"/>
            <a:endParaRPr lang="fa-IR">
              <a:solidFill>
                <a:srgbClr val="FF0000"/>
              </a:solidFill>
            </a:endParaRPr>
          </a:p>
          <a:p>
            <a:pPr marL="342900" lvl="0" indent="-342900" algn="r">
              <a:buAutoNum type="arabicParenBoth"/>
            </a:pPr>
            <a:r>
              <a:rPr lang="fa-IR">
                <a:solidFill>
                  <a:schemeClr val="tx2">
                    <a:lumMod val="60000"/>
                    <a:lumOff val="40000"/>
                  </a:schemeClr>
                </a:solidFill>
              </a:rPr>
              <a:t>نرخ بازده اضافی  سرمایه گذاری در اوراق بهاداری که با نرخ بازده بدون ریسک عرضه می شود.</a:t>
            </a:r>
          </a:p>
          <a:p>
            <a:pPr lvl="0" algn="r"/>
            <a:endParaRPr lang="fa-IR">
              <a:solidFill>
                <a:schemeClr val="tx2">
                  <a:lumMod val="60000"/>
                  <a:lumOff val="40000"/>
                </a:schemeClr>
              </a:solidFill>
            </a:endParaRPr>
          </a:p>
          <a:p>
            <a:pPr lvl="0" algn="r"/>
            <a:r>
              <a:rPr lang="fa-IR">
                <a:solidFill>
                  <a:schemeClr val="tx2">
                    <a:lumMod val="60000"/>
                    <a:lumOff val="40000"/>
                  </a:schemeClr>
                </a:solidFill>
              </a:rPr>
              <a:t> (2) نوسان یا تغییرات سهام خاصی نسبت به شاخص قیمت کل سهام در بازار. </a:t>
            </a:r>
          </a:p>
          <a:p>
            <a:pPr lvl="0" algn="r"/>
            <a:endParaRPr lang="fa-IR">
              <a:solidFill>
                <a:schemeClr val="tx2">
                  <a:lumMod val="60000"/>
                  <a:lumOff val="40000"/>
                </a:schemeClr>
              </a:solidFill>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436434"/>
            <a:ext cx="9253183" cy="5909311"/>
          </a:xfrm>
          <a:prstGeom prst="rect">
            <a:avLst/>
          </a:prstGeom>
        </p:spPr>
        <p:txBody>
          <a:bodyPr wrap="square"/>
          <a:lstStyle>
            <a:lvl1pPr lvl="0">
              <a:defRPr/>
            </a:lvl1pPr>
          </a:lstStyle>
          <a:p>
            <a:pPr lvl="0" algn="r"/>
            <a:r>
              <a:rPr lang="fa-IR" b="1">
                <a:solidFill>
                  <a:srgbClr val="FF0000"/>
                </a:solidFill>
              </a:rPr>
              <a:t>بتا </a:t>
            </a:r>
            <a:r>
              <a:rPr lang="fa-IR"/>
              <a:t>عبارت است از معیار اندازه گیری ریسک سیستماتیک یک ورقه بهادار که به عنوان قسمتی از </a:t>
            </a:r>
          </a:p>
          <a:p>
            <a:pPr lvl="0" algn="r"/>
            <a:endParaRPr lang="fa-IR"/>
          </a:p>
          <a:p>
            <a:pPr lvl="0" algn="r"/>
            <a:r>
              <a:rPr lang="fa-IR"/>
              <a:t>ریسک کلی نمی توان آن را از طریق ایجاد تنوع کاهش داد یا از بین برد. بتا شاخصی برای تعیین </a:t>
            </a:r>
          </a:p>
          <a:p>
            <a:pPr lvl="0" algn="r"/>
            <a:endParaRPr lang="fa-IR"/>
          </a:p>
          <a:p>
            <a:pPr lvl="0" algn="r"/>
            <a:r>
              <a:rPr lang="fa-IR"/>
              <a:t>تغییرات قیمت یک سهم نسبت به شاخص قیمت کل سهام است.</a:t>
            </a:r>
          </a:p>
          <a:p>
            <a:pPr lvl="0" algn="r"/>
            <a:endParaRPr lang="fa-IR"/>
          </a:p>
          <a:p>
            <a:pPr lvl="0"/>
            <a:r>
              <a:rPr>
                <a:solidFill>
                  <a:srgbClr val="0070C0"/>
                </a:solidFill>
              </a:rPr>
              <a:t> </a:t>
            </a:r>
          </a:p>
          <a:p>
            <a:pPr lvl="0"/>
            <a:endParaRPr>
              <a:solidFill>
                <a:srgbClr val="0070C0"/>
              </a:solidFill>
            </a:endParaRPr>
          </a:p>
          <a:p>
            <a:pPr lvl="0"/>
            <a:endParaRPr>
              <a:solidFill>
                <a:srgbClr val="0070C0"/>
              </a:solidFill>
            </a:endParaRPr>
          </a:p>
          <a:p>
            <a:pPr marL="285750" lvl="0" indent="-285750" algn="just">
              <a:buFont typeface="Wingdings"/>
              <a:buChar char="v"/>
            </a:pPr>
            <a:r>
              <a:rPr lang="fa-IR">
                <a:solidFill>
                  <a:srgbClr val="00B050"/>
                </a:solidFill>
              </a:rPr>
              <a:t>سهم خاصی که بتای آن بیش از یک ( </a:t>
            </a:r>
            <a:r>
              <a:rPr b="1">
                <a:solidFill>
                  <a:srgbClr val="00B050"/>
                </a:solidFill>
              </a:rPr>
              <a:t>β&gt;1</a:t>
            </a:r>
            <a:r>
              <a:rPr lang="fa-IR">
                <a:solidFill>
                  <a:srgbClr val="00B050"/>
                </a:solidFill>
              </a:rPr>
              <a:t> )    است ، نسبت به تغییرات بازار حساسیت زیادی از خود نشان می دهد (ریسکی تر است ). به چنین ورقه بهاداری،</a:t>
            </a:r>
            <a:r>
              <a:rPr lang="fa-IR" b="1">
                <a:solidFill>
                  <a:srgbClr val="FF0000"/>
                </a:solidFill>
              </a:rPr>
              <a:t>ورقه</a:t>
            </a:r>
            <a:r>
              <a:rPr lang="fa-IR" b="1">
                <a:solidFill>
                  <a:srgbClr val="00B050"/>
                </a:solidFill>
              </a:rPr>
              <a:t> </a:t>
            </a:r>
            <a:r>
              <a:rPr lang="fa-IR" b="1">
                <a:solidFill>
                  <a:srgbClr val="FF0000"/>
                </a:solidFill>
              </a:rPr>
              <a:t>بهادار تهاجمی </a:t>
            </a:r>
            <a:r>
              <a:rPr lang="fa-IR">
                <a:solidFill>
                  <a:srgbClr val="FF0000"/>
                </a:solidFill>
              </a:rPr>
              <a:t>گویند.</a:t>
            </a:r>
          </a:p>
          <a:p>
            <a:pPr lvl="0" algn="just"/>
            <a:endParaRPr lang="fa-IR">
              <a:solidFill>
                <a:srgbClr val="FF0000"/>
              </a:solidFill>
            </a:endParaRPr>
          </a:p>
          <a:p>
            <a:pPr marL="285750" lvl="0" indent="-285750" algn="just">
              <a:buFont typeface="Wingdings"/>
              <a:buChar char="v"/>
            </a:pPr>
            <a:r>
              <a:rPr lang="fa-IR">
                <a:solidFill>
                  <a:schemeClr val="accent4">
                    <a:lumMod val="60000"/>
                    <a:lumOff val="40000"/>
                  </a:schemeClr>
                </a:solidFill>
              </a:rPr>
              <a:t> </a:t>
            </a:r>
            <a:r>
              <a:rPr lang="fa-IR">
                <a:solidFill>
                  <a:srgbClr val="7030A0"/>
                </a:solidFill>
              </a:rPr>
              <a:t>بتای معادل یک ( </a:t>
            </a:r>
            <a:r>
              <a:rPr b="1">
                <a:solidFill>
                  <a:srgbClr val="7030A0"/>
                </a:solidFill>
              </a:rPr>
              <a:t>β=1</a:t>
            </a:r>
            <a:r>
              <a:rPr lang="fa-IR">
                <a:solidFill>
                  <a:srgbClr val="7030A0"/>
                </a:solidFill>
              </a:rPr>
              <a:t> )    ، حالتی است که در آن دارایی، درست مانند بازار عمل می کند، به چنین سهمی دارایی </a:t>
            </a:r>
            <a:r>
              <a:rPr lang="fa-IR" b="1">
                <a:solidFill>
                  <a:srgbClr val="FF0000"/>
                </a:solidFill>
              </a:rPr>
              <a:t>خنثی یا بدون حساسیت (بی تفاوت) </a:t>
            </a:r>
            <a:r>
              <a:rPr lang="fa-IR">
                <a:solidFill>
                  <a:srgbClr val="7030A0"/>
                </a:solidFill>
              </a:rPr>
              <a:t>می گویند.</a:t>
            </a:r>
          </a:p>
          <a:p>
            <a:pPr lvl="0" algn="just"/>
            <a:endParaRPr lang="fa-IR">
              <a:solidFill>
                <a:srgbClr val="7030A0"/>
              </a:solidFill>
            </a:endParaRPr>
          </a:p>
          <a:p>
            <a:pPr marL="285750" lvl="0" indent="-285750" algn="just">
              <a:buFont typeface="Wingdings"/>
              <a:buChar char="v"/>
            </a:pPr>
            <a:r>
              <a:rPr lang="fa-IR" b="1">
                <a:solidFill>
                  <a:srgbClr val="00B0F0"/>
                </a:solidFill>
              </a:rPr>
              <a:t>بتای کوچکتر از یک</a:t>
            </a:r>
            <a:r>
              <a:rPr b="1">
                <a:solidFill>
                  <a:srgbClr val="00B0F0"/>
                </a:solidFill>
              </a:rPr>
              <a:t> ( β&lt;1 )  </a:t>
            </a:r>
            <a:r>
              <a:rPr lang="fa-IR">
                <a:solidFill>
                  <a:srgbClr val="00B0F0"/>
                </a:solidFill>
              </a:rPr>
              <a:t>  حالتی است که در آن سهم ، نسبت به تغییرات بازار حساسیت کمتری از خود نشان می دهد (که ریسکی تر است )، به چنین ورقه بهاداری ، </a:t>
            </a:r>
            <a:r>
              <a:rPr lang="fa-IR" b="1">
                <a:solidFill>
                  <a:srgbClr val="FF0000"/>
                </a:solidFill>
              </a:rPr>
              <a:t>ورقه بهادار تدافعی</a:t>
            </a:r>
            <a:r>
              <a:rPr lang="fa-IR">
                <a:solidFill>
                  <a:srgbClr val="FF0000"/>
                </a:solidFill>
              </a:rPr>
              <a:t> </a:t>
            </a:r>
            <a:r>
              <a:rPr lang="fa-IR">
                <a:solidFill>
                  <a:srgbClr val="00B0F0"/>
                </a:solidFill>
              </a:rPr>
              <a:t>گفته می شود</a:t>
            </a:r>
            <a:r>
              <a:rPr>
                <a:solidFill>
                  <a:srgbClr val="00B0F0"/>
                </a:solidFill>
              </a:rPr>
              <a:t>.</a:t>
            </a:r>
          </a:p>
          <a:p>
            <a:pPr lvl="0" algn="just"/>
            <a:endParaRPr>
              <a:solidFill>
                <a:srgbClr val="00B0F0"/>
              </a:solidFill>
            </a:endParaRPr>
          </a:p>
          <a:p>
            <a:pPr lvl="0" algn="just"/>
            <a:r>
              <a:rPr lang="fa-IR"/>
              <a:t> </a:t>
            </a:r>
          </a:p>
        </p:txBody>
      </p:sp>
      <p:sp>
        <p:nvSpPr>
          <p:cNvPr id="3" name="Rectangle 2"/>
          <p:cNvSpPr/>
          <p:nvPr/>
        </p:nvSpPr>
        <p:spPr>
          <a:xfrm>
            <a:off x="436729" y="2992609"/>
            <a:ext cx="9075761" cy="1200329"/>
          </a:xfrm>
          <a:prstGeom prst="rect">
            <a:avLst/>
          </a:prstGeom>
        </p:spPr>
        <p:txBody>
          <a:bodyPr wrap="square"/>
          <a:lstStyle>
            <a:lvl1pPr lvl="0">
              <a:defRPr/>
            </a:lvl1pPr>
          </a:lstStyle>
          <a:p>
            <a:pPr lvl="0" algn="r"/>
            <a:endParaRPr/>
          </a:p>
          <a:p>
            <a:pPr lvl="0" algn="r"/>
            <a:endParaRPr/>
          </a:p>
          <a:p>
            <a:pPr lvl="0" algn="r"/>
            <a:endParaRPr/>
          </a:p>
        </p:txBody>
      </p:sp>
      <p:sp>
        <p:nvSpPr>
          <p:cNvPr id="4" name="Cloud 3"/>
          <p:cNvSpPr/>
          <p:nvPr/>
        </p:nvSpPr>
        <p:spPr>
          <a:xfrm>
            <a:off x="436729" y="1937983"/>
            <a:ext cx="4885898" cy="740728"/>
          </a:xfrm>
          <a:prstGeom prst="cloud">
            <a:avLst/>
          </a:prstGeom>
          <a:solidFill>
            <a:schemeClr val="accent4">
              <a:lumMod val="20000"/>
              <a:lumOff val="80000"/>
            </a:schemeClr>
          </a:solidFill>
          <a:ln w="19050" cap="rnd">
            <a:solidFill>
              <a:schemeClr val="accent4">
                <a:lumMod val="20000"/>
                <a:lumOff val="80000"/>
              </a:schemeClr>
            </a:solidFill>
          </a:ln>
        </p:spPr>
        <p:txBody>
          <a:bodyPr anchor="ctr"/>
          <a:lstStyle>
            <a:lvl1pPr lvl="0">
              <a:defRPr/>
            </a:lvl1pPr>
          </a:lstStyle>
          <a:p>
            <a:pPr lvl="0" algn="ctr"/>
            <a:r>
              <a:rPr lang="el-GR">
                <a:solidFill>
                  <a:srgbClr val="FF0000"/>
                </a:solidFill>
              </a:rPr>
              <a:t>β=(</a:t>
            </a:r>
            <a:r>
              <a:rPr>
                <a:solidFill>
                  <a:srgbClr val="FF0000"/>
                </a:solidFill>
              </a:rPr>
              <a:t>COV(A,M))/(VAR(M))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614150" y="318515"/>
            <a:ext cx="8393372" cy="3223175"/>
          </a:xfrm>
          <a:prstGeom prst="rect">
            <a:avLst/>
          </a:prstGeom>
        </p:spPr>
      </p:pic>
      <p:sp>
        <p:nvSpPr>
          <p:cNvPr id="3" name="Rectangle 2"/>
          <p:cNvSpPr/>
          <p:nvPr/>
        </p:nvSpPr>
        <p:spPr>
          <a:xfrm>
            <a:off x="614151" y="2274838"/>
            <a:ext cx="9280477" cy="1477328"/>
          </a:xfrm>
          <a:prstGeom prst="rect">
            <a:avLst/>
          </a:prstGeom>
        </p:spPr>
        <p:txBody>
          <a:bodyPr wrap="square"/>
          <a:lstStyle>
            <a:lvl1pPr lvl="0">
              <a:defRPr/>
            </a:lvl1pPr>
          </a:lstStyle>
          <a:p>
            <a:pPr lvl="0" algn="r"/>
            <a:endParaRPr/>
          </a:p>
          <a:p>
            <a:pPr lvl="0" algn="r"/>
            <a:endParaRPr/>
          </a:p>
          <a:p>
            <a:pPr lvl="0" algn="r"/>
            <a:r>
              <a:rPr>
                <a:solidFill>
                  <a:srgbClr val="FF0000"/>
                </a:solidFill>
              </a:rPr>
              <a:t>  </a:t>
            </a:r>
          </a:p>
          <a:p>
            <a:pPr lvl="0" algn="r"/>
            <a:endParaRPr>
              <a:solidFill>
                <a:srgbClr val="FF0000"/>
              </a:solidFill>
            </a:endParaRPr>
          </a:p>
        </p:txBody>
      </p:sp>
      <p:sp>
        <p:nvSpPr>
          <p:cNvPr id="4" name="TextBox 3"/>
          <p:cNvSpPr txBox="1"/>
          <p:nvPr/>
        </p:nvSpPr>
        <p:spPr>
          <a:xfrm>
            <a:off x="914400" y="3399691"/>
            <a:ext cx="8452338" cy="1921552"/>
          </a:xfrm>
          <a:prstGeom prst="rect">
            <a:avLst/>
          </a:prstGeom>
          <a:noFill/>
        </p:spPr>
        <p:txBody>
          <a:bodyPr wrap="square"/>
          <a:lstStyle>
            <a:lvl1pPr lvl="0">
              <a:defRPr/>
            </a:lvl1pPr>
          </a:lstStyle>
          <a:p>
            <a:pPr lvl="0" algn="just">
              <a:lnSpc>
                <a:spcPct val="115000"/>
              </a:lnSpc>
              <a:spcAft>
                <a:spcPts val="1000"/>
              </a:spcAft>
            </a:pPr>
            <a:endParaRPr/>
          </a:p>
          <a:p>
            <a:pPr lvl="0" algn="just">
              <a:lnSpc>
                <a:spcPct val="115000"/>
              </a:lnSpc>
              <a:spcAft>
                <a:spcPts val="1000"/>
              </a:spcAft>
            </a:pPr>
            <a:r>
              <a:rPr lang="fa-IR" b="1">
                <a:solidFill>
                  <a:srgbClr val="FF0000"/>
                </a:solidFill>
              </a:rPr>
              <a:t>سومین</a:t>
            </a:r>
            <a:r>
              <a:rPr lang="fa-IR">
                <a:solidFill>
                  <a:srgbClr val="000000"/>
                </a:solidFill>
                <a:latin typeface="Baskerville Old Face"/>
              </a:rPr>
              <a:t> </a:t>
            </a:r>
            <a:r>
              <a:rPr lang="fa-IR">
                <a:solidFill>
                  <a:srgbClr val="000000"/>
                </a:solidFill>
              </a:rPr>
              <a:t>رابطه</a:t>
            </a:r>
            <a:r>
              <a:rPr lang="fa-IR">
                <a:solidFill>
                  <a:srgbClr val="000000"/>
                </a:solidFill>
                <a:latin typeface="Baskerville Old Face"/>
              </a:rPr>
              <a:t> </a:t>
            </a:r>
            <a:r>
              <a:rPr lang="fa-IR">
                <a:solidFill>
                  <a:srgbClr val="000000"/>
                </a:solidFill>
              </a:rPr>
              <a:t>خطی</a:t>
            </a:r>
            <a:r>
              <a:rPr lang="fa-IR">
                <a:solidFill>
                  <a:srgbClr val="000000"/>
                </a:solidFill>
                <a:latin typeface="Baskerville Old Face"/>
              </a:rPr>
              <a:t> </a:t>
            </a:r>
            <a:r>
              <a:rPr lang="fa-IR">
                <a:solidFill>
                  <a:srgbClr val="000000"/>
                </a:solidFill>
              </a:rPr>
              <a:t>بین</a:t>
            </a:r>
            <a:r>
              <a:rPr lang="fa-IR">
                <a:solidFill>
                  <a:srgbClr val="000000"/>
                </a:solidFill>
                <a:latin typeface="Baskerville Old Face"/>
              </a:rPr>
              <a:t> </a:t>
            </a:r>
            <a:r>
              <a:rPr lang="fa-IR">
                <a:solidFill>
                  <a:srgbClr val="000000"/>
                </a:solidFill>
              </a:rPr>
              <a:t>ریسک</a:t>
            </a:r>
            <a:r>
              <a:rPr lang="fa-IR">
                <a:solidFill>
                  <a:srgbClr val="000000"/>
                </a:solidFill>
                <a:latin typeface="Baskerville Old Face"/>
              </a:rPr>
              <a:t> </a:t>
            </a:r>
            <a:r>
              <a:rPr lang="fa-IR">
                <a:solidFill>
                  <a:srgbClr val="000000"/>
                </a:solidFill>
              </a:rPr>
              <a:t>و</a:t>
            </a:r>
            <a:r>
              <a:rPr lang="fa-IR">
                <a:solidFill>
                  <a:srgbClr val="000000"/>
                </a:solidFill>
                <a:latin typeface="Baskerville Old Face"/>
              </a:rPr>
              <a:t> </a:t>
            </a:r>
            <a:r>
              <a:rPr lang="fa-IR">
                <a:solidFill>
                  <a:srgbClr val="000000"/>
                </a:solidFill>
              </a:rPr>
              <a:t>بازده،</a:t>
            </a:r>
          </a:p>
          <a:p>
            <a:pPr lvl="0" algn="just">
              <a:lnSpc>
                <a:spcPct val="115000"/>
              </a:lnSpc>
              <a:spcAft>
                <a:spcPts val="1000"/>
              </a:spcAft>
            </a:pPr>
            <a:r>
              <a:rPr lang="fa-IR">
                <a:solidFill>
                  <a:srgbClr val="000000"/>
                </a:solidFill>
                <a:latin typeface="Baskerville Old Face"/>
              </a:rPr>
              <a:t> </a:t>
            </a:r>
            <a:r>
              <a:rPr lang="fa-IR" b="1">
                <a:solidFill>
                  <a:srgbClr val="FF0000"/>
                </a:solidFill>
              </a:rPr>
              <a:t>خط</a:t>
            </a:r>
            <a:r>
              <a:rPr lang="fa-IR" b="1">
                <a:solidFill>
                  <a:srgbClr val="FF0000"/>
                </a:solidFill>
                <a:latin typeface="Baskerville Old Face"/>
              </a:rPr>
              <a:t> </a:t>
            </a:r>
            <a:r>
              <a:rPr lang="fa-IR" b="1">
                <a:solidFill>
                  <a:srgbClr val="FF0000"/>
                </a:solidFill>
              </a:rPr>
              <a:t>ویژگی</a:t>
            </a:r>
            <a:r>
              <a:rPr lang="fa-IR" b="1">
                <a:solidFill>
                  <a:srgbClr val="FF0000"/>
                </a:solidFill>
                <a:latin typeface="Baskerville Old Face"/>
              </a:rPr>
              <a:t> </a:t>
            </a:r>
            <a:r>
              <a:rPr lang="fa-IR" b="1">
                <a:solidFill>
                  <a:srgbClr val="FF0000"/>
                </a:solidFill>
              </a:rPr>
              <a:t>اوراق</a:t>
            </a:r>
            <a:r>
              <a:rPr lang="fa-IR" b="1">
                <a:solidFill>
                  <a:srgbClr val="FF0000"/>
                </a:solidFill>
                <a:latin typeface="Baskerville Old Face"/>
              </a:rPr>
              <a:t> </a:t>
            </a:r>
            <a:r>
              <a:rPr lang="fa-IR" b="1">
                <a:solidFill>
                  <a:srgbClr val="FF0000"/>
                </a:solidFill>
              </a:rPr>
              <a:t>بهادار</a:t>
            </a:r>
            <a:r>
              <a:rPr b="1">
                <a:solidFill>
                  <a:srgbClr val="FF0000"/>
                </a:solidFill>
                <a:latin typeface="Baskerville Old Face"/>
              </a:rPr>
              <a:t> Security Characteristic Line(scl)</a:t>
            </a:r>
            <a:r>
              <a:rPr lang="fa-IR">
                <a:solidFill>
                  <a:srgbClr val="FF0000"/>
                </a:solidFill>
                <a:latin typeface="Baskerville Old Face"/>
              </a:rPr>
              <a:t> </a:t>
            </a:r>
            <a:r>
              <a:rPr lang="fa-IR">
                <a:solidFill>
                  <a:srgbClr val="000000"/>
                </a:solidFill>
              </a:rPr>
              <a:t>نامیده</a:t>
            </a:r>
            <a:r>
              <a:rPr lang="fa-IR">
                <a:solidFill>
                  <a:srgbClr val="000000"/>
                </a:solidFill>
                <a:latin typeface="Baskerville Old Face"/>
              </a:rPr>
              <a:t> </a:t>
            </a:r>
            <a:r>
              <a:rPr lang="fa-IR">
                <a:solidFill>
                  <a:srgbClr val="000000"/>
                </a:solidFill>
              </a:rPr>
              <a:t>می</a:t>
            </a:r>
            <a:r>
              <a:rPr lang="fa-IR">
                <a:solidFill>
                  <a:srgbClr val="000000"/>
                </a:solidFill>
                <a:latin typeface="Baskerville Old Face"/>
              </a:rPr>
              <a:t> </a:t>
            </a:r>
            <a:r>
              <a:rPr lang="fa-IR">
                <a:solidFill>
                  <a:srgbClr val="000000"/>
                </a:solidFill>
              </a:rPr>
              <a:t>شود</a:t>
            </a:r>
            <a:r>
              <a:rPr lang="fa-IR">
                <a:solidFill>
                  <a:srgbClr val="000000"/>
                </a:solidFill>
                <a:latin typeface="Baskerville Old Face"/>
              </a:rPr>
              <a:t> . </a:t>
            </a:r>
            <a:r>
              <a:rPr lang="fa-IR">
                <a:solidFill>
                  <a:srgbClr val="000000"/>
                </a:solidFill>
              </a:rPr>
              <a:t>خط</a:t>
            </a:r>
            <a:r>
              <a:rPr lang="fa-IR">
                <a:solidFill>
                  <a:srgbClr val="000000"/>
                </a:solidFill>
                <a:latin typeface="Baskerville Old Face"/>
              </a:rPr>
              <a:t> </a:t>
            </a:r>
            <a:r>
              <a:rPr lang="fa-IR">
                <a:solidFill>
                  <a:srgbClr val="000000"/>
                </a:solidFill>
              </a:rPr>
              <a:t>ویژگی</a:t>
            </a:r>
            <a:r>
              <a:rPr lang="fa-IR">
                <a:solidFill>
                  <a:srgbClr val="000000"/>
                </a:solidFill>
                <a:latin typeface="Baskerville Old Face"/>
              </a:rPr>
              <a:t> </a:t>
            </a:r>
            <a:r>
              <a:rPr lang="fa-IR">
                <a:solidFill>
                  <a:srgbClr val="000000"/>
                </a:solidFill>
              </a:rPr>
              <a:t>اوراق</a:t>
            </a:r>
            <a:r>
              <a:rPr lang="fa-IR">
                <a:solidFill>
                  <a:srgbClr val="000000"/>
                </a:solidFill>
                <a:latin typeface="Baskerville Old Face"/>
              </a:rPr>
              <a:t> </a:t>
            </a:r>
            <a:r>
              <a:rPr lang="fa-IR">
                <a:solidFill>
                  <a:srgbClr val="000000"/>
                </a:solidFill>
              </a:rPr>
              <a:t>بهادار</a:t>
            </a:r>
            <a:r>
              <a:rPr>
                <a:solidFill>
                  <a:srgbClr val="000000"/>
                </a:solidFill>
                <a:latin typeface="Baskerville Old Face"/>
              </a:rPr>
              <a:t> (SCL) </a:t>
            </a:r>
            <a:r>
              <a:rPr lang="fa-IR">
                <a:solidFill>
                  <a:srgbClr val="000000"/>
                </a:solidFill>
              </a:rPr>
              <a:t>رابطه</a:t>
            </a:r>
            <a:r>
              <a:rPr lang="fa-IR">
                <a:solidFill>
                  <a:srgbClr val="000000"/>
                </a:solidFill>
                <a:latin typeface="Baskerville Old Face"/>
              </a:rPr>
              <a:t> </a:t>
            </a:r>
            <a:r>
              <a:rPr lang="fa-IR">
                <a:solidFill>
                  <a:srgbClr val="000000"/>
                </a:solidFill>
              </a:rPr>
              <a:t>خطی</a:t>
            </a:r>
            <a:r>
              <a:rPr lang="fa-IR">
                <a:solidFill>
                  <a:srgbClr val="000000"/>
                </a:solidFill>
                <a:latin typeface="Baskerville Old Face"/>
              </a:rPr>
              <a:t> </a:t>
            </a:r>
            <a:r>
              <a:rPr lang="fa-IR">
                <a:solidFill>
                  <a:srgbClr val="000000"/>
                </a:solidFill>
              </a:rPr>
              <a:t>بین</a:t>
            </a:r>
            <a:r>
              <a:rPr lang="fa-IR">
                <a:solidFill>
                  <a:srgbClr val="000000"/>
                </a:solidFill>
                <a:latin typeface="Baskerville Old Face"/>
              </a:rPr>
              <a:t> </a:t>
            </a:r>
            <a:r>
              <a:rPr lang="fa-IR">
                <a:solidFill>
                  <a:srgbClr val="000000"/>
                </a:solidFill>
              </a:rPr>
              <a:t>بازده</a:t>
            </a:r>
            <a:r>
              <a:rPr lang="fa-IR">
                <a:solidFill>
                  <a:srgbClr val="000000"/>
                </a:solidFill>
                <a:latin typeface="Baskerville Old Face"/>
              </a:rPr>
              <a:t> </a:t>
            </a:r>
            <a:r>
              <a:rPr lang="fa-IR">
                <a:solidFill>
                  <a:srgbClr val="000000"/>
                </a:solidFill>
              </a:rPr>
              <a:t>مازاد</a:t>
            </a:r>
            <a:r>
              <a:rPr lang="fa-IR">
                <a:solidFill>
                  <a:srgbClr val="000000"/>
                </a:solidFill>
                <a:latin typeface="Baskerville Old Face"/>
              </a:rPr>
              <a:t> </a:t>
            </a:r>
            <a:r>
              <a:rPr lang="fa-IR">
                <a:solidFill>
                  <a:srgbClr val="000000"/>
                </a:solidFill>
              </a:rPr>
              <a:t>اوراق</a:t>
            </a:r>
            <a:r>
              <a:rPr lang="fa-IR">
                <a:solidFill>
                  <a:srgbClr val="000000"/>
                </a:solidFill>
                <a:latin typeface="Baskerville Old Face"/>
              </a:rPr>
              <a:t> </a:t>
            </a:r>
            <a:r>
              <a:rPr lang="fa-IR">
                <a:solidFill>
                  <a:srgbClr val="000000"/>
                </a:solidFill>
              </a:rPr>
              <a:t>بهادار</a:t>
            </a:r>
            <a:r>
              <a:rPr lang="fa-IR">
                <a:solidFill>
                  <a:srgbClr val="000000"/>
                </a:solidFill>
                <a:latin typeface="Baskerville Old Face"/>
              </a:rPr>
              <a:t> </a:t>
            </a:r>
            <a:r>
              <a:rPr lang="fa-IR">
                <a:solidFill>
                  <a:srgbClr val="000000"/>
                </a:solidFill>
              </a:rPr>
              <a:t>اشخاص</a:t>
            </a:r>
            <a:r>
              <a:rPr lang="fa-IR">
                <a:solidFill>
                  <a:srgbClr val="000000"/>
                </a:solidFill>
                <a:latin typeface="Baskerville Old Face"/>
              </a:rPr>
              <a:t> </a:t>
            </a:r>
            <a:r>
              <a:rPr lang="fa-IR">
                <a:solidFill>
                  <a:srgbClr val="000000"/>
                </a:solidFill>
              </a:rPr>
              <a:t>و</a:t>
            </a:r>
            <a:r>
              <a:rPr lang="fa-IR">
                <a:solidFill>
                  <a:srgbClr val="000000"/>
                </a:solidFill>
                <a:latin typeface="Baskerville Old Face"/>
              </a:rPr>
              <a:t> </a:t>
            </a:r>
            <a:r>
              <a:rPr lang="fa-IR">
                <a:solidFill>
                  <a:srgbClr val="000000"/>
                </a:solidFill>
              </a:rPr>
              <a:t>بازده</a:t>
            </a:r>
            <a:r>
              <a:rPr lang="fa-IR">
                <a:solidFill>
                  <a:srgbClr val="000000"/>
                </a:solidFill>
                <a:latin typeface="Baskerville Old Face"/>
              </a:rPr>
              <a:t> </a:t>
            </a:r>
            <a:r>
              <a:rPr lang="fa-IR">
                <a:solidFill>
                  <a:srgbClr val="000000"/>
                </a:solidFill>
              </a:rPr>
              <a:t>مازاد</a:t>
            </a:r>
            <a:r>
              <a:rPr lang="fa-IR">
                <a:solidFill>
                  <a:srgbClr val="000000"/>
                </a:solidFill>
                <a:latin typeface="Baskerville Old Face"/>
              </a:rPr>
              <a:t> </a:t>
            </a:r>
            <a:r>
              <a:rPr lang="fa-IR">
                <a:solidFill>
                  <a:srgbClr val="000000"/>
                </a:solidFill>
              </a:rPr>
              <a:t>مجموع</a:t>
            </a:r>
            <a:r>
              <a:rPr lang="fa-IR">
                <a:solidFill>
                  <a:srgbClr val="000000"/>
                </a:solidFill>
                <a:latin typeface="Baskerville Old Face"/>
              </a:rPr>
              <a:t> </a:t>
            </a:r>
            <a:r>
              <a:rPr lang="fa-IR">
                <a:solidFill>
                  <a:srgbClr val="000000"/>
                </a:solidFill>
              </a:rPr>
              <a:t>بازار</a:t>
            </a:r>
            <a:r>
              <a:rPr lang="fa-IR">
                <a:solidFill>
                  <a:srgbClr val="000000"/>
                </a:solidFill>
                <a:latin typeface="Baskerville Old Face"/>
              </a:rPr>
              <a:t> </a:t>
            </a:r>
            <a:r>
              <a:rPr lang="fa-IR">
                <a:solidFill>
                  <a:srgbClr val="000000"/>
                </a:solidFill>
              </a:rPr>
              <a:t>در</a:t>
            </a:r>
            <a:r>
              <a:rPr lang="fa-IR">
                <a:solidFill>
                  <a:srgbClr val="000000"/>
                </a:solidFill>
                <a:latin typeface="Baskerville Old Face"/>
              </a:rPr>
              <a:t> </a:t>
            </a:r>
            <a:r>
              <a:rPr lang="fa-IR">
                <a:solidFill>
                  <a:srgbClr val="000000"/>
                </a:solidFill>
              </a:rPr>
              <a:t>هر</a:t>
            </a:r>
            <a:r>
              <a:rPr lang="fa-IR">
                <a:solidFill>
                  <a:srgbClr val="000000"/>
                </a:solidFill>
                <a:latin typeface="Baskerville Old Face"/>
              </a:rPr>
              <a:t> </a:t>
            </a:r>
            <a:r>
              <a:rPr lang="fa-IR">
                <a:solidFill>
                  <a:srgbClr val="000000"/>
                </a:solidFill>
              </a:rPr>
              <a:t>نقطه</a:t>
            </a:r>
            <a:r>
              <a:rPr lang="fa-IR">
                <a:solidFill>
                  <a:srgbClr val="000000"/>
                </a:solidFill>
                <a:latin typeface="Baskerville Old Face"/>
              </a:rPr>
              <a:t> </a:t>
            </a:r>
            <a:r>
              <a:rPr lang="fa-IR">
                <a:solidFill>
                  <a:srgbClr val="000000"/>
                </a:solidFill>
              </a:rPr>
              <a:t>از</a:t>
            </a:r>
            <a:r>
              <a:rPr lang="fa-IR">
                <a:solidFill>
                  <a:srgbClr val="000000"/>
                </a:solidFill>
                <a:latin typeface="Baskerville Old Face"/>
              </a:rPr>
              <a:t> </a:t>
            </a:r>
            <a:r>
              <a:rPr lang="fa-IR">
                <a:solidFill>
                  <a:srgbClr val="000000"/>
                </a:solidFill>
              </a:rPr>
              <a:t>زمان</a:t>
            </a:r>
            <a:r>
              <a:rPr lang="fa-IR">
                <a:solidFill>
                  <a:srgbClr val="000000"/>
                </a:solidFill>
                <a:latin typeface="Baskerville Old Face"/>
              </a:rPr>
              <a:t> </a:t>
            </a:r>
            <a:r>
              <a:rPr lang="fa-IR">
                <a:solidFill>
                  <a:srgbClr val="000000"/>
                </a:solidFill>
              </a:rPr>
              <a:t>را</a:t>
            </a:r>
            <a:r>
              <a:rPr lang="fa-IR">
                <a:solidFill>
                  <a:srgbClr val="000000"/>
                </a:solidFill>
                <a:latin typeface="Baskerville Old Face"/>
              </a:rPr>
              <a:t> </a:t>
            </a:r>
            <a:r>
              <a:rPr lang="fa-IR">
                <a:solidFill>
                  <a:srgbClr val="000000"/>
                </a:solidFill>
              </a:rPr>
              <a:t>نشان</a:t>
            </a:r>
            <a:r>
              <a:rPr lang="fa-IR">
                <a:solidFill>
                  <a:srgbClr val="000000"/>
                </a:solidFill>
                <a:latin typeface="Baskerville Old Face"/>
              </a:rPr>
              <a:t> </a:t>
            </a:r>
            <a:r>
              <a:rPr lang="fa-IR">
                <a:solidFill>
                  <a:srgbClr val="000000"/>
                </a:solidFill>
              </a:rPr>
              <a:t>می</a:t>
            </a:r>
            <a:r>
              <a:rPr lang="fa-IR">
                <a:solidFill>
                  <a:srgbClr val="000000"/>
                </a:solidFill>
                <a:latin typeface="Baskerville Old Face"/>
              </a:rPr>
              <a:t> </a:t>
            </a:r>
            <a:r>
              <a:rPr lang="fa-IR">
                <a:solidFill>
                  <a:srgbClr val="000000"/>
                </a:solidFill>
              </a:rPr>
              <a:t>دهد</a:t>
            </a:r>
            <a:r>
              <a:rPr lang="fa-IR">
                <a:solidFill>
                  <a:srgbClr val="000000"/>
                </a:solidFill>
                <a:latin typeface="Baskerville Old Face"/>
              </a:rPr>
              <a:t>. </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495" y="554903"/>
            <a:ext cx="8679977" cy="6980373"/>
          </a:xfrm>
          <a:prstGeom prst="rect">
            <a:avLst/>
          </a:prstGeom>
          <a:blipFill>
            <a:blip r:embed="rId2"/>
            <a:srcRect/>
            <a:stretch>
              <a:fillRect/>
            </a:stretch>
          </a:blipFill>
        </p:spPr>
        <p:txBody>
          <a:bodyPr/>
          <a:lstStyle>
            <a:lvl1pPr lvl="0">
              <a:defRPr/>
            </a:lvl1pPr>
          </a:lstStyle>
          <a:p>
            <a:pPr lvl="0"/>
            <a:r>
              <a:rPr/>
              <a:t> </a:t>
            </a:r>
          </a:p>
        </p:txBody>
      </p:sp>
      <p:sp>
        <p:nvSpPr>
          <p:cNvPr id="3" name="Cloud 2"/>
          <p:cNvSpPr/>
          <p:nvPr/>
        </p:nvSpPr>
        <p:spPr>
          <a:xfrm>
            <a:off x="717730" y="1321333"/>
            <a:ext cx="6619165" cy="573206"/>
          </a:xfrm>
          <a:prstGeom prst="cloud">
            <a:avLst/>
          </a:prstGeom>
          <a:blipFill>
            <a:blip r:embed="rId3"/>
            <a:srcRect/>
            <a:stretch>
              <a:fillRect/>
            </a:stretch>
          </a:blipFill>
          <a:ln>
            <a:solidFill>
              <a:schemeClr val="accent4">
                <a:lumMod val="20000"/>
                <a:lumOff val="80000"/>
              </a:schemeClr>
            </a:solidFill>
          </a:ln>
        </p:spPr>
        <p:txBody>
          <a:bodyPr/>
          <a:lstStyle>
            <a:lvl1pPr lvl="0">
              <a:defRPr/>
            </a:lvl1pPr>
          </a:lstStyle>
          <a:p>
            <a:pPr lvl="0"/>
            <a:r>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1134"/>
            <a:ext cx="9083644" cy="6186309"/>
          </a:xfrm>
          <a:prstGeom prst="rect">
            <a:avLst/>
          </a:prstGeom>
        </p:spPr>
        <p:txBody>
          <a:bodyPr wrap="square"/>
          <a:lstStyle>
            <a:lvl1pPr lvl="0">
              <a:defRPr/>
            </a:lvl1pPr>
          </a:lstStyle>
          <a:p>
            <a:pPr lvl="0" algn="r"/>
            <a:r>
              <a:rPr lang="fa-IR" b="1">
                <a:solidFill>
                  <a:srgbClr val="FF0000"/>
                </a:solidFill>
              </a:rPr>
              <a:t>فرض های مدل قیمت گذاری دارایی سرمایه ای</a:t>
            </a:r>
            <a:r>
              <a:rPr b="1">
                <a:solidFill>
                  <a:srgbClr val="FF0000"/>
                </a:solidFill>
              </a:rPr>
              <a:t>:</a:t>
            </a:r>
          </a:p>
          <a:p>
            <a:pPr lvl="0" algn="r"/>
            <a:endParaRPr b="1">
              <a:solidFill>
                <a:srgbClr val="FF0000"/>
              </a:solidFill>
            </a:endParaRPr>
          </a:p>
          <a:p>
            <a:pPr lvl="0" algn="r"/>
            <a:r>
              <a:rPr lang="fa-IR"/>
              <a:t>1- وجود شرایط بازار متقارن</a:t>
            </a:r>
          </a:p>
          <a:p>
            <a:pPr lvl="0" algn="r"/>
            <a:endParaRPr lang="fa-IR"/>
          </a:p>
          <a:p>
            <a:pPr lvl="0" algn="r"/>
            <a:r>
              <a:rPr lang="fa-IR"/>
              <a:t>2- سرمایه گذاران به بازده مورد انتظار بیشتر و انحراف معیار کمتر تمایل دارند</a:t>
            </a:r>
            <a:r>
              <a:rPr/>
              <a:t>.</a:t>
            </a:r>
          </a:p>
          <a:p>
            <a:pPr lvl="0" algn="r"/>
            <a:endParaRPr/>
          </a:p>
          <a:p>
            <a:pPr lvl="0" algn="r"/>
            <a:r>
              <a:rPr lang="fa-IR"/>
              <a:t>3- سرمایه گذاران اشخاصی ریسک گریز هستند که انتظار دارند ثروت آنها در پایان دوره حداکثربشود</a:t>
            </a:r>
            <a:r>
              <a:rPr/>
              <a:t>.</a:t>
            </a:r>
          </a:p>
          <a:p>
            <a:pPr lvl="0" algn="r"/>
            <a:endParaRPr/>
          </a:p>
          <a:p>
            <a:pPr lvl="0" algn="r"/>
            <a:r>
              <a:rPr lang="fa-IR"/>
              <a:t>4- اگر سرمایه گذار بتواند با نرخ بازده بدون ریسک وام گرفته و وام بدهد «سبد کارای سهامی» از بقیه بهتر است ، که دارای بالاترین نسبت صرف ریسک به انحراف معیار باشد</a:t>
            </a:r>
            <a:r>
              <a:rPr/>
              <a:t>.</a:t>
            </a:r>
          </a:p>
          <a:p>
            <a:pPr lvl="0" algn="r"/>
            <a:endParaRPr/>
          </a:p>
          <a:p>
            <a:pPr lvl="0" algn="r"/>
            <a:r>
              <a:rPr lang="fa-IR"/>
              <a:t>5- ریسک اوراق بهادار به وسیله ارزش بتای آن اندازه گیری می شود</a:t>
            </a:r>
            <a:r>
              <a:rPr/>
              <a:t>.</a:t>
            </a:r>
          </a:p>
          <a:p>
            <a:pPr lvl="0" algn="r"/>
            <a:endParaRPr/>
          </a:p>
          <a:p>
            <a:pPr lvl="0" algn="r"/>
            <a:r>
              <a:rPr lang="fa-IR"/>
              <a:t>6-بازده های اوراق بهادار از توزیع نرمال تبعیت می کنند</a:t>
            </a:r>
            <a:r>
              <a:rPr/>
              <a:t>.</a:t>
            </a:r>
          </a:p>
          <a:p>
            <a:pPr lvl="0" algn="r"/>
            <a:endParaRPr/>
          </a:p>
          <a:p>
            <a:pPr lvl="0" algn="r"/>
            <a:r>
              <a:rPr lang="fa-IR"/>
              <a:t>7- نرخ بازده مورد انتظار اوراق بهادار به نرخ بهره بدون ریسک ، جایزه پذیرش ریسک در بازار (صرف ریسک) و بتای اوراق بهادار بستگی دارد</a:t>
            </a:r>
            <a:r>
              <a:rPr/>
              <a:t>.</a:t>
            </a:r>
          </a:p>
          <a:p>
            <a:pPr lvl="0" algn="r"/>
            <a:endParaRPr/>
          </a:p>
          <a:p>
            <a:pPr lvl="0" algn="r"/>
            <a:r>
              <a:rPr lang="fa-IR"/>
              <a:t>8- سرمایه گذاران باید اوراق بهادار پرمخاطره را تنها به عنوان بخشی از یک مجموعه بسیار متنوع اوراق بهادار نگه دارند</a:t>
            </a:r>
            <a:r>
              <a:rPr/>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6" y="725714"/>
            <a:ext cx="9811656" cy="5293757"/>
          </a:xfrm>
          <a:prstGeom prst="rect">
            <a:avLst/>
          </a:prstGeom>
        </p:spPr>
        <p:txBody>
          <a:bodyPr wrap="square"/>
          <a:lstStyle>
            <a:lvl1pPr lvl="0">
              <a:defRPr/>
            </a:lvl1pPr>
          </a:lstStyle>
          <a:p>
            <a:pPr lvl="0" algn="r"/>
            <a:endParaRPr/>
          </a:p>
          <a:p>
            <a:pPr lvl="0" algn="r"/>
            <a:r>
              <a:rPr lang="fa-IR" sz="2000"/>
              <a:t>9- تنها راه برای افزایش نرخ بازده سرمایه گذاری پذیرش ریسک بیشتر است.</a:t>
            </a:r>
          </a:p>
          <a:p>
            <a:pPr lvl="0" algn="r"/>
            <a:endParaRPr lang="fa-IR" sz="2000"/>
          </a:p>
          <a:p>
            <a:pPr lvl="0" algn="r"/>
            <a:r>
              <a:rPr lang="fa-IR" sz="2000"/>
              <a:t>10- اوراق بهادار در بازار بسیار رقابتی بدون هزینه مبادله (مانند کارمزد کارگزار) خرید و فروش می شوند و اطلاعات بدون هزینه و هم زمان در دسترس همه سرمایه گذاران قرار دارد.</a:t>
            </a:r>
          </a:p>
          <a:p>
            <a:pPr lvl="0" algn="r"/>
            <a:endParaRPr lang="fa-IR" sz="2000"/>
          </a:p>
          <a:p>
            <a:pPr lvl="0" algn="r"/>
            <a:r>
              <a:rPr lang="fa-IR" sz="2000"/>
              <a:t>11- مالیاتها بر تصمیم سرمایه گذار اثری ندارند.</a:t>
            </a:r>
          </a:p>
          <a:p>
            <a:pPr lvl="0" algn="r"/>
            <a:endParaRPr lang="fa-IR" sz="2000"/>
          </a:p>
          <a:p>
            <a:pPr lvl="0" algn="r"/>
            <a:r>
              <a:rPr lang="fa-IR" sz="2000"/>
              <a:t>12- سرمایه گذاران در مورد بازده اوراق بهادار، دارای انتظارات مشابه هستند.</a:t>
            </a:r>
          </a:p>
          <a:p>
            <a:pPr lvl="0" algn="r"/>
            <a:endParaRPr lang="fa-IR" sz="2000"/>
          </a:p>
          <a:p>
            <a:pPr lvl="0" algn="r"/>
            <a:endParaRPr lang="fa-IR" sz="2000"/>
          </a:p>
          <a:p>
            <a:pPr lvl="0" algn="just"/>
            <a:r>
              <a:rPr lang="fa-IR" sz="2000">
                <a:solidFill>
                  <a:srgbClr val="FF0000"/>
                </a:solidFill>
              </a:rPr>
              <a:t>توضیح:</a:t>
            </a:r>
            <a:r>
              <a:rPr lang="fa-IR" sz="2000"/>
              <a:t>فرضیه های مذکور وضعیتی را توصیف می کنند که در آن سرمایه گذاران از نظر ثروت و گرایش نسبت به مخاطره با یکدیگر تفاوت دارند اما دارای فرصت ها و انتظارات مشابه هستند، به مخاطره علاقه ای ندارند وانحراف معیار بازده سرمایه را معیار مناسبی برای اندازه گیری مخاطره می دانند. اینان می توانند به راحتی هر ترکیبی از دارایی های با مخاطره و بدون مخاطره را برای سرمایه گذاری انتخاب کنند و می توانند وام بگیرند و با خرید اوراق بهادار از این طریق تامین مالی کنند</a:t>
            </a:r>
            <a:r>
              <a:rPr sz="2000"/>
              <a:t>.</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77334" y="360608"/>
            <a:ext cx="9200762" cy="6181860"/>
          </a:xfrm>
          <a:prstGeom prst="rect">
            <a:avLst/>
          </a:prstGeom>
        </p:spPr>
        <p:txBody>
          <a:bodyPr/>
          <a:lstStyle>
            <a:lvl1pPr lvl="0">
              <a:defRPr/>
            </a:lvl1pPr>
          </a:lstStyle>
          <a:p>
            <a:pPr lvl="0" algn="just"/>
            <a:r>
              <a:rPr lang="fa-IR" sz="2500">
                <a:solidFill>
                  <a:srgbClr val="FF0000"/>
                </a:solidFill>
              </a:rPr>
              <a:t>معایب مدل قیمت گذاری دارایی سرمایه ای</a:t>
            </a:r>
          </a:p>
          <a:p>
            <a:pPr marL="0" lvl="0" indent="0" algn="just">
              <a:buNone/>
            </a:pPr>
            <a:endParaRPr lang="fa-IR" sz="2500">
              <a:solidFill>
                <a:srgbClr val="FF0000"/>
              </a:solidFill>
            </a:endParaRPr>
          </a:p>
          <a:p>
            <a:pPr marL="0" lvl="0" indent="0" algn="just">
              <a:buNone/>
            </a:pPr>
            <a:r>
              <a:rPr lang="fa-IR" sz="2000">
                <a:solidFill>
                  <a:srgbClr val="FF0000"/>
                </a:solidFill>
              </a:rPr>
              <a:t>1- </a:t>
            </a:r>
            <a:r>
              <a:rPr sz="2000">
                <a:solidFill>
                  <a:schemeClr val="tx1"/>
                </a:solidFill>
              </a:rPr>
              <a:t>CAPM</a:t>
            </a:r>
            <a:r>
              <a:rPr lang="fa-IR" sz="2000">
                <a:solidFill>
                  <a:schemeClr val="tx1"/>
                </a:solidFill>
              </a:rPr>
              <a:t> فرض میکند که بازده اوراق بهادار به عنوان متغیرهای تصادفی ، از توزیع نرمال پیروی میکنند ، اما چنین به نظر میرسد که بازده های اوراق بهادار به طور نرمال توزیع نمی شوند که این هم به علت نوسان زیاد بازار می باشد.</a:t>
            </a:r>
          </a:p>
          <a:p>
            <a:pPr marL="0" lvl="0" indent="0" algn="just">
              <a:buNone/>
            </a:pPr>
            <a:r>
              <a:rPr lang="fa-IR" sz="2000">
                <a:solidFill>
                  <a:srgbClr val="FF0000"/>
                </a:solidFill>
              </a:rPr>
              <a:t>2-</a:t>
            </a:r>
            <a:r>
              <a:rPr sz="2000">
                <a:solidFill>
                  <a:schemeClr val="tx1"/>
                </a:solidFill>
              </a:rPr>
              <a:t>CAPM</a:t>
            </a:r>
            <a:r>
              <a:rPr lang="fa-IR" sz="2000">
                <a:solidFill>
                  <a:schemeClr val="tx1"/>
                </a:solidFill>
              </a:rPr>
              <a:t> فرض میکند که واریانس بازده ها با معیار ریسک برابر می باشد.</a:t>
            </a:r>
          </a:p>
          <a:p>
            <a:pPr marL="0" lvl="0" indent="0" algn="just">
              <a:buNone/>
            </a:pPr>
            <a:r>
              <a:rPr lang="fa-IR" sz="2000">
                <a:solidFill>
                  <a:srgbClr val="FF0000"/>
                </a:solidFill>
              </a:rPr>
              <a:t>3-</a:t>
            </a:r>
            <a:r>
              <a:rPr lang="fa-IR" sz="2000">
                <a:solidFill>
                  <a:schemeClr val="tx1"/>
                </a:solidFill>
              </a:rPr>
              <a:t> </a:t>
            </a:r>
            <a:r>
              <a:rPr sz="2000">
                <a:solidFill>
                  <a:schemeClr val="tx1"/>
                </a:solidFill>
              </a:rPr>
              <a:t>CAPM </a:t>
            </a:r>
            <a:r>
              <a:rPr lang="fa-IR" sz="2000">
                <a:solidFill>
                  <a:schemeClr val="tx1"/>
                </a:solidFill>
              </a:rPr>
              <a:t> به اندازه کافی واریانس بازده اوراق بهادار را آشکار نمی سازد</a:t>
            </a:r>
          </a:p>
          <a:p>
            <a:pPr marL="0" lvl="0" indent="0" algn="just">
              <a:buNone/>
            </a:pPr>
            <a:r>
              <a:rPr lang="fa-IR" sz="2000">
                <a:solidFill>
                  <a:srgbClr val="FF0000"/>
                </a:solidFill>
              </a:rPr>
              <a:t>4-</a:t>
            </a:r>
            <a:r>
              <a:rPr lang="fa-IR" sz="2000">
                <a:solidFill>
                  <a:schemeClr val="tx1"/>
                </a:solidFill>
              </a:rPr>
              <a:t> </a:t>
            </a:r>
            <a:r>
              <a:rPr sz="2000">
                <a:solidFill>
                  <a:schemeClr val="tx1"/>
                </a:solidFill>
              </a:rPr>
              <a:t>CAPM</a:t>
            </a:r>
            <a:r>
              <a:rPr lang="fa-IR" sz="2000">
                <a:solidFill>
                  <a:schemeClr val="tx1"/>
                </a:solidFill>
              </a:rPr>
              <a:t> فرض میکند که با یک نرخ بازده مورد انتظار مشخص ، سرمایه گذاران ریسک کمتر را بهریسک بیشتر ترجیح می دهند</a:t>
            </a:r>
          </a:p>
          <a:p>
            <a:pPr marL="0" lvl="0" indent="0" algn="just">
              <a:buNone/>
            </a:pPr>
            <a:r>
              <a:rPr lang="fa-IR" sz="2000">
                <a:solidFill>
                  <a:srgbClr val="FF0000"/>
                </a:solidFill>
              </a:rPr>
              <a:t>5-</a:t>
            </a:r>
            <a:r>
              <a:rPr lang="fa-IR" sz="2000">
                <a:solidFill>
                  <a:schemeClr val="tx1"/>
                </a:solidFill>
              </a:rPr>
              <a:t> </a:t>
            </a:r>
            <a:r>
              <a:rPr sz="2000">
                <a:solidFill>
                  <a:schemeClr val="tx1"/>
                </a:solidFill>
              </a:rPr>
              <a:t>CAPM</a:t>
            </a:r>
            <a:r>
              <a:rPr lang="fa-IR" sz="2000">
                <a:solidFill>
                  <a:schemeClr val="tx1"/>
                </a:solidFill>
              </a:rPr>
              <a:t> فرض میکند که همه سرمایه گذاران به اطلاعات یکسان دسترسی دارند ودر باره ریسک ونرخ بازده همه اوراق بهادار با هم توافق دارند.</a:t>
            </a:r>
          </a:p>
          <a:p>
            <a:pPr marL="0" lvl="0" indent="0" algn="just">
              <a:buNone/>
            </a:pPr>
            <a:r>
              <a:rPr lang="fa-IR" sz="2000">
                <a:solidFill>
                  <a:srgbClr val="FF0000"/>
                </a:solidFill>
              </a:rPr>
              <a:t>6-</a:t>
            </a:r>
            <a:r>
              <a:rPr lang="fa-IR" sz="2000">
                <a:solidFill>
                  <a:schemeClr val="tx1"/>
                </a:solidFill>
              </a:rPr>
              <a:t> </a:t>
            </a:r>
            <a:r>
              <a:rPr sz="2000">
                <a:solidFill>
                  <a:schemeClr val="tx1"/>
                </a:solidFill>
              </a:rPr>
              <a:t>CAPM</a:t>
            </a:r>
            <a:r>
              <a:rPr lang="fa-IR" sz="2000">
                <a:solidFill>
                  <a:schemeClr val="tx1"/>
                </a:solidFill>
              </a:rPr>
              <a:t> فرض میکند که هیچگونه هزینه معاملات ومالیات وجود ندارد اما این فرض با تفسیرهای پیچیده مدل از بین میرود .</a:t>
            </a:r>
          </a:p>
          <a:p>
            <a:pPr marL="0" lvl="0" indent="0" algn="just">
              <a:buNone/>
            </a:pPr>
            <a:r>
              <a:rPr lang="fa-IR" sz="2000">
                <a:solidFill>
                  <a:srgbClr val="FF0000"/>
                </a:solidFill>
              </a:rPr>
              <a:t>7-</a:t>
            </a:r>
            <a:r>
              <a:rPr lang="fa-IR" sz="2000">
                <a:solidFill>
                  <a:schemeClr val="tx1"/>
                </a:solidFill>
              </a:rPr>
              <a:t> پرتفوی بازار شامل همه اوراق بهادار در کلیه بازارها است در حالی که در ترکیب دارایی سرمایه ای در بازار هریک از اوراق بهادار دارای وزن خاصی است</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02276" y="425003"/>
            <a:ext cx="8771726" cy="5937160"/>
          </a:xfrm>
          <a:prstGeom prst="rect">
            <a:avLst/>
          </a:prstGeom>
        </p:spPr>
        <p:txBody>
          <a:bodyPr/>
          <a:lstStyle>
            <a:lvl1pPr lvl="0">
              <a:defRPr/>
            </a:lvl1pPr>
          </a:lstStyle>
          <a:p>
            <a:pPr marL="0" lvl="0" indent="0" algn="just">
              <a:buNone/>
            </a:pPr>
            <a:r>
              <a:rPr lang="fa-IR"/>
              <a:t> </a:t>
            </a:r>
            <a:r>
              <a:rPr lang="fa-IR">
                <a:solidFill>
                  <a:srgbClr val="FF0000"/>
                </a:solidFill>
              </a:rPr>
              <a:t>8-</a:t>
            </a:r>
            <a:r>
              <a:rPr lang="fa-IR"/>
              <a:t> پرتفوی  بازار به صورت نظری باید شامل همه انواع اوراق بهاداری باشد که توسط هر فردی به عنوان یک دارایی سرمایه ای نگهداری میشود در حالی که افراد معمولا یک شاخص سهام را به عنوان نماینده پر تفوی بازار جایگزین و در نظر میگیرند.</a:t>
            </a:r>
          </a:p>
          <a:p>
            <a:pPr marL="0" lvl="0" indent="0" algn="just">
              <a:buNone/>
            </a:pPr>
            <a:r>
              <a:rPr lang="fa-IR">
                <a:solidFill>
                  <a:srgbClr val="FF0000"/>
                </a:solidFill>
              </a:rPr>
              <a:t>9-</a:t>
            </a:r>
            <a:r>
              <a:rPr lang="fa-IR"/>
              <a:t> مدلی که قیمت یک سهم را بر حسب قیمت همه سهام واوراق قرضه قیمت گذاری میکند ، در واقع یک مدل قیمت گذاری آربیتراژی است که هیچگونه شفافیتی را در خصوص اینکه بتای سهام شرکت چگونه تعیین شده است ، ارائه نمیکند.</a:t>
            </a:r>
          </a:p>
          <a:p>
            <a:pPr marL="0" lvl="0" indent="0" algn="just">
              <a:buNone/>
            </a:pPr>
            <a:r>
              <a:rPr lang="fa-IR">
                <a:solidFill>
                  <a:srgbClr val="FF0000"/>
                </a:solidFill>
              </a:rPr>
              <a:t>10- </a:t>
            </a:r>
            <a:r>
              <a:rPr lang="fa-IR"/>
              <a:t>بدلیل آنکه ترکیب پرتفوی واقعی بازار ناشناخته است در عمل </a:t>
            </a:r>
            <a:r>
              <a:rPr/>
              <a:t>CAPM</a:t>
            </a:r>
            <a:r>
              <a:rPr lang="fa-IR"/>
              <a:t> قابل بکارگیری نمیباشد.</a:t>
            </a:r>
          </a:p>
          <a:p>
            <a:pPr marL="0" lvl="0" indent="0" algn="just">
              <a:buNone/>
            </a:pPr>
            <a:r>
              <a:rPr lang="fa-IR">
                <a:solidFill>
                  <a:srgbClr val="FF0000"/>
                </a:solidFill>
              </a:rPr>
              <a:t>11- </a:t>
            </a:r>
            <a:r>
              <a:rPr lang="fa-IR"/>
              <a:t>بدلیل مشکلاتی از قبیل انتخاب شاخص و افق زمانی مناسب جهت تخمین بتا و وجود معاملات غیر همزمان به خصوص در بازارهای کوچک با معاملات اندک ، در عمل مدل </a:t>
            </a:r>
            <a:r>
              <a:rPr/>
              <a:t> CAPM  </a:t>
            </a:r>
            <a:r>
              <a:rPr lang="fa-IR"/>
              <a:t>برای تخمین بتا با مشکل مواجه است.</a:t>
            </a:r>
          </a:p>
          <a:p>
            <a:pPr marL="0" lvl="0" indent="0" algn="just">
              <a:buNone/>
            </a:pPr>
            <a:r>
              <a:rPr lang="fa-IR">
                <a:solidFill>
                  <a:srgbClr val="FF0000"/>
                </a:solidFill>
              </a:rPr>
              <a:t>توضیح اینکه علاوه بر معایب ذکر شده </a:t>
            </a:r>
            <a:r>
              <a:rPr lang="fa-IR"/>
              <a:t>، پژوهشهایی توسط محققین حسابداری در رابطه با نقض مدل </a:t>
            </a:r>
            <a:r>
              <a:rPr/>
              <a:t>CAPM</a:t>
            </a:r>
            <a:r>
              <a:rPr lang="fa-IR"/>
              <a:t> به تفکیک متغییرهای مورد بررسی صورت گرفته است ، این موارد در ادبیات مالی با عنوان بی قاعدگی های بازار شناخته میشود ، که این عنوان نتایج پژوهشهای تجربی هستند که با تئوری های مدرن قیمت گذاری داراییها هم خوانی ندارد. این بی قاعدگی نشان دهنده نا کارآمدی بازار یا کامل نبودن قیمت گذاری دارایی مورد استفاده میباشد . </a:t>
            </a:r>
            <a:r>
              <a:rPr lang="fa-IR">
                <a:solidFill>
                  <a:srgbClr val="FF0000"/>
                </a:solidFill>
              </a:rPr>
              <a:t>که این پژوهش ها به شرح ذیل بیان میگردد:</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12123" y="759854"/>
            <a:ext cx="9311427" cy="5370490"/>
          </a:xfrm>
          <a:prstGeom prst="rect">
            <a:avLst/>
          </a:prstGeom>
        </p:spPr>
        <p:txBody>
          <a:bodyPr/>
          <a:lstStyle>
            <a:lvl1pPr lvl="0">
              <a:defRPr/>
            </a:lvl1pPr>
          </a:lstStyle>
          <a:p>
            <a:pPr marL="0" lvl="0" indent="0" algn="just">
              <a:buNone/>
            </a:pPr>
            <a:r>
              <a:rPr lang="fa-IR">
                <a:solidFill>
                  <a:srgbClr val="FF0000"/>
                </a:solidFill>
              </a:rPr>
              <a:t>1- نسبت سود به قیمت (</a:t>
            </a:r>
            <a:r>
              <a:rPr>
                <a:solidFill>
                  <a:srgbClr val="FF0000"/>
                </a:solidFill>
              </a:rPr>
              <a:t>E/P</a:t>
            </a:r>
            <a:r>
              <a:rPr lang="fa-IR">
                <a:solidFill>
                  <a:srgbClr val="FF0000"/>
                </a:solidFill>
              </a:rPr>
              <a:t>)</a:t>
            </a:r>
          </a:p>
          <a:p>
            <a:pPr marL="0" lvl="0" indent="0" algn="just">
              <a:buNone/>
            </a:pPr>
            <a:r>
              <a:rPr lang="fa-IR"/>
              <a:t>یکی ازمطالعات اولیه که پیش بینی های </a:t>
            </a:r>
            <a:r>
              <a:rPr/>
              <a:t>CAPM </a:t>
            </a:r>
            <a:r>
              <a:rPr lang="fa-IR"/>
              <a:t> را رد کرد، پژوهش باسو بود ، باسو با استفاده از یک دوره زمانی از اوریل 1957تا مارس 1971 نشان داد که سهامی که نسبت سود به قیمت بالایی داشتند (یا نسبت </a:t>
            </a:r>
            <a:r>
              <a:rPr/>
              <a:t>E/P</a:t>
            </a:r>
            <a:r>
              <a:rPr lang="fa-IR"/>
              <a:t> پایینی دارند) به صورت معنی داری بازدهی های بیشتر از سهام بانسبت سود به قیمت پایین تحصیل کردند. </a:t>
            </a:r>
          </a:p>
          <a:p>
            <a:pPr marL="0" lvl="0" indent="0" algn="just">
              <a:buNone/>
            </a:pPr>
            <a:r>
              <a:rPr lang="fa-IR"/>
              <a:t>پژوهش بعدی که توسط جف ،کیم ووسترفیلد (1989) انجام شد ، این نتیجه را تایید کرد وهمچنین نشان داد که بر خلاف آن چه که توسط برخی پژوهشگران ادعا میشود. اثر </a:t>
            </a:r>
            <a:r>
              <a:rPr/>
              <a:t>E/P</a:t>
            </a:r>
            <a:r>
              <a:rPr lang="fa-IR"/>
              <a:t> تنها در ماه ژانویه انجام نمیشود ، اثر </a:t>
            </a:r>
            <a:r>
              <a:rPr/>
              <a:t>E/P </a:t>
            </a:r>
            <a:r>
              <a:rPr lang="fa-IR"/>
              <a:t> نقض مستقیم مدل </a:t>
            </a:r>
            <a:r>
              <a:rPr/>
              <a:t>CAPM</a:t>
            </a:r>
            <a:r>
              <a:rPr lang="fa-IR"/>
              <a:t> می باشد</a:t>
            </a:r>
          </a:p>
          <a:p>
            <a:pPr marL="0" lvl="0" indent="0" algn="just">
              <a:buNone/>
            </a:pPr>
            <a:r>
              <a:rPr lang="fa-IR">
                <a:solidFill>
                  <a:srgbClr val="FF0000"/>
                </a:solidFill>
              </a:rPr>
              <a:t>2- اندازه شرکت </a:t>
            </a:r>
          </a:p>
          <a:p>
            <a:pPr marL="0" lvl="0" indent="0" algn="just">
              <a:buNone/>
            </a:pPr>
            <a:r>
              <a:rPr lang="fa-IR"/>
              <a:t>بنز(1981)نشان داد که سهام شرکتهای با ارزش بازار پایین ، بازدهی متوسط بالاتری از سهام شرکتهای با ارزش بازار بالا دارند. سایر پژوهشگران نظیر باسو(1983)نشان دادند که اثر اندازه متمایز از اثر </a:t>
            </a:r>
            <a:r>
              <a:rPr/>
              <a:t>E/P</a:t>
            </a:r>
            <a:r>
              <a:rPr lang="fa-IR"/>
              <a:t> می باشد . شرکت های کوچک بازدهی های بالاتری دارند.</a:t>
            </a:r>
          </a:p>
          <a:p>
            <a:pPr marL="0" lvl="0" indent="0" algn="just">
              <a:buNone/>
            </a:pPr>
            <a:r>
              <a:rPr lang="fa-IR">
                <a:solidFill>
                  <a:srgbClr val="FF0000"/>
                </a:solidFill>
              </a:rPr>
              <a:t>3- برگشت معکوس بازده در بلند مدت </a:t>
            </a:r>
          </a:p>
          <a:p>
            <a:pPr marL="0" lvl="0" indent="0" algn="just">
              <a:buNone/>
            </a:pPr>
            <a:r>
              <a:rPr lang="fa-IR"/>
              <a:t>دبوند وتالر(1985) بازندگان را به عنوان سهامی که طی 3 تا5 سال گذشته بازدهی های پایینی داشته اند وبرندگان رابه عنوان سهامی که بازدهیهای بالایی را در خلال یک دوره مشابه داشته اند</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21973" y="515155"/>
            <a:ext cx="9401577" cy="5756856"/>
          </a:xfrm>
          <a:prstGeom prst="rect">
            <a:avLst/>
          </a:prstGeom>
        </p:spPr>
        <p:txBody>
          <a:bodyPr/>
          <a:lstStyle>
            <a:lvl1pPr lvl="0">
              <a:defRPr/>
            </a:lvl1pPr>
          </a:lstStyle>
          <a:p>
            <a:pPr marL="0" lvl="0" indent="0" algn="just">
              <a:buNone/>
            </a:pPr>
            <a:r>
              <a:rPr lang="fa-IR"/>
              <a:t>تعریف کرد. نتیجه اصلی پژوهش این دو نشان داد که در خلال 3 تا 5 سال آینده ، بازندگان بازدهی متوسط بالاتری را نسبت به برندگان داشته اند . این حرکت بازدهی ها نسبت به معکوس شدن طی افق های بلند مدت (یعنی بازندگان برنده میشوند)هنوز هم یکی از موارد نقض </a:t>
            </a:r>
            <a:r>
              <a:rPr/>
              <a:t>CAPM</a:t>
            </a:r>
            <a:r>
              <a:rPr lang="fa-IR"/>
              <a:t> می باشد.</a:t>
            </a:r>
          </a:p>
          <a:p>
            <a:pPr marL="0" lvl="0" indent="0" algn="just">
              <a:buNone/>
            </a:pPr>
            <a:r>
              <a:rPr lang="fa-IR"/>
              <a:t>کپرا ، لاکونیشوک و ریتر (1992) نشان دادندکه تفاوتها ی ریسک سیستماتیک (</a:t>
            </a:r>
            <a:r>
              <a:rPr lang="fa-IR">
                <a:latin typeface="Cambria Math"/>
              </a:rPr>
              <a:t>𝞫</a:t>
            </a:r>
            <a:r>
              <a:rPr lang="fa-IR"/>
              <a:t>)در این زمینه برای توجیه مدل </a:t>
            </a:r>
            <a:r>
              <a:rPr/>
              <a:t>CAPM</a:t>
            </a:r>
            <a:r>
              <a:rPr lang="fa-IR"/>
              <a:t> کافی نیست.</a:t>
            </a:r>
          </a:p>
          <a:p>
            <a:pPr marL="0" lvl="0" indent="0" algn="just">
              <a:buNone/>
            </a:pPr>
            <a:r>
              <a:rPr lang="fa-IR">
                <a:solidFill>
                  <a:srgbClr val="FF0000"/>
                </a:solidFill>
              </a:rPr>
              <a:t>4- نسبت ارزش دفتری به ارزش بازار(</a:t>
            </a:r>
            <a:r>
              <a:rPr>
                <a:solidFill>
                  <a:srgbClr val="FF0000"/>
                </a:solidFill>
              </a:rPr>
              <a:t>B/M</a:t>
            </a:r>
            <a:r>
              <a:rPr lang="fa-IR">
                <a:solidFill>
                  <a:srgbClr val="FF0000"/>
                </a:solidFill>
              </a:rPr>
              <a:t>)</a:t>
            </a:r>
          </a:p>
          <a:p>
            <a:pPr marL="0" lvl="0" indent="0" algn="just">
              <a:buNone/>
            </a:pPr>
            <a:r>
              <a:rPr lang="fa-IR"/>
              <a:t>رزنبرگ ، رید ولانستین (1985) نشان دادند که سهامهای با نسبت ارزش دفتری به ارزش بازار بالا به صورت معنی داری بازده های بالاتری نسبت به سهام با نسبت ارزش دفتری به ارزش بازار پایین دارند . چان ، هامائو ولاکونیشوک 1991 به نتایج مشابهی در ژاپن رسیدند.</a:t>
            </a:r>
          </a:p>
          <a:p>
            <a:pPr marL="0" lvl="0" indent="0" algn="just">
              <a:buNone/>
            </a:pPr>
            <a:r>
              <a:rPr lang="fa-IR">
                <a:solidFill>
                  <a:srgbClr val="FF0000"/>
                </a:solidFill>
              </a:rPr>
              <a:t>5- اهرم مالی</a:t>
            </a:r>
          </a:p>
          <a:p>
            <a:pPr marL="0" lvl="0" indent="0" algn="just">
              <a:buNone/>
            </a:pPr>
            <a:r>
              <a:rPr lang="fa-IR"/>
              <a:t>بانداری1988 دریافت که شرکتهای  با اهرم مالی بالا (نسبت بدهی به سرمایه بالا)از شرکتهای با اهرم مالی پایین در خلال دوره 1984-1979 به گونه متوسط بازده بالاتری داشته اند . برخلاف همه این شواهد منفی ، </a:t>
            </a:r>
            <a:r>
              <a:rPr/>
              <a:t>CAPM</a:t>
            </a:r>
            <a:r>
              <a:rPr lang="fa-IR"/>
              <a:t> تا اوایل دهه 1990 هنوز هم به عنوان پیش فرض توسط اغلب تحلیل گران مالی به کار گرفته میشد.</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7" y="324002"/>
            <a:ext cx="8744757" cy="5816977"/>
          </a:xfrm>
          <a:prstGeom prst="rect">
            <a:avLst/>
          </a:prstGeom>
        </p:spPr>
        <p:txBody>
          <a:bodyPr wrap="square"/>
          <a:lstStyle>
            <a:lvl1pPr lvl="0">
              <a:defRPr/>
            </a:lvl1pPr>
          </a:lstStyle>
          <a:p>
            <a:pPr lvl="0" algn="r"/>
            <a:r>
              <a:rPr lang="fa-IR" sz="2400">
                <a:solidFill>
                  <a:srgbClr val="FF0000"/>
                </a:solidFill>
              </a:rPr>
              <a:t>مفروضات تئوری پرتفوی:</a:t>
            </a:r>
          </a:p>
          <a:p>
            <a:pPr lvl="0" algn="r"/>
            <a:endParaRPr lang="fa-IR" sz="2400">
              <a:solidFill>
                <a:srgbClr val="FF0000"/>
              </a:solidFill>
            </a:endParaRPr>
          </a:p>
          <a:p>
            <a:pPr lvl="0" algn="r"/>
            <a:r>
              <a:rPr lang="fa-IR"/>
              <a:t>مفروضات اساسی مدل مارکویتز ،عبارتند از</a:t>
            </a:r>
          </a:p>
          <a:p>
            <a:pPr lvl="0" algn="r"/>
            <a:endParaRPr lang="fa-IR"/>
          </a:p>
          <a:p>
            <a:pPr lvl="0" algn="just"/>
            <a:r>
              <a:rPr lang="fa-IR"/>
              <a:t>1-سرمایه گذاران بازده رامطلوب دانسته واز ریسک متنفر هستند</a:t>
            </a:r>
            <a:r>
              <a:rPr/>
              <a:t>.</a:t>
            </a:r>
            <a:r>
              <a:rPr lang="fa-IR"/>
              <a:t> </a:t>
            </a:r>
          </a:p>
          <a:p>
            <a:pPr lvl="0" algn="just"/>
            <a:endParaRPr lang="fa-IR"/>
          </a:p>
          <a:p>
            <a:pPr lvl="0" algn="just"/>
            <a:r>
              <a:rPr lang="fa-IR"/>
              <a:t>2-سرمایه گذاران برای هر طرح سرمایه گذاری به توزیع احتمالی بازده های موردانتظار در طول دوره نگهداری توجه می نمایند.</a:t>
            </a:r>
          </a:p>
          <a:p>
            <a:pPr lvl="0" algn="just"/>
            <a:endParaRPr lang="fa-IR"/>
          </a:p>
          <a:p>
            <a:pPr lvl="0" algn="just"/>
            <a:r>
              <a:rPr lang="fa-IR"/>
              <a:t>3-سرماه گذران مطلوبیت خود را طی دوره</a:t>
            </a:r>
            <a:r>
              <a:rPr/>
              <a:t> </a:t>
            </a:r>
            <a:r>
              <a:rPr lang="fa-IR"/>
              <a:t>زمانی موردانتظار ماکزیمم می کنندو منحنی های بی تفاوتی آنان دارای شیب منفی می باشد.</a:t>
            </a:r>
          </a:p>
          <a:p>
            <a:pPr lvl="0" algn="just"/>
            <a:endParaRPr lang="fa-IR"/>
          </a:p>
          <a:p>
            <a:pPr lvl="0" algn="just"/>
            <a:r>
              <a:rPr lang="fa-IR"/>
              <a:t>4-سرمایه گذاران همواره ریسک سبداوراق بهادار</a:t>
            </a:r>
            <a:r>
              <a:rPr/>
              <a:t> </a:t>
            </a:r>
            <a:r>
              <a:rPr lang="fa-IR"/>
              <a:t>رابراساس نوسانات بازده های موردانتظار</a:t>
            </a:r>
            <a:r>
              <a:rPr/>
              <a:t> </a:t>
            </a:r>
            <a:r>
              <a:rPr lang="fa-IR"/>
              <a:t>براورد</a:t>
            </a:r>
            <a:r>
              <a:rPr/>
              <a:t> </a:t>
            </a:r>
            <a:r>
              <a:rPr lang="fa-IR"/>
              <a:t>می کنند.</a:t>
            </a:r>
          </a:p>
          <a:p>
            <a:pPr lvl="0" algn="just"/>
            <a:endParaRPr lang="fa-IR"/>
          </a:p>
          <a:p>
            <a:pPr lvl="0" algn="just"/>
            <a:r>
              <a:rPr lang="fa-IR"/>
              <a:t>5-پایه و اساس تصمیمات سرمایه گذاران را ریسک و بازده موردانتظار تشکیل می دهد.</a:t>
            </a:r>
          </a:p>
          <a:p>
            <a:pPr lvl="0" algn="just"/>
            <a:endParaRPr lang="fa-IR"/>
          </a:p>
          <a:p>
            <a:pPr lvl="0" algn="just"/>
            <a:r>
              <a:rPr lang="fa-IR"/>
              <a:t>6-سرمایه گذاران در سطح معینی ازریسک ،بازده های بالاتر را به بازده های پایین تر ترجیح می دهند.همچنین در سطح معینی از بازده موردانتظار ،ریسک کمتر را به ریسک بیشتر ترجیح می دهند.</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437883" y="319314"/>
            <a:ext cx="8989453" cy="6004213"/>
          </a:xfrm>
          <a:prstGeom prst="rect">
            <a:avLst/>
          </a:prstGeom>
          <a:blipFill>
            <a:blip r:embed="rId2"/>
            <a:srcRect/>
            <a:stretch>
              <a:fillRect/>
            </a:stretch>
          </a:blipFill>
        </p:spPr>
        <p:txBody>
          <a:bodyPr/>
          <a:lstStyle>
            <a:lvl1pPr lvl="0">
              <a:defRPr/>
            </a:lvl1pPr>
          </a:lstStyle>
          <a:p>
            <a:pPr lvl="0"/>
            <a:r>
              <a:rPr lang="fa-IR"/>
              <a:t> </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99245" y="412124"/>
            <a:ext cx="9079607" cy="6104585"/>
          </a:xfrm>
          <a:prstGeom prst="rect">
            <a:avLst/>
          </a:prstGeom>
          <a:blipFill>
            <a:blip r:embed="rId2"/>
            <a:srcRect/>
            <a:stretch>
              <a:fillRect/>
            </a:stretch>
          </a:blipFill>
        </p:spPr>
        <p:txBody>
          <a:bodyPr/>
          <a:lstStyle>
            <a:lvl1pPr lvl="0">
              <a:defRPr/>
            </a:lvl1pPr>
          </a:lstStyle>
          <a:p>
            <a:pPr lvl="0"/>
            <a:r>
              <a:rPr lang="fa-IR"/>
              <a:t> </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8941" y="437883"/>
            <a:ext cx="9414457" cy="5911402"/>
          </a:xfrm>
          <a:prstGeom prst="rect">
            <a:avLst/>
          </a:prstGeom>
          <a:blipFill>
            <a:blip r:embed="rId2"/>
            <a:srcRect/>
            <a:stretch>
              <a:fillRect/>
            </a:stretch>
          </a:blipFill>
        </p:spPr>
        <p:txBody>
          <a:bodyPr/>
          <a:lstStyle>
            <a:lvl1pPr lvl="0">
              <a:defRPr/>
            </a:lvl1pPr>
          </a:lstStyle>
          <a:p>
            <a:pPr lvl="0"/>
            <a:r>
              <a:rPr lang="fa-IR"/>
              <a:t> </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77332" y="333829"/>
            <a:ext cx="9497182" cy="5873788"/>
          </a:xfrm>
          <a:prstGeom prst="rect">
            <a:avLst/>
          </a:prstGeom>
          <a:blipFill>
            <a:blip r:embed="rId2"/>
            <a:srcRect/>
            <a:stretch>
              <a:fillRect/>
            </a:stretch>
          </a:blipFill>
        </p:spPr>
        <p:txBody>
          <a:bodyPr/>
          <a:lstStyle>
            <a:lvl1pPr lvl="0">
              <a:defRPr/>
            </a:lvl1pPr>
          </a:lstStyle>
          <a:p>
            <a:pPr lvl="0"/>
            <a:r>
              <a:rPr lang="fa-IR"/>
              <a:t> </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73487" y="347730"/>
            <a:ext cx="9670399" cy="6169183"/>
          </a:xfrm>
          <a:prstGeom prst="rect">
            <a:avLst/>
          </a:prstGeom>
        </p:spPr>
        <p:txBody>
          <a:bodyPr/>
          <a:lstStyle>
            <a:lvl1pPr lvl="0">
              <a:defRPr/>
            </a:lvl1pPr>
          </a:lstStyle>
          <a:p>
            <a:pPr marL="0" lvl="0" indent="0" algn="just">
              <a:buNone/>
            </a:pPr>
            <a:r>
              <a:rPr lang="fa-IR"/>
              <a:t>پس از محاسبه حساسیت هر عامل ، آنگاه در بازده عامل مورد انتظار ضرب وسپس جمع آنها به عنوان </a:t>
            </a:r>
          </a:p>
          <a:p>
            <a:pPr marL="0" lvl="0" indent="0" algn="just">
              <a:buNone/>
            </a:pPr>
            <a:r>
              <a:rPr lang="fa-IR"/>
              <a:t>نرخ بازده مورد انتظار سهام مورد نظر تعیین میگردد. در الگوی سه عاملی فاما وفرنچ ، بازده مورد انتظار</a:t>
            </a:r>
          </a:p>
          <a:p>
            <a:pPr marL="0" lvl="0" indent="0" algn="just">
              <a:buNone/>
            </a:pPr>
            <a:r>
              <a:rPr lang="fa-IR"/>
              <a:t> هر سهم به این امر بستگی داردکه هریک از آنها تا چه اندازه درمعرض یا تحت تاثیر این عوامل قرار میگیرد . </a:t>
            </a:r>
          </a:p>
          <a:p>
            <a:pPr marL="0" lvl="0" indent="0" algn="just">
              <a:buNone/>
            </a:pPr>
            <a:r>
              <a:rPr lang="fa-IR"/>
              <a:t>به اعتقاد فاما وفرنچ از بین متغییرهای مورد بررسی </a:t>
            </a:r>
            <a:r>
              <a:rPr lang="fa-IR">
                <a:solidFill>
                  <a:srgbClr val="FF0000"/>
                </a:solidFill>
              </a:rPr>
              <a:t>دو متغییر </a:t>
            </a:r>
            <a:r>
              <a:rPr lang="fa-IR"/>
              <a:t>؛ اندازه شرکت و نسبت ارزش دفتری به </a:t>
            </a:r>
          </a:p>
          <a:p>
            <a:pPr marL="0" lvl="0" indent="0" algn="just">
              <a:buNone/>
            </a:pPr>
            <a:r>
              <a:rPr lang="fa-IR"/>
              <a:t>قیمت بازار ، بهتر قادرند اختلاف میانگین بازده سهام را تشریح کند. </a:t>
            </a:r>
          </a:p>
          <a:p>
            <a:pPr marL="0" lvl="0" indent="0" algn="just">
              <a:buNone/>
            </a:pPr>
            <a:r>
              <a:rPr lang="fa-IR" b="1">
                <a:solidFill>
                  <a:srgbClr val="C00000"/>
                </a:solidFill>
              </a:rPr>
              <a:t>برخی از انتقاداتی که بر مدل سه عاملی وارد شده عبارتنداز :</a:t>
            </a:r>
          </a:p>
          <a:p>
            <a:pPr marL="0" lvl="0" indent="0" algn="just">
              <a:buNone/>
            </a:pPr>
            <a:r>
              <a:rPr lang="fa-IR"/>
              <a:t>1- </a:t>
            </a:r>
            <a:r>
              <a:rPr lang="fa-IR">
                <a:solidFill>
                  <a:srgbClr val="FF0000"/>
                </a:solidFill>
              </a:rPr>
              <a:t>اشتباه در قیمت گذاری </a:t>
            </a:r>
            <a:r>
              <a:rPr lang="fa-IR"/>
              <a:t>: سرمایه گذاران تمایل دارند تا به طور نادرست درآمدهای گذشته را </a:t>
            </a:r>
          </a:p>
          <a:p>
            <a:pPr marL="0" lvl="0" indent="0" algn="just">
              <a:buNone/>
            </a:pPr>
            <a:r>
              <a:rPr lang="fa-IR"/>
              <a:t>به عنوان نرخ رشد شرکت قیاس نمایند به این معنی که سرمایه گذاران در باره شرکتهایی که </a:t>
            </a:r>
          </a:p>
          <a:p>
            <a:pPr marL="0" lvl="0" indent="0" algn="just">
              <a:buNone/>
            </a:pPr>
            <a:r>
              <a:rPr lang="fa-IR"/>
              <a:t>در گذشته عملکرد خوب از خود بجا گذاشته اند ، خوشبین و در باره شرکتهایی که در گذشته </a:t>
            </a:r>
          </a:p>
          <a:p>
            <a:pPr marL="0" lvl="0" indent="0" algn="just">
              <a:buNone/>
            </a:pPr>
            <a:r>
              <a:rPr lang="fa-IR"/>
              <a:t>عملکرد بدی داشته اند بدبین هستند. که درنتیجه سهام ارزشی زیر قیمت واقعی قیمت گذاری </a:t>
            </a:r>
          </a:p>
          <a:p>
            <a:pPr marL="0" lvl="0" indent="0" algn="just">
              <a:buNone/>
            </a:pPr>
            <a:r>
              <a:rPr lang="fa-IR"/>
              <a:t>میشوند وسهام های رشدی بالاتر از قیمت واقعی قیمت گذاری میشوند.</a:t>
            </a:r>
          </a:p>
          <a:p>
            <a:pPr marL="0" lvl="0" indent="0" algn="just">
              <a:buNone/>
            </a:pPr>
            <a:r>
              <a:rPr lang="fa-IR"/>
              <a:t>2- </a:t>
            </a:r>
            <a:r>
              <a:rPr lang="fa-IR">
                <a:solidFill>
                  <a:srgbClr val="FF0000"/>
                </a:solidFill>
              </a:rPr>
              <a:t>داده</a:t>
            </a:r>
            <a:r>
              <a:rPr lang="fa-IR"/>
              <a:t> </a:t>
            </a:r>
            <a:r>
              <a:rPr lang="fa-IR">
                <a:solidFill>
                  <a:srgbClr val="FF0000"/>
                </a:solidFill>
              </a:rPr>
              <a:t>کاوی:</a:t>
            </a:r>
            <a:r>
              <a:rPr lang="fa-IR"/>
              <a:t>بلک 1993 ومکینالی 1995 ادعا کردند که این نتایج ناشی از دست کاری اطلاعات</a:t>
            </a:r>
          </a:p>
          <a:p>
            <a:pPr marL="0" lvl="0" indent="0" algn="just">
              <a:buNone/>
            </a:pPr>
            <a:r>
              <a:rPr lang="fa-IR"/>
              <a:t>یابه عبارتی داده کاوی است.</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40912" y="579551"/>
            <a:ext cx="8707332" cy="5885645"/>
          </a:xfrm>
          <a:prstGeom prst="rect">
            <a:avLst/>
          </a:prstGeom>
          <a:blipFill>
            <a:blip r:embed="rId2"/>
            <a:srcRect/>
            <a:stretch>
              <a:fillRect/>
            </a:stretch>
          </a:blipFill>
        </p:spPr>
        <p:txBody>
          <a:bodyPr/>
          <a:lstStyle>
            <a:lvl1pPr lvl="0">
              <a:defRPr/>
            </a:lvl1pPr>
          </a:lstStyle>
          <a:p>
            <a:pPr lvl="0"/>
            <a:r>
              <a:rPr lang="fa-IR"/>
              <a:t> </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90287" y="721217"/>
            <a:ext cx="9448801" cy="5320145"/>
          </a:xfrm>
          <a:prstGeom prst="rect">
            <a:avLst/>
          </a:prstGeom>
        </p:spPr>
        <p:txBody>
          <a:bodyPr/>
          <a:lstStyle>
            <a:lvl1pPr lvl="0">
              <a:defRPr/>
            </a:lvl1pPr>
          </a:lstStyle>
          <a:p>
            <a:pPr marL="0" lvl="0" indent="0" algn="r">
              <a:buNone/>
            </a:pPr>
            <a:r>
              <a:rPr lang="fa-IR"/>
              <a:t>قیمتهای سهام تحت تاثیر </a:t>
            </a:r>
            <a:r>
              <a:rPr lang="fa-IR">
                <a:solidFill>
                  <a:srgbClr val="FF0000"/>
                </a:solidFill>
              </a:rPr>
              <a:t>چها متغییر </a:t>
            </a:r>
            <a:r>
              <a:rPr lang="fa-IR"/>
              <a:t>مستقل برونزا قراردارد. این متغییرها شامل </a:t>
            </a:r>
            <a:r>
              <a:rPr lang="fa-IR">
                <a:solidFill>
                  <a:srgbClr val="FF0000"/>
                </a:solidFill>
              </a:rPr>
              <a:t>نرخ مالیات ، </a:t>
            </a:r>
          </a:p>
          <a:p>
            <a:pPr marL="0" lvl="0" indent="0" algn="r">
              <a:buNone/>
            </a:pPr>
            <a:r>
              <a:rPr lang="fa-IR">
                <a:solidFill>
                  <a:srgbClr val="FF0000"/>
                </a:solidFill>
              </a:rPr>
              <a:t>تغییرات مخارج دولتی (سیاست مالی</a:t>
            </a:r>
            <a:r>
              <a:rPr lang="fa-IR"/>
              <a:t>) و</a:t>
            </a:r>
            <a:r>
              <a:rPr lang="fa-IR">
                <a:solidFill>
                  <a:srgbClr val="FF0000"/>
                </a:solidFill>
              </a:rPr>
              <a:t>تغییرات در پول اسمی </a:t>
            </a:r>
            <a:r>
              <a:rPr lang="fa-IR"/>
              <a:t>و </a:t>
            </a:r>
            <a:r>
              <a:rPr lang="fa-IR">
                <a:solidFill>
                  <a:srgbClr val="FF0000"/>
                </a:solidFill>
              </a:rPr>
              <a:t>بازده بلقوه اقتصادی </a:t>
            </a:r>
            <a:r>
              <a:rPr lang="fa-IR"/>
              <a:t>می باشندکه </a:t>
            </a:r>
          </a:p>
          <a:p>
            <a:pPr marL="0" lvl="0" indent="0" algn="r">
              <a:buNone/>
            </a:pPr>
            <a:r>
              <a:rPr lang="fa-IR"/>
              <a:t>سه متغییر اول از ابزارهای اعمال سیاست های اقتصادی می باشند. در این مدل دو متغییر مخارج </a:t>
            </a:r>
          </a:p>
          <a:p>
            <a:pPr marL="0" lvl="0" indent="0" algn="r">
              <a:buNone/>
            </a:pPr>
            <a:r>
              <a:rPr lang="fa-IR"/>
              <a:t>دولت و پول اسمی از دو طریق بر قیمت سهام اثر میگذارند.</a:t>
            </a:r>
          </a:p>
          <a:p>
            <a:pPr marL="0" lvl="0" indent="0" algn="just">
              <a:buNone/>
            </a:pPr>
            <a:r>
              <a:rPr lang="fa-IR">
                <a:solidFill>
                  <a:srgbClr val="FF0000"/>
                </a:solidFill>
              </a:rPr>
              <a:t>در طریق اول </a:t>
            </a:r>
            <a:r>
              <a:rPr lang="fa-IR"/>
              <a:t>این دو متغییر بر مخارج کل اثر گذاشته و سپس به همراه نرخ مالیات شرکت ، با </a:t>
            </a:r>
          </a:p>
          <a:p>
            <a:pPr marL="0" lvl="0" indent="0" algn="just">
              <a:buNone/>
            </a:pPr>
            <a:r>
              <a:rPr lang="fa-IR"/>
              <a:t>هم بر سود اوری شرکت اثر میگذارند که تغییرات سود اوری نیز با تغییرات قیمت سهام ، </a:t>
            </a:r>
          </a:p>
          <a:p>
            <a:pPr marL="0" lvl="0" indent="0" algn="just">
              <a:buNone/>
            </a:pPr>
            <a:r>
              <a:rPr lang="fa-IR"/>
              <a:t>رابطه مستقیم دارد . </a:t>
            </a:r>
          </a:p>
          <a:p>
            <a:pPr marL="0" lvl="0" indent="0" algn="just">
              <a:buNone/>
            </a:pPr>
            <a:r>
              <a:rPr lang="fa-IR">
                <a:solidFill>
                  <a:srgbClr val="FF0000"/>
                </a:solidFill>
              </a:rPr>
              <a:t>طریق دوم </a:t>
            </a:r>
            <a:r>
              <a:rPr lang="fa-IR"/>
              <a:t>متغیر های مخارج دولتی و پول اسمی بر مخارج کل اثر </a:t>
            </a:r>
          </a:p>
          <a:p>
            <a:pPr marL="0" lvl="0" indent="0" algn="just">
              <a:buNone/>
            </a:pPr>
            <a:r>
              <a:rPr lang="fa-IR"/>
              <a:t>گذاشته و  سپس همراه با بازده بلقوه اقتصادی تغییرات جاری در قیمتها را تعیین می کنند . </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77333" y="450761"/>
            <a:ext cx="8750001" cy="6040191"/>
          </a:xfrm>
          <a:prstGeom prst="rect">
            <a:avLst/>
          </a:prstGeom>
        </p:spPr>
        <p:txBody>
          <a:bodyPr/>
          <a:lstStyle>
            <a:lvl1pPr lvl="0">
              <a:defRPr/>
            </a:lvl1pPr>
          </a:lstStyle>
          <a:p>
            <a:pPr marL="0" lvl="0" indent="0" algn="just">
              <a:buNone/>
            </a:pPr>
            <a:r>
              <a:rPr lang="fa-IR"/>
              <a:t>مخارج کل و قیمتها نیز تغییرات جاری در بازده واقعی را تعیین نموده وتغییرات بازده واقعی وقیمتها هم به ایجاد انتظاراتی در باره تورم ورشد واقعی می انجامد که بر نرخ های جاری موثر است .</a:t>
            </a:r>
          </a:p>
          <a:p>
            <a:pPr marL="0" lvl="0" indent="0" algn="just">
              <a:buNone/>
            </a:pPr>
            <a:r>
              <a:rPr lang="fa-IR"/>
              <a:t>در این مدل ارزشیابی ،نرخ بازدهی به عنوان نماینده نرخ های تنزیل ،تاثیر منفی برقیمت های سهام دارد.</a:t>
            </a:r>
          </a:p>
          <a:p>
            <a:pPr marL="0" lvl="0" indent="0" algn="just">
              <a:buNone/>
            </a:pPr>
            <a:r>
              <a:rPr lang="fa-IR" b="1">
                <a:solidFill>
                  <a:srgbClr val="C00000"/>
                </a:solidFill>
              </a:rPr>
              <a:t>مقایسه مدل قیمت گذاری دارایی سرمایه ای و تئوری قیمت گذاری آربیتراژ</a:t>
            </a:r>
          </a:p>
          <a:p>
            <a:pPr marL="0" lvl="0" indent="0" algn="just">
              <a:buNone/>
            </a:pPr>
            <a:r>
              <a:rPr lang="fa-IR"/>
              <a:t>تئوری قیمت گذاری آربیتراژ (</a:t>
            </a:r>
            <a:r>
              <a:rPr/>
              <a:t>APT</a:t>
            </a:r>
            <a:r>
              <a:rPr lang="fa-IR"/>
              <a:t>) به دلایل مختلفی تواندمندتراز </a:t>
            </a:r>
            <a:r>
              <a:rPr/>
              <a:t>CAPM</a:t>
            </a:r>
            <a:r>
              <a:rPr lang="fa-IR"/>
              <a:t> است .</a:t>
            </a:r>
          </a:p>
          <a:p>
            <a:pPr marL="0" lvl="0" indent="0" algn="just">
              <a:buNone/>
            </a:pPr>
            <a:r>
              <a:rPr lang="fa-IR">
                <a:solidFill>
                  <a:srgbClr val="FF0000"/>
                </a:solidFill>
              </a:rPr>
              <a:t>برخی از این دلایل عبارتند از:</a:t>
            </a:r>
          </a:p>
          <a:p>
            <a:pPr marL="0" lvl="0" indent="0" algn="just">
              <a:buNone/>
            </a:pPr>
            <a:r>
              <a:rPr lang="fa-IR"/>
              <a:t>1-در</a:t>
            </a:r>
            <a:r>
              <a:rPr/>
              <a:t>APT </a:t>
            </a:r>
            <a:r>
              <a:rPr lang="fa-IR"/>
              <a:t> هیچ فرضی در مورد توزیع تجربی بازده دارایی در نظر گرفته نشده است .</a:t>
            </a:r>
          </a:p>
          <a:p>
            <a:pPr marL="0" lvl="0" indent="0" algn="just">
              <a:buNone/>
            </a:pPr>
            <a:r>
              <a:rPr lang="fa-IR"/>
              <a:t>2- در</a:t>
            </a:r>
            <a:r>
              <a:rPr/>
              <a:t>APT</a:t>
            </a:r>
            <a:r>
              <a:rPr lang="fa-IR"/>
              <a:t> هیچ فرضی در مورد تابع مطلوبیت افراد در نظر گرفته نمی شود.</a:t>
            </a:r>
          </a:p>
          <a:p>
            <a:pPr marL="0" lvl="0" indent="0" algn="just">
              <a:buNone/>
            </a:pPr>
            <a:r>
              <a:rPr lang="fa-IR"/>
              <a:t>3-</a:t>
            </a:r>
            <a:r>
              <a:rPr/>
              <a:t>CAPM</a:t>
            </a:r>
            <a:r>
              <a:rPr lang="fa-IR"/>
              <a:t> فرض می کند که یک مدل تک شاخصی آن هم شاخص بازار ،بازده اوراق را ایجاد می کند . در حالی که </a:t>
            </a:r>
            <a:r>
              <a:rPr/>
              <a:t>APT</a:t>
            </a:r>
            <a:r>
              <a:rPr lang="fa-IR"/>
              <a:t>فرض می کند که یک مدل چند شاخصی ،بازده اوراق را ایجاد می کند .</a:t>
            </a:r>
          </a:p>
          <a:p>
            <a:pPr marL="0" lvl="0" indent="0" algn="just">
              <a:buNone/>
            </a:pPr>
            <a:r>
              <a:rPr lang="fa-IR"/>
              <a:t>4- طرفداران </a:t>
            </a:r>
            <a:r>
              <a:rPr/>
              <a:t>APT</a:t>
            </a:r>
            <a:r>
              <a:rPr lang="fa-IR"/>
              <a:t> چنین استدلال می کنند که می توان به صورت تجربی الگو رارد کرد یا آن را نپذیرفت .</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677334" y="321973"/>
            <a:ext cx="8596668" cy="6297768"/>
          </a:xfrm>
          <a:prstGeom prst="rect">
            <a:avLst/>
          </a:prstGeom>
        </p:spPr>
        <p:txBody>
          <a:bodyPr/>
          <a:lstStyle>
            <a:lvl1pPr lvl="0">
              <a:defRPr/>
            </a:lvl1pPr>
          </a:lstStyle>
          <a:p>
            <a:pPr marL="0" lvl="0" indent="0" algn="r">
              <a:buNone/>
            </a:pPr>
            <a:r>
              <a:rPr lang="fa-IR"/>
              <a:t>5- در</a:t>
            </a:r>
            <a:r>
              <a:rPr/>
              <a:t>APT</a:t>
            </a:r>
            <a:r>
              <a:rPr lang="fa-IR"/>
              <a:t>  هیچ نقش خاصی برای پرتفوی بازار وجود ندارد در حالی که در </a:t>
            </a:r>
            <a:r>
              <a:rPr/>
              <a:t>CAPM</a:t>
            </a:r>
            <a:r>
              <a:rPr lang="fa-IR"/>
              <a:t> لازم است </a:t>
            </a:r>
          </a:p>
          <a:p>
            <a:pPr marL="0" lvl="0" indent="0" algn="r">
              <a:buNone/>
            </a:pPr>
            <a:r>
              <a:rPr lang="fa-IR"/>
              <a:t>پرتفوی بازار ، کارآ باشد.</a:t>
            </a:r>
          </a:p>
          <a:p>
            <a:pPr marL="0" lvl="0" indent="0" algn="r">
              <a:buNone/>
            </a:pPr>
            <a:r>
              <a:rPr lang="fa-IR"/>
              <a:t>6- </a:t>
            </a:r>
            <a:r>
              <a:rPr/>
              <a:t>APT</a:t>
            </a:r>
            <a:r>
              <a:rPr lang="fa-IR"/>
              <a:t> در باره عوامل موثر چیزی نمیگوید در حالی که </a:t>
            </a:r>
            <a:r>
              <a:rPr/>
              <a:t>CAPM </a:t>
            </a:r>
            <a:r>
              <a:rPr lang="fa-IR"/>
              <a:t> تمام ریسکها ی موجود در </a:t>
            </a:r>
          </a:p>
          <a:p>
            <a:pPr marL="0" lvl="0" indent="0" algn="r">
              <a:buNone/>
            </a:pPr>
            <a:r>
              <a:rPr lang="fa-IR"/>
              <a:t>سطح اقتصاد کلان را در قالب یک عامل (یگانه) یعنی بازده پرتفوی بازار منعکس می نمایند.</a:t>
            </a:r>
          </a:p>
          <a:p>
            <a:pPr marL="0" lvl="0" indent="0" algn="r">
              <a:buNone/>
            </a:pPr>
            <a:r>
              <a:rPr lang="fa-IR"/>
              <a:t>نقطه تشابه هر دو مدل این است که هر دو ،مدل تعادلی قیمت گذاری دارایی هستند.</a:t>
            </a:r>
          </a:p>
          <a:p>
            <a:pPr marL="0" lvl="0" indent="0" algn="r">
              <a:buNone/>
            </a:pPr>
            <a:r>
              <a:rPr lang="fa-IR"/>
              <a:t>بازده هر دارایی ریسک دار در برگیرنده ترکیب خطی از عوامل مشترک مختلف است که </a:t>
            </a:r>
          </a:p>
          <a:p>
            <a:pPr marL="0" lvl="0" indent="0" algn="r">
              <a:buNone/>
            </a:pPr>
            <a:r>
              <a:rPr lang="fa-IR"/>
              <a:t>بربازده دارایی ها تاثیر میگذارد . هر دو مدل را میتوان برای هزینه سرمایه ومسایل مربوط به </a:t>
            </a:r>
          </a:p>
          <a:p>
            <a:pPr marL="0" lvl="0" indent="0" algn="r">
              <a:buNone/>
            </a:pPr>
            <a:r>
              <a:rPr lang="fa-IR"/>
              <a:t>بودجه بندی سرمایه ای به کار گرفت.</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77863" y="609600"/>
            <a:ext cx="8596313" cy="4629150"/>
          </a:xfrm>
          <a:prstGeom prst="rect">
            <a:avLst/>
          </a:prstGeom>
          <a:blipFill>
            <a:blip r:embed="rId2"/>
            <a:srcRect/>
            <a:stretch>
              <a:fillRect/>
            </a:stretch>
          </a:blipFill>
        </p:spPr>
        <p:txBody>
          <a:bodyPr/>
          <a:lstStyle>
            <a:lvl1pPr lvl="0">
              <a:defRPr/>
            </a:lvl1pPr>
          </a:lstStyle>
          <a:p>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8" y="612187"/>
            <a:ext cx="8693624" cy="3893374"/>
          </a:xfrm>
          <a:prstGeom prst="rect">
            <a:avLst/>
          </a:prstGeom>
        </p:spPr>
        <p:txBody>
          <a:bodyPr wrap="square"/>
          <a:lstStyle>
            <a:lvl1pPr lvl="0">
              <a:defRPr/>
            </a:lvl1pPr>
          </a:lstStyle>
          <a:p>
            <a:pPr lvl="0" algn="just">
              <a:lnSpc>
                <a:spcPct val="115000"/>
              </a:lnSpc>
              <a:spcAft>
                <a:spcPts val="1000"/>
              </a:spcAft>
            </a:pPr>
            <a:r>
              <a:rPr lang="fa-IR">
                <a:solidFill>
                  <a:srgbClr val="FF0000"/>
                </a:solidFill>
                <a:latin typeface="Calibri"/>
              </a:rPr>
              <a:t> </a:t>
            </a:r>
            <a:r>
              <a:rPr lang="fa-IR" b="1">
                <a:solidFill>
                  <a:srgbClr val="FF0000"/>
                </a:solidFill>
              </a:rPr>
              <a:t>پرتفوی</a:t>
            </a:r>
            <a:r>
              <a:rPr lang="fa-IR" b="1">
                <a:solidFill>
                  <a:srgbClr val="FF0000"/>
                </a:solidFill>
                <a:latin typeface="Calibri"/>
              </a:rPr>
              <a:t> </a:t>
            </a:r>
            <a:r>
              <a:rPr lang="fa-IR" b="1">
                <a:solidFill>
                  <a:srgbClr val="FF0000"/>
                </a:solidFill>
              </a:rPr>
              <a:t>کارآ</a:t>
            </a:r>
            <a:r>
              <a:rPr lang="fa-IR" b="1">
                <a:solidFill>
                  <a:srgbClr val="FF0000"/>
                </a:solidFill>
                <a:latin typeface="Calibri"/>
              </a:rPr>
              <a:t> :</a:t>
            </a:r>
          </a:p>
          <a:p>
            <a:pPr lvl="0" algn="just">
              <a:lnSpc>
                <a:spcPct val="115000"/>
              </a:lnSpc>
              <a:spcAft>
                <a:spcPts val="1000"/>
              </a:spcAft>
            </a:pPr>
            <a:r>
              <a:rPr lang="fa-IR">
                <a:solidFill>
                  <a:srgbClr val="00B050"/>
                </a:solidFill>
              </a:rPr>
              <a:t>به</a:t>
            </a:r>
            <a:r>
              <a:rPr lang="fa-IR">
                <a:solidFill>
                  <a:srgbClr val="00B050"/>
                </a:solidFill>
                <a:latin typeface="Calibri"/>
              </a:rPr>
              <a:t> </a:t>
            </a:r>
            <a:r>
              <a:rPr lang="fa-IR">
                <a:solidFill>
                  <a:srgbClr val="00B050"/>
                </a:solidFill>
              </a:rPr>
              <a:t>معنای</a:t>
            </a:r>
            <a:r>
              <a:rPr lang="fa-IR">
                <a:solidFill>
                  <a:srgbClr val="00B050"/>
                </a:solidFill>
                <a:latin typeface="Calibri"/>
              </a:rPr>
              <a:t> </a:t>
            </a:r>
            <a:r>
              <a:rPr lang="fa-IR">
                <a:solidFill>
                  <a:srgbClr val="00B050"/>
                </a:solidFill>
              </a:rPr>
              <a:t>ترکیب</a:t>
            </a:r>
            <a:r>
              <a:rPr lang="fa-IR">
                <a:solidFill>
                  <a:srgbClr val="00B050"/>
                </a:solidFill>
                <a:latin typeface="Calibri"/>
              </a:rPr>
              <a:t> </a:t>
            </a:r>
            <a:r>
              <a:rPr lang="fa-IR">
                <a:solidFill>
                  <a:srgbClr val="00B050"/>
                </a:solidFill>
              </a:rPr>
              <a:t>مطلوب</a:t>
            </a:r>
            <a:r>
              <a:rPr lang="fa-IR">
                <a:solidFill>
                  <a:srgbClr val="00B050"/>
                </a:solidFill>
                <a:latin typeface="Calibri"/>
              </a:rPr>
              <a:t> </a:t>
            </a:r>
            <a:r>
              <a:rPr lang="fa-IR">
                <a:solidFill>
                  <a:srgbClr val="00B050"/>
                </a:solidFill>
              </a:rPr>
              <a:t>اوراق</a:t>
            </a:r>
            <a:r>
              <a:rPr lang="fa-IR">
                <a:solidFill>
                  <a:srgbClr val="00B050"/>
                </a:solidFill>
                <a:latin typeface="Calibri"/>
              </a:rPr>
              <a:t> </a:t>
            </a:r>
            <a:r>
              <a:rPr lang="fa-IR">
                <a:solidFill>
                  <a:srgbClr val="00B050"/>
                </a:solidFill>
              </a:rPr>
              <a:t>بهادار</a:t>
            </a:r>
            <a:r>
              <a:rPr lang="fa-IR">
                <a:solidFill>
                  <a:srgbClr val="00B050"/>
                </a:solidFill>
                <a:latin typeface="Calibri"/>
              </a:rPr>
              <a:t> </a:t>
            </a:r>
            <a:r>
              <a:rPr lang="fa-IR">
                <a:solidFill>
                  <a:srgbClr val="00B050"/>
                </a:solidFill>
              </a:rPr>
              <a:t>به</a:t>
            </a:r>
            <a:r>
              <a:rPr lang="fa-IR">
                <a:solidFill>
                  <a:srgbClr val="00B050"/>
                </a:solidFill>
                <a:latin typeface="Calibri"/>
              </a:rPr>
              <a:t> </a:t>
            </a:r>
            <a:r>
              <a:rPr lang="fa-IR">
                <a:solidFill>
                  <a:srgbClr val="00B050"/>
                </a:solidFill>
              </a:rPr>
              <a:t>نحوی</a:t>
            </a:r>
            <a:r>
              <a:rPr lang="fa-IR">
                <a:solidFill>
                  <a:srgbClr val="00B050"/>
                </a:solidFill>
                <a:latin typeface="Calibri"/>
              </a:rPr>
              <a:t> </a:t>
            </a:r>
            <a:r>
              <a:rPr lang="fa-IR">
                <a:solidFill>
                  <a:srgbClr val="00B050"/>
                </a:solidFill>
              </a:rPr>
              <a:t>است</a:t>
            </a:r>
            <a:r>
              <a:rPr lang="fa-IR">
                <a:solidFill>
                  <a:srgbClr val="00B050"/>
                </a:solidFill>
                <a:latin typeface="Calibri"/>
              </a:rPr>
              <a:t> </a:t>
            </a:r>
            <a:r>
              <a:rPr lang="fa-IR">
                <a:solidFill>
                  <a:srgbClr val="00B050"/>
                </a:solidFill>
              </a:rPr>
              <a:t>که</a:t>
            </a:r>
            <a:r>
              <a:rPr lang="fa-IR">
                <a:solidFill>
                  <a:srgbClr val="00B050"/>
                </a:solidFill>
                <a:latin typeface="Calibri"/>
              </a:rPr>
              <a:t> </a:t>
            </a:r>
            <a:r>
              <a:rPr lang="fa-IR">
                <a:solidFill>
                  <a:srgbClr val="00B050"/>
                </a:solidFill>
              </a:rPr>
              <a:t>ریسک</a:t>
            </a:r>
            <a:r>
              <a:rPr lang="fa-IR">
                <a:solidFill>
                  <a:srgbClr val="00B050"/>
                </a:solidFill>
                <a:latin typeface="Calibri"/>
              </a:rPr>
              <a:t> </a:t>
            </a:r>
            <a:r>
              <a:rPr lang="fa-IR">
                <a:solidFill>
                  <a:srgbClr val="00B050"/>
                </a:solidFill>
              </a:rPr>
              <a:t>آن</a:t>
            </a:r>
            <a:r>
              <a:rPr lang="fa-IR">
                <a:solidFill>
                  <a:srgbClr val="00B050"/>
                </a:solidFill>
                <a:latin typeface="Calibri"/>
              </a:rPr>
              <a:t> </a:t>
            </a:r>
            <a:r>
              <a:rPr lang="fa-IR">
                <a:solidFill>
                  <a:srgbClr val="00B050"/>
                </a:solidFill>
              </a:rPr>
              <a:t>پرتفوی</a:t>
            </a:r>
            <a:r>
              <a:rPr lang="fa-IR">
                <a:solidFill>
                  <a:srgbClr val="00B050"/>
                </a:solidFill>
                <a:latin typeface="Calibri"/>
              </a:rPr>
              <a:t> </a:t>
            </a:r>
            <a:r>
              <a:rPr lang="fa-IR">
                <a:solidFill>
                  <a:srgbClr val="00B050"/>
                </a:solidFill>
              </a:rPr>
              <a:t>در</a:t>
            </a:r>
            <a:r>
              <a:rPr lang="fa-IR">
                <a:solidFill>
                  <a:srgbClr val="00B050"/>
                </a:solidFill>
                <a:latin typeface="Calibri"/>
              </a:rPr>
              <a:t> </a:t>
            </a:r>
            <a:r>
              <a:rPr lang="fa-IR">
                <a:solidFill>
                  <a:srgbClr val="00B050"/>
                </a:solidFill>
              </a:rPr>
              <a:t>ازای</a:t>
            </a:r>
            <a:r>
              <a:rPr lang="fa-IR">
                <a:solidFill>
                  <a:srgbClr val="00B050"/>
                </a:solidFill>
                <a:latin typeface="Calibri"/>
              </a:rPr>
              <a:t> </a:t>
            </a:r>
            <a:r>
              <a:rPr lang="fa-IR">
                <a:solidFill>
                  <a:srgbClr val="00B050"/>
                </a:solidFill>
              </a:rPr>
              <a:t>نرخ</a:t>
            </a:r>
            <a:r>
              <a:rPr lang="fa-IR">
                <a:solidFill>
                  <a:srgbClr val="00B050"/>
                </a:solidFill>
                <a:latin typeface="Calibri"/>
              </a:rPr>
              <a:t> </a:t>
            </a:r>
            <a:r>
              <a:rPr lang="fa-IR">
                <a:solidFill>
                  <a:srgbClr val="00B050"/>
                </a:solidFill>
              </a:rPr>
              <a:t>بازده</a:t>
            </a:r>
            <a:r>
              <a:rPr lang="fa-IR">
                <a:solidFill>
                  <a:srgbClr val="00B050"/>
                </a:solidFill>
                <a:latin typeface="Calibri"/>
              </a:rPr>
              <a:t> </a:t>
            </a:r>
          </a:p>
          <a:p>
            <a:pPr lvl="0" algn="just">
              <a:lnSpc>
                <a:spcPct val="115000"/>
              </a:lnSpc>
              <a:spcAft>
                <a:spcPts val="1000"/>
              </a:spcAft>
            </a:pPr>
            <a:r>
              <a:rPr lang="fa-IR">
                <a:solidFill>
                  <a:srgbClr val="00B050"/>
                </a:solidFill>
              </a:rPr>
              <a:t>معین</a:t>
            </a:r>
            <a:r>
              <a:rPr lang="fa-IR">
                <a:solidFill>
                  <a:srgbClr val="00B050"/>
                </a:solidFill>
                <a:latin typeface="Calibri"/>
              </a:rPr>
              <a:t> </a:t>
            </a:r>
            <a:r>
              <a:rPr lang="fa-IR">
                <a:solidFill>
                  <a:srgbClr val="00B050"/>
                </a:solidFill>
              </a:rPr>
              <a:t>به</a:t>
            </a:r>
            <a:r>
              <a:rPr lang="fa-IR">
                <a:solidFill>
                  <a:srgbClr val="00B050"/>
                </a:solidFill>
                <a:latin typeface="Calibri"/>
              </a:rPr>
              <a:t> </a:t>
            </a:r>
            <a:r>
              <a:rPr lang="fa-IR">
                <a:solidFill>
                  <a:srgbClr val="00B050"/>
                </a:solidFill>
              </a:rPr>
              <a:t>حداقل</a:t>
            </a:r>
            <a:r>
              <a:rPr lang="fa-IR">
                <a:solidFill>
                  <a:srgbClr val="00B050"/>
                </a:solidFill>
                <a:latin typeface="Calibri"/>
              </a:rPr>
              <a:t> </a:t>
            </a:r>
            <a:r>
              <a:rPr lang="fa-IR">
                <a:solidFill>
                  <a:srgbClr val="00B050"/>
                </a:solidFill>
              </a:rPr>
              <a:t>رسیده</a:t>
            </a:r>
            <a:r>
              <a:rPr lang="fa-IR">
                <a:solidFill>
                  <a:srgbClr val="00B050"/>
                </a:solidFill>
                <a:latin typeface="Calibri"/>
              </a:rPr>
              <a:t> </a:t>
            </a:r>
            <a:r>
              <a:rPr lang="fa-IR">
                <a:solidFill>
                  <a:srgbClr val="00B050"/>
                </a:solidFill>
              </a:rPr>
              <a:t>باشد</a:t>
            </a:r>
            <a:r>
              <a:rPr lang="fa-IR">
                <a:solidFill>
                  <a:srgbClr val="00B050"/>
                </a:solidFill>
                <a:latin typeface="Calibri"/>
              </a:rPr>
              <a:t>.</a:t>
            </a:r>
          </a:p>
          <a:p>
            <a:pPr lvl="0" algn="just">
              <a:lnSpc>
                <a:spcPct val="115000"/>
              </a:lnSpc>
              <a:spcAft>
                <a:spcPts val="1000"/>
              </a:spcAft>
            </a:pPr>
            <a:endParaRPr lang="fa-IR">
              <a:solidFill>
                <a:srgbClr val="00B050"/>
              </a:solidFill>
              <a:latin typeface="Calibri"/>
            </a:endParaRPr>
          </a:p>
          <a:p>
            <a:pPr lvl="0" algn="just">
              <a:lnSpc>
                <a:spcPct val="115000"/>
              </a:lnSpc>
              <a:spcAft>
                <a:spcPts val="1000"/>
              </a:spcAft>
            </a:pPr>
            <a:r>
              <a:rPr lang="fa-IR" b="1">
                <a:solidFill>
                  <a:srgbClr val="FF0000"/>
                </a:solidFill>
              </a:rPr>
              <a:t>نکته»» </a:t>
            </a:r>
            <a:r>
              <a:rPr lang="fa-IR">
                <a:solidFill>
                  <a:srgbClr val="00B050"/>
                </a:solidFill>
              </a:rPr>
              <a:t>سرمایه گذاران می توانند از طریق مشخص کردن نرخ بازده مورد انتظار پرتفوی و حداقل کردن ریسک پرتفوی در این سطح بازده، پرتفوی کارآ را مشخص کنند .</a:t>
            </a:r>
          </a:p>
          <a:p>
            <a:pPr lvl="0" algn="just">
              <a:lnSpc>
                <a:spcPct val="115000"/>
              </a:lnSpc>
              <a:spcAft>
                <a:spcPts val="1000"/>
              </a:spcAft>
            </a:pPr>
            <a:endParaRPr lang="fa-IR">
              <a:solidFill>
                <a:srgbClr val="00B050"/>
              </a:solidFill>
            </a:endParaRPr>
          </a:p>
          <a:p>
            <a:pPr lvl="0" algn="r"/>
            <a:r>
              <a:rPr/>
              <a:t> </a:t>
            </a:r>
          </a:p>
          <a:p>
            <a:pPr lvl="0"/>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4" y="515155"/>
            <a:ext cx="8596668" cy="5526207"/>
          </a:xfrm>
          <a:prstGeom prst="rect">
            <a:avLst/>
          </a:prstGeom>
          <a:blipFill>
            <a:blip r:embed="rId2"/>
            <a:srcRect/>
            <a:stretch>
              <a:fillRect/>
            </a:stretch>
          </a:blipFill>
        </p:spPr>
        <p:txBody>
          <a:bodyPr/>
          <a:lstStyle>
            <a:lvl1pPr lvl="0">
              <a:defRPr/>
            </a:lvl1pPr>
          </a:lstStyle>
          <a:p>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068" y="778934"/>
            <a:ext cx="9256888" cy="5262979"/>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000" b="0" i="0" u="none" strike="noStrike" baseline="0">
                <a:solidFill>
                  <a:schemeClr val="tx1"/>
                </a:solidFill>
                <a:latin typeface="Zar"/>
              </a:rPr>
              <a:t>این</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را</a:t>
            </a:r>
            <a:r>
              <a:rPr lang="fa-IR" sz="2100" b="0" i="0" u="none" strike="noStrike" baseline="0">
                <a:solidFill>
                  <a:schemeClr val="tx1"/>
                </a:solidFill>
                <a:latin typeface="Calibri"/>
              </a:rPr>
              <a:t> </a:t>
            </a:r>
            <a:r>
              <a:rPr lang="fa-IR" sz="2100" b="0" i="0" u="none" strike="noStrike" baseline="0">
                <a:solidFill>
                  <a:schemeClr val="tx1"/>
                </a:solidFill>
                <a:latin typeface="Zar"/>
              </a:rPr>
              <a:t>بریدن</a:t>
            </a:r>
            <a:r>
              <a:rPr lang="fa-IR" sz="2100" b="0" i="0" u="none" strike="noStrike" baseline="0">
                <a:solidFill>
                  <a:schemeClr val="tx1"/>
                </a:solidFill>
                <a:latin typeface="Calibri"/>
              </a:rPr>
              <a:t> (1979) </a:t>
            </a:r>
            <a:r>
              <a:rPr lang="fa-IR" sz="2100" b="0" i="0" u="none" strike="noStrike" baseline="0">
                <a:solidFill>
                  <a:schemeClr val="tx1"/>
                </a:solidFill>
                <a:latin typeface="Zar"/>
              </a:rPr>
              <a:t>بر</a:t>
            </a:r>
            <a:r>
              <a:rPr lang="fa-IR" sz="2100" b="0" i="0" u="none" strike="noStrike" baseline="0">
                <a:solidFill>
                  <a:schemeClr val="tx1"/>
                </a:solidFill>
                <a:latin typeface="Calibri"/>
              </a:rPr>
              <a:t> </a:t>
            </a:r>
            <a:r>
              <a:rPr lang="fa-IR" sz="2100" b="0" i="0" u="none" strike="noStrike" baseline="0">
                <a:solidFill>
                  <a:schemeClr val="tx1"/>
                </a:solidFill>
                <a:latin typeface="Zar"/>
              </a:rPr>
              <a:t>اساس</a:t>
            </a:r>
            <a:r>
              <a:rPr lang="fa-IR" sz="2100" b="0" i="0" u="none" strike="noStrike" baseline="0">
                <a:solidFill>
                  <a:schemeClr val="tx1"/>
                </a:solidFill>
                <a:latin typeface="Calibri"/>
              </a:rPr>
              <a:t> </a:t>
            </a:r>
            <a:r>
              <a:rPr lang="fa-IR" sz="2100" b="0" i="0" u="none" strike="noStrike" baseline="0">
                <a:solidFill>
                  <a:schemeClr val="tx1"/>
                </a:solidFill>
                <a:latin typeface="Zar"/>
              </a:rPr>
              <a:t>مطالعات</a:t>
            </a:r>
            <a:r>
              <a:rPr lang="fa-IR" sz="2100" b="0" i="0" u="none" strike="noStrike" baseline="0">
                <a:solidFill>
                  <a:schemeClr val="tx1"/>
                </a:solidFill>
                <a:latin typeface="Calibri"/>
              </a:rPr>
              <a:t> </a:t>
            </a:r>
            <a:r>
              <a:rPr lang="fa-IR" sz="2100" b="0" i="0" u="none" strike="noStrike" baseline="0">
                <a:solidFill>
                  <a:schemeClr val="tx1"/>
                </a:solidFill>
                <a:latin typeface="Zar"/>
              </a:rPr>
              <a:t>قبلی</a:t>
            </a:r>
            <a:r>
              <a:rPr lang="fa-IR" sz="2100" b="0" i="0" u="none" strike="noStrike" baseline="0">
                <a:solidFill>
                  <a:schemeClr val="tx1"/>
                </a:solidFill>
                <a:latin typeface="Calibri"/>
              </a:rPr>
              <a:t> </a:t>
            </a:r>
            <a:r>
              <a:rPr lang="fa-IR" sz="2100" b="0" i="0" u="none" strike="noStrike" baseline="0">
                <a:solidFill>
                  <a:schemeClr val="tx1"/>
                </a:solidFill>
                <a:latin typeface="Zar"/>
              </a:rPr>
              <a:t>انجام</a:t>
            </a:r>
            <a:r>
              <a:rPr lang="fa-IR" sz="2100" b="0" i="0" u="none" strike="noStrike" baseline="0">
                <a:solidFill>
                  <a:schemeClr val="tx1"/>
                </a:solidFill>
                <a:latin typeface="Calibri"/>
              </a:rPr>
              <a:t> </a:t>
            </a:r>
            <a:r>
              <a:rPr lang="fa-IR" sz="2100" b="0" i="0" u="none" strike="noStrike" baseline="0">
                <a:solidFill>
                  <a:schemeClr val="tx1"/>
                </a:solidFill>
                <a:latin typeface="Zar"/>
              </a:rPr>
              <a:t>شده</a:t>
            </a:r>
            <a:r>
              <a:rPr lang="fa-IR" sz="2100" b="0" i="0" u="none" strike="noStrike" baseline="0">
                <a:solidFill>
                  <a:schemeClr val="tx1"/>
                </a:solidFill>
                <a:latin typeface="Calibri"/>
              </a:rPr>
              <a:t> </a:t>
            </a:r>
            <a:r>
              <a:rPr lang="fa-IR" sz="2100" b="0" i="0" u="none" strike="noStrike" baseline="0">
                <a:solidFill>
                  <a:schemeClr val="tx1"/>
                </a:solidFill>
                <a:latin typeface="Zar"/>
              </a:rPr>
              <a:t>نظری</a:t>
            </a:r>
            <a:r>
              <a:rPr lang="fa-IR" sz="2100" b="0" i="0" u="none" strike="noStrike" baseline="0">
                <a:solidFill>
                  <a:schemeClr val="tx1"/>
                </a:solidFill>
                <a:latin typeface="Calibri"/>
              </a:rPr>
              <a:t> </a:t>
            </a:r>
            <a:r>
              <a:rPr lang="fa-IR" sz="2100" b="0" i="0" u="none" strike="noStrike" baseline="0">
                <a:solidFill>
                  <a:schemeClr val="tx1"/>
                </a:solidFill>
                <a:latin typeface="Zar"/>
              </a:rPr>
              <a:t>تحقیقات</a:t>
            </a:r>
            <a:r>
              <a:rPr lang="fa-IR" sz="2100" b="0" i="0" u="none" strike="noStrike" baseline="0">
                <a:solidFill>
                  <a:schemeClr val="tx1"/>
                </a:solidFill>
                <a:latin typeface="Calibri"/>
              </a:rPr>
              <a:t> </a:t>
            </a:r>
            <a:r>
              <a:rPr lang="fa-IR" sz="2100" b="0" i="0" u="none" strike="noStrike" baseline="0">
                <a:solidFill>
                  <a:schemeClr val="tx1"/>
                </a:solidFill>
                <a:latin typeface="Zar"/>
              </a:rPr>
              <a:t>لوکاس</a:t>
            </a:r>
            <a:r>
              <a:rPr lang="fa-IR" sz="2100" b="0" i="0" u="none" strike="noStrike" baseline="0">
                <a:solidFill>
                  <a:schemeClr val="tx1"/>
                </a:solidFill>
                <a:latin typeface="Calibri"/>
              </a:rPr>
              <a:t> (1978)</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زمینه</a:t>
            </a:r>
            <a:r>
              <a:rPr lang="fa-IR" sz="2100" b="0" i="0" u="none" strike="noStrike" baseline="0">
                <a:solidFill>
                  <a:schemeClr val="tx1"/>
                </a:solidFill>
                <a:latin typeface="Calibri"/>
              </a:rPr>
              <a:t> </a:t>
            </a:r>
            <a:r>
              <a:rPr lang="fa-IR" sz="2100" b="0" i="0" u="none" strike="noStrike" baseline="0">
                <a:solidFill>
                  <a:schemeClr val="tx1"/>
                </a:solidFill>
                <a:latin typeface="Zar"/>
              </a:rPr>
              <a:t>قیمت</a:t>
            </a:r>
            <a:r>
              <a:rPr lang="fa-IR" sz="2100" b="0" i="0" u="none" strike="noStrike" baseline="0">
                <a:solidFill>
                  <a:schemeClr val="tx1"/>
                </a:solidFill>
                <a:latin typeface="Calibri"/>
              </a:rPr>
              <a:t> </a:t>
            </a:r>
            <a:r>
              <a:rPr lang="fa-IR" sz="2100" b="0" i="0" u="none" strike="noStrike" baseline="0">
                <a:solidFill>
                  <a:schemeClr val="tx1"/>
                </a:solidFill>
                <a:latin typeface="Zar"/>
              </a:rPr>
              <a:t>گذاری</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دارایی</a:t>
            </a:r>
            <a:r>
              <a:rPr lang="fa-IR" sz="2100" b="0" i="0" u="none" strike="noStrike" baseline="0">
                <a:solidFill>
                  <a:schemeClr val="tx1"/>
                </a:solidFill>
                <a:latin typeface="Calibri"/>
              </a:rPr>
              <a:t> </a:t>
            </a:r>
            <a:r>
              <a:rPr lang="fa-IR" sz="2100" b="0" i="0" u="none" strike="noStrike" baseline="0">
                <a:solidFill>
                  <a:schemeClr val="tx1"/>
                </a:solidFill>
                <a:latin typeface="Zar"/>
              </a:rPr>
              <a:t>ها</a:t>
            </a:r>
            <a:r>
              <a:rPr lang="fa-IR" sz="2100" b="0" i="0" u="none" strike="noStrike" baseline="0">
                <a:solidFill>
                  <a:schemeClr val="tx1"/>
                </a:solidFill>
                <a:latin typeface="Calibri"/>
              </a:rPr>
              <a:t> </a:t>
            </a:r>
            <a:r>
              <a:rPr lang="fa-IR" sz="2100" b="0" i="0" u="none" strike="noStrike" baseline="0">
                <a:solidFill>
                  <a:schemeClr val="tx1"/>
                </a:solidFill>
                <a:latin typeface="Zar"/>
              </a:rPr>
              <a:t>ارائه</a:t>
            </a:r>
            <a:r>
              <a:rPr lang="fa-IR" sz="2100" b="0" i="0" u="none" strike="noStrike" baseline="0">
                <a:solidFill>
                  <a:schemeClr val="tx1"/>
                </a:solidFill>
                <a:latin typeface="Calibri"/>
              </a:rPr>
              <a:t> </a:t>
            </a:r>
            <a:r>
              <a:rPr lang="fa-IR" sz="2100" b="0" i="0" u="none" strike="noStrike" baseline="0">
                <a:solidFill>
                  <a:schemeClr val="tx1"/>
                </a:solidFill>
                <a:latin typeface="Zar"/>
              </a:rPr>
              <a:t>داد</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بعدها</a:t>
            </a:r>
            <a:r>
              <a:rPr lang="fa-IR" sz="2100" b="0" i="0" u="none" strike="noStrike" baseline="0">
                <a:solidFill>
                  <a:schemeClr val="tx1"/>
                </a:solidFill>
                <a:latin typeface="Calibri"/>
              </a:rPr>
              <a:t> </a:t>
            </a:r>
            <a:r>
              <a:rPr lang="fa-IR" sz="2100" b="0" i="0" u="none" strike="noStrike" baseline="0">
                <a:solidFill>
                  <a:schemeClr val="tx1"/>
                </a:solidFill>
                <a:latin typeface="Zar"/>
              </a:rPr>
              <a:t>توسط</a:t>
            </a:r>
            <a:r>
              <a:rPr lang="fa-IR" sz="2100" b="0" i="0" u="none" strike="noStrike" baseline="0">
                <a:solidFill>
                  <a:schemeClr val="tx1"/>
                </a:solidFill>
                <a:latin typeface="Calibri"/>
              </a:rPr>
              <a:t> </a:t>
            </a:r>
            <a:r>
              <a:rPr lang="fa-IR" sz="2100" b="0" i="0" u="none" strike="noStrike" baseline="0">
                <a:solidFill>
                  <a:schemeClr val="tx1"/>
                </a:solidFill>
                <a:latin typeface="Zar"/>
              </a:rPr>
              <a:t>گراسمن</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شیلر</a:t>
            </a:r>
            <a:r>
              <a:rPr lang="fa-IR" sz="2100" b="0" i="0" u="none" strike="noStrike" baseline="0">
                <a:solidFill>
                  <a:schemeClr val="tx1"/>
                </a:solidFill>
                <a:latin typeface="Calibri"/>
              </a:rPr>
              <a:t>(1981) </a:t>
            </a:r>
            <a:r>
              <a:rPr lang="fa-IR" sz="2100" b="0" i="0" u="none" strike="noStrike" baseline="0">
                <a:solidFill>
                  <a:schemeClr val="tx1"/>
                </a:solidFill>
                <a:latin typeface="Zar"/>
              </a:rPr>
              <a:t>کامل</a:t>
            </a:r>
            <a:r>
              <a:rPr lang="fa-IR" sz="2100" b="0" i="0" u="none" strike="noStrike" baseline="0">
                <a:solidFill>
                  <a:schemeClr val="tx1"/>
                </a:solidFill>
                <a:latin typeface="Calibri"/>
              </a:rPr>
              <a:t> </a:t>
            </a:r>
            <a:r>
              <a:rPr lang="fa-IR" sz="2100" b="0" i="0" u="none" strike="noStrike" baseline="0">
                <a:solidFill>
                  <a:schemeClr val="tx1"/>
                </a:solidFill>
                <a:latin typeface="Zar"/>
              </a:rPr>
              <a:t>گردید</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بریدن</a:t>
            </a:r>
            <a:r>
              <a:rPr lang="fa-IR" sz="2100" b="0" i="0" u="none" strike="noStrike" baseline="0">
                <a:solidFill>
                  <a:schemeClr val="tx1"/>
                </a:solidFill>
                <a:latin typeface="Calibri"/>
              </a:rPr>
              <a:t> </a:t>
            </a:r>
            <a:r>
              <a:rPr lang="fa-IR" sz="2100" b="0" i="0" u="none" strike="noStrike" baseline="0">
                <a:solidFill>
                  <a:schemeClr val="tx1"/>
                </a:solidFill>
                <a:latin typeface="Zar"/>
              </a:rPr>
              <a:t>مبتنی</a:t>
            </a:r>
            <a:r>
              <a:rPr lang="fa-IR" sz="2100" b="0" i="0" u="none" strike="noStrike" baseline="0">
                <a:solidFill>
                  <a:schemeClr val="tx1"/>
                </a:solidFill>
                <a:latin typeface="Calibri"/>
              </a:rPr>
              <a:t> </a:t>
            </a:r>
            <a:r>
              <a:rPr lang="fa-IR" sz="2100" b="0" i="0" u="none" strike="noStrike" baseline="0">
                <a:solidFill>
                  <a:schemeClr val="tx1"/>
                </a:solidFill>
                <a:latin typeface="Zar"/>
              </a:rPr>
              <a:t>بر</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درک</a:t>
            </a:r>
            <a:r>
              <a:rPr lang="fa-IR" sz="2100" b="0" i="0" u="none" strike="noStrike" baseline="0">
                <a:solidFill>
                  <a:schemeClr val="tx1"/>
                </a:solidFill>
                <a:latin typeface="Calibri"/>
              </a:rPr>
              <a:t> </a:t>
            </a:r>
            <a:r>
              <a:rPr lang="fa-IR" sz="2100" b="0" i="0" u="none" strike="noStrike" baseline="0">
                <a:solidFill>
                  <a:schemeClr val="tx1"/>
                </a:solidFill>
                <a:latin typeface="Zar"/>
              </a:rPr>
              <a:t>ساده</a:t>
            </a:r>
            <a:r>
              <a:rPr lang="fa-IR" sz="2100" b="0" i="0" u="none" strike="noStrike" baseline="0">
                <a:solidFill>
                  <a:schemeClr val="tx1"/>
                </a:solidFill>
                <a:latin typeface="Calibri"/>
              </a:rPr>
              <a:t> </a:t>
            </a:r>
            <a:r>
              <a:rPr lang="fa-IR" sz="2100" b="0" i="0" u="none" strike="noStrike" baseline="0">
                <a:solidFill>
                  <a:schemeClr val="tx1"/>
                </a:solidFill>
                <a:latin typeface="Zar"/>
              </a:rPr>
              <a:t>از</a:t>
            </a:r>
            <a:r>
              <a:rPr lang="fa-IR" sz="2100" b="0" i="0" u="none" strike="noStrike" baseline="0">
                <a:solidFill>
                  <a:schemeClr val="tx1"/>
                </a:solidFill>
                <a:latin typeface="Calibri"/>
              </a:rPr>
              <a:t> </a:t>
            </a:r>
            <a:r>
              <a:rPr lang="fa-IR" sz="2100" b="0" i="0" u="none" strike="noStrike" baseline="0">
                <a:solidFill>
                  <a:schemeClr val="tx1"/>
                </a:solidFill>
                <a:latin typeface="Zar"/>
              </a:rPr>
              <a:t>این</a:t>
            </a:r>
            <a:r>
              <a:rPr lang="fa-IR" sz="2100" b="0" i="0" u="none" strike="noStrike" baseline="0">
                <a:solidFill>
                  <a:schemeClr val="tx1"/>
                </a:solidFill>
                <a:latin typeface="Calibri"/>
              </a:rPr>
              <a:t> </a:t>
            </a:r>
            <a:r>
              <a:rPr lang="fa-IR" sz="2100" b="0" i="0" u="none" strike="noStrike" baseline="0">
                <a:solidFill>
                  <a:schemeClr val="tx1"/>
                </a:solidFill>
                <a:latin typeface="Zar"/>
              </a:rPr>
              <a:t>مفهوم</a:t>
            </a:r>
            <a:r>
              <a:rPr lang="fa-IR" sz="2100" b="0" i="0" u="none" strike="noStrike" baseline="0">
                <a:solidFill>
                  <a:schemeClr val="tx1"/>
                </a:solidFill>
                <a:latin typeface="Calibri"/>
              </a:rPr>
              <a:t> </a:t>
            </a:r>
            <a:r>
              <a:rPr lang="fa-IR" sz="2100" b="0" i="0" u="none" strike="noStrike" baseline="0">
                <a:solidFill>
                  <a:schemeClr val="tx1"/>
                </a:solidFill>
                <a:latin typeface="Zar"/>
              </a:rPr>
              <a:t>است</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زمانی</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سطح</a:t>
            </a:r>
            <a:r>
              <a:rPr lang="fa-IR" sz="2100" b="0" i="0" u="none" strike="noStrike" baseline="0">
                <a:solidFill>
                  <a:schemeClr val="tx1"/>
                </a:solidFill>
                <a:latin typeface="Calibri"/>
              </a:rPr>
              <a:t> </a:t>
            </a:r>
            <a:r>
              <a:rPr lang="fa-IR" sz="2100" b="0" i="0" u="none" strike="noStrike" baseline="0">
                <a:solidFill>
                  <a:schemeClr val="tx1"/>
                </a:solidFill>
                <a:latin typeface="Zar"/>
              </a:rPr>
              <a:t>مجموع</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پایین</a:t>
            </a:r>
            <a:r>
              <a:rPr lang="fa-IR" sz="2100" b="0" i="0" u="none" strike="noStrike" baseline="0">
                <a:solidFill>
                  <a:schemeClr val="tx1"/>
                </a:solidFill>
                <a:latin typeface="Calibri"/>
              </a:rPr>
              <a:t> </a:t>
            </a:r>
            <a:r>
              <a:rPr lang="fa-IR" sz="2100" b="0" i="0" u="none" strike="noStrike" baseline="0">
                <a:solidFill>
                  <a:schemeClr val="tx1"/>
                </a:solidFill>
                <a:latin typeface="Zar"/>
              </a:rPr>
              <a:t>باشد</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ریال</a:t>
            </a:r>
            <a:r>
              <a:rPr lang="fa-IR" sz="2100" b="0" i="0" u="none" strike="noStrike" baseline="0">
                <a:solidFill>
                  <a:schemeClr val="tx1"/>
                </a:solidFill>
                <a:latin typeface="Calibri"/>
              </a:rPr>
              <a:t> </a:t>
            </a:r>
            <a:r>
              <a:rPr lang="fa-IR" sz="2100" b="0" i="0" u="none" strike="noStrike" baseline="0">
                <a:solidFill>
                  <a:schemeClr val="tx1"/>
                </a:solidFill>
                <a:latin typeface="Zar"/>
              </a:rPr>
              <a:t>اضافی</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ثروت</a:t>
            </a:r>
            <a:r>
              <a:rPr lang="fa-IR" sz="2100" b="0" i="0" u="none" strike="noStrike" baseline="0">
                <a:solidFill>
                  <a:schemeClr val="tx1"/>
                </a:solidFill>
                <a:latin typeface="Calibri"/>
              </a:rPr>
              <a:t> </a:t>
            </a:r>
            <a:r>
              <a:rPr lang="fa-IR" sz="2100" b="0" i="0" u="none" strike="noStrike" baseline="0">
                <a:solidFill>
                  <a:schemeClr val="tx1"/>
                </a:solidFill>
                <a:latin typeface="Zar"/>
              </a:rPr>
              <a:t>بالاتری</a:t>
            </a:r>
            <a:r>
              <a:rPr lang="fa-IR" sz="2100" b="0" i="0" u="none" strike="noStrike" baseline="0">
                <a:solidFill>
                  <a:schemeClr val="tx1"/>
                </a:solidFill>
                <a:latin typeface="Calibri"/>
              </a:rPr>
              <a:t> </a:t>
            </a:r>
            <a:r>
              <a:rPr lang="fa-IR" sz="2100" b="0" i="0" u="none" strike="noStrike" baseline="0">
                <a:solidFill>
                  <a:schemeClr val="tx1"/>
                </a:solidFill>
                <a:latin typeface="Zar"/>
              </a:rPr>
              <a:t>را</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کننده</a:t>
            </a:r>
            <a:r>
              <a:rPr lang="fa-IR" sz="2100" b="0" i="0" u="none" strike="noStrike" baseline="0">
                <a:solidFill>
                  <a:schemeClr val="tx1"/>
                </a:solidFill>
                <a:latin typeface="Calibri"/>
              </a:rPr>
              <a:t> </a:t>
            </a:r>
            <a:r>
              <a:rPr lang="fa-IR" sz="2100" b="0" i="0" u="none" strike="noStrike" baseline="0">
                <a:solidFill>
                  <a:schemeClr val="tx1"/>
                </a:solidFill>
                <a:latin typeface="Zar"/>
              </a:rPr>
              <a:t>فراهم</a:t>
            </a:r>
            <a:r>
              <a:rPr lang="fa-IR" sz="2100" b="0" i="0" u="none" strike="noStrike" baseline="0">
                <a:solidFill>
                  <a:schemeClr val="tx1"/>
                </a:solidFill>
                <a:latin typeface="Calibri"/>
              </a:rPr>
              <a:t> </a:t>
            </a:r>
            <a:r>
              <a:rPr lang="fa-IR" sz="2100" b="0" i="0" u="none" strike="noStrike" baseline="0">
                <a:solidFill>
                  <a:schemeClr val="tx1"/>
                </a:solidFill>
                <a:latin typeface="Zar"/>
              </a:rPr>
              <a:t>میکند</a:t>
            </a:r>
            <a:r>
              <a:rPr lang="fa-IR" sz="2100" b="0" i="0" u="none" strike="noStrike" baseline="0">
                <a:solidFill>
                  <a:schemeClr val="tx1"/>
                </a:solidFill>
                <a:latin typeface="Calibri"/>
              </a:rPr>
              <a:t>. </a:t>
            </a:r>
            <a:r>
              <a:rPr lang="fa-IR" sz="2100" b="0" i="0" u="none" strike="noStrike" baseline="0">
                <a:solidFill>
                  <a:schemeClr val="tx1"/>
                </a:solidFill>
                <a:latin typeface="Zar"/>
              </a:rPr>
              <a:t>وقتی</a:t>
            </a:r>
            <a:r>
              <a:rPr lang="fa-IR" sz="2100" b="0" i="0" u="none" strike="noStrike" baseline="0">
                <a:solidFill>
                  <a:schemeClr val="tx1"/>
                </a:solidFill>
                <a:latin typeface="Calibri"/>
              </a:rPr>
              <a:t> </a:t>
            </a:r>
            <a:r>
              <a:rPr lang="fa-IR" sz="2100" b="0" i="0" u="none" strike="noStrike" baseline="0">
                <a:solidFill>
                  <a:schemeClr val="tx1"/>
                </a:solidFill>
                <a:latin typeface="Zar"/>
              </a:rPr>
              <a:t>همه</a:t>
            </a:r>
            <a:r>
              <a:rPr lang="fa-IR" sz="2100" b="0" i="0" u="none" strike="noStrike" baseline="0">
                <a:solidFill>
                  <a:schemeClr val="tx1"/>
                </a:solidFill>
                <a:latin typeface="Calibri"/>
              </a:rPr>
              <a:t> </a:t>
            </a:r>
            <a:r>
              <a:rPr lang="fa-IR" sz="2100" b="0" i="0" u="none" strike="noStrike" baseline="0">
                <a:solidFill>
                  <a:schemeClr val="tx1"/>
                </a:solidFill>
                <a:latin typeface="Zar"/>
              </a:rPr>
              <a:t>چیز</a:t>
            </a:r>
            <a:r>
              <a:rPr lang="fa-IR" sz="2100" b="0" i="0" u="none" strike="noStrike" baseline="0">
                <a:solidFill>
                  <a:schemeClr val="tx1"/>
                </a:solidFill>
                <a:latin typeface="Calibri"/>
              </a:rPr>
              <a:t> </a:t>
            </a:r>
            <a:r>
              <a:rPr lang="fa-IR" sz="2100" b="0" i="0" u="none" strike="noStrike" baseline="0">
                <a:solidFill>
                  <a:schemeClr val="tx1"/>
                </a:solidFill>
                <a:latin typeface="Zar"/>
              </a:rPr>
              <a:t>واقعاً</a:t>
            </a:r>
            <a:r>
              <a:rPr lang="fa-IR" sz="2100" b="0" i="0" u="none" strike="noStrike" baseline="0">
                <a:solidFill>
                  <a:schemeClr val="tx1"/>
                </a:solidFill>
                <a:latin typeface="Calibri"/>
              </a:rPr>
              <a:t> </a:t>
            </a:r>
            <a:r>
              <a:rPr lang="fa-IR" sz="2100" b="0" i="0" u="none" strike="noStrike" baseline="0">
                <a:solidFill>
                  <a:schemeClr val="tx1"/>
                </a:solidFill>
                <a:latin typeface="Zar"/>
              </a:rPr>
              <a:t>خوب</a:t>
            </a:r>
            <a:r>
              <a:rPr lang="fa-IR" sz="2100" b="0" i="0" u="none" strike="noStrike" baseline="0">
                <a:solidFill>
                  <a:schemeClr val="tx1"/>
                </a:solidFill>
                <a:latin typeface="Calibri"/>
              </a:rPr>
              <a:t> </a:t>
            </a:r>
            <a:r>
              <a:rPr lang="fa-IR" sz="2100" b="0" i="0" u="none" strike="noStrike" baseline="0">
                <a:solidFill>
                  <a:schemeClr val="tx1"/>
                </a:solidFill>
                <a:latin typeface="Zar"/>
              </a:rPr>
              <a:t>باشد</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اکثر</a:t>
            </a:r>
            <a:r>
              <a:rPr lang="fa-IR" sz="2100" b="0" i="0" u="none" strike="noStrike" baseline="0">
                <a:solidFill>
                  <a:schemeClr val="tx1"/>
                </a:solidFill>
                <a:latin typeface="Calibri"/>
              </a:rPr>
              <a:t> </a:t>
            </a:r>
            <a:r>
              <a:rPr lang="fa-IR" sz="2100" b="0" i="0" u="none" strike="noStrike" baseline="0">
                <a:solidFill>
                  <a:schemeClr val="tx1"/>
                </a:solidFill>
                <a:latin typeface="Zar"/>
              </a:rPr>
              <a:t>مردم</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استاندارد</a:t>
            </a:r>
            <a:r>
              <a:rPr lang="fa-IR" sz="2100" b="0" i="0" u="none" strike="noStrike" baseline="0">
                <a:solidFill>
                  <a:schemeClr val="tx1"/>
                </a:solidFill>
                <a:latin typeface="Calibri"/>
              </a:rPr>
              <a:t> </a:t>
            </a:r>
            <a:r>
              <a:rPr lang="fa-IR" sz="2100" b="0" i="0" u="none" strike="noStrike" baseline="0">
                <a:solidFill>
                  <a:schemeClr val="tx1"/>
                </a:solidFill>
                <a:latin typeface="Zar"/>
              </a:rPr>
              <a:t>مناسبی</a:t>
            </a:r>
            <a:r>
              <a:rPr lang="fa-IR" sz="2100" b="0" i="0" u="none" strike="noStrike" baseline="0">
                <a:solidFill>
                  <a:schemeClr val="tx1"/>
                </a:solidFill>
                <a:latin typeface="Calibri"/>
              </a:rPr>
              <a:t> </a:t>
            </a:r>
            <a:r>
              <a:rPr lang="fa-IR" sz="2100" b="0" i="0" u="none" strike="noStrike" baseline="0">
                <a:solidFill>
                  <a:schemeClr val="tx1"/>
                </a:solidFill>
                <a:latin typeface="Zar"/>
              </a:rPr>
              <a:t>از</a:t>
            </a:r>
            <a:r>
              <a:rPr lang="fa-IR" sz="2100" b="0" i="0" u="none" strike="noStrike" baseline="0">
                <a:solidFill>
                  <a:schemeClr val="tx1"/>
                </a:solidFill>
                <a:latin typeface="Calibri"/>
              </a:rPr>
              <a:t> </a:t>
            </a:r>
            <a:r>
              <a:rPr lang="fa-IR" sz="2100" b="0" i="0" u="none" strike="noStrike" baseline="0">
                <a:solidFill>
                  <a:schemeClr val="tx1"/>
                </a:solidFill>
                <a:latin typeface="Zar"/>
              </a:rPr>
              <a:t>سطح</a:t>
            </a:r>
            <a:r>
              <a:rPr lang="fa-IR" sz="2100" b="0" i="0" u="none" strike="noStrike" baseline="0">
                <a:solidFill>
                  <a:schemeClr val="tx1"/>
                </a:solidFill>
                <a:latin typeface="Calibri"/>
              </a:rPr>
              <a:t> </a:t>
            </a:r>
            <a:r>
              <a:rPr lang="fa-IR" sz="2100" b="0" i="0" u="none" strike="noStrike" baseline="0">
                <a:solidFill>
                  <a:schemeClr val="tx1"/>
                </a:solidFill>
                <a:latin typeface="Zar"/>
              </a:rPr>
              <a:t>زندگی</a:t>
            </a:r>
            <a:r>
              <a:rPr lang="fa-IR" sz="2100" b="0" i="0" u="none" strike="noStrike" baseline="0">
                <a:solidFill>
                  <a:schemeClr val="tx1"/>
                </a:solidFill>
                <a:latin typeface="Calibri"/>
              </a:rPr>
              <a:t> </a:t>
            </a:r>
            <a:r>
              <a:rPr lang="fa-IR" sz="2100" b="0" i="0" u="none" strike="noStrike" baseline="0">
                <a:solidFill>
                  <a:schemeClr val="tx1"/>
                </a:solidFill>
                <a:latin typeface="Zar"/>
              </a:rPr>
              <a:t>باشد،</a:t>
            </a:r>
            <a:r>
              <a:rPr lang="fa-IR" sz="2100" b="0" i="0" u="none" strike="noStrike" baseline="0">
                <a:solidFill>
                  <a:schemeClr val="tx1"/>
                </a:solidFill>
                <a:latin typeface="Calibri"/>
              </a:rPr>
              <a:t> </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آن</a:t>
            </a:r>
            <a:r>
              <a:rPr lang="fa-IR" sz="2100" b="0" i="0" u="none" strike="noStrike" baseline="0">
                <a:solidFill>
                  <a:schemeClr val="tx1"/>
                </a:solidFill>
                <a:latin typeface="Calibri"/>
              </a:rPr>
              <a:t> </a:t>
            </a:r>
            <a:r>
              <a:rPr lang="fa-IR" sz="2100" b="0" i="0" u="none" strike="noStrike" baseline="0">
                <a:solidFill>
                  <a:schemeClr val="tx1"/>
                </a:solidFill>
                <a:latin typeface="Zar"/>
              </a:rPr>
              <a:t>موقع</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ریال</a:t>
            </a:r>
            <a:r>
              <a:rPr lang="fa-IR" sz="2100" b="0" i="0" u="none" strike="noStrike" baseline="0">
                <a:solidFill>
                  <a:schemeClr val="tx1"/>
                </a:solidFill>
                <a:latin typeface="Calibri"/>
              </a:rPr>
              <a:t> </a:t>
            </a:r>
            <a:r>
              <a:rPr lang="fa-IR" sz="2100" b="0" i="0" u="none" strike="noStrike" baseline="0">
                <a:solidFill>
                  <a:schemeClr val="tx1"/>
                </a:solidFill>
                <a:latin typeface="Zar"/>
              </a:rPr>
              <a:t>اضافی</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باعث</a:t>
            </a:r>
            <a:r>
              <a:rPr lang="fa-IR" sz="2100" b="0" i="0" u="none" strike="noStrike" baseline="0">
                <a:solidFill>
                  <a:schemeClr val="tx1"/>
                </a:solidFill>
                <a:latin typeface="Calibri"/>
              </a:rPr>
              <a:t> </a:t>
            </a:r>
            <a:r>
              <a:rPr lang="fa-IR" sz="2100" b="0" i="0" u="none" strike="noStrike" baseline="0">
                <a:solidFill>
                  <a:schemeClr val="tx1"/>
                </a:solidFill>
                <a:latin typeface="Zar"/>
              </a:rPr>
              <a:t>نخواهد</a:t>
            </a:r>
            <a:r>
              <a:rPr lang="fa-IR" sz="2100" b="0" i="0" u="none" strike="noStrike" baseline="0">
                <a:solidFill>
                  <a:schemeClr val="tx1"/>
                </a:solidFill>
                <a:latin typeface="Calibri"/>
              </a:rPr>
              <a:t> </a:t>
            </a:r>
            <a:r>
              <a:rPr lang="fa-IR" sz="2100" b="0" i="0" u="none" strike="noStrike" baseline="0">
                <a:solidFill>
                  <a:schemeClr val="tx1"/>
                </a:solidFill>
                <a:latin typeface="Zar"/>
              </a:rPr>
              <a:t>شد</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زندگی</a:t>
            </a:r>
            <a:r>
              <a:rPr lang="fa-IR" sz="2100" b="0" i="0" u="none" strike="noStrike" baseline="0">
                <a:solidFill>
                  <a:schemeClr val="tx1"/>
                </a:solidFill>
                <a:latin typeface="Calibri"/>
              </a:rPr>
              <a:t> </a:t>
            </a:r>
            <a:r>
              <a:rPr lang="fa-IR" sz="2100" b="0" i="0" u="none" strike="noStrike" baseline="0">
                <a:solidFill>
                  <a:schemeClr val="tx1"/>
                </a:solidFill>
                <a:latin typeface="Zar"/>
              </a:rPr>
              <a:t>ما</a:t>
            </a:r>
            <a:r>
              <a:rPr lang="fa-IR" sz="2100" b="0" i="0" u="none" strike="noStrike" baseline="0">
                <a:solidFill>
                  <a:schemeClr val="tx1"/>
                </a:solidFill>
                <a:latin typeface="Calibri"/>
              </a:rPr>
              <a:t> </a:t>
            </a:r>
            <a:r>
              <a:rPr lang="fa-IR" sz="2100" b="0" i="0" u="none" strike="noStrike" baseline="0">
                <a:solidFill>
                  <a:schemeClr val="tx1"/>
                </a:solidFill>
                <a:latin typeface="Zar"/>
              </a:rPr>
              <a:t>خیلی</a:t>
            </a:r>
            <a:r>
              <a:rPr lang="fa-IR" sz="2100" b="0" i="0" u="none" strike="noStrike" baseline="0">
                <a:solidFill>
                  <a:schemeClr val="tx1"/>
                </a:solidFill>
                <a:latin typeface="Calibri"/>
              </a:rPr>
              <a:t> </a:t>
            </a:r>
            <a:r>
              <a:rPr lang="fa-IR" sz="2100" b="0" i="0" u="none" strike="noStrike" baseline="0">
                <a:solidFill>
                  <a:schemeClr val="tx1"/>
                </a:solidFill>
                <a:latin typeface="Zar"/>
              </a:rPr>
              <a:t>ما</a:t>
            </a:r>
            <a:r>
              <a:rPr lang="fa-IR" sz="2100" b="0" i="0" u="none" strike="noStrike" baseline="0">
                <a:solidFill>
                  <a:schemeClr val="tx1"/>
                </a:solidFill>
                <a:latin typeface="Calibri"/>
              </a:rPr>
              <a:t> </a:t>
            </a:r>
            <a:r>
              <a:rPr lang="fa-IR" sz="2100" b="0" i="0" u="none" strike="noStrike" baseline="0">
                <a:solidFill>
                  <a:schemeClr val="tx1"/>
                </a:solidFill>
                <a:latin typeface="Zar"/>
              </a:rPr>
              <a:t>خیلی</a:t>
            </a:r>
            <a:r>
              <a:rPr lang="fa-IR" sz="2100" b="0" i="0" u="none" strike="noStrike" baseline="0">
                <a:solidFill>
                  <a:schemeClr val="tx1"/>
                </a:solidFill>
                <a:latin typeface="Calibri"/>
              </a:rPr>
              <a:t> </a:t>
            </a:r>
            <a:r>
              <a:rPr lang="fa-IR" sz="2100" b="0" i="0" u="none" strike="noStrike" baseline="0">
                <a:solidFill>
                  <a:schemeClr val="tx1"/>
                </a:solidFill>
                <a:latin typeface="Zar"/>
              </a:rPr>
              <a:t>بهتر</a:t>
            </a:r>
            <a:r>
              <a:rPr lang="fa-IR" sz="2100" b="0" i="0" u="none" strike="noStrike" baseline="0">
                <a:solidFill>
                  <a:schemeClr val="tx1"/>
                </a:solidFill>
                <a:latin typeface="Calibri"/>
              </a:rPr>
              <a:t> </a:t>
            </a:r>
            <a:r>
              <a:rPr lang="fa-IR" sz="2100" b="0" i="0" u="none" strike="noStrike" baseline="0">
                <a:solidFill>
                  <a:schemeClr val="tx1"/>
                </a:solidFill>
                <a:latin typeface="Zar"/>
              </a:rPr>
              <a:t>از</a:t>
            </a:r>
            <a:r>
              <a:rPr lang="fa-IR" sz="2100" b="0" i="0" u="none" strike="noStrike" baseline="0">
                <a:solidFill>
                  <a:schemeClr val="tx1"/>
                </a:solidFill>
                <a:latin typeface="Calibri"/>
              </a:rPr>
              <a:t> </a:t>
            </a:r>
            <a:r>
              <a:rPr lang="fa-IR" sz="2100" b="0" i="0" u="none" strike="noStrike" baseline="0">
                <a:solidFill>
                  <a:schemeClr val="tx1"/>
                </a:solidFill>
                <a:latin typeface="Zar"/>
              </a:rPr>
              <a:t>قبل</a:t>
            </a:r>
            <a:r>
              <a:rPr lang="fa-IR" sz="2100" b="0" i="0" u="none" strike="noStrike" baseline="0">
                <a:solidFill>
                  <a:schemeClr val="tx1"/>
                </a:solidFill>
                <a:latin typeface="Calibri"/>
              </a:rPr>
              <a:t> </a:t>
            </a:r>
            <a:r>
              <a:rPr lang="fa-IR" sz="2100" b="0" i="0" u="none" strike="noStrike" baseline="0">
                <a:solidFill>
                  <a:schemeClr val="tx1"/>
                </a:solidFill>
                <a:latin typeface="Zar"/>
              </a:rPr>
              <a:t>شود</a:t>
            </a:r>
            <a:r>
              <a:rPr lang="fa-IR" sz="2100" b="0" i="0" u="none" strike="noStrike" baseline="0">
                <a:solidFill>
                  <a:schemeClr val="tx1"/>
                </a:solidFill>
                <a:latin typeface="Calibri"/>
              </a:rPr>
              <a:t>.</a:t>
            </a:r>
            <a:r>
              <a:rPr lang="fa-IR" sz="2100" b="0" i="0" u="none" strike="noStrike" baseline="0">
                <a:solidFill>
                  <a:schemeClr val="tx1"/>
                </a:solidFill>
                <a:latin typeface="Zar"/>
              </a:rPr>
              <a:t>اما</a:t>
            </a:r>
            <a:r>
              <a:rPr lang="fa-IR" sz="2100" b="0" i="0" u="none" strike="noStrike" baseline="0">
                <a:solidFill>
                  <a:schemeClr val="tx1"/>
                </a:solidFill>
                <a:latin typeface="Calibri"/>
              </a:rPr>
              <a:t> </a:t>
            </a:r>
            <a:r>
              <a:rPr lang="fa-IR" sz="2100" b="0" i="0" u="none" strike="noStrike" baseline="0">
                <a:solidFill>
                  <a:schemeClr val="tx1"/>
                </a:solidFill>
                <a:latin typeface="Zar"/>
              </a:rPr>
              <a:t>وقتی</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زندگی</a:t>
            </a:r>
            <a:r>
              <a:rPr lang="fa-IR" sz="2100" b="0" i="0" u="none" strike="noStrike" baseline="0">
                <a:solidFill>
                  <a:schemeClr val="tx1"/>
                </a:solidFill>
                <a:latin typeface="Calibri"/>
              </a:rPr>
              <a:t> </a:t>
            </a:r>
            <a:r>
              <a:rPr lang="fa-IR" sz="2100" b="0" i="0" u="none" strike="noStrike" baseline="0">
                <a:solidFill>
                  <a:schemeClr val="tx1"/>
                </a:solidFill>
                <a:latin typeface="Zar"/>
              </a:rPr>
              <a:t>سخت</a:t>
            </a:r>
            <a:r>
              <a:rPr lang="fa-IR" sz="2100" b="0" i="0" u="none" strike="noStrike" baseline="0">
                <a:solidFill>
                  <a:schemeClr val="tx1"/>
                </a:solidFill>
                <a:latin typeface="Calibri"/>
              </a:rPr>
              <a:t> </a:t>
            </a:r>
            <a:r>
              <a:rPr lang="fa-IR" sz="2100" b="0" i="0" u="none" strike="noStrike" baseline="0">
                <a:solidFill>
                  <a:schemeClr val="tx1"/>
                </a:solidFill>
                <a:latin typeface="Zar"/>
              </a:rPr>
              <a:t>باشد،</a:t>
            </a:r>
            <a:r>
              <a:rPr lang="fa-IR" sz="2100" b="0" i="0" u="none" strike="noStrike" baseline="0">
                <a:solidFill>
                  <a:schemeClr val="tx1"/>
                </a:solidFill>
                <a:latin typeface="Calibri"/>
              </a:rPr>
              <a:t> </a:t>
            </a:r>
            <a:r>
              <a:rPr lang="fa-IR" sz="2100" b="0" i="0" u="none" strike="noStrike" baseline="0">
                <a:solidFill>
                  <a:schemeClr val="tx1"/>
                </a:solidFill>
                <a:latin typeface="Zar"/>
              </a:rPr>
              <a:t>حتی</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ریال</a:t>
            </a:r>
            <a:r>
              <a:rPr lang="fa-IR" sz="2100" b="0" i="0" u="none" strike="noStrike" baseline="0">
                <a:solidFill>
                  <a:schemeClr val="tx1"/>
                </a:solidFill>
                <a:latin typeface="Calibri"/>
              </a:rPr>
              <a:t> </a:t>
            </a:r>
            <a:r>
              <a:rPr lang="fa-IR" sz="2100" b="0" i="0" u="none" strike="noStrike" baseline="0">
                <a:solidFill>
                  <a:schemeClr val="tx1"/>
                </a:solidFill>
                <a:latin typeface="Zar"/>
              </a:rPr>
              <a:t>اضافی</a:t>
            </a:r>
            <a:r>
              <a:rPr lang="fa-IR" sz="2100" b="0" i="0" u="none" strike="noStrike" baseline="0">
                <a:solidFill>
                  <a:schemeClr val="tx1"/>
                </a:solidFill>
                <a:latin typeface="Calibri"/>
              </a:rPr>
              <a:t> </a:t>
            </a:r>
            <a:r>
              <a:rPr lang="fa-IR" sz="2100" b="0" i="0" u="none" strike="noStrike" baseline="0">
                <a:solidFill>
                  <a:schemeClr val="tx1"/>
                </a:solidFill>
                <a:latin typeface="Zar"/>
              </a:rPr>
              <a:t>نیز</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بسیار</a:t>
            </a:r>
            <a:r>
              <a:rPr lang="fa-IR" sz="2100" b="0" i="0" u="none" strike="noStrike" baseline="0">
                <a:solidFill>
                  <a:schemeClr val="tx1"/>
                </a:solidFill>
                <a:latin typeface="Calibri"/>
              </a:rPr>
              <a:t> </a:t>
            </a:r>
            <a:r>
              <a:rPr lang="fa-IR" sz="2100" b="0" i="0" u="none" strike="noStrike" baseline="0">
                <a:solidFill>
                  <a:schemeClr val="tx1"/>
                </a:solidFill>
                <a:latin typeface="Zar"/>
              </a:rPr>
              <a:t>خواشایند</a:t>
            </a:r>
            <a:r>
              <a:rPr lang="fa-IR" sz="2100" b="0" i="0" u="none" strike="noStrike" baseline="0">
                <a:solidFill>
                  <a:schemeClr val="tx1"/>
                </a:solidFill>
                <a:latin typeface="Calibri"/>
              </a:rPr>
              <a:t> </a:t>
            </a:r>
            <a:r>
              <a:rPr lang="fa-IR" sz="2100" b="0" i="0" u="none" strike="noStrike" baseline="0">
                <a:solidFill>
                  <a:schemeClr val="tx1"/>
                </a:solidFill>
                <a:latin typeface="Zar"/>
              </a:rPr>
              <a:t>خواهد</a:t>
            </a:r>
            <a:r>
              <a:rPr lang="fa-IR" sz="2100" b="0" i="0" u="none" strike="noStrike" baseline="0">
                <a:solidFill>
                  <a:schemeClr val="tx1"/>
                </a:solidFill>
                <a:latin typeface="Calibri"/>
              </a:rPr>
              <a:t> </a:t>
            </a:r>
            <a:r>
              <a:rPr lang="fa-IR" sz="2100" b="0" i="0" u="none" strike="noStrike" baseline="0">
                <a:solidFill>
                  <a:schemeClr val="tx1"/>
                </a:solidFill>
                <a:latin typeface="Zar"/>
              </a:rPr>
              <a:t>بود</a:t>
            </a:r>
            <a:r>
              <a:rPr lang="fa-IR" sz="2100" b="0" i="0" u="none" strike="noStrike" baseline="0">
                <a:solidFill>
                  <a:schemeClr val="tx1"/>
                </a:solidFill>
                <a:latin typeface="Calibri"/>
              </a:rPr>
              <a:t>.</a:t>
            </a:r>
          </a:p>
          <a:p>
            <a:pPr marL="0" lvl="0" indent="0" algn="just">
              <a:lnSpc>
                <a:spcPct val="100000"/>
              </a:lnSpc>
              <a:buNone/>
            </a:pPr>
            <a:r>
              <a:rPr lang="fa-IR" sz="2100" b="0" i="0" u="none" strike="noStrike" baseline="0">
                <a:solidFill>
                  <a:schemeClr val="tx1"/>
                </a:solidFill>
                <a:latin typeface="Zar"/>
              </a:rPr>
              <a:t>بدیهی</a:t>
            </a:r>
            <a:r>
              <a:rPr lang="fa-IR" sz="2100" b="0" i="0" u="none" strike="noStrike" baseline="0">
                <a:solidFill>
                  <a:schemeClr val="tx1"/>
                </a:solidFill>
                <a:latin typeface="Calibri"/>
              </a:rPr>
              <a:t> </a:t>
            </a:r>
            <a:r>
              <a:rPr lang="fa-IR" sz="2100" b="0" i="0" u="none" strike="noStrike" baseline="0">
                <a:solidFill>
                  <a:schemeClr val="tx1"/>
                </a:solidFill>
                <a:latin typeface="Zar"/>
              </a:rPr>
              <a:t>است</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بیشتر</a:t>
            </a:r>
            <a:r>
              <a:rPr lang="fa-IR" sz="2100" b="0" i="0" u="none" strike="noStrike" baseline="0">
                <a:solidFill>
                  <a:schemeClr val="tx1"/>
                </a:solidFill>
                <a:latin typeface="Calibri"/>
              </a:rPr>
              <a:t> </a:t>
            </a:r>
            <a:r>
              <a:rPr lang="fa-IR" sz="2100" b="0" i="0" u="none" strike="noStrike" baseline="0">
                <a:solidFill>
                  <a:schemeClr val="tx1"/>
                </a:solidFill>
                <a:latin typeface="Zar"/>
              </a:rPr>
              <a:t>سرمایه</a:t>
            </a:r>
            <a:r>
              <a:rPr lang="fa-IR" sz="2100" b="0" i="0" u="none" strike="noStrike" baseline="0">
                <a:solidFill>
                  <a:schemeClr val="tx1"/>
                </a:solidFill>
                <a:latin typeface="Calibri"/>
              </a:rPr>
              <a:t> </a:t>
            </a:r>
            <a:r>
              <a:rPr lang="fa-IR" sz="2100" b="0" i="0" u="none" strike="noStrike" baseline="0">
                <a:solidFill>
                  <a:schemeClr val="tx1"/>
                </a:solidFill>
                <a:latin typeface="Zar"/>
              </a:rPr>
              <a:t>گذاران</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ثروت</a:t>
            </a:r>
            <a:r>
              <a:rPr lang="fa-IR" sz="2100" b="0" i="0" u="none" strike="noStrike" baseline="0">
                <a:solidFill>
                  <a:schemeClr val="tx1"/>
                </a:solidFill>
                <a:latin typeface="Calibri"/>
              </a:rPr>
              <a:t> </a:t>
            </a:r>
            <a:r>
              <a:rPr lang="fa-IR" sz="2100" b="0" i="0" u="none" strike="noStrike" baseline="0">
                <a:solidFill>
                  <a:schemeClr val="tx1"/>
                </a:solidFill>
                <a:latin typeface="Zar"/>
              </a:rPr>
              <a:t>به</a:t>
            </a:r>
            <a:r>
              <a:rPr lang="fa-IR" sz="2100" b="0" i="0" u="none" strike="noStrike" baseline="0">
                <a:solidFill>
                  <a:schemeClr val="tx1"/>
                </a:solidFill>
                <a:latin typeface="Calibri"/>
              </a:rPr>
              <a:t> </a:t>
            </a:r>
            <a:r>
              <a:rPr lang="fa-IR" sz="2100" b="0" i="0" u="none" strike="noStrike" baseline="0">
                <a:solidFill>
                  <a:schemeClr val="tx1"/>
                </a:solidFill>
                <a:latin typeface="Zar"/>
              </a:rPr>
              <a:t>خودی</a:t>
            </a:r>
            <a:r>
              <a:rPr lang="fa-IR" sz="2100" b="0" i="0" u="none" strike="noStrike" baseline="0">
                <a:solidFill>
                  <a:schemeClr val="tx1"/>
                </a:solidFill>
                <a:latin typeface="Calibri"/>
              </a:rPr>
              <a:t> </a:t>
            </a:r>
            <a:r>
              <a:rPr lang="fa-IR" sz="2100" b="0" i="0" u="none" strike="noStrike" baseline="0">
                <a:solidFill>
                  <a:schemeClr val="tx1"/>
                </a:solidFill>
                <a:latin typeface="Zar"/>
              </a:rPr>
              <a:t>خود</a:t>
            </a:r>
            <a:r>
              <a:rPr lang="fa-IR" sz="2100" b="0" i="0" u="none" strike="noStrike" baseline="0">
                <a:solidFill>
                  <a:schemeClr val="tx1"/>
                </a:solidFill>
                <a:latin typeface="Calibri"/>
              </a:rPr>
              <a:t> </a:t>
            </a:r>
            <a:r>
              <a:rPr lang="fa-IR" sz="2100" b="0" i="0" u="none" strike="noStrike" baseline="0">
                <a:solidFill>
                  <a:schemeClr val="tx1"/>
                </a:solidFill>
                <a:latin typeface="Zar"/>
              </a:rPr>
              <a:t>هدف</a:t>
            </a:r>
            <a:r>
              <a:rPr lang="fa-IR" sz="2100" b="0" i="0" u="none" strike="noStrike" baseline="0">
                <a:solidFill>
                  <a:schemeClr val="tx1"/>
                </a:solidFill>
                <a:latin typeface="Calibri"/>
              </a:rPr>
              <a:t> </a:t>
            </a:r>
            <a:r>
              <a:rPr lang="fa-IR" sz="2100" b="0" i="0" u="none" strike="noStrike" baseline="0">
                <a:solidFill>
                  <a:schemeClr val="tx1"/>
                </a:solidFill>
                <a:latin typeface="Zar"/>
              </a:rPr>
              <a:t>نهایی</a:t>
            </a:r>
            <a:r>
              <a:rPr lang="fa-IR" sz="2100" b="0" i="0" u="none" strike="noStrike" baseline="0">
                <a:solidFill>
                  <a:schemeClr val="tx1"/>
                </a:solidFill>
                <a:latin typeface="Calibri"/>
              </a:rPr>
              <a:t> </a:t>
            </a:r>
            <a:r>
              <a:rPr lang="fa-IR" sz="2100" b="0" i="0" u="none" strike="noStrike" baseline="0">
                <a:solidFill>
                  <a:schemeClr val="tx1"/>
                </a:solidFill>
                <a:latin typeface="Zar"/>
              </a:rPr>
              <a:t>نیست</a:t>
            </a:r>
            <a:r>
              <a:rPr lang="fa-IR" sz="2100" b="0" i="0" u="none" strike="noStrike" baseline="0">
                <a:solidFill>
                  <a:schemeClr val="tx1"/>
                </a:solidFill>
                <a:latin typeface="Calibri"/>
              </a:rPr>
              <a:t> . </a:t>
            </a:r>
            <a:r>
              <a:rPr lang="fa-IR" sz="2100" b="0" i="0" u="none" strike="noStrike" baseline="0">
                <a:solidFill>
                  <a:schemeClr val="tx1"/>
                </a:solidFill>
                <a:latin typeface="Zar"/>
              </a:rPr>
              <a:t>اگر</a:t>
            </a:r>
            <a:r>
              <a:rPr lang="fa-IR" sz="2100" b="0" i="0" u="none" strike="noStrike" baseline="0">
                <a:solidFill>
                  <a:schemeClr val="tx1"/>
                </a:solidFill>
                <a:latin typeface="Calibri"/>
              </a:rPr>
              <a:t> </a:t>
            </a:r>
            <a:r>
              <a:rPr lang="fa-IR" sz="2100" b="0" i="0" u="none" strike="noStrike" baseline="0">
                <a:solidFill>
                  <a:schemeClr val="tx1"/>
                </a:solidFill>
                <a:latin typeface="Zar"/>
              </a:rPr>
              <a:t>شخص</a:t>
            </a:r>
            <a:r>
              <a:rPr lang="fa-IR" sz="2100" b="0" i="0" u="none" strike="noStrike" baseline="0">
                <a:solidFill>
                  <a:schemeClr val="tx1"/>
                </a:solidFill>
                <a:latin typeface="Calibri"/>
              </a:rPr>
              <a:t> </a:t>
            </a:r>
            <a:r>
              <a:rPr lang="fa-IR" sz="2100" b="0" i="0" u="none" strike="noStrike" baseline="0">
                <a:solidFill>
                  <a:schemeClr val="tx1"/>
                </a:solidFill>
                <a:latin typeface="Zar"/>
              </a:rPr>
              <a:t>نتواند</a:t>
            </a:r>
            <a:r>
              <a:rPr lang="fa-IR" sz="2100" b="0" i="0" u="none" strike="noStrike" baseline="0">
                <a:solidFill>
                  <a:schemeClr val="tx1"/>
                </a:solidFill>
                <a:latin typeface="Calibri"/>
              </a:rPr>
              <a:t> </a:t>
            </a:r>
            <a:r>
              <a:rPr lang="fa-IR" sz="2100" b="0" i="0" u="none" strike="noStrike" baseline="0">
                <a:solidFill>
                  <a:schemeClr val="tx1"/>
                </a:solidFill>
                <a:latin typeface="Zar"/>
              </a:rPr>
              <a:t>ثروت</a:t>
            </a:r>
            <a:r>
              <a:rPr lang="fa-IR" sz="2100" b="0" i="0" u="none" strike="noStrike" baseline="0">
                <a:solidFill>
                  <a:schemeClr val="tx1"/>
                </a:solidFill>
                <a:latin typeface="Calibri"/>
              </a:rPr>
              <a:t> </a:t>
            </a:r>
            <a:r>
              <a:rPr lang="fa-IR" sz="2100" b="0" i="0" u="none" strike="noStrike" baseline="0">
                <a:solidFill>
                  <a:schemeClr val="tx1"/>
                </a:solidFill>
                <a:latin typeface="Zar"/>
              </a:rPr>
              <a:t>را</a:t>
            </a:r>
            <a:r>
              <a:rPr lang="fa-IR" sz="2100" b="0" i="0" u="none" strike="noStrike" baseline="0">
                <a:solidFill>
                  <a:schemeClr val="tx1"/>
                </a:solidFill>
                <a:latin typeface="Calibri"/>
              </a:rPr>
              <a:t> </a:t>
            </a:r>
            <a:r>
              <a:rPr lang="fa-IR" sz="2100" b="0" i="0" u="none" strike="noStrike" baseline="0">
                <a:solidFill>
                  <a:schemeClr val="tx1"/>
                </a:solidFill>
                <a:latin typeface="Zar"/>
              </a:rPr>
              <a:t>به</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برساند</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درآن</a:t>
            </a:r>
            <a:r>
              <a:rPr lang="fa-IR" sz="2100" b="0" i="0" u="none" strike="noStrike" baseline="0">
                <a:solidFill>
                  <a:schemeClr val="tx1"/>
                </a:solidFill>
                <a:latin typeface="Calibri"/>
              </a:rPr>
              <a:t> </a:t>
            </a:r>
            <a:r>
              <a:rPr lang="fa-IR" sz="2100" b="0" i="0" u="none" strike="noStrike" baseline="0">
                <a:solidFill>
                  <a:schemeClr val="tx1"/>
                </a:solidFill>
                <a:latin typeface="Zar"/>
              </a:rPr>
              <a:t>صورت</a:t>
            </a:r>
            <a:r>
              <a:rPr lang="fa-IR" sz="2100" b="0" i="0" u="none" strike="noStrike" baseline="0">
                <a:solidFill>
                  <a:schemeClr val="tx1"/>
                </a:solidFill>
                <a:latin typeface="Calibri"/>
              </a:rPr>
              <a:t> </a:t>
            </a:r>
            <a:r>
              <a:rPr lang="fa-IR" sz="2100" b="0" i="0" u="none" strike="noStrike" baseline="0">
                <a:solidFill>
                  <a:schemeClr val="tx1"/>
                </a:solidFill>
                <a:latin typeface="Zar"/>
              </a:rPr>
              <a:t>ثروت</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وی</a:t>
            </a:r>
            <a:r>
              <a:rPr lang="fa-IR" sz="2100" b="0" i="0" u="none" strike="noStrike" baseline="0">
                <a:solidFill>
                  <a:schemeClr val="tx1"/>
                </a:solidFill>
                <a:latin typeface="Calibri"/>
              </a:rPr>
              <a:t> </a:t>
            </a:r>
            <a:r>
              <a:rPr lang="fa-IR" sz="2100" b="0" i="0" u="none" strike="noStrike" baseline="0">
                <a:solidFill>
                  <a:schemeClr val="tx1"/>
                </a:solidFill>
                <a:latin typeface="Zar"/>
              </a:rPr>
              <a:t>چه</a:t>
            </a:r>
            <a:r>
              <a:rPr lang="fa-IR" sz="2100" b="0" i="0" u="none" strike="noStrike" baseline="0">
                <a:solidFill>
                  <a:schemeClr val="tx1"/>
                </a:solidFill>
                <a:latin typeface="Calibri"/>
              </a:rPr>
              <a:t> </a:t>
            </a:r>
            <a:r>
              <a:rPr lang="fa-IR" sz="2100" b="0" i="0" u="none" strike="noStrike" baseline="0">
                <a:solidFill>
                  <a:schemeClr val="tx1"/>
                </a:solidFill>
                <a:latin typeface="Zar"/>
              </a:rPr>
              <a:t>فایده</a:t>
            </a:r>
            <a:r>
              <a:rPr lang="fa-IR" sz="2100" b="0" i="0" u="none" strike="noStrike" baseline="0">
                <a:solidFill>
                  <a:schemeClr val="tx1"/>
                </a:solidFill>
                <a:latin typeface="Calibri"/>
              </a:rPr>
              <a:t> </a:t>
            </a:r>
            <a:r>
              <a:rPr lang="fa-IR" sz="2100" b="0" i="0" u="none" strike="noStrike" baseline="0">
                <a:solidFill>
                  <a:schemeClr val="tx1"/>
                </a:solidFill>
                <a:latin typeface="Zar"/>
              </a:rPr>
              <a:t>ای</a:t>
            </a:r>
            <a:r>
              <a:rPr lang="fa-IR" sz="2100" b="0" i="0" u="none" strike="noStrike" baseline="0">
                <a:solidFill>
                  <a:schemeClr val="tx1"/>
                </a:solidFill>
                <a:latin typeface="Calibri"/>
              </a:rPr>
              <a:t> </a:t>
            </a:r>
            <a:r>
              <a:rPr lang="fa-IR" sz="2100" b="0" i="0" u="none" strike="noStrike" baseline="0">
                <a:solidFill>
                  <a:schemeClr val="tx1"/>
                </a:solidFill>
                <a:latin typeface="Zar"/>
              </a:rPr>
              <a:t>خواهد</a:t>
            </a:r>
            <a:r>
              <a:rPr lang="fa-IR" sz="2100" b="0" i="0" u="none" strike="noStrike" baseline="0">
                <a:solidFill>
                  <a:schemeClr val="tx1"/>
                </a:solidFill>
                <a:latin typeface="Calibri"/>
              </a:rPr>
              <a:t> </a:t>
            </a:r>
            <a:r>
              <a:rPr lang="fa-IR" sz="2100" b="0" i="0" u="none" strike="noStrike" baseline="0">
                <a:solidFill>
                  <a:schemeClr val="tx1"/>
                </a:solidFill>
                <a:latin typeface="Zar"/>
              </a:rPr>
              <a:t>داشت</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مردم</a:t>
            </a:r>
            <a:r>
              <a:rPr lang="fa-IR" sz="2100" b="0" i="0" u="none" strike="noStrike" baseline="0">
                <a:solidFill>
                  <a:schemeClr val="tx1"/>
                </a:solidFill>
                <a:latin typeface="Calibri"/>
              </a:rPr>
              <a:t> </a:t>
            </a:r>
            <a:r>
              <a:rPr lang="fa-IR" sz="2100" b="0" i="0" u="none" strike="noStrike" baseline="0">
                <a:solidFill>
                  <a:schemeClr val="tx1"/>
                </a:solidFill>
                <a:latin typeface="Zar"/>
              </a:rPr>
              <a:t>بدان</a:t>
            </a:r>
            <a:r>
              <a:rPr lang="fa-IR" sz="2100" b="0" i="0" u="none" strike="noStrike" baseline="0">
                <a:solidFill>
                  <a:schemeClr val="tx1"/>
                </a:solidFill>
                <a:latin typeface="Calibri"/>
              </a:rPr>
              <a:t> </a:t>
            </a:r>
            <a:r>
              <a:rPr lang="fa-IR" sz="2100" b="0" i="0" u="none" strike="noStrike" baseline="0">
                <a:solidFill>
                  <a:schemeClr val="tx1"/>
                </a:solidFill>
                <a:latin typeface="Zar"/>
              </a:rPr>
              <a:t>سبب</a:t>
            </a:r>
            <a:r>
              <a:rPr lang="fa-IR" sz="2100" b="0" i="0" u="none" strike="noStrike" baseline="0">
                <a:solidFill>
                  <a:schemeClr val="tx1"/>
                </a:solidFill>
                <a:latin typeface="Calibri"/>
              </a:rPr>
              <a:t> </a:t>
            </a:r>
            <a:r>
              <a:rPr lang="fa-IR" sz="2100" b="0" i="0" u="none" strike="noStrike" baseline="0">
                <a:solidFill>
                  <a:schemeClr val="tx1"/>
                </a:solidFill>
                <a:latin typeface="Zar"/>
              </a:rPr>
              <a:t>امروز</a:t>
            </a:r>
            <a:r>
              <a:rPr lang="fa-IR" sz="2100" b="0" i="0" u="none" strike="noStrike" baseline="0">
                <a:solidFill>
                  <a:schemeClr val="tx1"/>
                </a:solidFill>
                <a:latin typeface="Calibri"/>
              </a:rPr>
              <a:t> </a:t>
            </a:r>
            <a:r>
              <a:rPr lang="fa-IR" sz="2100" b="0" i="0" u="none" strike="noStrike" baseline="0">
                <a:solidFill>
                  <a:schemeClr val="tx1"/>
                </a:solidFill>
                <a:latin typeface="Zar"/>
              </a:rPr>
              <a:t>سرمایهگذاری</a:t>
            </a:r>
            <a:r>
              <a:rPr lang="fa-IR" sz="2100" b="0" i="0" u="none" strike="noStrike" baseline="0">
                <a:solidFill>
                  <a:schemeClr val="tx1"/>
                </a:solidFill>
                <a:latin typeface="Calibri"/>
              </a:rPr>
              <a:t> </a:t>
            </a:r>
            <a:r>
              <a:rPr lang="fa-IR" sz="2100" b="0" i="0" u="none" strike="noStrike" baseline="0">
                <a:solidFill>
                  <a:schemeClr val="tx1"/>
                </a:solidFill>
                <a:latin typeface="Zar"/>
              </a:rPr>
              <a:t>میکنند</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خودشان</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خانواده</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ورثه</a:t>
            </a:r>
            <a:r>
              <a:rPr lang="fa-IR" sz="2100" b="0" i="0" u="none" strike="noStrike" baseline="0">
                <a:solidFill>
                  <a:schemeClr val="tx1"/>
                </a:solidFill>
                <a:latin typeface="Calibri"/>
              </a:rPr>
              <a:t> </a:t>
            </a:r>
            <a:r>
              <a:rPr lang="fa-IR" sz="2100" b="0" i="0" u="none" strike="noStrike" baseline="0">
                <a:solidFill>
                  <a:schemeClr val="tx1"/>
                </a:solidFill>
                <a:latin typeface="Zar"/>
              </a:rPr>
              <a:t>بتوانند</a:t>
            </a:r>
            <a:r>
              <a:rPr lang="fa-IR" sz="2100" b="0" i="0" u="none" strike="noStrike" baseline="0">
                <a:solidFill>
                  <a:schemeClr val="tx1"/>
                </a:solidFill>
                <a:latin typeface="Calibri"/>
              </a:rPr>
              <a:t> </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آینده</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نمایند</a:t>
            </a:r>
            <a:r>
              <a:rPr lang="fa-IR" sz="2100" b="0" i="0" u="none" strike="noStrike" baseline="0">
                <a:solidFill>
                  <a:schemeClr val="tx1"/>
                </a:solidFill>
                <a:latin typeface="Calibri"/>
              </a:rPr>
              <a:t>. </a:t>
            </a:r>
            <a:r>
              <a:rPr lang="fa-IR" sz="2100" b="0" i="0" u="none" strike="noStrike" baseline="0">
                <a:solidFill>
                  <a:schemeClr val="tx1"/>
                </a:solidFill>
                <a:latin typeface="Zar"/>
              </a:rPr>
              <a:t>مهترین</a:t>
            </a:r>
            <a:r>
              <a:rPr lang="fa-IR" sz="2100" b="0" i="0" u="none" strike="noStrike" baseline="0">
                <a:solidFill>
                  <a:schemeClr val="tx1"/>
                </a:solidFill>
                <a:latin typeface="Calibri"/>
              </a:rPr>
              <a:t> </a:t>
            </a:r>
            <a:r>
              <a:rPr lang="fa-IR" sz="2100" b="0" i="0" u="none" strike="noStrike" baseline="0">
                <a:solidFill>
                  <a:schemeClr val="tx1"/>
                </a:solidFill>
                <a:latin typeface="Zar"/>
              </a:rPr>
              <a:t>ریسکهای</a:t>
            </a:r>
            <a:r>
              <a:rPr lang="fa-IR" sz="2100" b="0" i="0" u="none" strike="noStrike" baseline="0">
                <a:solidFill>
                  <a:schemeClr val="tx1"/>
                </a:solidFill>
                <a:latin typeface="Calibri"/>
              </a:rPr>
              <a:t> </a:t>
            </a:r>
            <a:r>
              <a:rPr lang="fa-IR" sz="2100" b="0" i="0" u="none" strike="noStrike" baseline="0">
                <a:solidFill>
                  <a:schemeClr val="tx1"/>
                </a:solidFill>
                <a:latin typeface="Zar"/>
              </a:rPr>
              <a:t>مربوطه</a:t>
            </a:r>
            <a:r>
              <a:rPr lang="fa-IR" sz="2100" b="0" i="0" u="none" strike="noStrike" baseline="0">
                <a:solidFill>
                  <a:schemeClr val="tx1"/>
                </a:solidFill>
                <a:latin typeface="Calibri"/>
              </a:rPr>
              <a:t> </a:t>
            </a:r>
            <a:r>
              <a:rPr lang="fa-IR" sz="2100" b="0" i="0" u="none" strike="noStrike" baseline="0">
                <a:solidFill>
                  <a:schemeClr val="tx1"/>
                </a:solidFill>
                <a:latin typeface="Zar"/>
              </a:rPr>
              <a:t>آن</a:t>
            </a:r>
            <a:r>
              <a:rPr lang="fa-IR" sz="2100" b="0" i="0" u="none" strike="noStrike" baseline="0">
                <a:solidFill>
                  <a:schemeClr val="tx1"/>
                </a:solidFill>
                <a:latin typeface="Calibri"/>
              </a:rPr>
              <a:t> </a:t>
            </a:r>
            <a:r>
              <a:rPr lang="fa-IR" sz="2100" b="0" i="0" u="none" strike="noStrike" baseline="0">
                <a:solidFill>
                  <a:schemeClr val="tx1"/>
                </a:solidFill>
                <a:latin typeface="Zar"/>
              </a:rPr>
              <a:t>هایی</a:t>
            </a:r>
            <a:r>
              <a:rPr lang="fa-IR" sz="2100" b="0" i="0" u="none" strike="noStrike" baseline="0">
                <a:solidFill>
                  <a:schemeClr val="tx1"/>
                </a:solidFill>
                <a:latin typeface="Calibri"/>
              </a:rPr>
              <a:t> </a:t>
            </a:r>
            <a:r>
              <a:rPr lang="fa-IR" sz="2100" b="0" i="0" u="none" strike="noStrike" baseline="0">
                <a:solidFill>
                  <a:schemeClr val="tx1"/>
                </a:solidFill>
                <a:latin typeface="Zar"/>
              </a:rPr>
              <a:t>هستند</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بتوانند</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آینده</a:t>
            </a:r>
            <a:r>
              <a:rPr lang="fa-IR" sz="2100" b="0" i="0" u="none" strike="noStrike" baseline="0">
                <a:solidFill>
                  <a:schemeClr val="tx1"/>
                </a:solidFill>
                <a:latin typeface="Calibri"/>
              </a:rPr>
              <a:t> </a:t>
            </a:r>
            <a:r>
              <a:rPr lang="fa-IR" sz="2100" b="0" i="0" u="none" strike="noStrike" baseline="0">
                <a:solidFill>
                  <a:schemeClr val="tx1"/>
                </a:solidFill>
                <a:latin typeface="Zar"/>
              </a:rPr>
              <a:t>را</a:t>
            </a:r>
            <a:r>
              <a:rPr lang="fa-IR" sz="2100" b="0" i="0" u="none" strike="noStrike" baseline="0">
                <a:solidFill>
                  <a:schemeClr val="tx1"/>
                </a:solidFill>
                <a:latin typeface="Calibri"/>
              </a:rPr>
              <a:t> </a:t>
            </a:r>
            <a:r>
              <a:rPr lang="fa-IR" sz="2100" b="0" i="0" u="none" strike="noStrike" baseline="0">
                <a:solidFill>
                  <a:schemeClr val="tx1"/>
                </a:solidFill>
                <a:latin typeface="Zar"/>
              </a:rPr>
              <a:t>کاهش</a:t>
            </a:r>
            <a:r>
              <a:rPr lang="fa-IR" sz="2100" b="0" i="0" u="none" strike="noStrike" baseline="0">
                <a:solidFill>
                  <a:schemeClr val="tx1"/>
                </a:solidFill>
                <a:latin typeface="Calibri"/>
              </a:rPr>
              <a:t> </a:t>
            </a:r>
            <a:r>
              <a:rPr lang="fa-IR" sz="2100" b="0" i="0" u="none" strike="noStrike" baseline="0">
                <a:solidFill>
                  <a:schemeClr val="tx1"/>
                </a:solidFill>
                <a:latin typeface="Zar"/>
              </a:rPr>
              <a:t>دهند</a:t>
            </a:r>
            <a:r>
              <a:rPr lang="fa-IR" sz="2100" b="0" i="0" u="none" strike="noStrike" baseline="0">
                <a:solidFill>
                  <a:schemeClr val="tx1"/>
                </a:solidFill>
                <a:latin typeface="Calibri"/>
              </a:rPr>
              <a:t>.</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قیمت</a:t>
            </a:r>
            <a:r>
              <a:rPr lang="fa-IR" sz="2100" b="0" i="0" u="none" strike="noStrike" baseline="0">
                <a:solidFill>
                  <a:schemeClr val="tx1"/>
                </a:solidFill>
                <a:latin typeface="Calibri"/>
              </a:rPr>
              <a:t> </a:t>
            </a:r>
            <a:r>
              <a:rPr lang="fa-IR" sz="2100" b="0" i="0" u="none" strike="noStrike" baseline="0">
                <a:solidFill>
                  <a:schemeClr val="tx1"/>
                </a:solidFill>
                <a:latin typeface="Zar"/>
              </a:rPr>
              <a:t>گذاری</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دارایی</a:t>
            </a:r>
            <a:r>
              <a:rPr lang="fa-IR" sz="2100" b="0" i="0" u="none" strike="noStrike" baseline="0">
                <a:solidFill>
                  <a:schemeClr val="tx1"/>
                </a:solidFill>
                <a:latin typeface="Calibri"/>
              </a:rPr>
              <a:t> </a:t>
            </a:r>
            <a:r>
              <a:rPr lang="fa-IR" sz="2100" b="0" i="0" u="none" strike="noStrike" baseline="0">
                <a:solidFill>
                  <a:schemeClr val="tx1"/>
                </a:solidFill>
                <a:latin typeface="Zar"/>
              </a:rPr>
              <a:t>سرمایه</a:t>
            </a:r>
            <a:r>
              <a:rPr lang="fa-IR" sz="2100" b="0" i="0" u="none" strike="noStrike" baseline="0">
                <a:solidFill>
                  <a:schemeClr val="tx1"/>
                </a:solidFill>
                <a:latin typeface="Calibri"/>
              </a:rPr>
              <a:t> </a:t>
            </a:r>
            <a:r>
              <a:rPr lang="fa-IR" sz="2100" b="0" i="0" u="none" strike="noStrike" baseline="0">
                <a:solidFill>
                  <a:schemeClr val="tx1"/>
                </a:solidFill>
                <a:latin typeface="Zar"/>
              </a:rPr>
              <a:t>مبتنی</a:t>
            </a:r>
            <a:r>
              <a:rPr lang="fa-IR" sz="2100" b="0" i="0" u="none" strike="noStrike" baseline="0">
                <a:solidFill>
                  <a:schemeClr val="tx1"/>
                </a:solidFill>
                <a:latin typeface="Calibri"/>
              </a:rPr>
              <a:t> </a:t>
            </a:r>
            <a:r>
              <a:rPr lang="fa-IR" sz="2100" b="0" i="0" u="none" strike="noStrike" baseline="0">
                <a:solidFill>
                  <a:schemeClr val="tx1"/>
                </a:solidFill>
                <a:latin typeface="Zar"/>
              </a:rPr>
              <a:t>بر</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بازده</a:t>
            </a:r>
            <a:r>
              <a:rPr lang="fa-IR" sz="2100" b="0" i="0" u="none" strike="noStrike" baseline="0">
                <a:solidFill>
                  <a:schemeClr val="tx1"/>
                </a:solidFill>
                <a:latin typeface="Calibri"/>
              </a:rPr>
              <a:t> </a:t>
            </a:r>
            <a:r>
              <a:rPr lang="fa-IR" sz="2100" b="0" i="0" u="none" strike="noStrike" baseline="0">
                <a:solidFill>
                  <a:schemeClr val="tx1"/>
                </a:solidFill>
                <a:latin typeface="Zar"/>
              </a:rPr>
              <a:t>مودرانتظار</a:t>
            </a:r>
            <a:r>
              <a:rPr lang="fa-IR" sz="2100" b="0" i="0" u="none" strike="noStrike" baseline="0">
                <a:solidFill>
                  <a:schemeClr val="tx1"/>
                </a:solidFill>
                <a:latin typeface="Calibri"/>
              </a:rPr>
              <a:t> </a:t>
            </a:r>
            <a:r>
              <a:rPr lang="fa-IR" sz="2100" b="0" i="0" u="none" strike="noStrike" baseline="0">
                <a:solidFill>
                  <a:schemeClr val="tx1"/>
                </a:solidFill>
                <a:latin typeface="Zar"/>
              </a:rPr>
              <a:t>سهم</a:t>
            </a:r>
            <a:r>
              <a:rPr lang="fa-IR" sz="2100" b="0" i="0" u="none" strike="noStrike" baseline="0">
                <a:solidFill>
                  <a:schemeClr val="tx1"/>
                </a:solidFill>
                <a:latin typeface="Calibri"/>
              </a:rPr>
              <a:t> </a:t>
            </a:r>
            <a:r>
              <a:rPr lang="fa-IR" sz="2100" b="0" i="0" u="none" strike="noStrike" baseline="0">
                <a:solidFill>
                  <a:schemeClr val="tx1"/>
                </a:solidFill>
                <a:latin typeface="Zar"/>
              </a:rPr>
              <a:t>با</a:t>
            </a:r>
            <a:r>
              <a:rPr lang="fa-IR" sz="2100" b="0" i="0" u="none" strike="noStrike" baseline="0">
                <a:solidFill>
                  <a:schemeClr val="tx1"/>
                </a:solidFill>
                <a:latin typeface="Calibri"/>
              </a:rPr>
              <a:t> </a:t>
            </a:r>
            <a:r>
              <a:rPr lang="fa-IR" sz="2100" b="0" i="0" u="none" strike="noStrike" baseline="0">
                <a:solidFill>
                  <a:schemeClr val="tx1"/>
                </a:solidFill>
                <a:latin typeface="Zar"/>
              </a:rPr>
              <a:t>بتای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نه</a:t>
            </a:r>
            <a:r>
              <a:rPr lang="fa-IR" sz="2100" b="0" i="0" u="none" strike="noStrike" baseline="0">
                <a:solidFill>
                  <a:schemeClr val="tx1"/>
                </a:solidFill>
                <a:latin typeface="Calibri"/>
              </a:rPr>
              <a:t> </a:t>
            </a:r>
            <a:r>
              <a:rPr lang="fa-IR" sz="2100" b="0" i="0" u="none" strike="noStrike" baseline="0">
                <a:solidFill>
                  <a:schemeClr val="tx1"/>
                </a:solidFill>
                <a:latin typeface="Zar"/>
              </a:rPr>
              <a:t>با</a:t>
            </a:r>
            <a:r>
              <a:rPr lang="fa-IR" sz="2100" b="0" i="0" u="none" strike="noStrike" baseline="0">
                <a:solidFill>
                  <a:schemeClr val="tx1"/>
                </a:solidFill>
                <a:latin typeface="Calibri"/>
              </a:rPr>
              <a:t> </a:t>
            </a:r>
            <a:r>
              <a:rPr lang="fa-IR" sz="2100" b="0" i="0" u="none" strike="noStrike" baseline="0">
                <a:solidFill>
                  <a:schemeClr val="tx1"/>
                </a:solidFill>
                <a:latin typeface="Zar"/>
              </a:rPr>
              <a:t>بتای</a:t>
            </a:r>
            <a:r>
              <a:rPr lang="fa-IR" sz="2100" b="0" i="0" u="none" strike="noStrike" baseline="0">
                <a:solidFill>
                  <a:schemeClr val="tx1"/>
                </a:solidFill>
                <a:latin typeface="Calibri"/>
              </a:rPr>
              <a:t> </a:t>
            </a:r>
            <a:r>
              <a:rPr lang="fa-IR" sz="2100" b="0" i="0" u="none" strike="noStrike" baseline="0">
                <a:solidFill>
                  <a:schemeClr val="tx1"/>
                </a:solidFill>
                <a:latin typeface="Zar"/>
              </a:rPr>
              <a:t>بازار</a:t>
            </a:r>
            <a:r>
              <a:rPr lang="fa-IR" sz="2100" b="0" i="0" u="none" strike="noStrike" baseline="0">
                <a:solidFill>
                  <a:schemeClr val="tx1"/>
                </a:solidFill>
                <a:latin typeface="Calibri"/>
              </a:rPr>
              <a:t>)</a:t>
            </a:r>
            <a:r>
              <a:rPr lang="fa-IR" sz="2100" b="0" i="0" u="none" strike="noStrike" baseline="0">
                <a:solidFill>
                  <a:schemeClr val="tx1"/>
                </a:solidFill>
                <a:latin typeface="Zar"/>
              </a:rPr>
              <a:t>تغییر</a:t>
            </a:r>
            <a:r>
              <a:rPr lang="fa-IR" sz="2100" b="0" i="0" u="none" strike="noStrike" baseline="0">
                <a:solidFill>
                  <a:schemeClr val="tx1"/>
                </a:solidFill>
                <a:latin typeface="Calibri"/>
              </a:rPr>
              <a:t> </a:t>
            </a:r>
            <a:r>
              <a:rPr lang="fa-IR" sz="2100" b="0" i="0" u="none" strike="noStrike" baseline="0">
                <a:solidFill>
                  <a:schemeClr val="tx1"/>
                </a:solidFill>
                <a:latin typeface="Zar"/>
              </a:rPr>
              <a:t>میکند</a:t>
            </a:r>
            <a:r>
              <a:rPr lang="fa-IR" sz="2100" b="0" i="0" u="none" strike="noStrike" baseline="0">
                <a:solidFill>
                  <a:schemeClr val="tx1"/>
                </a:solidFill>
                <a:latin typeface="Calibri"/>
              </a:rPr>
              <a:t>. </a:t>
            </a:r>
            <a:r>
              <a:rPr lang="fa-IR" sz="2100" b="0" i="0" u="none" strike="noStrike" baseline="0">
                <a:solidFill>
                  <a:schemeClr val="tx1"/>
                </a:solidFill>
                <a:latin typeface="Zar"/>
              </a:rPr>
              <a:t>به</a:t>
            </a:r>
            <a:r>
              <a:rPr lang="fa-IR" sz="2100" b="0" i="0" u="none" strike="noStrike" baseline="0">
                <a:solidFill>
                  <a:schemeClr val="tx1"/>
                </a:solidFill>
                <a:latin typeface="Calibri"/>
              </a:rPr>
              <a:t> </a:t>
            </a:r>
            <a:r>
              <a:rPr lang="fa-IR" sz="2100" b="0" i="0" u="none" strike="noStrike" baseline="0">
                <a:solidFill>
                  <a:schemeClr val="tx1"/>
                </a:solidFill>
                <a:latin typeface="Zar"/>
              </a:rPr>
              <a:t>عبارت</a:t>
            </a:r>
            <a:r>
              <a:rPr lang="fa-IR" sz="2100" b="0" i="0" u="none" strike="noStrike" baseline="0">
                <a:solidFill>
                  <a:schemeClr val="tx1"/>
                </a:solidFill>
                <a:latin typeface="Calibri"/>
              </a:rPr>
              <a:t> </a:t>
            </a:r>
            <a:r>
              <a:rPr lang="fa-IR" sz="2100" b="0" i="0" u="none" strike="noStrike" baseline="0">
                <a:solidFill>
                  <a:schemeClr val="tx1"/>
                </a:solidFill>
                <a:latin typeface="Zar"/>
              </a:rPr>
              <a:t>دیگر</a:t>
            </a:r>
            <a:r>
              <a:rPr lang="fa-IR" sz="2100" b="0" i="0" u="none" strike="noStrike" baseline="0">
                <a:solidFill>
                  <a:schemeClr val="tx1"/>
                </a:solidFill>
                <a:latin typeface="Calibri"/>
              </a:rPr>
              <a:t> </a:t>
            </a:r>
            <a:r>
              <a:rPr lang="fa-IR" sz="2100" b="0" i="0" u="none" strike="noStrike" baseline="0">
                <a:solidFill>
                  <a:schemeClr val="tx1"/>
                </a:solidFill>
                <a:latin typeface="Zar"/>
              </a:rPr>
              <a:t>بین</a:t>
            </a:r>
            <a:r>
              <a:rPr lang="fa-IR" sz="2100" b="0" i="0" u="none" strike="noStrike" baseline="0">
                <a:solidFill>
                  <a:schemeClr val="tx1"/>
                </a:solidFill>
                <a:latin typeface="Calibri"/>
              </a:rPr>
              <a:t> </a:t>
            </a:r>
            <a:r>
              <a:rPr lang="fa-IR" sz="2100" b="0" i="0" u="none" strike="noStrike" baseline="0">
                <a:solidFill>
                  <a:schemeClr val="tx1"/>
                </a:solidFill>
                <a:latin typeface="Zar"/>
              </a:rPr>
              <a:t>عدم</a:t>
            </a:r>
            <a:r>
              <a:rPr lang="fa-IR" sz="2100" b="0" i="0" u="none" strike="noStrike" baseline="0">
                <a:solidFill>
                  <a:schemeClr val="tx1"/>
                </a:solidFill>
                <a:latin typeface="Calibri"/>
              </a:rPr>
              <a:t> </a:t>
            </a:r>
            <a:r>
              <a:rPr lang="fa-IR" sz="2100" b="0" i="0" u="none" strike="noStrike" baseline="0">
                <a:solidFill>
                  <a:schemeClr val="tx1"/>
                </a:solidFill>
                <a:latin typeface="Zar"/>
              </a:rPr>
              <a:t>اطمینان</a:t>
            </a:r>
            <a:r>
              <a:rPr lang="fa-IR" sz="2100" b="0" i="0" u="none" strike="noStrike" baseline="0">
                <a:solidFill>
                  <a:schemeClr val="tx1"/>
                </a:solidFill>
                <a:latin typeface="Calibri"/>
              </a:rPr>
              <a:t> </a:t>
            </a:r>
            <a:r>
              <a:rPr lang="fa-IR" sz="2100" b="0" i="0" u="none" strike="noStrike" baseline="0">
                <a:solidFill>
                  <a:schemeClr val="tx1"/>
                </a:solidFill>
                <a:latin typeface="Zar"/>
              </a:rPr>
              <a:t>درباره</a:t>
            </a:r>
            <a:r>
              <a:rPr lang="fa-IR" sz="2100" b="0" i="0" u="none" strike="noStrike" baseline="0">
                <a:solidFill>
                  <a:schemeClr val="tx1"/>
                </a:solidFill>
                <a:latin typeface="Calibri"/>
              </a:rPr>
              <a:t> </a:t>
            </a:r>
            <a:r>
              <a:rPr lang="fa-IR" sz="2100" b="0" i="0" u="none" strike="noStrike" baseline="0">
                <a:solidFill>
                  <a:schemeClr val="tx1"/>
                </a:solidFill>
                <a:latin typeface="Zar"/>
              </a:rPr>
              <a:t>بازده</a:t>
            </a:r>
            <a:r>
              <a:rPr lang="fa-IR" sz="2100" b="0" i="0" u="none" strike="noStrike" baseline="0">
                <a:solidFill>
                  <a:schemeClr val="tx1"/>
                </a:solidFill>
                <a:latin typeface="Calibri"/>
              </a:rPr>
              <a:t> </a:t>
            </a:r>
            <a:r>
              <a:rPr lang="fa-IR" sz="2100" b="0" i="0" u="none" strike="noStrike" baseline="0">
                <a:solidFill>
                  <a:schemeClr val="tx1"/>
                </a:solidFill>
                <a:latin typeface="Zar"/>
              </a:rPr>
              <a:t>سهام</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عدم</a:t>
            </a:r>
            <a:r>
              <a:rPr lang="fa-IR" sz="2100" b="0" i="0" u="none" strike="noStrike" baseline="0">
                <a:solidFill>
                  <a:schemeClr val="tx1"/>
                </a:solidFill>
                <a:latin typeface="Calibri"/>
              </a:rPr>
              <a:t> </a:t>
            </a:r>
            <a:r>
              <a:rPr lang="fa-IR" sz="2100" b="0" i="0" u="none" strike="noStrike" baseline="0">
                <a:solidFill>
                  <a:schemeClr val="tx1"/>
                </a:solidFill>
                <a:latin typeface="Zar"/>
              </a:rPr>
              <a:t>اطمینان</a:t>
            </a:r>
            <a:r>
              <a:rPr lang="fa-IR" sz="2100" b="0" i="0" u="none" strike="noStrike" baseline="0">
                <a:solidFill>
                  <a:schemeClr val="tx1"/>
                </a:solidFill>
                <a:latin typeface="Calibri"/>
              </a:rPr>
              <a:t> </a:t>
            </a:r>
            <a:r>
              <a:rPr lang="fa-IR" sz="2100" b="0" i="0" u="none" strike="noStrike" baseline="0">
                <a:solidFill>
                  <a:schemeClr val="tx1"/>
                </a:solidFill>
                <a:latin typeface="Zar"/>
              </a:rPr>
              <a:t>درباره</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رابطه</a:t>
            </a:r>
            <a:r>
              <a:rPr lang="fa-IR" sz="2100" b="0" i="0" u="none" strike="noStrike" baseline="0">
                <a:solidFill>
                  <a:schemeClr val="tx1"/>
                </a:solidFill>
                <a:latin typeface="Calibri"/>
              </a:rPr>
              <a:t> </a:t>
            </a:r>
            <a:r>
              <a:rPr lang="fa-IR" sz="2100" b="0" i="0" u="none" strike="noStrike" baseline="0">
                <a:solidFill>
                  <a:schemeClr val="tx1"/>
                </a:solidFill>
                <a:latin typeface="Zar"/>
              </a:rPr>
              <a:t>مستقیم</a:t>
            </a:r>
            <a:r>
              <a:rPr lang="fa-IR" sz="2100" b="0" i="0" u="none" strike="noStrike" baseline="0">
                <a:solidFill>
                  <a:schemeClr val="tx1"/>
                </a:solidFill>
                <a:latin typeface="Calibri"/>
              </a:rPr>
              <a:t> </a:t>
            </a:r>
            <a:r>
              <a:rPr lang="fa-IR" sz="2100" b="0" i="0" u="none" strike="noStrike" baseline="0">
                <a:solidFill>
                  <a:schemeClr val="tx1"/>
                </a:solidFill>
                <a:latin typeface="Zar"/>
              </a:rPr>
              <a:t>وجود</a:t>
            </a:r>
            <a:r>
              <a:rPr lang="fa-IR" sz="2100" b="0" i="0" u="none" strike="noStrike" baseline="0">
                <a:solidFill>
                  <a:schemeClr val="tx1"/>
                </a:solidFill>
                <a:latin typeface="Calibri"/>
              </a:rPr>
              <a:t> </a:t>
            </a:r>
            <a:r>
              <a:rPr lang="fa-IR" sz="2100" b="0" i="0" u="none" strike="noStrike" baseline="0">
                <a:solidFill>
                  <a:schemeClr val="tx1"/>
                </a:solidFill>
                <a:latin typeface="Zar"/>
              </a:rPr>
              <a:t>دارد</a:t>
            </a:r>
            <a:r>
              <a:rPr lang="fa-IR" sz="2100" b="0" i="0" u="none" strike="noStrike" baseline="0">
                <a:solidFill>
                  <a:schemeClr val="tx1"/>
                </a:solidFill>
                <a:latin typeface="Calibri"/>
              </a:rPr>
              <a:t>. </a:t>
            </a:r>
            <a:r>
              <a:rPr lang="fa-IR" sz="2100" b="0" i="0" u="none" strike="noStrike" baseline="0">
                <a:solidFill>
                  <a:schemeClr val="tx1"/>
                </a:solidFill>
                <a:latin typeface="Zar"/>
              </a:rPr>
              <a:t>به</a:t>
            </a:r>
            <a:r>
              <a:rPr lang="fa-IR" sz="2100" b="0" i="0" u="none" strike="noStrike" baseline="0">
                <a:solidFill>
                  <a:schemeClr val="tx1"/>
                </a:solidFill>
                <a:latin typeface="Calibri"/>
              </a:rPr>
              <a:t> </a:t>
            </a:r>
            <a:r>
              <a:rPr lang="fa-IR" sz="2100" b="0" i="0" u="none" strike="noStrike" baseline="0">
                <a:solidFill>
                  <a:schemeClr val="tx1"/>
                </a:solidFill>
                <a:latin typeface="Zar"/>
              </a:rPr>
              <a:t>گفته</a:t>
            </a:r>
            <a:r>
              <a:rPr lang="fa-IR" sz="2100" b="0" i="0" u="none" strike="noStrike" baseline="0">
                <a:solidFill>
                  <a:schemeClr val="tx1"/>
                </a:solidFill>
                <a:latin typeface="Calibri"/>
              </a:rPr>
              <a:t> </a:t>
            </a:r>
            <a:r>
              <a:rPr lang="fa-IR" sz="2100" b="0" i="0" u="none" strike="noStrike" baseline="0">
                <a:solidFill>
                  <a:schemeClr val="tx1"/>
                </a:solidFill>
                <a:latin typeface="Zar"/>
              </a:rPr>
              <a:t>فریدمن</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طول</a:t>
            </a:r>
            <a:r>
              <a:rPr lang="fa-IR" sz="2100" b="0" i="0" u="none" strike="noStrike" baseline="0">
                <a:solidFill>
                  <a:schemeClr val="tx1"/>
                </a:solidFill>
                <a:latin typeface="Calibri"/>
              </a:rPr>
              <a:t> </a:t>
            </a:r>
            <a:r>
              <a:rPr lang="fa-IR" sz="2100" b="0" i="0" u="none" strike="noStrike" baseline="0">
                <a:solidFill>
                  <a:schemeClr val="tx1"/>
                </a:solidFill>
                <a:latin typeface="Zar"/>
              </a:rPr>
              <a:t>زمان</a:t>
            </a:r>
            <a:r>
              <a:rPr lang="fa-IR" sz="2100" b="0" i="0" u="none" strike="noStrike" baseline="0">
                <a:solidFill>
                  <a:schemeClr val="tx1"/>
                </a:solidFill>
                <a:latin typeface="Calibri"/>
              </a:rPr>
              <a:t> </a:t>
            </a:r>
            <a:r>
              <a:rPr lang="fa-IR" sz="2100" b="0" i="0" u="none" strike="noStrike" baseline="0">
                <a:solidFill>
                  <a:schemeClr val="tx1"/>
                </a:solidFill>
                <a:latin typeface="Zar"/>
              </a:rPr>
              <a:t>ثابت</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یاآهنگ</a:t>
            </a:r>
            <a:r>
              <a:rPr lang="fa-IR" sz="2100" b="0" i="0" u="none" strike="noStrike" baseline="0">
                <a:solidFill>
                  <a:schemeClr val="tx1"/>
                </a:solidFill>
                <a:latin typeface="Calibri"/>
              </a:rPr>
              <a:t> </a:t>
            </a:r>
            <a:r>
              <a:rPr lang="fa-IR" sz="2100" b="0" i="0" u="none" strike="noStrike" baseline="0">
                <a:solidFill>
                  <a:schemeClr val="tx1"/>
                </a:solidFill>
                <a:latin typeface="Zar"/>
              </a:rPr>
              <a:t>رشد</a:t>
            </a:r>
            <a:r>
              <a:rPr lang="fa-IR" sz="2100" b="0" i="0" u="none" strike="noStrike" baseline="0">
                <a:solidFill>
                  <a:schemeClr val="tx1"/>
                </a:solidFill>
                <a:latin typeface="Calibri"/>
              </a:rPr>
              <a:t> </a:t>
            </a:r>
            <a:r>
              <a:rPr lang="fa-IR" sz="2100" b="0" i="0" u="none" strike="noStrike" baseline="0">
                <a:solidFill>
                  <a:schemeClr val="tx1"/>
                </a:solidFill>
                <a:latin typeface="Zar"/>
              </a:rPr>
              <a:t>تدریجی</a:t>
            </a:r>
            <a:r>
              <a:rPr lang="fa-IR" sz="2100" b="0" i="0" u="none" strike="noStrike" baseline="0">
                <a:solidFill>
                  <a:schemeClr val="tx1"/>
                </a:solidFill>
                <a:latin typeface="Calibri"/>
              </a:rPr>
              <a:t> </a:t>
            </a:r>
            <a:r>
              <a:rPr lang="fa-IR" sz="2100" b="0" i="0" u="none" strike="noStrike" baseline="0">
                <a:solidFill>
                  <a:schemeClr val="tx1"/>
                </a:solidFill>
                <a:latin typeface="Zar"/>
              </a:rPr>
              <a:t>آن</a:t>
            </a:r>
            <a:r>
              <a:rPr lang="fa-IR" sz="2100" b="0" i="0" u="none" strike="noStrike" baseline="0">
                <a:solidFill>
                  <a:schemeClr val="tx1"/>
                </a:solidFill>
                <a:latin typeface="Calibri"/>
              </a:rPr>
              <a:t> </a:t>
            </a:r>
            <a:r>
              <a:rPr lang="fa-IR" sz="2100" b="0" i="0" u="none" strike="noStrike" baseline="0">
                <a:solidFill>
                  <a:schemeClr val="tx1"/>
                </a:solidFill>
                <a:latin typeface="Zar"/>
              </a:rPr>
              <a:t>بسیار</a:t>
            </a:r>
            <a:r>
              <a:rPr lang="fa-IR" sz="2100" b="0" i="0" u="none" strike="noStrike" baseline="0">
                <a:solidFill>
                  <a:schemeClr val="tx1"/>
                </a:solidFill>
                <a:latin typeface="Calibri"/>
              </a:rPr>
              <a:t> </a:t>
            </a:r>
            <a:r>
              <a:rPr lang="fa-IR" sz="2100" b="0" i="0" u="none" strike="noStrike" baseline="0">
                <a:solidFill>
                  <a:schemeClr val="tx1"/>
                </a:solidFill>
                <a:latin typeface="Zar"/>
              </a:rPr>
              <a:t>اندک</a:t>
            </a:r>
            <a:r>
              <a:rPr lang="fa-IR" sz="2100" b="0" i="0" u="none" strike="noStrike" baseline="0">
                <a:solidFill>
                  <a:schemeClr val="tx1"/>
                </a:solidFill>
                <a:latin typeface="Calibri"/>
              </a:rPr>
              <a:t> </a:t>
            </a:r>
            <a:r>
              <a:rPr lang="fa-IR" sz="2100" b="0" i="0" u="none" strike="noStrike" baseline="0">
                <a:solidFill>
                  <a:schemeClr val="tx1"/>
                </a:solidFill>
                <a:latin typeface="Zar"/>
              </a:rPr>
              <a:t>است</a:t>
            </a:r>
            <a:r>
              <a:rPr lang="fa-IR" sz="2100" b="0" i="0" u="none" strike="noStrike" baseline="0">
                <a:solidFill>
                  <a:schemeClr val="tx1"/>
                </a:solidFill>
                <a:latin typeface="Calibri"/>
              </a:rPr>
              <a:t> . </a:t>
            </a:r>
            <a:r>
              <a:rPr lang="fa-IR" sz="2100" b="0" i="0" u="none" strike="noStrike" baseline="0">
                <a:solidFill>
                  <a:schemeClr val="tx1"/>
                </a:solidFill>
                <a:latin typeface="Zar"/>
              </a:rPr>
              <a:t>لذا</a:t>
            </a:r>
            <a:r>
              <a:rPr lang="fa-IR" sz="2100" b="0" i="0" u="none" strike="noStrike" baseline="0">
                <a:solidFill>
                  <a:schemeClr val="tx1"/>
                </a:solidFill>
                <a:latin typeface="Calibri"/>
              </a:rPr>
              <a:t> </a:t>
            </a:r>
            <a:r>
              <a:rPr lang="fa-IR" sz="2100" b="0" i="0" u="none" strike="noStrike" baseline="0">
                <a:solidFill>
                  <a:schemeClr val="tx1"/>
                </a:solidFill>
                <a:latin typeface="Zar"/>
              </a:rPr>
              <a:t>اغلب</a:t>
            </a:r>
            <a:r>
              <a:rPr lang="fa-IR" sz="2100" b="0" i="0" u="none" strike="noStrike" baseline="0">
                <a:solidFill>
                  <a:schemeClr val="tx1"/>
                </a:solidFill>
                <a:latin typeface="Calibri"/>
              </a:rPr>
              <a:t> </a:t>
            </a:r>
            <a:r>
              <a:rPr lang="fa-IR" sz="2100" b="0" i="0" u="none" strike="noStrike" baseline="0">
                <a:solidFill>
                  <a:schemeClr val="tx1"/>
                </a:solidFill>
                <a:latin typeface="Zar"/>
              </a:rPr>
              <a:t>به</a:t>
            </a:r>
            <a:r>
              <a:rPr lang="fa-IR" sz="2100" b="0" i="0" u="none" strike="noStrike" baseline="0">
                <a:solidFill>
                  <a:schemeClr val="tx1"/>
                </a:solidFill>
                <a:latin typeface="Calibri"/>
              </a:rPr>
              <a:t> </a:t>
            </a:r>
            <a:r>
              <a:rPr lang="fa-IR" sz="2100" b="0" i="0" u="none" strike="noStrike" baseline="0">
                <a:solidFill>
                  <a:schemeClr val="tx1"/>
                </a:solidFill>
                <a:latin typeface="Zar"/>
              </a:rPr>
              <a:t>نظر</a:t>
            </a:r>
            <a:r>
              <a:rPr lang="fa-IR" sz="2100" b="0" i="0" u="none" strike="noStrike" baseline="0">
                <a:solidFill>
                  <a:schemeClr val="tx1"/>
                </a:solidFill>
                <a:latin typeface="Calibri"/>
              </a:rPr>
              <a:t> </a:t>
            </a:r>
            <a:r>
              <a:rPr lang="fa-IR" sz="2100" b="0" i="0" u="none" strike="noStrike" baseline="0">
                <a:solidFill>
                  <a:schemeClr val="tx1"/>
                </a:solidFill>
                <a:latin typeface="Zar"/>
              </a:rPr>
              <a:t>میرسد</a:t>
            </a:r>
            <a:r>
              <a:rPr lang="fa-IR" sz="2100" b="0" i="0" u="none" strike="noStrike" baseline="0">
                <a:solidFill>
                  <a:schemeClr val="tx1"/>
                </a:solidFill>
                <a:latin typeface="Calibri"/>
              </a:rPr>
              <a:t> </a:t>
            </a:r>
            <a:r>
              <a:rPr lang="fa-IR" sz="2100" b="0" i="0" u="none" strike="noStrike" baseline="0">
                <a:solidFill>
                  <a:schemeClr val="tx1"/>
                </a:solidFill>
                <a:latin typeface="Zar"/>
              </a:rPr>
              <a:t>که</a:t>
            </a:r>
            <a:r>
              <a:rPr lang="fa-IR" sz="2100" b="0" i="0" u="none" strike="noStrike" baseline="0">
                <a:solidFill>
                  <a:schemeClr val="tx1"/>
                </a:solidFill>
                <a:latin typeface="Calibri"/>
              </a:rPr>
              <a:t> </a:t>
            </a:r>
            <a:r>
              <a:rPr lang="fa-IR" sz="2100" b="0" i="0" u="none" strike="noStrike" baseline="0">
                <a:solidFill>
                  <a:schemeClr val="tx1"/>
                </a:solidFill>
                <a:latin typeface="Zar"/>
              </a:rPr>
              <a:t>تغییر</a:t>
            </a:r>
            <a:r>
              <a:rPr lang="fa-IR" sz="2100" b="0" i="0" u="none" strike="noStrike" baseline="0">
                <a:solidFill>
                  <a:schemeClr val="tx1"/>
                </a:solidFill>
                <a:latin typeface="Calibri"/>
              </a:rPr>
              <a:t> </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با</a:t>
            </a:r>
            <a:r>
              <a:rPr lang="fa-IR" sz="2100" b="0" i="0" u="none" strike="noStrike" baseline="0">
                <a:solidFill>
                  <a:schemeClr val="tx1"/>
                </a:solidFill>
                <a:latin typeface="Calibri"/>
              </a:rPr>
              <a:t> </a:t>
            </a:r>
            <a:r>
              <a:rPr lang="fa-IR" sz="2100" b="0" i="0" u="none" strike="noStrike" baseline="0">
                <a:solidFill>
                  <a:schemeClr val="tx1"/>
                </a:solidFill>
                <a:latin typeface="Zar"/>
              </a:rPr>
              <a:t>بازار</a:t>
            </a:r>
            <a:r>
              <a:rPr lang="fa-IR" sz="2100" b="0" i="0" u="none" strike="noStrike" baseline="0">
                <a:solidFill>
                  <a:schemeClr val="tx1"/>
                </a:solidFill>
                <a:latin typeface="Calibri"/>
              </a:rPr>
              <a:t> </a:t>
            </a:r>
            <a:r>
              <a:rPr lang="fa-IR" sz="2100" b="0" i="0" u="none" strike="noStrike" baseline="0">
                <a:solidFill>
                  <a:schemeClr val="tx1"/>
                </a:solidFill>
                <a:latin typeface="Zar"/>
              </a:rPr>
              <a:t>سهام</a:t>
            </a:r>
            <a:r>
              <a:rPr lang="fa-IR" sz="2100" b="0" i="0" u="none" strike="noStrike" baseline="0">
                <a:solidFill>
                  <a:schemeClr val="tx1"/>
                </a:solidFill>
                <a:latin typeface="Calibri"/>
              </a:rPr>
              <a:t> </a:t>
            </a:r>
            <a:r>
              <a:rPr lang="fa-IR" sz="2100" b="0" i="0" u="none" strike="noStrike" baseline="0">
                <a:solidFill>
                  <a:schemeClr val="tx1"/>
                </a:solidFill>
                <a:latin typeface="Zar"/>
              </a:rPr>
              <a:t>هماهنگ</a:t>
            </a:r>
            <a:r>
              <a:rPr lang="fa-IR" sz="2100" b="0" i="0" u="none" strike="noStrike" baseline="0">
                <a:solidFill>
                  <a:schemeClr val="tx1"/>
                </a:solidFill>
                <a:latin typeface="Calibri"/>
              </a:rPr>
              <a:t> </a:t>
            </a:r>
            <a:r>
              <a:rPr lang="fa-IR" sz="2100" b="0" i="0" u="none" strike="noStrike" baseline="0">
                <a:solidFill>
                  <a:schemeClr val="tx1"/>
                </a:solidFill>
                <a:latin typeface="Zar"/>
              </a:rPr>
              <a:t>نمی</a:t>
            </a:r>
            <a:r>
              <a:rPr lang="fa-IR" sz="2100" b="0" i="0" u="none" strike="noStrike" baseline="0">
                <a:solidFill>
                  <a:schemeClr val="tx1"/>
                </a:solidFill>
                <a:latin typeface="Calibri"/>
              </a:rPr>
              <a:t> </a:t>
            </a:r>
            <a:r>
              <a:rPr lang="fa-IR" sz="2100" b="0" i="0" u="none" strike="noStrike" baseline="0">
                <a:solidFill>
                  <a:schemeClr val="tx1"/>
                </a:solidFill>
                <a:latin typeface="Zar"/>
              </a:rPr>
              <a:t>باشد</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بر</a:t>
            </a:r>
            <a:r>
              <a:rPr lang="fa-IR" sz="2100" b="0" i="0" u="none" strike="noStrike" baseline="0">
                <a:solidFill>
                  <a:schemeClr val="tx1"/>
                </a:solidFill>
                <a:latin typeface="Calibri"/>
              </a:rPr>
              <a:t> </a:t>
            </a:r>
            <a:r>
              <a:rPr lang="fa-IR" sz="2100" b="0" i="0" u="none" strike="noStrike" baseline="0">
                <a:solidFill>
                  <a:schemeClr val="tx1"/>
                </a:solidFill>
                <a:latin typeface="Zar"/>
              </a:rPr>
              <a:t>اساس</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نمی</a:t>
            </a:r>
            <a:r>
              <a:rPr lang="fa-IR" sz="2100" b="0" i="0" u="none" strike="noStrike" baseline="0">
                <a:solidFill>
                  <a:schemeClr val="tx1"/>
                </a:solidFill>
                <a:latin typeface="Calibri"/>
              </a:rPr>
              <a:t> </a:t>
            </a:r>
            <a:r>
              <a:rPr lang="fa-IR" sz="2100" b="0" i="0" u="none" strike="noStrike" baseline="0">
                <a:solidFill>
                  <a:schemeClr val="tx1"/>
                </a:solidFill>
                <a:latin typeface="Zar"/>
              </a:rPr>
              <a:t>توان</a:t>
            </a:r>
            <a:r>
              <a:rPr lang="fa-IR" sz="2100" b="0" i="0" u="none" strike="noStrike" baseline="0">
                <a:solidFill>
                  <a:schemeClr val="tx1"/>
                </a:solidFill>
                <a:latin typeface="Calibri"/>
              </a:rPr>
              <a:t> </a:t>
            </a:r>
            <a:r>
              <a:rPr lang="fa-IR" sz="2100" b="0" i="0" u="none" strike="noStrike" baseline="0">
                <a:solidFill>
                  <a:schemeClr val="tx1"/>
                </a:solidFill>
                <a:latin typeface="Zar"/>
              </a:rPr>
              <a:t>توسط</a:t>
            </a:r>
            <a:r>
              <a:rPr lang="fa-IR" sz="2100" b="0" i="0" u="none" strike="noStrike" baseline="0">
                <a:solidFill>
                  <a:schemeClr val="tx1"/>
                </a:solidFill>
                <a:latin typeface="Calibri"/>
              </a:rPr>
              <a:t> </a:t>
            </a:r>
            <a:r>
              <a:rPr lang="fa-IR" sz="2100" b="0" i="0" u="none" strike="noStrike" baseline="0">
                <a:solidFill>
                  <a:schemeClr val="tx1"/>
                </a:solidFill>
                <a:latin typeface="Zar"/>
              </a:rPr>
              <a:t>تغییرات</a:t>
            </a:r>
            <a:r>
              <a:rPr lang="fa-IR" sz="2100" b="0" i="0" u="none" strike="noStrike" baseline="0">
                <a:solidFill>
                  <a:schemeClr val="tx1"/>
                </a:solidFill>
                <a:latin typeface="Calibri"/>
              </a:rPr>
              <a:t> </a:t>
            </a:r>
            <a:r>
              <a:rPr lang="fa-IR" sz="2100" b="0" i="0" u="none" strike="noStrike" baseline="0">
                <a:solidFill>
                  <a:schemeClr val="tx1"/>
                </a:solidFill>
                <a:latin typeface="Zar"/>
              </a:rPr>
              <a:t>بازده</a:t>
            </a:r>
            <a:r>
              <a:rPr lang="fa-IR" sz="2100" b="0" i="0" u="none" strike="noStrike" baseline="0">
                <a:solidFill>
                  <a:schemeClr val="tx1"/>
                </a:solidFill>
                <a:latin typeface="Calibri"/>
              </a:rPr>
              <a:t> </a:t>
            </a:r>
            <a:r>
              <a:rPr lang="fa-IR" sz="2100" b="0" i="0" u="none" strike="noStrike" baseline="0">
                <a:solidFill>
                  <a:schemeClr val="tx1"/>
                </a:solidFill>
                <a:latin typeface="Zar"/>
              </a:rPr>
              <a:t>سهام</a:t>
            </a:r>
            <a:r>
              <a:rPr lang="fa-IR" sz="2100" b="0" i="0" u="none" strike="noStrike" baseline="0">
                <a:solidFill>
                  <a:schemeClr val="tx1"/>
                </a:solidFill>
                <a:latin typeface="Calibri"/>
              </a:rPr>
              <a:t> </a:t>
            </a:r>
            <a:r>
              <a:rPr lang="fa-IR" sz="2100" b="0" i="0" u="none" strike="noStrike" baseline="0">
                <a:solidFill>
                  <a:schemeClr val="tx1"/>
                </a:solidFill>
                <a:latin typeface="Zar"/>
              </a:rPr>
              <a:t>عادی</a:t>
            </a:r>
            <a:r>
              <a:rPr lang="fa-IR" sz="2100" b="0" i="0" u="none" strike="noStrike" baseline="0">
                <a:solidFill>
                  <a:schemeClr val="tx1"/>
                </a:solidFill>
                <a:latin typeface="Calibri"/>
              </a:rPr>
              <a:t> </a:t>
            </a:r>
            <a:r>
              <a:rPr lang="fa-IR" sz="2100" b="0" i="0" u="none" strike="noStrike" baseline="0">
                <a:solidFill>
                  <a:schemeClr val="tx1"/>
                </a:solidFill>
                <a:latin typeface="Zar"/>
              </a:rPr>
              <a:t>در</a:t>
            </a:r>
            <a:r>
              <a:rPr lang="fa-IR" sz="2100" b="0" i="0" u="none" strike="noStrike" baseline="0">
                <a:solidFill>
                  <a:schemeClr val="tx1"/>
                </a:solidFill>
                <a:latin typeface="Calibri"/>
              </a:rPr>
              <a:t> </a:t>
            </a:r>
            <a:r>
              <a:rPr lang="fa-IR" sz="2100" b="0" i="0" u="none" strike="noStrike" baseline="0">
                <a:solidFill>
                  <a:schemeClr val="tx1"/>
                </a:solidFill>
                <a:latin typeface="Zar"/>
              </a:rPr>
              <a:t>گذشته</a:t>
            </a:r>
            <a:r>
              <a:rPr lang="fa-IR" sz="2100" b="0" i="0" u="none" strike="noStrike" baseline="0">
                <a:solidFill>
                  <a:schemeClr val="tx1"/>
                </a:solidFill>
                <a:latin typeface="Calibri"/>
              </a:rPr>
              <a:t> </a:t>
            </a:r>
            <a:r>
              <a:rPr lang="fa-IR" sz="2100" b="0" i="0" u="none" strike="noStrike" baseline="0">
                <a:solidFill>
                  <a:schemeClr val="tx1"/>
                </a:solidFill>
                <a:latin typeface="Zar"/>
              </a:rPr>
              <a:t>را</a:t>
            </a:r>
            <a:r>
              <a:rPr lang="fa-IR" sz="2100" b="0" i="0" u="none" strike="noStrike" baseline="0">
                <a:solidFill>
                  <a:schemeClr val="tx1"/>
                </a:solidFill>
                <a:latin typeface="Calibri"/>
              </a:rPr>
              <a:t> </a:t>
            </a:r>
            <a:r>
              <a:rPr lang="fa-IR" sz="2100" b="0" i="0" u="none" strike="noStrike" baseline="0">
                <a:solidFill>
                  <a:schemeClr val="tx1"/>
                </a:solidFill>
                <a:latin typeface="Zar"/>
              </a:rPr>
              <a:t>توجیه</a:t>
            </a:r>
            <a:r>
              <a:rPr lang="fa-IR" sz="2100" b="0" i="0" u="none" strike="noStrike" baseline="0">
                <a:solidFill>
                  <a:schemeClr val="tx1"/>
                </a:solidFill>
                <a:latin typeface="Calibri"/>
              </a:rPr>
              <a:t> </a:t>
            </a:r>
            <a:r>
              <a:rPr lang="fa-IR" sz="2100" b="0" i="0" u="none" strike="noStrike" baseline="0">
                <a:solidFill>
                  <a:schemeClr val="tx1"/>
                </a:solidFill>
                <a:latin typeface="Zar"/>
              </a:rPr>
              <a:t>کرد</a:t>
            </a:r>
            <a:r>
              <a:rPr lang="fa-IR" sz="2100" b="0" i="0" u="none" strike="noStrike" baseline="0">
                <a:solidFill>
                  <a:schemeClr val="tx1"/>
                </a:solidFill>
                <a:latin typeface="Calibri"/>
              </a:rPr>
              <a:t>.</a:t>
            </a:r>
            <a:r>
              <a:rPr lang="fa-IR" sz="2100" b="0" i="0" u="none" strike="noStrike" baseline="0">
                <a:solidFill>
                  <a:schemeClr val="tx1"/>
                </a:solidFill>
                <a:latin typeface="Zar"/>
              </a:rPr>
              <a:t>ای</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a:t>
            </a:r>
            <a:r>
              <a:rPr lang="fa-IR" sz="2100" b="0" i="0" u="none" strike="noStrike" baseline="0">
                <a:solidFill>
                  <a:schemeClr val="tx1"/>
                </a:solidFill>
                <a:latin typeface="Calibri"/>
              </a:rPr>
              <a:t> </a:t>
            </a:r>
            <a:r>
              <a:rPr lang="fa-IR" sz="2100" b="0" i="0" u="none" strike="noStrike" baseline="0">
                <a:solidFill>
                  <a:schemeClr val="tx1"/>
                </a:solidFill>
                <a:latin typeface="Zar"/>
              </a:rPr>
              <a:t>یک</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معروف</a:t>
            </a:r>
            <a:r>
              <a:rPr lang="fa-IR" sz="2100" b="0" i="0" u="none" strike="noStrike" baseline="0">
                <a:solidFill>
                  <a:schemeClr val="tx1"/>
                </a:solidFill>
                <a:latin typeface="Calibri"/>
              </a:rPr>
              <a:t> </a:t>
            </a:r>
            <a:r>
              <a:rPr lang="fa-IR" sz="2100" b="0" i="0" u="none" strike="noStrike" baseline="0">
                <a:solidFill>
                  <a:schemeClr val="tx1"/>
                </a:solidFill>
                <a:latin typeface="Zar"/>
              </a:rPr>
              <a:t>ارزش</a:t>
            </a:r>
            <a:r>
              <a:rPr lang="fa-IR" sz="2100" b="0" i="0" u="none" strike="noStrike" baseline="0">
                <a:solidFill>
                  <a:schemeClr val="tx1"/>
                </a:solidFill>
                <a:latin typeface="Calibri"/>
              </a:rPr>
              <a:t> </a:t>
            </a:r>
            <a:r>
              <a:rPr lang="fa-IR" sz="2100" b="0" i="0" u="none" strike="noStrike" baseline="0">
                <a:solidFill>
                  <a:schemeClr val="tx1"/>
                </a:solidFill>
                <a:latin typeface="Zar"/>
              </a:rPr>
              <a:t>گذاری</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دارایی</a:t>
            </a:r>
            <a:r>
              <a:rPr lang="fa-IR" sz="2100" b="0" i="0" u="none" strike="noStrike" baseline="0">
                <a:solidFill>
                  <a:schemeClr val="tx1"/>
                </a:solidFill>
                <a:latin typeface="Calibri"/>
              </a:rPr>
              <a:t> </a:t>
            </a:r>
            <a:r>
              <a:rPr lang="fa-IR" sz="2100" b="0" i="0" u="none" strike="noStrike" baseline="0">
                <a:solidFill>
                  <a:schemeClr val="tx1"/>
                </a:solidFill>
                <a:latin typeface="Zar"/>
              </a:rPr>
              <a:t>ها</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همبستگیپیاپی</a:t>
            </a:r>
            <a:r>
              <a:rPr lang="fa-IR" sz="2100" b="0" i="0" u="none" strike="noStrike" baseline="0">
                <a:solidFill>
                  <a:schemeClr val="tx1"/>
                </a:solidFill>
                <a:latin typeface="Calibri"/>
              </a:rPr>
              <a:t> </a:t>
            </a:r>
            <a:r>
              <a:rPr lang="fa-IR" sz="2100" b="0" i="0" u="none" strike="noStrike" baseline="0">
                <a:solidFill>
                  <a:schemeClr val="tx1"/>
                </a:solidFill>
                <a:latin typeface="Zar"/>
              </a:rPr>
              <a:t>بازده</a:t>
            </a:r>
            <a:r>
              <a:rPr lang="fa-IR" sz="2100" b="0" i="0" u="none" strike="noStrike" baseline="0">
                <a:solidFill>
                  <a:schemeClr val="tx1"/>
                </a:solidFill>
                <a:latin typeface="Calibri"/>
              </a:rPr>
              <a:t> </a:t>
            </a:r>
            <a:r>
              <a:rPr lang="fa-IR" sz="2100" b="0" i="0" u="none" strike="noStrike" baseline="0">
                <a:solidFill>
                  <a:schemeClr val="tx1"/>
                </a:solidFill>
                <a:latin typeface="Zar"/>
              </a:rPr>
              <a:t>های</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دارایی</a:t>
            </a:r>
            <a:r>
              <a:rPr lang="fa-IR" sz="2100" b="0" i="0" u="none" strike="noStrike" baseline="0">
                <a:solidFill>
                  <a:schemeClr val="tx1"/>
                </a:solidFill>
                <a:latin typeface="Calibri"/>
              </a:rPr>
              <a:t> </a:t>
            </a:r>
            <a:r>
              <a:rPr lang="fa-IR" sz="2100" b="0" i="0" u="none" strike="noStrike" baseline="0">
                <a:solidFill>
                  <a:schemeClr val="tx1"/>
                </a:solidFill>
                <a:latin typeface="Zar"/>
              </a:rPr>
              <a:t>ها</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میباشد</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بر</a:t>
            </a:r>
            <a:r>
              <a:rPr lang="fa-IR" sz="2100" b="0" i="0" u="none" strike="noStrike" baseline="0">
                <a:solidFill>
                  <a:schemeClr val="tx1"/>
                </a:solidFill>
                <a:latin typeface="Calibri"/>
              </a:rPr>
              <a:t> </a:t>
            </a:r>
            <a:r>
              <a:rPr lang="fa-IR" sz="2100" b="0" i="0" u="none" strike="noStrike" baseline="0">
                <a:solidFill>
                  <a:schemeClr val="tx1"/>
                </a:solidFill>
                <a:latin typeface="Zar"/>
              </a:rPr>
              <a:t>مبنای</a:t>
            </a:r>
            <a:r>
              <a:rPr lang="fa-IR" sz="2100" b="0" i="0" u="none" strike="noStrike" baseline="0">
                <a:solidFill>
                  <a:schemeClr val="tx1"/>
                </a:solidFill>
                <a:latin typeface="Calibri"/>
              </a:rPr>
              <a:t> </a:t>
            </a:r>
            <a:r>
              <a:rPr lang="fa-IR" sz="2100" b="0" i="0" u="none" strike="noStrike" baseline="0">
                <a:solidFill>
                  <a:schemeClr val="tx1"/>
                </a:solidFill>
                <a:latin typeface="Zar"/>
              </a:rPr>
              <a:t>مدل</a:t>
            </a:r>
            <a:r>
              <a:rPr lang="fa-IR" sz="2100" b="0" i="0" u="none" strike="noStrike" baseline="0">
                <a:solidFill>
                  <a:schemeClr val="tx1"/>
                </a:solidFill>
                <a:latin typeface="Calibri"/>
              </a:rPr>
              <a:t> </a:t>
            </a:r>
            <a:r>
              <a:rPr lang="fa-IR" sz="2100" b="0" i="0" u="none" strike="noStrike" baseline="0">
                <a:solidFill>
                  <a:schemeClr val="tx1"/>
                </a:solidFill>
                <a:latin typeface="Zar"/>
              </a:rPr>
              <a:t>عامل</a:t>
            </a:r>
            <a:r>
              <a:rPr lang="fa-IR" sz="2100" b="0" i="0" u="none" strike="noStrike" baseline="0">
                <a:solidFill>
                  <a:schemeClr val="tx1"/>
                </a:solidFill>
                <a:latin typeface="Calibri"/>
              </a:rPr>
              <a:t> </a:t>
            </a:r>
            <a:r>
              <a:rPr lang="fa-IR" sz="2100" b="0" i="0" u="none" strike="noStrike" baseline="0">
                <a:solidFill>
                  <a:schemeClr val="tx1"/>
                </a:solidFill>
                <a:latin typeface="Zar"/>
              </a:rPr>
              <a:t>نمایندگی</a:t>
            </a:r>
            <a:r>
              <a:rPr lang="fa-IR" sz="2100" b="0" i="0" u="none" strike="noStrike" baseline="0">
                <a:solidFill>
                  <a:schemeClr val="tx1"/>
                </a:solidFill>
                <a:latin typeface="Calibri"/>
              </a:rPr>
              <a:t> </a:t>
            </a:r>
            <a:r>
              <a:rPr lang="fa-IR" sz="2100" b="0" i="0" u="none" strike="noStrike" baseline="0">
                <a:solidFill>
                  <a:schemeClr val="tx1"/>
                </a:solidFill>
                <a:latin typeface="Zar"/>
              </a:rPr>
              <a:t>استاندارد</a:t>
            </a:r>
            <a:r>
              <a:rPr lang="fa-IR" sz="2100" b="0" i="0" u="none" strike="noStrike" baseline="0">
                <a:solidFill>
                  <a:schemeClr val="tx1"/>
                </a:solidFill>
                <a:latin typeface="Calibri"/>
              </a:rPr>
              <a:t> </a:t>
            </a:r>
            <a:r>
              <a:rPr lang="fa-IR" sz="2100" b="0" i="0" u="none" strike="noStrike" baseline="0">
                <a:solidFill>
                  <a:schemeClr val="tx1"/>
                </a:solidFill>
                <a:latin typeface="Zar"/>
              </a:rPr>
              <a:t>برای</a:t>
            </a:r>
            <a:r>
              <a:rPr lang="fa-IR" sz="2100" b="0" i="0" u="none" strike="noStrike" baseline="0">
                <a:solidFill>
                  <a:schemeClr val="tx1"/>
                </a:solidFill>
                <a:latin typeface="Calibri"/>
              </a:rPr>
              <a:t> </a:t>
            </a:r>
            <a:r>
              <a:rPr lang="fa-IR" sz="2100" b="0" i="0" u="none" strike="noStrike" baseline="0">
                <a:solidFill>
                  <a:schemeClr val="tx1"/>
                </a:solidFill>
                <a:latin typeface="Zar"/>
              </a:rPr>
              <a:t>مصرف</a:t>
            </a:r>
            <a:r>
              <a:rPr lang="fa-IR" sz="2100" b="0" i="0" u="none" strike="noStrike" baseline="0">
                <a:solidFill>
                  <a:schemeClr val="tx1"/>
                </a:solidFill>
                <a:latin typeface="Calibri"/>
              </a:rPr>
              <a:t> </a:t>
            </a:r>
            <a:r>
              <a:rPr lang="fa-IR" sz="2100" b="0" i="0" u="none" strike="noStrike" baseline="0">
                <a:solidFill>
                  <a:schemeClr val="tx1"/>
                </a:solidFill>
                <a:latin typeface="Zar"/>
              </a:rPr>
              <a:t>و</a:t>
            </a:r>
            <a:r>
              <a:rPr lang="fa-IR" sz="2100" b="0" i="0" u="none" strike="noStrike" baseline="0">
                <a:solidFill>
                  <a:schemeClr val="tx1"/>
                </a:solidFill>
                <a:latin typeface="Calibri"/>
              </a:rPr>
              <a:t> </a:t>
            </a:r>
            <a:r>
              <a:rPr lang="fa-IR" sz="2100" b="0" i="0" u="none" strike="noStrike" baseline="0">
                <a:solidFill>
                  <a:schemeClr val="tx1"/>
                </a:solidFill>
                <a:latin typeface="Zar"/>
              </a:rPr>
              <a:t>قیمت</a:t>
            </a:r>
            <a:r>
              <a:rPr lang="fa-IR" sz="2100" b="0" i="0" u="none" strike="noStrike" baseline="0">
                <a:solidFill>
                  <a:schemeClr val="tx1"/>
                </a:solidFill>
                <a:latin typeface="Calibri"/>
              </a:rPr>
              <a:t> </a:t>
            </a:r>
            <a:r>
              <a:rPr lang="fa-IR" sz="2100" b="0" i="0" u="none" strike="noStrike" baseline="0">
                <a:solidFill>
                  <a:schemeClr val="tx1"/>
                </a:solidFill>
                <a:latin typeface="Zar"/>
              </a:rPr>
              <a:t>گذاری</a:t>
            </a:r>
            <a:r>
              <a:rPr lang="fa-IR" sz="2100" b="0" i="0" u="none" strike="noStrike" baseline="0">
                <a:solidFill>
                  <a:schemeClr val="tx1"/>
                </a:solidFill>
                <a:latin typeface="Calibri"/>
              </a:rPr>
              <a:t> </a:t>
            </a:r>
            <a:r>
              <a:rPr lang="fa-IR" sz="2100" b="0" i="0" u="none" strike="noStrike" baseline="0">
                <a:solidFill>
                  <a:schemeClr val="tx1"/>
                </a:solidFill>
                <a:latin typeface="Zar"/>
              </a:rPr>
              <a:t>دارایی</a:t>
            </a:r>
            <a:r>
              <a:rPr lang="fa-IR" sz="2100" b="0" i="0" u="none" strike="noStrike" baseline="0">
                <a:solidFill>
                  <a:schemeClr val="tx1"/>
                </a:solidFill>
                <a:latin typeface="Calibri"/>
              </a:rPr>
              <a:t> </a:t>
            </a:r>
            <a:r>
              <a:rPr lang="fa-IR" sz="2100" b="0" i="0" u="none" strike="noStrike" baseline="0">
                <a:solidFill>
                  <a:schemeClr val="tx1"/>
                </a:solidFill>
                <a:latin typeface="Zar"/>
              </a:rPr>
              <a:t>ها</a:t>
            </a:r>
            <a:r>
              <a:rPr lang="fa-IR" sz="2100" b="0" i="0" u="none" strike="noStrike" baseline="0">
                <a:solidFill>
                  <a:schemeClr val="tx1"/>
                </a:solidFill>
                <a:latin typeface="Calibri"/>
              </a:rPr>
              <a:t> </a:t>
            </a:r>
            <a:r>
              <a:rPr lang="fa-IR" sz="2100" b="0" i="0" u="none" strike="noStrike" baseline="0">
                <a:solidFill>
                  <a:schemeClr val="tx1"/>
                </a:solidFill>
                <a:latin typeface="Zar"/>
              </a:rPr>
              <a:t>از</a:t>
            </a:r>
            <a:r>
              <a:rPr lang="fa-IR" sz="2100" b="0" i="0" u="none" strike="noStrike" baseline="0">
                <a:solidFill>
                  <a:schemeClr val="tx1"/>
                </a:solidFill>
                <a:latin typeface="Calibri"/>
              </a:rPr>
              <a:t> </a:t>
            </a:r>
            <a:r>
              <a:rPr lang="fa-IR" sz="2100" b="0" i="0" u="none" strike="noStrike" baseline="0">
                <a:solidFill>
                  <a:schemeClr val="tx1"/>
                </a:solidFill>
                <a:latin typeface="Zar"/>
              </a:rPr>
              <a:t>طرقیبازده</a:t>
            </a:r>
            <a:r>
              <a:rPr lang="fa-IR" sz="2100" b="0" i="0" u="none" strike="noStrike" baseline="0">
                <a:solidFill>
                  <a:schemeClr val="tx1"/>
                </a:solidFill>
                <a:latin typeface="Calibri"/>
              </a:rPr>
              <a:t> </a:t>
            </a:r>
            <a:r>
              <a:rPr lang="fa-IR" sz="2100" b="0" i="0" u="none" strike="noStrike" baseline="0">
                <a:solidFill>
                  <a:schemeClr val="tx1"/>
                </a:solidFill>
                <a:latin typeface="Zar"/>
              </a:rPr>
              <a:t>تنزیلی</a:t>
            </a:r>
            <a:r>
              <a:rPr lang="fa-IR" sz="2100" b="0" i="0" u="none" strike="noStrike" baseline="0">
                <a:solidFill>
                  <a:schemeClr val="tx1"/>
                </a:solidFill>
                <a:latin typeface="Calibri"/>
              </a:rPr>
              <a:t> </a:t>
            </a:r>
            <a:r>
              <a:rPr lang="fa-IR" sz="2100" b="0" i="0" u="none" strike="noStrike" baseline="0">
                <a:solidFill>
                  <a:schemeClr val="tx1"/>
                </a:solidFill>
                <a:latin typeface="Zar"/>
              </a:rPr>
              <a:t>با</a:t>
            </a:r>
            <a:r>
              <a:rPr lang="fa-IR" sz="2100" b="0" i="0" u="none" strike="noStrike" baseline="0">
                <a:solidFill>
                  <a:schemeClr val="tx1"/>
                </a:solidFill>
                <a:latin typeface="Calibri"/>
              </a:rPr>
              <a:t> </a:t>
            </a:r>
            <a:r>
              <a:rPr lang="fa-IR" sz="2100" b="0" i="0" u="none" strike="noStrike" baseline="0">
                <a:solidFill>
                  <a:schemeClr val="tx1"/>
                </a:solidFill>
                <a:latin typeface="Zar"/>
              </a:rPr>
              <a:t>استفاده</a:t>
            </a:r>
            <a:r>
              <a:rPr lang="fa-IR" sz="2100" b="0" i="0" u="none" strike="noStrike" baseline="0">
                <a:solidFill>
                  <a:schemeClr val="tx1"/>
                </a:solidFill>
                <a:latin typeface="Calibri"/>
              </a:rPr>
              <a:t> </a:t>
            </a:r>
            <a:r>
              <a:rPr lang="fa-IR" sz="2100" b="0" i="0" u="none" strike="noStrike" baseline="0">
                <a:solidFill>
                  <a:schemeClr val="tx1"/>
                </a:solidFill>
                <a:latin typeface="Zar"/>
              </a:rPr>
              <a:t>از</a:t>
            </a:r>
            <a:r>
              <a:rPr lang="fa-IR" sz="2100" b="0" i="0" u="none" strike="noStrike" baseline="0">
                <a:solidFill>
                  <a:schemeClr val="tx1"/>
                </a:solidFill>
                <a:latin typeface="Calibri"/>
              </a:rPr>
              <a:t> </a:t>
            </a:r>
            <a:r>
              <a:rPr lang="fa-IR" sz="2100" b="0" i="0" u="none" strike="noStrike" baseline="0">
                <a:solidFill>
                  <a:schemeClr val="tx1"/>
                </a:solidFill>
                <a:latin typeface="Zar"/>
              </a:rPr>
              <a:t>نرخ</a:t>
            </a:r>
            <a:r>
              <a:rPr lang="fa-IR" sz="2100" b="0" i="0" u="none" strike="noStrike" baseline="0">
                <a:solidFill>
                  <a:schemeClr val="tx1"/>
                </a:solidFill>
                <a:latin typeface="Calibri"/>
              </a:rPr>
              <a:t> </a:t>
            </a:r>
            <a:r>
              <a:rPr lang="fa-IR" sz="2100" b="0" i="0" u="none" strike="noStrike" baseline="0">
                <a:solidFill>
                  <a:schemeClr val="tx1"/>
                </a:solidFill>
                <a:latin typeface="Zar"/>
              </a:rPr>
              <a:t>نهایی</a:t>
            </a:r>
            <a:r>
              <a:rPr lang="fa-IR" sz="2100" b="0" i="0" u="none" strike="noStrike" baseline="0">
                <a:solidFill>
                  <a:schemeClr val="tx1"/>
                </a:solidFill>
                <a:latin typeface="Calibri"/>
              </a:rPr>
              <a:t> </a:t>
            </a:r>
            <a:r>
              <a:rPr lang="fa-IR" sz="2100" b="0" i="0" u="none" strike="noStrike" baseline="0">
                <a:solidFill>
                  <a:schemeClr val="tx1"/>
                </a:solidFill>
                <a:latin typeface="Zar"/>
              </a:rPr>
              <a:t>جانشینی</a:t>
            </a:r>
            <a:r>
              <a:rPr lang="fa-IR" sz="2100" b="0" i="0" u="none" strike="noStrike" baseline="0">
                <a:solidFill>
                  <a:schemeClr val="tx1"/>
                </a:solidFill>
                <a:latin typeface="Calibri"/>
              </a:rPr>
              <a:t> </a:t>
            </a:r>
            <a:r>
              <a:rPr lang="fa-IR" sz="2100" b="0" i="0" u="none" strike="noStrike" baseline="0">
                <a:solidFill>
                  <a:schemeClr val="tx1"/>
                </a:solidFill>
                <a:latin typeface="Zar"/>
              </a:rPr>
              <a:t>است</a:t>
            </a:r>
            <a:r>
              <a:rPr lang="fa-IR" sz="2100" b="0" i="0" u="none" strike="noStrike" baseline="0">
                <a:solidFill>
                  <a:schemeClr val="tx1"/>
                </a:solidFill>
                <a:latin typeface="Calibri"/>
              </a:rPr>
              <a:t>. </a:t>
            </a:r>
          </a:p>
        </p:txBody>
      </p:sp>
      <p:sp>
        <p:nvSpPr>
          <p:cNvPr id="3" name="Rectangle 2"/>
          <p:cNvSpPr/>
          <p:nvPr/>
        </p:nvSpPr>
        <p:spPr>
          <a:xfrm>
            <a:off x="3357408" y="286644"/>
            <a:ext cx="5971508" cy="461665"/>
          </a:xfrm>
          <a:prstGeom prst="rect">
            <a:avLst/>
          </a:prstGeom>
        </p:spPr>
        <p:txBody>
          <a:bodyPr wrap="none"/>
          <a:lstStyle>
            <a:lvl1pPr lvl="0">
              <a:defRPr/>
            </a:lvl1pPr>
          </a:lstStyle>
          <a:p>
            <a:pPr lvl="0" algn="r"/>
            <a:r>
              <a:rPr lang="fa-IR" sz="2400" b="1">
                <a:solidFill>
                  <a:schemeClr val="accent5"/>
                </a:solidFill>
                <a:latin typeface="Zar"/>
              </a:rPr>
              <a:t>مدل</a:t>
            </a:r>
            <a:r>
              <a:rPr lang="fa-IR" sz="2400" b="1">
                <a:solidFill>
                  <a:schemeClr val="accent5"/>
                </a:solidFill>
              </a:rPr>
              <a:t> </a:t>
            </a:r>
            <a:r>
              <a:rPr lang="fa-IR" sz="2400" b="1">
                <a:solidFill>
                  <a:schemeClr val="accent5"/>
                </a:solidFill>
                <a:latin typeface="Zar"/>
              </a:rPr>
              <a:t>قیمت</a:t>
            </a:r>
            <a:r>
              <a:rPr lang="fa-IR" sz="2400" b="1">
                <a:solidFill>
                  <a:schemeClr val="accent5"/>
                </a:solidFill>
              </a:rPr>
              <a:t> </a:t>
            </a:r>
            <a:r>
              <a:rPr lang="fa-IR" sz="2400" b="1">
                <a:solidFill>
                  <a:schemeClr val="accent5"/>
                </a:solidFill>
                <a:latin typeface="Zar"/>
              </a:rPr>
              <a:t>گذاری</a:t>
            </a:r>
            <a:r>
              <a:rPr lang="fa-IR" sz="2400" b="1">
                <a:solidFill>
                  <a:schemeClr val="accent5"/>
                </a:solidFill>
              </a:rPr>
              <a:t> </a:t>
            </a:r>
            <a:r>
              <a:rPr lang="fa-IR" sz="2400" b="1">
                <a:solidFill>
                  <a:schemeClr val="accent5"/>
                </a:solidFill>
                <a:latin typeface="Zar"/>
              </a:rPr>
              <a:t>دارایی</a:t>
            </a:r>
            <a:r>
              <a:rPr lang="fa-IR" sz="2400" b="1">
                <a:solidFill>
                  <a:schemeClr val="accent5"/>
                </a:solidFill>
              </a:rPr>
              <a:t> </a:t>
            </a:r>
            <a:r>
              <a:rPr lang="fa-IR" sz="2400" b="1">
                <a:solidFill>
                  <a:schemeClr val="accent5"/>
                </a:solidFill>
                <a:latin typeface="Zar"/>
              </a:rPr>
              <a:t>سرمایه</a:t>
            </a:r>
            <a:r>
              <a:rPr lang="fa-IR" sz="2400" b="1">
                <a:solidFill>
                  <a:schemeClr val="accent5"/>
                </a:solidFill>
              </a:rPr>
              <a:t> </a:t>
            </a:r>
            <a:r>
              <a:rPr lang="fa-IR" sz="2400" b="1">
                <a:solidFill>
                  <a:schemeClr val="accent5"/>
                </a:solidFill>
                <a:latin typeface="Zar"/>
              </a:rPr>
              <a:t>ای</a:t>
            </a:r>
            <a:r>
              <a:rPr lang="fa-IR" sz="2400" b="1">
                <a:solidFill>
                  <a:schemeClr val="accent5"/>
                </a:solidFill>
              </a:rPr>
              <a:t> </a:t>
            </a:r>
            <a:r>
              <a:rPr lang="fa-IR" sz="2400" b="1">
                <a:solidFill>
                  <a:schemeClr val="accent5"/>
                </a:solidFill>
                <a:latin typeface="Zar"/>
              </a:rPr>
              <a:t>مبتنی</a:t>
            </a:r>
            <a:r>
              <a:rPr lang="fa-IR" sz="2400" b="1">
                <a:solidFill>
                  <a:schemeClr val="accent5"/>
                </a:solidFill>
              </a:rPr>
              <a:t> </a:t>
            </a:r>
            <a:r>
              <a:rPr lang="fa-IR" sz="2400" b="1">
                <a:solidFill>
                  <a:schemeClr val="accent5"/>
                </a:solidFill>
                <a:latin typeface="Zar"/>
              </a:rPr>
              <a:t>بر</a:t>
            </a:r>
            <a:r>
              <a:rPr lang="fa-IR" sz="2400" b="1">
                <a:solidFill>
                  <a:schemeClr val="accent5"/>
                </a:solidFill>
              </a:rPr>
              <a:t> </a:t>
            </a:r>
            <a:r>
              <a:rPr lang="fa-IR" sz="2400" b="1">
                <a:solidFill>
                  <a:schemeClr val="accent5"/>
                </a:solidFill>
                <a:latin typeface="Zar"/>
              </a:rPr>
              <a:t>مصرف</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422031"/>
            <a:ext cx="9437077" cy="3662542"/>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مدل</a:t>
            </a:r>
            <a:r>
              <a:rPr lang="fa-IR" sz="2400" b="0" i="0" u="none" strike="noStrike" baseline="0">
                <a:solidFill>
                  <a:schemeClr val="tx1"/>
                </a:solidFill>
                <a:latin typeface="Calibri"/>
              </a:rPr>
              <a:t> </a:t>
            </a:r>
            <a:r>
              <a:rPr sz="2400" b="0" i="0" u="none" strike="noStrike" baseline="0">
                <a:solidFill>
                  <a:schemeClr val="tx1"/>
                </a:solidFill>
                <a:latin typeface="Calibri"/>
              </a:rPr>
              <a:t>C-CAPM</a:t>
            </a:r>
            <a:r>
              <a:rPr lang="fa-IR" sz="2400" b="0" i="0" u="none" strike="noStrike" baseline="0">
                <a:solidFill>
                  <a:schemeClr val="tx1"/>
                </a:solidFill>
                <a:latin typeface="Calibri"/>
              </a:rPr>
              <a:t> </a:t>
            </a:r>
            <a:r>
              <a:rPr lang="fa-IR" sz="2400" b="0" i="0" u="none" strike="noStrike" baseline="0">
                <a:solidFill>
                  <a:schemeClr val="tx1"/>
                </a:solidFill>
                <a:latin typeface="Zar"/>
              </a:rPr>
              <a:t>هنگامی</a:t>
            </a:r>
            <a:r>
              <a:rPr lang="fa-IR" sz="2400" b="0" i="0" u="none" strike="noStrike" baseline="0">
                <a:solidFill>
                  <a:schemeClr val="tx1"/>
                </a:solidFill>
                <a:latin typeface="Calibri"/>
              </a:rPr>
              <a:t> </a:t>
            </a:r>
            <a:r>
              <a:rPr lang="fa-IR" sz="2400" b="0" i="0" u="none" strike="noStrike" baseline="0">
                <a:solidFill>
                  <a:schemeClr val="tx1"/>
                </a:solidFill>
                <a:latin typeface="Zar"/>
              </a:rPr>
              <a:t>که</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اوراق</a:t>
            </a:r>
            <a:r>
              <a:rPr lang="fa-IR" sz="2400" b="0" i="0" u="none" strike="noStrike" baseline="0">
                <a:solidFill>
                  <a:schemeClr val="tx1"/>
                </a:solidFill>
                <a:latin typeface="Calibri"/>
              </a:rPr>
              <a:t> </a:t>
            </a:r>
            <a:r>
              <a:rPr lang="fa-IR" sz="2400" b="0" i="0" u="none" strike="noStrike" baseline="0">
                <a:solidFill>
                  <a:schemeClr val="tx1"/>
                </a:solidFill>
                <a:latin typeface="Zar"/>
              </a:rPr>
              <a:t>بهادار</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کل</a:t>
            </a:r>
            <a:r>
              <a:rPr lang="fa-IR" sz="2400" b="0" i="0" u="none" strike="noStrike" baseline="0">
                <a:solidFill>
                  <a:schemeClr val="tx1"/>
                </a:solidFill>
                <a:latin typeface="Calibri"/>
              </a:rPr>
              <a:t> </a:t>
            </a:r>
            <a:r>
              <a:rPr lang="fa-IR" sz="2400" b="0" i="0" u="none" strike="noStrike" baseline="0">
                <a:solidFill>
                  <a:schemeClr val="tx1"/>
                </a:solidFill>
                <a:latin typeface="Zar"/>
              </a:rPr>
              <a:t>بطور</a:t>
            </a:r>
            <a:r>
              <a:rPr lang="fa-IR" sz="2400" b="0" i="0" u="none" strike="noStrike" baseline="0">
                <a:solidFill>
                  <a:schemeClr val="tx1"/>
                </a:solidFill>
                <a:latin typeface="Calibri"/>
              </a:rPr>
              <a:t> </a:t>
            </a:r>
            <a:r>
              <a:rPr lang="fa-IR" sz="2400" b="0" i="0" u="none" strike="noStrike" baseline="0">
                <a:solidFill>
                  <a:schemeClr val="tx1"/>
                </a:solidFill>
                <a:latin typeface="Zar"/>
              </a:rPr>
              <a:t>مشترک</a:t>
            </a:r>
            <a:r>
              <a:rPr lang="fa-IR" sz="2400" b="0" i="0" u="none" strike="noStrike" baseline="0">
                <a:solidFill>
                  <a:schemeClr val="tx1"/>
                </a:solidFill>
                <a:latin typeface="Calibri"/>
              </a:rPr>
              <a:t> </a:t>
            </a:r>
            <a:r>
              <a:rPr lang="fa-IR" sz="2400" b="0" i="0" u="none" strike="noStrike" baseline="0">
                <a:solidFill>
                  <a:schemeClr val="tx1"/>
                </a:solidFill>
                <a:latin typeface="Zar"/>
              </a:rPr>
              <a:t>تویع</a:t>
            </a:r>
            <a:r>
              <a:rPr lang="fa-IR" sz="2400" b="0" i="0" u="none" strike="noStrike" baseline="0">
                <a:solidFill>
                  <a:schemeClr val="tx1"/>
                </a:solidFill>
                <a:latin typeface="Calibri"/>
              </a:rPr>
              <a:t> </a:t>
            </a:r>
            <a:r>
              <a:rPr lang="fa-IR" sz="2400" b="0" i="0" u="none" strike="noStrike" baseline="0">
                <a:solidFill>
                  <a:schemeClr val="tx1"/>
                </a:solidFill>
                <a:latin typeface="Zar"/>
              </a:rPr>
              <a:t>شده</a:t>
            </a:r>
            <a:r>
              <a:rPr lang="fa-IR" sz="2400" b="0" i="0" u="none" strike="noStrike" baseline="0">
                <a:solidFill>
                  <a:schemeClr val="tx1"/>
                </a:solidFill>
                <a:latin typeface="Calibri"/>
              </a:rPr>
              <a:t> </a:t>
            </a:r>
            <a:r>
              <a:rPr lang="fa-IR" sz="2400" b="0" i="0" u="none" strike="noStrike" baseline="0">
                <a:solidFill>
                  <a:schemeClr val="tx1"/>
                </a:solidFill>
                <a:latin typeface="Zar"/>
              </a:rPr>
              <a:t>باشد</a:t>
            </a:r>
            <a:r>
              <a:rPr lang="fa-IR" sz="2400" b="0" i="0" u="none" strike="noStrike" baseline="0">
                <a:solidFill>
                  <a:schemeClr val="tx1"/>
                </a:solidFill>
                <a:latin typeface="Calibri"/>
              </a:rPr>
              <a:t> </a:t>
            </a:r>
            <a:r>
              <a:rPr lang="fa-IR" sz="2400" b="0" i="0" u="none" strike="noStrike" baseline="0">
                <a:solidFill>
                  <a:schemeClr val="tx1"/>
                </a:solidFill>
                <a:latin typeface="Zar"/>
              </a:rPr>
              <a:t>،</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کنندگان</a:t>
            </a:r>
            <a:r>
              <a:rPr lang="fa-IR" sz="2400" b="0" i="0" u="none" strike="noStrike" baseline="0">
                <a:solidFill>
                  <a:schemeClr val="tx1"/>
                </a:solidFill>
                <a:latin typeface="Calibri"/>
              </a:rPr>
              <a:t> </a:t>
            </a:r>
            <a:r>
              <a:rPr lang="fa-IR" sz="2400" b="0" i="0" u="none" strike="noStrike" baseline="0">
                <a:solidFill>
                  <a:schemeClr val="tx1"/>
                </a:solidFill>
                <a:latin typeface="Zar"/>
              </a:rPr>
              <a:t>همان</a:t>
            </a:r>
            <a:r>
              <a:rPr lang="fa-IR" sz="2400" b="0" i="0" u="none" strike="noStrike" baseline="0">
                <a:solidFill>
                  <a:schemeClr val="tx1"/>
                </a:solidFill>
                <a:latin typeface="Calibri"/>
              </a:rPr>
              <a:t> </a:t>
            </a:r>
            <a:r>
              <a:rPr lang="fa-IR" sz="2400" b="0" i="0" u="none" strike="noStrike" baseline="0">
                <a:solidFill>
                  <a:schemeClr val="tx1"/>
                </a:solidFill>
                <a:latin typeface="Zar"/>
              </a:rPr>
              <a:t>ضریب</a:t>
            </a:r>
            <a:r>
              <a:rPr lang="fa-IR" sz="2400" b="0" i="0" u="none" strike="noStrike" baseline="0">
                <a:solidFill>
                  <a:schemeClr val="tx1"/>
                </a:solidFill>
                <a:latin typeface="Calibri"/>
              </a:rPr>
              <a:t> </a:t>
            </a:r>
            <a:r>
              <a:rPr lang="fa-IR" sz="2400" b="0" i="0" u="none" strike="noStrike" baseline="0">
                <a:solidFill>
                  <a:schemeClr val="tx1"/>
                </a:solidFill>
                <a:latin typeface="Zar"/>
              </a:rPr>
              <a:t>پایداری</a:t>
            </a:r>
            <a:r>
              <a:rPr lang="fa-IR" sz="2400" b="0" i="0" u="none" strike="noStrike" baseline="0">
                <a:solidFill>
                  <a:schemeClr val="tx1"/>
                </a:solidFill>
                <a:latin typeface="Calibri"/>
              </a:rPr>
              <a:t> </a:t>
            </a:r>
            <a:r>
              <a:rPr lang="fa-IR" sz="2400" b="0" i="0" u="none" strike="noStrike" baseline="0">
                <a:solidFill>
                  <a:schemeClr val="tx1"/>
                </a:solidFill>
                <a:latin typeface="Zar"/>
              </a:rPr>
              <a:t>مربط</a:t>
            </a:r>
            <a:r>
              <a:rPr lang="fa-IR" sz="2400" b="0" i="0" u="none" strike="noStrike" baseline="0">
                <a:solidFill>
                  <a:schemeClr val="tx1"/>
                </a:solidFill>
                <a:latin typeface="Calibri"/>
              </a:rPr>
              <a:t> </a:t>
            </a:r>
            <a:r>
              <a:rPr lang="fa-IR" sz="2400" b="0" i="0" u="none" strike="noStrike" baseline="0">
                <a:solidFill>
                  <a:schemeClr val="tx1"/>
                </a:solidFill>
                <a:latin typeface="Zar"/>
              </a:rPr>
              <a:t>به</a:t>
            </a:r>
            <a:r>
              <a:rPr lang="fa-IR" sz="2400" b="0" i="0" u="none" strike="noStrike" baseline="0">
                <a:solidFill>
                  <a:schemeClr val="tx1"/>
                </a:solidFill>
                <a:latin typeface="Calibri"/>
              </a:rPr>
              <a:t> </a:t>
            </a:r>
            <a:r>
              <a:rPr lang="fa-IR" sz="2400" b="0" i="0" u="none" strike="noStrike" baseline="0">
                <a:solidFill>
                  <a:schemeClr val="tx1"/>
                </a:solidFill>
                <a:latin typeface="Zar"/>
              </a:rPr>
              <a:t>ریسک</a:t>
            </a:r>
            <a:r>
              <a:rPr lang="fa-IR" sz="2400" b="0" i="0" u="none" strike="noStrike" baseline="0">
                <a:solidFill>
                  <a:schemeClr val="tx1"/>
                </a:solidFill>
                <a:latin typeface="Calibri"/>
              </a:rPr>
              <a:t> </a:t>
            </a:r>
            <a:r>
              <a:rPr lang="fa-IR" sz="2400" b="0" i="0" u="none" strike="noStrike" baseline="0">
                <a:solidFill>
                  <a:schemeClr val="tx1"/>
                </a:solidFill>
                <a:latin typeface="Zar"/>
              </a:rPr>
              <a:t>گریزی</a:t>
            </a:r>
            <a:r>
              <a:rPr lang="fa-IR" sz="2400" b="0" i="0" u="none" strike="noStrike" baseline="0">
                <a:solidFill>
                  <a:schemeClr val="tx1"/>
                </a:solidFill>
                <a:latin typeface="Calibri"/>
              </a:rPr>
              <a:t>  </a:t>
            </a:r>
            <a:r>
              <a:rPr lang="fa-IR" sz="2400" b="0" i="0" u="none" strike="noStrike" baseline="0">
                <a:solidFill>
                  <a:schemeClr val="tx1"/>
                </a:solidFill>
                <a:latin typeface="Zar"/>
              </a:rPr>
              <a:t>را</a:t>
            </a:r>
            <a:r>
              <a:rPr lang="fa-IR" sz="2400" b="0" i="0" u="none" strike="noStrike" baseline="0">
                <a:solidFill>
                  <a:schemeClr val="tx1"/>
                </a:solidFill>
                <a:latin typeface="Calibri"/>
              </a:rPr>
              <a:t> </a:t>
            </a:r>
            <a:r>
              <a:rPr lang="fa-IR" sz="2400" b="0" i="0" u="none" strike="noStrike" baseline="0">
                <a:solidFill>
                  <a:schemeClr val="tx1"/>
                </a:solidFill>
                <a:latin typeface="Zar"/>
              </a:rPr>
              <a:t>دارند</a:t>
            </a:r>
            <a:r>
              <a:rPr lang="fa-IR" sz="2400" b="0" i="0" u="none" strike="noStrike" baseline="0">
                <a:solidFill>
                  <a:schemeClr val="tx1"/>
                </a:solidFill>
                <a:latin typeface="Calibri"/>
              </a:rPr>
              <a:t>. </a:t>
            </a:r>
            <a:r>
              <a:rPr lang="fa-IR" sz="2400" b="0" i="0" u="none" strike="noStrike" baseline="0">
                <a:solidFill>
                  <a:schemeClr val="tx1"/>
                </a:solidFill>
                <a:latin typeface="Zar"/>
              </a:rPr>
              <a:t>بر</a:t>
            </a:r>
            <a:r>
              <a:rPr lang="fa-IR" sz="2400" b="0" i="0" u="none" strike="noStrike" baseline="0">
                <a:solidFill>
                  <a:schemeClr val="tx1"/>
                </a:solidFill>
                <a:latin typeface="Calibri"/>
              </a:rPr>
              <a:t> </a:t>
            </a:r>
            <a:r>
              <a:rPr lang="fa-IR" sz="2400" b="0" i="0" u="none" strike="noStrike" baseline="0">
                <a:solidFill>
                  <a:schemeClr val="tx1"/>
                </a:solidFill>
                <a:latin typeface="Zar"/>
              </a:rPr>
              <a:t>اساس</a:t>
            </a:r>
            <a:r>
              <a:rPr lang="fa-IR" sz="2400" b="0" i="0" u="none" strike="noStrike" baseline="0">
                <a:solidFill>
                  <a:schemeClr val="tx1"/>
                </a:solidFill>
                <a:latin typeface="Calibri"/>
              </a:rPr>
              <a:t> </a:t>
            </a:r>
            <a:r>
              <a:rPr lang="fa-IR" sz="2400" b="0" i="0" u="none" strike="noStrike" baseline="0">
                <a:solidFill>
                  <a:schemeClr val="tx1"/>
                </a:solidFill>
                <a:latin typeface="Zar"/>
              </a:rPr>
              <a:t>این</a:t>
            </a:r>
            <a:r>
              <a:rPr lang="fa-IR" sz="2400" b="0" i="0" u="none" strike="noStrike" baseline="0">
                <a:solidFill>
                  <a:schemeClr val="tx1"/>
                </a:solidFill>
                <a:latin typeface="Calibri"/>
              </a:rPr>
              <a:t> (</a:t>
            </a:r>
            <a:r>
              <a:rPr lang="fa-IR" sz="2400" b="0" i="0" u="none" strike="noStrike" baseline="0">
                <a:solidFill>
                  <a:schemeClr val="tx1"/>
                </a:solidFill>
                <a:latin typeface="Zar"/>
              </a:rPr>
              <a:t>کاهش</a:t>
            </a:r>
            <a:r>
              <a:rPr lang="fa-IR" sz="2400" b="0" i="0" u="none" strike="noStrike" baseline="0">
                <a:solidFill>
                  <a:schemeClr val="tx1"/>
                </a:solidFill>
                <a:latin typeface="Calibri"/>
              </a:rPr>
              <a:t> </a:t>
            </a:r>
            <a:r>
              <a:rPr lang="fa-IR" sz="2400" b="0" i="0" u="none" strike="noStrike" baseline="0">
                <a:solidFill>
                  <a:schemeClr val="tx1"/>
                </a:solidFill>
                <a:latin typeface="Zar"/>
              </a:rPr>
              <a:t>حاشیه</a:t>
            </a:r>
            <a:r>
              <a:rPr lang="fa-IR" sz="2400" b="0" i="0" u="none" strike="noStrike" baseline="0">
                <a:solidFill>
                  <a:schemeClr val="tx1"/>
                </a:solidFill>
                <a:latin typeface="Calibri"/>
              </a:rPr>
              <a:t> </a:t>
            </a:r>
            <a:r>
              <a:rPr lang="fa-IR" sz="2400" b="0" i="0" u="none" strike="noStrike" baseline="0">
                <a:solidFill>
                  <a:schemeClr val="tx1"/>
                </a:solidFill>
                <a:latin typeface="Zar"/>
              </a:rPr>
              <a:t>سودمندی</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زمانی</a:t>
            </a:r>
            <a:r>
              <a:rPr lang="fa-IR" sz="2400" b="0" i="0" u="none" strike="noStrike" baseline="0">
                <a:solidFill>
                  <a:schemeClr val="tx1"/>
                </a:solidFill>
                <a:latin typeface="Calibri"/>
              </a:rPr>
              <a:t> </a:t>
            </a:r>
            <a:r>
              <a:rPr lang="fa-IR" sz="2400" b="0" i="0" u="none" strike="noStrike" baseline="0">
                <a:solidFill>
                  <a:schemeClr val="tx1"/>
                </a:solidFill>
                <a:latin typeface="Zar"/>
              </a:rPr>
              <a:t>که</a:t>
            </a:r>
            <a:r>
              <a:rPr lang="fa-IR" sz="2400" b="0" i="0" u="none" strike="noStrike" baseline="0">
                <a:solidFill>
                  <a:schemeClr val="tx1"/>
                </a:solidFill>
                <a:latin typeface="Calibri"/>
              </a:rPr>
              <a:t> </a:t>
            </a:r>
            <a:r>
              <a:rPr lang="fa-IR" sz="2400" b="0" i="0" u="none" strike="noStrike" baseline="0">
                <a:solidFill>
                  <a:schemeClr val="tx1"/>
                </a:solidFill>
                <a:latin typeface="Zar"/>
              </a:rPr>
              <a:t>مجموع</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سطح</a:t>
            </a:r>
            <a:r>
              <a:rPr lang="fa-IR" sz="2400" b="0" i="0" u="none" strike="noStrike" baseline="0">
                <a:solidFill>
                  <a:schemeClr val="tx1"/>
                </a:solidFill>
                <a:latin typeface="Calibri"/>
              </a:rPr>
              <a:t> </a:t>
            </a:r>
            <a:r>
              <a:rPr lang="fa-IR" sz="2400" b="0" i="0" u="none" strike="noStrike" baseline="0">
                <a:solidFill>
                  <a:schemeClr val="tx1"/>
                </a:solidFill>
                <a:latin typeface="Zar"/>
              </a:rPr>
              <a:t>پایینی</a:t>
            </a:r>
            <a:r>
              <a:rPr lang="fa-IR" sz="2400" b="0" i="0" u="none" strike="noStrike" baseline="0">
                <a:solidFill>
                  <a:schemeClr val="tx1"/>
                </a:solidFill>
                <a:latin typeface="Calibri"/>
              </a:rPr>
              <a:t> </a:t>
            </a:r>
            <a:r>
              <a:rPr lang="fa-IR" sz="2400" b="0" i="0" u="none" strike="noStrike" baseline="0">
                <a:solidFill>
                  <a:schemeClr val="tx1"/>
                </a:solidFill>
                <a:latin typeface="Zar"/>
              </a:rPr>
              <a:t>باشد</a:t>
            </a:r>
            <a:r>
              <a:rPr lang="fa-IR" sz="2400" b="0" i="0" u="none" strike="noStrike" baseline="0">
                <a:solidFill>
                  <a:schemeClr val="tx1"/>
                </a:solidFill>
                <a:latin typeface="Calibri"/>
              </a:rPr>
              <a:t> </a:t>
            </a:r>
            <a:r>
              <a:rPr lang="fa-IR" sz="2400" b="0" i="0" u="none" strike="noStrike" baseline="0">
                <a:solidFill>
                  <a:schemeClr val="tx1"/>
                </a:solidFill>
                <a:latin typeface="Zar"/>
              </a:rPr>
              <a:t>،</a:t>
            </a:r>
            <a:r>
              <a:rPr lang="fa-IR" sz="2400" b="0" i="0" u="none" strike="noStrike" baseline="0">
                <a:solidFill>
                  <a:schemeClr val="tx1"/>
                </a:solidFill>
                <a:latin typeface="Calibri"/>
              </a:rPr>
              <a:t> </a:t>
            </a:r>
            <a:r>
              <a:rPr lang="fa-IR" sz="2400" b="0" i="0" u="none" strike="noStrike" baseline="0">
                <a:solidFill>
                  <a:schemeClr val="tx1"/>
                </a:solidFill>
                <a:latin typeface="Zar"/>
              </a:rPr>
              <a:t>اوراق</a:t>
            </a:r>
            <a:r>
              <a:rPr lang="fa-IR" sz="2400" b="0" i="0" u="none" strike="noStrike" baseline="0">
                <a:solidFill>
                  <a:schemeClr val="tx1"/>
                </a:solidFill>
                <a:latin typeface="Calibri"/>
              </a:rPr>
              <a:t> </a:t>
            </a:r>
            <a:r>
              <a:rPr lang="fa-IR" sz="2400" b="0" i="0" u="none" strike="noStrike" baseline="0">
                <a:solidFill>
                  <a:schemeClr val="tx1"/>
                </a:solidFill>
                <a:latin typeface="Zar"/>
              </a:rPr>
              <a:t>بهاداری</a:t>
            </a:r>
            <a:r>
              <a:rPr lang="fa-IR" sz="2400" b="0" i="0" u="none" strike="noStrike" baseline="0">
                <a:solidFill>
                  <a:schemeClr val="tx1"/>
                </a:solidFill>
                <a:latin typeface="Calibri"/>
              </a:rPr>
              <a:t> </a:t>
            </a:r>
            <a:r>
              <a:rPr lang="fa-IR" sz="2400" b="0" i="0" u="none" strike="noStrike" baseline="0">
                <a:solidFill>
                  <a:schemeClr val="tx1"/>
                </a:solidFill>
                <a:latin typeface="Zar"/>
              </a:rPr>
              <a:t>که</a:t>
            </a:r>
            <a:r>
              <a:rPr lang="fa-IR" sz="2400" b="0" i="0" u="none" strike="noStrike" baseline="0">
                <a:solidFill>
                  <a:schemeClr val="tx1"/>
                </a:solidFill>
                <a:latin typeface="Calibri"/>
              </a:rPr>
              <a:t> </a:t>
            </a:r>
            <a:r>
              <a:rPr lang="fa-IR" sz="2400" b="0" i="0" u="none" strike="noStrike" baseline="0">
                <a:solidFill>
                  <a:schemeClr val="tx1"/>
                </a:solidFill>
                <a:latin typeface="Zar"/>
              </a:rPr>
              <a:t>داری</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بالاتری</a:t>
            </a:r>
            <a:r>
              <a:rPr lang="fa-IR" sz="2400" b="0" i="0" u="none" strike="noStrike" baseline="0">
                <a:solidFill>
                  <a:schemeClr val="tx1"/>
                </a:solidFill>
                <a:latin typeface="Calibri"/>
              </a:rPr>
              <a:t> </a:t>
            </a:r>
            <a:r>
              <a:rPr lang="fa-IR" sz="2400" b="0" i="0" u="none" strike="noStrike" baseline="0">
                <a:solidFill>
                  <a:schemeClr val="tx1"/>
                </a:solidFill>
                <a:latin typeface="Zar"/>
              </a:rPr>
              <a:t>میباشند</a:t>
            </a:r>
            <a:r>
              <a:rPr lang="fa-IR" sz="2400" b="0" i="0" u="none" strike="noStrike" baseline="0">
                <a:solidFill>
                  <a:schemeClr val="tx1"/>
                </a:solidFill>
                <a:latin typeface="Calibri"/>
              </a:rPr>
              <a:t> </a:t>
            </a:r>
            <a:r>
              <a:rPr lang="fa-IR" sz="2400" b="0" i="0" u="none" strike="noStrike" baseline="0">
                <a:solidFill>
                  <a:schemeClr val="tx1"/>
                </a:solidFill>
                <a:latin typeface="Zar"/>
              </a:rPr>
              <a:t>،</a:t>
            </a:r>
            <a:r>
              <a:rPr lang="fa-IR" sz="2400" b="0" i="0" u="none" strike="noStrike" baseline="0">
                <a:solidFill>
                  <a:schemeClr val="tx1"/>
                </a:solidFill>
                <a:latin typeface="Calibri"/>
              </a:rPr>
              <a:t> </a:t>
            </a:r>
            <a:r>
              <a:rPr lang="fa-IR" sz="2400" b="0" i="0" u="none" strike="noStrike" baseline="0">
                <a:solidFill>
                  <a:schemeClr val="tx1"/>
                </a:solidFill>
                <a:latin typeface="Zar"/>
              </a:rPr>
              <a:t>تقاضای</a:t>
            </a:r>
            <a:r>
              <a:rPr lang="fa-IR" sz="2400" b="0" i="0" u="none" strike="noStrike" baseline="0">
                <a:solidFill>
                  <a:schemeClr val="tx1"/>
                </a:solidFill>
                <a:latin typeface="Calibri"/>
              </a:rPr>
              <a:t> </a:t>
            </a:r>
            <a:r>
              <a:rPr lang="fa-IR" sz="2400" b="0" i="0" u="none" strike="noStrike" baseline="0">
                <a:solidFill>
                  <a:schemeClr val="tx1"/>
                </a:solidFill>
                <a:latin typeface="Zar"/>
              </a:rPr>
              <a:t>زیادی</a:t>
            </a:r>
            <a:r>
              <a:rPr lang="fa-IR" sz="2400" b="0" i="0" u="none" strike="noStrike" baseline="0">
                <a:solidFill>
                  <a:schemeClr val="tx1"/>
                </a:solidFill>
                <a:latin typeface="Calibri"/>
              </a:rPr>
              <a:t> </a:t>
            </a:r>
            <a:r>
              <a:rPr lang="fa-IR" sz="2400" b="0" i="0" u="none" strike="noStrike" baseline="0">
                <a:solidFill>
                  <a:schemeClr val="tx1"/>
                </a:solidFill>
                <a:latin typeface="Zar"/>
              </a:rPr>
              <a:t>پیدا</a:t>
            </a:r>
            <a:r>
              <a:rPr lang="fa-IR" sz="2400" b="0" i="0" u="none" strike="noStrike" baseline="0">
                <a:solidFill>
                  <a:schemeClr val="tx1"/>
                </a:solidFill>
                <a:latin typeface="Calibri"/>
              </a:rPr>
              <a:t> </a:t>
            </a:r>
            <a:r>
              <a:rPr lang="fa-IR" sz="2400" b="0" i="0" u="none" strike="noStrike" baseline="0">
                <a:solidFill>
                  <a:schemeClr val="tx1"/>
                </a:solidFill>
                <a:latin typeface="Zar"/>
              </a:rPr>
              <a:t>خواهد</a:t>
            </a:r>
            <a:r>
              <a:rPr lang="fa-IR" sz="2400" b="0" i="0" u="none" strike="noStrike" baseline="0">
                <a:solidFill>
                  <a:schemeClr val="tx1"/>
                </a:solidFill>
                <a:latin typeface="Calibri"/>
              </a:rPr>
              <a:t> </a:t>
            </a:r>
            <a:r>
              <a:rPr lang="fa-IR" sz="2400" b="0" i="0" u="none" strike="noStrike" baseline="0">
                <a:solidFill>
                  <a:schemeClr val="tx1"/>
                </a:solidFill>
                <a:latin typeface="Zar"/>
              </a:rPr>
              <a:t>کرد</a:t>
            </a:r>
            <a:r>
              <a:rPr lang="fa-IR" sz="2400" b="0" i="0" u="none" strike="noStrike" baseline="0">
                <a:solidFill>
                  <a:schemeClr val="tx1"/>
                </a:solidFill>
                <a:latin typeface="Calibri"/>
              </a:rPr>
              <a:t> (</a:t>
            </a:r>
            <a:r>
              <a:rPr lang="fa-IR" sz="2400" b="0" i="0" u="none" strike="noStrike" baseline="0">
                <a:solidFill>
                  <a:schemeClr val="tx1"/>
                </a:solidFill>
                <a:latin typeface="Zar"/>
              </a:rPr>
              <a:t>بالاتر</a:t>
            </a:r>
            <a:r>
              <a:rPr lang="fa-IR" sz="2400" b="0" i="0" u="none" strike="noStrike" baseline="0">
                <a:solidFill>
                  <a:schemeClr val="tx1"/>
                </a:solidFill>
                <a:latin typeface="Calibri"/>
              </a:rPr>
              <a:t> </a:t>
            </a:r>
            <a:r>
              <a:rPr lang="fa-IR" sz="2400" b="0" i="0" u="none" strike="noStrike" baseline="0">
                <a:solidFill>
                  <a:schemeClr val="tx1"/>
                </a:solidFill>
                <a:latin typeface="Zar"/>
              </a:rPr>
              <a:t>از</a:t>
            </a:r>
            <a:r>
              <a:rPr lang="fa-IR" sz="2400" b="0" i="0" u="none" strike="noStrike" baseline="0">
                <a:solidFill>
                  <a:schemeClr val="tx1"/>
                </a:solidFill>
                <a:latin typeface="Calibri"/>
              </a:rPr>
              <a:t> </a:t>
            </a:r>
            <a:r>
              <a:rPr lang="fa-IR" sz="2400" b="0" i="0" u="none" strike="noStrike" baseline="0">
                <a:solidFill>
                  <a:schemeClr val="tx1"/>
                </a:solidFill>
                <a:latin typeface="Zar"/>
              </a:rPr>
              <a:t>قیمت</a:t>
            </a:r>
            <a:r>
              <a:rPr lang="fa-IR" sz="2400" b="0" i="0" u="none" strike="noStrike" baseline="0">
                <a:solidFill>
                  <a:schemeClr val="tx1"/>
                </a:solidFill>
                <a:latin typeface="Calibri"/>
              </a:rPr>
              <a:t> </a:t>
            </a:r>
            <a:r>
              <a:rPr lang="fa-IR" sz="2400" b="0" i="0" u="none" strike="noStrike" baseline="0">
                <a:solidFill>
                  <a:schemeClr val="tx1"/>
                </a:solidFill>
                <a:latin typeface="Zar"/>
              </a:rPr>
              <a:t>آن</a:t>
            </a:r>
            <a:r>
              <a:rPr lang="fa-IR" sz="2400" b="0" i="0" u="none" strike="noStrike" baseline="0">
                <a:solidFill>
                  <a:schemeClr val="tx1"/>
                </a:solidFill>
                <a:latin typeface="Calibri"/>
              </a:rPr>
              <a:t> </a:t>
            </a:r>
            <a:r>
              <a:rPr lang="fa-IR" sz="2400" b="0" i="0" u="none" strike="noStrike" baseline="0">
                <a:solidFill>
                  <a:schemeClr val="tx1"/>
                </a:solidFill>
                <a:latin typeface="Zar"/>
              </a:rPr>
              <a:t>اها</a:t>
            </a:r>
            <a:r>
              <a:rPr lang="fa-IR" sz="2400" b="0" i="0" u="none" strike="noStrike" baseline="0">
                <a:solidFill>
                  <a:schemeClr val="tx1"/>
                </a:solidFill>
                <a:latin typeface="Calibri"/>
              </a:rPr>
              <a:t> </a:t>
            </a:r>
            <a:r>
              <a:rPr lang="fa-IR" sz="2400" b="0" i="0" u="none" strike="noStrike" baseline="0">
                <a:solidFill>
                  <a:schemeClr val="tx1"/>
                </a:solidFill>
                <a:latin typeface="Zar"/>
              </a:rPr>
              <a:t>و</a:t>
            </a:r>
            <a:r>
              <a:rPr lang="fa-IR" sz="2400" b="0" i="0" u="none" strike="noStrike" baseline="0">
                <a:solidFill>
                  <a:schemeClr val="tx1"/>
                </a:solidFill>
                <a:latin typeface="Calibri"/>
              </a:rPr>
              <a:t> </a:t>
            </a:r>
            <a:r>
              <a:rPr lang="fa-IR" sz="2400" b="0" i="0" u="none" strike="noStrike" baseline="0">
                <a:solidFill>
                  <a:schemeClr val="tx1"/>
                </a:solidFill>
                <a:latin typeface="Zar"/>
              </a:rPr>
              <a:t>پایین</a:t>
            </a:r>
            <a:r>
              <a:rPr lang="fa-IR" sz="2400" b="0" i="0" u="none" strike="noStrike" baseline="0">
                <a:solidFill>
                  <a:schemeClr val="tx1"/>
                </a:solidFill>
                <a:latin typeface="Calibri"/>
              </a:rPr>
              <a:t> </a:t>
            </a:r>
            <a:r>
              <a:rPr lang="fa-IR" sz="2400" b="0" i="0" u="none" strike="noStrike" baseline="0">
                <a:solidFill>
                  <a:schemeClr val="tx1"/>
                </a:solidFill>
                <a:latin typeface="Zar"/>
              </a:rPr>
              <a:t>تر</a:t>
            </a:r>
            <a:r>
              <a:rPr lang="fa-IR" sz="2400" b="0" i="0" u="none" strike="noStrike" baseline="0">
                <a:solidFill>
                  <a:schemeClr val="tx1"/>
                </a:solidFill>
                <a:latin typeface="Calibri"/>
              </a:rPr>
              <a:t> </a:t>
            </a:r>
            <a:r>
              <a:rPr lang="fa-IR" sz="2400" b="0" i="0" u="none" strike="noStrike" baseline="0">
                <a:solidFill>
                  <a:schemeClr val="tx1"/>
                </a:solidFill>
                <a:latin typeface="Zar"/>
              </a:rPr>
              <a:t>از</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مورد</a:t>
            </a:r>
            <a:r>
              <a:rPr lang="fa-IR" sz="2400" b="0" i="0" u="none" strike="noStrike" baseline="0">
                <a:solidFill>
                  <a:schemeClr val="tx1"/>
                </a:solidFill>
                <a:latin typeface="Calibri"/>
              </a:rPr>
              <a:t> </a:t>
            </a:r>
            <a:r>
              <a:rPr lang="fa-IR" sz="2400" b="0" i="0" u="none" strike="noStrike" baseline="0">
                <a:solidFill>
                  <a:schemeClr val="tx1"/>
                </a:solidFill>
                <a:latin typeface="Zar"/>
              </a:rPr>
              <a:t>انتظار</a:t>
            </a:r>
            <a:r>
              <a:rPr lang="fa-IR" sz="2400" b="0" i="0" u="none" strike="noStrike" baseline="0">
                <a:solidFill>
                  <a:schemeClr val="tx1"/>
                </a:solidFill>
                <a:latin typeface="Calibri"/>
              </a:rPr>
              <a:t> </a:t>
            </a:r>
            <a:r>
              <a:rPr lang="fa-IR" sz="2400" b="0" i="0" u="none" strike="noStrike" baseline="0">
                <a:solidFill>
                  <a:schemeClr val="tx1"/>
                </a:solidFill>
                <a:latin typeface="Zar"/>
              </a:rPr>
              <a:t>آن</a:t>
            </a:r>
            <a:r>
              <a:rPr lang="fa-IR" sz="2400" b="0" i="0" u="none" strike="noStrike" baseline="0">
                <a:solidFill>
                  <a:schemeClr val="tx1"/>
                </a:solidFill>
                <a:latin typeface="Calibri"/>
              </a:rPr>
              <a:t> </a:t>
            </a:r>
            <a:r>
              <a:rPr lang="fa-IR" sz="2400" b="0" i="0" u="none" strike="noStrike" baseline="0">
                <a:solidFill>
                  <a:schemeClr val="tx1"/>
                </a:solidFill>
                <a:latin typeface="Zar"/>
              </a:rPr>
              <a:t>ها</a:t>
            </a:r>
            <a:r>
              <a:rPr lang="fa-IR" sz="2400" b="0" i="0" u="none" strike="noStrike" baseline="0">
                <a:solidFill>
                  <a:schemeClr val="tx1"/>
                </a:solidFill>
                <a:latin typeface="Calibri"/>
              </a:rPr>
              <a:t> </a:t>
            </a:r>
            <a:r>
              <a:rPr lang="fa-IR" sz="2400" b="0" i="0" u="none" strike="noStrike" baseline="0">
                <a:solidFill>
                  <a:schemeClr val="tx1"/>
                </a:solidFill>
                <a:latin typeface="Zar"/>
              </a:rPr>
              <a:t>مبادله</a:t>
            </a:r>
            <a:r>
              <a:rPr lang="fa-IR" sz="2400" b="0" i="0" u="none" strike="noStrike" baseline="0">
                <a:solidFill>
                  <a:schemeClr val="tx1"/>
                </a:solidFill>
                <a:latin typeface="Calibri"/>
              </a:rPr>
              <a:t> </a:t>
            </a:r>
            <a:r>
              <a:rPr lang="fa-IR" sz="2400" b="0" i="0" u="none" strike="noStrike" baseline="0">
                <a:solidFill>
                  <a:schemeClr val="tx1"/>
                </a:solidFill>
                <a:latin typeface="Zar"/>
              </a:rPr>
              <a:t>خواهند</a:t>
            </a:r>
            <a:r>
              <a:rPr lang="fa-IR" sz="2400" b="0" i="0" u="none" strike="noStrike" baseline="0">
                <a:solidFill>
                  <a:schemeClr val="tx1"/>
                </a:solidFill>
                <a:latin typeface="Calibri"/>
              </a:rPr>
              <a:t> </a:t>
            </a:r>
            <a:r>
              <a:rPr lang="fa-IR" sz="2400" b="0" i="0" u="none" strike="noStrike" baseline="0">
                <a:solidFill>
                  <a:schemeClr val="tx1"/>
                </a:solidFill>
                <a:latin typeface="Zar"/>
              </a:rPr>
              <a:t>شد</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مقابل</a:t>
            </a:r>
            <a:r>
              <a:rPr lang="fa-IR" sz="2400" b="0" i="0" u="none" strike="noStrike" baseline="0">
                <a:solidFill>
                  <a:schemeClr val="tx1"/>
                </a:solidFill>
                <a:latin typeface="Calibri"/>
              </a:rPr>
              <a:t> </a:t>
            </a:r>
            <a:r>
              <a:rPr lang="fa-IR" sz="2400" b="0" i="0" u="none" strike="noStrike" baseline="0">
                <a:solidFill>
                  <a:schemeClr val="tx1"/>
                </a:solidFill>
                <a:latin typeface="Zar"/>
              </a:rPr>
              <a:t>،</a:t>
            </a:r>
            <a:r>
              <a:rPr lang="fa-IR" sz="2400" b="0" i="0" u="none" strike="noStrike" baseline="0">
                <a:solidFill>
                  <a:schemeClr val="tx1"/>
                </a:solidFill>
                <a:latin typeface="Calibri"/>
              </a:rPr>
              <a:t> </a:t>
            </a:r>
            <a:r>
              <a:rPr lang="fa-IR" sz="2400" b="0" i="0" u="none" strike="noStrike" baseline="0">
                <a:solidFill>
                  <a:schemeClr val="tx1"/>
                </a:solidFill>
                <a:latin typeface="Zar"/>
              </a:rPr>
              <a:t>سهامی</a:t>
            </a:r>
            <a:r>
              <a:rPr lang="fa-IR" sz="2400" b="0" i="0" u="none" strike="noStrike" baseline="0">
                <a:solidFill>
                  <a:schemeClr val="tx1"/>
                </a:solidFill>
                <a:latin typeface="Calibri"/>
              </a:rPr>
              <a:t> </a:t>
            </a:r>
            <a:r>
              <a:rPr lang="fa-IR" sz="2400" b="0" i="0" u="none" strike="noStrike" baseline="0">
                <a:solidFill>
                  <a:schemeClr val="tx1"/>
                </a:solidFill>
                <a:latin typeface="Zar"/>
              </a:rPr>
              <a:t>که</a:t>
            </a:r>
            <a:r>
              <a:rPr lang="fa-IR" sz="2400" b="0" i="0" u="none" strike="noStrike" baseline="0">
                <a:solidFill>
                  <a:schemeClr val="tx1"/>
                </a:solidFill>
                <a:latin typeface="Calibri"/>
              </a:rPr>
              <a:t> </a:t>
            </a:r>
            <a:r>
              <a:rPr lang="fa-IR" sz="2400" b="0" i="0" u="none" strike="noStrike" baseline="0">
                <a:solidFill>
                  <a:schemeClr val="tx1"/>
                </a:solidFill>
                <a:latin typeface="Zar"/>
              </a:rPr>
              <a:t>تغییرات</a:t>
            </a:r>
            <a:r>
              <a:rPr lang="fa-IR" sz="2400" b="0" i="0" u="none" strike="noStrike" baseline="0">
                <a:solidFill>
                  <a:schemeClr val="tx1"/>
                </a:solidFill>
                <a:latin typeface="Calibri"/>
              </a:rPr>
              <a:t> </a:t>
            </a:r>
            <a:r>
              <a:rPr lang="fa-IR" sz="2400" b="0" i="0" u="none" strike="noStrike" baseline="0">
                <a:solidFill>
                  <a:schemeClr val="tx1"/>
                </a:solidFill>
                <a:latin typeface="Zar"/>
              </a:rPr>
              <a:t>آن</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جهت</a:t>
            </a:r>
            <a:r>
              <a:rPr lang="fa-IR" sz="2400" b="0" i="0" u="none" strike="noStrike" baseline="0">
                <a:solidFill>
                  <a:schemeClr val="tx1"/>
                </a:solidFill>
                <a:latin typeface="Calibri"/>
              </a:rPr>
              <a:t> </a:t>
            </a:r>
            <a:r>
              <a:rPr lang="fa-IR" sz="2400" b="0" i="0" u="none" strike="noStrike" baseline="0">
                <a:solidFill>
                  <a:schemeClr val="tx1"/>
                </a:solidFill>
                <a:latin typeface="Zar"/>
              </a:rPr>
              <a:t>مجموع</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باشد</a:t>
            </a:r>
            <a:r>
              <a:rPr lang="fa-IR" sz="2400" b="0" i="0" u="none" strike="noStrike" baseline="0">
                <a:solidFill>
                  <a:schemeClr val="tx1"/>
                </a:solidFill>
                <a:latin typeface="Calibri"/>
              </a:rPr>
              <a:t> </a:t>
            </a:r>
            <a:r>
              <a:rPr lang="fa-IR" sz="2400" b="0" i="0" u="none" strike="noStrike" baseline="0">
                <a:solidFill>
                  <a:schemeClr val="tx1"/>
                </a:solidFill>
                <a:latin typeface="Zar"/>
              </a:rPr>
              <a:t>نیازمند</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مورد</a:t>
            </a:r>
            <a:r>
              <a:rPr lang="fa-IR" sz="2400" b="0" i="0" u="none" strike="noStrike" baseline="0">
                <a:solidFill>
                  <a:schemeClr val="tx1"/>
                </a:solidFill>
                <a:latin typeface="Calibri"/>
              </a:rPr>
              <a:t> </a:t>
            </a:r>
            <a:r>
              <a:rPr lang="fa-IR" sz="2400" b="0" i="0" u="none" strike="noStrike" baseline="0">
                <a:solidFill>
                  <a:schemeClr val="tx1"/>
                </a:solidFill>
                <a:latin typeface="Zar"/>
              </a:rPr>
              <a:t>انتظار</a:t>
            </a:r>
            <a:r>
              <a:rPr lang="fa-IR" sz="2400" b="0" i="0" u="none" strike="noStrike" baseline="0">
                <a:solidFill>
                  <a:schemeClr val="tx1"/>
                </a:solidFill>
                <a:latin typeface="Calibri"/>
              </a:rPr>
              <a:t> </a:t>
            </a:r>
            <a:r>
              <a:rPr lang="fa-IR" sz="2400" b="0" i="0" u="none" strike="noStrike" baseline="0">
                <a:solidFill>
                  <a:schemeClr val="tx1"/>
                </a:solidFill>
                <a:latin typeface="Zar"/>
              </a:rPr>
              <a:t>بالاتری</a:t>
            </a:r>
            <a:r>
              <a:rPr lang="fa-IR" sz="2400" b="0" i="0" u="none" strike="noStrike" baseline="0">
                <a:solidFill>
                  <a:schemeClr val="tx1"/>
                </a:solidFill>
                <a:latin typeface="Calibri"/>
              </a:rPr>
              <a:t> </a:t>
            </a:r>
            <a:r>
              <a:rPr lang="fa-IR" sz="2400" b="0" i="0" u="none" strike="noStrike" baseline="0">
                <a:solidFill>
                  <a:schemeClr val="tx1"/>
                </a:solidFill>
                <a:latin typeface="Zar"/>
              </a:rPr>
              <a:t>خواهد</a:t>
            </a:r>
            <a:r>
              <a:rPr lang="fa-IR" sz="2400" b="0" i="0" u="none" strike="noStrike" baseline="0">
                <a:solidFill>
                  <a:schemeClr val="tx1"/>
                </a:solidFill>
                <a:latin typeface="Calibri"/>
              </a:rPr>
              <a:t> </a:t>
            </a:r>
            <a:r>
              <a:rPr lang="fa-IR" sz="2400" b="0" i="0" u="none" strike="noStrike" baseline="0">
                <a:solidFill>
                  <a:schemeClr val="tx1"/>
                </a:solidFill>
                <a:latin typeface="Zar"/>
              </a:rPr>
              <a:t>بود</a:t>
            </a:r>
            <a:r>
              <a:rPr lang="fa-IR" sz="2400" b="0" i="0" u="none" strike="noStrike" baseline="0">
                <a:solidFill>
                  <a:schemeClr val="tx1"/>
                </a:solidFill>
                <a:latin typeface="Calibri"/>
              </a:rPr>
              <a:t> </a:t>
            </a:r>
            <a:r>
              <a:rPr lang="fa-IR" sz="2400" b="0" i="0" u="none" strike="noStrike" baseline="0">
                <a:solidFill>
                  <a:schemeClr val="tx1"/>
                </a:solidFill>
                <a:latin typeface="Zar"/>
              </a:rPr>
              <a:t>،</a:t>
            </a:r>
            <a:r>
              <a:rPr lang="fa-IR" sz="2400" b="0" i="0" u="none" strike="noStrike" baseline="0">
                <a:solidFill>
                  <a:schemeClr val="tx1"/>
                </a:solidFill>
                <a:latin typeface="Calibri"/>
              </a:rPr>
              <a:t> </a:t>
            </a:r>
            <a:r>
              <a:rPr lang="fa-IR" sz="2400" b="0" i="0" u="none" strike="noStrike" baseline="0">
                <a:solidFill>
                  <a:schemeClr val="tx1"/>
                </a:solidFill>
                <a:latin typeface="Zar"/>
              </a:rPr>
              <a:t>بنابراین</a:t>
            </a:r>
            <a:r>
              <a:rPr lang="fa-IR" sz="2400" b="0" i="0" u="none" strike="noStrike" baseline="0">
                <a:solidFill>
                  <a:schemeClr val="tx1"/>
                </a:solidFill>
                <a:latin typeface="Calibri"/>
              </a:rPr>
              <a:t> </a:t>
            </a:r>
            <a:r>
              <a:rPr lang="fa-IR" sz="2400" b="0" i="0" u="none" strike="noStrike" baseline="0">
                <a:solidFill>
                  <a:schemeClr val="tx1"/>
                </a:solidFill>
                <a:latin typeface="Zar"/>
              </a:rPr>
              <a:t>آنها</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بالاتری</a:t>
            </a:r>
            <a:r>
              <a:rPr lang="fa-IR" sz="2400" b="0" i="0" u="none" strike="noStrike" baseline="0">
                <a:solidFill>
                  <a:schemeClr val="tx1"/>
                </a:solidFill>
                <a:latin typeface="Calibri"/>
              </a:rPr>
              <a:t> </a:t>
            </a:r>
            <a:r>
              <a:rPr lang="fa-IR" sz="2400" b="0" i="0" u="none" strike="noStrike" baseline="0">
                <a:solidFill>
                  <a:schemeClr val="tx1"/>
                </a:solidFill>
                <a:latin typeface="Zar"/>
              </a:rPr>
              <a:t>را</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شرایط</a:t>
            </a:r>
            <a:r>
              <a:rPr lang="fa-IR" sz="2400" b="0" i="0" u="none" strike="noStrike" baseline="0">
                <a:solidFill>
                  <a:schemeClr val="tx1"/>
                </a:solidFill>
                <a:latin typeface="Calibri"/>
              </a:rPr>
              <a:t> </a:t>
            </a:r>
            <a:r>
              <a:rPr lang="fa-IR" sz="2400" b="0" i="0" u="none" strike="noStrike" baseline="0">
                <a:solidFill>
                  <a:schemeClr val="tx1"/>
                </a:solidFill>
                <a:latin typeface="Zar"/>
              </a:rPr>
              <a:t>مختلف</a:t>
            </a:r>
            <a:r>
              <a:rPr lang="fa-IR" sz="2400" b="0" i="0" u="none" strike="noStrike" baseline="0">
                <a:solidFill>
                  <a:schemeClr val="tx1"/>
                </a:solidFill>
                <a:latin typeface="Calibri"/>
              </a:rPr>
              <a:t> </a:t>
            </a:r>
            <a:r>
              <a:rPr lang="fa-IR" sz="2400" b="0" i="0" u="none" strike="noStrike" baseline="0">
                <a:solidFill>
                  <a:schemeClr val="tx1"/>
                </a:solidFill>
                <a:latin typeface="Zar"/>
              </a:rPr>
              <a:t>اقتصادی</a:t>
            </a:r>
            <a:r>
              <a:rPr lang="fa-IR" sz="2400" b="0" i="0" u="none" strike="noStrike" baseline="0">
                <a:solidFill>
                  <a:schemeClr val="tx1"/>
                </a:solidFill>
                <a:latin typeface="Calibri"/>
              </a:rPr>
              <a:t> </a:t>
            </a:r>
            <a:r>
              <a:rPr lang="fa-IR" sz="2400" b="0" i="0" u="none" strike="noStrike" baseline="0">
                <a:solidFill>
                  <a:schemeClr val="tx1"/>
                </a:solidFill>
                <a:latin typeface="Zar"/>
              </a:rPr>
              <a:t>ارائه</a:t>
            </a:r>
            <a:r>
              <a:rPr lang="fa-IR" sz="2400" b="0" i="0" u="none" strike="noStrike" baseline="0">
                <a:solidFill>
                  <a:schemeClr val="tx1"/>
                </a:solidFill>
                <a:latin typeface="Calibri"/>
              </a:rPr>
              <a:t> </a:t>
            </a:r>
            <a:r>
              <a:rPr lang="fa-IR" sz="2400" b="0" i="0" u="none" strike="noStrike" baseline="0">
                <a:solidFill>
                  <a:schemeClr val="tx1"/>
                </a:solidFill>
                <a:latin typeface="Zar"/>
              </a:rPr>
              <a:t>خواهند</a:t>
            </a:r>
            <a:r>
              <a:rPr lang="fa-IR" sz="2400" b="0" i="0" u="none" strike="noStrike" baseline="0">
                <a:solidFill>
                  <a:schemeClr val="tx1"/>
                </a:solidFill>
                <a:latin typeface="Calibri"/>
              </a:rPr>
              <a:t> </a:t>
            </a:r>
            <a:r>
              <a:rPr lang="fa-IR" sz="2400" b="0" i="0" u="none" strike="noStrike" baseline="0">
                <a:solidFill>
                  <a:schemeClr val="tx1"/>
                </a:solidFill>
                <a:latin typeface="Zar"/>
              </a:rPr>
              <a:t>کرد</a:t>
            </a:r>
            <a:r>
              <a:rPr lang="fa-IR" sz="2400" b="0" i="0" u="none" strike="noStrike" baseline="0">
                <a:solidFill>
                  <a:schemeClr val="tx1"/>
                </a:solidFill>
                <a:latin typeface="Calibri"/>
              </a:rPr>
              <a:t>. </a:t>
            </a:r>
            <a:r>
              <a:rPr lang="fa-IR" sz="2400" b="0" i="0" u="none" strike="noStrike" baseline="0">
                <a:solidFill>
                  <a:schemeClr val="tx1"/>
                </a:solidFill>
                <a:latin typeface="Zar"/>
              </a:rPr>
              <a:t>برمبنای</a:t>
            </a:r>
            <a:r>
              <a:rPr lang="fa-IR" sz="2400" b="0" i="0" u="none" strike="noStrike" baseline="0">
                <a:solidFill>
                  <a:schemeClr val="tx1"/>
                </a:solidFill>
                <a:latin typeface="Calibri"/>
              </a:rPr>
              <a:t> </a:t>
            </a:r>
            <a:r>
              <a:rPr lang="fa-IR" sz="2400" b="0" i="0" u="none" strike="noStrike" baseline="0">
                <a:solidFill>
                  <a:schemeClr val="tx1"/>
                </a:solidFill>
                <a:latin typeface="Zar"/>
              </a:rPr>
              <a:t>این</a:t>
            </a:r>
            <a:r>
              <a:rPr lang="fa-IR" sz="2400" b="0" i="0" u="none" strike="noStrike" baseline="0">
                <a:solidFill>
                  <a:schemeClr val="tx1"/>
                </a:solidFill>
                <a:latin typeface="Calibri"/>
              </a:rPr>
              <a:t> </a:t>
            </a:r>
            <a:r>
              <a:rPr lang="fa-IR" sz="2400" b="0" i="0" u="none" strike="noStrike" baseline="0">
                <a:solidFill>
                  <a:schemeClr val="tx1"/>
                </a:solidFill>
                <a:latin typeface="Zar"/>
              </a:rPr>
              <a:t>استدلال</a:t>
            </a:r>
            <a:r>
              <a:rPr lang="fa-IR" sz="2400" b="0" i="0" u="none" strike="noStrike" baseline="0">
                <a:solidFill>
                  <a:schemeClr val="tx1"/>
                </a:solidFill>
                <a:latin typeface="Calibri"/>
              </a:rPr>
              <a:t> (</a:t>
            </a:r>
            <a:r>
              <a:rPr lang="fa-IR" sz="2400" b="0" i="0" u="none" strike="noStrike" baseline="0">
                <a:solidFill>
                  <a:schemeClr val="tx1"/>
                </a:solidFill>
                <a:latin typeface="Zar"/>
              </a:rPr>
              <a:t>بریدن</a:t>
            </a:r>
            <a:r>
              <a:rPr lang="fa-IR" sz="2400" b="0" i="0" u="none" strike="noStrike" baseline="0">
                <a:solidFill>
                  <a:schemeClr val="tx1"/>
                </a:solidFill>
                <a:latin typeface="Calibri"/>
              </a:rPr>
              <a:t> </a:t>
            </a:r>
            <a:r>
              <a:rPr lang="fa-IR" sz="2400" b="0" i="0" u="none" strike="noStrike" baseline="0">
                <a:solidFill>
                  <a:schemeClr val="tx1"/>
                </a:solidFill>
                <a:latin typeface="Zar"/>
              </a:rPr>
              <a:t>مدل</a:t>
            </a:r>
            <a:r>
              <a:rPr lang="fa-IR" sz="2400" b="0" i="0" u="none" strike="noStrike" baseline="0">
                <a:solidFill>
                  <a:schemeClr val="tx1"/>
                </a:solidFill>
                <a:latin typeface="Calibri"/>
              </a:rPr>
              <a:t> </a:t>
            </a:r>
            <a:r>
              <a:rPr lang="fa-IR" sz="2400" b="0" i="0" u="none" strike="noStrike" baseline="0">
                <a:solidFill>
                  <a:schemeClr val="tx1"/>
                </a:solidFill>
                <a:latin typeface="Zar"/>
              </a:rPr>
              <a:t>قیمت</a:t>
            </a:r>
            <a:r>
              <a:rPr lang="fa-IR" sz="2400" b="0" i="0" u="none" strike="noStrike" baseline="0">
                <a:solidFill>
                  <a:schemeClr val="tx1"/>
                </a:solidFill>
                <a:latin typeface="Calibri"/>
              </a:rPr>
              <a:t> </a:t>
            </a:r>
            <a:r>
              <a:rPr lang="fa-IR" sz="2400" b="0" i="0" u="none" strike="noStrike" baseline="0">
                <a:solidFill>
                  <a:schemeClr val="tx1"/>
                </a:solidFill>
                <a:latin typeface="Zar"/>
              </a:rPr>
              <a:t>گذاری</a:t>
            </a:r>
            <a:r>
              <a:rPr lang="fa-IR" sz="2400" b="0" i="0" u="none" strike="noStrike" baseline="0">
                <a:solidFill>
                  <a:schemeClr val="tx1"/>
                </a:solidFill>
                <a:latin typeface="Calibri"/>
              </a:rPr>
              <a:t> </a:t>
            </a:r>
            <a:r>
              <a:rPr lang="fa-IR" sz="2400" b="0" i="0" u="none" strike="noStrike" baseline="0">
                <a:solidFill>
                  <a:schemeClr val="tx1"/>
                </a:solidFill>
                <a:latin typeface="Zar"/>
              </a:rPr>
              <a:t>دارایی</a:t>
            </a:r>
            <a:r>
              <a:rPr lang="fa-IR" sz="2400" b="0" i="0" u="none" strike="noStrike" baseline="0">
                <a:solidFill>
                  <a:schemeClr val="tx1"/>
                </a:solidFill>
                <a:latin typeface="Calibri"/>
              </a:rPr>
              <a:t> </a:t>
            </a:r>
            <a:r>
              <a:rPr lang="fa-IR" sz="2400" b="0" i="0" u="none" strike="noStrike" baseline="0">
                <a:solidFill>
                  <a:schemeClr val="tx1"/>
                </a:solidFill>
                <a:latin typeface="Zar"/>
              </a:rPr>
              <a:t>های</a:t>
            </a:r>
            <a:r>
              <a:rPr lang="fa-IR" sz="2400" b="0" i="0" u="none" strike="noStrike" baseline="0">
                <a:solidFill>
                  <a:schemeClr val="tx1"/>
                </a:solidFill>
                <a:latin typeface="Calibri"/>
              </a:rPr>
              <a:t> </a:t>
            </a:r>
            <a:r>
              <a:rPr lang="fa-IR" sz="2400" b="0" i="0" u="none" strike="noStrike" baseline="0">
                <a:solidFill>
                  <a:schemeClr val="tx1"/>
                </a:solidFill>
                <a:latin typeface="Zar"/>
              </a:rPr>
              <a:t>سرمایه</a:t>
            </a:r>
            <a:r>
              <a:rPr lang="fa-IR" sz="2400" b="0" i="0" u="none" strike="noStrike" baseline="0">
                <a:solidFill>
                  <a:schemeClr val="tx1"/>
                </a:solidFill>
                <a:latin typeface="Calibri"/>
              </a:rPr>
              <a:t> </a:t>
            </a:r>
            <a:r>
              <a:rPr lang="fa-IR" sz="2400" b="0" i="0" u="none" strike="noStrike" baseline="0">
                <a:solidFill>
                  <a:schemeClr val="tx1"/>
                </a:solidFill>
                <a:latin typeface="Zar"/>
              </a:rPr>
              <a:t>ای</a:t>
            </a:r>
            <a:r>
              <a:rPr lang="fa-IR" sz="2400" b="0" i="0" u="none" strike="noStrike" baseline="0">
                <a:solidFill>
                  <a:schemeClr val="tx1"/>
                </a:solidFill>
                <a:latin typeface="Calibri"/>
              </a:rPr>
              <a:t> </a:t>
            </a:r>
            <a:r>
              <a:rPr lang="fa-IR" sz="2400" b="0" i="0" u="none" strike="noStrike" baseline="0">
                <a:solidFill>
                  <a:schemeClr val="tx1"/>
                </a:solidFill>
                <a:latin typeface="Zar"/>
              </a:rPr>
              <a:t>مبتنی</a:t>
            </a:r>
            <a:r>
              <a:rPr lang="fa-IR" sz="2400" b="0" i="0" u="none" strike="noStrike" baseline="0">
                <a:solidFill>
                  <a:schemeClr val="tx1"/>
                </a:solidFill>
                <a:latin typeface="Calibri"/>
              </a:rPr>
              <a:t> </a:t>
            </a:r>
            <a:r>
              <a:rPr lang="fa-IR" sz="2400" b="0" i="0" u="none" strike="noStrike" baseline="0">
                <a:solidFill>
                  <a:schemeClr val="tx1"/>
                </a:solidFill>
                <a:latin typeface="Zar"/>
              </a:rPr>
              <a:t>بر</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sz="2400" b="0" i="0" u="none" strike="noStrike" baseline="0">
                <a:solidFill>
                  <a:schemeClr val="tx1"/>
                </a:solidFill>
                <a:latin typeface="Calibri"/>
              </a:rPr>
              <a:t>C-CAPM</a:t>
            </a:r>
            <a:r>
              <a:rPr lang="fa-IR" sz="2400" b="0" i="0" u="none" strike="noStrike" baseline="0">
                <a:solidFill>
                  <a:schemeClr val="tx1"/>
                </a:solidFill>
                <a:latin typeface="Calibri"/>
              </a:rPr>
              <a:t> </a:t>
            </a:r>
            <a:r>
              <a:rPr lang="fa-IR" sz="2400" b="0" i="0" u="none" strike="noStrike" baseline="0">
                <a:solidFill>
                  <a:schemeClr val="tx1"/>
                </a:solidFill>
                <a:latin typeface="Zar"/>
              </a:rPr>
              <a:t>را</a:t>
            </a:r>
            <a:r>
              <a:rPr lang="fa-IR" sz="2400" b="0" i="0" u="none" strike="noStrike" baseline="0">
                <a:solidFill>
                  <a:schemeClr val="tx1"/>
                </a:solidFill>
                <a:latin typeface="Calibri"/>
              </a:rPr>
              <a:t> </a:t>
            </a:r>
            <a:r>
              <a:rPr lang="fa-IR" sz="2400" b="0" i="0" u="none" strike="noStrike" baseline="0">
                <a:solidFill>
                  <a:schemeClr val="tx1"/>
                </a:solidFill>
                <a:latin typeface="Zar"/>
              </a:rPr>
              <a:t>این</a:t>
            </a:r>
            <a:r>
              <a:rPr lang="fa-IR" sz="2400" b="0" i="0" u="none" strike="noStrike" baseline="0">
                <a:solidFill>
                  <a:schemeClr val="tx1"/>
                </a:solidFill>
                <a:latin typeface="Calibri"/>
              </a:rPr>
              <a:t> </a:t>
            </a:r>
            <a:r>
              <a:rPr lang="fa-IR" sz="2400" b="0" i="0" u="none" strike="noStrike" baseline="0">
                <a:solidFill>
                  <a:schemeClr val="tx1"/>
                </a:solidFill>
                <a:latin typeface="Zar"/>
              </a:rPr>
              <a:t>گونه</a:t>
            </a:r>
            <a:r>
              <a:rPr lang="fa-IR" sz="2400" b="0" i="0" u="none" strike="noStrike" baseline="0">
                <a:solidFill>
                  <a:schemeClr val="tx1"/>
                </a:solidFill>
                <a:latin typeface="Calibri"/>
              </a:rPr>
              <a:t> </a:t>
            </a:r>
            <a:r>
              <a:rPr lang="fa-IR" sz="2400" b="0" i="0" u="none" strike="noStrike" baseline="0">
                <a:solidFill>
                  <a:schemeClr val="tx1"/>
                </a:solidFill>
                <a:latin typeface="Zar"/>
              </a:rPr>
              <a:t>بیان</a:t>
            </a:r>
            <a:r>
              <a:rPr lang="fa-IR" sz="2400" b="0" i="0" u="none" strike="noStrike" baseline="0">
                <a:solidFill>
                  <a:schemeClr val="tx1"/>
                </a:solidFill>
                <a:latin typeface="Calibri"/>
              </a:rPr>
              <a:t> </a:t>
            </a:r>
            <a:r>
              <a:rPr lang="fa-IR" sz="2400" b="0" i="0" u="none" strike="noStrike" baseline="0">
                <a:solidFill>
                  <a:schemeClr val="tx1"/>
                </a:solidFill>
                <a:latin typeface="Zar"/>
              </a:rPr>
              <a:t>نموده</a:t>
            </a:r>
            <a:r>
              <a:rPr lang="fa-IR" sz="2400" b="0" i="0" u="none" strike="noStrike" baseline="0">
                <a:solidFill>
                  <a:schemeClr val="tx1"/>
                </a:solidFill>
                <a:latin typeface="Calibri"/>
              </a:rPr>
              <a:t> </a:t>
            </a:r>
            <a:r>
              <a:rPr lang="fa-IR" sz="2400" b="0" i="0" u="none" strike="noStrike" baseline="0">
                <a:solidFill>
                  <a:schemeClr val="tx1"/>
                </a:solidFill>
                <a:latin typeface="Zar"/>
              </a:rPr>
              <a:t>است</a:t>
            </a:r>
            <a:r>
              <a:rPr lang="fa-IR" sz="1600" b="0" i="0" u="none" strike="noStrike" baseline="0">
                <a:solidFill>
                  <a:schemeClr val="tx1"/>
                </a:solidFill>
                <a:latin typeface="Calibri"/>
              </a:rPr>
              <a:t>:</a:t>
            </a:r>
          </a:p>
          <a:p>
            <a:pPr marL="0" lvl="0" indent="0" algn="just">
              <a:lnSpc>
                <a:spcPct val="100000"/>
              </a:lnSpc>
              <a:buNone/>
            </a:pPr>
            <a:r>
              <a:rPr sz="3200" b="1" i="0" u="none" strike="noStrike" baseline="0">
                <a:solidFill>
                  <a:srgbClr val="C00000"/>
                </a:solidFill>
                <a:latin typeface="Calibri"/>
              </a:rPr>
              <a:t>C-CAPM:E(Rᴊ)=R</a:t>
            </a:r>
            <a:r>
              <a:rPr sz="3200" b="1" i="0" u="none" strike="noStrike" baseline="0">
                <a:solidFill>
                  <a:srgbClr val="C00000"/>
                </a:solidFill>
                <a:latin typeface="Angsana New"/>
              </a:rPr>
              <a:t>f</a:t>
            </a:r>
            <a:r>
              <a:rPr sz="3200" b="1" i="0" u="none" strike="noStrike" baseline="0">
                <a:solidFill>
                  <a:srgbClr val="C00000"/>
                </a:solidFill>
                <a:latin typeface="Calibri"/>
              </a:rPr>
              <a:t>+B</a:t>
            </a:r>
            <a:r>
              <a:rPr sz="3200" b="1" i="0" u="none" strike="noStrike" baseline="0">
                <a:solidFill>
                  <a:srgbClr val="C00000"/>
                </a:solidFill>
                <a:latin typeface="Angsana New"/>
              </a:rPr>
              <a:t>jc </a:t>
            </a:r>
            <a:r>
              <a:rPr sz="4000" b="1" i="0" u="none" strike="noStrike" baseline="0">
                <a:solidFill>
                  <a:srgbClr val="C00000"/>
                </a:solidFill>
                <a:latin typeface="Angsana New"/>
              </a:rPr>
              <a:t>[</a:t>
            </a:r>
            <a:r>
              <a:rPr sz="3200" b="1" i="0" u="none" strike="noStrike" baseline="0">
                <a:solidFill>
                  <a:srgbClr val="C00000"/>
                </a:solidFill>
                <a:latin typeface="Calibri"/>
              </a:rPr>
              <a:t>R </a:t>
            </a:r>
            <a:r>
              <a:rPr sz="2000" b="1" i="0" u="none" strike="noStrike" baseline="0">
                <a:solidFill>
                  <a:srgbClr val="C00000"/>
                </a:solidFill>
                <a:latin typeface="Calibri"/>
              </a:rPr>
              <a:t>(</a:t>
            </a:r>
            <a:r>
              <a:rPr sz="3200" b="1" i="0" u="none" strike="noStrike" baseline="0">
                <a:solidFill>
                  <a:srgbClr val="C00000"/>
                </a:solidFill>
                <a:latin typeface="Angsana New"/>
              </a:rPr>
              <a:t>M)-Rf </a:t>
            </a:r>
            <a:r>
              <a:rPr sz="3600" b="1" i="0" u="none" strike="noStrike" baseline="0">
                <a:solidFill>
                  <a:srgbClr val="C00000"/>
                </a:solidFill>
                <a:latin typeface="Angsana New"/>
              </a:rPr>
              <a:t>]</a:t>
            </a:r>
          </a:p>
        </p:txBody>
      </p:sp>
      <p:sp>
        <p:nvSpPr>
          <p:cNvPr id="3" name="Rectangle 2"/>
          <p:cNvSpPr/>
          <p:nvPr/>
        </p:nvSpPr>
        <p:spPr>
          <a:xfrm>
            <a:off x="372534" y="4086579"/>
            <a:ext cx="9426222" cy="1569660"/>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2400" b="0" i="0" u="none" strike="noStrike" baseline="0">
                <a:solidFill>
                  <a:schemeClr val="tx1"/>
                </a:solidFill>
                <a:latin typeface="Zar"/>
              </a:rPr>
              <a:t>در</a:t>
            </a:r>
            <a:r>
              <a:rPr lang="fa-IR" sz="2400" b="0" i="0" u="none" strike="noStrike" baseline="0">
                <a:solidFill>
                  <a:schemeClr val="tx1"/>
                </a:solidFill>
                <a:latin typeface="Angsana New"/>
              </a:rPr>
              <a:t> </a:t>
            </a:r>
            <a:r>
              <a:rPr lang="fa-IR" sz="2400" b="0" i="0" u="none" strike="noStrike" baseline="0">
                <a:solidFill>
                  <a:schemeClr val="tx1"/>
                </a:solidFill>
                <a:latin typeface="Zar"/>
              </a:rPr>
              <a:t>این</a:t>
            </a:r>
            <a:r>
              <a:rPr lang="fa-IR" sz="2400" b="0" i="0" u="none" strike="noStrike" baseline="0">
                <a:solidFill>
                  <a:schemeClr val="tx1"/>
                </a:solidFill>
                <a:latin typeface="Angsana New"/>
              </a:rPr>
              <a:t> </a:t>
            </a:r>
            <a:r>
              <a:rPr lang="fa-IR" sz="2400" b="0" i="0" u="none" strike="noStrike" baseline="0">
                <a:solidFill>
                  <a:schemeClr val="tx1"/>
                </a:solidFill>
                <a:latin typeface="Zar"/>
              </a:rPr>
              <a:t>مدل</a:t>
            </a:r>
            <a:r>
              <a:rPr lang="fa-IR" sz="2400" b="0" i="0" u="none" strike="noStrike" baseline="0">
                <a:solidFill>
                  <a:schemeClr val="tx1"/>
                </a:solidFill>
                <a:latin typeface="Angsana New"/>
              </a:rPr>
              <a:t> </a:t>
            </a:r>
            <a:r>
              <a:rPr lang="fa-IR" sz="2400" b="0" i="0" u="none" strike="noStrike" baseline="0">
                <a:solidFill>
                  <a:schemeClr val="tx1"/>
                </a:solidFill>
                <a:latin typeface="Zar"/>
              </a:rPr>
              <a:t>معیار</a:t>
            </a:r>
            <a:r>
              <a:rPr lang="fa-IR" sz="2400" b="0" i="0" u="none" strike="noStrike" baseline="0">
                <a:solidFill>
                  <a:schemeClr val="tx1"/>
                </a:solidFill>
                <a:latin typeface="Angsana New"/>
              </a:rPr>
              <a:t> </a:t>
            </a:r>
            <a:r>
              <a:rPr sz="2400" b="0" i="0" u="none" strike="noStrike" baseline="0">
                <a:solidFill>
                  <a:schemeClr val="tx1"/>
                </a:solidFill>
                <a:latin typeface="Calibri"/>
              </a:rPr>
              <a:t>B</a:t>
            </a:r>
            <a:r>
              <a:rPr sz="2400" b="0" i="0" u="none" strike="noStrike" baseline="0">
                <a:solidFill>
                  <a:schemeClr val="tx1"/>
                </a:solidFill>
                <a:latin typeface="Angsana New"/>
              </a:rPr>
              <a:t>jc</a:t>
            </a:r>
            <a:r>
              <a:rPr lang="fa-IR" sz="2400" b="0" i="0" u="none" strike="noStrike" baseline="0">
                <a:solidFill>
                  <a:schemeClr val="tx1"/>
                </a:solidFill>
                <a:latin typeface="Zar"/>
              </a:rPr>
              <a:t>حساسیت</a:t>
            </a:r>
            <a:r>
              <a:rPr lang="fa-IR" sz="2400" b="0" i="0" u="none" strike="noStrike" baseline="0">
                <a:solidFill>
                  <a:schemeClr val="tx1"/>
                </a:solidFill>
                <a:latin typeface="Angsana New"/>
              </a:rPr>
              <a:t> </a:t>
            </a:r>
            <a:r>
              <a:rPr lang="fa-IR" sz="2400" b="0" i="0" u="none" strike="noStrike" baseline="0">
                <a:solidFill>
                  <a:schemeClr val="tx1"/>
                </a:solidFill>
                <a:latin typeface="Zar"/>
              </a:rPr>
              <a:t>بازده</a:t>
            </a:r>
            <a:r>
              <a:rPr lang="fa-IR" sz="2400" b="0" i="0" u="none" strike="noStrike" baseline="0">
                <a:solidFill>
                  <a:schemeClr val="tx1"/>
                </a:solidFill>
                <a:latin typeface="Angsana New"/>
              </a:rPr>
              <a:t> </a:t>
            </a:r>
            <a:r>
              <a:rPr lang="fa-IR" sz="2400" b="0" i="0" u="none" strike="noStrike" baseline="0">
                <a:solidFill>
                  <a:schemeClr val="tx1"/>
                </a:solidFill>
                <a:latin typeface="Zar"/>
              </a:rPr>
              <a:t>دارای</a:t>
            </a:r>
            <a:r>
              <a:rPr lang="fa-IR" sz="2400" b="0" i="0" u="none" strike="noStrike" baseline="0">
                <a:solidFill>
                  <a:schemeClr val="tx1"/>
                </a:solidFill>
                <a:latin typeface="Angsana New"/>
              </a:rPr>
              <a:t> </a:t>
            </a:r>
            <a:r>
              <a:rPr sz="2400" b="0" i="0" u="none" strike="noStrike" baseline="0">
                <a:solidFill>
                  <a:schemeClr val="tx1"/>
                </a:solidFill>
                <a:latin typeface="Angsana New"/>
              </a:rPr>
              <a:t>j</a:t>
            </a:r>
            <a:r>
              <a:rPr lang="fa-IR" sz="2400" b="0" i="0" u="none" strike="noStrike" baseline="0">
                <a:solidFill>
                  <a:schemeClr val="tx1"/>
                </a:solidFill>
                <a:latin typeface="Angsana New"/>
              </a:rPr>
              <a:t> </a:t>
            </a:r>
            <a:r>
              <a:rPr lang="fa-IR" sz="2400" b="0" i="0" u="none" strike="noStrike" baseline="0">
                <a:solidFill>
                  <a:schemeClr val="tx1"/>
                </a:solidFill>
                <a:latin typeface="Zar"/>
              </a:rPr>
              <a:t>را</a:t>
            </a:r>
            <a:r>
              <a:rPr lang="fa-IR" sz="2400" b="0" i="0" u="none" strike="noStrike" baseline="0">
                <a:solidFill>
                  <a:schemeClr val="tx1"/>
                </a:solidFill>
                <a:latin typeface="Angsana New"/>
              </a:rPr>
              <a:t> </a:t>
            </a:r>
            <a:r>
              <a:rPr lang="fa-IR" sz="2400" b="0" i="0" u="none" strike="noStrike" baseline="0">
                <a:solidFill>
                  <a:schemeClr val="tx1"/>
                </a:solidFill>
                <a:latin typeface="Zar"/>
              </a:rPr>
              <a:t>بصورت</a:t>
            </a:r>
            <a:r>
              <a:rPr lang="fa-IR" sz="2400" b="0" i="0" u="none" strike="noStrike" baseline="0">
                <a:solidFill>
                  <a:schemeClr val="tx1"/>
                </a:solidFill>
                <a:latin typeface="Angsana New"/>
              </a:rPr>
              <a:t> </a:t>
            </a:r>
            <a:r>
              <a:rPr lang="fa-IR" sz="2400" b="0" i="0" u="none" strike="noStrike" baseline="0">
                <a:solidFill>
                  <a:schemeClr val="tx1"/>
                </a:solidFill>
                <a:latin typeface="Zar"/>
              </a:rPr>
              <a:t>تغییرات</a:t>
            </a:r>
            <a:r>
              <a:rPr lang="fa-IR" sz="2400" b="0" i="0" u="none" strike="noStrike" baseline="0">
                <a:solidFill>
                  <a:schemeClr val="tx1"/>
                </a:solidFill>
                <a:latin typeface="Angsana New"/>
              </a:rPr>
              <a:t> </a:t>
            </a:r>
            <a:r>
              <a:rPr lang="fa-IR" sz="2400" b="0" i="0" u="none" strike="noStrike" baseline="0">
                <a:solidFill>
                  <a:schemeClr val="tx1"/>
                </a:solidFill>
                <a:latin typeface="Zar"/>
              </a:rPr>
              <a:t>مجموع</a:t>
            </a:r>
            <a:r>
              <a:rPr lang="fa-IR" sz="2400" b="0" i="0" u="none" strike="noStrike" baseline="0">
                <a:solidFill>
                  <a:schemeClr val="tx1"/>
                </a:solidFill>
                <a:latin typeface="Angsana New"/>
              </a:rPr>
              <a:t> </a:t>
            </a:r>
            <a:r>
              <a:rPr lang="fa-IR" sz="2400" b="0" i="0" u="none" strike="noStrike" baseline="0">
                <a:solidFill>
                  <a:schemeClr val="tx1"/>
                </a:solidFill>
                <a:latin typeface="Zar"/>
              </a:rPr>
              <a:t>مصرف</a:t>
            </a:r>
            <a:r>
              <a:rPr lang="fa-IR" sz="2400" b="0" i="0" u="none" strike="noStrike" baseline="0">
                <a:solidFill>
                  <a:schemeClr val="tx1"/>
                </a:solidFill>
                <a:latin typeface="Angsana New"/>
              </a:rPr>
              <a:t> </a:t>
            </a:r>
            <a:r>
              <a:rPr lang="fa-IR" sz="2400" b="0" i="0" u="none" strike="noStrike" baseline="0">
                <a:solidFill>
                  <a:schemeClr val="tx1"/>
                </a:solidFill>
                <a:latin typeface="Zar"/>
              </a:rPr>
              <a:t>نشان</a:t>
            </a:r>
            <a:r>
              <a:rPr lang="fa-IR" sz="2400" b="0" i="0" u="none" strike="noStrike" baseline="0">
                <a:solidFill>
                  <a:schemeClr val="tx1"/>
                </a:solidFill>
                <a:latin typeface="Angsana New"/>
              </a:rPr>
              <a:t> </a:t>
            </a:r>
            <a:r>
              <a:rPr lang="fa-IR" sz="2400" b="0" i="0" u="none" strike="noStrike" baseline="0">
                <a:solidFill>
                  <a:schemeClr val="tx1"/>
                </a:solidFill>
                <a:latin typeface="Zar"/>
              </a:rPr>
              <a:t>میدهد</a:t>
            </a:r>
            <a:r>
              <a:rPr lang="fa-IR" sz="2400" b="0" i="0" u="none" strike="noStrike" baseline="0">
                <a:solidFill>
                  <a:schemeClr val="tx1"/>
                </a:solidFill>
                <a:latin typeface="Angsana New"/>
              </a:rPr>
              <a:t>.</a:t>
            </a:r>
            <a:r>
              <a:rPr sz="2400" b="0" i="0" u="none" strike="noStrike" baseline="0">
                <a:solidFill>
                  <a:schemeClr val="tx1"/>
                </a:solidFill>
                <a:latin typeface="Calibri"/>
              </a:rPr>
              <a:t> B</a:t>
            </a:r>
            <a:r>
              <a:rPr sz="2400" b="0" i="0" u="none" strike="noStrike" baseline="0">
                <a:solidFill>
                  <a:schemeClr val="tx1"/>
                </a:solidFill>
                <a:latin typeface="Angsana New"/>
              </a:rPr>
              <a:t>jc</a:t>
            </a:r>
            <a:r>
              <a:rPr lang="fa-IR" sz="2400" b="0" i="0" u="none" strike="noStrike" baseline="0">
                <a:solidFill>
                  <a:schemeClr val="tx1"/>
                </a:solidFill>
                <a:latin typeface="Zar"/>
              </a:rPr>
              <a:t>به</a:t>
            </a:r>
            <a:r>
              <a:rPr lang="fa-IR" sz="2400" b="0" i="0" u="none" strike="noStrike" baseline="0">
                <a:solidFill>
                  <a:schemeClr val="tx1"/>
                </a:solidFill>
                <a:latin typeface="Angsana New"/>
              </a:rPr>
              <a:t> </a:t>
            </a:r>
            <a:r>
              <a:rPr lang="fa-IR" sz="2400" b="0" i="0" u="none" strike="noStrike" baseline="0">
                <a:solidFill>
                  <a:schemeClr val="tx1"/>
                </a:solidFill>
                <a:latin typeface="Zar"/>
              </a:rPr>
              <a:t>معنای</a:t>
            </a:r>
            <a:r>
              <a:rPr sz="2400" b="0" i="0" u="none" strike="noStrike" baseline="0">
                <a:solidFill>
                  <a:schemeClr val="tx1"/>
                </a:solidFill>
                <a:latin typeface="Angsana New"/>
              </a:rPr>
              <a:t> </a:t>
            </a:r>
            <a:r>
              <a:rPr lang="fa-IR" sz="2400" b="0" i="0" u="none" strike="noStrike" baseline="0">
                <a:solidFill>
                  <a:schemeClr val="tx1"/>
                </a:solidFill>
                <a:latin typeface="Zar"/>
              </a:rPr>
              <a:t>مصرف</a:t>
            </a:r>
            <a:r>
              <a:rPr lang="fa-IR" sz="2400" b="0" i="0" u="none" strike="noStrike" baseline="0">
                <a:solidFill>
                  <a:schemeClr val="tx1"/>
                </a:solidFill>
                <a:latin typeface="Angsana New"/>
              </a:rPr>
              <a:t> </a:t>
            </a:r>
            <a:r>
              <a:rPr lang="fa-IR" sz="2400" b="0" i="0" u="none" strike="noStrike" baseline="0">
                <a:solidFill>
                  <a:schemeClr val="tx1"/>
                </a:solidFill>
                <a:latin typeface="Zar"/>
              </a:rPr>
              <a:t>دارایی</a:t>
            </a:r>
            <a:r>
              <a:rPr lang="fa-IR" sz="2400" b="0" i="0" u="none" strike="noStrike" baseline="0">
                <a:solidFill>
                  <a:schemeClr val="tx1"/>
                </a:solidFill>
                <a:latin typeface="Angsana New"/>
              </a:rPr>
              <a:t> </a:t>
            </a:r>
            <a:r>
              <a:rPr sz="2400" b="0" i="0" u="none" strike="noStrike" baseline="0">
                <a:solidFill>
                  <a:schemeClr val="tx1"/>
                </a:solidFill>
                <a:latin typeface="Angsana New"/>
              </a:rPr>
              <a:t>j</a:t>
            </a:r>
            <a:r>
              <a:rPr lang="fa-IR" sz="2400" b="0" i="0" u="none" strike="noStrike" baseline="0">
                <a:solidFill>
                  <a:schemeClr val="tx1"/>
                </a:solidFill>
                <a:latin typeface="Angsana New"/>
              </a:rPr>
              <a:t> </a:t>
            </a:r>
            <a:r>
              <a:rPr lang="fa-IR" sz="2400" b="0" i="0" u="none" strike="noStrike" baseline="0">
                <a:solidFill>
                  <a:schemeClr val="tx1"/>
                </a:solidFill>
                <a:latin typeface="Zar"/>
              </a:rPr>
              <a:t>اشاره</a:t>
            </a:r>
            <a:r>
              <a:rPr lang="fa-IR" sz="2400" b="0" i="0" u="none" strike="noStrike" baseline="0">
                <a:solidFill>
                  <a:schemeClr val="tx1"/>
                </a:solidFill>
                <a:latin typeface="Angsana New"/>
              </a:rPr>
              <a:t> </a:t>
            </a:r>
            <a:r>
              <a:rPr lang="fa-IR" sz="2400" b="0" i="0" u="none" strike="noStrike" baseline="0">
                <a:solidFill>
                  <a:schemeClr val="tx1"/>
                </a:solidFill>
                <a:latin typeface="Zar"/>
              </a:rPr>
              <a:t>دارد</a:t>
            </a:r>
            <a:r>
              <a:rPr lang="fa-IR" sz="2400" b="0" i="0" u="none" strike="noStrike" baseline="0">
                <a:solidFill>
                  <a:schemeClr val="tx1"/>
                </a:solidFill>
                <a:latin typeface="Angsana New"/>
              </a:rPr>
              <a:t>.</a:t>
            </a:r>
          </a:p>
          <a:p>
            <a:pPr marL="0" lvl="0" indent="0" algn="r">
              <a:lnSpc>
                <a:spcPct val="100000"/>
              </a:lnSpc>
              <a:buNone/>
            </a:pPr>
            <a:r>
              <a:rPr lang="fa-IR" sz="2400" b="0" i="0" u="none" strike="noStrike" baseline="0">
                <a:solidFill>
                  <a:schemeClr val="tx1"/>
                </a:solidFill>
                <a:latin typeface="Zar"/>
              </a:rPr>
              <a:t>در</a:t>
            </a:r>
            <a:r>
              <a:rPr lang="fa-IR" sz="2400" b="0" i="0" u="none" strike="noStrike" baseline="0">
                <a:solidFill>
                  <a:schemeClr val="tx1"/>
                </a:solidFill>
                <a:latin typeface="Angsana New"/>
              </a:rPr>
              <a:t> </a:t>
            </a:r>
            <a:r>
              <a:rPr sz="2400" b="0" i="0" u="none" strike="noStrike" baseline="0">
                <a:solidFill>
                  <a:schemeClr val="tx1"/>
                </a:solidFill>
                <a:latin typeface="Angsana New"/>
              </a:rPr>
              <a:t>C-CAPM</a:t>
            </a:r>
            <a:r>
              <a:rPr lang="fa-IR" sz="2400" b="0" i="0" u="none" strike="noStrike" baseline="0">
                <a:solidFill>
                  <a:schemeClr val="tx1"/>
                </a:solidFill>
                <a:latin typeface="Angsana New"/>
              </a:rPr>
              <a:t> </a:t>
            </a:r>
            <a:r>
              <a:rPr lang="fa-IR" sz="2400" b="0" i="0" u="none" strike="noStrike" baseline="0">
                <a:solidFill>
                  <a:schemeClr val="tx1"/>
                </a:solidFill>
                <a:latin typeface="Zar"/>
              </a:rPr>
              <a:t>ریسک</a:t>
            </a:r>
            <a:r>
              <a:rPr lang="fa-IR" sz="2400" b="0" i="0" u="none" strike="noStrike" baseline="0">
                <a:solidFill>
                  <a:schemeClr val="tx1"/>
                </a:solidFill>
                <a:latin typeface="Angsana New"/>
              </a:rPr>
              <a:t> </a:t>
            </a:r>
            <a:r>
              <a:rPr lang="fa-IR" sz="2400" b="0" i="0" u="none" strike="noStrike" baseline="0">
                <a:solidFill>
                  <a:schemeClr val="tx1"/>
                </a:solidFill>
                <a:latin typeface="Zar"/>
              </a:rPr>
              <a:t>دارایی</a:t>
            </a:r>
            <a:r>
              <a:rPr lang="fa-IR" sz="2400" b="0" i="0" u="none" strike="noStrike" baseline="0">
                <a:solidFill>
                  <a:schemeClr val="tx1"/>
                </a:solidFill>
                <a:latin typeface="Angsana New"/>
              </a:rPr>
              <a:t> </a:t>
            </a:r>
            <a:r>
              <a:rPr lang="fa-IR" sz="2400" b="0" i="0" u="none" strike="noStrike" baseline="0">
                <a:solidFill>
                  <a:schemeClr val="tx1"/>
                </a:solidFill>
                <a:latin typeface="Zar"/>
              </a:rPr>
              <a:t>را</a:t>
            </a:r>
            <a:r>
              <a:rPr lang="fa-IR" sz="2400" b="0" i="0" u="none" strike="noStrike" baseline="0">
                <a:solidFill>
                  <a:schemeClr val="tx1"/>
                </a:solidFill>
                <a:latin typeface="Angsana New"/>
              </a:rPr>
              <a:t> </a:t>
            </a:r>
            <a:r>
              <a:rPr lang="fa-IR" sz="2400" b="0" i="0" u="none" strike="noStrike" baseline="0">
                <a:solidFill>
                  <a:schemeClr val="tx1"/>
                </a:solidFill>
                <a:latin typeface="Zar"/>
              </a:rPr>
              <a:t>با</a:t>
            </a:r>
            <a:r>
              <a:rPr sz="2400" b="0" i="0" u="none" strike="noStrike" baseline="0">
                <a:solidFill>
                  <a:schemeClr val="tx1"/>
                </a:solidFill>
                <a:latin typeface="Angsana New"/>
              </a:rPr>
              <a:t> </a:t>
            </a:r>
            <a:r>
              <a:rPr lang="fa-IR" sz="2400" b="0" i="0" u="none" strike="noStrike" baseline="0">
                <a:solidFill>
                  <a:schemeClr val="tx1"/>
                </a:solidFill>
                <a:latin typeface="Zar"/>
              </a:rPr>
              <a:t>استفاده</a:t>
            </a:r>
            <a:r>
              <a:rPr lang="fa-IR" sz="2400" b="0" i="0" u="none" strike="noStrike" baseline="0">
                <a:solidFill>
                  <a:schemeClr val="tx1"/>
                </a:solidFill>
                <a:latin typeface="Angsana New"/>
              </a:rPr>
              <a:t> </a:t>
            </a:r>
            <a:r>
              <a:rPr lang="fa-IR" sz="2400" b="0" i="0" u="none" strike="noStrike" baseline="0">
                <a:solidFill>
                  <a:schemeClr val="tx1"/>
                </a:solidFill>
                <a:latin typeface="Zar"/>
              </a:rPr>
              <a:t>از</a:t>
            </a:r>
            <a:r>
              <a:rPr lang="fa-IR" sz="2400" b="0" i="0" u="none" strike="noStrike" baseline="0">
                <a:solidFill>
                  <a:schemeClr val="tx1"/>
                </a:solidFill>
                <a:latin typeface="Angsana New"/>
              </a:rPr>
              <a:t> </a:t>
            </a:r>
            <a:r>
              <a:rPr lang="fa-IR" sz="2400" b="0" i="0" u="none" strike="noStrike" baseline="0">
                <a:solidFill>
                  <a:schemeClr val="tx1"/>
                </a:solidFill>
                <a:latin typeface="Zar"/>
              </a:rPr>
              <a:t>کوواریانس</a:t>
            </a:r>
            <a:r>
              <a:rPr lang="fa-IR" sz="2400" b="0" i="0" u="none" strike="noStrike" baseline="0">
                <a:solidFill>
                  <a:schemeClr val="tx1"/>
                </a:solidFill>
                <a:latin typeface="Angsana New"/>
              </a:rPr>
              <a:t> </a:t>
            </a:r>
            <a:r>
              <a:rPr lang="fa-IR" sz="2400" b="0" i="0" u="none" strike="noStrike" baseline="0">
                <a:solidFill>
                  <a:schemeClr val="tx1"/>
                </a:solidFill>
                <a:latin typeface="Zar"/>
              </a:rPr>
              <a:t>بازده</a:t>
            </a:r>
            <a:r>
              <a:rPr lang="fa-IR" sz="2400" b="0" i="0" u="none" strike="noStrike" baseline="0">
                <a:solidFill>
                  <a:schemeClr val="tx1"/>
                </a:solidFill>
                <a:latin typeface="Angsana New"/>
              </a:rPr>
              <a:t> </a:t>
            </a:r>
            <a:r>
              <a:rPr lang="fa-IR" sz="2400" b="0" i="0" u="none" strike="noStrike" baseline="0">
                <a:solidFill>
                  <a:schemeClr val="tx1"/>
                </a:solidFill>
                <a:latin typeface="Zar"/>
              </a:rPr>
              <a:t>دارایی</a:t>
            </a:r>
            <a:r>
              <a:rPr lang="fa-IR" sz="2400" b="0" i="0" u="none" strike="noStrike" baseline="0">
                <a:solidFill>
                  <a:schemeClr val="tx1"/>
                </a:solidFill>
                <a:latin typeface="Angsana New"/>
              </a:rPr>
              <a:t> </a:t>
            </a:r>
            <a:r>
              <a:rPr lang="fa-IR" sz="2400" b="0" i="0" u="none" strike="noStrike" baseline="0">
                <a:solidFill>
                  <a:schemeClr val="tx1"/>
                </a:solidFill>
                <a:latin typeface="Zar"/>
              </a:rPr>
              <a:t>و</a:t>
            </a:r>
            <a:r>
              <a:rPr lang="fa-IR" sz="2400" b="0" i="0" u="none" strike="noStrike" baseline="0">
                <a:solidFill>
                  <a:schemeClr val="tx1"/>
                </a:solidFill>
                <a:latin typeface="Angsana New"/>
              </a:rPr>
              <a:t> </a:t>
            </a:r>
            <a:r>
              <a:rPr lang="fa-IR" sz="2400" b="0" i="0" u="none" strike="noStrike" baseline="0">
                <a:solidFill>
                  <a:schemeClr val="tx1"/>
                </a:solidFill>
                <a:latin typeface="Zar"/>
              </a:rPr>
              <a:t>مصرف</a:t>
            </a:r>
            <a:r>
              <a:rPr lang="fa-IR" sz="2400" b="0" i="0" u="none" strike="noStrike" baseline="0">
                <a:solidFill>
                  <a:schemeClr val="tx1"/>
                </a:solidFill>
                <a:latin typeface="Angsana New"/>
              </a:rPr>
              <a:t> </a:t>
            </a:r>
            <a:r>
              <a:rPr lang="fa-IR" sz="2400" b="0" i="0" u="none" strike="noStrike" baseline="0">
                <a:solidFill>
                  <a:schemeClr val="tx1"/>
                </a:solidFill>
                <a:latin typeface="Zar"/>
              </a:rPr>
              <a:t>تعیین</a:t>
            </a:r>
            <a:r>
              <a:rPr lang="fa-IR" sz="2400" b="0" i="0" u="none" strike="noStrike" baseline="0">
                <a:solidFill>
                  <a:schemeClr val="tx1"/>
                </a:solidFill>
                <a:latin typeface="Angsana New"/>
              </a:rPr>
              <a:t> </a:t>
            </a:r>
            <a:r>
              <a:rPr lang="fa-IR" sz="2400" b="0" i="0" u="none" strike="noStrike" baseline="0">
                <a:solidFill>
                  <a:schemeClr val="tx1"/>
                </a:solidFill>
                <a:latin typeface="Zar"/>
              </a:rPr>
              <a:t>مینمایند</a:t>
            </a:r>
            <a:r>
              <a:rPr lang="fa-IR" sz="2400" b="0" i="0" u="none" strike="noStrike" baseline="0">
                <a:solidFill>
                  <a:schemeClr val="tx1"/>
                </a:solidFill>
                <a:latin typeface="Angsana New"/>
              </a:rPr>
              <a:t>. </a:t>
            </a:r>
            <a:r>
              <a:rPr lang="fa-IR" sz="2400" b="0" i="0" u="none" strike="noStrike" baseline="0">
                <a:solidFill>
                  <a:schemeClr val="tx1"/>
                </a:solidFill>
                <a:latin typeface="Zar"/>
              </a:rPr>
              <a:t>نهایتاً</a:t>
            </a:r>
            <a:r>
              <a:rPr lang="fa-IR" sz="2400" b="0" i="0" u="none" strike="noStrike" baseline="0">
                <a:solidFill>
                  <a:schemeClr val="tx1"/>
                </a:solidFill>
                <a:latin typeface="Angsana New"/>
              </a:rPr>
              <a:t> </a:t>
            </a:r>
            <a:r>
              <a:rPr lang="fa-IR" sz="2400" b="0" i="0" u="none" strike="noStrike" baseline="0">
                <a:solidFill>
                  <a:schemeClr val="tx1"/>
                </a:solidFill>
                <a:latin typeface="Zar"/>
              </a:rPr>
              <a:t>ریسک</a:t>
            </a:r>
            <a:r>
              <a:rPr lang="fa-IR" sz="2400" b="0" i="0" u="none" strike="noStrike" baseline="0">
                <a:solidFill>
                  <a:schemeClr val="tx1"/>
                </a:solidFill>
                <a:latin typeface="Angsana New"/>
              </a:rPr>
              <a:t> </a:t>
            </a:r>
            <a:r>
              <a:rPr lang="fa-IR" sz="2400" b="0" i="0" u="none" strike="noStrike" baseline="0">
                <a:solidFill>
                  <a:schemeClr val="tx1"/>
                </a:solidFill>
                <a:latin typeface="Zar"/>
              </a:rPr>
              <a:t>مصرفی</a:t>
            </a:r>
            <a:r>
              <a:rPr lang="fa-IR" sz="2400" b="0" i="0" u="none" strike="noStrike" baseline="0">
                <a:solidFill>
                  <a:schemeClr val="tx1"/>
                </a:solidFill>
                <a:latin typeface="Angsana New"/>
              </a:rPr>
              <a:t> </a:t>
            </a:r>
            <a:r>
              <a:rPr lang="fa-IR" sz="2400" b="0" i="0" u="none" strike="noStrike" baseline="0">
                <a:solidFill>
                  <a:schemeClr val="tx1"/>
                </a:solidFill>
                <a:latin typeface="Zar"/>
              </a:rPr>
              <a:t>از</a:t>
            </a:r>
            <a:r>
              <a:rPr lang="fa-IR" sz="2400" b="0" i="0" u="none" strike="noStrike" baseline="0">
                <a:solidFill>
                  <a:schemeClr val="tx1"/>
                </a:solidFill>
                <a:latin typeface="Angsana New"/>
              </a:rPr>
              <a:t> </a:t>
            </a:r>
            <a:r>
              <a:rPr lang="fa-IR" sz="2400" b="0" i="0" u="none" strike="noStrike" baseline="0">
                <a:solidFill>
                  <a:schemeClr val="tx1"/>
                </a:solidFill>
                <a:latin typeface="Zar"/>
              </a:rPr>
              <a:t>طریق</a:t>
            </a:r>
            <a:r>
              <a:rPr lang="fa-IR" sz="2400" b="0" i="0" u="none" strike="noStrike" baseline="0">
                <a:solidFill>
                  <a:schemeClr val="tx1"/>
                </a:solidFill>
                <a:latin typeface="Angsana New"/>
              </a:rPr>
              <a:t> </a:t>
            </a:r>
            <a:r>
              <a:rPr lang="fa-IR" sz="2400" b="0" i="0" u="none" strike="noStrike" baseline="0">
                <a:solidFill>
                  <a:schemeClr val="tx1"/>
                </a:solidFill>
                <a:latin typeface="Zar"/>
              </a:rPr>
              <a:t>ریسک</a:t>
            </a:r>
            <a:r>
              <a:rPr lang="fa-IR" sz="2400" b="0" i="0" u="none" strike="noStrike" baseline="0">
                <a:solidFill>
                  <a:schemeClr val="tx1"/>
                </a:solidFill>
                <a:latin typeface="Angsana New"/>
              </a:rPr>
              <a:t> </a:t>
            </a:r>
            <a:r>
              <a:rPr lang="fa-IR" sz="2400" b="0" i="0" u="none" strike="noStrike" baseline="0">
                <a:solidFill>
                  <a:schemeClr val="tx1"/>
                </a:solidFill>
                <a:latin typeface="Zar"/>
              </a:rPr>
              <a:t>گریزی</a:t>
            </a:r>
            <a:r>
              <a:rPr lang="fa-IR" sz="2400" b="0" i="0" u="none" strike="noStrike" baseline="0">
                <a:solidFill>
                  <a:schemeClr val="tx1"/>
                </a:solidFill>
                <a:latin typeface="Angsana New"/>
              </a:rPr>
              <a:t> </a:t>
            </a:r>
            <a:r>
              <a:rPr lang="fa-IR" sz="2400" b="0" i="0" u="none" strike="noStrike" baseline="0">
                <a:solidFill>
                  <a:schemeClr val="tx1"/>
                </a:solidFill>
                <a:latin typeface="Zar"/>
              </a:rPr>
              <a:t>سرمایهگذار</a:t>
            </a:r>
            <a:r>
              <a:rPr lang="fa-IR" sz="2400" b="0" i="0" u="none" strike="noStrike" baseline="0">
                <a:solidFill>
                  <a:schemeClr val="tx1"/>
                </a:solidFill>
                <a:latin typeface="Angsana New"/>
              </a:rPr>
              <a:t> </a:t>
            </a:r>
            <a:r>
              <a:rPr lang="fa-IR" sz="2400" b="0" i="0" u="none" strike="noStrike" baseline="0">
                <a:solidFill>
                  <a:schemeClr val="tx1"/>
                </a:solidFill>
                <a:latin typeface="Zar"/>
              </a:rPr>
              <a:t>،</a:t>
            </a:r>
            <a:r>
              <a:rPr lang="fa-IR" sz="2400" b="0" i="0" u="none" strike="noStrike" baseline="0">
                <a:solidFill>
                  <a:schemeClr val="tx1"/>
                </a:solidFill>
                <a:latin typeface="Angsana New"/>
              </a:rPr>
              <a:t> </a:t>
            </a:r>
            <a:r>
              <a:rPr lang="fa-IR" sz="2400" b="0" i="0" u="none" strike="noStrike" baseline="0">
                <a:solidFill>
                  <a:schemeClr val="tx1"/>
                </a:solidFill>
                <a:latin typeface="Zar"/>
              </a:rPr>
              <a:t>قیمت</a:t>
            </a:r>
            <a:r>
              <a:rPr lang="fa-IR" sz="2400" b="0" i="0" u="none" strike="noStrike" baseline="0">
                <a:solidFill>
                  <a:schemeClr val="tx1"/>
                </a:solidFill>
                <a:latin typeface="Angsana New"/>
              </a:rPr>
              <a:t> </a:t>
            </a:r>
            <a:r>
              <a:rPr lang="fa-IR" sz="2400" b="0" i="0" u="none" strike="noStrike" baseline="0">
                <a:solidFill>
                  <a:schemeClr val="tx1"/>
                </a:solidFill>
                <a:latin typeface="Zar"/>
              </a:rPr>
              <a:t>گذاری</a:t>
            </a:r>
            <a:r>
              <a:rPr lang="fa-IR" sz="2400" b="0" i="0" u="none" strike="noStrike" baseline="0">
                <a:solidFill>
                  <a:schemeClr val="tx1"/>
                </a:solidFill>
                <a:latin typeface="Angsana New"/>
              </a:rPr>
              <a:t> </a:t>
            </a:r>
            <a:r>
              <a:rPr lang="fa-IR" sz="2400" b="0" i="0" u="none" strike="noStrike" baseline="0">
                <a:solidFill>
                  <a:schemeClr val="tx1"/>
                </a:solidFill>
                <a:latin typeface="Zar"/>
              </a:rPr>
              <a:t>میگردد</a:t>
            </a:r>
            <a:r>
              <a:rPr lang="fa-IR" sz="2000" b="0" i="0" u="none" strike="noStrike" baseline="0">
                <a:solidFill>
                  <a:schemeClr val="tx1"/>
                </a:solidFill>
                <a:latin typeface="Angsana New"/>
              </a:rPr>
              <a:t>.</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609599" y="1473201"/>
            <a:ext cx="2777067" cy="904875"/>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pic>
        <p:nvPicPr>
          <p:cNvPr id="3" name="Picture 2"/>
          <p:cNvPicPr/>
          <p:nvPr/>
        </p:nvPicPr>
        <p:blipFill>
          <a:blip r:embed="rId3"/>
          <a:srcRect/>
          <a:stretch>
            <a:fillRect/>
          </a:stretch>
        </p:blipFill>
        <p:spPr>
          <a:xfrm>
            <a:off x="1027290" y="2490963"/>
            <a:ext cx="1302120" cy="353837"/>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pic>
        <p:nvPicPr>
          <p:cNvPr id="4" name="Picture 3"/>
          <p:cNvPicPr/>
          <p:nvPr/>
        </p:nvPicPr>
        <p:blipFill>
          <a:blip r:embed="rId4"/>
          <a:srcRect/>
          <a:stretch>
            <a:fillRect/>
          </a:stretch>
        </p:blipFill>
        <p:spPr>
          <a:xfrm>
            <a:off x="553156" y="2932288"/>
            <a:ext cx="2867376" cy="747890"/>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5" name="Rectangle 4"/>
          <p:cNvSpPr/>
          <p:nvPr/>
        </p:nvSpPr>
        <p:spPr>
          <a:xfrm>
            <a:off x="203199" y="270932"/>
            <a:ext cx="9132713" cy="1384995"/>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800" b="0" i="0" u="none" strike="noStrike" baseline="0">
                <a:solidFill>
                  <a:schemeClr val="tx1"/>
                </a:solidFill>
                <a:latin typeface="Zar"/>
              </a:rPr>
              <a:t>قبل</a:t>
            </a:r>
            <a:r>
              <a:rPr lang="fa-IR" sz="2800" b="0" i="0" u="none" strike="noStrike" baseline="0">
                <a:solidFill>
                  <a:schemeClr val="tx1"/>
                </a:solidFill>
                <a:latin typeface="Angsana New"/>
              </a:rPr>
              <a:t> </a:t>
            </a:r>
            <a:r>
              <a:rPr lang="fa-IR" sz="2800" b="0" i="0" u="none" strike="noStrike" baseline="0">
                <a:solidFill>
                  <a:schemeClr val="tx1"/>
                </a:solidFill>
                <a:latin typeface="Zar"/>
              </a:rPr>
              <a:t>ازاستنتاج</a:t>
            </a:r>
            <a:r>
              <a:rPr lang="fa-IR" sz="2800" b="0" i="0" u="none" strike="noStrike" baseline="0">
                <a:solidFill>
                  <a:schemeClr val="tx1"/>
                </a:solidFill>
                <a:latin typeface="Angsana New"/>
              </a:rPr>
              <a:t> </a:t>
            </a:r>
            <a:r>
              <a:rPr lang="fa-IR" sz="2800" b="0" i="0" u="none" strike="noStrike" baseline="0">
                <a:solidFill>
                  <a:schemeClr val="tx1"/>
                </a:solidFill>
                <a:latin typeface="Zar"/>
              </a:rPr>
              <a:t>مدل</a:t>
            </a:r>
            <a:r>
              <a:rPr lang="fa-IR" sz="2800" b="0" i="0" u="none" strike="noStrike" baseline="0">
                <a:solidFill>
                  <a:schemeClr val="tx1"/>
                </a:solidFill>
                <a:latin typeface="Angsana New"/>
              </a:rPr>
              <a:t> </a:t>
            </a:r>
            <a:r>
              <a:rPr sz="2800" b="0" i="0" u="none" strike="noStrike" baseline="0">
                <a:solidFill>
                  <a:schemeClr val="tx1"/>
                </a:solidFill>
                <a:latin typeface="Angsana New"/>
              </a:rPr>
              <a:t>C-CAPM</a:t>
            </a:r>
            <a:r>
              <a:rPr lang="fa-IR" sz="2800" b="0" i="0" u="none" strike="noStrike" baseline="0">
                <a:solidFill>
                  <a:schemeClr val="tx1"/>
                </a:solidFill>
                <a:latin typeface="Angsana New"/>
              </a:rPr>
              <a:t> </a:t>
            </a:r>
            <a:r>
              <a:rPr lang="fa-IR" sz="2800" b="0" i="0" u="none" strike="noStrike" baseline="0">
                <a:solidFill>
                  <a:schemeClr val="tx1"/>
                </a:solidFill>
                <a:latin typeface="Zar"/>
              </a:rPr>
              <a:t>بایستی</a:t>
            </a:r>
            <a:r>
              <a:rPr lang="fa-IR" sz="2800" b="0" i="0" u="none" strike="noStrike" baseline="0">
                <a:solidFill>
                  <a:schemeClr val="tx1"/>
                </a:solidFill>
                <a:latin typeface="Angsana New"/>
              </a:rPr>
              <a:t> </a:t>
            </a:r>
            <a:r>
              <a:rPr lang="fa-IR" sz="2800" b="0" i="0" u="none" strike="noStrike" baseline="0">
                <a:solidFill>
                  <a:schemeClr val="tx1"/>
                </a:solidFill>
                <a:latin typeface="Zar"/>
              </a:rPr>
              <a:t>مطلوبیت</a:t>
            </a:r>
            <a:r>
              <a:rPr lang="fa-IR" sz="2800" b="0" i="0" u="none" strike="noStrike" baseline="0">
                <a:solidFill>
                  <a:schemeClr val="tx1"/>
                </a:solidFill>
                <a:latin typeface="Angsana New"/>
              </a:rPr>
              <a:t> </a:t>
            </a:r>
            <a:r>
              <a:rPr lang="fa-IR" sz="2800" b="0" i="0" u="none" strike="noStrike" baseline="0">
                <a:solidFill>
                  <a:schemeClr val="tx1"/>
                </a:solidFill>
                <a:latin typeface="Zar"/>
              </a:rPr>
              <a:t>مصرفی</a:t>
            </a:r>
            <a:r>
              <a:rPr lang="fa-IR" sz="2800" b="0" i="0" u="none" strike="noStrike" baseline="0">
                <a:solidFill>
                  <a:schemeClr val="tx1"/>
                </a:solidFill>
                <a:latin typeface="Angsana New"/>
              </a:rPr>
              <a:t> </a:t>
            </a:r>
            <a:r>
              <a:rPr lang="fa-IR" sz="2800" b="0" i="0" u="none" strike="noStrike" baseline="0">
                <a:solidFill>
                  <a:schemeClr val="tx1"/>
                </a:solidFill>
                <a:latin typeface="Zar"/>
              </a:rPr>
              <a:t>مادام</a:t>
            </a:r>
            <a:r>
              <a:rPr lang="fa-IR" sz="2800" b="0" i="0" u="none" strike="noStrike" baseline="0">
                <a:solidFill>
                  <a:schemeClr val="tx1"/>
                </a:solidFill>
                <a:latin typeface="Angsana New"/>
              </a:rPr>
              <a:t> </a:t>
            </a:r>
            <a:r>
              <a:rPr lang="fa-IR" sz="2800" b="0" i="0" u="none" strike="noStrike" baseline="0">
                <a:solidFill>
                  <a:schemeClr val="tx1"/>
                </a:solidFill>
                <a:latin typeface="Zar"/>
              </a:rPr>
              <a:t>العمر</a:t>
            </a:r>
            <a:r>
              <a:rPr lang="fa-IR" sz="2800" b="0" i="0" u="none" strike="noStrike" baseline="0">
                <a:solidFill>
                  <a:schemeClr val="tx1"/>
                </a:solidFill>
                <a:latin typeface="Angsana New"/>
              </a:rPr>
              <a:t> </a:t>
            </a:r>
            <a:r>
              <a:rPr lang="fa-IR" sz="2800" b="0" i="0" u="none" strike="noStrike" baseline="0">
                <a:solidFill>
                  <a:schemeClr val="tx1"/>
                </a:solidFill>
                <a:latin typeface="Zar"/>
              </a:rPr>
              <a:t>فرد</a:t>
            </a:r>
            <a:r>
              <a:rPr lang="fa-IR" sz="2800" b="0" i="0" u="none" strike="noStrike" baseline="0">
                <a:solidFill>
                  <a:schemeClr val="tx1"/>
                </a:solidFill>
                <a:latin typeface="Angsana New"/>
              </a:rPr>
              <a:t> </a:t>
            </a:r>
            <a:r>
              <a:rPr lang="fa-IR" sz="2800" b="0" i="0" u="none" strike="noStrike" baseline="0">
                <a:solidFill>
                  <a:schemeClr val="tx1"/>
                </a:solidFill>
                <a:latin typeface="Zar"/>
              </a:rPr>
              <a:t>را</a:t>
            </a:r>
            <a:r>
              <a:rPr lang="fa-IR" sz="2800" b="0" i="0" u="none" strike="noStrike" baseline="0">
                <a:solidFill>
                  <a:schemeClr val="tx1"/>
                </a:solidFill>
                <a:latin typeface="Angsana New"/>
              </a:rPr>
              <a:t> </a:t>
            </a:r>
            <a:r>
              <a:rPr lang="fa-IR" sz="2800" b="0" i="0" u="none" strike="noStrike" baseline="0">
                <a:solidFill>
                  <a:schemeClr val="tx1"/>
                </a:solidFill>
                <a:latin typeface="Zar"/>
              </a:rPr>
              <a:t>با</a:t>
            </a:r>
            <a:r>
              <a:rPr lang="fa-IR" sz="2800" b="0" i="0" u="none" strike="noStrike" baseline="0">
                <a:solidFill>
                  <a:schemeClr val="tx1"/>
                </a:solidFill>
                <a:latin typeface="Angsana New"/>
              </a:rPr>
              <a:t> </a:t>
            </a:r>
            <a:r>
              <a:rPr lang="fa-IR" sz="2800" b="0" i="0" u="none" strike="noStrike" baseline="0">
                <a:solidFill>
                  <a:schemeClr val="tx1"/>
                </a:solidFill>
                <a:latin typeface="Zar"/>
              </a:rPr>
              <a:t>توجه</a:t>
            </a:r>
            <a:r>
              <a:rPr lang="fa-IR" sz="2800" b="0" i="0" u="none" strike="noStrike" baseline="0">
                <a:solidFill>
                  <a:schemeClr val="tx1"/>
                </a:solidFill>
                <a:latin typeface="Angsana New"/>
              </a:rPr>
              <a:t> </a:t>
            </a:r>
            <a:r>
              <a:rPr lang="fa-IR" sz="2800" b="0" i="0" u="none" strike="noStrike" baseline="0">
                <a:solidFill>
                  <a:schemeClr val="tx1"/>
                </a:solidFill>
                <a:latin typeface="Zar"/>
              </a:rPr>
              <a:t>به</a:t>
            </a:r>
            <a:r>
              <a:rPr lang="fa-IR" sz="2800" b="0" i="0" u="none" strike="noStrike" baseline="0">
                <a:solidFill>
                  <a:schemeClr val="tx1"/>
                </a:solidFill>
                <a:latin typeface="Angsana New"/>
              </a:rPr>
              <a:t> </a:t>
            </a:r>
            <a:r>
              <a:rPr lang="fa-IR" sz="2800" b="0" i="0" u="none" strike="noStrike" baseline="0">
                <a:solidFill>
                  <a:schemeClr val="tx1"/>
                </a:solidFill>
                <a:latin typeface="Zar"/>
              </a:rPr>
              <a:t>محدودیت</a:t>
            </a:r>
            <a:r>
              <a:rPr lang="fa-IR" sz="2800" b="0" i="0" u="none" strike="noStrike" baseline="0">
                <a:solidFill>
                  <a:schemeClr val="tx1"/>
                </a:solidFill>
                <a:latin typeface="Angsana New"/>
              </a:rPr>
              <a:t> </a:t>
            </a:r>
            <a:r>
              <a:rPr lang="fa-IR" sz="2800" b="0" i="0" u="none" strike="noStrike" baseline="0">
                <a:solidFill>
                  <a:schemeClr val="tx1"/>
                </a:solidFill>
                <a:latin typeface="Zar"/>
              </a:rPr>
              <a:t>بودجه</a:t>
            </a:r>
            <a:r>
              <a:rPr lang="fa-IR" sz="2800" b="0" i="0" u="none" strike="noStrike" baseline="0">
                <a:solidFill>
                  <a:schemeClr val="tx1"/>
                </a:solidFill>
                <a:latin typeface="Angsana New"/>
              </a:rPr>
              <a:t> </a:t>
            </a:r>
            <a:r>
              <a:rPr lang="fa-IR" sz="2800" b="0" i="0" u="none" strike="noStrike" baseline="0">
                <a:solidFill>
                  <a:schemeClr val="tx1"/>
                </a:solidFill>
                <a:latin typeface="Zar"/>
              </a:rPr>
              <a:t>ی</a:t>
            </a:r>
            <a:r>
              <a:rPr lang="fa-IR" sz="2800" b="0" i="0" u="none" strike="noStrike" baseline="0">
                <a:solidFill>
                  <a:schemeClr val="tx1"/>
                </a:solidFill>
                <a:latin typeface="Angsana New"/>
              </a:rPr>
              <a:t> </a:t>
            </a:r>
            <a:r>
              <a:rPr lang="fa-IR" sz="2800" b="0" i="0" u="none" strike="noStrike" baseline="0">
                <a:solidFill>
                  <a:schemeClr val="tx1"/>
                </a:solidFill>
                <a:latin typeface="Zar"/>
              </a:rPr>
              <a:t>در</a:t>
            </a:r>
            <a:r>
              <a:rPr lang="fa-IR" sz="2800" b="0" i="0" u="none" strike="noStrike" baseline="0">
                <a:solidFill>
                  <a:schemeClr val="tx1"/>
                </a:solidFill>
                <a:latin typeface="Angsana New"/>
              </a:rPr>
              <a:t> </a:t>
            </a:r>
            <a:r>
              <a:rPr lang="fa-IR" sz="2800" b="0" i="0" u="none" strike="noStrike" baseline="0">
                <a:solidFill>
                  <a:schemeClr val="tx1"/>
                </a:solidFill>
                <a:latin typeface="Zar"/>
              </a:rPr>
              <a:t>زمان</a:t>
            </a:r>
            <a:r>
              <a:rPr lang="fa-IR" sz="2800" b="0" i="0" u="none" strike="noStrike" baseline="0">
                <a:solidFill>
                  <a:schemeClr val="tx1"/>
                </a:solidFill>
                <a:latin typeface="Angsana New"/>
              </a:rPr>
              <a:t> </a:t>
            </a:r>
            <a:r>
              <a:rPr sz="2800" b="0" i="0" u="none" strike="noStrike" baseline="0">
                <a:solidFill>
                  <a:schemeClr val="tx1"/>
                </a:solidFill>
                <a:latin typeface="Angsana New"/>
              </a:rPr>
              <a:t>t</a:t>
            </a:r>
            <a:r>
              <a:rPr lang="fa-IR" sz="2800" b="0" i="0" u="none" strike="noStrike" baseline="0">
                <a:solidFill>
                  <a:schemeClr val="tx1"/>
                </a:solidFill>
                <a:latin typeface="Angsana New"/>
              </a:rPr>
              <a:t> </a:t>
            </a:r>
            <a:r>
              <a:rPr lang="fa-IR" sz="2800" b="0" i="0" u="none" strike="noStrike" baseline="0">
                <a:solidFill>
                  <a:schemeClr val="tx1"/>
                </a:solidFill>
                <a:latin typeface="Zar"/>
              </a:rPr>
              <a:t>ماکزیمم</a:t>
            </a:r>
            <a:r>
              <a:rPr lang="fa-IR" sz="2800" b="0" i="0" u="none" strike="noStrike" baseline="0">
                <a:solidFill>
                  <a:schemeClr val="tx1"/>
                </a:solidFill>
                <a:latin typeface="Angsana New"/>
              </a:rPr>
              <a:t> </a:t>
            </a:r>
            <a:r>
              <a:rPr lang="fa-IR" sz="2800" b="0" i="0" u="none" strike="noStrike" baseline="0">
                <a:solidFill>
                  <a:schemeClr val="tx1"/>
                </a:solidFill>
                <a:latin typeface="Zar"/>
              </a:rPr>
              <a:t>نماییم</a:t>
            </a:r>
            <a:r>
              <a:rPr lang="fa-IR" sz="2800" b="0" i="0" u="none" strike="noStrike" baseline="0">
                <a:solidFill>
                  <a:schemeClr val="tx1"/>
                </a:solidFill>
                <a:latin typeface="Angsana New"/>
              </a:rPr>
              <a:t>. </a:t>
            </a:r>
            <a:r>
              <a:rPr lang="fa-IR" sz="2800" b="0" i="0" u="none" strike="noStrike" baseline="0">
                <a:solidFill>
                  <a:schemeClr val="tx1"/>
                </a:solidFill>
                <a:latin typeface="Zar"/>
              </a:rPr>
              <a:t>بنابراین</a:t>
            </a:r>
            <a:r>
              <a:rPr lang="fa-IR" sz="2800" b="0" i="0" u="none" strike="noStrike" baseline="0">
                <a:solidFill>
                  <a:schemeClr val="tx1"/>
                </a:solidFill>
                <a:latin typeface="Angsana New"/>
              </a:rPr>
              <a:t> </a:t>
            </a:r>
            <a:r>
              <a:rPr lang="fa-IR" sz="2800" b="0" i="0" u="none" strike="noStrike" baseline="0">
                <a:solidFill>
                  <a:schemeClr val="tx1"/>
                </a:solidFill>
                <a:latin typeface="Zar"/>
              </a:rPr>
              <a:t>مساله</a:t>
            </a:r>
            <a:r>
              <a:rPr lang="fa-IR" sz="2800" b="0" i="0" u="none" strike="noStrike" baseline="0">
                <a:solidFill>
                  <a:schemeClr val="tx1"/>
                </a:solidFill>
                <a:latin typeface="Angsana New"/>
              </a:rPr>
              <a:t> </a:t>
            </a:r>
            <a:r>
              <a:rPr lang="fa-IR" sz="2800" b="0" i="0" u="none" strike="noStrike" baseline="0">
                <a:solidFill>
                  <a:schemeClr val="tx1"/>
                </a:solidFill>
                <a:latin typeface="Zar"/>
              </a:rPr>
              <a:t>ماکزیمم</a:t>
            </a:r>
            <a:r>
              <a:rPr lang="fa-IR" sz="2800" b="0" i="0" u="none" strike="noStrike" baseline="0">
                <a:solidFill>
                  <a:schemeClr val="tx1"/>
                </a:solidFill>
                <a:latin typeface="Angsana New"/>
              </a:rPr>
              <a:t> </a:t>
            </a:r>
            <a:r>
              <a:rPr lang="fa-IR" sz="2800" b="0" i="0" u="none" strike="noStrike" baseline="0">
                <a:solidFill>
                  <a:schemeClr val="tx1"/>
                </a:solidFill>
                <a:latin typeface="Zar"/>
              </a:rPr>
              <a:t>کردن</a:t>
            </a:r>
            <a:r>
              <a:rPr lang="fa-IR" sz="2800" b="0" i="0" u="none" strike="noStrike" baseline="0">
                <a:solidFill>
                  <a:schemeClr val="tx1"/>
                </a:solidFill>
                <a:latin typeface="Angsana New"/>
              </a:rPr>
              <a:t> </a:t>
            </a:r>
            <a:r>
              <a:rPr lang="fa-IR" sz="2800" b="0" i="0" u="none" strike="noStrike" baseline="0">
                <a:solidFill>
                  <a:schemeClr val="tx1"/>
                </a:solidFill>
                <a:latin typeface="Zar"/>
              </a:rPr>
              <a:t>مطلوبییت</a:t>
            </a:r>
            <a:r>
              <a:rPr lang="fa-IR" sz="2800" b="0" i="0" u="none" strike="noStrike" baseline="0">
                <a:solidFill>
                  <a:schemeClr val="tx1"/>
                </a:solidFill>
                <a:latin typeface="Angsana New"/>
              </a:rPr>
              <a:t> </a:t>
            </a:r>
            <a:r>
              <a:rPr lang="fa-IR" sz="2800" b="0" i="0" u="none" strike="noStrike" baseline="0">
                <a:solidFill>
                  <a:schemeClr val="tx1"/>
                </a:solidFill>
                <a:latin typeface="Zar"/>
              </a:rPr>
              <a:t>زمان</a:t>
            </a:r>
            <a:r>
              <a:rPr lang="fa-IR" sz="2800" b="0" i="0" u="none" strike="noStrike" baseline="0">
                <a:solidFill>
                  <a:schemeClr val="tx1"/>
                </a:solidFill>
                <a:latin typeface="Angsana New"/>
              </a:rPr>
              <a:t> </a:t>
            </a:r>
            <a:r>
              <a:rPr sz="2800" b="0" i="0" u="none" strike="noStrike" baseline="0">
                <a:solidFill>
                  <a:schemeClr val="tx1"/>
                </a:solidFill>
                <a:latin typeface="Angsana New"/>
              </a:rPr>
              <a:t>t </a:t>
            </a:r>
            <a:r>
              <a:rPr lang="fa-IR" sz="2800" b="0" i="0" u="none" strike="noStrike" baseline="0">
                <a:solidFill>
                  <a:schemeClr val="tx1"/>
                </a:solidFill>
                <a:latin typeface="Angsana New"/>
              </a:rPr>
              <a:t>  </a:t>
            </a:r>
            <a:r>
              <a:rPr lang="fa-IR" sz="2800" b="0" i="0" u="none" strike="noStrike" baseline="0">
                <a:solidFill>
                  <a:schemeClr val="tx1"/>
                </a:solidFill>
                <a:latin typeface="Zar"/>
              </a:rPr>
              <a:t>عبارت</a:t>
            </a:r>
            <a:r>
              <a:rPr lang="fa-IR" sz="2800" b="0" i="0" u="none" strike="noStrike" baseline="0">
                <a:solidFill>
                  <a:schemeClr val="tx1"/>
                </a:solidFill>
                <a:latin typeface="Angsana New"/>
              </a:rPr>
              <a:t> </a:t>
            </a:r>
            <a:r>
              <a:rPr lang="fa-IR" sz="2800" b="0" i="0" u="none" strike="noStrike" baseline="0">
                <a:solidFill>
                  <a:schemeClr val="tx1"/>
                </a:solidFill>
                <a:latin typeface="Zar"/>
              </a:rPr>
              <a:t>است</a:t>
            </a:r>
            <a:r>
              <a:rPr lang="fa-IR" sz="2800" b="0" i="0" u="none" strike="noStrike" baseline="0">
                <a:solidFill>
                  <a:schemeClr val="tx1"/>
                </a:solidFill>
                <a:latin typeface="Angsana New"/>
              </a:rPr>
              <a:t> </a:t>
            </a:r>
            <a:r>
              <a:rPr lang="fa-IR" sz="2800" b="0" i="0" u="none" strike="noStrike" baseline="0">
                <a:solidFill>
                  <a:schemeClr val="tx1"/>
                </a:solidFill>
                <a:latin typeface="Zar"/>
              </a:rPr>
              <a:t>است</a:t>
            </a:r>
            <a:r>
              <a:rPr lang="fa-IR" sz="2800" b="0" i="0" u="none" strike="noStrike" baseline="0">
                <a:solidFill>
                  <a:schemeClr val="tx1"/>
                </a:solidFill>
                <a:latin typeface="Angsana New"/>
              </a:rPr>
              <a:t> </a:t>
            </a:r>
            <a:r>
              <a:rPr lang="fa-IR" sz="2800" b="0" i="0" u="none" strike="noStrike" baseline="0">
                <a:solidFill>
                  <a:schemeClr val="tx1"/>
                </a:solidFill>
                <a:latin typeface="Zar"/>
              </a:rPr>
              <a:t>از</a:t>
            </a:r>
            <a:r>
              <a:rPr lang="fa-IR" sz="2800" b="0" i="0" u="none" strike="noStrike" baseline="0">
                <a:solidFill>
                  <a:schemeClr val="tx1"/>
                </a:solidFill>
                <a:latin typeface="Angsana New"/>
              </a:rPr>
              <a:t> :</a:t>
            </a:r>
          </a:p>
        </p:txBody>
      </p:sp>
      <p:sp>
        <p:nvSpPr>
          <p:cNvPr id="6" name="Rectangle 5"/>
          <p:cNvSpPr/>
          <p:nvPr/>
        </p:nvSpPr>
        <p:spPr>
          <a:xfrm>
            <a:off x="0" y="1362075"/>
            <a:ext cx="12192000" cy="0"/>
          </a:xfrm>
          <a:prstGeom prst="rect">
            <a:avLst/>
          </a:prstGeom>
          <a:noFill/>
          <a:ln>
            <a:noFill/>
          </a:ln>
        </p:spPr>
        <p:txBody>
          <a:bodyPr wrap="none" lIns="91440" tIns="45720" rIns="91440" bIns="45720" anchor="ctr"/>
          <a:lstStyle>
            <a:lvl1pPr lvl="0">
              <a:defRPr/>
            </a:lvl1pPr>
          </a:lstStyle>
          <a:p>
            <a:endParaRPr/>
          </a:p>
        </p:txBody>
      </p:sp>
      <p:sp>
        <p:nvSpPr>
          <p:cNvPr id="7" name="Rectangle 6"/>
          <p:cNvSpPr/>
          <p:nvPr/>
        </p:nvSpPr>
        <p:spPr>
          <a:xfrm>
            <a:off x="0" y="1600200"/>
            <a:ext cx="12192000" cy="0"/>
          </a:xfrm>
          <a:prstGeom prst="rect">
            <a:avLst/>
          </a:prstGeom>
          <a:noFill/>
          <a:ln>
            <a:noFill/>
          </a:ln>
        </p:spPr>
        <p:txBody>
          <a:bodyPr wrap="none" lIns="91440" tIns="45720" rIns="91440" bIns="45720" anchor="ctr"/>
          <a:lstStyle>
            <a:lvl1pPr lvl="0">
              <a:defRPr/>
            </a:lvl1pPr>
          </a:lstStyle>
          <a:p>
            <a:endParaRPr/>
          </a:p>
        </p:txBody>
      </p:sp>
      <p:sp>
        <p:nvSpPr>
          <p:cNvPr id="8" name="Rectangle 7"/>
          <p:cNvSpPr/>
          <p:nvPr/>
        </p:nvSpPr>
        <p:spPr>
          <a:xfrm>
            <a:off x="0" y="2286000"/>
            <a:ext cx="12192000" cy="0"/>
          </a:xfrm>
          <a:prstGeom prst="rect">
            <a:avLst/>
          </a:prstGeom>
          <a:noFill/>
          <a:ln>
            <a:noFill/>
          </a:ln>
        </p:spPr>
        <p:txBody>
          <a:bodyPr wrap="none" lIns="91440" tIns="45720" rIns="91440" bIns="45720" anchor="ctr"/>
          <a:lstStyle>
            <a:lvl1pPr lvl="0">
              <a:defRPr/>
            </a:lvl1pPr>
          </a:lstStyle>
          <a:p>
            <a:endParaRPr/>
          </a:p>
        </p:txBody>
      </p:sp>
      <p:pic>
        <p:nvPicPr>
          <p:cNvPr id="9" name="Picture 8"/>
          <p:cNvPicPr/>
          <p:nvPr/>
        </p:nvPicPr>
        <p:blipFill>
          <a:blip r:embed="rId5"/>
          <a:srcRect/>
          <a:stretch>
            <a:fillRect/>
          </a:stretch>
        </p:blipFill>
        <p:spPr>
          <a:xfrm>
            <a:off x="9064980" y="2839154"/>
            <a:ext cx="180974" cy="238125"/>
          </a:xfrm>
          <a:prstGeom prst="rect">
            <a:avLst/>
          </a:prstGeom>
          <a:noFill/>
        </p:spPr>
      </p:pic>
      <p:pic>
        <p:nvPicPr>
          <p:cNvPr id="10" name="Picture 9"/>
          <p:cNvPicPr/>
          <p:nvPr/>
        </p:nvPicPr>
        <p:blipFill>
          <a:blip r:embed="rId6"/>
          <a:srcRect/>
          <a:stretch>
            <a:fillRect/>
          </a:stretch>
        </p:blipFill>
        <p:spPr>
          <a:xfrm>
            <a:off x="9087554" y="2535415"/>
            <a:ext cx="171450" cy="238125"/>
          </a:xfrm>
          <a:prstGeom prst="rect">
            <a:avLst/>
          </a:prstGeom>
          <a:noFill/>
        </p:spPr>
      </p:pic>
      <p:pic>
        <p:nvPicPr>
          <p:cNvPr id="11" name="Picture 10"/>
          <p:cNvPicPr/>
          <p:nvPr/>
        </p:nvPicPr>
        <p:blipFill>
          <a:blip r:embed="rId7"/>
          <a:srcRect/>
          <a:stretch>
            <a:fillRect/>
          </a:stretch>
        </p:blipFill>
        <p:spPr>
          <a:xfrm>
            <a:off x="9223022" y="3078340"/>
            <a:ext cx="104776" cy="238125"/>
          </a:xfrm>
          <a:prstGeom prst="rect">
            <a:avLst/>
          </a:prstGeom>
          <a:noFill/>
        </p:spPr>
      </p:pic>
      <p:sp>
        <p:nvSpPr>
          <p:cNvPr id="12" name="Rectangle 11"/>
          <p:cNvSpPr/>
          <p:nvPr/>
        </p:nvSpPr>
        <p:spPr>
          <a:xfrm>
            <a:off x="5565422" y="1896533"/>
            <a:ext cx="3917246" cy="584775"/>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1600" b="0" i="0" u="none" strike="noStrike" baseline="0">
                <a:solidFill>
                  <a:schemeClr val="tx1"/>
                </a:solidFill>
                <a:latin typeface="Zar"/>
              </a:rPr>
              <a:t>که</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آن</a:t>
            </a:r>
          </a:p>
          <a:p>
            <a:pPr marL="0" lvl="0" indent="0" algn="r">
              <a:lnSpc>
                <a:spcPct val="100000"/>
              </a:lnSpc>
              <a:buNone/>
            </a:pPr>
            <a:r>
              <a:rPr sz="1600" b="0" i="0" u="none" strike="noStrike" baseline="0">
                <a:solidFill>
                  <a:schemeClr val="tx1"/>
                </a:solidFill>
                <a:latin typeface="Calibri"/>
              </a:rPr>
              <a:t>E</a:t>
            </a:r>
            <a:r>
              <a:rPr lang="fa-IR" sz="1600" b="0" i="0" u="none" strike="noStrike" baseline="0">
                <a:solidFill>
                  <a:schemeClr val="tx1"/>
                </a:solidFill>
                <a:latin typeface="Calibri"/>
              </a:rPr>
              <a:t> :  </a:t>
            </a:r>
            <a:r>
              <a:rPr lang="fa-IR" sz="1600" b="0" i="0" u="none" strike="noStrike" baseline="0">
                <a:solidFill>
                  <a:schemeClr val="tx1"/>
                </a:solidFill>
                <a:latin typeface="Zar"/>
              </a:rPr>
              <a:t>انتظارات</a:t>
            </a:r>
            <a:r>
              <a:rPr lang="fa-IR" sz="1600" b="0" i="0" u="none" strike="noStrike" baseline="0">
                <a:solidFill>
                  <a:schemeClr val="tx1"/>
                </a:solidFill>
                <a:latin typeface="Calibri"/>
              </a:rPr>
              <a:t> </a:t>
            </a:r>
            <a:r>
              <a:rPr lang="fa-IR" sz="1600" b="0" i="0" u="none" strike="noStrike" baseline="0">
                <a:solidFill>
                  <a:schemeClr val="tx1"/>
                </a:solidFill>
                <a:latin typeface="Zar"/>
              </a:rPr>
              <a:t>با</a:t>
            </a:r>
            <a:r>
              <a:rPr lang="fa-IR" sz="1600" b="0" i="0" u="none" strike="noStrike" baseline="0">
                <a:solidFill>
                  <a:schemeClr val="tx1"/>
                </a:solidFill>
                <a:latin typeface="Calibri"/>
              </a:rPr>
              <a:t> </a:t>
            </a:r>
            <a:r>
              <a:rPr lang="fa-IR" sz="1600" b="0" i="0" u="none" strike="noStrike" baseline="0">
                <a:solidFill>
                  <a:schemeClr val="tx1"/>
                </a:solidFill>
                <a:latin typeface="Zar"/>
              </a:rPr>
              <a:t>توجه</a:t>
            </a:r>
            <a:r>
              <a:rPr lang="fa-IR" sz="1600" b="0" i="0" u="none" strike="noStrike" baseline="0">
                <a:solidFill>
                  <a:schemeClr val="tx1"/>
                </a:solidFill>
                <a:latin typeface="Calibri"/>
              </a:rPr>
              <a:t> </a:t>
            </a:r>
            <a:r>
              <a:rPr lang="fa-IR" sz="1600" b="0" i="0" u="none" strike="noStrike" baseline="0">
                <a:solidFill>
                  <a:schemeClr val="tx1"/>
                </a:solidFill>
                <a:latin typeface="Zar"/>
              </a:rPr>
              <a:t>به</a:t>
            </a:r>
            <a:r>
              <a:rPr lang="fa-IR" sz="1600" b="0" i="0" u="none" strike="noStrike" baseline="0">
                <a:solidFill>
                  <a:schemeClr val="tx1"/>
                </a:solidFill>
                <a:latin typeface="Calibri"/>
              </a:rPr>
              <a:t> </a:t>
            </a:r>
            <a:r>
              <a:rPr lang="fa-IR" sz="1600" b="0" i="0" u="none" strike="noStrike" baseline="0">
                <a:solidFill>
                  <a:schemeClr val="tx1"/>
                </a:solidFill>
                <a:latin typeface="Zar"/>
              </a:rPr>
              <a:t>اطلاعات</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دسترس</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 </a:t>
            </a:r>
          </a:p>
        </p:txBody>
      </p:sp>
      <p:sp>
        <p:nvSpPr>
          <p:cNvPr id="13" name="Rectangle 12"/>
          <p:cNvSpPr/>
          <p:nvPr/>
        </p:nvSpPr>
        <p:spPr>
          <a:xfrm>
            <a:off x="6073421" y="2749338"/>
            <a:ext cx="3070577" cy="338554"/>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1400" b="0" i="0" u="none" strike="noStrike" baseline="0">
                <a:solidFill>
                  <a:schemeClr val="tx1"/>
                </a:solidFill>
                <a:latin typeface="Calibri"/>
              </a:rPr>
              <a:t>:</a:t>
            </a:r>
            <a:r>
              <a:rPr lang="fa-IR" sz="1600" b="0" i="0" u="none" strike="noStrike" baseline="0">
                <a:solidFill>
                  <a:schemeClr val="tx1"/>
                </a:solidFill>
                <a:latin typeface="Zar"/>
              </a:rPr>
              <a:t>قیمت</a:t>
            </a:r>
            <a:r>
              <a:rPr lang="fa-IR" sz="1600" b="0" i="0" u="none" strike="noStrike" baseline="0">
                <a:solidFill>
                  <a:schemeClr val="tx1"/>
                </a:solidFill>
                <a:latin typeface="Calibri"/>
              </a:rPr>
              <a:t> </a:t>
            </a:r>
            <a:r>
              <a:rPr lang="fa-IR" sz="1600" b="0" i="0" u="none" strike="noStrike" baseline="0">
                <a:solidFill>
                  <a:schemeClr val="tx1"/>
                </a:solidFill>
                <a:latin typeface="Zar"/>
              </a:rPr>
              <a:t>اوراق</a:t>
            </a:r>
            <a:r>
              <a:rPr lang="fa-IR" sz="1600" b="0" i="0" u="none" strike="noStrike" baseline="0">
                <a:solidFill>
                  <a:schemeClr val="tx1"/>
                </a:solidFill>
                <a:latin typeface="Calibri"/>
              </a:rPr>
              <a:t> </a:t>
            </a:r>
            <a:r>
              <a:rPr lang="fa-IR" sz="1600" b="0" i="0" u="none" strike="noStrike" baseline="0">
                <a:solidFill>
                  <a:schemeClr val="tx1"/>
                </a:solidFill>
                <a:latin typeface="Zar"/>
              </a:rPr>
              <a:t>بهادار</a:t>
            </a:r>
            <a:r>
              <a:rPr lang="fa-IR" sz="1600" b="0" i="0" u="none" strike="noStrike" baseline="0">
                <a:solidFill>
                  <a:schemeClr val="tx1"/>
                </a:solidFill>
                <a:latin typeface="Calibri"/>
              </a:rPr>
              <a:t> </a:t>
            </a:r>
            <a:r>
              <a:rPr sz="1600" b="0" i="0" u="none" strike="noStrike" baseline="0">
                <a:solidFill>
                  <a:schemeClr val="tx1"/>
                </a:solidFill>
                <a:latin typeface="Calibri"/>
              </a:rPr>
              <a:t>j</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 </a:t>
            </a:r>
            <a:r>
              <a:rPr lang="fa-IR" sz="1600" b="0" i="0" u="none" strike="noStrike" baseline="0">
                <a:solidFill>
                  <a:schemeClr val="tx1"/>
                </a:solidFill>
                <a:latin typeface="Calibri"/>
              </a:rPr>
              <a:t>  </a:t>
            </a:r>
          </a:p>
        </p:txBody>
      </p:sp>
      <p:sp>
        <p:nvSpPr>
          <p:cNvPr id="14" name="Rectangle 13"/>
          <p:cNvSpPr/>
          <p:nvPr/>
        </p:nvSpPr>
        <p:spPr>
          <a:xfrm>
            <a:off x="6333067" y="2456887"/>
            <a:ext cx="2788353" cy="338554"/>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1400" b="0" i="0" u="none" strike="noStrike" baseline="0">
                <a:solidFill>
                  <a:schemeClr val="tx1"/>
                </a:solidFill>
                <a:latin typeface="Calibri"/>
              </a:rPr>
              <a:t> :</a:t>
            </a:r>
            <a:r>
              <a:rPr lang="fa-IR" sz="1600" b="0" i="0" u="none" strike="noStrike" baseline="0">
                <a:solidFill>
                  <a:schemeClr val="tx1"/>
                </a:solidFill>
                <a:latin typeface="Zar"/>
              </a:rPr>
              <a:t>سود</a:t>
            </a:r>
            <a:r>
              <a:rPr lang="fa-IR" sz="1600" b="0" i="0" u="none" strike="noStrike" baseline="0">
                <a:solidFill>
                  <a:schemeClr val="tx1"/>
                </a:solidFill>
                <a:latin typeface="Calibri"/>
              </a:rPr>
              <a:t> </a:t>
            </a:r>
            <a:r>
              <a:rPr lang="fa-IR" sz="1600" b="0" i="0" u="none" strike="noStrike" baseline="0">
                <a:solidFill>
                  <a:schemeClr val="tx1"/>
                </a:solidFill>
                <a:latin typeface="Zar"/>
              </a:rPr>
              <a:t>تقسیمی</a:t>
            </a:r>
            <a:r>
              <a:rPr lang="fa-IR" sz="1600" b="0" i="0" u="none" strike="noStrike" baseline="0">
                <a:solidFill>
                  <a:schemeClr val="tx1"/>
                </a:solidFill>
                <a:latin typeface="Calibri"/>
              </a:rPr>
              <a:t> </a:t>
            </a:r>
            <a:r>
              <a:rPr lang="fa-IR" sz="1600" b="0" i="0" u="none" strike="noStrike" baseline="0">
                <a:solidFill>
                  <a:schemeClr val="tx1"/>
                </a:solidFill>
                <a:latin typeface="Zar"/>
              </a:rPr>
              <a:t>اوراق</a:t>
            </a:r>
            <a:r>
              <a:rPr lang="fa-IR" sz="1600" b="0" i="0" u="none" strike="noStrike" baseline="0">
                <a:solidFill>
                  <a:schemeClr val="tx1"/>
                </a:solidFill>
                <a:latin typeface="Calibri"/>
              </a:rPr>
              <a:t> </a:t>
            </a:r>
            <a:r>
              <a:rPr lang="fa-IR" sz="1600" b="0" i="0" u="none" strike="noStrike" baseline="0">
                <a:solidFill>
                  <a:schemeClr val="tx1"/>
                </a:solidFill>
                <a:latin typeface="Zar"/>
              </a:rPr>
              <a:t>بهادار</a:t>
            </a:r>
            <a:r>
              <a:rPr lang="fa-IR" sz="1600" b="0" i="0" u="none" strike="noStrike" baseline="0">
                <a:solidFill>
                  <a:schemeClr val="tx1"/>
                </a:solidFill>
                <a:latin typeface="Calibri"/>
              </a:rPr>
              <a:t> </a:t>
            </a:r>
            <a:r>
              <a:rPr sz="1600" b="0" i="0" u="none" strike="noStrike" baseline="0">
                <a:solidFill>
                  <a:schemeClr val="tx1"/>
                </a:solidFill>
                <a:latin typeface="Calibri"/>
              </a:rPr>
              <a:t>j</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400" b="0" i="0" u="none" strike="noStrike" baseline="0">
                <a:solidFill>
                  <a:schemeClr val="tx1"/>
                </a:solidFill>
                <a:latin typeface="Calibri"/>
              </a:rPr>
              <a:t>t</a:t>
            </a:r>
          </a:p>
        </p:txBody>
      </p:sp>
      <p:sp>
        <p:nvSpPr>
          <p:cNvPr id="15" name="Rectangle 14"/>
          <p:cNvSpPr/>
          <p:nvPr/>
        </p:nvSpPr>
        <p:spPr>
          <a:xfrm rot="10800000" flipV="1">
            <a:off x="4797778" y="3029128"/>
            <a:ext cx="4402668" cy="1077218"/>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1600" b="0" i="0" u="none" strike="noStrike" baseline="0">
                <a:solidFill>
                  <a:schemeClr val="tx1"/>
                </a:solidFill>
                <a:latin typeface="Zar"/>
              </a:rPr>
              <a:t>مقدار</a:t>
            </a:r>
            <a:r>
              <a:rPr lang="fa-IR" sz="1600" b="0" i="0" u="none" strike="noStrike" baseline="0">
                <a:solidFill>
                  <a:schemeClr val="tx1"/>
                </a:solidFill>
                <a:latin typeface="Calibri"/>
              </a:rPr>
              <a:t> </a:t>
            </a:r>
            <a:r>
              <a:rPr lang="fa-IR" sz="1600" b="0" i="0" u="none" strike="noStrike" baseline="0">
                <a:solidFill>
                  <a:schemeClr val="tx1"/>
                </a:solidFill>
                <a:latin typeface="Zar"/>
              </a:rPr>
              <a:t>اوراق</a:t>
            </a:r>
            <a:r>
              <a:rPr lang="fa-IR" sz="1600" b="0" i="0" u="none" strike="noStrike" baseline="0">
                <a:solidFill>
                  <a:schemeClr val="tx1"/>
                </a:solidFill>
                <a:latin typeface="Calibri"/>
              </a:rPr>
              <a:t> </a:t>
            </a:r>
            <a:r>
              <a:rPr lang="fa-IR" sz="1600" b="0" i="0" u="none" strike="noStrike" baseline="0">
                <a:solidFill>
                  <a:schemeClr val="tx1"/>
                </a:solidFill>
                <a:latin typeface="Zar"/>
              </a:rPr>
              <a:t>بهادار</a:t>
            </a:r>
            <a:r>
              <a:rPr lang="fa-IR" sz="1600" b="0" i="0" u="none" strike="noStrike" baseline="0">
                <a:solidFill>
                  <a:schemeClr val="tx1"/>
                </a:solidFill>
                <a:latin typeface="Calibri"/>
              </a:rPr>
              <a:t> </a:t>
            </a:r>
            <a:r>
              <a:rPr lang="fa-IR" sz="1600" b="0" i="0" u="none" strike="noStrike" baseline="0">
                <a:solidFill>
                  <a:schemeClr val="tx1"/>
                </a:solidFill>
                <a:latin typeface="Zar"/>
              </a:rPr>
              <a:t>خریداری</a:t>
            </a:r>
            <a:r>
              <a:rPr lang="fa-IR" sz="1600" b="0" i="0" u="none" strike="noStrike" baseline="0">
                <a:solidFill>
                  <a:schemeClr val="tx1"/>
                </a:solidFill>
                <a:latin typeface="Calibri"/>
              </a:rPr>
              <a:t> </a:t>
            </a:r>
            <a:r>
              <a:rPr lang="fa-IR" sz="1600" b="0" i="0" u="none" strike="noStrike" baseline="0">
                <a:solidFill>
                  <a:schemeClr val="tx1"/>
                </a:solidFill>
                <a:latin typeface="Zar"/>
              </a:rPr>
              <a:t>شده</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 </a:t>
            </a:r>
            <a:r>
              <a:rPr lang="fa-IR" sz="1600" b="0" i="0" u="none" strike="noStrike" baseline="0">
                <a:solidFill>
                  <a:schemeClr val="tx1"/>
                </a:solidFill>
                <a:latin typeface="Zar"/>
              </a:rPr>
              <a:t>،یک</a:t>
            </a:r>
            <a:r>
              <a:rPr lang="fa-IR" sz="1600" b="0" i="0" u="none" strike="noStrike" baseline="0">
                <a:solidFill>
                  <a:schemeClr val="tx1"/>
                </a:solidFill>
                <a:latin typeface="Calibri"/>
              </a:rPr>
              <a:t> </a:t>
            </a:r>
            <a:r>
              <a:rPr lang="fa-IR" sz="1600" b="0" i="0" u="none" strike="noStrike" baseline="0">
                <a:solidFill>
                  <a:schemeClr val="tx1"/>
                </a:solidFill>
                <a:latin typeface="Zar"/>
              </a:rPr>
              <a:t>متغییر</a:t>
            </a:r>
            <a:r>
              <a:rPr lang="fa-IR" sz="1600" b="0" i="0" u="none" strike="noStrike" baseline="0">
                <a:solidFill>
                  <a:schemeClr val="tx1"/>
                </a:solidFill>
                <a:latin typeface="Calibri"/>
              </a:rPr>
              <a:t> </a:t>
            </a:r>
            <a:r>
              <a:rPr lang="fa-IR" sz="1600" b="0" i="0" u="none" strike="noStrike" baseline="0">
                <a:solidFill>
                  <a:schemeClr val="tx1"/>
                </a:solidFill>
                <a:latin typeface="Zar"/>
              </a:rPr>
              <a:t>انتخابی</a:t>
            </a:r>
          </a:p>
          <a:p>
            <a:pPr marL="0" lvl="0" indent="0" algn="r">
              <a:lnSpc>
                <a:spcPct val="100000"/>
              </a:lnSpc>
              <a:buNone/>
            </a:pPr>
            <a:r>
              <a:rPr lang="ru-RU" sz="1600" b="0" i="0" u="none" strike="noStrike" baseline="0">
                <a:solidFill>
                  <a:schemeClr val="tx1"/>
                </a:solidFill>
                <a:latin typeface="Calibri"/>
              </a:rPr>
              <a:t>т</a:t>
            </a:r>
            <a:r>
              <a:rPr sz="1600" b="0" i="0" u="none" strike="noStrike" baseline="0">
                <a:solidFill>
                  <a:schemeClr val="tx1"/>
                </a:solidFill>
                <a:latin typeface="Calibri"/>
              </a:rPr>
              <a:t>C</a:t>
            </a:r>
            <a:r>
              <a:rPr lang="fa-IR" sz="1600" b="0" i="0" u="none" strike="noStrike" baseline="0">
                <a:solidFill>
                  <a:schemeClr val="tx1"/>
                </a:solidFill>
                <a:latin typeface="Calibri"/>
              </a:rPr>
              <a:t>:</a:t>
            </a:r>
            <a:r>
              <a:rPr sz="1600" b="0" i="0" u="none" strike="noStrike" baseline="0">
                <a:solidFill>
                  <a:schemeClr val="tx1"/>
                </a:solidFill>
                <a:latin typeface="Calibri"/>
              </a:rPr>
              <a:t> </a:t>
            </a:r>
            <a:r>
              <a:rPr lang="fa-IR" sz="1600" b="0" i="0" u="none" strike="noStrike" baseline="0">
                <a:solidFill>
                  <a:schemeClr val="tx1"/>
                </a:solidFill>
                <a:latin typeface="Zar"/>
              </a:rPr>
              <a:t>مصرف</a:t>
            </a:r>
            <a:r>
              <a:rPr lang="fa-IR" sz="1600" b="0" i="0" u="none" strike="noStrike" baseline="0">
                <a:solidFill>
                  <a:schemeClr val="tx1"/>
                </a:solidFill>
                <a:latin typeface="Calibri"/>
              </a:rPr>
              <a:t> </a:t>
            </a:r>
            <a:r>
              <a:rPr lang="fa-IR" sz="1600" b="0" i="0" u="none" strike="noStrike" baseline="0">
                <a:solidFill>
                  <a:schemeClr val="tx1"/>
                </a:solidFill>
                <a:latin typeface="Zar"/>
              </a:rPr>
              <a:t>قطعی</a:t>
            </a:r>
            <a:r>
              <a:rPr lang="fa-IR" sz="1600" b="0" i="0" u="none" strike="noStrike" baseline="0">
                <a:solidFill>
                  <a:schemeClr val="tx1"/>
                </a:solidFill>
                <a:latin typeface="Calibri"/>
              </a:rPr>
              <a:t> </a:t>
            </a:r>
            <a:r>
              <a:rPr lang="fa-IR" sz="1600" b="0" i="0" u="none" strike="noStrike" baseline="0">
                <a:solidFill>
                  <a:schemeClr val="tx1"/>
                </a:solidFill>
                <a:latin typeface="Zar"/>
              </a:rPr>
              <a:t>فرد</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 </a:t>
            </a:r>
            <a:r>
              <a:rPr lang="fa-IR" sz="1600" b="0" i="0" u="none" strike="noStrike" baseline="0">
                <a:solidFill>
                  <a:schemeClr val="tx1"/>
                </a:solidFill>
                <a:latin typeface="Calibri"/>
              </a:rPr>
              <a:t> </a:t>
            </a:r>
            <a:r>
              <a:rPr lang="fa-IR" sz="1600" b="0" i="0" u="none" strike="noStrike" baseline="0">
                <a:solidFill>
                  <a:schemeClr val="tx1"/>
                </a:solidFill>
                <a:latin typeface="Zar"/>
              </a:rPr>
              <a:t>یک</a:t>
            </a:r>
            <a:r>
              <a:rPr lang="fa-IR" sz="1600" b="0" i="0" u="none" strike="noStrike" baseline="0">
                <a:solidFill>
                  <a:schemeClr val="tx1"/>
                </a:solidFill>
                <a:latin typeface="Calibri"/>
              </a:rPr>
              <a:t> </a:t>
            </a:r>
            <a:r>
              <a:rPr lang="fa-IR" sz="1600" b="0" i="0" u="none" strike="noStrike" baseline="0">
                <a:solidFill>
                  <a:schemeClr val="tx1"/>
                </a:solidFill>
                <a:latin typeface="Zar"/>
              </a:rPr>
              <a:t>متغییر</a:t>
            </a:r>
            <a:r>
              <a:rPr lang="fa-IR" sz="1600" b="0" i="0" u="none" strike="noStrike" baseline="0">
                <a:solidFill>
                  <a:schemeClr val="tx1"/>
                </a:solidFill>
                <a:latin typeface="Calibri"/>
              </a:rPr>
              <a:t> </a:t>
            </a:r>
            <a:r>
              <a:rPr lang="fa-IR" sz="1600" b="0" i="0" u="none" strike="noStrike" baseline="0">
                <a:solidFill>
                  <a:schemeClr val="tx1"/>
                </a:solidFill>
                <a:latin typeface="Zar"/>
              </a:rPr>
              <a:t>انتخابی</a:t>
            </a:r>
          </a:p>
          <a:p>
            <a:pPr marL="0" lvl="0" indent="0" algn="r">
              <a:lnSpc>
                <a:spcPct val="100000"/>
              </a:lnSpc>
              <a:buNone/>
            </a:pPr>
            <a:r>
              <a:rPr sz="1600" b="0" i="0" u="none" strike="noStrike" baseline="0">
                <a:solidFill>
                  <a:schemeClr val="tx1"/>
                </a:solidFill>
                <a:latin typeface="Calibri"/>
              </a:rPr>
              <a:t>C</a:t>
            </a:r>
            <a:r>
              <a:rPr lang="fa-IR" sz="1600" b="0" i="0" u="none" strike="noStrike" baseline="0">
                <a:solidFill>
                  <a:schemeClr val="tx1"/>
                </a:solidFill>
                <a:latin typeface="Calibri"/>
              </a:rPr>
              <a:t>:</a:t>
            </a:r>
            <a:r>
              <a:rPr sz="1600" b="0" i="0" u="none" strike="noStrike" baseline="0">
                <a:solidFill>
                  <a:schemeClr val="tx1"/>
                </a:solidFill>
                <a:latin typeface="Calibri"/>
              </a:rPr>
              <a:t> </a:t>
            </a:r>
            <a:r>
              <a:rPr lang="fa-IR" sz="1600" b="0" i="0" u="none" strike="noStrike" baseline="0">
                <a:solidFill>
                  <a:schemeClr val="tx1"/>
                </a:solidFill>
                <a:latin typeface="Zar"/>
              </a:rPr>
              <a:t>مصرف</a:t>
            </a:r>
            <a:r>
              <a:rPr lang="fa-IR" sz="1600" b="0" i="0" u="none" strike="noStrike" baseline="0">
                <a:solidFill>
                  <a:schemeClr val="tx1"/>
                </a:solidFill>
                <a:latin typeface="Calibri"/>
              </a:rPr>
              <a:t> </a:t>
            </a:r>
            <a:r>
              <a:rPr lang="fa-IR" sz="1600" b="0" i="0" u="none" strike="noStrike" baseline="0">
                <a:solidFill>
                  <a:schemeClr val="tx1"/>
                </a:solidFill>
                <a:latin typeface="Zar"/>
              </a:rPr>
              <a:t>احتمالی</a:t>
            </a:r>
            <a:r>
              <a:rPr lang="fa-IR" sz="1600" b="0" i="0" u="none" strike="noStrike" baseline="0">
                <a:solidFill>
                  <a:schemeClr val="tx1"/>
                </a:solidFill>
                <a:latin typeface="Calibri"/>
              </a:rPr>
              <a:t> </a:t>
            </a:r>
            <a:r>
              <a:rPr lang="fa-IR" sz="1600" b="0" i="0" u="none" strike="noStrike" baseline="0">
                <a:solidFill>
                  <a:schemeClr val="tx1"/>
                </a:solidFill>
                <a:latin typeface="Zar"/>
              </a:rPr>
              <a:t>فرد</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t+1</a:t>
            </a:r>
            <a:r>
              <a:rPr lang="fa-IR" sz="1600" b="0" i="0" u="none" strike="noStrike" baseline="0">
                <a:solidFill>
                  <a:schemeClr val="tx1"/>
                </a:solidFill>
                <a:latin typeface="Calibri"/>
              </a:rPr>
              <a:t> </a:t>
            </a:r>
            <a:r>
              <a:rPr lang="fa-IR" sz="1600" b="0" i="0" u="none" strike="noStrike" baseline="0">
                <a:solidFill>
                  <a:schemeClr val="tx1"/>
                </a:solidFill>
                <a:latin typeface="Zar"/>
              </a:rPr>
              <a:t>،</a:t>
            </a:r>
            <a:r>
              <a:rPr lang="fa-IR" sz="1600" b="0" i="0" u="none" strike="noStrike" baseline="0">
                <a:solidFill>
                  <a:schemeClr val="tx1"/>
                </a:solidFill>
                <a:latin typeface="Calibri"/>
              </a:rPr>
              <a:t> </a:t>
            </a:r>
            <a:r>
              <a:rPr lang="fa-IR" sz="1600" b="0" i="0" u="none" strike="noStrike" baseline="0">
                <a:solidFill>
                  <a:schemeClr val="tx1"/>
                </a:solidFill>
                <a:latin typeface="Zar"/>
              </a:rPr>
              <a:t>یک</a:t>
            </a:r>
            <a:r>
              <a:rPr lang="fa-IR" sz="1600" b="0" i="0" u="none" strike="noStrike" baseline="0">
                <a:solidFill>
                  <a:schemeClr val="tx1"/>
                </a:solidFill>
                <a:latin typeface="Calibri"/>
              </a:rPr>
              <a:t> </a:t>
            </a:r>
            <a:r>
              <a:rPr lang="fa-IR" sz="1600" b="0" i="0" u="none" strike="noStrike" baseline="0">
                <a:solidFill>
                  <a:schemeClr val="tx1"/>
                </a:solidFill>
                <a:latin typeface="Zar"/>
              </a:rPr>
              <a:t>متغییر</a:t>
            </a:r>
            <a:r>
              <a:rPr lang="fa-IR" sz="1600" b="0" i="0" u="none" strike="noStrike" baseline="0">
                <a:solidFill>
                  <a:schemeClr val="tx1"/>
                </a:solidFill>
                <a:latin typeface="Calibri"/>
              </a:rPr>
              <a:t> </a:t>
            </a:r>
            <a:r>
              <a:rPr lang="fa-IR" sz="1600" b="0" i="0" u="none" strike="noStrike" baseline="0">
                <a:solidFill>
                  <a:schemeClr val="tx1"/>
                </a:solidFill>
                <a:latin typeface="Zar"/>
              </a:rPr>
              <a:t>انتخابی</a:t>
            </a:r>
          </a:p>
          <a:p>
            <a:pPr marL="0" lvl="0" indent="0" algn="r">
              <a:lnSpc>
                <a:spcPct val="100000"/>
              </a:lnSpc>
              <a:buNone/>
            </a:pPr>
            <a:r>
              <a:rPr lang="ru-RU" sz="1600" b="0" i="0" u="none" strike="noStrike" baseline="0">
                <a:solidFill>
                  <a:schemeClr val="tx1"/>
                </a:solidFill>
                <a:latin typeface="Calibri"/>
              </a:rPr>
              <a:t>т</a:t>
            </a:r>
            <a:r>
              <a:rPr sz="1600" b="0" i="0" u="none" strike="noStrike" baseline="0">
                <a:solidFill>
                  <a:schemeClr val="tx1"/>
                </a:solidFill>
                <a:latin typeface="Calibri"/>
              </a:rPr>
              <a:t>W</a:t>
            </a:r>
            <a:r>
              <a:rPr lang="fa-IR" sz="1600" b="0" i="0" u="none" strike="noStrike" baseline="0">
                <a:solidFill>
                  <a:schemeClr val="tx1"/>
                </a:solidFill>
                <a:latin typeface="Calibri"/>
              </a:rPr>
              <a:t>:</a:t>
            </a:r>
            <a:r>
              <a:rPr sz="1600" b="0" i="0" u="none" strike="noStrike" baseline="0">
                <a:solidFill>
                  <a:schemeClr val="tx1"/>
                </a:solidFill>
                <a:latin typeface="Calibri"/>
              </a:rPr>
              <a:t> </a:t>
            </a:r>
            <a:r>
              <a:rPr lang="fa-IR" sz="1600" b="0" i="0" u="none" strike="noStrike" baseline="0">
                <a:solidFill>
                  <a:schemeClr val="tx1"/>
                </a:solidFill>
                <a:latin typeface="Zar"/>
              </a:rPr>
              <a:t>ثروت</a:t>
            </a:r>
            <a:r>
              <a:rPr lang="fa-IR" sz="1600" b="0" i="0" u="none" strike="noStrike" baseline="0">
                <a:solidFill>
                  <a:schemeClr val="tx1"/>
                </a:solidFill>
                <a:latin typeface="Calibri"/>
              </a:rPr>
              <a:t> </a:t>
            </a:r>
            <a:r>
              <a:rPr lang="fa-IR" sz="1600" b="0" i="0" u="none" strike="noStrike" baseline="0">
                <a:solidFill>
                  <a:schemeClr val="tx1"/>
                </a:solidFill>
                <a:latin typeface="Zar"/>
              </a:rPr>
              <a:t>در</a:t>
            </a:r>
            <a:r>
              <a:rPr lang="fa-IR" sz="1600" b="0" i="0" u="none" strike="noStrike" baseline="0">
                <a:solidFill>
                  <a:schemeClr val="tx1"/>
                </a:solidFill>
                <a:latin typeface="Calibri"/>
              </a:rPr>
              <a:t> </a:t>
            </a:r>
            <a:r>
              <a:rPr lang="fa-IR" sz="1600" b="0" i="0" u="none" strike="noStrike" baseline="0">
                <a:solidFill>
                  <a:schemeClr val="tx1"/>
                </a:solidFill>
                <a:latin typeface="Zar"/>
              </a:rPr>
              <a:t>زمان</a:t>
            </a:r>
            <a:r>
              <a:rPr lang="fa-IR" sz="1600" b="0" i="0" u="none" strike="noStrike" baseline="0">
                <a:solidFill>
                  <a:schemeClr val="tx1"/>
                </a:solidFill>
                <a:latin typeface="Calibri"/>
              </a:rPr>
              <a:t> </a:t>
            </a:r>
            <a:r>
              <a:rPr sz="1600" b="0" i="0" u="none" strike="noStrike" baseline="0">
                <a:solidFill>
                  <a:schemeClr val="tx1"/>
                </a:solidFill>
                <a:latin typeface="Calibri"/>
              </a:rPr>
              <a:t>t </a:t>
            </a:r>
            <a:r>
              <a:rPr lang="fa-IR" sz="1600" b="0" i="0" u="none" strike="noStrike" baseline="0">
                <a:solidFill>
                  <a:schemeClr val="tx1"/>
                </a:solidFill>
                <a:latin typeface="Calibri"/>
              </a:rPr>
              <a:t> </a:t>
            </a:r>
            <a:r>
              <a:rPr lang="fa-IR" sz="1600" b="0" i="0" u="none" strike="noStrike" baseline="0">
                <a:solidFill>
                  <a:schemeClr val="tx1"/>
                </a:solidFill>
                <a:latin typeface="Zar"/>
              </a:rPr>
              <a:t>،</a:t>
            </a:r>
            <a:r>
              <a:rPr lang="fa-IR" sz="1600" b="0" i="0" u="none" strike="noStrike" baseline="0">
                <a:solidFill>
                  <a:schemeClr val="tx1"/>
                </a:solidFill>
                <a:latin typeface="Calibri"/>
              </a:rPr>
              <a:t> </a:t>
            </a:r>
            <a:r>
              <a:rPr lang="fa-IR" sz="1600" b="0" i="0" u="none" strike="noStrike" baseline="0">
                <a:solidFill>
                  <a:schemeClr val="tx1"/>
                </a:solidFill>
                <a:latin typeface="Zar"/>
              </a:rPr>
              <a:t>یک</a:t>
            </a:r>
            <a:r>
              <a:rPr lang="fa-IR" sz="1600" b="0" i="0" u="none" strike="noStrike" baseline="0">
                <a:solidFill>
                  <a:schemeClr val="tx1"/>
                </a:solidFill>
                <a:latin typeface="Calibri"/>
              </a:rPr>
              <a:t> </a:t>
            </a:r>
            <a:r>
              <a:rPr lang="fa-IR" sz="1600" b="0" i="0" u="none" strike="noStrike" baseline="0">
                <a:solidFill>
                  <a:schemeClr val="tx1"/>
                </a:solidFill>
                <a:latin typeface="Zar"/>
              </a:rPr>
              <a:t>متغییر</a:t>
            </a:r>
            <a:r>
              <a:rPr lang="fa-IR" sz="1600" b="0" i="0" u="none" strike="noStrike" baseline="0">
                <a:solidFill>
                  <a:schemeClr val="tx1"/>
                </a:solidFill>
                <a:latin typeface="Calibri"/>
              </a:rPr>
              <a:t> </a:t>
            </a:r>
            <a:r>
              <a:rPr lang="fa-IR" sz="1600" b="0" i="0" u="none" strike="noStrike" baseline="0">
                <a:solidFill>
                  <a:schemeClr val="tx1"/>
                </a:solidFill>
                <a:latin typeface="Zar"/>
              </a:rPr>
              <a:t>وضعی</a:t>
            </a:r>
          </a:p>
        </p:txBody>
      </p:sp>
      <p:pic>
        <p:nvPicPr>
          <p:cNvPr id="16" name="Picture 15"/>
          <p:cNvPicPr/>
          <p:nvPr/>
        </p:nvPicPr>
        <p:blipFill>
          <a:blip r:embed="rId8"/>
          <a:srcRect/>
          <a:stretch>
            <a:fillRect/>
          </a:stretch>
        </p:blipFill>
        <p:spPr>
          <a:xfrm>
            <a:off x="688622" y="4921956"/>
            <a:ext cx="2822221" cy="770467"/>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pic>
        <p:nvPicPr>
          <p:cNvPr id="17" name="Picture 16"/>
          <p:cNvPicPr/>
          <p:nvPr/>
        </p:nvPicPr>
        <p:blipFill>
          <a:blip r:embed="rId9"/>
          <a:srcRect/>
          <a:stretch>
            <a:fillRect/>
          </a:stretch>
        </p:blipFill>
        <p:spPr>
          <a:xfrm>
            <a:off x="688621" y="5839178"/>
            <a:ext cx="2935111" cy="685801"/>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8" name="Rectangle 17"/>
          <p:cNvSpPr/>
          <p:nvPr/>
        </p:nvSpPr>
        <p:spPr>
          <a:xfrm>
            <a:off x="2935111" y="4255911"/>
            <a:ext cx="6299201" cy="738664"/>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400" b="0" i="0" u="none" strike="noStrike" baseline="0">
                <a:solidFill>
                  <a:schemeClr val="tx1"/>
                </a:solidFill>
                <a:latin typeface="Zar"/>
              </a:rPr>
              <a:t>با</a:t>
            </a:r>
            <a:r>
              <a:rPr lang="fa-IR" sz="2400" b="0" i="0" u="none" strike="noStrike" baseline="0">
                <a:solidFill>
                  <a:schemeClr val="tx1"/>
                </a:solidFill>
                <a:latin typeface="Calibri"/>
              </a:rPr>
              <a:t> </a:t>
            </a:r>
            <a:r>
              <a:rPr lang="fa-IR" sz="2400" b="0" i="0" u="none" strike="noStrike" baseline="0">
                <a:solidFill>
                  <a:schemeClr val="tx1"/>
                </a:solidFill>
                <a:latin typeface="Zar"/>
              </a:rPr>
              <a:t>حل</a:t>
            </a:r>
            <a:r>
              <a:rPr lang="fa-IR" sz="2400" b="0" i="0" u="none" strike="noStrike" baseline="0">
                <a:solidFill>
                  <a:schemeClr val="tx1"/>
                </a:solidFill>
                <a:latin typeface="Calibri"/>
              </a:rPr>
              <a:t> </a:t>
            </a:r>
            <a:r>
              <a:rPr lang="fa-IR" sz="2400" b="0" i="0" u="none" strike="noStrike" baseline="0">
                <a:solidFill>
                  <a:schemeClr val="tx1"/>
                </a:solidFill>
                <a:latin typeface="Zar"/>
              </a:rPr>
              <a:t>محدودیت</a:t>
            </a:r>
            <a:r>
              <a:rPr lang="fa-IR" sz="2400" b="0" i="0" u="none" strike="noStrike" baseline="0">
                <a:solidFill>
                  <a:schemeClr val="tx1"/>
                </a:solidFill>
                <a:latin typeface="Calibri"/>
              </a:rPr>
              <a:t> </a:t>
            </a:r>
            <a:r>
              <a:rPr lang="fa-IR" sz="2400" b="0" i="0" u="none" strike="noStrike" baseline="0">
                <a:solidFill>
                  <a:schemeClr val="tx1"/>
                </a:solidFill>
                <a:latin typeface="Zar"/>
              </a:rPr>
              <a:t>ثروتی</a:t>
            </a:r>
            <a:r>
              <a:rPr lang="fa-IR" sz="2400" b="0" i="0" u="none" strike="noStrike" baseline="0">
                <a:solidFill>
                  <a:schemeClr val="tx1"/>
                </a:solidFill>
                <a:latin typeface="Calibri"/>
              </a:rPr>
              <a:t> </a:t>
            </a:r>
            <a:r>
              <a:rPr lang="fa-IR" sz="2400" b="0" i="0" u="none" strike="noStrike" baseline="0">
                <a:solidFill>
                  <a:schemeClr val="tx1"/>
                </a:solidFill>
                <a:latin typeface="Zar"/>
              </a:rPr>
              <a:t>برای</a:t>
            </a:r>
            <a:r>
              <a:rPr lang="fa-IR" sz="2400" b="0" i="0" u="none" strike="noStrike" baseline="0">
                <a:solidFill>
                  <a:schemeClr val="tx1"/>
                </a:solidFill>
                <a:latin typeface="Calibri"/>
              </a:rPr>
              <a:t> </a:t>
            </a:r>
            <a:r>
              <a:rPr lang="fa-IR" sz="2400" b="0" i="0" u="none" strike="noStrike" baseline="0">
                <a:solidFill>
                  <a:schemeClr val="tx1"/>
                </a:solidFill>
                <a:latin typeface="Zar"/>
              </a:rPr>
              <a:t>مصرف</a:t>
            </a:r>
            <a:r>
              <a:rPr lang="fa-IR" sz="2400" b="0" i="0" u="none" strike="noStrike" baseline="0">
                <a:solidFill>
                  <a:schemeClr val="tx1"/>
                </a:solidFill>
                <a:latin typeface="Calibri"/>
              </a:rPr>
              <a:t> </a:t>
            </a:r>
            <a:r>
              <a:rPr lang="fa-IR" sz="2400" b="0" i="0" u="none" strike="noStrike" baseline="0">
                <a:solidFill>
                  <a:schemeClr val="tx1"/>
                </a:solidFill>
                <a:latin typeface="Zar"/>
              </a:rPr>
              <a:t>خواهیم</a:t>
            </a:r>
            <a:r>
              <a:rPr lang="fa-IR" sz="2400" b="0" i="0" u="none" strike="noStrike" baseline="0">
                <a:solidFill>
                  <a:schemeClr val="tx1"/>
                </a:solidFill>
                <a:latin typeface="Calibri"/>
              </a:rPr>
              <a:t> </a:t>
            </a:r>
            <a:r>
              <a:rPr lang="fa-IR" sz="2400" b="0" i="0" u="none" strike="noStrike" baseline="0">
                <a:solidFill>
                  <a:schemeClr val="tx1"/>
                </a:solidFill>
                <a:latin typeface="Zar"/>
              </a:rPr>
              <a:t>داشت</a:t>
            </a:r>
            <a:r>
              <a:rPr lang="fa-IR" sz="2400" b="0" i="0" u="none" strike="noStrike" baseline="0">
                <a:solidFill>
                  <a:schemeClr val="tx1"/>
                </a:solidFill>
                <a:latin typeface="Calibri"/>
              </a:rPr>
              <a:t> :</a:t>
            </a:r>
          </a:p>
        </p:txBody>
      </p:sp>
      <p:sp>
        <p:nvSpPr>
          <p:cNvPr id="19" name="Rectangle 18"/>
          <p:cNvSpPr/>
          <p:nvPr/>
        </p:nvSpPr>
        <p:spPr>
          <a:xfrm>
            <a:off x="0" y="1143000"/>
            <a:ext cx="12192000" cy="0"/>
          </a:xfrm>
          <a:prstGeom prst="rect">
            <a:avLst/>
          </a:prstGeom>
          <a:noFill/>
          <a:ln>
            <a:noFill/>
          </a:ln>
        </p:spPr>
        <p:txBody>
          <a:bodyPr wrap="none" lIns="91440" tIns="45720" rIns="91440" bIns="45720" anchor="ctr"/>
          <a:lstStyle>
            <a:lvl1pPr lvl="0">
              <a:defRPr/>
            </a:lvl1pPr>
          </a:lstStyle>
          <a:p>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643" y="314446"/>
            <a:ext cx="8636001" cy="830997"/>
          </a:xfrm>
          <a:prstGeom prst="rect">
            <a:avLst/>
          </a:prstGeom>
        </p:spPr>
        <p:txBody>
          <a:bodyPr wrap="square"/>
          <a:lstStyle>
            <a:lvl1pPr lvl="0">
              <a:defRPr/>
            </a:lvl1pPr>
          </a:lstStyle>
          <a:p>
            <a:pPr lvl="0" algn="just"/>
            <a:r>
              <a:rPr lang="fa-IR" sz="2400">
                <a:latin typeface="Zar"/>
              </a:rPr>
              <a:t>جایی</a:t>
            </a:r>
            <a:r>
              <a:rPr lang="fa-IR" sz="2400"/>
              <a:t> </a:t>
            </a:r>
            <a:r>
              <a:rPr lang="fa-IR" sz="2400">
                <a:latin typeface="Zar"/>
              </a:rPr>
              <a:t>که</a:t>
            </a:r>
            <a:r>
              <a:rPr lang="fa-IR" sz="2400"/>
              <a:t> </a:t>
            </a:r>
            <a:r>
              <a:rPr lang="fa-IR" sz="2400">
                <a:latin typeface="Zar"/>
              </a:rPr>
              <a:t>عبارت</a:t>
            </a:r>
            <a:r>
              <a:rPr lang="fa-IR" sz="2400"/>
              <a:t> </a:t>
            </a:r>
            <a:r>
              <a:rPr lang="fa-IR" sz="2400">
                <a:latin typeface="Zar"/>
              </a:rPr>
              <a:t>است</a:t>
            </a:r>
            <a:r>
              <a:rPr lang="fa-IR" sz="2400"/>
              <a:t> </a:t>
            </a:r>
            <a:r>
              <a:rPr lang="fa-IR" sz="2400">
                <a:latin typeface="Zar"/>
              </a:rPr>
              <a:t>از</a:t>
            </a:r>
            <a:r>
              <a:rPr lang="fa-IR" sz="2400"/>
              <a:t> </a:t>
            </a:r>
            <a:r>
              <a:rPr lang="fa-IR" sz="2400">
                <a:latin typeface="Zar"/>
              </a:rPr>
              <a:t>تغییرات</a:t>
            </a:r>
            <a:r>
              <a:rPr lang="fa-IR" sz="2400"/>
              <a:t> </a:t>
            </a:r>
            <a:r>
              <a:rPr lang="fa-IR" sz="2400">
                <a:latin typeface="Zar"/>
              </a:rPr>
              <a:t>در</a:t>
            </a:r>
            <a:r>
              <a:rPr lang="fa-IR" sz="2400"/>
              <a:t> </a:t>
            </a:r>
            <a:r>
              <a:rPr lang="fa-IR" sz="2400">
                <a:latin typeface="Zar"/>
              </a:rPr>
              <a:t>پرتفولیوی</a:t>
            </a:r>
            <a:r>
              <a:rPr lang="fa-IR" sz="2400"/>
              <a:t> </a:t>
            </a:r>
            <a:r>
              <a:rPr lang="fa-IR" sz="2400">
                <a:latin typeface="Zar"/>
              </a:rPr>
              <a:t>درآمدی</a:t>
            </a:r>
            <a:r>
              <a:rPr lang="fa-IR" sz="2400"/>
              <a:t>. </a:t>
            </a:r>
            <a:r>
              <a:rPr lang="fa-IR" sz="2400">
                <a:latin typeface="Zar"/>
              </a:rPr>
              <a:t>با</a:t>
            </a:r>
            <a:r>
              <a:rPr lang="fa-IR" sz="2400"/>
              <a:t> </a:t>
            </a:r>
            <a:r>
              <a:rPr lang="fa-IR" sz="2400">
                <a:latin typeface="Zar"/>
              </a:rPr>
              <a:t>جایگزین</a:t>
            </a:r>
            <a:r>
              <a:rPr lang="fa-IR" sz="2400"/>
              <a:t> </a:t>
            </a:r>
            <a:r>
              <a:rPr lang="fa-IR" sz="2400">
                <a:latin typeface="Zar"/>
              </a:rPr>
              <a:t>کردن</a:t>
            </a:r>
            <a:r>
              <a:rPr lang="fa-IR" sz="2400"/>
              <a:t> </a:t>
            </a:r>
            <a:r>
              <a:rPr lang="fa-IR" sz="2400">
                <a:latin typeface="Zar"/>
              </a:rPr>
              <a:t>این</a:t>
            </a:r>
            <a:r>
              <a:rPr lang="fa-IR" sz="2400"/>
              <a:t> </a:t>
            </a:r>
            <a:r>
              <a:rPr lang="fa-IR" sz="2400">
                <a:latin typeface="Zar"/>
              </a:rPr>
              <a:t>رابطه</a:t>
            </a:r>
            <a:r>
              <a:rPr lang="fa-IR" sz="2400"/>
              <a:t> </a:t>
            </a:r>
            <a:r>
              <a:rPr lang="fa-IR" sz="2400">
                <a:latin typeface="Zar"/>
              </a:rPr>
              <a:t>مصرفی</a:t>
            </a:r>
            <a:r>
              <a:rPr lang="fa-IR" sz="2400"/>
              <a:t> </a:t>
            </a:r>
            <a:r>
              <a:rPr lang="fa-IR" sz="2400">
                <a:latin typeface="Zar"/>
              </a:rPr>
              <a:t>در</a:t>
            </a:r>
            <a:r>
              <a:rPr lang="fa-IR" sz="2400"/>
              <a:t> </a:t>
            </a:r>
            <a:r>
              <a:rPr sz="2400"/>
              <a:t>                </a:t>
            </a:r>
            <a:r>
              <a:rPr lang="fa-IR" sz="2400">
                <a:latin typeface="Zar"/>
              </a:rPr>
              <a:t>معادله</a:t>
            </a:r>
            <a:r>
              <a:rPr lang="fa-IR" sz="2400"/>
              <a:t> </a:t>
            </a:r>
            <a:r>
              <a:rPr lang="fa-IR" sz="2400">
                <a:latin typeface="Zar"/>
              </a:rPr>
              <a:t>اصلی</a:t>
            </a:r>
            <a:r>
              <a:rPr lang="fa-IR" sz="2400"/>
              <a:t> </a:t>
            </a:r>
            <a:r>
              <a:rPr lang="fa-IR" sz="2400">
                <a:latin typeface="Zar"/>
              </a:rPr>
              <a:t>و</a:t>
            </a:r>
            <a:r>
              <a:rPr lang="fa-IR" sz="2400"/>
              <a:t> </a:t>
            </a:r>
            <a:r>
              <a:rPr lang="fa-IR" sz="2400">
                <a:latin typeface="Zar"/>
              </a:rPr>
              <a:t>ماکزیمم</a:t>
            </a:r>
            <a:r>
              <a:rPr lang="fa-IR" sz="2400"/>
              <a:t> </a:t>
            </a:r>
            <a:r>
              <a:rPr lang="fa-IR" sz="2400">
                <a:latin typeface="Zar"/>
              </a:rPr>
              <a:t>کردن</a:t>
            </a:r>
            <a:r>
              <a:rPr lang="fa-IR" sz="2400"/>
              <a:t> </a:t>
            </a:r>
            <a:r>
              <a:rPr lang="fa-IR" sz="2400">
                <a:latin typeface="Zar"/>
              </a:rPr>
              <a:t>آن</a:t>
            </a:r>
            <a:r>
              <a:rPr lang="fa-IR" sz="2400"/>
              <a:t> </a:t>
            </a:r>
            <a:r>
              <a:rPr lang="fa-IR" sz="2400">
                <a:latin typeface="Zar"/>
              </a:rPr>
              <a:t>خواهیم</a:t>
            </a:r>
            <a:r>
              <a:rPr lang="fa-IR" sz="2400"/>
              <a:t> </a:t>
            </a:r>
            <a:r>
              <a:rPr lang="fa-IR" sz="2400">
                <a:latin typeface="Zar"/>
              </a:rPr>
              <a:t>داشت</a:t>
            </a:r>
            <a:r>
              <a:rPr/>
              <a:t>:</a:t>
            </a:r>
            <a:r>
              <a:rPr lang="fa-IR"/>
              <a:t> </a:t>
            </a:r>
          </a:p>
        </p:txBody>
      </p:sp>
      <p:sp>
        <p:nvSpPr>
          <p:cNvPr id="3" name="Rectangle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4" name="Picture 3"/>
          <p:cNvPicPr/>
          <p:nvPr/>
        </p:nvPicPr>
        <p:blipFill>
          <a:blip r:embed="rId2"/>
          <a:srcRect/>
          <a:stretch>
            <a:fillRect/>
          </a:stretch>
        </p:blipFill>
        <p:spPr>
          <a:xfrm>
            <a:off x="7676444" y="745067"/>
            <a:ext cx="1309512" cy="361244"/>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5" name="Rectangle 4"/>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6" name="Picture 5"/>
          <p:cNvPicPr/>
          <p:nvPr/>
        </p:nvPicPr>
        <p:blipFill>
          <a:blip r:embed="rId3"/>
          <a:srcRect/>
          <a:stretch>
            <a:fillRect/>
          </a:stretch>
        </p:blipFill>
        <p:spPr>
          <a:xfrm>
            <a:off x="891823" y="1580443"/>
            <a:ext cx="8568267" cy="982135"/>
          </a:xfrm>
          <a:prstGeom prst="rect">
            <a:avLst/>
          </a:prstGeom>
          <a:solidFill>
            <a:schemeClr val="accent3">
              <a:lumMod val="60000"/>
              <a:lumOff val="40000"/>
            </a:schemeClr>
          </a:solidFill>
        </p:spPr>
      </p:pic>
      <p:sp>
        <p:nvSpPr>
          <p:cNvPr id="7" name="Rectangle 6"/>
          <p:cNvSpPr/>
          <p:nvPr/>
        </p:nvSpPr>
        <p:spPr>
          <a:xfrm>
            <a:off x="485423" y="2980266"/>
            <a:ext cx="9064977" cy="1938992"/>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400" b="0" i="0" u="none" strike="noStrike" baseline="0">
                <a:solidFill>
                  <a:schemeClr val="tx1"/>
                </a:solidFill>
                <a:latin typeface="Zar"/>
              </a:rPr>
              <a:t>حال</a:t>
            </a:r>
            <a:r>
              <a:rPr lang="fa-IR" sz="2400" b="0" i="0" u="none" strike="noStrike" baseline="0">
                <a:solidFill>
                  <a:schemeClr val="tx1"/>
                </a:solidFill>
                <a:latin typeface="Calibri"/>
              </a:rPr>
              <a:t> </a:t>
            </a:r>
            <a:r>
              <a:rPr lang="fa-IR" sz="2400" b="0" i="0" u="none" strike="noStrike" baseline="0">
                <a:solidFill>
                  <a:schemeClr val="tx1"/>
                </a:solidFill>
                <a:latin typeface="Zar"/>
              </a:rPr>
              <a:t>به</a:t>
            </a:r>
            <a:r>
              <a:rPr lang="fa-IR" sz="2400" b="0" i="0" u="none" strike="noStrike" baseline="0">
                <a:solidFill>
                  <a:schemeClr val="tx1"/>
                </a:solidFill>
                <a:latin typeface="Calibri"/>
              </a:rPr>
              <a:t> </a:t>
            </a:r>
            <a:r>
              <a:rPr lang="fa-IR" sz="2400" b="0" i="0" u="none" strike="noStrike" baseline="0">
                <a:solidFill>
                  <a:schemeClr val="tx1"/>
                </a:solidFill>
                <a:latin typeface="Zar"/>
              </a:rPr>
              <a:t>بررسی</a:t>
            </a:r>
            <a:r>
              <a:rPr lang="fa-IR" sz="2400" b="0" i="0" u="none" strike="noStrike" baseline="0">
                <a:solidFill>
                  <a:schemeClr val="tx1"/>
                </a:solidFill>
                <a:latin typeface="Calibri"/>
              </a:rPr>
              <a:t> </a:t>
            </a:r>
            <a:r>
              <a:rPr lang="fa-IR" sz="2400" b="0" i="0" u="none" strike="noStrike" baseline="0">
                <a:solidFill>
                  <a:schemeClr val="tx1"/>
                </a:solidFill>
                <a:latin typeface="Zar"/>
              </a:rPr>
              <a:t>مدل</a:t>
            </a:r>
            <a:r>
              <a:rPr lang="fa-IR" sz="2400" b="0" i="0" u="none" strike="noStrike" baseline="0">
                <a:solidFill>
                  <a:schemeClr val="tx1"/>
                </a:solidFill>
                <a:latin typeface="Calibri"/>
              </a:rPr>
              <a:t>  </a:t>
            </a:r>
            <a:r>
              <a:rPr sz="2400" b="0" i="0" u="none" strike="noStrike" baseline="0">
                <a:solidFill>
                  <a:schemeClr val="tx1"/>
                </a:solidFill>
                <a:latin typeface="Calibri"/>
              </a:rPr>
              <a:t>C-CAPM </a:t>
            </a:r>
            <a:r>
              <a:rPr lang="fa-IR" sz="2400" b="0" i="0" u="none" strike="noStrike" baseline="0">
                <a:solidFill>
                  <a:schemeClr val="tx1"/>
                </a:solidFill>
                <a:latin typeface="Calibri"/>
              </a:rPr>
              <a:t> </a:t>
            </a:r>
            <a:r>
              <a:rPr lang="fa-IR" sz="2400" b="0" i="0" u="none" strike="noStrike" baseline="0">
                <a:solidFill>
                  <a:schemeClr val="tx1"/>
                </a:solidFill>
                <a:latin typeface="Zar"/>
              </a:rPr>
              <a:t>میپردازیم</a:t>
            </a:r>
            <a:r>
              <a:rPr lang="fa-IR" sz="2400" b="0" i="0" u="none" strike="noStrike" baseline="0">
                <a:solidFill>
                  <a:schemeClr val="tx1"/>
                </a:solidFill>
                <a:latin typeface="Calibri"/>
              </a:rPr>
              <a:t>. </a:t>
            </a:r>
            <a:r>
              <a:rPr lang="fa-IR" sz="2400" b="0" i="0" u="none" strike="noStrike" baseline="0">
                <a:solidFill>
                  <a:schemeClr val="tx1"/>
                </a:solidFill>
                <a:latin typeface="Zar"/>
              </a:rPr>
              <a:t>مدل</a:t>
            </a:r>
            <a:r>
              <a:rPr lang="fa-IR" sz="2400" b="0" i="0" u="none" strike="noStrike" baseline="0">
                <a:solidFill>
                  <a:schemeClr val="tx1"/>
                </a:solidFill>
                <a:latin typeface="Calibri"/>
              </a:rPr>
              <a:t> </a:t>
            </a:r>
            <a:r>
              <a:rPr sz="2400" b="0" i="0" u="none" strike="noStrike" baseline="0">
                <a:solidFill>
                  <a:schemeClr val="tx1"/>
                </a:solidFill>
                <a:latin typeface="Calibri"/>
              </a:rPr>
              <a:t>C-CAPM</a:t>
            </a:r>
            <a:r>
              <a:rPr lang="fa-IR" sz="2400" b="0" i="0" u="none" strike="noStrike" baseline="0">
                <a:solidFill>
                  <a:schemeClr val="tx1"/>
                </a:solidFill>
                <a:latin typeface="Calibri"/>
              </a:rPr>
              <a:t> </a:t>
            </a:r>
            <a:r>
              <a:rPr lang="fa-IR" sz="2400" b="0" i="0" u="none" strike="noStrike" baseline="0">
                <a:solidFill>
                  <a:schemeClr val="tx1"/>
                </a:solidFill>
                <a:latin typeface="Zar"/>
              </a:rPr>
              <a:t>از</a:t>
            </a:r>
            <a:r>
              <a:rPr lang="fa-IR" sz="2400" b="0" i="0" u="none" strike="noStrike" baseline="0">
                <a:solidFill>
                  <a:schemeClr val="tx1"/>
                </a:solidFill>
                <a:latin typeface="Calibri"/>
              </a:rPr>
              <a:t> </a:t>
            </a:r>
            <a:r>
              <a:rPr lang="fa-IR" sz="2400" b="0" i="0" u="none" strike="noStrike" baseline="0">
                <a:solidFill>
                  <a:schemeClr val="tx1"/>
                </a:solidFill>
                <a:latin typeface="Zar"/>
              </a:rPr>
              <a:t>دو</a:t>
            </a:r>
            <a:r>
              <a:rPr lang="fa-IR" sz="2400" b="0" i="0" u="none" strike="noStrike" baseline="0">
                <a:solidFill>
                  <a:schemeClr val="tx1"/>
                </a:solidFill>
                <a:latin typeface="Calibri"/>
              </a:rPr>
              <a:t> </a:t>
            </a:r>
            <a:r>
              <a:rPr lang="fa-IR" sz="2400" b="0" i="0" u="none" strike="noStrike" baseline="0">
                <a:solidFill>
                  <a:schemeClr val="tx1"/>
                </a:solidFill>
                <a:latin typeface="Zar"/>
              </a:rPr>
              <a:t>طریق</a:t>
            </a:r>
            <a:r>
              <a:rPr lang="fa-IR" sz="2400" b="0" i="0" u="none" strike="noStrike" baseline="0">
                <a:solidFill>
                  <a:schemeClr val="tx1"/>
                </a:solidFill>
                <a:latin typeface="Calibri"/>
              </a:rPr>
              <a:t> </a:t>
            </a:r>
            <a:r>
              <a:rPr lang="fa-IR" sz="2400" b="0" i="0" u="none" strike="noStrike" baseline="0">
                <a:solidFill>
                  <a:schemeClr val="tx1"/>
                </a:solidFill>
                <a:latin typeface="Zar"/>
              </a:rPr>
              <a:t>استنتاج</a:t>
            </a:r>
            <a:r>
              <a:rPr lang="fa-IR" sz="2400" b="0" i="0" u="none" strike="noStrike" baseline="0">
                <a:solidFill>
                  <a:schemeClr val="tx1"/>
                </a:solidFill>
                <a:latin typeface="Calibri"/>
              </a:rPr>
              <a:t> </a:t>
            </a:r>
            <a:r>
              <a:rPr lang="fa-IR" sz="2400" b="0" i="0" u="none" strike="noStrike" baseline="0">
                <a:solidFill>
                  <a:schemeClr val="tx1"/>
                </a:solidFill>
                <a:latin typeface="Zar"/>
              </a:rPr>
              <a:t>و</a:t>
            </a:r>
            <a:r>
              <a:rPr lang="fa-IR" sz="2400" b="0" i="0" u="none" strike="noStrike" baseline="0">
                <a:solidFill>
                  <a:schemeClr val="tx1"/>
                </a:solidFill>
                <a:latin typeface="Calibri"/>
              </a:rPr>
              <a:t> </a:t>
            </a:r>
            <a:r>
              <a:rPr lang="fa-IR" sz="2400" b="0" i="0" u="none" strike="noStrike" baseline="0">
                <a:solidFill>
                  <a:schemeClr val="tx1"/>
                </a:solidFill>
                <a:latin typeface="Zar"/>
              </a:rPr>
              <a:t>استخراج</a:t>
            </a:r>
            <a:r>
              <a:rPr lang="fa-IR" sz="2400" b="0" i="0" u="none" strike="noStrike" baseline="0">
                <a:solidFill>
                  <a:schemeClr val="tx1"/>
                </a:solidFill>
                <a:latin typeface="Calibri"/>
              </a:rPr>
              <a:t> </a:t>
            </a:r>
            <a:r>
              <a:rPr lang="fa-IR" sz="2400">
                <a:latin typeface="Zar"/>
              </a:rPr>
              <a:t>میشود</a:t>
            </a:r>
            <a:r>
              <a:rPr lang="fa-IR" sz="2400" b="0" i="0" u="none" strike="noStrike" baseline="0">
                <a:solidFill>
                  <a:schemeClr val="tx1"/>
                </a:solidFill>
                <a:latin typeface="Calibri"/>
              </a:rPr>
              <a:t>.</a:t>
            </a:r>
          </a:p>
          <a:p>
            <a:pPr marL="0" lvl="0" indent="0" algn="just">
              <a:lnSpc>
                <a:spcPct val="100000"/>
              </a:lnSpc>
              <a:buNone/>
            </a:pPr>
            <a:r>
              <a:rPr lang="fa-IR" sz="2400" b="0" i="0" u="none" strike="noStrike" baseline="0">
                <a:solidFill>
                  <a:schemeClr val="accent5"/>
                </a:solidFill>
                <a:latin typeface="Zar"/>
              </a:rPr>
              <a:t>روش</a:t>
            </a:r>
            <a:r>
              <a:rPr lang="fa-IR" sz="2400" b="0" i="0" u="none" strike="noStrike" baseline="0">
                <a:solidFill>
                  <a:schemeClr val="accent5"/>
                </a:solidFill>
                <a:latin typeface="Calibri"/>
              </a:rPr>
              <a:t> </a:t>
            </a:r>
            <a:r>
              <a:rPr lang="fa-IR" sz="2400" b="0" i="0" u="none" strike="noStrike" baseline="0">
                <a:solidFill>
                  <a:schemeClr val="accent5"/>
                </a:solidFill>
                <a:latin typeface="Zar"/>
              </a:rPr>
              <a:t>اول</a:t>
            </a:r>
            <a:r>
              <a:rPr lang="fa-IR" sz="2400" b="0" i="0" u="none" strike="noStrike" baseline="0">
                <a:solidFill>
                  <a:schemeClr val="accent5"/>
                </a:solidFill>
                <a:latin typeface="Calibri"/>
              </a:rPr>
              <a:t>- </a:t>
            </a:r>
            <a:r>
              <a:rPr lang="fa-IR" sz="2400" b="0" i="0" u="none" strike="noStrike" baseline="0">
                <a:solidFill>
                  <a:schemeClr val="tx1"/>
                </a:solidFill>
                <a:latin typeface="Zar"/>
              </a:rPr>
              <a:t>اگر</a:t>
            </a:r>
            <a:r>
              <a:rPr lang="fa-IR" sz="2400" b="0" i="0" u="none" strike="noStrike" baseline="0">
                <a:solidFill>
                  <a:schemeClr val="tx1"/>
                </a:solidFill>
                <a:latin typeface="Calibri"/>
              </a:rPr>
              <a:t> </a:t>
            </a:r>
            <a:r>
              <a:rPr lang="fa-IR" sz="2400" b="0" i="0" u="none" strike="noStrike" baseline="0">
                <a:solidFill>
                  <a:schemeClr val="tx1"/>
                </a:solidFill>
                <a:latin typeface="Zar"/>
              </a:rPr>
              <a:t>مفروضاتی</a:t>
            </a:r>
            <a:r>
              <a:rPr lang="fa-IR" sz="2400" b="0" i="0" u="none" strike="noStrike" baseline="0">
                <a:solidFill>
                  <a:schemeClr val="tx1"/>
                </a:solidFill>
                <a:latin typeface="Calibri"/>
              </a:rPr>
              <a:t> </a:t>
            </a:r>
            <a:r>
              <a:rPr lang="fa-IR" sz="2400" b="0" i="0" u="none" strike="noStrike" baseline="0">
                <a:solidFill>
                  <a:schemeClr val="tx1"/>
                </a:solidFill>
                <a:latin typeface="Zar"/>
              </a:rPr>
              <a:t>در</a:t>
            </a:r>
            <a:r>
              <a:rPr lang="fa-IR" sz="2400" b="0" i="0" u="none" strike="noStrike" baseline="0">
                <a:solidFill>
                  <a:schemeClr val="tx1"/>
                </a:solidFill>
                <a:latin typeface="Calibri"/>
              </a:rPr>
              <a:t> </a:t>
            </a:r>
            <a:r>
              <a:rPr lang="fa-IR" sz="2400" b="0" i="0" u="none" strike="noStrike" baseline="0">
                <a:solidFill>
                  <a:schemeClr val="tx1"/>
                </a:solidFill>
                <a:latin typeface="Zar"/>
              </a:rPr>
              <a:t>خصوص</a:t>
            </a:r>
            <a:r>
              <a:rPr lang="fa-IR" sz="2400" b="0" i="0" u="none" strike="noStrike" baseline="0">
                <a:solidFill>
                  <a:schemeClr val="tx1"/>
                </a:solidFill>
                <a:latin typeface="Calibri"/>
              </a:rPr>
              <a:t> </a:t>
            </a:r>
            <a:r>
              <a:rPr lang="fa-IR" sz="2400" b="0" i="0" u="none" strike="noStrike" baseline="0">
                <a:solidFill>
                  <a:schemeClr val="tx1"/>
                </a:solidFill>
                <a:latin typeface="Zar"/>
              </a:rPr>
              <a:t>معملات</a:t>
            </a:r>
            <a:r>
              <a:rPr lang="fa-IR" sz="2400" b="0" i="0" u="none" strike="noStrike" baseline="0">
                <a:solidFill>
                  <a:schemeClr val="tx1"/>
                </a:solidFill>
                <a:latin typeface="Calibri"/>
              </a:rPr>
              <a:t> </a:t>
            </a:r>
            <a:r>
              <a:rPr lang="fa-IR" sz="2400" b="0" i="0" u="none" strike="noStrike" baseline="0">
                <a:solidFill>
                  <a:schemeClr val="tx1"/>
                </a:solidFill>
                <a:latin typeface="Zar"/>
              </a:rPr>
              <a:t>مطلوبیت</a:t>
            </a:r>
            <a:r>
              <a:rPr lang="fa-IR" sz="2400" b="0" i="0" u="none" strike="noStrike" baseline="0">
                <a:solidFill>
                  <a:schemeClr val="tx1"/>
                </a:solidFill>
                <a:latin typeface="Calibri"/>
              </a:rPr>
              <a:t> </a:t>
            </a:r>
            <a:r>
              <a:rPr lang="fa-IR" sz="2400" b="0" i="0" u="none" strike="noStrike" baseline="0">
                <a:solidFill>
                  <a:schemeClr val="tx1"/>
                </a:solidFill>
                <a:latin typeface="Zar"/>
              </a:rPr>
              <a:t>سرمایه</a:t>
            </a:r>
            <a:r>
              <a:rPr lang="fa-IR" sz="2400" b="0" i="0" u="none" strike="noStrike" baseline="0">
                <a:solidFill>
                  <a:schemeClr val="tx1"/>
                </a:solidFill>
                <a:latin typeface="Calibri"/>
              </a:rPr>
              <a:t> </a:t>
            </a:r>
            <a:r>
              <a:rPr lang="fa-IR" sz="2400" b="0" i="0" u="none" strike="noStrike" baseline="0">
                <a:solidFill>
                  <a:schemeClr val="tx1"/>
                </a:solidFill>
                <a:latin typeface="Zar"/>
              </a:rPr>
              <a:t>گذار</a:t>
            </a:r>
            <a:r>
              <a:rPr lang="fa-IR" sz="2400" b="0" i="0" u="none" strike="noStrike" baseline="0">
                <a:solidFill>
                  <a:schemeClr val="tx1"/>
                </a:solidFill>
                <a:latin typeface="Calibri"/>
              </a:rPr>
              <a:t> </a:t>
            </a:r>
            <a:r>
              <a:rPr lang="fa-IR" sz="2400" b="0" i="0" u="none" strike="noStrike" baseline="0">
                <a:solidFill>
                  <a:schemeClr val="tx1"/>
                </a:solidFill>
                <a:latin typeface="Zar"/>
              </a:rPr>
              <a:t>ایجاد</a:t>
            </a:r>
            <a:r>
              <a:rPr lang="fa-IR" sz="2400" b="0" i="0" u="none" strike="noStrike" baseline="0">
                <a:solidFill>
                  <a:schemeClr val="tx1"/>
                </a:solidFill>
                <a:latin typeface="Calibri"/>
              </a:rPr>
              <a:t> </a:t>
            </a:r>
            <a:r>
              <a:rPr lang="fa-IR" sz="2400" b="0" i="0" u="none" strike="noStrike" baseline="0">
                <a:solidFill>
                  <a:schemeClr val="tx1"/>
                </a:solidFill>
                <a:latin typeface="Zar"/>
              </a:rPr>
              <a:t>و</a:t>
            </a:r>
            <a:r>
              <a:rPr lang="fa-IR" sz="2400" b="0" i="0" u="none" strike="noStrike" baseline="0">
                <a:solidFill>
                  <a:schemeClr val="tx1"/>
                </a:solidFill>
                <a:latin typeface="Calibri"/>
              </a:rPr>
              <a:t> </a:t>
            </a:r>
            <a:r>
              <a:rPr lang="fa-IR" sz="2400" b="0" i="0" u="none" strike="noStrike" baseline="0">
                <a:solidFill>
                  <a:schemeClr val="tx1"/>
                </a:solidFill>
                <a:latin typeface="Zar"/>
              </a:rPr>
              <a:t>فرض</a:t>
            </a:r>
            <a:r>
              <a:rPr lang="fa-IR" sz="2400" b="0" i="0" u="none" strike="noStrike" baseline="0">
                <a:solidFill>
                  <a:schemeClr val="tx1"/>
                </a:solidFill>
                <a:latin typeface="Calibri"/>
              </a:rPr>
              <a:t> </a:t>
            </a:r>
            <a:r>
              <a:rPr lang="fa-IR" sz="2400" b="0" i="0" u="none" strike="noStrike" baseline="0">
                <a:solidFill>
                  <a:schemeClr val="tx1"/>
                </a:solidFill>
                <a:latin typeface="Zar"/>
              </a:rPr>
              <a:t>نماییم</a:t>
            </a:r>
            <a:r>
              <a:rPr lang="fa-IR" sz="2400" b="0" i="0" u="none" strike="noStrike" baseline="0">
                <a:solidFill>
                  <a:schemeClr val="tx1"/>
                </a:solidFill>
                <a:latin typeface="Calibri"/>
              </a:rPr>
              <a:t> </a:t>
            </a:r>
            <a:r>
              <a:rPr lang="fa-IR" sz="2400" b="0" i="0" u="none" strike="noStrike" baseline="0">
                <a:solidFill>
                  <a:schemeClr val="tx1"/>
                </a:solidFill>
                <a:latin typeface="Zar"/>
              </a:rPr>
              <a:t>لگاریتم</a:t>
            </a:r>
            <a:r>
              <a:rPr lang="fa-IR" sz="2400" b="0" i="0" u="none" strike="noStrike" baseline="0">
                <a:solidFill>
                  <a:schemeClr val="tx1"/>
                </a:solidFill>
                <a:latin typeface="Calibri"/>
              </a:rPr>
              <a:t> </a:t>
            </a:r>
            <a:r>
              <a:rPr lang="fa-IR" sz="2400" b="0" i="0" u="none" strike="noStrike" baseline="0">
                <a:solidFill>
                  <a:schemeClr val="tx1"/>
                </a:solidFill>
                <a:latin typeface="Zar"/>
              </a:rPr>
              <a:t>رشد</a:t>
            </a:r>
            <a:r>
              <a:rPr lang="fa-IR" sz="2400" b="0" i="0" u="none" strike="noStrike" baseline="0">
                <a:solidFill>
                  <a:schemeClr val="tx1"/>
                </a:solidFill>
                <a:latin typeface="Calibri"/>
              </a:rPr>
              <a:t> </a:t>
            </a:r>
            <a:r>
              <a:rPr lang="fa-IR" sz="2400" b="0" i="0" u="none" strike="noStrike" baseline="0">
                <a:solidFill>
                  <a:schemeClr val="tx1"/>
                </a:solidFill>
                <a:latin typeface="Zar"/>
              </a:rPr>
              <a:t>مصرفی</a:t>
            </a:r>
            <a:r>
              <a:rPr lang="fa-IR" sz="2400" b="0" i="0" u="none" strike="noStrike" baseline="0">
                <a:solidFill>
                  <a:schemeClr val="tx1"/>
                </a:solidFill>
                <a:latin typeface="Calibri"/>
              </a:rPr>
              <a:t> </a:t>
            </a:r>
            <a:r>
              <a:rPr lang="fa-IR" sz="2400" b="0" i="0" u="none" strike="noStrike" baseline="0">
                <a:solidFill>
                  <a:schemeClr val="tx1"/>
                </a:solidFill>
                <a:latin typeface="Zar"/>
              </a:rPr>
              <a:t>و</a:t>
            </a:r>
            <a:r>
              <a:rPr lang="fa-IR" sz="2400" b="0" i="0" u="none" strike="noStrike" baseline="0">
                <a:solidFill>
                  <a:schemeClr val="tx1"/>
                </a:solidFill>
                <a:latin typeface="Calibri"/>
              </a:rPr>
              <a:t> </a:t>
            </a:r>
            <a:r>
              <a:rPr lang="fa-IR" sz="2400" b="0" i="0" u="none" strike="noStrike" baseline="0">
                <a:solidFill>
                  <a:schemeClr val="tx1"/>
                </a:solidFill>
                <a:latin typeface="Zar"/>
              </a:rPr>
              <a:t>لگاریتم</a:t>
            </a:r>
            <a:r>
              <a:rPr lang="fa-IR" sz="2400" b="0" i="0" u="none" strike="noStrike" baseline="0">
                <a:solidFill>
                  <a:schemeClr val="tx1"/>
                </a:solidFill>
                <a:latin typeface="Calibri"/>
              </a:rPr>
              <a:t> </a:t>
            </a:r>
            <a:r>
              <a:rPr lang="fa-IR" sz="2400" b="0" i="0" u="none" strike="noStrike" baseline="0">
                <a:solidFill>
                  <a:schemeClr val="tx1"/>
                </a:solidFill>
                <a:latin typeface="Zar"/>
              </a:rPr>
              <a:t>بازده</a:t>
            </a:r>
            <a:r>
              <a:rPr lang="fa-IR" sz="2400" b="0" i="0" u="none" strike="noStrike" baseline="0">
                <a:solidFill>
                  <a:schemeClr val="tx1"/>
                </a:solidFill>
                <a:latin typeface="Calibri"/>
              </a:rPr>
              <a:t> </a:t>
            </a:r>
            <a:r>
              <a:rPr lang="fa-IR" sz="2400" b="0" i="0" u="none" strike="noStrike" baseline="0">
                <a:solidFill>
                  <a:schemeClr val="tx1"/>
                </a:solidFill>
                <a:latin typeface="Zar"/>
              </a:rPr>
              <a:t>دارایی</a:t>
            </a:r>
            <a:r>
              <a:rPr lang="fa-IR" sz="2400" b="0" i="0" u="none" strike="noStrike" baseline="0">
                <a:solidFill>
                  <a:schemeClr val="tx1"/>
                </a:solidFill>
                <a:latin typeface="Calibri"/>
              </a:rPr>
              <a:t> </a:t>
            </a:r>
            <a:r>
              <a:rPr lang="fa-IR" sz="2400" b="0" i="0" u="none" strike="noStrike" baseline="0">
                <a:solidFill>
                  <a:schemeClr val="tx1"/>
                </a:solidFill>
                <a:latin typeface="Zar"/>
              </a:rPr>
              <a:t>به</a:t>
            </a:r>
            <a:r>
              <a:rPr lang="fa-IR" sz="2400" b="0" i="0" u="none" strike="noStrike" baseline="0">
                <a:solidFill>
                  <a:schemeClr val="tx1"/>
                </a:solidFill>
                <a:latin typeface="Calibri"/>
              </a:rPr>
              <a:t> </a:t>
            </a:r>
            <a:r>
              <a:rPr lang="fa-IR" sz="2400" b="0" i="0" u="none" strike="noStrike" baseline="0">
                <a:solidFill>
                  <a:schemeClr val="tx1"/>
                </a:solidFill>
                <a:latin typeface="Zar"/>
              </a:rPr>
              <a:t>صورت</a:t>
            </a:r>
            <a:r>
              <a:rPr lang="fa-IR" sz="2400" b="0" i="0" u="none" strike="noStrike" baseline="0">
                <a:solidFill>
                  <a:schemeClr val="tx1"/>
                </a:solidFill>
                <a:latin typeface="Calibri"/>
              </a:rPr>
              <a:t> </a:t>
            </a:r>
            <a:r>
              <a:rPr lang="fa-IR" sz="2400" b="0" i="0" u="none" strike="noStrike" baseline="0">
                <a:solidFill>
                  <a:schemeClr val="tx1"/>
                </a:solidFill>
                <a:latin typeface="Zar"/>
              </a:rPr>
              <a:t>نرمال</a:t>
            </a:r>
            <a:r>
              <a:rPr lang="fa-IR" sz="2400" b="0" i="0" u="none" strike="noStrike" baseline="0">
                <a:solidFill>
                  <a:schemeClr val="tx1"/>
                </a:solidFill>
                <a:latin typeface="Calibri"/>
              </a:rPr>
              <a:t> </a:t>
            </a:r>
            <a:r>
              <a:rPr lang="fa-IR" sz="2400" b="0" i="0" u="none" strike="noStrike" baseline="0">
                <a:solidFill>
                  <a:schemeClr val="tx1"/>
                </a:solidFill>
                <a:latin typeface="Zar"/>
              </a:rPr>
              <a:t>چند</a:t>
            </a:r>
            <a:r>
              <a:rPr lang="fa-IR" sz="2400" b="0" i="0" u="none" strike="noStrike" baseline="0">
                <a:solidFill>
                  <a:schemeClr val="tx1"/>
                </a:solidFill>
                <a:latin typeface="Calibri"/>
              </a:rPr>
              <a:t> </a:t>
            </a:r>
            <a:r>
              <a:rPr lang="fa-IR" sz="2400" b="0" i="0" u="none" strike="noStrike" baseline="0">
                <a:solidFill>
                  <a:schemeClr val="tx1"/>
                </a:solidFill>
                <a:latin typeface="Zar"/>
              </a:rPr>
              <a:t>متغییری</a:t>
            </a:r>
            <a:r>
              <a:rPr lang="fa-IR" sz="2400" b="0" i="0" u="none" strike="noStrike" baseline="0">
                <a:solidFill>
                  <a:schemeClr val="tx1"/>
                </a:solidFill>
                <a:latin typeface="Calibri"/>
              </a:rPr>
              <a:t> </a:t>
            </a:r>
            <a:r>
              <a:rPr lang="fa-IR" sz="2400" b="0" i="0" u="none" strike="noStrike" baseline="0">
                <a:solidFill>
                  <a:schemeClr val="tx1"/>
                </a:solidFill>
                <a:latin typeface="Zar"/>
              </a:rPr>
              <a:t>توزیع</a:t>
            </a:r>
            <a:r>
              <a:rPr lang="fa-IR" sz="2400" b="0" i="0" u="none" strike="noStrike" baseline="0">
                <a:solidFill>
                  <a:schemeClr val="tx1"/>
                </a:solidFill>
                <a:latin typeface="Calibri"/>
              </a:rPr>
              <a:t> </a:t>
            </a:r>
            <a:r>
              <a:rPr lang="fa-IR" sz="2400" b="0" i="0" u="none" strike="noStrike" baseline="0">
                <a:solidFill>
                  <a:schemeClr val="tx1"/>
                </a:solidFill>
                <a:latin typeface="Zar"/>
              </a:rPr>
              <a:t>شده</a:t>
            </a:r>
            <a:r>
              <a:rPr lang="fa-IR" sz="2400" b="0" i="0" u="none" strike="noStrike" baseline="0">
                <a:solidFill>
                  <a:schemeClr val="tx1"/>
                </a:solidFill>
                <a:latin typeface="Calibri"/>
              </a:rPr>
              <a:t> </a:t>
            </a:r>
            <a:r>
              <a:rPr lang="fa-IR" sz="2400" b="0" i="0" u="none" strike="noStrike" baseline="0">
                <a:solidFill>
                  <a:schemeClr val="tx1"/>
                </a:solidFill>
                <a:latin typeface="Zar"/>
              </a:rPr>
              <a:t>باشند</a:t>
            </a:r>
            <a:r>
              <a:rPr lang="fa-IR" sz="2400" b="0" i="0" u="none" strike="noStrike" baseline="0">
                <a:solidFill>
                  <a:schemeClr val="tx1"/>
                </a:solidFill>
                <a:latin typeface="Calibri"/>
              </a:rPr>
              <a:t>.</a:t>
            </a:r>
            <a:r>
              <a:rPr lang="fa-IR" sz="2400" b="0" i="0" u="none" strike="noStrike" baseline="0">
                <a:solidFill>
                  <a:schemeClr val="tx1"/>
                </a:solidFill>
                <a:latin typeface="Zar"/>
              </a:rPr>
              <a:t>آنگاه</a:t>
            </a:r>
            <a:r>
              <a:rPr lang="fa-IR" sz="2400" b="0" i="0" u="none" strike="noStrike" baseline="0">
                <a:solidFill>
                  <a:schemeClr val="tx1"/>
                </a:solidFill>
                <a:latin typeface="Calibri"/>
              </a:rPr>
              <a:t> </a:t>
            </a:r>
            <a:r>
              <a:rPr lang="fa-IR" sz="2400" b="0" i="0" u="none" strike="noStrike" baseline="0">
                <a:solidFill>
                  <a:schemeClr val="tx1"/>
                </a:solidFill>
                <a:latin typeface="Zar"/>
              </a:rPr>
              <a:t>سری</a:t>
            </a:r>
            <a:r>
              <a:rPr lang="fa-IR" sz="2400" b="0" i="0" u="none" strike="noStrike" baseline="0">
                <a:solidFill>
                  <a:schemeClr val="tx1"/>
                </a:solidFill>
                <a:latin typeface="Calibri"/>
              </a:rPr>
              <a:t> </a:t>
            </a:r>
            <a:r>
              <a:rPr lang="fa-IR" sz="2400" b="0" i="0" u="none" strike="noStrike" baseline="0">
                <a:solidFill>
                  <a:schemeClr val="tx1"/>
                </a:solidFill>
                <a:latin typeface="Zar"/>
              </a:rPr>
              <a:t>های</a:t>
            </a:r>
            <a:r>
              <a:rPr lang="fa-IR" sz="2400" b="0" i="0" u="none" strike="noStrike" baseline="0">
                <a:solidFill>
                  <a:schemeClr val="tx1"/>
                </a:solidFill>
                <a:latin typeface="Calibri"/>
              </a:rPr>
              <a:t> </a:t>
            </a:r>
            <a:r>
              <a:rPr lang="fa-IR" sz="2400" b="0" i="0" u="none" strike="noStrike" baseline="0">
                <a:solidFill>
                  <a:schemeClr val="tx1"/>
                </a:solidFill>
                <a:latin typeface="Zar"/>
              </a:rPr>
              <a:t>تیلور</a:t>
            </a:r>
            <a:r>
              <a:rPr lang="fa-IR" sz="2400" b="0" i="0" u="none" strike="noStrike" baseline="0">
                <a:solidFill>
                  <a:schemeClr val="tx1"/>
                </a:solidFill>
                <a:latin typeface="Calibri"/>
              </a:rPr>
              <a:t> </a:t>
            </a:r>
            <a:r>
              <a:rPr lang="fa-IR" sz="2400" b="0" i="0" u="none" strike="noStrike" baseline="0">
                <a:solidFill>
                  <a:schemeClr val="tx1"/>
                </a:solidFill>
                <a:latin typeface="Zar"/>
              </a:rPr>
              <a:t>می</a:t>
            </a:r>
            <a:r>
              <a:rPr lang="fa-IR" sz="2400" b="0" i="0" u="none" strike="noStrike" baseline="0">
                <a:solidFill>
                  <a:schemeClr val="tx1"/>
                </a:solidFill>
                <a:latin typeface="Calibri"/>
              </a:rPr>
              <a:t> </a:t>
            </a:r>
            <a:r>
              <a:rPr lang="fa-IR" sz="2400" b="0" i="0" u="none" strike="noStrike" baseline="0">
                <a:solidFill>
                  <a:schemeClr val="tx1"/>
                </a:solidFill>
                <a:latin typeface="Zar"/>
              </a:rPr>
              <a:t>تواند</a:t>
            </a:r>
            <a:r>
              <a:rPr lang="fa-IR" sz="2400" b="0" i="0" u="none" strike="noStrike" baseline="0">
                <a:solidFill>
                  <a:schemeClr val="tx1"/>
                </a:solidFill>
                <a:latin typeface="Calibri"/>
              </a:rPr>
              <a:t> </a:t>
            </a:r>
            <a:r>
              <a:rPr lang="fa-IR" sz="2400" b="0" i="0" u="none" strike="noStrike" baseline="0">
                <a:solidFill>
                  <a:schemeClr val="tx1"/>
                </a:solidFill>
                <a:latin typeface="Zar"/>
              </a:rPr>
              <a:t>بکار</a:t>
            </a:r>
            <a:r>
              <a:rPr lang="fa-IR" sz="2400" b="0" i="0" u="none" strike="noStrike" baseline="0">
                <a:solidFill>
                  <a:schemeClr val="tx1"/>
                </a:solidFill>
                <a:latin typeface="Calibri"/>
              </a:rPr>
              <a:t> </a:t>
            </a:r>
            <a:r>
              <a:rPr lang="fa-IR" sz="2400" b="0" i="0" u="none" strike="noStrike" baseline="0">
                <a:solidFill>
                  <a:schemeClr val="tx1"/>
                </a:solidFill>
                <a:latin typeface="Zar"/>
              </a:rPr>
              <a:t>گرفته</a:t>
            </a:r>
            <a:r>
              <a:rPr lang="fa-IR" sz="2400" b="0" i="0" u="none" strike="noStrike" baseline="0">
                <a:solidFill>
                  <a:schemeClr val="tx1"/>
                </a:solidFill>
                <a:latin typeface="Calibri"/>
              </a:rPr>
              <a:t> </a:t>
            </a:r>
            <a:r>
              <a:rPr lang="fa-IR" sz="2400" b="0" i="0" u="none" strike="noStrike" baseline="0">
                <a:solidFill>
                  <a:schemeClr val="tx1"/>
                </a:solidFill>
                <a:latin typeface="Zar"/>
              </a:rPr>
              <a:t>شود</a:t>
            </a:r>
            <a:r>
              <a:rPr lang="fa-IR" sz="2400" b="0" i="0" u="none" strike="noStrike" baseline="0">
                <a:solidFill>
                  <a:schemeClr val="tx1"/>
                </a:solidFill>
                <a:latin typeface="Calibri"/>
              </a:rPr>
              <a:t>.</a:t>
            </a:r>
          </a:p>
          <a:p>
            <a:pPr marL="0" lvl="0" indent="0" algn="just">
              <a:lnSpc>
                <a:spcPct val="100000"/>
              </a:lnSpc>
              <a:buNone/>
            </a:pPr>
            <a:r>
              <a:rPr lang="fa-IR" sz="2400" b="0" i="0" u="none" strike="noStrike" baseline="0">
                <a:solidFill>
                  <a:schemeClr val="accent5"/>
                </a:solidFill>
                <a:latin typeface="Zar"/>
              </a:rPr>
              <a:t>روش</a:t>
            </a:r>
            <a:r>
              <a:rPr lang="fa-IR" sz="2400" b="0" i="0" u="none" strike="noStrike" baseline="0">
                <a:solidFill>
                  <a:schemeClr val="accent5"/>
                </a:solidFill>
                <a:latin typeface="Calibri"/>
              </a:rPr>
              <a:t> </a:t>
            </a:r>
            <a:r>
              <a:rPr lang="fa-IR" sz="2400" b="0" i="0" u="none" strike="noStrike" baseline="0">
                <a:solidFill>
                  <a:schemeClr val="accent5"/>
                </a:solidFill>
                <a:latin typeface="Zar"/>
              </a:rPr>
              <a:t>دوم</a:t>
            </a:r>
            <a:r>
              <a:rPr sz="2400" b="0" i="0" u="none" strike="noStrike" baseline="0">
                <a:solidFill>
                  <a:schemeClr val="accent5"/>
                </a:solidFill>
                <a:latin typeface="Calibri"/>
              </a:rPr>
              <a:t> –</a:t>
            </a:r>
            <a:r>
              <a:rPr lang="fa-IR" sz="2400" b="0" i="0" u="none" strike="noStrike" baseline="0">
                <a:solidFill>
                  <a:schemeClr val="tx1"/>
                </a:solidFill>
                <a:latin typeface="Calibri"/>
              </a:rPr>
              <a:t> </a:t>
            </a:r>
            <a:r>
              <a:rPr lang="fa-IR" sz="2400" b="0" i="0" u="none" strike="noStrike" baseline="0">
                <a:solidFill>
                  <a:schemeClr val="tx1"/>
                </a:solidFill>
                <a:latin typeface="Zar"/>
              </a:rPr>
              <a:t>این</a:t>
            </a:r>
            <a:r>
              <a:rPr lang="fa-IR" sz="2400" b="0" i="0" u="none" strike="noStrike" baseline="0">
                <a:solidFill>
                  <a:schemeClr val="tx1"/>
                </a:solidFill>
                <a:latin typeface="Calibri"/>
              </a:rPr>
              <a:t> </a:t>
            </a:r>
            <a:r>
              <a:rPr lang="fa-IR" sz="2400" b="0" i="0" u="none" strike="noStrike" baseline="0">
                <a:solidFill>
                  <a:schemeClr val="tx1"/>
                </a:solidFill>
                <a:latin typeface="Zar"/>
              </a:rPr>
              <a:t>روش</a:t>
            </a:r>
            <a:r>
              <a:rPr lang="fa-IR" sz="2400" b="0" i="0" u="none" strike="noStrike" baseline="0">
                <a:solidFill>
                  <a:schemeClr val="tx1"/>
                </a:solidFill>
                <a:latin typeface="Calibri"/>
              </a:rPr>
              <a:t> </a:t>
            </a:r>
            <a:r>
              <a:rPr lang="fa-IR" sz="2400" b="0" i="0" u="none" strike="noStrike" baseline="0">
                <a:solidFill>
                  <a:schemeClr val="tx1"/>
                </a:solidFill>
                <a:latin typeface="Zar"/>
              </a:rPr>
              <a:t>وابسته</a:t>
            </a:r>
            <a:r>
              <a:rPr lang="fa-IR" sz="2400" b="0" i="0" u="none" strike="noStrike" baseline="0">
                <a:solidFill>
                  <a:schemeClr val="tx1"/>
                </a:solidFill>
                <a:latin typeface="Calibri"/>
              </a:rPr>
              <a:t> </a:t>
            </a:r>
            <a:r>
              <a:rPr lang="fa-IR" sz="2400" b="0" i="0" u="none" strike="noStrike" baseline="0">
                <a:solidFill>
                  <a:schemeClr val="tx1"/>
                </a:solidFill>
                <a:latin typeface="Zar"/>
              </a:rPr>
              <a:t>به</a:t>
            </a:r>
            <a:r>
              <a:rPr lang="fa-IR" sz="2400" b="0" i="0" u="none" strike="noStrike" baseline="0">
                <a:solidFill>
                  <a:schemeClr val="tx1"/>
                </a:solidFill>
                <a:latin typeface="Calibri"/>
              </a:rPr>
              <a:t> </a:t>
            </a:r>
            <a:r>
              <a:rPr lang="fa-IR" sz="2400" b="0" i="0" u="none" strike="noStrike" baseline="0">
                <a:solidFill>
                  <a:schemeClr val="tx1"/>
                </a:solidFill>
                <a:latin typeface="Zar"/>
              </a:rPr>
              <a:t>مفروضات</a:t>
            </a:r>
            <a:r>
              <a:rPr lang="fa-IR" sz="2400" b="0" i="0" u="none" strike="noStrike" baseline="0">
                <a:solidFill>
                  <a:schemeClr val="tx1"/>
                </a:solidFill>
                <a:latin typeface="Calibri"/>
              </a:rPr>
              <a:t> </a:t>
            </a:r>
            <a:r>
              <a:rPr lang="fa-IR" sz="2400" b="0" i="0" u="none" strike="noStrike" baseline="0">
                <a:solidFill>
                  <a:schemeClr val="tx1"/>
                </a:solidFill>
                <a:latin typeface="Zar"/>
              </a:rPr>
              <a:t>مطلوبیت</a:t>
            </a:r>
            <a:r>
              <a:rPr lang="fa-IR" sz="2400" b="0" i="0" u="none" strike="noStrike" baseline="0">
                <a:solidFill>
                  <a:schemeClr val="tx1"/>
                </a:solidFill>
                <a:latin typeface="Calibri"/>
              </a:rPr>
              <a:t> </a:t>
            </a:r>
            <a:r>
              <a:rPr lang="fa-IR" sz="2400" b="0" i="0" u="none" strike="noStrike" baseline="0">
                <a:solidFill>
                  <a:schemeClr val="tx1"/>
                </a:solidFill>
                <a:latin typeface="Zar"/>
              </a:rPr>
              <a:t>درجه</a:t>
            </a:r>
            <a:r>
              <a:rPr lang="fa-IR" sz="2400" b="0" i="0" u="none" strike="noStrike" baseline="0">
                <a:solidFill>
                  <a:schemeClr val="tx1"/>
                </a:solidFill>
                <a:latin typeface="Calibri"/>
              </a:rPr>
              <a:t> </a:t>
            </a:r>
            <a:r>
              <a:rPr lang="fa-IR" sz="2400" b="0" i="0" u="none" strike="noStrike" baseline="0">
                <a:solidFill>
                  <a:schemeClr val="tx1"/>
                </a:solidFill>
                <a:latin typeface="Zar"/>
              </a:rPr>
              <a:t>دو</a:t>
            </a:r>
            <a:r>
              <a:rPr lang="fa-IR" sz="2400" b="0" i="0" u="none" strike="noStrike" baseline="0">
                <a:solidFill>
                  <a:schemeClr val="tx1"/>
                </a:solidFill>
                <a:latin typeface="Calibri"/>
              </a:rPr>
              <a:t> </a:t>
            </a:r>
            <a:r>
              <a:rPr lang="fa-IR" sz="2400" b="0" i="0" u="none" strike="noStrike" baseline="0">
                <a:solidFill>
                  <a:schemeClr val="tx1"/>
                </a:solidFill>
                <a:latin typeface="Zar"/>
              </a:rPr>
              <a:t>است</a:t>
            </a:r>
            <a:r>
              <a:rPr sz="1200" b="0" i="0" u="none" strike="noStrike" baseline="0">
                <a:solidFill>
                  <a:schemeClr val="tx1"/>
                </a:solidFill>
                <a:latin typeface="Arial"/>
              </a:rPr>
              <a:t> </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843" y="404757"/>
            <a:ext cx="8805333" cy="646331"/>
          </a:xfrm>
          <a:prstGeom prst="rect">
            <a:avLst/>
          </a:prstGeom>
        </p:spPr>
        <p:txBody>
          <a:bodyPr wrap="square"/>
          <a:lstStyle>
            <a:lvl1pPr lvl="0">
              <a:defRPr/>
            </a:lvl1pPr>
          </a:lstStyle>
          <a:p>
            <a:pPr lvl="0" algn="just"/>
            <a:r>
              <a:rPr lang="fa-IR"/>
              <a:t>بررسی رابطه قیمت گذاری غیرشرطی لوکاس برای دارایی </a:t>
            </a:r>
            <a:r>
              <a:rPr/>
              <a:t>Z </a:t>
            </a:r>
            <a:r>
              <a:rPr lang="fa-IR"/>
              <a:t> که بازدهی آن به نرخ رشد مصرفی وابسته نیست ، به صورت زیر می باشد:</a:t>
            </a:r>
          </a:p>
        </p:txBody>
      </p:sp>
      <p:sp>
        <p:nvSpPr>
          <p:cNvPr id="3" name="Rectangle 2"/>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4" name="Picture 3"/>
          <p:cNvPicPr/>
          <p:nvPr/>
        </p:nvPicPr>
        <p:blipFill>
          <a:blip r:embed="rId2"/>
          <a:srcRect/>
          <a:stretch>
            <a:fillRect/>
          </a:stretch>
        </p:blipFill>
        <p:spPr>
          <a:xfrm>
            <a:off x="508000" y="925690"/>
            <a:ext cx="1546578" cy="587022"/>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5" name="Rectangle 4"/>
          <p:cNvSpPr/>
          <p:nvPr/>
        </p:nvSpPr>
        <p:spPr>
          <a:xfrm>
            <a:off x="0" y="923925"/>
            <a:ext cx="12192000" cy="0"/>
          </a:xfrm>
          <a:prstGeom prst="rect">
            <a:avLst/>
          </a:prstGeom>
          <a:noFill/>
          <a:ln>
            <a:noFill/>
          </a:ln>
        </p:spPr>
        <p:txBody>
          <a:bodyPr wrap="none" lIns="91440" tIns="45720" rIns="91440" bIns="45720" anchor="ctr"/>
          <a:lstStyle>
            <a:lvl1pPr lvl="0">
              <a:defRPr/>
            </a:lvl1pPr>
          </a:lstStyle>
          <a:p>
            <a:endParaRPr/>
          </a:p>
        </p:txBody>
      </p:sp>
      <p:sp>
        <p:nvSpPr>
          <p:cNvPr id="6" name="Rectangle 5"/>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7" name="Picture 6"/>
          <p:cNvPicPr/>
          <p:nvPr/>
        </p:nvPicPr>
        <p:blipFill>
          <a:blip r:embed="rId3"/>
          <a:srcRect/>
          <a:stretch>
            <a:fillRect/>
          </a:stretch>
        </p:blipFill>
        <p:spPr>
          <a:xfrm>
            <a:off x="564444" y="1738490"/>
            <a:ext cx="1557867" cy="632178"/>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8" name="Rectangle 7"/>
          <p:cNvSpPr/>
          <p:nvPr/>
        </p:nvSpPr>
        <p:spPr>
          <a:xfrm>
            <a:off x="0" y="723900"/>
            <a:ext cx="12192000" cy="0"/>
          </a:xfrm>
          <a:prstGeom prst="rect">
            <a:avLst/>
          </a:prstGeom>
          <a:noFill/>
          <a:ln>
            <a:noFill/>
          </a:ln>
        </p:spPr>
        <p:txBody>
          <a:bodyPr wrap="none" lIns="91440" tIns="45720" rIns="91440" bIns="45720" anchor="ctr"/>
          <a:lstStyle>
            <a:lvl1pPr lvl="0">
              <a:defRPr/>
            </a:lvl1pPr>
          </a:lstStyle>
          <a:p>
            <a:endParaRPr/>
          </a:p>
        </p:txBody>
      </p:sp>
      <p:sp>
        <p:nvSpPr>
          <p:cNvPr id="9" name="Rectangle 8"/>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0" name="Rectangle 9"/>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1" name="Rectangle 10"/>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12" name="Picture 11"/>
          <p:cNvPicPr/>
          <p:nvPr/>
        </p:nvPicPr>
        <p:blipFill>
          <a:blip r:embed="rId4"/>
          <a:srcRect/>
          <a:stretch>
            <a:fillRect/>
          </a:stretch>
        </p:blipFill>
        <p:spPr>
          <a:xfrm>
            <a:off x="327378" y="2540000"/>
            <a:ext cx="2144889" cy="657225"/>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3" name="Rectangle 12"/>
          <p:cNvSpPr/>
          <p:nvPr/>
        </p:nvSpPr>
        <p:spPr>
          <a:xfrm>
            <a:off x="0" y="962025"/>
            <a:ext cx="12192000" cy="0"/>
          </a:xfrm>
          <a:prstGeom prst="rect">
            <a:avLst/>
          </a:prstGeom>
          <a:noFill/>
          <a:ln>
            <a:noFill/>
          </a:ln>
        </p:spPr>
        <p:txBody>
          <a:bodyPr wrap="none" lIns="91440" tIns="45720" rIns="91440" bIns="45720" anchor="ctr"/>
          <a:lstStyle>
            <a:lvl1pPr lvl="0">
              <a:defRPr/>
            </a:lvl1pPr>
          </a:lstStyle>
          <a:p>
            <a:endParaRPr/>
          </a:p>
        </p:txBody>
      </p:sp>
      <p:sp>
        <p:nvSpPr>
          <p:cNvPr id="14" name="Rectangle 13"/>
          <p:cNvSpPr/>
          <p:nvPr/>
        </p:nvSpPr>
        <p:spPr>
          <a:xfrm>
            <a:off x="3917244" y="3352799"/>
            <a:ext cx="5508978" cy="461665"/>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2400" b="0" i="0" u="none" strike="noStrike" baseline="0">
                <a:solidFill>
                  <a:schemeClr val="tx1"/>
                </a:solidFill>
                <a:latin typeface="Zar"/>
              </a:rPr>
              <a:t>به</a:t>
            </a:r>
            <a:r>
              <a:rPr lang="fa-IR" sz="2400" b="0" i="0" u="none" strike="noStrike" baseline="0">
                <a:solidFill>
                  <a:schemeClr val="tx1"/>
                </a:solidFill>
                <a:latin typeface="Calibri"/>
              </a:rPr>
              <a:t> </a:t>
            </a:r>
            <a:r>
              <a:rPr lang="fa-IR" sz="2400" b="0" i="0" u="none" strike="noStrike" baseline="0">
                <a:solidFill>
                  <a:schemeClr val="tx1"/>
                </a:solidFill>
                <a:latin typeface="Zar"/>
              </a:rPr>
              <a:t>منظور</a:t>
            </a:r>
            <a:r>
              <a:rPr lang="fa-IR" sz="2400" b="0" i="0" u="none" strike="noStrike" baseline="0">
                <a:solidFill>
                  <a:schemeClr val="tx1"/>
                </a:solidFill>
                <a:latin typeface="Calibri"/>
              </a:rPr>
              <a:t> </a:t>
            </a:r>
            <a:r>
              <a:rPr lang="fa-IR" sz="2400" b="0" i="0" u="none" strike="noStrike" baseline="0">
                <a:solidFill>
                  <a:schemeClr val="tx1"/>
                </a:solidFill>
                <a:latin typeface="Zar"/>
              </a:rPr>
              <a:t>ساده</a:t>
            </a:r>
            <a:r>
              <a:rPr lang="fa-IR" sz="2400" b="0" i="0" u="none" strike="noStrike" baseline="0">
                <a:solidFill>
                  <a:schemeClr val="tx1"/>
                </a:solidFill>
                <a:latin typeface="Calibri"/>
              </a:rPr>
              <a:t> </a:t>
            </a:r>
            <a:r>
              <a:rPr lang="fa-IR" sz="2400" b="0" i="0" u="none" strike="noStrike" baseline="0">
                <a:solidFill>
                  <a:schemeClr val="tx1"/>
                </a:solidFill>
                <a:latin typeface="Zar"/>
              </a:rPr>
              <a:t>سازی</a:t>
            </a:r>
            <a:r>
              <a:rPr lang="fa-IR" sz="2400" b="0" i="0" u="none" strike="noStrike" baseline="0">
                <a:solidFill>
                  <a:schemeClr val="tx1"/>
                </a:solidFill>
                <a:latin typeface="Calibri"/>
              </a:rPr>
              <a:t> </a:t>
            </a:r>
            <a:r>
              <a:rPr lang="fa-IR" sz="2400" b="0" i="0" u="none" strike="noStrike" baseline="0">
                <a:solidFill>
                  <a:schemeClr val="tx1"/>
                </a:solidFill>
                <a:latin typeface="Zar"/>
              </a:rPr>
              <a:t>خواهیم</a:t>
            </a:r>
            <a:r>
              <a:rPr lang="fa-IR" sz="2400" b="0" i="0" u="none" strike="noStrike" baseline="0">
                <a:solidFill>
                  <a:schemeClr val="tx1"/>
                </a:solidFill>
                <a:latin typeface="Calibri"/>
              </a:rPr>
              <a:t> </a:t>
            </a:r>
            <a:r>
              <a:rPr lang="fa-IR" sz="2400" b="0" i="0" u="none" strike="noStrike" baseline="0">
                <a:solidFill>
                  <a:schemeClr val="tx1"/>
                </a:solidFill>
                <a:latin typeface="Zar"/>
              </a:rPr>
              <a:t>داشت</a:t>
            </a:r>
            <a:r>
              <a:rPr lang="fa-IR" sz="1400" b="0" i="0" u="none" strike="noStrike" baseline="0">
                <a:solidFill>
                  <a:schemeClr val="tx1"/>
                </a:solidFill>
                <a:latin typeface="Calibri"/>
              </a:rPr>
              <a:t>:</a:t>
            </a:r>
          </a:p>
        </p:txBody>
      </p:sp>
      <p:sp>
        <p:nvSpPr>
          <p:cNvPr id="15" name="Rectangle 14"/>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16" name="Picture 15"/>
          <p:cNvPicPr/>
          <p:nvPr/>
        </p:nvPicPr>
        <p:blipFill>
          <a:blip r:embed="rId5"/>
          <a:srcRect/>
          <a:stretch>
            <a:fillRect/>
          </a:stretch>
        </p:blipFill>
        <p:spPr>
          <a:xfrm>
            <a:off x="406400" y="3905956"/>
            <a:ext cx="2167467" cy="758825"/>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7" name="Rectangle 16"/>
          <p:cNvSpPr/>
          <p:nvPr/>
        </p:nvSpPr>
        <p:spPr>
          <a:xfrm>
            <a:off x="0" y="962025"/>
            <a:ext cx="12192000" cy="0"/>
          </a:xfrm>
          <a:prstGeom prst="rect">
            <a:avLst/>
          </a:prstGeom>
          <a:noFill/>
          <a:ln>
            <a:noFill/>
          </a:ln>
        </p:spPr>
        <p:txBody>
          <a:bodyPr wrap="none" lIns="91440" tIns="45720" rIns="91440" bIns="45720" anchor="ctr"/>
          <a:lstStyle>
            <a:lvl1pPr lvl="0">
              <a:defRPr/>
            </a:lvl1pPr>
          </a:lstStyle>
          <a:p>
            <a:endParaRPr/>
          </a:p>
        </p:txBody>
      </p:sp>
      <p:sp>
        <p:nvSpPr>
          <p:cNvPr id="18" name="Rectangle 17"/>
          <p:cNvSpPr/>
          <p:nvPr/>
        </p:nvSpPr>
        <p:spPr>
          <a:xfrm>
            <a:off x="5894682" y="4723179"/>
            <a:ext cx="3693640" cy="369333"/>
          </a:xfrm>
          <a:prstGeom prst="rect">
            <a:avLst/>
          </a:prstGeom>
        </p:spPr>
        <p:txBody>
          <a:bodyPr wrap="none"/>
          <a:lstStyle>
            <a:lvl1pPr lvl="0">
              <a:defRPr/>
            </a:lvl1pPr>
          </a:lstStyle>
          <a:p>
            <a:pPr lvl="0" algn="l"/>
            <a:r>
              <a:rPr lang="fa-IR"/>
              <a:t>بنابراین برای دارایی </a:t>
            </a:r>
            <a:r>
              <a:rPr/>
              <a:t>i</a:t>
            </a:r>
            <a:r>
              <a:rPr lang="fa-IR"/>
              <a:t> خواهیم داشت</a:t>
            </a:r>
            <a:r>
              <a:rPr/>
              <a:t>:</a:t>
            </a:r>
          </a:p>
        </p:txBody>
      </p:sp>
      <p:sp>
        <p:nvSpPr>
          <p:cNvPr id="19" name="Rectangle 18"/>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20" name="Picture 19"/>
          <p:cNvPicPr/>
          <p:nvPr/>
        </p:nvPicPr>
        <p:blipFill>
          <a:blip r:embed="rId6"/>
          <a:srcRect/>
          <a:stretch>
            <a:fillRect/>
          </a:stretch>
        </p:blipFill>
        <p:spPr>
          <a:xfrm>
            <a:off x="440267" y="5469467"/>
            <a:ext cx="2178755" cy="626533"/>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21" name="Rectangle 20"/>
          <p:cNvSpPr/>
          <p:nvPr/>
        </p:nvSpPr>
        <p:spPr>
          <a:xfrm>
            <a:off x="0" y="962025"/>
            <a:ext cx="12192000" cy="0"/>
          </a:xfrm>
          <a:prstGeom prst="rect">
            <a:avLst/>
          </a:prstGeom>
          <a:noFill/>
          <a:ln>
            <a:noFill/>
          </a:ln>
        </p:spPr>
        <p:txBody>
          <a:bodyPr wrap="none" lIns="91440" tIns="45720" rIns="91440" bIns="45720" anchor="ctr"/>
          <a:lstStyle>
            <a:lvl1pPr lvl="0">
              <a:defRPr/>
            </a:lvl1pPr>
          </a:lstStyle>
          <a:p>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5294489" y="338667"/>
            <a:ext cx="1580444" cy="642409"/>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3" name="Rectangle 2"/>
          <p:cNvSpPr/>
          <p:nvPr/>
        </p:nvSpPr>
        <p:spPr>
          <a:xfrm>
            <a:off x="507999" y="306191"/>
            <a:ext cx="8669867" cy="646331"/>
          </a:xfrm>
          <a:prstGeom prst="rect">
            <a:avLst/>
          </a:prstGeom>
        </p:spPr>
        <p:txBody>
          <a:bodyPr wrap="square"/>
          <a:lstStyle>
            <a:lvl1pPr lvl="0">
              <a:defRPr/>
            </a:lvl1pPr>
          </a:lstStyle>
          <a:p>
            <a:pPr lvl="0" algn="r"/>
            <a:r>
              <a:rPr lang="fa-IR">
                <a:latin typeface="Zar"/>
              </a:rPr>
              <a:t>کاهش</a:t>
            </a:r>
            <a:r>
              <a:rPr lang="fa-IR"/>
              <a:t> ∂ </a:t>
            </a:r>
            <a:r>
              <a:rPr lang="fa-IR">
                <a:latin typeface="Zar"/>
              </a:rPr>
              <a:t>از</a:t>
            </a:r>
            <a:r>
              <a:rPr lang="fa-IR"/>
              <a:t> </a:t>
            </a:r>
            <a:r>
              <a:rPr lang="fa-IR">
                <a:latin typeface="Zar"/>
              </a:rPr>
              <a:t>سمت</a:t>
            </a:r>
            <a:r>
              <a:rPr lang="fa-IR"/>
              <a:t> </a:t>
            </a:r>
            <a:r>
              <a:rPr lang="fa-IR">
                <a:latin typeface="Zar"/>
              </a:rPr>
              <a:t>چپ</a:t>
            </a:r>
            <a:r>
              <a:rPr lang="fa-IR"/>
              <a:t> </a:t>
            </a:r>
            <a:r>
              <a:rPr lang="fa-IR">
                <a:latin typeface="Zar"/>
              </a:rPr>
              <a:t>معامله</a:t>
            </a:r>
            <a:r>
              <a:rPr lang="fa-IR"/>
              <a:t> </a:t>
            </a:r>
            <a:r>
              <a:rPr lang="fa-IR">
                <a:latin typeface="Zar"/>
              </a:rPr>
              <a:t>و</a:t>
            </a:r>
            <a:r>
              <a:rPr/>
              <a:t>        </a:t>
            </a:r>
            <a:r>
              <a:rPr lang="fa-IR"/>
              <a:t>   </a:t>
            </a:r>
            <a:r>
              <a:rPr/>
              <a:t>               </a:t>
            </a:r>
            <a:r>
              <a:rPr lang="fa-IR">
                <a:latin typeface="Zar"/>
              </a:rPr>
              <a:t>از</a:t>
            </a:r>
            <a:r>
              <a:rPr lang="fa-IR"/>
              <a:t> </a:t>
            </a:r>
            <a:r>
              <a:rPr lang="fa-IR">
                <a:latin typeface="Zar"/>
              </a:rPr>
              <a:t>سمت</a:t>
            </a:r>
            <a:r>
              <a:rPr lang="fa-IR"/>
              <a:t> </a:t>
            </a:r>
            <a:r>
              <a:rPr lang="fa-IR">
                <a:latin typeface="Zar"/>
              </a:rPr>
              <a:t>راست</a:t>
            </a:r>
            <a:r>
              <a:rPr lang="fa-IR"/>
              <a:t> </a:t>
            </a:r>
            <a:r>
              <a:rPr lang="fa-IR">
                <a:latin typeface="Zar"/>
              </a:rPr>
              <a:t>معامله</a:t>
            </a:r>
            <a:r>
              <a:rPr lang="fa-IR"/>
              <a:t> </a:t>
            </a:r>
            <a:r>
              <a:rPr lang="fa-IR">
                <a:latin typeface="Zar"/>
              </a:rPr>
              <a:t>به</a:t>
            </a:r>
            <a:r>
              <a:rPr lang="fa-IR"/>
              <a:t> </a:t>
            </a:r>
            <a:r>
              <a:rPr lang="fa-IR">
                <a:latin typeface="Zar"/>
              </a:rPr>
              <a:t>ما</a:t>
            </a:r>
            <a:r>
              <a:rPr lang="fa-IR"/>
              <a:t> </a:t>
            </a:r>
            <a:r>
              <a:rPr lang="fa-IR">
                <a:latin typeface="Zar"/>
              </a:rPr>
              <a:t>مدل</a:t>
            </a:r>
            <a:r>
              <a:rPr lang="fa-IR"/>
              <a:t> </a:t>
            </a:r>
            <a:r>
              <a:rPr lang="fa-IR">
                <a:latin typeface="Zar"/>
              </a:rPr>
              <a:t>لوکاس</a:t>
            </a:r>
            <a:r>
              <a:rPr lang="fa-IR"/>
              <a:t> </a:t>
            </a:r>
            <a:r>
              <a:rPr lang="fa-IR">
                <a:latin typeface="Zar"/>
              </a:rPr>
              <a:t>بر</a:t>
            </a:r>
            <a:r>
              <a:rPr lang="fa-IR"/>
              <a:t> </a:t>
            </a:r>
            <a:r>
              <a:rPr lang="fa-IR">
                <a:latin typeface="Zar"/>
              </a:rPr>
              <a:t>حسب</a:t>
            </a:r>
            <a:r>
              <a:rPr lang="fa-IR"/>
              <a:t> </a:t>
            </a:r>
            <a:r>
              <a:rPr lang="fa-IR">
                <a:latin typeface="Zar"/>
              </a:rPr>
              <a:t>بازده</a:t>
            </a:r>
            <a:r>
              <a:rPr lang="fa-IR"/>
              <a:t> </a:t>
            </a:r>
            <a:r>
              <a:rPr lang="fa-IR">
                <a:latin typeface="Zar"/>
              </a:rPr>
              <a:t>های</a:t>
            </a:r>
            <a:r>
              <a:rPr lang="fa-IR"/>
              <a:t> </a:t>
            </a:r>
            <a:r>
              <a:rPr lang="fa-IR">
                <a:latin typeface="Zar"/>
              </a:rPr>
              <a:t>اضای</a:t>
            </a:r>
            <a:r>
              <a:rPr lang="fa-IR"/>
              <a:t> </a:t>
            </a:r>
            <a:r>
              <a:rPr lang="fa-IR">
                <a:latin typeface="Zar"/>
              </a:rPr>
              <a:t>را</a:t>
            </a:r>
            <a:r>
              <a:rPr lang="fa-IR"/>
              <a:t> </a:t>
            </a:r>
            <a:r>
              <a:rPr lang="fa-IR">
                <a:latin typeface="Zar"/>
              </a:rPr>
              <a:t>خواهد</a:t>
            </a:r>
            <a:r>
              <a:rPr lang="fa-IR"/>
              <a:t> </a:t>
            </a:r>
            <a:r>
              <a:rPr lang="fa-IR">
                <a:latin typeface="Zar"/>
              </a:rPr>
              <a:t>داد</a:t>
            </a:r>
            <a:r>
              <a:rPr lang="fa-IR"/>
              <a:t>:</a:t>
            </a:r>
            <a:r>
              <a:rPr/>
              <a:t> </a:t>
            </a:r>
          </a:p>
        </p:txBody>
      </p:sp>
      <p:sp>
        <p:nvSpPr>
          <p:cNvPr id="4" name="Rectangle 3"/>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5" name="Picture 4"/>
          <p:cNvPicPr/>
          <p:nvPr/>
        </p:nvPicPr>
        <p:blipFill>
          <a:blip r:embed="rId3"/>
          <a:srcRect/>
          <a:stretch>
            <a:fillRect/>
          </a:stretch>
        </p:blipFill>
        <p:spPr>
          <a:xfrm>
            <a:off x="451557" y="914400"/>
            <a:ext cx="2675466" cy="668513"/>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6" name="Rectangle 5"/>
          <p:cNvSpPr/>
          <p:nvPr/>
        </p:nvSpPr>
        <p:spPr>
          <a:xfrm>
            <a:off x="0" y="962025"/>
            <a:ext cx="12192000" cy="0"/>
          </a:xfrm>
          <a:prstGeom prst="rect">
            <a:avLst/>
          </a:prstGeom>
          <a:noFill/>
          <a:ln>
            <a:noFill/>
          </a:ln>
        </p:spPr>
        <p:txBody>
          <a:bodyPr wrap="none" lIns="91440" tIns="45720" rIns="91440" bIns="45720" anchor="ctr"/>
          <a:lstStyle>
            <a:lvl1pPr lvl="0">
              <a:defRPr/>
            </a:lvl1pPr>
          </a:lstStyle>
          <a:p>
            <a:endParaRPr/>
          </a:p>
        </p:txBody>
      </p:sp>
      <p:sp>
        <p:nvSpPr>
          <p:cNvPr id="7" name="Rectangle 6"/>
          <p:cNvSpPr/>
          <p:nvPr/>
        </p:nvSpPr>
        <p:spPr>
          <a:xfrm>
            <a:off x="7044269" y="2212623"/>
            <a:ext cx="1964267" cy="461665"/>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2400" b="0" i="0" u="none" strike="noStrike" baseline="0">
                <a:solidFill>
                  <a:schemeClr val="tx1"/>
                </a:solidFill>
                <a:latin typeface="Zar"/>
              </a:rPr>
              <a:t>جایی</a:t>
            </a:r>
            <a:r>
              <a:rPr lang="fa-IR" sz="2400" b="0" i="0" u="none" strike="noStrike" baseline="0">
                <a:solidFill>
                  <a:schemeClr val="tx1"/>
                </a:solidFill>
                <a:latin typeface="Calibri"/>
              </a:rPr>
              <a:t> </a:t>
            </a:r>
            <a:r>
              <a:rPr lang="fa-IR" sz="2400" b="0" i="0" u="none" strike="noStrike" baseline="0">
                <a:solidFill>
                  <a:schemeClr val="tx1"/>
                </a:solidFill>
                <a:latin typeface="Zar"/>
              </a:rPr>
              <a:t>که</a:t>
            </a:r>
            <a:r>
              <a:rPr lang="fa-IR" sz="2400" b="0" i="0" u="none" strike="noStrike" baseline="0">
                <a:solidFill>
                  <a:schemeClr val="tx1"/>
                </a:solidFill>
                <a:latin typeface="Calibri"/>
              </a:rPr>
              <a:t>:</a:t>
            </a:r>
          </a:p>
        </p:txBody>
      </p:sp>
      <p:sp>
        <p:nvSpPr>
          <p:cNvPr id="8" name="Rectangle 7"/>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9" name="Picture 8"/>
          <p:cNvPicPr/>
          <p:nvPr/>
        </p:nvPicPr>
        <p:blipFill>
          <a:blip r:embed="rId4"/>
          <a:srcRect/>
          <a:stretch>
            <a:fillRect/>
          </a:stretch>
        </p:blipFill>
        <p:spPr>
          <a:xfrm>
            <a:off x="5068712" y="2099733"/>
            <a:ext cx="1862666" cy="604309"/>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0" name="Rectangle 9"/>
          <p:cNvSpPr/>
          <p:nvPr/>
        </p:nvSpPr>
        <p:spPr>
          <a:xfrm>
            <a:off x="0" y="942975"/>
            <a:ext cx="12192000" cy="0"/>
          </a:xfrm>
          <a:prstGeom prst="rect">
            <a:avLst/>
          </a:prstGeom>
          <a:noFill/>
          <a:ln>
            <a:noFill/>
          </a:ln>
        </p:spPr>
        <p:txBody>
          <a:bodyPr wrap="none" lIns="91440" tIns="45720" rIns="91440" bIns="45720" anchor="ctr"/>
          <a:lstStyle>
            <a:lvl1pPr lvl="0">
              <a:defRPr/>
            </a:lvl1pPr>
          </a:lstStyle>
          <a:p>
            <a:endParaRPr/>
          </a:p>
        </p:txBody>
      </p:sp>
      <p:sp>
        <p:nvSpPr>
          <p:cNvPr id="11" name="Rectangle 10"/>
          <p:cNvSpPr/>
          <p:nvPr/>
        </p:nvSpPr>
        <p:spPr>
          <a:xfrm>
            <a:off x="1105624" y="2284779"/>
            <a:ext cx="3241593" cy="461665"/>
          </a:xfrm>
          <a:prstGeom prst="rect">
            <a:avLst/>
          </a:prstGeom>
        </p:spPr>
        <p:txBody>
          <a:bodyPr wrap="none"/>
          <a:lstStyle>
            <a:lvl1pPr lvl="0">
              <a:defRPr/>
            </a:lvl1pPr>
          </a:lstStyle>
          <a:p>
            <a:pPr lvl="0" algn="r"/>
            <a:r>
              <a:rPr lang="fa-IR" sz="2400">
                <a:latin typeface="Zar"/>
              </a:rPr>
              <a:t>ضریب</a:t>
            </a:r>
            <a:r>
              <a:rPr lang="fa-IR" sz="2400"/>
              <a:t> </a:t>
            </a:r>
            <a:r>
              <a:rPr lang="fa-IR" sz="2400">
                <a:latin typeface="Zar"/>
              </a:rPr>
              <a:t>ریسک</a:t>
            </a:r>
            <a:r>
              <a:rPr lang="fa-IR" sz="2400"/>
              <a:t> </a:t>
            </a:r>
            <a:r>
              <a:rPr lang="fa-IR" sz="2400">
                <a:latin typeface="Zar"/>
              </a:rPr>
              <a:t>گریزی</a:t>
            </a:r>
            <a:r>
              <a:rPr lang="fa-IR" sz="2400"/>
              <a:t> </a:t>
            </a:r>
            <a:r>
              <a:rPr lang="fa-IR" sz="2400">
                <a:latin typeface="Zar"/>
              </a:rPr>
              <a:t>نسبی</a:t>
            </a:r>
            <a:r>
              <a:rPr lang="fa-IR" sz="2400"/>
              <a:t> </a:t>
            </a:r>
            <a:r>
              <a:rPr lang="fa-IR" sz="2400">
                <a:latin typeface="Zar"/>
              </a:rPr>
              <a:t>است</a:t>
            </a:r>
          </a:p>
        </p:txBody>
      </p:sp>
      <p:sp>
        <p:nvSpPr>
          <p:cNvPr id="12" name="Rectangle 11"/>
          <p:cNvSpPr/>
          <p:nvPr/>
        </p:nvSpPr>
        <p:spPr>
          <a:xfrm>
            <a:off x="6555188" y="2928245"/>
            <a:ext cx="2177198" cy="461665"/>
          </a:xfrm>
          <a:prstGeom prst="rect">
            <a:avLst/>
          </a:prstGeom>
        </p:spPr>
        <p:txBody>
          <a:bodyPr wrap="none"/>
          <a:lstStyle>
            <a:lvl1pPr lvl="0">
              <a:defRPr/>
            </a:lvl1pPr>
          </a:lstStyle>
          <a:p>
            <a:pPr lvl="0"/>
            <a:r>
              <a:rPr lang="fa-IR" sz="2400">
                <a:latin typeface="Zar"/>
              </a:rPr>
              <a:t>بنابراین</a:t>
            </a:r>
            <a:r>
              <a:rPr lang="fa-IR" sz="2400"/>
              <a:t> </a:t>
            </a:r>
            <a:r>
              <a:rPr lang="fa-IR" sz="2400">
                <a:latin typeface="Zar"/>
              </a:rPr>
              <a:t>خواهیم</a:t>
            </a:r>
            <a:r>
              <a:rPr lang="fa-IR" sz="2400"/>
              <a:t> </a:t>
            </a:r>
            <a:r>
              <a:rPr lang="fa-IR" sz="2400">
                <a:latin typeface="Zar"/>
              </a:rPr>
              <a:t>داشت</a:t>
            </a:r>
          </a:p>
        </p:txBody>
      </p:sp>
      <p:sp>
        <p:nvSpPr>
          <p:cNvPr id="13" name="Rectangle 12"/>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14" name="Picture 13"/>
          <p:cNvPicPr/>
          <p:nvPr/>
        </p:nvPicPr>
        <p:blipFill>
          <a:blip r:embed="rId5"/>
          <a:srcRect/>
          <a:stretch>
            <a:fillRect/>
          </a:stretch>
        </p:blipFill>
        <p:spPr>
          <a:xfrm>
            <a:off x="970845" y="3417455"/>
            <a:ext cx="4167717" cy="499437"/>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5" name="Rectangle 14"/>
          <p:cNvSpPr/>
          <p:nvPr/>
        </p:nvSpPr>
        <p:spPr>
          <a:xfrm>
            <a:off x="0" y="733425"/>
            <a:ext cx="12192000" cy="0"/>
          </a:xfrm>
          <a:prstGeom prst="rect">
            <a:avLst/>
          </a:prstGeom>
          <a:noFill/>
          <a:ln>
            <a:noFill/>
          </a:ln>
        </p:spPr>
        <p:txBody>
          <a:bodyPr wrap="none" lIns="91440" tIns="45720" rIns="91440" bIns="45720" anchor="ctr"/>
          <a:lstStyle>
            <a:lvl1pPr lvl="0">
              <a:defRPr/>
            </a:lvl1pPr>
          </a:lstStyle>
          <a:p>
            <a:endParaRPr/>
          </a:p>
        </p:txBody>
      </p:sp>
      <p:sp>
        <p:nvSpPr>
          <p:cNvPr id="16" name="Rectangle 15"/>
          <p:cNvSpPr/>
          <p:nvPr/>
        </p:nvSpPr>
        <p:spPr>
          <a:xfrm>
            <a:off x="530578" y="4141379"/>
            <a:ext cx="9324622" cy="369332"/>
          </a:xfrm>
          <a:prstGeom prst="rect">
            <a:avLst/>
          </a:prstGeom>
        </p:spPr>
        <p:txBody>
          <a:bodyPr wrap="square"/>
          <a:lstStyle>
            <a:lvl1pPr lvl="0">
              <a:defRPr/>
            </a:lvl1pPr>
          </a:lstStyle>
          <a:p>
            <a:pPr lvl="0" algn="r"/>
            <a:r>
              <a:rPr lang="fa-IR">
                <a:latin typeface="Zar"/>
              </a:rPr>
              <a:t>که</a:t>
            </a:r>
            <a:r>
              <a:rPr lang="fa-IR"/>
              <a:t> </a:t>
            </a:r>
            <a:r>
              <a:rPr lang="fa-IR">
                <a:latin typeface="Zar"/>
              </a:rPr>
              <a:t>رابطه</a:t>
            </a:r>
            <a:r>
              <a:rPr lang="fa-IR"/>
              <a:t> </a:t>
            </a:r>
            <a:r>
              <a:rPr lang="fa-IR">
                <a:latin typeface="Zar"/>
              </a:rPr>
              <a:t>قیمت</a:t>
            </a:r>
            <a:r>
              <a:rPr lang="fa-IR"/>
              <a:t> </a:t>
            </a:r>
            <a:r>
              <a:rPr lang="fa-IR">
                <a:latin typeface="Zar"/>
              </a:rPr>
              <a:t>گذاری</a:t>
            </a:r>
            <a:r>
              <a:rPr lang="fa-IR"/>
              <a:t> </a:t>
            </a:r>
            <a:r>
              <a:rPr lang="fa-IR">
                <a:latin typeface="Zar"/>
              </a:rPr>
              <a:t>دارایی</a:t>
            </a:r>
            <a:r>
              <a:rPr lang="fa-IR"/>
              <a:t> </a:t>
            </a:r>
            <a:r>
              <a:rPr lang="fa-IR">
                <a:latin typeface="Zar"/>
              </a:rPr>
              <a:t>بنیادی</a:t>
            </a:r>
            <a:r>
              <a:rPr lang="fa-IR"/>
              <a:t> </a:t>
            </a:r>
            <a:r>
              <a:rPr lang="fa-IR">
                <a:latin typeface="Zar"/>
              </a:rPr>
              <a:t>را</a:t>
            </a:r>
            <a:r>
              <a:rPr lang="fa-IR"/>
              <a:t> </a:t>
            </a:r>
            <a:r>
              <a:rPr lang="fa-IR">
                <a:latin typeface="Zar"/>
              </a:rPr>
              <a:t>در</a:t>
            </a:r>
            <a:r>
              <a:rPr lang="fa-IR"/>
              <a:t> </a:t>
            </a:r>
            <a:r>
              <a:rPr lang="fa-IR">
                <a:latin typeface="Zar"/>
              </a:rPr>
              <a:t>جایی</a:t>
            </a:r>
            <a:r>
              <a:rPr lang="fa-IR"/>
              <a:t> </a:t>
            </a:r>
            <a:r>
              <a:rPr lang="fa-IR">
                <a:latin typeface="Zar"/>
              </a:rPr>
              <a:t>که</a:t>
            </a:r>
            <a:r>
              <a:rPr lang="fa-IR"/>
              <a:t> </a:t>
            </a:r>
            <a:r>
              <a:rPr lang="fa-IR">
                <a:latin typeface="Zar"/>
              </a:rPr>
              <a:t>رجحان</a:t>
            </a:r>
            <a:r>
              <a:rPr lang="fa-IR"/>
              <a:t> </a:t>
            </a:r>
            <a:r>
              <a:rPr lang="fa-IR">
                <a:latin typeface="Zar"/>
              </a:rPr>
              <a:t>توسط</a:t>
            </a:r>
            <a:r>
              <a:rPr lang="fa-IR"/>
              <a:t> </a:t>
            </a:r>
            <a:r>
              <a:rPr/>
              <a:t>   </a:t>
            </a:r>
            <a:r>
              <a:rPr lang="fa-IR">
                <a:latin typeface="Zar"/>
              </a:rPr>
              <a:t>بیان</a:t>
            </a:r>
            <a:r>
              <a:rPr lang="fa-IR"/>
              <a:t> </a:t>
            </a:r>
            <a:r>
              <a:rPr lang="fa-IR">
                <a:latin typeface="Zar"/>
              </a:rPr>
              <a:t>می</a:t>
            </a:r>
            <a:r>
              <a:rPr lang="fa-IR"/>
              <a:t> </a:t>
            </a:r>
            <a:r>
              <a:rPr lang="fa-IR">
                <a:latin typeface="Zar"/>
              </a:rPr>
              <a:t>گردد،</a:t>
            </a:r>
            <a:r>
              <a:rPr lang="fa-IR"/>
              <a:t> </a:t>
            </a:r>
            <a:r>
              <a:rPr lang="fa-IR">
                <a:latin typeface="Zar"/>
              </a:rPr>
              <a:t>با</a:t>
            </a:r>
            <a:r>
              <a:rPr lang="fa-IR"/>
              <a:t> </a:t>
            </a:r>
            <a:r>
              <a:rPr lang="fa-IR">
                <a:latin typeface="Zar"/>
              </a:rPr>
              <a:t>حل</a:t>
            </a:r>
            <a:r>
              <a:rPr lang="fa-IR"/>
              <a:t> </a:t>
            </a:r>
            <a:r>
              <a:rPr lang="fa-IR">
                <a:latin typeface="Zar"/>
              </a:rPr>
              <a:t>معامله</a:t>
            </a:r>
            <a:r>
              <a:rPr lang="fa-IR"/>
              <a:t> </a:t>
            </a:r>
            <a:r>
              <a:rPr lang="fa-IR">
                <a:latin typeface="Zar"/>
              </a:rPr>
              <a:t>بالا</a:t>
            </a:r>
            <a:r>
              <a:rPr lang="fa-IR"/>
              <a:t> </a:t>
            </a:r>
            <a:r>
              <a:rPr lang="fa-IR">
                <a:latin typeface="Zar"/>
              </a:rPr>
              <a:t>به</a:t>
            </a:r>
            <a:r>
              <a:rPr lang="fa-IR"/>
              <a:t> </a:t>
            </a:r>
            <a:r>
              <a:rPr lang="fa-IR">
                <a:latin typeface="Zar"/>
              </a:rPr>
              <a:t>نتیجه</a:t>
            </a:r>
            <a:r>
              <a:rPr lang="fa-IR"/>
              <a:t> </a:t>
            </a:r>
            <a:r>
              <a:rPr lang="fa-IR">
                <a:latin typeface="Zar"/>
              </a:rPr>
              <a:t>زیر</a:t>
            </a:r>
            <a:r>
              <a:rPr lang="fa-IR"/>
              <a:t> </a:t>
            </a:r>
            <a:r>
              <a:rPr lang="fa-IR">
                <a:latin typeface="Zar"/>
              </a:rPr>
              <a:t>دست</a:t>
            </a:r>
            <a:r>
              <a:rPr lang="fa-IR"/>
              <a:t> </a:t>
            </a:r>
            <a:r>
              <a:rPr lang="fa-IR">
                <a:latin typeface="Zar"/>
              </a:rPr>
              <a:t>خواهیم</a:t>
            </a:r>
            <a:r>
              <a:rPr lang="fa-IR"/>
              <a:t> </a:t>
            </a:r>
            <a:r>
              <a:rPr lang="fa-IR">
                <a:latin typeface="Zar"/>
              </a:rPr>
              <a:t>یافت</a:t>
            </a:r>
          </a:p>
        </p:txBody>
      </p:sp>
      <p:sp>
        <p:nvSpPr>
          <p:cNvPr id="17" name="Rectangle 16"/>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18" name="Picture 17"/>
          <p:cNvPicPr/>
          <p:nvPr/>
        </p:nvPicPr>
        <p:blipFill>
          <a:blip r:embed="rId6"/>
          <a:srcRect/>
          <a:stretch>
            <a:fillRect/>
          </a:stretch>
        </p:blipFill>
        <p:spPr>
          <a:xfrm>
            <a:off x="5125157" y="4199466"/>
            <a:ext cx="85725" cy="238125"/>
          </a:xfrm>
          <a:prstGeom prst="rect">
            <a:avLst/>
          </a:prstGeom>
          <a:noFill/>
        </p:spPr>
      </p:pic>
      <p:sp>
        <p:nvSpPr>
          <p:cNvPr id="19" name="Rectangle 18"/>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20" name="Picture 19"/>
          <p:cNvPicPr/>
          <p:nvPr/>
        </p:nvPicPr>
        <p:blipFill>
          <a:blip r:embed="rId7"/>
          <a:srcRect/>
          <a:stretch>
            <a:fillRect/>
          </a:stretch>
        </p:blipFill>
        <p:spPr>
          <a:xfrm>
            <a:off x="982133" y="4686001"/>
            <a:ext cx="3239911" cy="518177"/>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21" name="Rectangle 20"/>
          <p:cNvSpPr/>
          <p:nvPr/>
        </p:nvSpPr>
        <p:spPr>
          <a:xfrm>
            <a:off x="4289330" y="5355356"/>
            <a:ext cx="1050289" cy="461665"/>
          </a:xfrm>
          <a:prstGeom prst="rect">
            <a:avLst/>
          </a:prstGeom>
        </p:spPr>
        <p:txBody>
          <a:bodyPr wrap="none"/>
          <a:lstStyle>
            <a:lvl1pPr lvl="0">
              <a:defRPr/>
            </a:lvl1pPr>
          </a:lstStyle>
          <a:p>
            <a:pPr lvl="0"/>
            <a:r>
              <a:rPr lang="fa-IR" sz="2400">
                <a:latin typeface="Zar"/>
              </a:rPr>
              <a:t>که</a:t>
            </a:r>
            <a:r>
              <a:rPr lang="fa-IR" sz="2400"/>
              <a:t> </a:t>
            </a:r>
            <a:r>
              <a:rPr lang="fa-IR" sz="2400">
                <a:latin typeface="Zar"/>
              </a:rPr>
              <a:t>در</a:t>
            </a:r>
            <a:r>
              <a:rPr lang="fa-IR" sz="2400"/>
              <a:t> </a:t>
            </a:r>
            <a:r>
              <a:rPr lang="fa-IR" sz="2400">
                <a:latin typeface="Zar"/>
              </a:rPr>
              <a:t>آن</a:t>
            </a:r>
          </a:p>
        </p:txBody>
      </p:sp>
      <p:sp>
        <p:nvSpPr>
          <p:cNvPr id="22" name="Rectangle 21"/>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23" name="Picture 22"/>
          <p:cNvPicPr/>
          <p:nvPr/>
        </p:nvPicPr>
        <p:blipFill>
          <a:blip r:embed="rId8"/>
          <a:srcRect/>
          <a:stretch>
            <a:fillRect/>
          </a:stretch>
        </p:blipFill>
        <p:spPr>
          <a:xfrm>
            <a:off x="1253068" y="5621866"/>
            <a:ext cx="1668286" cy="666044"/>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333" y="354379"/>
            <a:ext cx="6059673" cy="400110"/>
          </a:xfrm>
          <a:prstGeom prst="rect">
            <a:avLst/>
          </a:prstGeom>
        </p:spPr>
        <p:txBody>
          <a:bodyPr wrap="none"/>
          <a:lstStyle>
            <a:lvl1pPr lvl="0">
              <a:defRPr/>
            </a:lvl1pPr>
          </a:lstStyle>
          <a:p>
            <a:pPr lvl="0" algn="l"/>
            <a:r>
              <a:rPr lang="fa-IR" sz="2000"/>
              <a:t>λ</a:t>
            </a:r>
            <a:r>
              <a:rPr lang="fa-IR" sz="2000">
                <a:latin typeface="Zar"/>
              </a:rPr>
              <a:t>قیمت</a:t>
            </a:r>
            <a:r>
              <a:rPr lang="fa-IR" sz="2000"/>
              <a:t> </a:t>
            </a:r>
            <a:r>
              <a:rPr lang="fa-IR" sz="2000">
                <a:latin typeface="Zar"/>
              </a:rPr>
              <a:t>ریسک</a:t>
            </a:r>
            <a:r>
              <a:rPr lang="fa-IR" sz="2000"/>
              <a:t> </a:t>
            </a:r>
            <a:r>
              <a:rPr lang="fa-IR" sz="2000">
                <a:latin typeface="Zar"/>
              </a:rPr>
              <a:t>مصرفی</a:t>
            </a:r>
            <a:r>
              <a:rPr lang="fa-IR" sz="2000"/>
              <a:t> </a:t>
            </a:r>
            <a:r>
              <a:rPr lang="fa-IR" sz="2000">
                <a:latin typeface="Zar"/>
              </a:rPr>
              <a:t>است</a:t>
            </a:r>
            <a:r>
              <a:rPr lang="fa-IR" sz="2000"/>
              <a:t> </a:t>
            </a:r>
            <a:r>
              <a:rPr lang="fa-IR" sz="2000">
                <a:latin typeface="Zar"/>
              </a:rPr>
              <a:t>و</a:t>
            </a:r>
            <a:r>
              <a:rPr sz="2000"/>
              <a:t>                           </a:t>
            </a:r>
            <a:r>
              <a:rPr lang="fa-IR" sz="2000"/>
              <a:t> </a:t>
            </a:r>
            <a:r>
              <a:rPr lang="fa-IR" sz="2000">
                <a:latin typeface="Zar"/>
              </a:rPr>
              <a:t>مقدار</a:t>
            </a:r>
            <a:r>
              <a:rPr lang="fa-IR" sz="2000"/>
              <a:t> </a:t>
            </a:r>
            <a:r>
              <a:rPr lang="fa-IR" sz="2000">
                <a:latin typeface="Zar"/>
              </a:rPr>
              <a:t>ریسک</a:t>
            </a:r>
            <a:r>
              <a:rPr lang="fa-IR" sz="2000"/>
              <a:t> </a:t>
            </a:r>
            <a:r>
              <a:rPr lang="fa-IR" sz="2000">
                <a:latin typeface="Zar"/>
              </a:rPr>
              <a:t>است</a:t>
            </a:r>
          </a:p>
        </p:txBody>
      </p:sp>
      <p:sp>
        <p:nvSpPr>
          <p:cNvPr id="3" name="Rectangle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4" name="Picture 3"/>
          <p:cNvPicPr/>
          <p:nvPr/>
        </p:nvPicPr>
        <p:blipFill>
          <a:blip r:embed="rId2"/>
          <a:srcRect/>
          <a:stretch>
            <a:fillRect/>
          </a:stretch>
        </p:blipFill>
        <p:spPr>
          <a:xfrm>
            <a:off x="4944533" y="388889"/>
            <a:ext cx="1603023" cy="423911"/>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5" name="Rectangle 4"/>
          <p:cNvSpPr/>
          <p:nvPr/>
        </p:nvSpPr>
        <p:spPr>
          <a:xfrm>
            <a:off x="5874712" y="1043002"/>
            <a:ext cx="3283272" cy="430887"/>
          </a:xfrm>
          <a:prstGeom prst="rect">
            <a:avLst/>
          </a:prstGeom>
        </p:spPr>
        <p:txBody>
          <a:bodyPr wrap="none"/>
          <a:lstStyle>
            <a:lvl1pPr lvl="0">
              <a:defRPr/>
            </a:lvl1pPr>
          </a:lstStyle>
          <a:p>
            <a:pPr lvl="0" algn="l"/>
            <a:r>
              <a:rPr lang="fa-IR" sz="2200">
                <a:latin typeface="Zar"/>
              </a:rPr>
              <a:t>بنای</a:t>
            </a:r>
            <a:r>
              <a:rPr lang="fa-IR" sz="2200"/>
              <a:t> </a:t>
            </a:r>
            <a:r>
              <a:rPr lang="fa-IR" sz="2200">
                <a:latin typeface="Zar"/>
              </a:rPr>
              <a:t>مصرفی</a:t>
            </a:r>
            <a:r>
              <a:rPr lang="fa-IR" sz="2200"/>
              <a:t> </a:t>
            </a:r>
            <a:r>
              <a:rPr lang="fa-IR" sz="2200">
                <a:latin typeface="Zar"/>
              </a:rPr>
              <a:t>بصورت</a:t>
            </a:r>
            <a:r>
              <a:rPr lang="fa-IR" sz="2200"/>
              <a:t> </a:t>
            </a:r>
            <a:r>
              <a:rPr lang="fa-IR" sz="2200">
                <a:latin typeface="Zar"/>
              </a:rPr>
              <a:t>زیر</a:t>
            </a:r>
            <a:r>
              <a:rPr lang="fa-IR" sz="2200"/>
              <a:t> </a:t>
            </a:r>
            <a:r>
              <a:rPr lang="fa-IR" sz="2200">
                <a:latin typeface="Zar"/>
              </a:rPr>
              <a:t>خواهد</a:t>
            </a:r>
            <a:r>
              <a:rPr lang="fa-IR" sz="2200"/>
              <a:t> </a:t>
            </a:r>
            <a:r>
              <a:rPr lang="fa-IR" sz="2200">
                <a:latin typeface="Zar"/>
              </a:rPr>
              <a:t>شد</a:t>
            </a:r>
            <a:r>
              <a:rPr sz="2200"/>
              <a:t>:</a:t>
            </a:r>
          </a:p>
        </p:txBody>
      </p:sp>
      <p:sp>
        <p:nvSpPr>
          <p:cNvPr id="6" name="Rectangle 5"/>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7" name="Picture 6"/>
          <p:cNvPicPr/>
          <p:nvPr/>
        </p:nvPicPr>
        <p:blipFill>
          <a:blip r:embed="rId3"/>
          <a:srcRect/>
          <a:stretch>
            <a:fillRect/>
          </a:stretch>
        </p:blipFill>
        <p:spPr>
          <a:xfrm>
            <a:off x="3454401" y="903111"/>
            <a:ext cx="1843970" cy="672395"/>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8" name="Rectangle 7"/>
          <p:cNvSpPr/>
          <p:nvPr/>
        </p:nvSpPr>
        <p:spPr>
          <a:xfrm>
            <a:off x="3788625" y="1855802"/>
            <a:ext cx="5631671" cy="400110"/>
          </a:xfrm>
          <a:prstGeom prst="rect">
            <a:avLst/>
          </a:prstGeom>
        </p:spPr>
        <p:txBody>
          <a:bodyPr wrap="none"/>
          <a:lstStyle>
            <a:lvl1pPr lvl="0">
              <a:defRPr/>
            </a:lvl1pPr>
          </a:lstStyle>
          <a:p>
            <a:pPr lvl="0" algn="l"/>
            <a:r>
              <a:rPr lang="fa-IR" sz="2000">
                <a:latin typeface="Zar"/>
              </a:rPr>
              <a:t>اگر</a:t>
            </a:r>
            <a:r>
              <a:rPr lang="fa-IR" sz="2000"/>
              <a:t> </a:t>
            </a:r>
            <a:r>
              <a:rPr lang="fa-IR" sz="2000">
                <a:latin typeface="Zar"/>
              </a:rPr>
              <a:t>دارایی</a:t>
            </a:r>
            <a:r>
              <a:rPr lang="fa-IR" sz="2000"/>
              <a:t> </a:t>
            </a:r>
            <a:r>
              <a:rPr sz="2000"/>
              <a:t>p </a:t>
            </a:r>
            <a:r>
              <a:rPr lang="fa-IR" sz="2000"/>
              <a:t> </a:t>
            </a:r>
            <a:r>
              <a:rPr lang="fa-IR" sz="2000">
                <a:latin typeface="Zar"/>
              </a:rPr>
              <a:t>،</a:t>
            </a:r>
            <a:r>
              <a:rPr lang="fa-IR" sz="2000"/>
              <a:t> </a:t>
            </a:r>
            <a:r>
              <a:rPr lang="fa-IR" sz="2000">
                <a:latin typeface="Zar"/>
              </a:rPr>
              <a:t>دارای</a:t>
            </a:r>
            <a:r>
              <a:rPr lang="fa-IR" sz="2000"/>
              <a:t> </a:t>
            </a:r>
            <a:r>
              <a:rPr lang="fa-IR" sz="2000">
                <a:latin typeface="Zar"/>
              </a:rPr>
              <a:t>بتای</a:t>
            </a:r>
            <a:r>
              <a:rPr lang="fa-IR" sz="2000"/>
              <a:t> </a:t>
            </a:r>
            <a:r>
              <a:rPr lang="fa-IR" sz="2000">
                <a:latin typeface="Zar"/>
              </a:rPr>
              <a:t>برابر</a:t>
            </a:r>
            <a:r>
              <a:rPr lang="fa-IR" sz="2000"/>
              <a:t> </a:t>
            </a:r>
            <a:r>
              <a:rPr lang="fa-IR" sz="2000">
                <a:latin typeface="Zar"/>
              </a:rPr>
              <a:t>یک</a:t>
            </a:r>
            <a:r>
              <a:rPr lang="fa-IR" sz="2000"/>
              <a:t> </a:t>
            </a:r>
            <a:r>
              <a:rPr lang="fa-IR" sz="2000">
                <a:latin typeface="Zar"/>
              </a:rPr>
              <a:t>باشد</a:t>
            </a:r>
            <a:r>
              <a:rPr sz="2000"/>
              <a:t>           </a:t>
            </a:r>
            <a:r>
              <a:rPr lang="fa-IR" sz="2000"/>
              <a:t> </a:t>
            </a:r>
            <a:r>
              <a:rPr sz="2000"/>
              <a:t>    </a:t>
            </a:r>
            <a:r>
              <a:rPr lang="fa-IR" sz="2000">
                <a:latin typeface="Zar"/>
              </a:rPr>
              <a:t>خواهیم</a:t>
            </a:r>
            <a:r>
              <a:rPr lang="fa-IR" sz="2000"/>
              <a:t> </a:t>
            </a:r>
            <a:r>
              <a:rPr lang="fa-IR" sz="2000">
                <a:latin typeface="Zar"/>
              </a:rPr>
              <a:t>داشت</a:t>
            </a:r>
          </a:p>
        </p:txBody>
      </p:sp>
      <p:sp>
        <p:nvSpPr>
          <p:cNvPr id="9" name="Rectangle 8"/>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pic>
        <p:nvPicPr>
          <p:cNvPr id="10" name="Picture 9"/>
          <p:cNvPicPr/>
          <p:nvPr/>
        </p:nvPicPr>
        <p:blipFill>
          <a:blip r:embed="rId4"/>
          <a:srcRect/>
          <a:stretch>
            <a:fillRect/>
          </a:stretch>
        </p:blipFill>
        <p:spPr>
          <a:xfrm>
            <a:off x="5260622" y="1816229"/>
            <a:ext cx="678744" cy="416502"/>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1" name="Rectangle 10"/>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12" name="Picture 11"/>
          <p:cNvPicPr/>
          <p:nvPr/>
        </p:nvPicPr>
        <p:blipFill>
          <a:blip r:embed="rId5"/>
          <a:srcRect/>
          <a:stretch>
            <a:fillRect/>
          </a:stretch>
        </p:blipFill>
        <p:spPr>
          <a:xfrm>
            <a:off x="304798" y="2381956"/>
            <a:ext cx="4404645" cy="575382"/>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3" name="Rectangle 12"/>
          <p:cNvSpPr/>
          <p:nvPr/>
        </p:nvSpPr>
        <p:spPr>
          <a:xfrm>
            <a:off x="0" y="733425"/>
            <a:ext cx="12192000" cy="0"/>
          </a:xfrm>
          <a:prstGeom prst="rect">
            <a:avLst/>
          </a:prstGeom>
          <a:noFill/>
          <a:ln>
            <a:noFill/>
          </a:ln>
        </p:spPr>
        <p:txBody>
          <a:bodyPr wrap="none" lIns="91440" tIns="45720" rIns="91440" bIns="45720" anchor="ctr"/>
          <a:lstStyle>
            <a:lvl1pPr lvl="0">
              <a:defRPr/>
            </a:lvl1pPr>
          </a:lstStyle>
          <a:p>
            <a:endParaRPr/>
          </a:p>
        </p:txBody>
      </p:sp>
      <p:sp>
        <p:nvSpPr>
          <p:cNvPr id="14" name="Rectangle 13"/>
          <p:cNvSpPr/>
          <p:nvPr/>
        </p:nvSpPr>
        <p:spPr>
          <a:xfrm>
            <a:off x="914401" y="3105835"/>
            <a:ext cx="8398933" cy="400110"/>
          </a:xfrm>
          <a:prstGeom prst="rect">
            <a:avLst/>
          </a:prstGeom>
        </p:spPr>
        <p:txBody>
          <a:bodyPr wrap="square"/>
          <a:lstStyle>
            <a:lvl1pPr lvl="0">
              <a:defRPr/>
            </a:lvl1pPr>
          </a:lstStyle>
          <a:p>
            <a:pPr lvl="0" algn="r"/>
            <a:r>
              <a:rPr lang="fa-IR" sz="2000">
                <a:latin typeface="Zar"/>
              </a:rPr>
              <a:t>بنابراین</a:t>
            </a:r>
            <a:r>
              <a:rPr lang="fa-IR" sz="2000"/>
              <a:t> </a:t>
            </a:r>
            <a:r>
              <a:rPr lang="fa-IR" sz="2000">
                <a:latin typeface="Zar"/>
              </a:rPr>
              <a:t>معادل</a:t>
            </a:r>
            <a:r>
              <a:rPr lang="fa-IR" sz="2000"/>
              <a:t> </a:t>
            </a:r>
            <a:r>
              <a:rPr lang="fa-IR" sz="2000">
                <a:latin typeface="Zar"/>
              </a:rPr>
              <a:t>مدل</a:t>
            </a:r>
            <a:r>
              <a:rPr lang="fa-IR" sz="2000"/>
              <a:t> </a:t>
            </a:r>
            <a:r>
              <a:rPr lang="fa-IR" sz="2000">
                <a:latin typeface="Zar"/>
              </a:rPr>
              <a:t>قیمت</a:t>
            </a:r>
            <a:r>
              <a:rPr lang="fa-IR" sz="2000"/>
              <a:t> </a:t>
            </a:r>
            <a:r>
              <a:rPr lang="fa-IR" sz="2000">
                <a:latin typeface="Zar"/>
              </a:rPr>
              <a:t>گذاری</a:t>
            </a:r>
            <a:r>
              <a:rPr lang="fa-IR" sz="2000"/>
              <a:t> </a:t>
            </a:r>
            <a:r>
              <a:rPr lang="fa-IR" sz="2000">
                <a:latin typeface="Zar"/>
              </a:rPr>
              <a:t>دارای</a:t>
            </a:r>
            <a:r>
              <a:rPr lang="fa-IR" sz="2000"/>
              <a:t> </a:t>
            </a:r>
            <a:r>
              <a:rPr lang="fa-IR" sz="2000">
                <a:latin typeface="Zar"/>
              </a:rPr>
              <a:t>های</a:t>
            </a:r>
            <a:r>
              <a:rPr lang="fa-IR" sz="2000"/>
              <a:t> </a:t>
            </a:r>
            <a:r>
              <a:rPr lang="fa-IR" sz="2000">
                <a:latin typeface="Zar"/>
              </a:rPr>
              <a:t>سرمایه</a:t>
            </a:r>
            <a:r>
              <a:rPr lang="fa-IR" sz="2000"/>
              <a:t> </a:t>
            </a:r>
            <a:r>
              <a:rPr lang="fa-IR" sz="2000">
                <a:latin typeface="Zar"/>
              </a:rPr>
              <a:t>ای</a:t>
            </a:r>
            <a:r>
              <a:rPr lang="fa-IR" sz="2000"/>
              <a:t> </a:t>
            </a:r>
            <a:r>
              <a:rPr lang="fa-IR" sz="2000">
                <a:latin typeface="Zar"/>
              </a:rPr>
              <a:t>مصرفی</a:t>
            </a:r>
            <a:r>
              <a:rPr lang="fa-IR" sz="2000"/>
              <a:t> </a:t>
            </a:r>
            <a:r>
              <a:rPr sz="2000"/>
              <a:t>(C-CAPM)</a:t>
            </a:r>
            <a:r>
              <a:rPr lang="fa-IR" sz="2000"/>
              <a:t> </a:t>
            </a:r>
            <a:r>
              <a:rPr lang="fa-IR" sz="2000">
                <a:latin typeface="Zar"/>
              </a:rPr>
              <a:t>به</a:t>
            </a:r>
            <a:r>
              <a:rPr lang="fa-IR" sz="2000"/>
              <a:t> </a:t>
            </a:r>
            <a:r>
              <a:rPr lang="fa-IR" sz="2000">
                <a:latin typeface="Zar"/>
              </a:rPr>
              <a:t>صورت</a:t>
            </a:r>
            <a:r>
              <a:rPr lang="fa-IR" sz="2000"/>
              <a:t> </a:t>
            </a:r>
            <a:r>
              <a:rPr lang="fa-IR" sz="2000">
                <a:latin typeface="Zar"/>
              </a:rPr>
              <a:t>زیر</a:t>
            </a:r>
            <a:r>
              <a:rPr lang="fa-IR" sz="2000"/>
              <a:t> </a:t>
            </a:r>
            <a:r>
              <a:rPr lang="fa-IR" sz="2000">
                <a:latin typeface="Zar"/>
              </a:rPr>
              <a:t>خواهد</a:t>
            </a:r>
            <a:r>
              <a:rPr lang="fa-IR" sz="2000"/>
              <a:t> </a:t>
            </a:r>
            <a:r>
              <a:rPr lang="fa-IR" sz="2000">
                <a:latin typeface="Zar"/>
              </a:rPr>
              <a:t>بود</a:t>
            </a:r>
            <a:r>
              <a:rPr sz="2000"/>
              <a:t>.</a:t>
            </a:r>
          </a:p>
        </p:txBody>
      </p:sp>
      <p:sp>
        <p:nvSpPr>
          <p:cNvPr id="15" name="Rectangle 14"/>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16" name="Picture 15"/>
          <p:cNvPicPr/>
          <p:nvPr/>
        </p:nvPicPr>
        <p:blipFill>
          <a:blip r:embed="rId6"/>
          <a:srcRect/>
          <a:stretch>
            <a:fillRect/>
          </a:stretch>
        </p:blipFill>
        <p:spPr>
          <a:xfrm>
            <a:off x="496711" y="3578578"/>
            <a:ext cx="3522135" cy="677333"/>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17" name="Rectangle 16"/>
          <p:cNvSpPr/>
          <p:nvPr/>
        </p:nvSpPr>
        <p:spPr>
          <a:xfrm>
            <a:off x="0" y="733425"/>
            <a:ext cx="12192000" cy="0"/>
          </a:xfrm>
          <a:prstGeom prst="rect">
            <a:avLst/>
          </a:prstGeom>
          <a:noFill/>
          <a:ln>
            <a:noFill/>
          </a:ln>
        </p:spPr>
        <p:txBody>
          <a:bodyPr wrap="none" lIns="91440" tIns="45720" rIns="91440" bIns="45720" anchor="ctr"/>
          <a:lstStyle>
            <a:lvl1pPr lvl="0">
              <a:defRPr/>
            </a:lvl1pPr>
          </a:lstStyle>
          <a:p>
            <a:endParaRPr/>
          </a:p>
        </p:txBody>
      </p:sp>
      <p:sp>
        <p:nvSpPr>
          <p:cNvPr id="18" name="Rectangle 17"/>
          <p:cNvSpPr/>
          <p:nvPr/>
        </p:nvSpPr>
        <p:spPr>
          <a:xfrm>
            <a:off x="4380089" y="4481690"/>
            <a:ext cx="1952979" cy="400110"/>
          </a:xfrm>
          <a:prstGeom prst="rect">
            <a:avLst/>
          </a:prstGeom>
          <a:noFill/>
          <a:ln>
            <a:noFill/>
          </a:ln>
        </p:spPr>
        <p:txBody>
          <a:bodyPr wrap="square" lIns="91440" tIns="45720" rIns="91440" bIns="45720" anchor="ctr"/>
          <a:lstStyle>
            <a:lvl1pPr lvl="0">
              <a:defRPr/>
            </a:lvl1pPr>
          </a:lstStyle>
          <a:p>
            <a:pPr marL="0" lvl="0" indent="0" algn="r">
              <a:lnSpc>
                <a:spcPct val="100000"/>
              </a:lnSpc>
              <a:buNone/>
            </a:pPr>
            <a:r>
              <a:rPr lang="fa-IR" sz="2000" b="0" i="0" u="none" strike="noStrike" baseline="0">
                <a:solidFill>
                  <a:schemeClr val="tx1"/>
                </a:solidFill>
                <a:latin typeface="Zar"/>
              </a:rPr>
              <a:t>سپس</a:t>
            </a:r>
            <a:r>
              <a:rPr lang="fa-IR" sz="2000" b="0" i="0" u="none" strike="noStrike" baseline="0">
                <a:solidFill>
                  <a:schemeClr val="tx1"/>
                </a:solidFill>
                <a:latin typeface="Calibri"/>
              </a:rPr>
              <a:t> </a:t>
            </a:r>
            <a:r>
              <a:rPr lang="fa-IR" sz="2000" b="0" i="0" u="none" strike="noStrike" baseline="0">
                <a:solidFill>
                  <a:schemeClr val="tx1"/>
                </a:solidFill>
                <a:latin typeface="Zar"/>
              </a:rPr>
              <a:t>خواهیم</a:t>
            </a:r>
            <a:r>
              <a:rPr lang="fa-IR" sz="2000" b="0" i="0" u="none" strike="noStrike" baseline="0">
                <a:solidFill>
                  <a:schemeClr val="tx1"/>
                </a:solidFill>
                <a:latin typeface="Calibri"/>
              </a:rPr>
              <a:t> </a:t>
            </a:r>
            <a:r>
              <a:rPr lang="fa-IR" sz="2000" b="0" i="0" u="none" strike="noStrike" baseline="0">
                <a:solidFill>
                  <a:schemeClr val="tx1"/>
                </a:solidFill>
                <a:latin typeface="Zar"/>
              </a:rPr>
              <a:t>داشت</a:t>
            </a:r>
            <a:r>
              <a:rPr lang="fa-IR" b="0" i="0" u="none" strike="noStrike" baseline="0">
                <a:solidFill>
                  <a:schemeClr val="tx1"/>
                </a:solidFill>
                <a:latin typeface="Calibri"/>
              </a:rPr>
              <a:t>:</a:t>
            </a:r>
          </a:p>
        </p:txBody>
      </p:sp>
      <p:sp>
        <p:nvSpPr>
          <p:cNvPr id="19" name="Rectangle 18"/>
          <p:cNvSpPr/>
          <p:nvPr/>
        </p:nvSpPr>
        <p:spPr>
          <a:xfrm>
            <a:off x="0" y="0"/>
            <a:ext cx="12192000" cy="457200"/>
          </a:xfrm>
          <a:prstGeom prst="rect">
            <a:avLst/>
          </a:prstGeom>
          <a:noFill/>
          <a:ln>
            <a:noFill/>
          </a:ln>
        </p:spPr>
        <p:txBody>
          <a:bodyPr wrap="none" lIns="91440" tIns="45720" rIns="91440" bIns="45720" anchor="ctr"/>
          <a:lstStyle>
            <a:lvl1pPr lvl="0">
              <a:defRPr/>
            </a:lvl1pPr>
          </a:lstStyle>
          <a:p>
            <a:endParaRPr/>
          </a:p>
        </p:txBody>
      </p:sp>
      <p:pic>
        <p:nvPicPr>
          <p:cNvPr id="20" name="Picture 19"/>
          <p:cNvPicPr/>
          <p:nvPr/>
        </p:nvPicPr>
        <p:blipFill>
          <a:blip r:embed="rId7"/>
          <a:srcRect/>
          <a:stretch>
            <a:fillRect/>
          </a:stretch>
        </p:blipFill>
        <p:spPr>
          <a:xfrm>
            <a:off x="440265" y="5012266"/>
            <a:ext cx="3646311" cy="795162"/>
          </a:xfrm>
          <a:prstGeom prst="rect">
            <a:avLst/>
          </a:prstGeom>
          <a:gradFill rotWithShape="1">
            <a:gsLst>
              <a:gs pos="0">
                <a:schemeClr val="accent3">
                  <a:tint val="65000"/>
                  <a:lumMod val="110000"/>
                </a:schemeClr>
              </a:gs>
              <a:gs pos="88000">
                <a:schemeClr val="accent3">
                  <a:tint val="90000"/>
                </a:schemeClr>
              </a:gs>
            </a:gsLst>
            <a:lin ang="5400000" scaled="1"/>
          </a:gradFill>
          <a:ln w="12700" cap="rnd">
            <a:solidFill>
              <a:schemeClr val="accent3"/>
            </a:solidFill>
          </a:ln>
        </p:spPr>
      </p:pic>
      <p:sp>
        <p:nvSpPr>
          <p:cNvPr id="21" name="Rectangle 20"/>
          <p:cNvSpPr/>
          <p:nvPr/>
        </p:nvSpPr>
        <p:spPr>
          <a:xfrm>
            <a:off x="0" y="1009650"/>
            <a:ext cx="12192000" cy="0"/>
          </a:xfrm>
          <a:prstGeom prst="rect">
            <a:avLst/>
          </a:prstGeom>
          <a:noFill/>
          <a:ln>
            <a:noFill/>
          </a:ln>
        </p:spPr>
        <p:txBody>
          <a:bodyPr wrap="none" lIns="91440" tIns="45720" rIns="91440" bIns="45720" anchor="ctr"/>
          <a:lstStyle>
            <a:lvl1pPr lvl="0">
              <a:defRPr/>
            </a:lvl1pPr>
          </a:lstStyle>
          <a:p>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88" y="1117600"/>
            <a:ext cx="9211734" cy="3108543"/>
          </a:xfrm>
          <a:prstGeom prst="rect">
            <a:avLst/>
          </a:prstGeom>
          <a:noFill/>
          <a:ln>
            <a:noFill/>
          </a:ln>
        </p:spPr>
        <p:txBody>
          <a:bodyPr wrap="square" lIns="91440" tIns="45720" rIns="91440" bIns="45720" anchor="ctr"/>
          <a:lstStyle>
            <a:lvl1pPr lvl="0">
              <a:defRPr/>
            </a:lvl1pPr>
          </a:lstStyle>
          <a:p>
            <a:pPr marL="0" lvl="0" indent="0" algn="just">
              <a:lnSpc>
                <a:spcPct val="100000"/>
              </a:lnSpc>
              <a:buNone/>
            </a:pPr>
            <a:r>
              <a:rPr lang="fa-IR" sz="2800" b="0" i="0" u="none" strike="noStrike" baseline="0">
                <a:solidFill>
                  <a:schemeClr val="tx1"/>
                </a:solidFill>
                <a:latin typeface="Zar"/>
              </a:rPr>
              <a:t>یکی</a:t>
            </a:r>
            <a:r>
              <a:rPr lang="fa-IR" sz="2800" b="0" i="0" u="none" strike="noStrike" baseline="0">
                <a:solidFill>
                  <a:schemeClr val="tx1"/>
                </a:solidFill>
                <a:latin typeface="Calibri"/>
              </a:rPr>
              <a:t> </a:t>
            </a:r>
            <a:r>
              <a:rPr lang="fa-IR" sz="2800" b="0" i="0" u="none" strike="noStrike" baseline="0">
                <a:solidFill>
                  <a:schemeClr val="tx1"/>
                </a:solidFill>
                <a:latin typeface="Zar"/>
              </a:rPr>
              <a:t>ار</a:t>
            </a:r>
            <a:r>
              <a:rPr lang="fa-IR" sz="2800" b="0" i="0" u="none" strike="noStrike" baseline="0">
                <a:solidFill>
                  <a:schemeClr val="tx1"/>
                </a:solidFill>
                <a:latin typeface="Calibri"/>
              </a:rPr>
              <a:t> </a:t>
            </a:r>
            <a:r>
              <a:rPr lang="fa-IR" sz="2800" b="0" i="0" u="none" strike="noStrike" baseline="0">
                <a:solidFill>
                  <a:schemeClr val="tx1"/>
                </a:solidFill>
                <a:latin typeface="Zar"/>
              </a:rPr>
              <a:t>نتایج</a:t>
            </a:r>
            <a:r>
              <a:rPr lang="fa-IR" sz="2800" b="0" i="0" u="none" strike="noStrike" baseline="0">
                <a:solidFill>
                  <a:schemeClr val="tx1"/>
                </a:solidFill>
                <a:latin typeface="Calibri"/>
              </a:rPr>
              <a:t> </a:t>
            </a:r>
            <a:r>
              <a:rPr lang="fa-IR" sz="2800" b="0" i="0" u="none" strike="noStrike" baseline="0">
                <a:solidFill>
                  <a:schemeClr val="tx1"/>
                </a:solidFill>
                <a:latin typeface="Zar"/>
              </a:rPr>
              <a:t>مهم</a:t>
            </a:r>
            <a:r>
              <a:rPr lang="fa-IR" sz="2800" b="0" i="0" u="none" strike="noStrike" baseline="0">
                <a:solidFill>
                  <a:schemeClr val="tx1"/>
                </a:solidFill>
                <a:latin typeface="Calibri"/>
              </a:rPr>
              <a:t> </a:t>
            </a:r>
            <a:r>
              <a:rPr sz="2800" b="0" i="0" u="none" strike="noStrike" baseline="0">
                <a:solidFill>
                  <a:schemeClr val="tx1"/>
                </a:solidFill>
                <a:latin typeface="Calibri"/>
              </a:rPr>
              <a:t>C-CAPM</a:t>
            </a:r>
            <a:r>
              <a:rPr lang="fa-IR" sz="2800" b="0" i="0" u="none" strike="noStrike" baseline="0">
                <a:solidFill>
                  <a:schemeClr val="tx1"/>
                </a:solidFill>
                <a:latin typeface="Calibri"/>
              </a:rPr>
              <a:t> </a:t>
            </a:r>
            <a:r>
              <a:rPr lang="fa-IR" sz="2800" b="0" i="0" u="none" strike="noStrike" baseline="0">
                <a:solidFill>
                  <a:schemeClr val="tx1"/>
                </a:solidFill>
                <a:latin typeface="Zar"/>
              </a:rPr>
              <a:t>این</a:t>
            </a:r>
            <a:r>
              <a:rPr lang="fa-IR" sz="2800" b="0" i="0" u="none" strike="noStrike" baseline="0">
                <a:solidFill>
                  <a:schemeClr val="tx1"/>
                </a:solidFill>
                <a:latin typeface="Calibri"/>
              </a:rPr>
              <a:t> </a:t>
            </a:r>
            <a:r>
              <a:rPr lang="fa-IR" sz="2800" b="0" i="0" u="none" strike="noStrike" baseline="0">
                <a:solidFill>
                  <a:schemeClr val="tx1"/>
                </a:solidFill>
                <a:latin typeface="Zar"/>
              </a:rPr>
              <a:t>است</a:t>
            </a:r>
            <a:r>
              <a:rPr lang="fa-IR" sz="2800" b="0" i="0" u="none" strike="noStrike" baseline="0">
                <a:solidFill>
                  <a:schemeClr val="tx1"/>
                </a:solidFill>
                <a:latin typeface="Calibri"/>
              </a:rPr>
              <a:t> </a:t>
            </a:r>
            <a:r>
              <a:rPr lang="fa-IR" sz="2800" b="0" i="0" u="none" strike="noStrike" baseline="0">
                <a:solidFill>
                  <a:schemeClr val="tx1"/>
                </a:solidFill>
                <a:latin typeface="Zar"/>
              </a:rPr>
              <a:t>که</a:t>
            </a:r>
            <a:r>
              <a:rPr lang="fa-IR" sz="2800" b="0" i="0" u="none" strike="noStrike" baseline="0">
                <a:solidFill>
                  <a:schemeClr val="tx1"/>
                </a:solidFill>
                <a:latin typeface="Calibri"/>
              </a:rPr>
              <a:t> </a:t>
            </a:r>
            <a:r>
              <a:rPr lang="fa-IR" sz="2800" b="0" i="0" u="none" strike="noStrike" baseline="0">
                <a:solidFill>
                  <a:schemeClr val="tx1"/>
                </a:solidFill>
                <a:latin typeface="Zar"/>
              </a:rPr>
              <a:t>بازده</a:t>
            </a:r>
            <a:r>
              <a:rPr lang="fa-IR" sz="2800" b="0" i="0" u="none" strike="noStrike" baseline="0">
                <a:solidFill>
                  <a:schemeClr val="tx1"/>
                </a:solidFill>
                <a:latin typeface="Calibri"/>
              </a:rPr>
              <a:t> </a:t>
            </a:r>
            <a:r>
              <a:rPr lang="fa-IR" sz="2800" b="0" i="0" u="none" strike="noStrike" baseline="0">
                <a:solidFill>
                  <a:schemeClr val="tx1"/>
                </a:solidFill>
                <a:latin typeface="Zar"/>
              </a:rPr>
              <a:t>مورد</a:t>
            </a:r>
            <a:r>
              <a:rPr lang="fa-IR" sz="2800" b="0" i="0" u="none" strike="noStrike" baseline="0">
                <a:solidFill>
                  <a:schemeClr val="tx1"/>
                </a:solidFill>
                <a:latin typeface="Calibri"/>
              </a:rPr>
              <a:t> </a:t>
            </a:r>
            <a:r>
              <a:rPr lang="fa-IR" sz="2800" b="0" i="0" u="none" strike="noStrike" baseline="0">
                <a:solidFill>
                  <a:schemeClr val="tx1"/>
                </a:solidFill>
                <a:latin typeface="Zar"/>
              </a:rPr>
              <a:t>انتظار</a:t>
            </a:r>
            <a:r>
              <a:rPr lang="fa-IR" sz="2800" b="0" i="0" u="none" strike="noStrike" baseline="0">
                <a:solidFill>
                  <a:schemeClr val="tx1"/>
                </a:solidFill>
                <a:latin typeface="Calibri"/>
              </a:rPr>
              <a:t> </a:t>
            </a:r>
            <a:r>
              <a:rPr lang="fa-IR" sz="2800" b="0" i="0" u="none" strike="noStrike" baseline="0">
                <a:solidFill>
                  <a:schemeClr val="tx1"/>
                </a:solidFill>
                <a:latin typeface="Zar"/>
              </a:rPr>
              <a:t>بایستی</a:t>
            </a:r>
            <a:r>
              <a:rPr lang="fa-IR" sz="2800" b="0" i="0" u="none" strike="noStrike" baseline="0">
                <a:solidFill>
                  <a:schemeClr val="tx1"/>
                </a:solidFill>
                <a:latin typeface="Calibri"/>
              </a:rPr>
              <a:t> </a:t>
            </a:r>
            <a:r>
              <a:rPr lang="fa-IR" sz="2800" b="0" i="0" u="none" strike="noStrike" baseline="0">
                <a:solidFill>
                  <a:schemeClr val="tx1"/>
                </a:solidFill>
                <a:latin typeface="Zar"/>
              </a:rPr>
              <a:t>یک</a:t>
            </a:r>
            <a:r>
              <a:rPr lang="fa-IR" sz="2800" b="0" i="0" u="none" strike="noStrike" baseline="0">
                <a:solidFill>
                  <a:schemeClr val="tx1"/>
                </a:solidFill>
                <a:latin typeface="Calibri"/>
              </a:rPr>
              <a:t> </a:t>
            </a:r>
            <a:r>
              <a:rPr lang="fa-IR" sz="2800" b="0" i="0" u="none" strike="noStrike" baseline="0">
                <a:solidFill>
                  <a:schemeClr val="tx1"/>
                </a:solidFill>
                <a:latin typeface="Zar"/>
              </a:rPr>
              <a:t>تابع</a:t>
            </a:r>
            <a:r>
              <a:rPr lang="fa-IR" sz="2800" b="0" i="0" u="none" strike="noStrike" baseline="0">
                <a:solidFill>
                  <a:schemeClr val="tx1"/>
                </a:solidFill>
                <a:latin typeface="Calibri"/>
              </a:rPr>
              <a:t> </a:t>
            </a:r>
            <a:r>
              <a:rPr lang="fa-IR" sz="2800" b="0" i="0" u="none" strike="noStrike" baseline="0">
                <a:solidFill>
                  <a:schemeClr val="tx1"/>
                </a:solidFill>
                <a:latin typeface="Zar"/>
              </a:rPr>
              <a:t>خطی</a:t>
            </a:r>
            <a:r>
              <a:rPr lang="fa-IR" sz="2800" b="0" i="0" u="none" strike="noStrike" baseline="0">
                <a:solidFill>
                  <a:schemeClr val="tx1"/>
                </a:solidFill>
                <a:latin typeface="Calibri"/>
              </a:rPr>
              <a:t> </a:t>
            </a:r>
            <a:r>
              <a:rPr lang="fa-IR" sz="2800" b="0" i="0" u="none" strike="noStrike" baseline="0">
                <a:solidFill>
                  <a:schemeClr val="tx1"/>
                </a:solidFill>
                <a:latin typeface="Zar"/>
              </a:rPr>
              <a:t>از</a:t>
            </a:r>
            <a:r>
              <a:rPr lang="fa-IR" sz="2800" b="0" i="0" u="none" strike="noStrike" baseline="0">
                <a:solidFill>
                  <a:schemeClr val="tx1"/>
                </a:solidFill>
                <a:latin typeface="Calibri"/>
              </a:rPr>
              <a:t> </a:t>
            </a:r>
            <a:r>
              <a:rPr lang="fa-IR" sz="2800" b="0" i="0" u="none" strike="noStrike" baseline="0">
                <a:solidFill>
                  <a:schemeClr val="tx1"/>
                </a:solidFill>
                <a:latin typeface="Zar"/>
              </a:rPr>
              <a:t>بتای</a:t>
            </a:r>
            <a:r>
              <a:rPr lang="fa-IR" sz="2800" b="0" i="0" u="none" strike="noStrike" baseline="0">
                <a:solidFill>
                  <a:schemeClr val="tx1"/>
                </a:solidFill>
                <a:latin typeface="Calibri"/>
              </a:rPr>
              <a:t> </a:t>
            </a:r>
            <a:r>
              <a:rPr lang="fa-IR" sz="2800" b="0" i="0" u="none" strike="noStrike" baseline="0">
                <a:solidFill>
                  <a:schemeClr val="tx1"/>
                </a:solidFill>
                <a:latin typeface="Zar"/>
              </a:rPr>
              <a:t>مصرف</a:t>
            </a:r>
            <a:r>
              <a:rPr lang="fa-IR" sz="2800" b="0" i="0" u="none" strike="noStrike" baseline="0">
                <a:solidFill>
                  <a:schemeClr val="tx1"/>
                </a:solidFill>
                <a:latin typeface="Calibri"/>
              </a:rPr>
              <a:t> </a:t>
            </a:r>
            <a:r>
              <a:rPr lang="fa-IR" sz="2800" b="0" i="0" u="none" strike="noStrike" baseline="0">
                <a:solidFill>
                  <a:schemeClr val="tx1"/>
                </a:solidFill>
                <a:latin typeface="Zar"/>
              </a:rPr>
              <a:t>باشد</a:t>
            </a:r>
            <a:r>
              <a:rPr lang="fa-IR" sz="2800" b="0" i="0" u="none" strike="noStrike" baseline="0">
                <a:solidFill>
                  <a:schemeClr val="tx1"/>
                </a:solidFill>
                <a:latin typeface="Calibri"/>
              </a:rPr>
              <a:t>. </a:t>
            </a:r>
            <a:r>
              <a:rPr lang="fa-IR" sz="2800" b="0" i="0" u="none" strike="noStrike" baseline="0">
                <a:solidFill>
                  <a:schemeClr val="tx1"/>
                </a:solidFill>
                <a:latin typeface="Zar"/>
              </a:rPr>
              <a:t>ضریب</a:t>
            </a:r>
            <a:r>
              <a:rPr lang="fa-IR" sz="2800" b="0" i="0" u="none" strike="noStrike" baseline="0">
                <a:solidFill>
                  <a:schemeClr val="tx1"/>
                </a:solidFill>
                <a:latin typeface="Calibri"/>
              </a:rPr>
              <a:t> </a:t>
            </a:r>
            <a:r>
              <a:rPr lang="fa-IR" sz="2800" b="0" i="0" u="none" strike="noStrike" baseline="0">
                <a:solidFill>
                  <a:schemeClr val="tx1"/>
                </a:solidFill>
                <a:latin typeface="Zar"/>
              </a:rPr>
              <a:t>بتا</a:t>
            </a:r>
            <a:r>
              <a:rPr lang="fa-IR" sz="2800" b="0" i="0" u="none" strike="noStrike" baseline="0">
                <a:solidFill>
                  <a:schemeClr val="tx1"/>
                </a:solidFill>
                <a:latin typeface="Calibri"/>
              </a:rPr>
              <a:t> </a:t>
            </a:r>
            <a:r>
              <a:rPr lang="fa-IR" sz="2800" b="0" i="0" u="none" strike="noStrike" baseline="0">
                <a:solidFill>
                  <a:schemeClr val="tx1"/>
                </a:solidFill>
                <a:latin typeface="Zar"/>
              </a:rPr>
              <a:t>در</a:t>
            </a:r>
            <a:r>
              <a:rPr lang="fa-IR" sz="2800" b="0" i="0" u="none" strike="noStrike" baseline="0">
                <a:solidFill>
                  <a:schemeClr val="tx1"/>
                </a:solidFill>
                <a:latin typeface="Calibri"/>
              </a:rPr>
              <a:t> </a:t>
            </a:r>
            <a:r>
              <a:rPr lang="fa-IR" sz="2800" b="0" i="0" u="none" strike="noStrike" baseline="0">
                <a:solidFill>
                  <a:schemeClr val="tx1"/>
                </a:solidFill>
                <a:latin typeface="Zar"/>
              </a:rPr>
              <a:t>معادله</a:t>
            </a:r>
            <a:r>
              <a:rPr lang="fa-IR" sz="2800" b="0" i="0" u="none" strike="noStrike" baseline="0">
                <a:solidFill>
                  <a:schemeClr val="tx1"/>
                </a:solidFill>
                <a:latin typeface="Calibri"/>
              </a:rPr>
              <a:t> </a:t>
            </a:r>
            <a:r>
              <a:rPr sz="2800" b="0" i="0" u="none" strike="noStrike" baseline="0">
                <a:solidFill>
                  <a:schemeClr val="tx1"/>
                </a:solidFill>
                <a:latin typeface="Calibri"/>
              </a:rPr>
              <a:t>C-CAPM</a:t>
            </a:r>
            <a:r>
              <a:rPr lang="fa-IR" sz="2800" b="0" i="0" u="none" strike="noStrike" baseline="0">
                <a:solidFill>
                  <a:schemeClr val="tx1"/>
                </a:solidFill>
                <a:latin typeface="Calibri"/>
              </a:rPr>
              <a:t> </a:t>
            </a:r>
            <a:r>
              <a:rPr lang="fa-IR" sz="2800" b="0" i="0" u="none" strike="noStrike" baseline="0">
                <a:solidFill>
                  <a:schemeClr val="tx1"/>
                </a:solidFill>
                <a:latin typeface="Zar"/>
              </a:rPr>
              <a:t>برابر</a:t>
            </a:r>
            <a:r>
              <a:rPr lang="fa-IR" sz="2800" b="0" i="0" u="none" strike="noStrike" baseline="0">
                <a:solidFill>
                  <a:schemeClr val="tx1"/>
                </a:solidFill>
                <a:latin typeface="Calibri"/>
              </a:rPr>
              <a:t> </a:t>
            </a:r>
            <a:r>
              <a:rPr lang="fa-IR" sz="2800" b="0" i="0" u="none" strike="noStrike" baseline="0">
                <a:solidFill>
                  <a:schemeClr val="tx1"/>
                </a:solidFill>
                <a:latin typeface="Zar"/>
              </a:rPr>
              <a:t>با</a:t>
            </a:r>
            <a:r>
              <a:rPr lang="fa-IR" sz="2800" b="0" i="0" u="none" strike="noStrike" baseline="0">
                <a:solidFill>
                  <a:schemeClr val="tx1"/>
                </a:solidFill>
                <a:latin typeface="Calibri"/>
              </a:rPr>
              <a:t> </a:t>
            </a:r>
            <a:r>
              <a:rPr lang="fa-IR" sz="2800" b="0" i="0" u="none" strike="noStrike" baseline="0">
                <a:solidFill>
                  <a:schemeClr val="tx1"/>
                </a:solidFill>
                <a:latin typeface="Zar"/>
              </a:rPr>
              <a:t>نسبت</a:t>
            </a:r>
            <a:r>
              <a:rPr lang="fa-IR" sz="2800" b="0" i="0" u="none" strike="noStrike" baseline="0">
                <a:solidFill>
                  <a:schemeClr val="tx1"/>
                </a:solidFill>
                <a:latin typeface="Calibri"/>
              </a:rPr>
              <a:t> </a:t>
            </a:r>
            <a:r>
              <a:rPr lang="fa-IR" sz="2800" b="0" i="0" u="none" strike="noStrike" baseline="0">
                <a:solidFill>
                  <a:schemeClr val="tx1"/>
                </a:solidFill>
                <a:latin typeface="Zar"/>
              </a:rPr>
              <a:t>بتای</a:t>
            </a:r>
            <a:r>
              <a:rPr lang="fa-IR" sz="2800" b="0" i="0" u="none" strike="noStrike" baseline="0">
                <a:solidFill>
                  <a:schemeClr val="tx1"/>
                </a:solidFill>
                <a:latin typeface="Calibri"/>
              </a:rPr>
              <a:t> </a:t>
            </a:r>
            <a:r>
              <a:rPr lang="fa-IR" sz="2800" b="0" i="0" u="none" strike="noStrike" baseline="0">
                <a:solidFill>
                  <a:schemeClr val="tx1"/>
                </a:solidFill>
                <a:latin typeface="Zar"/>
              </a:rPr>
              <a:t>مصرف</a:t>
            </a:r>
            <a:r>
              <a:rPr lang="fa-IR" sz="2800" b="0" i="0" u="none" strike="noStrike" baseline="0">
                <a:solidFill>
                  <a:schemeClr val="tx1"/>
                </a:solidFill>
                <a:latin typeface="Calibri"/>
              </a:rPr>
              <a:t> </a:t>
            </a:r>
            <a:r>
              <a:rPr lang="fa-IR" sz="2800" b="0" i="0" u="none" strike="noStrike" baseline="0">
                <a:solidFill>
                  <a:schemeClr val="tx1"/>
                </a:solidFill>
                <a:latin typeface="Zar"/>
              </a:rPr>
              <a:t>برای</a:t>
            </a:r>
            <a:r>
              <a:rPr lang="fa-IR" sz="2800" b="0" i="0" u="none" strike="noStrike" baseline="0">
                <a:solidFill>
                  <a:schemeClr val="tx1"/>
                </a:solidFill>
                <a:latin typeface="Calibri"/>
              </a:rPr>
              <a:t> </a:t>
            </a:r>
            <a:r>
              <a:rPr lang="fa-IR" sz="2800" b="0" i="0" u="none" strike="noStrike" baseline="0">
                <a:solidFill>
                  <a:schemeClr val="tx1"/>
                </a:solidFill>
                <a:latin typeface="Zar"/>
              </a:rPr>
              <a:t>دارایی</a:t>
            </a:r>
            <a:r>
              <a:rPr lang="fa-IR" sz="2800" b="0" i="0" u="none" strike="noStrike" baseline="0">
                <a:solidFill>
                  <a:schemeClr val="tx1"/>
                </a:solidFill>
                <a:latin typeface="Calibri"/>
              </a:rPr>
              <a:t> </a:t>
            </a:r>
            <a:r>
              <a:rPr sz="2800" b="0" i="0" u="none" strike="noStrike" baseline="0">
                <a:solidFill>
                  <a:schemeClr val="tx1"/>
                </a:solidFill>
                <a:latin typeface="Calibri"/>
              </a:rPr>
              <a:t>j </a:t>
            </a:r>
            <a:r>
              <a:rPr lang="fa-IR" sz="2800" b="0" i="0" u="none" strike="noStrike" baseline="0">
                <a:solidFill>
                  <a:schemeClr val="tx1"/>
                </a:solidFill>
                <a:latin typeface="Calibri"/>
              </a:rPr>
              <a:t> </a:t>
            </a:r>
            <a:r>
              <a:rPr lang="fa-IR" sz="2800" b="0" i="0" u="none" strike="noStrike" baseline="0">
                <a:solidFill>
                  <a:schemeClr val="tx1"/>
                </a:solidFill>
                <a:latin typeface="Zar"/>
              </a:rPr>
              <a:t>پرتفوی</a:t>
            </a:r>
            <a:r>
              <a:rPr lang="fa-IR" sz="2800" b="0" i="0" u="none" strike="noStrike" baseline="0">
                <a:solidFill>
                  <a:schemeClr val="tx1"/>
                </a:solidFill>
                <a:latin typeface="Calibri"/>
              </a:rPr>
              <a:t> </a:t>
            </a:r>
            <a:r>
              <a:rPr lang="fa-IR" sz="2800" b="0" i="0" u="none" strike="noStrike" baseline="0">
                <a:solidFill>
                  <a:schemeClr val="tx1"/>
                </a:solidFill>
                <a:latin typeface="Zar"/>
              </a:rPr>
              <a:t>بازار</a:t>
            </a:r>
            <a:r>
              <a:rPr lang="fa-IR" sz="2800" b="0" i="0" u="none" strike="noStrike" baseline="0">
                <a:solidFill>
                  <a:schemeClr val="tx1"/>
                </a:solidFill>
                <a:latin typeface="Calibri"/>
              </a:rPr>
              <a:t> </a:t>
            </a:r>
            <a:r>
              <a:rPr lang="fa-IR" sz="2800" b="0" i="0" u="none" strike="noStrike" baseline="0">
                <a:solidFill>
                  <a:schemeClr val="tx1"/>
                </a:solidFill>
                <a:latin typeface="Zar"/>
              </a:rPr>
              <a:t>میباشد</a:t>
            </a:r>
            <a:r>
              <a:rPr lang="fa-IR" sz="2800" b="0" i="0" u="none" strike="noStrike" baseline="0">
                <a:solidFill>
                  <a:schemeClr val="tx1"/>
                </a:solidFill>
                <a:latin typeface="Calibri"/>
              </a:rPr>
              <a:t>. </a:t>
            </a:r>
            <a:r>
              <a:rPr lang="fa-IR" sz="2800" b="0" i="0" u="none" strike="noStrike" baseline="0">
                <a:solidFill>
                  <a:schemeClr val="tx1"/>
                </a:solidFill>
                <a:latin typeface="Zar"/>
              </a:rPr>
              <a:t>نکته</a:t>
            </a:r>
            <a:r>
              <a:rPr lang="fa-IR" sz="2800" b="0" i="0" u="none" strike="noStrike" baseline="0">
                <a:solidFill>
                  <a:schemeClr val="tx1"/>
                </a:solidFill>
                <a:latin typeface="Calibri"/>
              </a:rPr>
              <a:t> </a:t>
            </a:r>
            <a:r>
              <a:rPr lang="fa-IR" sz="2800" b="0" i="0" u="none" strike="noStrike" baseline="0">
                <a:solidFill>
                  <a:schemeClr val="tx1"/>
                </a:solidFill>
                <a:latin typeface="Zar"/>
              </a:rPr>
              <a:t>مهم</a:t>
            </a:r>
            <a:r>
              <a:rPr lang="fa-IR" sz="2800" b="0" i="0" u="none" strike="noStrike" baseline="0">
                <a:solidFill>
                  <a:schemeClr val="tx1"/>
                </a:solidFill>
                <a:latin typeface="Calibri"/>
              </a:rPr>
              <a:t> </a:t>
            </a:r>
            <a:r>
              <a:rPr lang="fa-IR" sz="2800" b="0" i="0" u="none" strike="noStrike" baseline="0">
                <a:solidFill>
                  <a:schemeClr val="tx1"/>
                </a:solidFill>
                <a:latin typeface="Zar"/>
              </a:rPr>
              <a:t>این</a:t>
            </a:r>
            <a:r>
              <a:rPr lang="fa-IR" sz="2800" b="0" i="0" u="none" strike="noStrike" baseline="0">
                <a:solidFill>
                  <a:schemeClr val="tx1"/>
                </a:solidFill>
                <a:latin typeface="Calibri"/>
              </a:rPr>
              <a:t> </a:t>
            </a:r>
            <a:r>
              <a:rPr lang="fa-IR" sz="2800" b="0" i="0" u="none" strike="noStrike" baseline="0">
                <a:solidFill>
                  <a:schemeClr val="tx1"/>
                </a:solidFill>
                <a:latin typeface="Zar"/>
              </a:rPr>
              <a:t>است</a:t>
            </a:r>
            <a:r>
              <a:rPr lang="fa-IR" sz="2800" b="0" i="0" u="none" strike="noStrike" baseline="0">
                <a:solidFill>
                  <a:schemeClr val="tx1"/>
                </a:solidFill>
                <a:latin typeface="Calibri"/>
              </a:rPr>
              <a:t> </a:t>
            </a:r>
            <a:r>
              <a:rPr lang="fa-IR" sz="2800" b="0" i="0" u="none" strike="noStrike" baseline="0">
                <a:solidFill>
                  <a:schemeClr val="tx1"/>
                </a:solidFill>
                <a:latin typeface="Zar"/>
              </a:rPr>
              <a:t>که</a:t>
            </a:r>
            <a:r>
              <a:rPr lang="fa-IR" sz="2800" b="0" i="0" u="none" strike="noStrike" baseline="0">
                <a:solidFill>
                  <a:schemeClr val="tx1"/>
                </a:solidFill>
                <a:latin typeface="Calibri"/>
              </a:rPr>
              <a:t> </a:t>
            </a:r>
            <a:r>
              <a:rPr lang="fa-IR" sz="2800" b="0" i="0" u="none" strike="noStrike" baseline="0">
                <a:solidFill>
                  <a:schemeClr val="tx1"/>
                </a:solidFill>
                <a:latin typeface="Zar"/>
              </a:rPr>
              <a:t>یک</a:t>
            </a:r>
            <a:r>
              <a:rPr lang="fa-IR" sz="2800" b="0" i="0" u="none" strike="noStrike" baseline="0">
                <a:solidFill>
                  <a:schemeClr val="tx1"/>
                </a:solidFill>
                <a:latin typeface="Calibri"/>
              </a:rPr>
              <a:t> </a:t>
            </a:r>
            <a:r>
              <a:rPr lang="fa-IR" sz="2800" b="0" i="0" u="none" strike="noStrike" baseline="0">
                <a:solidFill>
                  <a:schemeClr val="tx1"/>
                </a:solidFill>
                <a:latin typeface="Zar"/>
              </a:rPr>
              <a:t>کوواریانس</a:t>
            </a:r>
            <a:r>
              <a:rPr lang="fa-IR" sz="2800" b="0" i="0" u="none" strike="noStrike" baseline="0">
                <a:solidFill>
                  <a:schemeClr val="tx1"/>
                </a:solidFill>
                <a:latin typeface="Calibri"/>
              </a:rPr>
              <a:t> </a:t>
            </a:r>
            <a:r>
              <a:rPr lang="fa-IR" sz="2800" b="0" i="0" u="none" strike="noStrike" baseline="0">
                <a:solidFill>
                  <a:schemeClr val="tx1"/>
                </a:solidFill>
                <a:latin typeface="Zar"/>
              </a:rPr>
              <a:t>مثبت</a:t>
            </a:r>
            <a:r>
              <a:rPr lang="fa-IR" sz="2800" b="0" i="0" u="none" strike="noStrike" baseline="0">
                <a:solidFill>
                  <a:schemeClr val="tx1"/>
                </a:solidFill>
                <a:latin typeface="Calibri"/>
              </a:rPr>
              <a:t> </a:t>
            </a:r>
            <a:r>
              <a:rPr lang="fa-IR" sz="2800" b="0" i="0" u="none" strike="noStrike" baseline="0">
                <a:solidFill>
                  <a:schemeClr val="tx1"/>
                </a:solidFill>
                <a:latin typeface="Zar"/>
              </a:rPr>
              <a:t>بالا</a:t>
            </a:r>
            <a:r>
              <a:rPr lang="fa-IR" sz="2800" b="0" i="0" u="none" strike="noStrike" baseline="0">
                <a:solidFill>
                  <a:schemeClr val="tx1"/>
                </a:solidFill>
                <a:latin typeface="Calibri"/>
              </a:rPr>
              <a:t> </a:t>
            </a:r>
            <a:r>
              <a:rPr lang="fa-IR" sz="2800" b="0" i="0" u="none" strike="noStrike" baseline="0">
                <a:solidFill>
                  <a:schemeClr val="tx1"/>
                </a:solidFill>
                <a:latin typeface="Zar"/>
              </a:rPr>
              <a:t>با</a:t>
            </a:r>
            <a:r>
              <a:rPr lang="fa-IR" sz="2800" b="0" i="0" u="none" strike="noStrike" baseline="0">
                <a:solidFill>
                  <a:schemeClr val="tx1"/>
                </a:solidFill>
                <a:latin typeface="Calibri"/>
              </a:rPr>
              <a:t> </a:t>
            </a:r>
            <a:r>
              <a:rPr lang="fa-IR" sz="2800" b="0" i="0" u="none" strike="noStrike" baseline="0">
                <a:solidFill>
                  <a:schemeClr val="tx1"/>
                </a:solidFill>
                <a:latin typeface="Zar"/>
              </a:rPr>
              <a:t>مجموع</a:t>
            </a:r>
            <a:r>
              <a:rPr lang="fa-IR" sz="2800" b="0" i="0" u="none" strike="noStrike" baseline="0">
                <a:solidFill>
                  <a:schemeClr val="tx1"/>
                </a:solidFill>
                <a:latin typeface="Calibri"/>
              </a:rPr>
              <a:t> </a:t>
            </a:r>
            <a:r>
              <a:rPr lang="fa-IR" sz="2800" b="0" i="0" u="none" strike="noStrike" baseline="0">
                <a:solidFill>
                  <a:schemeClr val="tx1"/>
                </a:solidFill>
                <a:latin typeface="Zar"/>
              </a:rPr>
              <a:t>مصرف</a:t>
            </a:r>
            <a:r>
              <a:rPr lang="fa-IR" sz="2800" b="0" i="0" u="none" strike="noStrike" baseline="0">
                <a:solidFill>
                  <a:schemeClr val="tx1"/>
                </a:solidFill>
                <a:latin typeface="Calibri"/>
              </a:rPr>
              <a:t> </a:t>
            </a:r>
            <a:r>
              <a:rPr lang="fa-IR" sz="2800" b="0" i="0" u="none" strike="noStrike" baseline="0">
                <a:solidFill>
                  <a:schemeClr val="tx1"/>
                </a:solidFill>
                <a:latin typeface="Zar"/>
              </a:rPr>
              <a:t>نیازمند</a:t>
            </a:r>
            <a:r>
              <a:rPr lang="fa-IR" sz="2800" b="0" i="0" u="none" strike="noStrike" baseline="0">
                <a:solidFill>
                  <a:schemeClr val="tx1"/>
                </a:solidFill>
                <a:latin typeface="Calibri"/>
              </a:rPr>
              <a:t> </a:t>
            </a:r>
            <a:r>
              <a:rPr lang="fa-IR" sz="2800" b="0" i="0" u="none" strike="noStrike" baseline="0">
                <a:solidFill>
                  <a:schemeClr val="tx1"/>
                </a:solidFill>
                <a:latin typeface="Zar"/>
              </a:rPr>
              <a:t>یک</a:t>
            </a:r>
            <a:r>
              <a:rPr lang="fa-IR" sz="2800" b="0" i="0" u="none" strike="noStrike" baseline="0">
                <a:solidFill>
                  <a:schemeClr val="tx1"/>
                </a:solidFill>
                <a:latin typeface="Calibri"/>
              </a:rPr>
              <a:t> </a:t>
            </a:r>
            <a:r>
              <a:rPr lang="fa-IR" sz="2800" b="0" i="0" u="none" strike="noStrike" baseline="0">
                <a:solidFill>
                  <a:schemeClr val="tx1"/>
                </a:solidFill>
                <a:latin typeface="Zar"/>
              </a:rPr>
              <a:t>بازده</a:t>
            </a:r>
            <a:r>
              <a:rPr lang="fa-IR" sz="2800" b="0" i="0" u="none" strike="noStrike" baseline="0">
                <a:solidFill>
                  <a:schemeClr val="tx1"/>
                </a:solidFill>
                <a:latin typeface="Calibri"/>
              </a:rPr>
              <a:t> </a:t>
            </a:r>
            <a:r>
              <a:rPr lang="fa-IR" sz="2800" b="0" i="0" u="none" strike="noStrike" baseline="0">
                <a:solidFill>
                  <a:schemeClr val="tx1"/>
                </a:solidFill>
                <a:latin typeface="Zar"/>
              </a:rPr>
              <a:t>مورد</a:t>
            </a:r>
            <a:r>
              <a:rPr lang="fa-IR" sz="2800" b="0" i="0" u="none" strike="noStrike" baseline="0">
                <a:solidFill>
                  <a:schemeClr val="tx1"/>
                </a:solidFill>
                <a:latin typeface="Calibri"/>
              </a:rPr>
              <a:t> </a:t>
            </a:r>
            <a:r>
              <a:rPr lang="fa-IR" sz="2800" b="0" i="0" u="none" strike="noStrike" baseline="0">
                <a:solidFill>
                  <a:schemeClr val="tx1"/>
                </a:solidFill>
                <a:latin typeface="Zar"/>
              </a:rPr>
              <a:t>انتظار</a:t>
            </a:r>
            <a:r>
              <a:rPr lang="fa-IR" sz="2800" b="0" i="0" u="none" strike="noStrike" baseline="0">
                <a:solidFill>
                  <a:schemeClr val="tx1"/>
                </a:solidFill>
                <a:latin typeface="Calibri"/>
              </a:rPr>
              <a:t> </a:t>
            </a:r>
            <a:r>
              <a:rPr lang="fa-IR" sz="2800" b="0" i="0" u="none" strike="noStrike" baseline="0">
                <a:solidFill>
                  <a:schemeClr val="tx1"/>
                </a:solidFill>
                <a:latin typeface="Zar"/>
              </a:rPr>
              <a:t>بالاتر</a:t>
            </a:r>
            <a:r>
              <a:rPr lang="fa-IR" sz="2800" b="0" i="0" u="none" strike="noStrike" baseline="0">
                <a:solidFill>
                  <a:schemeClr val="tx1"/>
                </a:solidFill>
                <a:latin typeface="Calibri"/>
              </a:rPr>
              <a:t> </a:t>
            </a:r>
            <a:r>
              <a:rPr lang="fa-IR" sz="2800" b="0" i="0" u="none" strike="noStrike" baseline="0">
                <a:solidFill>
                  <a:schemeClr val="tx1"/>
                </a:solidFill>
                <a:latin typeface="Zar"/>
              </a:rPr>
              <a:t>است</a:t>
            </a:r>
            <a:r>
              <a:rPr lang="fa-IR" sz="2800" b="0" i="0" u="none" strike="noStrike" baseline="0">
                <a:solidFill>
                  <a:schemeClr val="tx1"/>
                </a:solidFill>
                <a:latin typeface="Calibri"/>
              </a:rPr>
              <a:t>.</a:t>
            </a:r>
          </a:p>
          <a:p>
            <a:pPr marL="0" lvl="0" indent="0" algn="just">
              <a:lnSpc>
                <a:spcPct val="100000"/>
              </a:lnSpc>
              <a:buNone/>
            </a:pPr>
            <a:r>
              <a:rPr lang="fa-IR" sz="2800" b="0" i="0" u="none" strike="noStrike" baseline="0">
                <a:solidFill>
                  <a:schemeClr val="tx1"/>
                </a:solidFill>
                <a:latin typeface="Zar"/>
              </a:rPr>
              <a:t>درسال</a:t>
            </a:r>
            <a:r>
              <a:rPr lang="fa-IR" sz="2800" b="0" i="0" u="none" strike="noStrike" baseline="0">
                <a:solidFill>
                  <a:schemeClr val="tx1"/>
                </a:solidFill>
                <a:latin typeface="Calibri"/>
              </a:rPr>
              <a:t> 2001 </a:t>
            </a:r>
            <a:r>
              <a:rPr lang="fa-IR" sz="2800" b="0" i="0" u="none" strike="noStrike" baseline="0">
                <a:solidFill>
                  <a:schemeClr val="tx1"/>
                </a:solidFill>
                <a:latin typeface="Zar"/>
              </a:rPr>
              <a:t>کوچران</a:t>
            </a:r>
            <a:r>
              <a:rPr lang="fa-IR" sz="2800" b="0" i="0" u="none" strike="noStrike" baseline="0">
                <a:solidFill>
                  <a:schemeClr val="tx1"/>
                </a:solidFill>
                <a:latin typeface="Calibri"/>
              </a:rPr>
              <a:t> </a:t>
            </a:r>
            <a:r>
              <a:rPr lang="fa-IR" sz="2800" b="0" i="0" u="none" strike="noStrike" baseline="0">
                <a:solidFill>
                  <a:schemeClr val="tx1"/>
                </a:solidFill>
                <a:latin typeface="Zar"/>
              </a:rPr>
              <a:t>با</a:t>
            </a:r>
            <a:r>
              <a:rPr lang="fa-IR" sz="2800" b="0" i="0" u="none" strike="noStrike" baseline="0">
                <a:solidFill>
                  <a:schemeClr val="tx1"/>
                </a:solidFill>
                <a:latin typeface="Calibri"/>
              </a:rPr>
              <a:t> </a:t>
            </a:r>
            <a:r>
              <a:rPr lang="fa-IR" sz="2800" b="0" i="0" u="none" strike="noStrike" baseline="0">
                <a:solidFill>
                  <a:schemeClr val="tx1"/>
                </a:solidFill>
                <a:latin typeface="Zar"/>
              </a:rPr>
              <a:t>ترکیب</a:t>
            </a:r>
            <a:r>
              <a:rPr lang="fa-IR" sz="2800" b="0" i="0" u="none" strike="noStrike" baseline="0">
                <a:solidFill>
                  <a:schemeClr val="tx1"/>
                </a:solidFill>
                <a:latin typeface="Calibri"/>
              </a:rPr>
              <a:t> </a:t>
            </a:r>
            <a:r>
              <a:rPr lang="fa-IR" sz="2800" b="0" i="0" u="none" strike="noStrike" baseline="0">
                <a:solidFill>
                  <a:schemeClr val="tx1"/>
                </a:solidFill>
                <a:latin typeface="Zar"/>
              </a:rPr>
              <a:t>مدل</a:t>
            </a:r>
            <a:r>
              <a:rPr lang="fa-IR" sz="2800" b="0" i="0" u="none" strike="noStrike" baseline="0">
                <a:solidFill>
                  <a:schemeClr val="tx1"/>
                </a:solidFill>
                <a:latin typeface="Calibri"/>
              </a:rPr>
              <a:t> </a:t>
            </a:r>
            <a:r>
              <a:rPr lang="fa-IR" sz="2800" b="0" i="0" u="none" strike="noStrike" baseline="0">
                <a:solidFill>
                  <a:schemeClr val="tx1"/>
                </a:solidFill>
                <a:latin typeface="Zar"/>
              </a:rPr>
              <a:t>های</a:t>
            </a:r>
            <a:r>
              <a:rPr lang="fa-IR" sz="2800" b="0" i="0" u="none" strike="noStrike" baseline="0">
                <a:solidFill>
                  <a:schemeClr val="tx1"/>
                </a:solidFill>
                <a:latin typeface="Calibri"/>
              </a:rPr>
              <a:t> </a:t>
            </a:r>
            <a:r>
              <a:rPr lang="fa-IR" sz="2800" b="0" i="0" u="none" strike="noStrike" baseline="0">
                <a:solidFill>
                  <a:schemeClr val="tx1"/>
                </a:solidFill>
                <a:latin typeface="Zar"/>
              </a:rPr>
              <a:t>بالا</a:t>
            </a:r>
            <a:r>
              <a:rPr lang="fa-IR" sz="2800" b="0" i="0" u="none" strike="noStrike" baseline="0">
                <a:solidFill>
                  <a:schemeClr val="tx1"/>
                </a:solidFill>
                <a:latin typeface="Calibri"/>
              </a:rPr>
              <a:t> </a:t>
            </a:r>
            <a:r>
              <a:rPr lang="fa-IR" sz="2800" b="0" i="0" u="none" strike="noStrike" baseline="0">
                <a:solidFill>
                  <a:schemeClr val="tx1"/>
                </a:solidFill>
                <a:latin typeface="Zar"/>
              </a:rPr>
              <a:t>،</a:t>
            </a:r>
            <a:r>
              <a:rPr lang="fa-IR" sz="2800" b="0" i="0" u="none" strike="noStrike" baseline="0">
                <a:solidFill>
                  <a:schemeClr val="tx1"/>
                </a:solidFill>
                <a:latin typeface="Calibri"/>
              </a:rPr>
              <a:t> </a:t>
            </a:r>
            <a:r>
              <a:rPr lang="fa-IR" sz="2800" b="0" i="0" u="none" strike="noStrike" baseline="0">
                <a:solidFill>
                  <a:schemeClr val="tx1"/>
                </a:solidFill>
                <a:latin typeface="Zar"/>
              </a:rPr>
              <a:t>مدل</a:t>
            </a:r>
            <a:r>
              <a:rPr lang="fa-IR" sz="2800" b="0" i="0" u="none" strike="noStrike" baseline="0">
                <a:solidFill>
                  <a:schemeClr val="tx1"/>
                </a:solidFill>
                <a:latin typeface="Calibri"/>
              </a:rPr>
              <a:t> </a:t>
            </a:r>
            <a:r>
              <a:rPr lang="fa-IR" sz="2800" b="0" i="0" u="none" strike="noStrike" baseline="0">
                <a:solidFill>
                  <a:schemeClr val="tx1"/>
                </a:solidFill>
                <a:latin typeface="Zar"/>
              </a:rPr>
              <a:t>قیمت</a:t>
            </a:r>
            <a:r>
              <a:rPr lang="fa-IR" sz="2800" b="0" i="0" u="none" strike="noStrike" baseline="0">
                <a:solidFill>
                  <a:schemeClr val="tx1"/>
                </a:solidFill>
                <a:latin typeface="Calibri"/>
              </a:rPr>
              <a:t> </a:t>
            </a:r>
            <a:r>
              <a:rPr lang="fa-IR" sz="2800" b="0" i="0" u="none" strike="noStrike" baseline="0">
                <a:solidFill>
                  <a:schemeClr val="tx1"/>
                </a:solidFill>
                <a:latin typeface="Zar"/>
              </a:rPr>
              <a:t>گذاری</a:t>
            </a:r>
            <a:r>
              <a:rPr lang="fa-IR" sz="2800" b="0" i="0" u="none" strike="noStrike" baseline="0">
                <a:solidFill>
                  <a:schemeClr val="tx1"/>
                </a:solidFill>
                <a:latin typeface="Calibri"/>
              </a:rPr>
              <a:t> </a:t>
            </a:r>
            <a:r>
              <a:rPr lang="fa-IR" sz="2800" b="0" i="0" u="none" strike="noStrike" baseline="0">
                <a:solidFill>
                  <a:schemeClr val="tx1"/>
                </a:solidFill>
                <a:latin typeface="Zar"/>
              </a:rPr>
              <a:t>دارایی</a:t>
            </a:r>
            <a:r>
              <a:rPr lang="fa-IR" sz="2800" b="0" i="0" u="none" strike="noStrike" baseline="0">
                <a:solidFill>
                  <a:schemeClr val="tx1"/>
                </a:solidFill>
                <a:latin typeface="Calibri"/>
              </a:rPr>
              <a:t> </a:t>
            </a:r>
            <a:r>
              <a:rPr lang="fa-IR" sz="2800" b="0" i="0" u="none" strike="noStrike" baseline="0">
                <a:solidFill>
                  <a:schemeClr val="tx1"/>
                </a:solidFill>
                <a:latin typeface="Zar"/>
              </a:rPr>
              <a:t>سرمایه</a:t>
            </a:r>
            <a:r>
              <a:rPr lang="fa-IR" sz="2800" b="0" i="0" u="none" strike="noStrike" baseline="0">
                <a:solidFill>
                  <a:schemeClr val="tx1"/>
                </a:solidFill>
                <a:latin typeface="Calibri"/>
              </a:rPr>
              <a:t> </a:t>
            </a:r>
            <a:r>
              <a:rPr lang="fa-IR" sz="2800" b="0" i="0" u="none" strike="noStrike" baseline="0">
                <a:solidFill>
                  <a:schemeClr val="tx1"/>
                </a:solidFill>
                <a:latin typeface="Zar"/>
              </a:rPr>
              <a:t>ای</a:t>
            </a:r>
            <a:r>
              <a:rPr lang="fa-IR" sz="2800" b="0" i="0" u="none" strike="noStrike" baseline="0">
                <a:solidFill>
                  <a:schemeClr val="tx1"/>
                </a:solidFill>
                <a:latin typeface="Calibri"/>
              </a:rPr>
              <a:t> </a:t>
            </a:r>
            <a:r>
              <a:rPr lang="fa-IR" sz="2800" b="0" i="0" u="none" strike="noStrike" baseline="0">
                <a:solidFill>
                  <a:schemeClr val="tx1"/>
                </a:solidFill>
                <a:latin typeface="Zar"/>
              </a:rPr>
              <a:t>مبتنی</a:t>
            </a:r>
            <a:r>
              <a:rPr lang="fa-IR" sz="2800" b="0" i="0" u="none" strike="noStrike" baseline="0">
                <a:solidFill>
                  <a:schemeClr val="tx1"/>
                </a:solidFill>
                <a:latin typeface="Calibri"/>
              </a:rPr>
              <a:t> </a:t>
            </a:r>
            <a:r>
              <a:rPr lang="fa-IR" sz="2800" b="0" i="0" u="none" strike="noStrike" baseline="0">
                <a:solidFill>
                  <a:schemeClr val="tx1"/>
                </a:solidFill>
                <a:latin typeface="Zar"/>
              </a:rPr>
              <a:t>بر</a:t>
            </a:r>
            <a:r>
              <a:rPr lang="fa-IR" sz="2800" b="0" i="0" u="none" strike="noStrike" baseline="0">
                <a:solidFill>
                  <a:schemeClr val="tx1"/>
                </a:solidFill>
                <a:latin typeface="Calibri"/>
              </a:rPr>
              <a:t> </a:t>
            </a:r>
            <a:r>
              <a:rPr lang="fa-IR" sz="2800" b="0" i="0" u="none" strike="noStrike" baseline="0">
                <a:solidFill>
                  <a:schemeClr val="tx1"/>
                </a:solidFill>
                <a:latin typeface="Zar"/>
              </a:rPr>
              <a:t>مصرف</a:t>
            </a:r>
            <a:r>
              <a:rPr lang="fa-IR" sz="2800" b="0" i="0" u="none" strike="noStrike" baseline="0">
                <a:solidFill>
                  <a:schemeClr val="tx1"/>
                </a:solidFill>
                <a:latin typeface="Calibri"/>
              </a:rPr>
              <a:t> </a:t>
            </a:r>
            <a:r>
              <a:rPr lang="fa-IR" sz="2800" b="0" i="0" u="none" strike="noStrike" baseline="0">
                <a:solidFill>
                  <a:schemeClr val="tx1"/>
                </a:solidFill>
                <a:latin typeface="Zar"/>
              </a:rPr>
              <a:t>دیگری</a:t>
            </a:r>
            <a:r>
              <a:rPr lang="fa-IR" sz="2800" b="0" i="0" u="none" strike="noStrike" baseline="0">
                <a:solidFill>
                  <a:schemeClr val="tx1"/>
                </a:solidFill>
                <a:latin typeface="Calibri"/>
              </a:rPr>
              <a:t> </a:t>
            </a:r>
            <a:r>
              <a:rPr lang="fa-IR" sz="2800" b="0" i="0" u="none" strike="noStrike" baseline="0">
                <a:solidFill>
                  <a:schemeClr val="tx1"/>
                </a:solidFill>
                <a:latin typeface="Zar"/>
              </a:rPr>
              <a:t>تحت</a:t>
            </a:r>
            <a:r>
              <a:rPr lang="fa-IR" sz="2800" b="0" i="0" u="none" strike="noStrike" baseline="0">
                <a:solidFill>
                  <a:schemeClr val="tx1"/>
                </a:solidFill>
                <a:latin typeface="Calibri"/>
              </a:rPr>
              <a:t> </a:t>
            </a:r>
            <a:r>
              <a:rPr lang="fa-IR" sz="2800" b="0" i="0" u="none" strike="noStrike" baseline="0">
                <a:solidFill>
                  <a:schemeClr val="tx1"/>
                </a:solidFill>
                <a:latin typeface="Zar"/>
              </a:rPr>
              <a:t>عنوان</a:t>
            </a:r>
            <a:r>
              <a:rPr sz="2800" b="0" i="0" u="none" strike="noStrike" baseline="0">
                <a:solidFill>
                  <a:schemeClr val="tx1"/>
                </a:solidFill>
                <a:latin typeface="Calibri"/>
              </a:rPr>
              <a:t> (CBPM)</a:t>
            </a:r>
            <a:r>
              <a:rPr lang="fa-IR" sz="2800" b="0" i="0" u="none" strike="noStrike" baseline="0">
                <a:solidFill>
                  <a:schemeClr val="tx1"/>
                </a:solidFill>
                <a:latin typeface="Calibri"/>
              </a:rPr>
              <a:t> </a:t>
            </a:r>
            <a:r>
              <a:rPr lang="fa-IR" sz="2800" b="0" i="0" u="none" strike="noStrike" baseline="0">
                <a:solidFill>
                  <a:schemeClr val="tx1"/>
                </a:solidFill>
                <a:latin typeface="Zar"/>
              </a:rPr>
              <a:t>دیگری</a:t>
            </a:r>
            <a:r>
              <a:rPr lang="fa-IR" sz="2800" b="0" i="0" u="none" strike="noStrike" baseline="0">
                <a:solidFill>
                  <a:schemeClr val="tx1"/>
                </a:solidFill>
                <a:latin typeface="Calibri"/>
              </a:rPr>
              <a:t> </a:t>
            </a:r>
            <a:r>
              <a:rPr lang="fa-IR" sz="2800" b="0" i="0" u="none" strike="noStrike" baseline="0">
                <a:solidFill>
                  <a:schemeClr val="tx1"/>
                </a:solidFill>
                <a:latin typeface="Zar"/>
              </a:rPr>
              <a:t>را</a:t>
            </a:r>
            <a:r>
              <a:rPr lang="fa-IR" sz="2800" b="0" i="0" u="none" strike="noStrike" baseline="0">
                <a:solidFill>
                  <a:schemeClr val="tx1"/>
                </a:solidFill>
                <a:latin typeface="Calibri"/>
              </a:rPr>
              <a:t> </a:t>
            </a:r>
            <a:r>
              <a:rPr lang="fa-IR" sz="2800" b="0" i="0" u="none" strike="noStrike" baseline="0">
                <a:solidFill>
                  <a:schemeClr val="tx1"/>
                </a:solidFill>
                <a:latin typeface="Zar"/>
              </a:rPr>
              <a:t>ارائه</a:t>
            </a:r>
            <a:r>
              <a:rPr lang="fa-IR" sz="2800" b="0" i="0" u="none" strike="noStrike" baseline="0">
                <a:solidFill>
                  <a:schemeClr val="tx1"/>
                </a:solidFill>
                <a:latin typeface="Calibri"/>
              </a:rPr>
              <a:t> </a:t>
            </a:r>
            <a:r>
              <a:rPr lang="fa-IR" sz="2800" b="0" i="0" u="none" strike="noStrike" baseline="0">
                <a:solidFill>
                  <a:schemeClr val="tx1"/>
                </a:solidFill>
                <a:latin typeface="Zar"/>
              </a:rPr>
              <a:t>که</a:t>
            </a:r>
            <a:r>
              <a:rPr lang="fa-IR" sz="2800" b="0" i="0" u="none" strike="noStrike" baseline="0">
                <a:solidFill>
                  <a:schemeClr val="tx1"/>
                </a:solidFill>
                <a:latin typeface="Calibri"/>
              </a:rPr>
              <a:t> </a:t>
            </a:r>
            <a:r>
              <a:rPr lang="fa-IR" sz="2800" b="0" i="0" u="none" strike="noStrike" baseline="0">
                <a:solidFill>
                  <a:schemeClr val="tx1"/>
                </a:solidFill>
                <a:latin typeface="Zar"/>
              </a:rPr>
              <a:t>مفروضات</a:t>
            </a:r>
            <a:r>
              <a:rPr lang="fa-IR" sz="2800" b="0" i="0" u="none" strike="noStrike" baseline="0">
                <a:solidFill>
                  <a:schemeClr val="tx1"/>
                </a:solidFill>
                <a:latin typeface="Calibri"/>
              </a:rPr>
              <a:t> </a:t>
            </a:r>
            <a:r>
              <a:rPr lang="fa-IR" sz="2800" b="0" i="0" u="none" strike="noStrike" baseline="0">
                <a:solidFill>
                  <a:schemeClr val="tx1"/>
                </a:solidFill>
                <a:latin typeface="Zar"/>
              </a:rPr>
              <a:t>هریک</a:t>
            </a:r>
            <a:r>
              <a:rPr lang="fa-IR" sz="2800" b="0" i="0" u="none" strike="noStrike" baseline="0">
                <a:solidFill>
                  <a:schemeClr val="tx1"/>
                </a:solidFill>
                <a:latin typeface="Calibri"/>
              </a:rPr>
              <a:t> </a:t>
            </a:r>
            <a:r>
              <a:rPr lang="fa-IR" sz="2800" b="0" i="0" u="none" strike="noStrike" baseline="0">
                <a:solidFill>
                  <a:schemeClr val="tx1"/>
                </a:solidFill>
                <a:latin typeface="Zar"/>
              </a:rPr>
              <a:t>و</a:t>
            </a:r>
            <a:r>
              <a:rPr lang="fa-IR" sz="2800" b="0" i="0" u="none" strike="noStrike" baseline="0">
                <a:solidFill>
                  <a:schemeClr val="tx1"/>
                </a:solidFill>
                <a:latin typeface="Calibri"/>
              </a:rPr>
              <a:t> </a:t>
            </a:r>
            <a:r>
              <a:rPr lang="fa-IR" sz="2800" b="0" i="0" u="none" strike="noStrike" baseline="0">
                <a:solidFill>
                  <a:schemeClr val="tx1"/>
                </a:solidFill>
                <a:latin typeface="Zar"/>
              </a:rPr>
              <a:t>ارتباط</a:t>
            </a:r>
            <a:r>
              <a:rPr lang="fa-IR" sz="2800" b="0" i="0" u="none" strike="noStrike" baseline="0">
                <a:solidFill>
                  <a:schemeClr val="tx1"/>
                </a:solidFill>
                <a:latin typeface="Calibri"/>
              </a:rPr>
              <a:t> </a:t>
            </a:r>
            <a:r>
              <a:rPr lang="fa-IR" sz="2800" b="0" i="0" u="none" strike="noStrike" baseline="0">
                <a:solidFill>
                  <a:schemeClr val="tx1"/>
                </a:solidFill>
                <a:latin typeface="Zar"/>
              </a:rPr>
              <a:t>آنها</a:t>
            </a:r>
            <a:r>
              <a:rPr lang="fa-IR" sz="2800" b="0" i="0" u="none" strike="noStrike" baseline="0">
                <a:solidFill>
                  <a:schemeClr val="tx1"/>
                </a:solidFill>
                <a:latin typeface="Calibri"/>
              </a:rPr>
              <a:t> </a:t>
            </a:r>
            <a:r>
              <a:rPr lang="fa-IR" sz="2800" b="0" i="0" u="none" strike="noStrike" baseline="0">
                <a:solidFill>
                  <a:schemeClr val="tx1"/>
                </a:solidFill>
                <a:latin typeface="Zar"/>
              </a:rPr>
              <a:t>در</a:t>
            </a:r>
            <a:r>
              <a:rPr lang="fa-IR" sz="2800" b="0" i="0" u="none" strike="noStrike" baseline="0">
                <a:solidFill>
                  <a:schemeClr val="tx1"/>
                </a:solidFill>
                <a:latin typeface="Calibri"/>
              </a:rPr>
              <a:t> </a:t>
            </a:r>
            <a:r>
              <a:rPr lang="fa-IR" sz="2800" b="0" i="0" u="none" strike="noStrike" baseline="0">
                <a:solidFill>
                  <a:schemeClr val="tx1"/>
                </a:solidFill>
                <a:latin typeface="Zar"/>
              </a:rPr>
              <a:t>نمایشگر</a:t>
            </a:r>
            <a:r>
              <a:rPr lang="fa-IR" sz="2800" b="0" i="0" u="none" strike="noStrike" baseline="0">
                <a:solidFill>
                  <a:schemeClr val="tx1"/>
                </a:solidFill>
                <a:latin typeface="Calibri"/>
              </a:rPr>
              <a:t> </a:t>
            </a:r>
            <a:r>
              <a:rPr lang="fa-IR" sz="2800" b="0" i="0" u="none" strike="noStrike" baseline="0">
                <a:solidFill>
                  <a:schemeClr val="tx1"/>
                </a:solidFill>
                <a:latin typeface="Zar"/>
              </a:rPr>
              <a:t>شماره</a:t>
            </a:r>
            <a:r>
              <a:rPr lang="fa-IR" sz="2800" b="0" i="0" u="none" strike="noStrike" baseline="0">
                <a:solidFill>
                  <a:schemeClr val="tx1"/>
                </a:solidFill>
                <a:latin typeface="Calibri"/>
              </a:rPr>
              <a:t> 6-5 </a:t>
            </a:r>
            <a:r>
              <a:rPr lang="fa-IR" sz="2800" b="0" i="0" u="none" strike="noStrike" baseline="0">
                <a:solidFill>
                  <a:schemeClr val="tx1"/>
                </a:solidFill>
                <a:latin typeface="Zar"/>
              </a:rPr>
              <a:t>بیان</a:t>
            </a:r>
            <a:r>
              <a:rPr lang="fa-IR" sz="2800" b="0" i="0" u="none" strike="noStrike" baseline="0">
                <a:solidFill>
                  <a:schemeClr val="tx1"/>
                </a:solidFill>
                <a:latin typeface="Calibri"/>
              </a:rPr>
              <a:t> </a:t>
            </a:r>
            <a:r>
              <a:rPr lang="fa-IR" sz="2800" b="0" i="0" u="none" strike="noStrike" baseline="0">
                <a:solidFill>
                  <a:schemeClr val="tx1"/>
                </a:solidFill>
                <a:latin typeface="Zar"/>
              </a:rPr>
              <a:t>شده</a:t>
            </a:r>
            <a:r>
              <a:rPr lang="fa-IR" sz="2800" b="0" i="0" u="none" strike="noStrike" baseline="0">
                <a:solidFill>
                  <a:schemeClr val="tx1"/>
                </a:solidFill>
                <a:latin typeface="Calibri"/>
              </a:rPr>
              <a:t> </a:t>
            </a:r>
            <a:r>
              <a:rPr lang="fa-IR" sz="2800" b="0" i="0" u="none" strike="noStrike" baseline="0">
                <a:solidFill>
                  <a:schemeClr val="tx1"/>
                </a:solidFill>
                <a:latin typeface="Zar"/>
              </a:rPr>
              <a:t>است</a:t>
            </a:r>
            <a:r>
              <a:rPr sz="1400" b="0" i="0" u="none" strike="noStrike" baseline="0">
                <a:solidFill>
                  <a:schemeClr val="tx1"/>
                </a:solidFill>
                <a:latin typeface="Arial"/>
              </a:rPr>
              <a:t> </a:t>
            </a:r>
          </a:p>
        </p:txBody>
      </p:sp>
      <p:sp>
        <p:nvSpPr>
          <p:cNvPr id="3" name="Rectangle 2"/>
          <p:cNvSpPr/>
          <p:nvPr/>
        </p:nvSpPr>
        <p:spPr>
          <a:xfrm>
            <a:off x="0" y="457200"/>
            <a:ext cx="12192000" cy="0"/>
          </a:xfrm>
          <a:prstGeom prst="rect">
            <a:avLst/>
          </a:prstGeom>
          <a:noFill/>
          <a:ln>
            <a:noFill/>
          </a:ln>
        </p:spPr>
        <p:txBody>
          <a:bodyPr wrap="none" lIns="91440" tIns="45720" rIns="91440" bIns="45720" anchor="ctr"/>
          <a:lstStyle>
            <a:lvl1pPr lvl="0">
              <a:defRPr/>
            </a:lvl1pPr>
          </a:lstStyle>
          <a:p>
            <a:pPr marL="0" lvl="0" indent="0" algn="l">
              <a:lnSpc>
                <a:spcPct val="100000"/>
              </a:lnSpc>
              <a:buNone/>
            </a:pPr>
            <a:r>
              <a:rPr lang="fa-IR" sz="1400" b="0" i="0" u="none" strike="noStrike" baseline="0">
                <a:solidFill>
                  <a:schemeClr val="tx1"/>
                </a:solidFill>
                <a:latin typeface="Calibri"/>
              </a:rPr>
              <a:t>	</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3282558840"/>
              </p:ext>
            </p:extLst>
          </p:nvPr>
        </p:nvGraphicFramePr>
        <p:xfrm>
          <a:off x="1106311" y="446842"/>
          <a:ext cx="7326313" cy="992028"/>
        </p:xfrm>
        <a:graphic>
          <a:graphicData uri="http://schemas.openxmlformats.org/drawingml/2006/table">
            <a:tbl>
              <a:tblPr/>
              <a:tblGrid>
                <a:gridCol w="7326312"/>
              </a:tblGrid>
              <a:tr h="680878">
                <a:tc>
                  <a:txBody>
                    <a:bodyPr/>
                    <a:lstStyle>
                      <a:lvl1pPr lvl="0">
                        <a:defRPr/>
                      </a:lvl1pPr>
                    </a:lstStyle>
                    <a:p>
                      <a:pPr marL="0" lvl="0" algn="just">
                        <a:lnSpc>
                          <a:spcPct val="115000"/>
                        </a:lnSpc>
                      </a:pPr>
                      <a:r>
                        <a:rPr sz="1800">
                          <a:latin typeface="Calibri"/>
                        </a:rPr>
                        <a:t>CBPM</a:t>
                      </a:r>
                    </a:p>
                    <a:p>
                      <a:pPr marL="0" lvl="0" algn="just">
                        <a:lnSpc>
                          <a:spcPct val="115000"/>
                        </a:lnSpc>
                      </a:pPr>
                      <a:r>
                        <a:rPr lang="fa-IR" sz="1800">
                          <a:latin typeface="Zar"/>
                        </a:rPr>
                        <a:t>مصرف</a:t>
                      </a:r>
                      <a:r>
                        <a:rPr lang="fa-IR" sz="1800">
                          <a:latin typeface="Calibri"/>
                        </a:rPr>
                        <a:t> </a:t>
                      </a:r>
                      <a:r>
                        <a:rPr lang="fa-IR" sz="1800">
                          <a:latin typeface="Zar"/>
                        </a:rPr>
                        <a:t>کنندگان</a:t>
                      </a:r>
                      <a:r>
                        <a:rPr lang="fa-IR" sz="1800">
                          <a:latin typeface="Calibri"/>
                        </a:rPr>
                        <a:t> </a:t>
                      </a:r>
                      <a:r>
                        <a:rPr lang="fa-IR" sz="1800">
                          <a:latin typeface="Zar"/>
                        </a:rPr>
                        <a:t>دارای</a:t>
                      </a:r>
                      <a:r>
                        <a:rPr lang="fa-IR" sz="1800">
                          <a:latin typeface="Calibri"/>
                        </a:rPr>
                        <a:t> </a:t>
                      </a:r>
                      <a:r>
                        <a:rPr lang="fa-IR" sz="1800">
                          <a:latin typeface="Zar"/>
                        </a:rPr>
                        <a:t>توابع</a:t>
                      </a:r>
                      <a:r>
                        <a:rPr lang="fa-IR" sz="1800">
                          <a:latin typeface="Calibri"/>
                        </a:rPr>
                        <a:t> </a:t>
                      </a:r>
                      <a:r>
                        <a:rPr sz="1800">
                          <a:latin typeface="Calibri"/>
                        </a:rPr>
                        <a:t>NMEU</a:t>
                      </a:r>
                      <a:r>
                        <a:rPr lang="fa-IR" sz="1800">
                          <a:latin typeface="Calibri"/>
                        </a:rPr>
                        <a:t> </a:t>
                      </a:r>
                      <a:r>
                        <a:rPr lang="fa-IR" sz="1800">
                          <a:latin typeface="Zar"/>
                        </a:rPr>
                        <a:t>حالت</a:t>
                      </a:r>
                      <a:r>
                        <a:rPr lang="fa-IR" sz="1800">
                          <a:latin typeface="Calibri"/>
                        </a:rPr>
                        <a:t> </a:t>
                      </a:r>
                      <a:r>
                        <a:rPr lang="fa-IR" sz="1800">
                          <a:latin typeface="Zar"/>
                        </a:rPr>
                        <a:t>مستقل</a:t>
                      </a:r>
                      <a:r>
                        <a:rPr lang="fa-IR" sz="1800">
                          <a:latin typeface="Calibri"/>
                        </a:rPr>
                        <a:t> </a:t>
                      </a:r>
                      <a:r>
                        <a:rPr lang="fa-IR" sz="1800">
                          <a:latin typeface="Zar"/>
                        </a:rPr>
                        <a:t>و</a:t>
                      </a:r>
                      <a:r>
                        <a:rPr lang="fa-IR" sz="1800">
                          <a:latin typeface="Calibri"/>
                        </a:rPr>
                        <a:t> </a:t>
                      </a:r>
                      <a:r>
                        <a:rPr lang="fa-IR" sz="1800">
                          <a:latin typeface="Zar"/>
                        </a:rPr>
                        <a:t>زمان</a:t>
                      </a:r>
                      <a:r>
                        <a:rPr lang="fa-IR" sz="1800">
                          <a:latin typeface="Calibri"/>
                        </a:rPr>
                        <a:t> </a:t>
                      </a:r>
                      <a:r>
                        <a:rPr lang="fa-IR" sz="1800">
                          <a:latin typeface="Zar"/>
                        </a:rPr>
                        <a:t>مجزا</a:t>
                      </a:r>
                      <a:r>
                        <a:rPr lang="fa-IR" sz="1800">
                          <a:latin typeface="Calibri"/>
                        </a:rPr>
                        <a:t> </a:t>
                      </a:r>
                      <a:r>
                        <a:rPr lang="fa-IR" sz="1800">
                          <a:latin typeface="Zar"/>
                        </a:rPr>
                        <a:t>میباشد</a:t>
                      </a:r>
                      <a:r>
                        <a:rPr lang="fa-IR" sz="1800">
                          <a:latin typeface="Calibri"/>
                        </a:rPr>
                        <a:t>.</a:t>
                      </a:r>
                    </a:p>
                    <a:p>
                      <a:pPr marL="0" lvl="0" algn="just">
                        <a:lnSpc>
                          <a:spcPct val="115000"/>
                        </a:lnSpc>
                      </a:pPr>
                      <a:r>
                        <a:rPr lang="fa-IR" sz="1800">
                          <a:latin typeface="Zar"/>
                        </a:rPr>
                        <a:t>آنها</a:t>
                      </a:r>
                      <a:r>
                        <a:rPr lang="fa-IR" sz="1800">
                          <a:latin typeface="Calibri"/>
                        </a:rPr>
                        <a:t> </a:t>
                      </a:r>
                      <a:r>
                        <a:rPr lang="fa-IR" sz="1800">
                          <a:latin typeface="Zar"/>
                        </a:rPr>
                        <a:t>دارای</a:t>
                      </a:r>
                      <a:r>
                        <a:rPr lang="fa-IR" sz="1800">
                          <a:latin typeface="Calibri"/>
                        </a:rPr>
                        <a:t> </a:t>
                      </a:r>
                      <a:r>
                        <a:rPr lang="fa-IR" sz="1800">
                          <a:latin typeface="Zar"/>
                        </a:rPr>
                        <a:t>انتظارات</a:t>
                      </a:r>
                      <a:r>
                        <a:rPr lang="fa-IR" sz="1800">
                          <a:latin typeface="Calibri"/>
                        </a:rPr>
                        <a:t> </a:t>
                      </a:r>
                      <a:r>
                        <a:rPr lang="fa-IR" sz="1800">
                          <a:latin typeface="Zar"/>
                        </a:rPr>
                        <a:t>مشابه</a:t>
                      </a:r>
                      <a:r>
                        <a:rPr lang="fa-IR" sz="1800">
                          <a:latin typeface="Calibri"/>
                        </a:rPr>
                        <a:t> </a:t>
                      </a:r>
                      <a:r>
                        <a:rPr lang="fa-IR" sz="1800">
                          <a:latin typeface="Zar"/>
                        </a:rPr>
                        <a:t>و</a:t>
                      </a:r>
                      <a:r>
                        <a:rPr lang="fa-IR" sz="1800">
                          <a:latin typeface="Calibri"/>
                        </a:rPr>
                        <a:t> </a:t>
                      </a:r>
                      <a:r>
                        <a:rPr lang="fa-IR" sz="1800">
                          <a:latin typeface="Zar"/>
                        </a:rPr>
                        <a:t>پیش</a:t>
                      </a:r>
                      <a:r>
                        <a:rPr lang="fa-IR" sz="1800">
                          <a:latin typeface="Calibri"/>
                        </a:rPr>
                        <a:t> </a:t>
                      </a:r>
                      <a:r>
                        <a:rPr lang="fa-IR" sz="1800">
                          <a:latin typeface="Zar"/>
                        </a:rPr>
                        <a:t>بینی</a:t>
                      </a:r>
                      <a:r>
                        <a:rPr lang="fa-IR" sz="1800">
                          <a:latin typeface="Calibri"/>
                        </a:rPr>
                        <a:t> </a:t>
                      </a:r>
                      <a:r>
                        <a:rPr lang="fa-IR" sz="1800">
                          <a:latin typeface="Zar"/>
                        </a:rPr>
                        <a:t>دقیق</a:t>
                      </a:r>
                      <a:r>
                        <a:rPr lang="fa-IR" sz="1800">
                          <a:latin typeface="Calibri"/>
                        </a:rPr>
                        <a:t> </a:t>
                      </a:r>
                      <a:r>
                        <a:rPr lang="fa-IR" sz="1800">
                          <a:latin typeface="Zar"/>
                        </a:rPr>
                        <a:t>شرطی</a:t>
                      </a:r>
                      <a:r>
                        <a:rPr lang="fa-IR" sz="1800">
                          <a:latin typeface="Calibri"/>
                        </a:rPr>
                        <a:t> </a:t>
                      </a:r>
                      <a:r>
                        <a:rPr lang="fa-IR" sz="1800">
                          <a:latin typeface="Zar"/>
                        </a:rPr>
                        <a:t>ستند</a:t>
                      </a:r>
                      <a:r>
                        <a:rPr lang="fa-IR" sz="1400">
                          <a:latin typeface="Calibri"/>
                        </a:rPr>
                        <a:t>.</a:t>
                      </a:r>
                    </a:p>
                  </a:txBody>
                  <a:tcPr marL="68580" marR="68580" marT="0" marB="0">
                    <a:lnL w="12700" cap="flat">
                      <a:solidFill>
                        <a:srgbClr val="000000"/>
                      </a:solidFill>
                      <a:round/>
                      <a:headEnd type="none" w="med" len="med"/>
                      <a:tailEnd type="none" w="med" len="med"/>
                    </a:lnL>
                    <a:lnR w="12700" cap="flat">
                      <a:solidFill>
                        <a:srgbClr val="000000"/>
                      </a:solidFill>
                      <a:round/>
                      <a:headEnd type="none" w="med" len="med"/>
                      <a:tailEnd type="none" w="med" len="med"/>
                    </a:lnR>
                    <a:lnT w="12700" cap="flat">
                      <a:solidFill>
                        <a:srgbClr val="000000"/>
                      </a:solidFill>
                      <a:round/>
                      <a:headEnd type="none" w="med" len="med"/>
                      <a:tailEnd type="none" w="med" len="med"/>
                    </a:lnT>
                    <a:lnB w="12700" cap="flat">
                      <a:solidFill>
                        <a:srgbClr val="000000"/>
                      </a:solidFill>
                      <a:round/>
                      <a:headEnd type="none" w="med" len="med"/>
                      <a:tailEnd type="none" w="med" len="med"/>
                    </a:lnB>
                  </a:tcPr>
                </a:tc>
              </a:tr>
            </a:tbl>
          </a:graphicData>
        </a:graphic>
      </p:graphicFrame>
      <p:graphicFrame>
        <p:nvGraphicFramePr>
          <p:cNvPr id="3" name="Table 2"/>
          <p:cNvGraphicFramePr/>
          <p:nvPr>
            <p:extLst>
              <p:ext uri="{D42A27DB-BD31-4B8C-83A1-F6EECF244321}">
                <p14:modId xmlns:p14="http://schemas.microsoft.com/office/powerpoint/2010/main" val="3282558840"/>
              </p:ext>
            </p:extLst>
          </p:nvPr>
        </p:nvGraphicFramePr>
        <p:xfrm>
          <a:off x="1515329" y="4233333"/>
          <a:ext cx="6469063" cy="1903213"/>
        </p:xfrm>
        <a:graphic>
          <a:graphicData uri="http://schemas.openxmlformats.org/drawingml/2006/table">
            <a:tbl>
              <a:tblPr/>
              <a:tblGrid>
                <a:gridCol w="1554162"/>
                <a:gridCol w="1600200"/>
                <a:gridCol w="2114550"/>
                <a:gridCol w="1200150"/>
              </a:tblGrid>
              <a:tr h="1903213">
                <a:tc>
                  <a:txBody>
                    <a:bodyPr/>
                    <a:lstStyle>
                      <a:lvl1pPr lvl="0">
                        <a:defRPr/>
                      </a:lvl1pPr>
                    </a:lstStyle>
                    <a:p>
                      <a:pPr marL="0" lvl="0" algn="r">
                        <a:lnSpc>
                          <a:spcPct val="115000"/>
                        </a:lnSpc>
                      </a:pPr>
                      <a:r>
                        <a:rPr sz="1400">
                          <a:latin typeface="Calibri"/>
                        </a:rPr>
                        <a:t>APT</a:t>
                      </a:r>
                    </a:p>
                    <a:p>
                      <a:pPr marL="0" lvl="0" algn="r">
                        <a:lnSpc>
                          <a:spcPct val="115000"/>
                        </a:lnSpc>
                      </a:pPr>
                      <a:r>
                        <a:rPr lang="fa-IR" sz="1400">
                          <a:latin typeface="Calibri"/>
                        </a:rPr>
                        <a:t>*</a:t>
                      </a:r>
                      <a:r>
                        <a:rPr lang="fa-IR" sz="1400">
                          <a:latin typeface="Zar"/>
                        </a:rPr>
                        <a:t>چند</a:t>
                      </a:r>
                      <a:r>
                        <a:rPr lang="fa-IR" sz="1400">
                          <a:latin typeface="Calibri"/>
                        </a:rPr>
                        <a:t> </a:t>
                      </a:r>
                      <a:r>
                        <a:rPr lang="fa-IR" sz="1400">
                          <a:latin typeface="Zar"/>
                        </a:rPr>
                        <a:t>دوره</a:t>
                      </a:r>
                      <a:r>
                        <a:rPr lang="fa-IR" sz="1400">
                          <a:latin typeface="Calibri"/>
                        </a:rPr>
                        <a:t> </a:t>
                      </a:r>
                      <a:r>
                        <a:rPr lang="fa-IR" sz="1400">
                          <a:latin typeface="Zar"/>
                        </a:rPr>
                        <a:t>ای</a:t>
                      </a:r>
                      <a:r>
                        <a:rPr lang="fa-IR" sz="1400">
                          <a:latin typeface="Calibri"/>
                        </a:rPr>
                        <a:t> </a:t>
                      </a:r>
                    </a:p>
                    <a:p>
                      <a:pPr marL="0" lvl="0" algn="r">
                        <a:lnSpc>
                          <a:spcPct val="115000"/>
                        </a:lnSpc>
                      </a:pPr>
                      <a:r>
                        <a:rPr lang="fa-IR" sz="1400">
                          <a:latin typeface="Calibri"/>
                        </a:rPr>
                        <a:t>*</a:t>
                      </a:r>
                      <a:r>
                        <a:rPr lang="fa-IR" sz="1400">
                          <a:latin typeface="Zar"/>
                        </a:rPr>
                        <a:t>درآمدآـی</a:t>
                      </a:r>
                      <a:r>
                        <a:rPr lang="fa-IR" sz="1400">
                          <a:latin typeface="Calibri"/>
                        </a:rPr>
                        <a:t> </a:t>
                      </a:r>
                      <a:r>
                        <a:rPr lang="fa-IR" sz="1400">
                          <a:latin typeface="Zar"/>
                        </a:rPr>
                        <a:t>از</a:t>
                      </a:r>
                      <a:r>
                        <a:rPr lang="fa-IR" sz="1400">
                          <a:latin typeface="Calibri"/>
                        </a:rPr>
                        <a:t> </a:t>
                      </a:r>
                      <a:r>
                        <a:rPr lang="fa-IR" sz="1400">
                          <a:latin typeface="Zar"/>
                        </a:rPr>
                        <a:t>یک</a:t>
                      </a:r>
                      <a:r>
                        <a:rPr lang="fa-IR" sz="1400">
                          <a:latin typeface="Calibri"/>
                        </a:rPr>
                        <a:t> </a:t>
                      </a:r>
                      <a:r>
                        <a:rPr lang="fa-IR" sz="1400">
                          <a:latin typeface="Zar"/>
                        </a:rPr>
                        <a:t>منبع</a:t>
                      </a:r>
                      <a:r>
                        <a:rPr lang="fa-IR" sz="1400">
                          <a:latin typeface="Calibri"/>
                        </a:rPr>
                        <a:t> </a:t>
                      </a:r>
                      <a:r>
                        <a:rPr lang="fa-IR" sz="1400">
                          <a:latin typeface="Zar"/>
                        </a:rPr>
                        <a:t>است</a:t>
                      </a:r>
                      <a:r>
                        <a:rPr lang="fa-IR" sz="1400">
                          <a:latin typeface="Calibri"/>
                        </a:rPr>
                        <a:t>.</a:t>
                      </a:r>
                    </a:p>
                  </a:txBody>
                  <a:tcPr marL="68580" marR="68580" marT="0" marB="0">
                    <a:lnL w="12700" cap="flat">
                      <a:solidFill>
                        <a:srgbClr val="000000"/>
                      </a:solidFill>
                      <a:round/>
                      <a:headEnd type="none" w="med" len="med"/>
                      <a:tailEnd type="none" w="med" len="med"/>
                    </a:lnL>
                    <a:lnR w="12700" cap="flat">
                      <a:solidFill>
                        <a:srgbClr val="000000"/>
                      </a:solidFill>
                      <a:round/>
                      <a:headEnd type="none" w="med" len="med"/>
                      <a:tailEnd type="none" w="med" len="med"/>
                    </a:lnR>
                    <a:lnT w="12700" cap="flat">
                      <a:solidFill>
                        <a:srgbClr val="000000"/>
                      </a:solidFill>
                      <a:round/>
                      <a:headEnd type="none" w="med" len="med"/>
                      <a:tailEnd type="none" w="med" len="med"/>
                    </a:lnT>
                    <a:lnB w="12700" cap="flat">
                      <a:solidFill>
                        <a:srgbClr val="000000"/>
                      </a:solidFill>
                      <a:round/>
                      <a:headEnd type="none" w="med" len="med"/>
                      <a:tailEnd type="none" w="med" len="med"/>
                    </a:lnB>
                  </a:tcPr>
                </a:tc>
                <a:tc>
                  <a:txBody>
                    <a:bodyPr/>
                    <a:lstStyle>
                      <a:lvl1pPr lvl="0">
                        <a:defRPr/>
                      </a:lvl1pPr>
                    </a:lstStyle>
                    <a:p>
                      <a:pPr marL="0" lvl="0" algn="r">
                        <a:lnSpc>
                          <a:spcPct val="115000"/>
                        </a:lnSpc>
                      </a:pPr>
                      <a:r>
                        <a:rPr sz="1400">
                          <a:latin typeface="Calibri"/>
                        </a:rPr>
                        <a:t>CAPM</a:t>
                      </a:r>
                      <a:r>
                        <a:rPr lang="fa-IR" sz="1400">
                          <a:latin typeface="Calibri"/>
                        </a:rPr>
                        <a:t>-</a:t>
                      </a:r>
                      <a:r>
                        <a:rPr sz="1400">
                          <a:latin typeface="Calibri"/>
                        </a:rPr>
                        <a:t>C</a:t>
                      </a:r>
                    </a:p>
                    <a:p>
                      <a:pPr marL="0" lvl="0" algn="r">
                        <a:lnSpc>
                          <a:spcPct val="115000"/>
                        </a:lnSpc>
                      </a:pPr>
                      <a:r>
                        <a:rPr lang="fa-IR" sz="1400">
                          <a:latin typeface="Calibri"/>
                        </a:rPr>
                        <a:t>*</a:t>
                      </a:r>
                      <a:r>
                        <a:rPr lang="fa-IR" sz="1400">
                          <a:latin typeface="Zar"/>
                        </a:rPr>
                        <a:t>چند</a:t>
                      </a:r>
                      <a:r>
                        <a:rPr lang="fa-IR" sz="1400">
                          <a:latin typeface="Calibri"/>
                        </a:rPr>
                        <a:t> </a:t>
                      </a:r>
                      <a:r>
                        <a:rPr lang="fa-IR" sz="1400">
                          <a:latin typeface="Zar"/>
                        </a:rPr>
                        <a:t>دوره</a:t>
                      </a:r>
                      <a:r>
                        <a:rPr lang="fa-IR" sz="1400">
                          <a:latin typeface="Calibri"/>
                        </a:rPr>
                        <a:t> </a:t>
                      </a:r>
                      <a:r>
                        <a:rPr lang="fa-IR" sz="1400">
                          <a:latin typeface="Zar"/>
                        </a:rPr>
                        <a:t>ای</a:t>
                      </a:r>
                    </a:p>
                    <a:p>
                      <a:pPr marL="0" lvl="0" algn="r">
                        <a:lnSpc>
                          <a:spcPct val="115000"/>
                        </a:lnSpc>
                      </a:pPr>
                      <a:r>
                        <a:rPr lang="fa-IR" sz="1400">
                          <a:latin typeface="Calibri"/>
                        </a:rPr>
                        <a:t>*</a:t>
                      </a:r>
                      <a:r>
                        <a:rPr lang="fa-IR" sz="1400">
                          <a:latin typeface="Zar"/>
                        </a:rPr>
                        <a:t>ضریب</a:t>
                      </a:r>
                      <a:r>
                        <a:rPr lang="fa-IR" sz="1400">
                          <a:latin typeface="Calibri"/>
                        </a:rPr>
                        <a:t> </a:t>
                      </a:r>
                      <a:r>
                        <a:rPr lang="fa-IR" sz="1400">
                          <a:latin typeface="Zar"/>
                        </a:rPr>
                        <a:t>مروط</a:t>
                      </a:r>
                      <a:r>
                        <a:rPr lang="fa-IR" sz="1400">
                          <a:latin typeface="Calibri"/>
                        </a:rPr>
                        <a:t> </a:t>
                      </a:r>
                      <a:r>
                        <a:rPr lang="fa-IR" sz="1400">
                          <a:latin typeface="Zar"/>
                        </a:rPr>
                        <a:t>به</a:t>
                      </a:r>
                      <a:r>
                        <a:rPr lang="fa-IR" sz="1400">
                          <a:latin typeface="Calibri"/>
                        </a:rPr>
                        <a:t> </a:t>
                      </a:r>
                      <a:r>
                        <a:rPr lang="fa-IR" sz="1400">
                          <a:latin typeface="Zar"/>
                        </a:rPr>
                        <a:t>ریسک</a:t>
                      </a:r>
                      <a:r>
                        <a:rPr lang="fa-IR" sz="1400">
                          <a:latin typeface="Calibri"/>
                        </a:rPr>
                        <a:t> </a:t>
                      </a:r>
                      <a:r>
                        <a:rPr lang="fa-IR" sz="1400">
                          <a:latin typeface="Zar"/>
                        </a:rPr>
                        <a:t>گریزی</a:t>
                      </a:r>
                      <a:r>
                        <a:rPr lang="fa-IR" sz="1400">
                          <a:latin typeface="Calibri"/>
                        </a:rPr>
                        <a:t> </a:t>
                      </a:r>
                      <a:r>
                        <a:rPr lang="fa-IR" sz="1400">
                          <a:latin typeface="Zar"/>
                        </a:rPr>
                        <a:t>یکسان</a:t>
                      </a:r>
                      <a:r>
                        <a:rPr lang="fa-IR" sz="1400">
                          <a:latin typeface="Calibri"/>
                        </a:rPr>
                        <a:t> </a:t>
                      </a:r>
                      <a:r>
                        <a:rPr lang="fa-IR" sz="1400">
                          <a:latin typeface="Zar"/>
                        </a:rPr>
                        <a:t>است</a:t>
                      </a:r>
                      <a:r>
                        <a:rPr lang="fa-IR" sz="1400">
                          <a:latin typeface="Calibri"/>
                        </a:rPr>
                        <a:t>.</a:t>
                      </a:r>
                    </a:p>
                    <a:p>
                      <a:pPr marL="0" lvl="0" algn="r">
                        <a:lnSpc>
                          <a:spcPct val="115000"/>
                        </a:lnSpc>
                      </a:pPr>
                      <a:r>
                        <a:rPr lang="fa-IR" sz="1400">
                          <a:latin typeface="Calibri"/>
                        </a:rPr>
                        <a:t>*</a:t>
                      </a:r>
                      <a:r>
                        <a:rPr lang="fa-IR" sz="1400">
                          <a:latin typeface="Zar"/>
                        </a:rPr>
                        <a:t>درآمدی</a:t>
                      </a:r>
                      <a:r>
                        <a:rPr lang="fa-IR" sz="1400">
                          <a:latin typeface="Calibri"/>
                        </a:rPr>
                        <a:t> </a:t>
                      </a:r>
                      <a:r>
                        <a:rPr lang="fa-IR" sz="1400">
                          <a:latin typeface="Zar"/>
                        </a:rPr>
                        <a:t>آتی</a:t>
                      </a:r>
                      <a:r>
                        <a:rPr lang="fa-IR" sz="1400">
                          <a:latin typeface="Calibri"/>
                        </a:rPr>
                        <a:t> </a:t>
                      </a:r>
                      <a:r>
                        <a:rPr lang="fa-IR" sz="1400">
                          <a:latin typeface="Zar"/>
                        </a:rPr>
                        <a:t>از</a:t>
                      </a:r>
                      <a:r>
                        <a:rPr lang="fa-IR" sz="1400">
                          <a:latin typeface="Calibri"/>
                        </a:rPr>
                        <a:t> </a:t>
                      </a:r>
                      <a:r>
                        <a:rPr lang="fa-IR" sz="1400">
                          <a:latin typeface="Zar"/>
                        </a:rPr>
                        <a:t>یک</a:t>
                      </a:r>
                      <a:r>
                        <a:rPr lang="fa-IR" sz="1400">
                          <a:latin typeface="Calibri"/>
                        </a:rPr>
                        <a:t> </a:t>
                      </a:r>
                      <a:r>
                        <a:rPr lang="fa-IR" sz="1400">
                          <a:latin typeface="Zar"/>
                        </a:rPr>
                        <a:t>منبع</a:t>
                      </a:r>
                      <a:r>
                        <a:rPr lang="fa-IR" sz="1400">
                          <a:latin typeface="Calibri"/>
                        </a:rPr>
                        <a:t> </a:t>
                      </a:r>
                      <a:r>
                        <a:rPr lang="fa-IR" sz="1400">
                          <a:latin typeface="Zar"/>
                        </a:rPr>
                        <a:t>است</a:t>
                      </a:r>
                    </a:p>
                    <a:p>
                      <a:pPr marL="0" lvl="0" algn="r">
                        <a:lnSpc>
                          <a:spcPct val="115000"/>
                        </a:lnSpc>
                      </a:pPr>
                      <a:r>
                        <a:rPr sz="1400">
                          <a:latin typeface="Calibri"/>
                        </a:rPr>
                        <a:t>M=C+                   </a:t>
                      </a:r>
                      <a:r>
                        <a:rPr lang="fa-IR" sz="1400">
                          <a:latin typeface="Calibri"/>
                        </a:rPr>
                        <a:t> </a:t>
                      </a:r>
                    </a:p>
                  </a:txBody>
                  <a:tcPr marL="68580" marR="68580" marT="0" marB="0">
                    <a:lnL w="12700" cap="flat">
                      <a:solidFill>
                        <a:srgbClr val="000000"/>
                      </a:solidFill>
                      <a:round/>
                      <a:headEnd type="none" w="med" len="med"/>
                      <a:tailEnd type="none" w="med" len="med"/>
                    </a:lnL>
                    <a:lnR w="12700" cap="flat">
                      <a:solidFill>
                        <a:srgbClr val="000000"/>
                      </a:solidFill>
                      <a:round/>
                      <a:headEnd type="none" w="med" len="med"/>
                      <a:tailEnd type="none" w="med" len="med"/>
                    </a:lnR>
                    <a:lnT w="12700" cap="flat">
                      <a:solidFill>
                        <a:srgbClr val="000000"/>
                      </a:solidFill>
                      <a:round/>
                      <a:headEnd type="none" w="med" len="med"/>
                      <a:tailEnd type="none" w="med" len="med"/>
                    </a:lnT>
                    <a:lnB w="12700" cap="flat">
                      <a:solidFill>
                        <a:srgbClr val="000000"/>
                      </a:solidFill>
                      <a:round/>
                      <a:headEnd type="none" w="med" len="med"/>
                      <a:tailEnd type="none" w="med" len="med"/>
                    </a:lnB>
                  </a:tcPr>
                </a:tc>
                <a:tc>
                  <a:txBody>
                    <a:bodyPr/>
                    <a:lstStyle>
                      <a:lvl1pPr lvl="0">
                        <a:defRPr/>
                      </a:lvl1pPr>
                    </a:lstStyle>
                    <a:p>
                      <a:pPr marL="0" lvl="0" algn="r">
                        <a:lnSpc>
                          <a:spcPct val="115000"/>
                        </a:lnSpc>
                      </a:pPr>
                      <a:r>
                        <a:rPr sz="1400">
                          <a:latin typeface="Calibri"/>
                        </a:rPr>
                        <a:t>CAPM</a:t>
                      </a:r>
                      <a:r>
                        <a:rPr lang="fa-IR" sz="1400">
                          <a:latin typeface="Calibri"/>
                        </a:rPr>
                        <a:t>-</a:t>
                      </a:r>
                      <a:r>
                        <a:rPr sz="1400">
                          <a:latin typeface="Calibri"/>
                        </a:rPr>
                        <a:t>C</a:t>
                      </a:r>
                    </a:p>
                    <a:p>
                      <a:pPr marL="0" lvl="0" algn="r">
                        <a:lnSpc>
                          <a:spcPct val="115000"/>
                        </a:lnSpc>
                      </a:pPr>
                      <a:r>
                        <a:rPr sz="1400">
                          <a:latin typeface="Calibri"/>
                        </a:rPr>
                        <a:t>*</a:t>
                      </a:r>
                      <a:r>
                        <a:rPr lang="fa-IR" sz="1400">
                          <a:latin typeface="Zar"/>
                        </a:rPr>
                        <a:t>چند</a:t>
                      </a:r>
                      <a:r>
                        <a:rPr lang="fa-IR" sz="1400">
                          <a:latin typeface="Calibri"/>
                        </a:rPr>
                        <a:t> </a:t>
                      </a:r>
                      <a:r>
                        <a:rPr lang="fa-IR" sz="1400">
                          <a:latin typeface="Zar"/>
                        </a:rPr>
                        <a:t>دوره</a:t>
                      </a:r>
                      <a:r>
                        <a:rPr lang="fa-IR" sz="1400">
                          <a:latin typeface="Calibri"/>
                        </a:rPr>
                        <a:t> </a:t>
                      </a:r>
                      <a:r>
                        <a:rPr lang="fa-IR" sz="1400">
                          <a:latin typeface="Zar"/>
                        </a:rPr>
                        <a:t>ای</a:t>
                      </a:r>
                    </a:p>
                    <a:p>
                      <a:pPr marL="0" lvl="0" algn="r">
                        <a:lnSpc>
                          <a:spcPct val="115000"/>
                        </a:lnSpc>
                        <a:buFont typeface="Arial"/>
                        <a:buChar char="•"/>
                      </a:pPr>
                      <a:r>
                        <a:rPr lang="fa-IR" sz="1400">
                          <a:latin typeface="Zar"/>
                        </a:rPr>
                        <a:t>همه</a:t>
                      </a:r>
                      <a:r>
                        <a:rPr lang="fa-IR" sz="1400">
                          <a:latin typeface="Calibri"/>
                        </a:rPr>
                        <a:t> </a:t>
                      </a:r>
                      <a:r>
                        <a:rPr lang="fa-IR" sz="1400">
                          <a:latin typeface="Zar"/>
                        </a:rPr>
                        <a:t>درآمدهای</a:t>
                      </a:r>
                      <a:r>
                        <a:rPr lang="fa-IR" sz="1400">
                          <a:latin typeface="Calibri"/>
                        </a:rPr>
                        <a:t> </a:t>
                      </a:r>
                      <a:r>
                        <a:rPr lang="fa-IR" sz="1400">
                          <a:latin typeface="Zar"/>
                        </a:rPr>
                        <a:t>آتی</a:t>
                      </a:r>
                      <a:r>
                        <a:rPr lang="fa-IR" sz="1400">
                          <a:latin typeface="Calibri"/>
                        </a:rPr>
                        <a:t> </a:t>
                      </a:r>
                      <a:r>
                        <a:rPr lang="fa-IR" sz="1400">
                          <a:latin typeface="Zar"/>
                        </a:rPr>
                        <a:t>از</a:t>
                      </a:r>
                      <a:r>
                        <a:rPr lang="fa-IR" sz="1400">
                          <a:latin typeface="Calibri"/>
                        </a:rPr>
                        <a:t> </a:t>
                      </a:r>
                      <a:r>
                        <a:rPr lang="fa-IR" sz="1400">
                          <a:latin typeface="Zar"/>
                        </a:rPr>
                        <a:t>یازده</a:t>
                      </a:r>
                      <a:r>
                        <a:rPr lang="fa-IR" sz="1400">
                          <a:latin typeface="Calibri"/>
                        </a:rPr>
                        <a:t> </a:t>
                      </a:r>
                      <a:r>
                        <a:rPr lang="fa-IR" sz="1400">
                          <a:latin typeface="Zar"/>
                        </a:rPr>
                        <a:t>اوراق</a:t>
                      </a:r>
                      <a:r>
                        <a:rPr lang="fa-IR" sz="1400">
                          <a:latin typeface="Calibri"/>
                        </a:rPr>
                        <a:t> </a:t>
                      </a:r>
                      <a:r>
                        <a:rPr lang="fa-IR" sz="1400">
                          <a:latin typeface="Zar"/>
                        </a:rPr>
                        <a:t>بهادارتحصیل</a:t>
                      </a:r>
                      <a:r>
                        <a:rPr lang="fa-IR" sz="1400">
                          <a:latin typeface="Calibri"/>
                        </a:rPr>
                        <a:t> </a:t>
                      </a:r>
                      <a:r>
                        <a:rPr lang="fa-IR" sz="1400">
                          <a:latin typeface="Zar"/>
                        </a:rPr>
                        <a:t>میشود</a:t>
                      </a:r>
                      <a:r>
                        <a:rPr lang="fa-IR" sz="1400">
                          <a:latin typeface="Calibri"/>
                        </a:rPr>
                        <a:t>.</a:t>
                      </a:r>
                    </a:p>
                    <a:p>
                      <a:pPr marL="0" lvl="0" algn="r">
                        <a:lnSpc>
                          <a:spcPct val="115000"/>
                        </a:lnSpc>
                        <a:buFont typeface="Arial"/>
                        <a:buChar char="•"/>
                      </a:pPr>
                      <a:endParaRPr lang="fa-IR" sz="1400">
                        <a:latin typeface="Calibri"/>
                      </a:endParaRPr>
                    </a:p>
                    <a:p>
                      <a:pPr marL="0" lvl="0" algn="r">
                        <a:lnSpc>
                          <a:spcPct val="115000"/>
                        </a:lnSpc>
                      </a:pPr>
                      <a:r>
                        <a:rPr sz="1400">
                          <a:latin typeface="Arial"/>
                        </a:rPr>
                        <a:t>M=C+b                        </a:t>
                      </a:r>
                    </a:p>
                    <a:p>
                      <a:pPr marL="0" lvl="0" algn="r">
                        <a:lnSpc>
                          <a:spcPct val="115000"/>
                        </a:lnSpc>
                      </a:pPr>
                      <a:r>
                        <a:rPr sz="1400">
                          <a:latin typeface="Arial"/>
                        </a:rPr>
                        <a:t>         </a:t>
                      </a:r>
                    </a:p>
                  </a:txBody>
                  <a:tcPr marL="68580" marR="68580" marT="0" marB="0">
                    <a:lnL w="12700" cap="flat">
                      <a:solidFill>
                        <a:srgbClr val="000000"/>
                      </a:solidFill>
                      <a:round/>
                      <a:headEnd type="none" w="med" len="med"/>
                      <a:tailEnd type="none" w="med" len="med"/>
                    </a:lnL>
                    <a:lnR w="12700" cap="flat">
                      <a:solidFill>
                        <a:srgbClr val="000000"/>
                      </a:solidFill>
                      <a:round/>
                      <a:headEnd type="none" w="med" len="med"/>
                      <a:tailEnd type="none" w="med" len="med"/>
                    </a:lnR>
                    <a:lnT w="12700" cap="flat">
                      <a:solidFill>
                        <a:srgbClr val="000000"/>
                      </a:solidFill>
                      <a:round/>
                      <a:headEnd type="none" w="med" len="med"/>
                      <a:tailEnd type="none" w="med" len="med"/>
                    </a:lnT>
                    <a:lnB w="12700" cap="flat">
                      <a:solidFill>
                        <a:srgbClr val="000000"/>
                      </a:solidFill>
                      <a:round/>
                      <a:headEnd type="none" w="med" len="med"/>
                      <a:tailEnd type="none" w="med" len="med"/>
                    </a:lnB>
                  </a:tcPr>
                </a:tc>
                <a:tc>
                  <a:txBody>
                    <a:bodyPr/>
                    <a:lstStyle>
                      <a:lvl1pPr lvl="0">
                        <a:defRPr/>
                      </a:lvl1pPr>
                    </a:lstStyle>
                    <a:p>
                      <a:pPr marL="0" lvl="0" algn="r">
                        <a:lnSpc>
                          <a:spcPct val="115000"/>
                        </a:lnSpc>
                      </a:pPr>
                      <a:r>
                        <a:rPr sz="1400">
                          <a:latin typeface="Calibri"/>
                        </a:rPr>
                        <a:t>CAPM</a:t>
                      </a:r>
                    </a:p>
                    <a:p>
                      <a:pPr marL="0" lvl="0" algn="r">
                        <a:lnSpc>
                          <a:spcPct val="115000"/>
                        </a:lnSpc>
                      </a:pPr>
                      <a:r>
                        <a:rPr lang="fa-IR" sz="1400">
                          <a:latin typeface="Calibri"/>
                        </a:rPr>
                        <a:t>*</a:t>
                      </a:r>
                      <a:r>
                        <a:rPr lang="fa-IR" sz="1400">
                          <a:latin typeface="Zar"/>
                        </a:rPr>
                        <a:t>یک</a:t>
                      </a:r>
                      <a:r>
                        <a:rPr lang="fa-IR" sz="1400">
                          <a:latin typeface="Calibri"/>
                        </a:rPr>
                        <a:t> </a:t>
                      </a:r>
                      <a:r>
                        <a:rPr lang="fa-IR" sz="1400">
                          <a:latin typeface="Zar"/>
                        </a:rPr>
                        <a:t>دوره</a:t>
                      </a:r>
                      <a:r>
                        <a:rPr lang="fa-IR" sz="1400">
                          <a:latin typeface="Calibri"/>
                        </a:rPr>
                        <a:t> </a:t>
                      </a:r>
                      <a:r>
                        <a:rPr lang="fa-IR" sz="1400">
                          <a:latin typeface="Zar"/>
                        </a:rPr>
                        <a:t>ای</a:t>
                      </a:r>
                    </a:p>
                    <a:p>
                      <a:pPr marL="0" lvl="0" algn="r">
                        <a:lnSpc>
                          <a:spcPct val="115000"/>
                        </a:lnSpc>
                      </a:pPr>
                      <a:r>
                        <a:rPr lang="fa-IR" sz="1400">
                          <a:latin typeface="Calibri"/>
                        </a:rPr>
                        <a:t>* </a:t>
                      </a:r>
                      <a:r>
                        <a:rPr lang="fa-IR" sz="1400">
                          <a:latin typeface="Zar"/>
                        </a:rPr>
                        <a:t>همه</a:t>
                      </a:r>
                      <a:r>
                        <a:rPr lang="fa-IR" sz="1400">
                          <a:latin typeface="Calibri"/>
                        </a:rPr>
                        <a:t> </a:t>
                      </a:r>
                      <a:r>
                        <a:rPr lang="fa-IR" sz="1400">
                          <a:latin typeface="Zar"/>
                        </a:rPr>
                        <a:t>درآمدهای</a:t>
                      </a:r>
                      <a:r>
                        <a:rPr lang="fa-IR" sz="1400">
                          <a:latin typeface="Calibri"/>
                        </a:rPr>
                        <a:t> </a:t>
                      </a:r>
                      <a:r>
                        <a:rPr lang="fa-IR" sz="1400">
                          <a:latin typeface="Zar"/>
                        </a:rPr>
                        <a:t>آتی</a:t>
                      </a:r>
                      <a:r>
                        <a:rPr lang="fa-IR" sz="1400">
                          <a:latin typeface="Calibri"/>
                        </a:rPr>
                        <a:t> </a:t>
                      </a:r>
                      <a:r>
                        <a:rPr lang="fa-IR" sz="1400">
                          <a:latin typeface="Zar"/>
                        </a:rPr>
                        <a:t>از</a:t>
                      </a:r>
                      <a:r>
                        <a:rPr lang="fa-IR" sz="1400">
                          <a:latin typeface="Calibri"/>
                        </a:rPr>
                        <a:t> </a:t>
                      </a:r>
                      <a:r>
                        <a:rPr lang="fa-IR" sz="1400">
                          <a:latin typeface="Zar"/>
                        </a:rPr>
                        <a:t>بازده</a:t>
                      </a:r>
                      <a:r>
                        <a:rPr lang="fa-IR" sz="1400">
                          <a:latin typeface="Calibri"/>
                        </a:rPr>
                        <a:t> </a:t>
                      </a:r>
                      <a:r>
                        <a:rPr lang="fa-IR" sz="1400">
                          <a:latin typeface="Zar"/>
                        </a:rPr>
                        <a:t>اوراق</a:t>
                      </a:r>
                      <a:r>
                        <a:rPr lang="fa-IR" sz="1400">
                          <a:latin typeface="Calibri"/>
                        </a:rPr>
                        <a:t> </a:t>
                      </a:r>
                      <a:r>
                        <a:rPr lang="fa-IR" sz="1400">
                          <a:latin typeface="Zar"/>
                        </a:rPr>
                        <a:t>بهادار</a:t>
                      </a:r>
                      <a:r>
                        <a:rPr lang="fa-IR" sz="1400">
                          <a:latin typeface="Calibri"/>
                        </a:rPr>
                        <a:t> </a:t>
                      </a:r>
                      <a:r>
                        <a:rPr lang="fa-IR" sz="1400">
                          <a:latin typeface="Zar"/>
                        </a:rPr>
                        <a:t>تحصیل</a:t>
                      </a:r>
                      <a:r>
                        <a:rPr lang="fa-IR" sz="1400">
                          <a:latin typeface="Calibri"/>
                        </a:rPr>
                        <a:t> </a:t>
                      </a:r>
                      <a:r>
                        <a:rPr lang="fa-IR" sz="1400">
                          <a:latin typeface="Zar"/>
                        </a:rPr>
                        <a:t>میشود</a:t>
                      </a:r>
                      <a:r>
                        <a:rPr lang="fa-IR" sz="1400">
                          <a:latin typeface="Calibri"/>
                        </a:rPr>
                        <a:t> </a:t>
                      </a:r>
                    </a:p>
                    <a:p>
                      <a:pPr marL="0" lvl="0" algn="r">
                        <a:lnSpc>
                          <a:spcPct val="115000"/>
                        </a:lnSpc>
                      </a:pPr>
                      <a:r>
                        <a:rPr sz="1400">
                          <a:latin typeface="Arial"/>
                        </a:rPr>
                        <a:t>M=C+          </a:t>
                      </a:r>
                    </a:p>
                  </a:txBody>
                  <a:tcPr marL="68580" marR="68580" marT="0" marB="0">
                    <a:lnL w="12700" cap="flat">
                      <a:solidFill>
                        <a:srgbClr val="000000"/>
                      </a:solidFill>
                      <a:round/>
                      <a:headEnd type="none" w="med" len="med"/>
                      <a:tailEnd type="none" w="med" len="med"/>
                    </a:lnL>
                    <a:lnR w="12700" cap="flat">
                      <a:solidFill>
                        <a:srgbClr val="000000"/>
                      </a:solidFill>
                      <a:round/>
                      <a:headEnd type="none" w="med" len="med"/>
                      <a:tailEnd type="none" w="med" len="med"/>
                    </a:lnR>
                    <a:lnT w="12700" cap="flat">
                      <a:solidFill>
                        <a:srgbClr val="000000"/>
                      </a:solidFill>
                      <a:round/>
                      <a:headEnd type="none" w="med" len="med"/>
                      <a:tailEnd type="none" w="med" len="med"/>
                    </a:lnT>
                    <a:lnB w="12700" cap="flat">
                      <a:solidFill>
                        <a:srgbClr val="000000"/>
                      </a:solidFill>
                      <a:round/>
                      <a:headEnd type="none" w="med" len="med"/>
                      <a:tailEnd type="none" w="med" len="med"/>
                    </a:lnB>
                  </a:tcPr>
                </a:tc>
              </a:tr>
            </a:tbl>
          </a:graphicData>
        </a:graphic>
      </p:graphicFrame>
      <p:sp>
        <p:nvSpPr>
          <p:cNvPr id="4" name="Rectangle 3"/>
          <p:cNvSpPr/>
          <p:nvPr/>
        </p:nvSpPr>
        <p:spPr>
          <a:xfrm>
            <a:off x="3974013" y="2104156"/>
            <a:ext cx="1760419" cy="369332"/>
          </a:xfrm>
          <a:prstGeom prst="rect">
            <a:avLst/>
          </a:prstGeom>
        </p:spPr>
        <p:txBody>
          <a:bodyPr wrap="none"/>
          <a:lstStyle>
            <a:lvl1pPr lvl="0">
              <a:defRPr/>
            </a:lvl1pPr>
          </a:lstStyle>
          <a:p>
            <a:pPr lvl="0"/>
            <a:r>
              <a:rPr lang="fa-IR"/>
              <a:t>بازده اوراق بهادار</a:t>
            </a:r>
          </a:p>
        </p:txBody>
      </p:sp>
      <p:cxnSp>
        <p:nvCxnSpPr>
          <p:cNvPr id="5" name="Straight Arrow Connector 4"/>
          <p:cNvCxnSpPr/>
          <p:nvPr/>
        </p:nvCxnSpPr>
        <p:spPr>
          <a:xfrm rot="5400000">
            <a:off x="4514226" y="1762396"/>
            <a:ext cx="681756" cy="1764"/>
          </a:xfrm>
          <a:prstGeom prst="straightConnector1">
            <a:avLst/>
          </a:prstGeom>
          <a:noFill/>
          <a:ln w="9525">
            <a:solidFill>
              <a:srgbClr val="000000"/>
            </a:solidFill>
            <a:round/>
            <a:tailEnd type="triangle" w="med" len="med"/>
          </a:ln>
        </p:spPr>
      </p:cxnSp>
      <p:cxnSp>
        <p:nvCxnSpPr>
          <p:cNvPr id="6" name="Straight Arrow Connector 5"/>
          <p:cNvCxnSpPr/>
          <p:nvPr/>
        </p:nvCxnSpPr>
        <p:spPr>
          <a:xfrm rot="5400000">
            <a:off x="3948466" y="2488672"/>
            <a:ext cx="652286" cy="556683"/>
          </a:xfrm>
          <a:prstGeom prst="straightConnector1">
            <a:avLst/>
          </a:prstGeom>
          <a:noFill/>
          <a:ln w="9525">
            <a:solidFill>
              <a:srgbClr val="000000"/>
            </a:solidFill>
            <a:round/>
            <a:tailEnd type="triangle" w="med" len="med"/>
          </a:ln>
        </p:spPr>
      </p:cxnSp>
      <p:cxnSp>
        <p:nvCxnSpPr>
          <p:cNvPr id="7" name="Straight Arrow Connector 6"/>
          <p:cNvCxnSpPr/>
          <p:nvPr/>
        </p:nvCxnSpPr>
        <p:spPr>
          <a:xfrm>
            <a:off x="5334000" y="2486025"/>
            <a:ext cx="1439333" cy="618419"/>
          </a:xfrm>
          <a:prstGeom prst="straightConnector1">
            <a:avLst/>
          </a:prstGeom>
          <a:noFill/>
          <a:ln w="9525">
            <a:solidFill>
              <a:srgbClr val="000000"/>
            </a:solidFill>
            <a:round/>
            <a:tailEnd type="triangle" w="med" len="med"/>
          </a:ln>
        </p:spPr>
      </p:cxnSp>
      <p:sp>
        <p:nvSpPr>
          <p:cNvPr id="8" name="Rectangle 7"/>
          <p:cNvSpPr/>
          <p:nvPr/>
        </p:nvSpPr>
        <p:spPr>
          <a:xfrm>
            <a:off x="1027289" y="3015524"/>
            <a:ext cx="6671734" cy="369332"/>
          </a:xfrm>
          <a:prstGeom prst="rect">
            <a:avLst/>
          </a:prstGeom>
        </p:spPr>
        <p:txBody>
          <a:bodyPr wrap="square"/>
          <a:lstStyle>
            <a:lvl1pPr lvl="0">
              <a:defRPr/>
            </a:lvl1pPr>
          </a:lstStyle>
          <a:p>
            <a:pPr lvl="0" algn="r"/>
            <a:r>
              <a:rPr lang="fa-IR">
                <a:latin typeface="Zar"/>
              </a:rPr>
              <a:t>توزیع</a:t>
            </a:r>
            <a:r>
              <a:rPr lang="fa-IR"/>
              <a:t> </a:t>
            </a:r>
            <a:r>
              <a:rPr lang="fa-IR">
                <a:latin typeface="Zar"/>
              </a:rPr>
              <a:t>خطی</a:t>
            </a:r>
            <a:r>
              <a:rPr lang="fa-IR"/>
              <a:t> </a:t>
            </a:r>
            <a:r>
              <a:rPr lang="fa-IR">
                <a:latin typeface="Zar"/>
              </a:rPr>
              <a:t>چند</a:t>
            </a:r>
            <a:r>
              <a:rPr lang="fa-IR"/>
              <a:t> </a:t>
            </a:r>
            <a:r>
              <a:rPr lang="fa-IR">
                <a:latin typeface="Zar"/>
              </a:rPr>
              <a:t>عاملی</a:t>
            </a:r>
            <a:r>
              <a:rPr lang="fa-IR"/>
              <a:t>                                       </a:t>
            </a:r>
            <a:r>
              <a:rPr lang="fa-IR">
                <a:latin typeface="Zar"/>
              </a:rPr>
              <a:t>توزیع</a:t>
            </a:r>
            <a:r>
              <a:rPr lang="fa-IR"/>
              <a:t> </a:t>
            </a:r>
            <a:r>
              <a:rPr lang="fa-IR">
                <a:latin typeface="Zar"/>
              </a:rPr>
              <a:t>نرمال</a:t>
            </a:r>
            <a:r>
              <a:rPr lang="fa-IR"/>
              <a:t> </a:t>
            </a:r>
            <a:r>
              <a:rPr lang="fa-IR">
                <a:latin typeface="Zar"/>
              </a:rPr>
              <a:t>پیوسته</a:t>
            </a:r>
          </a:p>
        </p:txBody>
      </p:sp>
      <p:cxnSp>
        <p:nvCxnSpPr>
          <p:cNvPr id="9" name="Straight Arrow Connector 8"/>
          <p:cNvCxnSpPr/>
          <p:nvPr/>
        </p:nvCxnSpPr>
        <p:spPr>
          <a:xfrm rot="10800000" flipV="1">
            <a:off x="1964269" y="3443110"/>
            <a:ext cx="1557864" cy="756355"/>
          </a:xfrm>
          <a:prstGeom prst="straightConnector1">
            <a:avLst/>
          </a:prstGeom>
          <a:noFill/>
          <a:ln w="9525">
            <a:solidFill>
              <a:srgbClr val="000000"/>
            </a:solidFill>
            <a:round/>
            <a:tailEnd type="triangle" w="med" len="med"/>
          </a:ln>
        </p:spPr>
      </p:cxnSp>
      <p:cxnSp>
        <p:nvCxnSpPr>
          <p:cNvPr id="10" name="Straight Arrow Connector 9"/>
          <p:cNvCxnSpPr/>
          <p:nvPr/>
        </p:nvCxnSpPr>
        <p:spPr>
          <a:xfrm rot="16200000" flipH="1">
            <a:off x="3155244" y="3855156"/>
            <a:ext cx="722491" cy="11289"/>
          </a:xfrm>
          <a:prstGeom prst="straightConnector1">
            <a:avLst/>
          </a:prstGeom>
          <a:noFill/>
          <a:ln w="9525">
            <a:solidFill>
              <a:srgbClr val="000000"/>
            </a:solidFill>
            <a:round/>
            <a:tailEnd type="triangle" w="med" len="med"/>
          </a:ln>
        </p:spPr>
      </p:cxnSp>
      <p:cxnSp>
        <p:nvCxnSpPr>
          <p:cNvPr id="11" name="Straight Arrow Connector 10"/>
          <p:cNvCxnSpPr/>
          <p:nvPr/>
        </p:nvCxnSpPr>
        <p:spPr>
          <a:xfrm>
            <a:off x="3499556" y="3431822"/>
            <a:ext cx="1820333" cy="760236"/>
          </a:xfrm>
          <a:prstGeom prst="straightConnector1">
            <a:avLst/>
          </a:prstGeom>
          <a:noFill/>
          <a:ln w="9525">
            <a:solidFill>
              <a:srgbClr val="000000"/>
            </a:solidFill>
            <a:round/>
            <a:tailEnd type="triangle" w="med" len="med"/>
          </a:ln>
        </p:spPr>
      </p:cxnSp>
      <p:cxnSp>
        <p:nvCxnSpPr>
          <p:cNvPr id="12" name="Straight Arrow Connector 11"/>
          <p:cNvCxnSpPr/>
          <p:nvPr/>
        </p:nvCxnSpPr>
        <p:spPr>
          <a:xfrm>
            <a:off x="6836834" y="3311349"/>
            <a:ext cx="0" cy="903287"/>
          </a:xfrm>
          <a:prstGeom prst="straightConnector1">
            <a:avLst/>
          </a:prstGeom>
          <a:noFill/>
          <a:ln w="9525">
            <a:solidFill>
              <a:srgbClr val="000000"/>
            </a:solidFill>
            <a:round/>
            <a:tailEnd type="triangle" w="med" len="med"/>
          </a:ln>
        </p:spPr>
      </p:cxnSp>
      <p:pic>
        <p:nvPicPr>
          <p:cNvPr id="13" name="Picture 12"/>
          <p:cNvPicPr/>
          <p:nvPr/>
        </p:nvPicPr>
        <p:blipFill>
          <a:blip r:embed="rId2"/>
          <a:srcRect/>
          <a:stretch>
            <a:fillRect/>
          </a:stretch>
        </p:blipFill>
        <p:spPr>
          <a:xfrm>
            <a:off x="5667022" y="5691771"/>
            <a:ext cx="257175" cy="238125"/>
          </a:xfrm>
          <a:prstGeom prst="rect">
            <a:avLst/>
          </a:prstGeom>
          <a:noFill/>
        </p:spPr>
      </p:pic>
      <p:pic>
        <p:nvPicPr>
          <p:cNvPr id="14" name="Picture 13"/>
          <p:cNvPicPr/>
          <p:nvPr/>
        </p:nvPicPr>
        <p:blipFill>
          <a:blip r:embed="rId3"/>
          <a:srcRect/>
          <a:stretch>
            <a:fillRect/>
          </a:stretch>
        </p:blipFill>
        <p:spPr>
          <a:xfrm>
            <a:off x="6605302" y="5483361"/>
            <a:ext cx="1171575" cy="447675"/>
          </a:xfrm>
          <a:prstGeom prst="rect">
            <a:avLst/>
          </a:prstGeom>
          <a:noFill/>
        </p:spPr>
      </p:pic>
      <p:pic>
        <p:nvPicPr>
          <p:cNvPr id="15" name="Picture 14"/>
          <p:cNvPicPr/>
          <p:nvPr/>
        </p:nvPicPr>
        <p:blipFill>
          <a:blip r:embed="rId4"/>
          <a:srcRect/>
          <a:stretch>
            <a:fillRect/>
          </a:stretch>
        </p:blipFill>
        <p:spPr>
          <a:xfrm>
            <a:off x="3638062" y="5398260"/>
            <a:ext cx="942975" cy="238125"/>
          </a:xfrm>
          <a:prstGeom prst="rect">
            <a:avLst/>
          </a:prstGeom>
          <a:noFill/>
        </p:spPr>
      </p:pic>
      <p:pic>
        <p:nvPicPr>
          <p:cNvPr id="16" name="Picture 15"/>
          <p:cNvPicPr/>
          <p:nvPr/>
        </p:nvPicPr>
        <p:blipFill>
          <a:blip r:embed="rId5"/>
          <a:srcRect/>
          <a:stretch>
            <a:fillRect/>
          </a:stretch>
        </p:blipFill>
        <p:spPr>
          <a:xfrm>
            <a:off x="2199596" y="5697415"/>
            <a:ext cx="400050" cy="238125"/>
          </a:xfrm>
          <a:prstGeom prst="rect">
            <a:avLst/>
          </a:prstGeom>
          <a:noFill/>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7" y="523518"/>
            <a:ext cx="8834907" cy="5632312"/>
          </a:xfrm>
          <a:prstGeom prst="rect">
            <a:avLst/>
          </a:prstGeom>
        </p:spPr>
        <p:txBody>
          <a:bodyPr wrap="square"/>
          <a:lstStyle>
            <a:lvl1pPr lvl="0">
              <a:defRPr/>
            </a:lvl1pPr>
          </a:lstStyle>
          <a:p>
            <a:pPr lvl="0" algn="r"/>
            <a:r>
              <a:rPr lang="fa-IR" b="1">
                <a:solidFill>
                  <a:srgbClr val="FF0000"/>
                </a:solidFill>
              </a:rPr>
              <a:t>نکته»» </a:t>
            </a:r>
            <a:r>
              <a:rPr lang="fa-IR">
                <a:solidFill>
                  <a:srgbClr val="00B050"/>
                </a:solidFill>
              </a:rPr>
              <a:t>از طریق تنوع بخشی یا ترکیب متناسب دارایی های سرمایه گذاری شده می </a:t>
            </a:r>
          </a:p>
          <a:p>
            <a:pPr marL="285750" lvl="0" indent="-285750" algn="r">
              <a:buFont typeface="Wingdings"/>
              <a:buChar char="v"/>
            </a:pPr>
            <a:endParaRPr lang="fa-IR">
              <a:solidFill>
                <a:srgbClr val="00B050"/>
              </a:solidFill>
            </a:endParaRPr>
          </a:p>
          <a:p>
            <a:pPr lvl="0" algn="r"/>
            <a:r>
              <a:rPr lang="fa-IR">
                <a:solidFill>
                  <a:srgbClr val="00B050"/>
                </a:solidFill>
              </a:rPr>
              <a:t>           توان ریسک مجموعه را حداقل کرد.درجه حداقل شدن ریسک،به همبستگی میان </a:t>
            </a:r>
          </a:p>
          <a:p>
            <a:pPr lvl="0" algn="r"/>
            <a:endParaRPr lang="fa-IR">
              <a:solidFill>
                <a:srgbClr val="00B050"/>
              </a:solidFill>
            </a:endParaRPr>
          </a:p>
          <a:p>
            <a:pPr lvl="0" algn="r"/>
            <a:r>
              <a:rPr lang="fa-IR">
                <a:solidFill>
                  <a:srgbClr val="00B050"/>
                </a:solidFill>
              </a:rPr>
              <a:t>           دارائیهای ترکیب شونده بستگی دارد.</a:t>
            </a:r>
          </a:p>
          <a:p>
            <a:pPr lvl="0" algn="r"/>
            <a:endParaRPr lang="fa-IR">
              <a:solidFill>
                <a:srgbClr val="00B050"/>
              </a:solidFill>
            </a:endParaRPr>
          </a:p>
          <a:p>
            <a:pPr lvl="0" algn="r"/>
            <a:r>
              <a:rPr lang="fa-IR" b="1">
                <a:solidFill>
                  <a:srgbClr val="FF0000"/>
                </a:solidFill>
              </a:rPr>
              <a:t>نکته»» </a:t>
            </a:r>
            <a:r>
              <a:rPr lang="fa-IR">
                <a:solidFill>
                  <a:srgbClr val="00B0F0"/>
                </a:solidFill>
              </a:rPr>
              <a:t>با ترکیب دو دارایی که همبستگی میان آنها منفی کامل (</a:t>
            </a:r>
            <a:r>
              <a:rPr>
                <a:solidFill>
                  <a:srgbClr val="00B0F0"/>
                </a:solidFill>
              </a:rPr>
              <a:t>P=-1</a:t>
            </a:r>
            <a:r>
              <a:rPr lang="fa-IR">
                <a:solidFill>
                  <a:srgbClr val="00B0F0"/>
                </a:solidFill>
              </a:rPr>
              <a:t>) است می توان </a:t>
            </a:r>
          </a:p>
          <a:p>
            <a:pPr lvl="0" algn="r"/>
            <a:endParaRPr lang="fa-IR">
              <a:solidFill>
                <a:srgbClr val="00B0F0"/>
              </a:solidFill>
            </a:endParaRPr>
          </a:p>
          <a:p>
            <a:pPr lvl="0" algn="r"/>
            <a:r>
              <a:rPr lang="fa-IR">
                <a:solidFill>
                  <a:srgbClr val="00B0F0"/>
                </a:solidFill>
              </a:rPr>
              <a:t>           ریسک کلی مجموعه را حذف کرد .</a:t>
            </a:r>
          </a:p>
          <a:p>
            <a:pPr lvl="0" algn="r"/>
            <a:endParaRPr lang="fa-IR">
              <a:solidFill>
                <a:srgbClr val="00B0F0"/>
              </a:solidFill>
            </a:endParaRPr>
          </a:p>
          <a:p>
            <a:pPr marL="285750" lvl="0" indent="-285750" algn="r">
              <a:buFont typeface="Wingdings"/>
              <a:buChar char="v"/>
            </a:pPr>
            <a:r>
              <a:rPr lang="fa-IR">
                <a:solidFill>
                  <a:schemeClr val="accent5"/>
                </a:solidFill>
              </a:rPr>
              <a:t>ترکیب دو دارایی با همبستگی مثبت کامل (1+=</a:t>
            </a:r>
            <a:r>
              <a:rPr>
                <a:solidFill>
                  <a:schemeClr val="accent5"/>
                </a:solidFill>
              </a:rPr>
              <a:t>p</a:t>
            </a:r>
            <a:r>
              <a:rPr lang="fa-IR">
                <a:solidFill>
                  <a:schemeClr val="accent5"/>
                </a:solidFill>
              </a:rPr>
              <a:t>) هیچ کمکی به کاهش ریسک نمیکند.</a:t>
            </a:r>
          </a:p>
          <a:p>
            <a:pPr lvl="0" algn="r"/>
            <a:endParaRPr lang="fa-IR">
              <a:solidFill>
                <a:schemeClr val="accent5"/>
              </a:solidFill>
            </a:endParaRPr>
          </a:p>
          <a:p>
            <a:pPr lvl="0" algn="r"/>
            <a:endParaRPr lang="fa-IR">
              <a:solidFill>
                <a:schemeClr val="accent5"/>
              </a:solidFill>
            </a:endParaRPr>
          </a:p>
          <a:p>
            <a:pPr marL="285750" lvl="0" indent="-285750" algn="r">
              <a:buFont typeface="Wingdings"/>
              <a:buChar char="v"/>
            </a:pPr>
            <a:r>
              <a:rPr lang="fa-IR"/>
              <a:t>وقتی همبستگی میان دو اوراق بهادار صفر(0=</a:t>
            </a:r>
            <a:r>
              <a:rPr/>
              <a:t>p</a:t>
            </a:r>
            <a:r>
              <a:rPr lang="fa-IR"/>
              <a:t>) باشد هیچ رابطه ای میان بازده دو اوراق </a:t>
            </a:r>
          </a:p>
          <a:p>
            <a:pPr marL="285750" lvl="0" indent="-285750" algn="r">
              <a:buFont typeface="Wingdings"/>
              <a:buChar char="v"/>
            </a:pPr>
            <a:endParaRPr lang="fa-IR"/>
          </a:p>
          <a:p>
            <a:pPr lvl="0" algn="r"/>
            <a:r>
              <a:rPr lang="fa-IR"/>
              <a:t>    بهادار وجود نخواهد داشت و دانستن بازده یکی از اوراق بهادار هیچ کمکی به پیش بینی </a:t>
            </a:r>
          </a:p>
          <a:p>
            <a:pPr lvl="0" algn="r"/>
            <a:endParaRPr lang="fa-IR"/>
          </a:p>
          <a:p>
            <a:pPr lvl="0" algn="r"/>
            <a:r>
              <a:rPr lang="fa-IR"/>
              <a:t>    بازده اوراق بهادار دوم نخواهد کرد.</a:t>
            </a:r>
          </a:p>
          <a:p>
            <a:pPr lvl="0" algn="r"/>
            <a:endParaRPr lang="fa-I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28813" y="0"/>
            <a:ext cx="8596315" cy="1320800"/>
          </a:xfrm>
          <a:prstGeom prst="rect">
            <a:avLst/>
          </a:prstGeom>
        </p:spPr>
        <p:txBody>
          <a:bodyPr>
            <a:normAutofit fontScale="90000"/>
          </a:bodyPr>
          <a:lstStyle>
            <a:lvl1pPr lvl="0">
              <a:defRPr/>
            </a:lvl1pPr>
          </a:lstStyle>
          <a:p>
            <a:pPr lvl="0" algn="ctr"/>
            <a:r>
              <a:t/>
            </a:r>
            <a:br/>
            <a:r>
              <a:rPr lang="fa-IR" sz="2700">
                <a:solidFill>
                  <a:srgbClr val="FF0000"/>
                </a:solidFill>
              </a:rPr>
              <a:t>مدل قیمت گذاری دارایی های سرمایه ای تعدیلی</a:t>
            </a:r>
            <a:r>
              <a:t/>
            </a:r>
            <a:br/>
            <a:r>
              <a:t/>
            </a:r>
            <a:br/>
            <a:r>
              <a:t/>
            </a:r>
            <a:br/>
            <a:endParaRPr/>
          </a:p>
        </p:txBody>
      </p:sp>
      <p:sp>
        <p:nvSpPr>
          <p:cNvPr id="3" name="Text Placeholder 2"/>
          <p:cNvSpPr txBox="1">
            <a:spLocks noGrp="1"/>
          </p:cNvSpPr>
          <p:nvPr>
            <p:ph type="body"/>
          </p:nvPr>
        </p:nvSpPr>
        <p:spPr>
          <a:xfrm>
            <a:off x="685801" y="1131888"/>
            <a:ext cx="8924927" cy="5368925"/>
          </a:xfrm>
          <a:prstGeom prst="rect">
            <a:avLst/>
          </a:prstGeom>
        </p:spPr>
        <p:txBody>
          <a:bodyPr/>
          <a:lstStyle>
            <a:lvl1pPr lvl="0">
              <a:defRPr/>
            </a:lvl1pPr>
          </a:lstStyle>
          <a:p>
            <a:pPr marL="0" lvl="0" indent="0" algn="r">
              <a:lnSpc>
                <a:spcPct val="150000"/>
              </a:lnSpc>
              <a:buNone/>
            </a:pPr>
            <a:r>
              <a:rPr lang="fa-IR"/>
              <a:t>در خرید سهام عوامل گوناگونی مورد توجه قرار مگیرد،یکی از عمده ترین این عوامل قابلیت تبدیل به نقد ان است که در اصطلاح به نقد شوندگی سهام معروف است.یعنی سرمایه گذاران می خواهند به سادگی و در حداقل زمان،سهام خودر رادرصورت نیازبفروشند بنابراین در قیمت گذاری دارایی های سرمایه ای توجه به آن ی عامل مهم تلقی شده است.قابلیت نقد شوندگی میزان نزدیکی دارایی مالی به پول رابیان می دارد.قابلیت نقد شوندگی یک دارایی مالی از طریق تبدیل آن دارایی به وجه نقد در هر زمان و بدون تحمل زیان ارزیابی میشود.یکی از مهم ترین کارکرد های بازار مالی به ویژه بازار سرمایه افزایش قابلیت نقدشوندگی دارایی های مالی و کاهش صرف ریست مربوط به نقدشوندگی میشود.</a:t>
            </a:r>
          </a:p>
          <a:p>
            <a:pPr marL="0" lvl="0" indent="0" algn="r">
              <a:lnSpc>
                <a:spcPct val="150000"/>
              </a:lnSpc>
              <a:buNone/>
            </a:pPr>
            <a:r>
              <a:rPr lang="fa-IR"/>
              <a:t>آمیهود و مندلسون (1990)نشان دادند که قیمت سهام(پس از کنترل و ارزیابی ریسک )رابطه مستقیمی با نقدشوندگی آن ها دارد و هنگامی که به نظر می رسد نقدشوندگی یک سهم از مقدار مورد انتظارش کمتر است،قیمت آن سهم کاسته خواهد شد.به این ترتیب نقدشوندگی معیار اساسی است که باید در هنگام قیمت گذاری اوراق بهادار به آن توجه نمود.</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829" y="811187"/>
            <a:ext cx="8366079" cy="7913705"/>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651" y="1583139"/>
            <a:ext cx="7902053" cy="4673074"/>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 y="295558"/>
            <a:ext cx="8756320" cy="8259120"/>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1148544"/>
            <a:ext cx="9082586" cy="7843622"/>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675" y="269926"/>
            <a:ext cx="8508739" cy="6816674"/>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213" y="1115492"/>
            <a:ext cx="9027139" cy="1286955"/>
          </a:xfrm>
          <a:prstGeom prst="rect">
            <a:avLst/>
          </a:prstGeom>
        </p:spPr>
        <p:txBody>
          <a:bodyPr lIns="91440" tIns="45720" rIns="91440" bIns="45720"/>
          <a:lstStyle>
            <a:lvl1pPr lvl="0" indent="0" algn="r">
              <a:lnSpc>
                <a:spcPct val="150000"/>
              </a:lnSpc>
              <a:spcBef>
                <a:spcPts val="1000"/>
              </a:spcBef>
              <a:buNone/>
              <a:defRPr>
                <a:solidFill>
                  <a:schemeClr val="tx1">
                    <a:lumMod val="75000"/>
                    <a:lumOff val="25000"/>
                  </a:schemeClr>
                </a:solidFill>
              </a:defRPr>
            </a:lvl1pPr>
          </a:lstStyle>
          <a:p>
            <a:pPr lvl="0"/>
            <a:r>
              <a:rPr lang="fa-IR"/>
              <a:t>در این مجموعه بازده به دست آمده از دو مدل مزبور با بازده واقعی با یکدیگر و همچنین میانگین فاصله ایجاد شده توسط هر مدل با واقعیت مورد مقایسه قرار گرفته است و از این طریق برتری مدل </a:t>
            </a:r>
            <a:r>
              <a:rPr/>
              <a:t>A-CAPM</a:t>
            </a:r>
            <a:r>
              <a:rPr lang="fa-IR"/>
              <a:t> را به اثبات رسانده اند.</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48848" y="423863"/>
            <a:ext cx="8596668" cy="1320800"/>
          </a:xfrm>
          <a:prstGeom prst="rect">
            <a:avLst/>
          </a:prstGeom>
        </p:spPr>
        <p:txBody>
          <a:bodyPr lIns="91440" tIns="45720" rIns="91440" bIns="45720" anchor="t"/>
          <a:lstStyle>
            <a:lvl1pPr lvl="0">
              <a:defRPr/>
            </a:lvl1pPr>
          </a:lstStyle>
          <a:p>
            <a:pPr lvl="0" algn="ctr"/>
            <a:r>
              <a:rPr lang="fa-IR" sz="2400">
                <a:solidFill>
                  <a:srgbClr val="FF0000"/>
                </a:solidFill>
              </a:rPr>
              <a:t>مدل قیمت گذاری دارایی های سرمایه ای تجدید نظر شده</a:t>
            </a:r>
          </a:p>
        </p:txBody>
      </p:sp>
      <p:sp>
        <p:nvSpPr>
          <p:cNvPr id="3" name="Text Placeholder 2"/>
          <p:cNvSpPr txBox="1">
            <a:spLocks noGrp="1"/>
          </p:cNvSpPr>
          <p:nvPr>
            <p:ph type="body" idx="1"/>
          </p:nvPr>
        </p:nvSpPr>
        <p:spPr>
          <a:xfrm>
            <a:off x="763059" y="1246189"/>
            <a:ext cx="8596669" cy="3880773"/>
          </a:xfrm>
          <a:prstGeom prst="rect">
            <a:avLst/>
          </a:prstGeom>
        </p:spPr>
        <p:txBody>
          <a:bodyPr lIns="91440" tIns="45720" rIns="91440" bIns="45720"/>
          <a:lstStyle>
            <a:lvl1pPr lvl="0">
              <a:defRPr/>
            </a:lvl1pPr>
          </a:lstStyle>
          <a:p>
            <a:pPr marL="0" lvl="0" indent="0" algn="r">
              <a:lnSpc>
                <a:spcPct val="150000"/>
              </a:lnSpc>
              <a:buNone/>
            </a:pPr>
            <a:r>
              <a:rPr lang="fa-IR"/>
              <a:t>این مدل اولین بار توسط رهنمای رودپشتی (1387) بر پایه مبانی درجه اهرم اقتصادی ،طرح و معرفی گردد.قبل از بحث و بررسی در رابطه با این مدل ابتدا به معرفی درجه اهرم اقتصادی می پردازیم.درجه اهرم اقتصادی به عنوان یکی از تکنیک های</a:t>
            </a:r>
            <a:r>
              <a:rPr/>
              <a:t> ___ </a:t>
            </a:r>
            <a:r>
              <a:rPr lang="fa-IR"/>
              <a:t>، در تبیین ضریب حساسیت بتا و شناسایی ریسک و ابزار برنامه ریزی سود در چهار چوب مبانی نظری اهرم ها می باشد. مدل مندلکر و رهمی در سال 1984 توانست یک چهار چوب نظری را برای درجه اهرم اقتصادی</a:t>
            </a:r>
            <a:r>
              <a:rPr/>
              <a:t> </a:t>
            </a:r>
            <a:r>
              <a:rPr lang="fa-IR"/>
              <a:t>(</a:t>
            </a:r>
            <a:r>
              <a:rPr/>
              <a:t>DEL</a:t>
            </a:r>
            <a:r>
              <a:rPr lang="fa-IR"/>
              <a:t>) فراهم کند.برای درک بهتر نقش کاهش متغیر های فروش در مدیریت ریسک سیستماتیک شرکت، ابعاد چندگانه ریسک سیستماتیک از نظر مفهومی بایستی تجزیه و تحلیل گردد.هاواینی و وایلت در سال 1999 تجزیه و تحلیلی مانند آن چه که در نمایشگر شماره 7_5 نشان داده شده است را اراعه کردند.آن ها ریسک مالی را به عنوان رابط بین سود بعد از مالیات (</a:t>
            </a:r>
            <a:r>
              <a:rPr/>
              <a:t>EAT</a:t>
            </a:r>
            <a:r>
              <a:rPr lang="fa-IR"/>
              <a:t>) و سود قبل از بهره و مالیات (</a:t>
            </a:r>
            <a:r>
              <a:rPr/>
              <a:t>EBIT</a:t>
            </a:r>
            <a:r>
              <a:rPr lang="fa-IR"/>
              <a:t>) و ریسک عملیاتی را به عنوان رابط بین </a:t>
            </a:r>
            <a:r>
              <a:rPr/>
              <a:t>EBIT</a:t>
            </a:r>
            <a:r>
              <a:rPr lang="fa-IR"/>
              <a:t> و فروش توضیح دادند</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039" y="709684"/>
            <a:ext cx="1569492" cy="846162"/>
          </a:xfrm>
          <a:prstGeom prst="rect">
            <a:avLst/>
          </a:prstGeom>
          <a:solidFill>
            <a:schemeClr val="accent1"/>
          </a:solidFill>
          <a:ln w="19050" cap="rnd">
            <a:solidFill>
              <a:schemeClr val="accent1">
                <a:shade val="50000"/>
              </a:schemeClr>
            </a:solidFill>
          </a:ln>
        </p:spPr>
        <p:txBody>
          <a:bodyPr anchor="ctr"/>
          <a:lstStyle>
            <a:lvl1pPr lvl="0">
              <a:defRPr/>
            </a:lvl1pPr>
          </a:lstStyle>
          <a:p>
            <a:pPr lvl="0"/>
            <a:r>
              <a:rPr lang="fa-IR" sz="3200"/>
              <a:t>فروش</a:t>
            </a:r>
            <a:r>
              <a:rPr lang="fa-IR" sz="3600"/>
              <a:t> </a:t>
            </a:r>
          </a:p>
        </p:txBody>
      </p:sp>
      <p:cxnSp>
        <p:nvCxnSpPr>
          <p:cNvPr id="3" name="Straight Arrow Connector 2"/>
          <p:cNvCxnSpPr/>
          <p:nvPr/>
        </p:nvCxnSpPr>
        <p:spPr>
          <a:xfrm flipV="1">
            <a:off x="3527945" y="1132763"/>
            <a:ext cx="1132765" cy="1"/>
          </a:xfrm>
          <a:prstGeom prst="straightConnector1">
            <a:avLst/>
          </a:prstGeom>
          <a:noFill/>
          <a:ln w="12700" cap="rnd">
            <a:solidFill>
              <a:schemeClr val="accent1"/>
            </a:solidFill>
            <a:tailEnd type="triangle"/>
          </a:ln>
        </p:spPr>
      </p:cxnSp>
      <p:sp>
        <p:nvSpPr>
          <p:cNvPr id="4" name="Rectangle 3"/>
          <p:cNvSpPr/>
          <p:nvPr/>
        </p:nvSpPr>
        <p:spPr>
          <a:xfrm>
            <a:off x="4722125" y="709684"/>
            <a:ext cx="1446663" cy="846162"/>
          </a:xfrm>
          <a:prstGeom prst="rect">
            <a:avLst/>
          </a:prstGeom>
          <a:solidFill>
            <a:schemeClr val="accent1"/>
          </a:solidFill>
          <a:ln w="19050" cap="rnd">
            <a:solidFill>
              <a:schemeClr val="accent1">
                <a:shade val="50000"/>
              </a:schemeClr>
            </a:solidFill>
          </a:ln>
        </p:spPr>
        <p:txBody>
          <a:bodyPr anchor="ctr"/>
          <a:lstStyle>
            <a:lvl1pPr lvl="0">
              <a:defRPr/>
            </a:lvl1pPr>
          </a:lstStyle>
          <a:p>
            <a:pPr lvl="0" algn="ctr"/>
            <a:r>
              <a:rPr lang="fa-IR"/>
              <a:t>در آمد قبل از بهره و مالیات</a:t>
            </a:r>
          </a:p>
        </p:txBody>
      </p:sp>
      <p:sp>
        <p:nvSpPr>
          <p:cNvPr id="5" name="Straight Connector 4"/>
          <p:cNvSpPr/>
          <p:nvPr/>
        </p:nvSpPr>
        <p:spPr>
          <a:xfrm flipV="1">
            <a:off x="6168788" y="1132764"/>
            <a:ext cx="1105470" cy="1"/>
          </a:xfrm>
          <a:prstGeom prst="line">
            <a:avLst/>
          </a:prstGeom>
          <a:noFill/>
          <a:ln w="12700" cap="rnd">
            <a:solidFill>
              <a:schemeClr val="accent1"/>
            </a:solidFill>
          </a:ln>
        </p:spPr>
        <p:txBody>
          <a:bodyPr/>
          <a:lstStyle>
            <a:lvl1pPr lvl="0">
              <a:defRPr/>
            </a:lvl1pPr>
          </a:lstStyle>
          <a:p>
            <a:endParaRPr/>
          </a:p>
        </p:txBody>
      </p:sp>
      <p:sp>
        <p:nvSpPr>
          <p:cNvPr id="6" name="Rectangle 5"/>
          <p:cNvSpPr/>
          <p:nvPr/>
        </p:nvSpPr>
        <p:spPr>
          <a:xfrm>
            <a:off x="7246961" y="709684"/>
            <a:ext cx="1473959" cy="846162"/>
          </a:xfrm>
          <a:prstGeom prst="rect">
            <a:avLst/>
          </a:prstGeom>
          <a:solidFill>
            <a:schemeClr val="accent1"/>
          </a:solidFill>
          <a:ln w="19050" cap="rnd">
            <a:solidFill>
              <a:schemeClr val="accent1">
                <a:shade val="50000"/>
              </a:schemeClr>
            </a:solidFill>
          </a:ln>
        </p:spPr>
        <p:txBody>
          <a:bodyPr anchor="ctr"/>
          <a:lstStyle>
            <a:lvl1pPr lvl="0">
              <a:defRPr/>
            </a:lvl1pPr>
          </a:lstStyle>
          <a:p>
            <a:pPr lvl="0" algn="ctr"/>
            <a:r>
              <a:rPr lang="fa-IR"/>
              <a:t>در آمد بعد از مالیات</a:t>
            </a:r>
          </a:p>
        </p:txBody>
      </p:sp>
      <p:sp>
        <p:nvSpPr>
          <p:cNvPr id="7" name="Oval 6"/>
          <p:cNvSpPr/>
          <p:nvPr/>
        </p:nvSpPr>
        <p:spPr>
          <a:xfrm>
            <a:off x="286603" y="1781032"/>
            <a:ext cx="1842448" cy="1296537"/>
          </a:xfrm>
          <a:prstGeom prst="ellipse">
            <a:avLst/>
          </a:prstGeom>
          <a:solidFill>
            <a:schemeClr val="accent1"/>
          </a:solidFill>
          <a:ln w="19050" cap="rnd">
            <a:solidFill>
              <a:schemeClr val="accent1">
                <a:shade val="50000"/>
              </a:schemeClr>
            </a:solidFill>
          </a:ln>
        </p:spPr>
        <p:txBody>
          <a:bodyPr anchor="ctr"/>
          <a:lstStyle>
            <a:lvl1pPr lvl="0">
              <a:defRPr/>
            </a:lvl1pPr>
          </a:lstStyle>
          <a:p>
            <a:pPr lvl="0" algn="ctr"/>
            <a:r>
              <a:rPr lang="fa-IR" sz="1400"/>
              <a:t>_شرایط اقتصادی</a:t>
            </a:r>
          </a:p>
          <a:p>
            <a:pPr lvl="0" algn="ctr"/>
            <a:r>
              <a:rPr lang="fa-IR" sz="1400"/>
              <a:t>_محیط های سیاسی واجتماعی</a:t>
            </a:r>
          </a:p>
        </p:txBody>
      </p:sp>
      <p:sp>
        <p:nvSpPr>
          <p:cNvPr id="8" name="Straight Connector 7"/>
          <p:cNvSpPr/>
          <p:nvPr/>
        </p:nvSpPr>
        <p:spPr>
          <a:xfrm flipH="1">
            <a:off x="1610436" y="1555846"/>
            <a:ext cx="286604" cy="368488"/>
          </a:xfrm>
          <a:prstGeom prst="line">
            <a:avLst/>
          </a:prstGeom>
          <a:noFill/>
          <a:ln w="12700" cap="rnd">
            <a:solidFill>
              <a:schemeClr val="accent1"/>
            </a:solidFill>
          </a:ln>
        </p:spPr>
        <p:txBody>
          <a:bodyPr/>
          <a:lstStyle>
            <a:lvl1pPr lvl="0">
              <a:defRPr/>
            </a:lvl1pPr>
          </a:lstStyle>
          <a:p>
            <a:endParaRPr/>
          </a:p>
        </p:txBody>
      </p:sp>
      <p:sp>
        <p:nvSpPr>
          <p:cNvPr id="9" name="Straight Connector 8"/>
          <p:cNvSpPr/>
          <p:nvPr/>
        </p:nvSpPr>
        <p:spPr>
          <a:xfrm flipH="1">
            <a:off x="1610436" y="1555846"/>
            <a:ext cx="1460310" cy="2811438"/>
          </a:xfrm>
          <a:prstGeom prst="line">
            <a:avLst/>
          </a:prstGeom>
          <a:noFill/>
          <a:ln w="12700" cap="rnd">
            <a:solidFill>
              <a:schemeClr val="accent1"/>
            </a:solidFill>
          </a:ln>
        </p:spPr>
        <p:txBody>
          <a:bodyPr/>
          <a:lstStyle>
            <a:lvl1pPr lvl="0">
              <a:defRPr/>
            </a:lvl1pPr>
          </a:lstStyle>
          <a:p>
            <a:endParaRPr/>
          </a:p>
        </p:txBody>
      </p:sp>
      <p:sp>
        <p:nvSpPr>
          <p:cNvPr id="10" name="Oval 9"/>
          <p:cNvSpPr/>
          <p:nvPr/>
        </p:nvSpPr>
        <p:spPr>
          <a:xfrm>
            <a:off x="286604" y="3169694"/>
            <a:ext cx="1842448" cy="1228298"/>
          </a:xfrm>
          <a:prstGeom prst="ellipse">
            <a:avLst/>
          </a:prstGeom>
          <a:solidFill>
            <a:schemeClr val="accent1"/>
          </a:solidFill>
          <a:ln w="19050" cap="rnd">
            <a:solidFill>
              <a:schemeClr val="accent1">
                <a:shade val="50000"/>
              </a:schemeClr>
            </a:solidFill>
          </a:ln>
        </p:spPr>
        <p:txBody>
          <a:bodyPr anchor="ctr"/>
          <a:lstStyle>
            <a:lvl1pPr lvl="0">
              <a:defRPr/>
            </a:lvl1pPr>
          </a:lstStyle>
          <a:p>
            <a:pPr lvl="0" algn="ctr"/>
            <a:r>
              <a:rPr lang="fa-IR" sz="1400"/>
              <a:t>_ساختار بازار</a:t>
            </a:r>
          </a:p>
          <a:p>
            <a:pPr lvl="0" algn="ctr"/>
            <a:r>
              <a:rPr lang="fa-IR" sz="1400"/>
              <a:t>_موقعیت رقابتی شرکت</a:t>
            </a:r>
          </a:p>
        </p:txBody>
      </p:sp>
      <p:cxnSp>
        <p:nvCxnSpPr>
          <p:cNvPr id="11" name="Straight Arrow Connector 10"/>
          <p:cNvCxnSpPr/>
          <p:nvPr/>
        </p:nvCxnSpPr>
        <p:spPr>
          <a:xfrm flipH="1">
            <a:off x="2674961" y="1555846"/>
            <a:ext cx="6824" cy="1064524"/>
          </a:xfrm>
          <a:prstGeom prst="straightConnector1">
            <a:avLst/>
          </a:prstGeom>
          <a:noFill/>
          <a:ln w="12700" cap="rnd">
            <a:solidFill>
              <a:schemeClr val="accent1"/>
            </a:solidFill>
            <a:tailEnd type="triangle"/>
          </a:ln>
        </p:spPr>
      </p:cxnSp>
      <p:sp>
        <p:nvSpPr>
          <p:cNvPr id="12" name="Straight Connector 11"/>
          <p:cNvSpPr/>
          <p:nvPr/>
        </p:nvSpPr>
        <p:spPr>
          <a:xfrm flipH="1">
            <a:off x="2656196" y="2620370"/>
            <a:ext cx="18765" cy="2593076"/>
          </a:xfrm>
          <a:prstGeom prst="line">
            <a:avLst/>
          </a:prstGeom>
          <a:noFill/>
          <a:ln w="12700" cap="rnd">
            <a:solidFill>
              <a:schemeClr val="accent1"/>
            </a:solidFill>
          </a:ln>
        </p:spPr>
        <p:txBody>
          <a:bodyPr/>
          <a:lstStyle>
            <a:lvl1pPr lvl="0">
              <a:defRPr/>
            </a:lvl1pPr>
          </a:lstStyle>
          <a:p>
            <a:endParaRPr/>
          </a:p>
        </p:txBody>
      </p:sp>
      <p:cxnSp>
        <p:nvCxnSpPr>
          <p:cNvPr id="13" name="Straight Arrow Connector 12"/>
          <p:cNvCxnSpPr/>
          <p:nvPr/>
        </p:nvCxnSpPr>
        <p:spPr>
          <a:xfrm>
            <a:off x="1009934" y="5213446"/>
            <a:ext cx="1665027" cy="0"/>
          </a:xfrm>
          <a:prstGeom prst="straightConnector1">
            <a:avLst/>
          </a:prstGeom>
          <a:noFill/>
          <a:ln w="12700" cap="rnd">
            <a:solidFill>
              <a:schemeClr val="accent1"/>
            </a:solidFill>
            <a:headEnd type="triangle"/>
            <a:tailEnd type="triangle"/>
          </a:ln>
        </p:spPr>
      </p:cxnSp>
      <p:cxnSp>
        <p:nvCxnSpPr>
          <p:cNvPr id="14" name="Straight Arrow Connector 13"/>
          <p:cNvCxnSpPr/>
          <p:nvPr/>
        </p:nvCxnSpPr>
        <p:spPr>
          <a:xfrm>
            <a:off x="2674961" y="5213446"/>
            <a:ext cx="1733266" cy="0"/>
          </a:xfrm>
          <a:prstGeom prst="straightConnector1">
            <a:avLst/>
          </a:prstGeom>
          <a:noFill/>
          <a:ln w="12700" cap="rnd">
            <a:solidFill>
              <a:schemeClr val="accent1"/>
            </a:solidFill>
            <a:headEnd type="triangle"/>
            <a:tailEnd type="triangle"/>
          </a:ln>
        </p:spPr>
      </p:cxnSp>
      <p:sp>
        <p:nvSpPr>
          <p:cNvPr id="15" name="TextBox 14"/>
          <p:cNvSpPr txBox="1"/>
          <p:nvPr/>
        </p:nvSpPr>
        <p:spPr>
          <a:xfrm>
            <a:off x="3643953" y="709684"/>
            <a:ext cx="900752" cy="261610"/>
          </a:xfrm>
          <a:prstGeom prst="rect">
            <a:avLst/>
          </a:prstGeom>
          <a:noFill/>
        </p:spPr>
        <p:txBody>
          <a:bodyPr wrap="square"/>
          <a:lstStyle>
            <a:lvl1pPr lvl="0">
              <a:defRPr/>
            </a:lvl1pPr>
          </a:lstStyle>
          <a:p>
            <a:pPr lvl="0" algn="ctr"/>
            <a:r>
              <a:rPr lang="fa-IR" sz="900"/>
              <a:t>کسر </a:t>
            </a:r>
            <a:r>
              <a:rPr lang="fa-IR" sz="1100"/>
              <a:t>میشود</a:t>
            </a:r>
          </a:p>
        </p:txBody>
      </p:sp>
      <p:sp>
        <p:nvSpPr>
          <p:cNvPr id="16" name="TextBox 15"/>
          <p:cNvSpPr txBox="1"/>
          <p:nvPr/>
        </p:nvSpPr>
        <p:spPr>
          <a:xfrm>
            <a:off x="5991367" y="244228"/>
            <a:ext cx="1460310" cy="261610"/>
          </a:xfrm>
          <a:prstGeom prst="rect">
            <a:avLst/>
          </a:prstGeom>
          <a:noFill/>
        </p:spPr>
        <p:txBody>
          <a:bodyPr wrap="square"/>
          <a:lstStyle>
            <a:lvl1pPr lvl="0">
              <a:defRPr/>
            </a:lvl1pPr>
          </a:lstStyle>
          <a:p>
            <a:pPr lvl="0" algn="ctr"/>
            <a:r>
              <a:rPr lang="fa-IR" sz="1000"/>
              <a:t>کسر </a:t>
            </a:r>
            <a:r>
              <a:rPr lang="fa-IR" sz="1100"/>
              <a:t>هزینه</a:t>
            </a:r>
            <a:r>
              <a:rPr lang="fa-IR" sz="1000"/>
              <a:t> بهره ثابت</a:t>
            </a:r>
          </a:p>
        </p:txBody>
      </p:sp>
      <p:sp>
        <p:nvSpPr>
          <p:cNvPr id="17" name="TextBox 16"/>
          <p:cNvSpPr txBox="1"/>
          <p:nvPr/>
        </p:nvSpPr>
        <p:spPr>
          <a:xfrm>
            <a:off x="3466531" y="1632790"/>
            <a:ext cx="1351129" cy="276999"/>
          </a:xfrm>
          <a:prstGeom prst="rect">
            <a:avLst/>
          </a:prstGeom>
          <a:noFill/>
        </p:spPr>
        <p:txBody>
          <a:bodyPr wrap="square"/>
          <a:lstStyle>
            <a:lvl1pPr lvl="0">
              <a:defRPr/>
            </a:lvl1pPr>
          </a:lstStyle>
          <a:p>
            <a:pPr lvl="0" algn="ctr"/>
            <a:r>
              <a:rPr lang="fa-IR" sz="1200"/>
              <a:t>هزینه ثابت و متغیر</a:t>
            </a:r>
          </a:p>
        </p:txBody>
      </p:sp>
      <p:sp>
        <p:nvSpPr>
          <p:cNvPr id="18" name="TextBox 17"/>
          <p:cNvSpPr txBox="1"/>
          <p:nvPr/>
        </p:nvSpPr>
        <p:spPr>
          <a:xfrm>
            <a:off x="5991368" y="1632790"/>
            <a:ext cx="1460309" cy="276999"/>
          </a:xfrm>
          <a:prstGeom prst="rect">
            <a:avLst/>
          </a:prstGeom>
          <a:noFill/>
        </p:spPr>
        <p:txBody>
          <a:bodyPr wrap="square"/>
          <a:lstStyle>
            <a:lvl1pPr lvl="0">
              <a:defRPr/>
            </a:lvl1pPr>
          </a:lstStyle>
          <a:p>
            <a:pPr lvl="0" algn="ctr"/>
            <a:r>
              <a:rPr lang="fa-IR" sz="1200"/>
              <a:t>هزینه متغیر مالیات</a:t>
            </a:r>
          </a:p>
        </p:txBody>
      </p:sp>
      <p:cxnSp>
        <p:nvCxnSpPr>
          <p:cNvPr id="19" name="Straight Arrow Connector 18"/>
          <p:cNvCxnSpPr/>
          <p:nvPr/>
        </p:nvCxnSpPr>
        <p:spPr>
          <a:xfrm>
            <a:off x="5445457" y="1555846"/>
            <a:ext cx="13647" cy="1064524"/>
          </a:xfrm>
          <a:prstGeom prst="straightConnector1">
            <a:avLst/>
          </a:prstGeom>
          <a:noFill/>
          <a:ln w="12700" cap="rnd">
            <a:solidFill>
              <a:schemeClr val="accent1"/>
            </a:solidFill>
            <a:tailEnd type="triangle"/>
          </a:ln>
        </p:spPr>
      </p:cxnSp>
      <p:sp>
        <p:nvSpPr>
          <p:cNvPr id="20" name="Straight Connector 19"/>
          <p:cNvSpPr/>
          <p:nvPr/>
        </p:nvSpPr>
        <p:spPr>
          <a:xfrm>
            <a:off x="5459104" y="2620370"/>
            <a:ext cx="0" cy="3534770"/>
          </a:xfrm>
          <a:prstGeom prst="line">
            <a:avLst/>
          </a:prstGeom>
          <a:noFill/>
          <a:ln w="12700" cap="rnd">
            <a:solidFill>
              <a:schemeClr val="accent1"/>
            </a:solidFill>
          </a:ln>
        </p:spPr>
        <p:txBody>
          <a:bodyPr/>
          <a:lstStyle>
            <a:lvl1pPr lvl="0">
              <a:defRPr/>
            </a:lvl1pPr>
          </a:lstStyle>
          <a:p>
            <a:endParaRPr/>
          </a:p>
        </p:txBody>
      </p:sp>
      <p:cxnSp>
        <p:nvCxnSpPr>
          <p:cNvPr id="21" name="Straight Arrow Connector 20"/>
          <p:cNvCxnSpPr/>
          <p:nvPr/>
        </p:nvCxnSpPr>
        <p:spPr>
          <a:xfrm>
            <a:off x="450376" y="6127845"/>
            <a:ext cx="4995081" cy="27295"/>
          </a:xfrm>
          <a:prstGeom prst="straightConnector1">
            <a:avLst/>
          </a:prstGeom>
          <a:noFill/>
          <a:ln w="12700" cap="rnd">
            <a:solidFill>
              <a:schemeClr val="accent1"/>
            </a:solidFill>
            <a:headEnd type="triangle"/>
            <a:tailEnd type="triangle"/>
          </a:ln>
        </p:spPr>
      </p:cxnSp>
      <p:sp>
        <p:nvSpPr>
          <p:cNvPr id="22" name="TextBox 21"/>
          <p:cNvSpPr txBox="1"/>
          <p:nvPr/>
        </p:nvSpPr>
        <p:spPr>
          <a:xfrm>
            <a:off x="1105469" y="4592470"/>
            <a:ext cx="1402307" cy="307777"/>
          </a:xfrm>
          <a:prstGeom prst="rect">
            <a:avLst/>
          </a:prstGeom>
          <a:noFill/>
        </p:spPr>
        <p:txBody>
          <a:bodyPr wrap="square"/>
          <a:lstStyle>
            <a:lvl1pPr lvl="0">
              <a:defRPr/>
            </a:lvl1pPr>
          </a:lstStyle>
          <a:p>
            <a:pPr lvl="0" algn="ctr"/>
            <a:r>
              <a:rPr lang="fa-IR" sz="1400"/>
              <a:t>ریسک اقتصادی</a:t>
            </a:r>
          </a:p>
        </p:txBody>
      </p:sp>
      <p:sp>
        <p:nvSpPr>
          <p:cNvPr id="23" name="TextBox 22"/>
          <p:cNvSpPr txBox="1"/>
          <p:nvPr/>
        </p:nvSpPr>
        <p:spPr>
          <a:xfrm>
            <a:off x="2947916" y="4653746"/>
            <a:ext cx="1373307" cy="307777"/>
          </a:xfrm>
          <a:prstGeom prst="rect">
            <a:avLst/>
          </a:prstGeom>
          <a:noFill/>
        </p:spPr>
        <p:txBody>
          <a:bodyPr wrap="square"/>
          <a:lstStyle>
            <a:lvl1pPr lvl="0">
              <a:defRPr/>
            </a:lvl1pPr>
          </a:lstStyle>
          <a:p>
            <a:pPr lvl="0"/>
            <a:r>
              <a:rPr lang="fa-IR" sz="1400"/>
              <a:t>ریسک عملیاتی</a:t>
            </a:r>
          </a:p>
        </p:txBody>
      </p:sp>
      <p:sp>
        <p:nvSpPr>
          <p:cNvPr id="24" name="TextBox 23"/>
          <p:cNvSpPr txBox="1"/>
          <p:nvPr/>
        </p:nvSpPr>
        <p:spPr>
          <a:xfrm>
            <a:off x="2507776" y="5589236"/>
            <a:ext cx="1436427" cy="307777"/>
          </a:xfrm>
          <a:prstGeom prst="rect">
            <a:avLst/>
          </a:prstGeom>
          <a:noFill/>
        </p:spPr>
        <p:txBody>
          <a:bodyPr wrap="square"/>
          <a:lstStyle>
            <a:lvl1pPr lvl="0">
              <a:defRPr/>
            </a:lvl1pPr>
          </a:lstStyle>
          <a:p>
            <a:pPr lvl="0" algn="ctr"/>
            <a:r>
              <a:rPr lang="fa-IR" sz="1400"/>
              <a:t>ریسک تجاری</a:t>
            </a:r>
          </a:p>
        </p:txBody>
      </p:sp>
      <p:cxnSp>
        <p:nvCxnSpPr>
          <p:cNvPr id="25" name="Straight Arrow Connector 24"/>
          <p:cNvCxnSpPr/>
          <p:nvPr/>
        </p:nvCxnSpPr>
        <p:spPr>
          <a:xfrm>
            <a:off x="5472752" y="6155140"/>
            <a:ext cx="3548418" cy="0"/>
          </a:xfrm>
          <a:prstGeom prst="straightConnector1">
            <a:avLst/>
          </a:prstGeom>
          <a:noFill/>
          <a:ln w="12700" cap="rnd">
            <a:solidFill>
              <a:schemeClr val="accent1"/>
            </a:solidFill>
            <a:headEnd type="triangle"/>
            <a:tailEnd type="triangle"/>
          </a:ln>
        </p:spPr>
      </p:cxnSp>
      <p:sp>
        <p:nvSpPr>
          <p:cNvPr id="26" name="TextBox 25"/>
          <p:cNvSpPr txBox="1"/>
          <p:nvPr/>
        </p:nvSpPr>
        <p:spPr>
          <a:xfrm>
            <a:off x="6168788" y="5589236"/>
            <a:ext cx="1575037" cy="307777"/>
          </a:xfrm>
          <a:prstGeom prst="rect">
            <a:avLst/>
          </a:prstGeom>
          <a:noFill/>
        </p:spPr>
        <p:txBody>
          <a:bodyPr wrap="square"/>
          <a:lstStyle>
            <a:lvl1pPr lvl="0">
              <a:defRPr/>
            </a:lvl1pPr>
          </a:lstStyle>
          <a:p>
            <a:pPr lvl="0" algn="ctr"/>
            <a:r>
              <a:rPr lang="fa-IR" sz="1400"/>
              <a:t>ریسک مالی</a:t>
            </a:r>
          </a:p>
        </p:txBody>
      </p:sp>
      <p:cxnSp>
        <p:nvCxnSpPr>
          <p:cNvPr id="27" name="Straight Arrow Connector 26"/>
          <p:cNvCxnSpPr/>
          <p:nvPr/>
        </p:nvCxnSpPr>
        <p:spPr>
          <a:xfrm>
            <a:off x="7983942" y="1555846"/>
            <a:ext cx="17058" cy="1064524"/>
          </a:xfrm>
          <a:prstGeom prst="straightConnector1">
            <a:avLst/>
          </a:prstGeom>
          <a:noFill/>
          <a:ln w="12700" cap="rnd">
            <a:solidFill>
              <a:schemeClr val="accent1"/>
            </a:solidFill>
            <a:tailEnd type="triangle"/>
          </a:ln>
        </p:spPr>
      </p:cxnSp>
      <p:sp>
        <p:nvSpPr>
          <p:cNvPr id="28" name="Straight Connector 27"/>
          <p:cNvSpPr/>
          <p:nvPr/>
        </p:nvSpPr>
        <p:spPr>
          <a:xfrm>
            <a:off x="8001000" y="2599899"/>
            <a:ext cx="0" cy="3534770"/>
          </a:xfrm>
          <a:prstGeom prst="line">
            <a:avLst/>
          </a:prstGeom>
          <a:noFill/>
          <a:ln w="12700" cap="rnd">
            <a:solidFill>
              <a:schemeClr val="accent1"/>
            </a:solidFill>
          </a:ln>
        </p:spPr>
        <p:txBody>
          <a:bodyPr/>
          <a:lstStyle>
            <a:lvl1pPr lvl="0">
              <a:defRPr/>
            </a:lvl1pPr>
          </a:lstStyle>
          <a:p>
            <a:endParaRPr/>
          </a:p>
        </p:txBody>
      </p:sp>
      <p:sp>
        <p:nvSpPr>
          <p:cNvPr id="29" name="TextBox 28"/>
          <p:cNvSpPr txBox="1"/>
          <p:nvPr/>
        </p:nvSpPr>
        <p:spPr>
          <a:xfrm>
            <a:off x="1224857" y="6357730"/>
            <a:ext cx="7185607" cy="369333"/>
          </a:xfrm>
          <a:prstGeom prst="rect">
            <a:avLst/>
          </a:prstGeom>
          <a:noFill/>
        </p:spPr>
        <p:txBody>
          <a:bodyPr wrap="square"/>
          <a:lstStyle>
            <a:lvl1pPr lvl="0">
              <a:defRPr/>
            </a:lvl1pPr>
          </a:lstStyle>
          <a:p>
            <a:pPr lvl="0" algn="r"/>
            <a:r>
              <a:rPr lang="fa-IR"/>
              <a:t>نمایشگر شماره7_5:تجزیه و تحلیل ابعاد چندگانه رسک سیستماتیک</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4" y="414338"/>
            <a:ext cx="9215438" cy="1697901"/>
          </a:xfrm>
          <a:prstGeom prst="rect">
            <a:avLst/>
          </a:prstGeom>
        </p:spPr>
        <p:txBody>
          <a:bodyPr lIns="91440" tIns="45720" rIns="91440" bIns="45720"/>
          <a:lstStyle>
            <a:lvl1pPr lvl="0" indent="0" algn="r">
              <a:lnSpc>
                <a:spcPct val="150000"/>
              </a:lnSpc>
              <a:spcBef>
                <a:spcPts val="1000"/>
              </a:spcBef>
              <a:buNone/>
              <a:defRPr>
                <a:solidFill>
                  <a:schemeClr val="tx1">
                    <a:lumMod val="75000"/>
                    <a:lumOff val="25000"/>
                  </a:schemeClr>
                </a:solidFill>
              </a:defRPr>
            </a:lvl1pPr>
          </a:lstStyle>
          <a:p>
            <a:pPr lvl="0"/>
            <a:r>
              <a:rPr/>
              <a:t>“</a:t>
            </a:r>
            <a:r>
              <a:rPr lang="fa-IR"/>
              <a:t>هاو اوینی و ایفت</a:t>
            </a:r>
            <a:r>
              <a:rPr/>
              <a:t>  ”</a:t>
            </a:r>
            <a:r>
              <a:rPr lang="fa-IR"/>
              <a:t> بیان کردند که به عنوان نتیجه ای در شرایط عدم اطمینان محیط اقتصادی و سیسی و اجتماعی و رقابتی که شرکت در آن به فعالیت می پردازد، متغیر می باشد. با وجود این، آن ها ویژگی های ریسک اقتصادی را به عنوان ریسکی که تمام شرکت ها با آن روبرو هستند مشخص کرده و اثر ترکیبی ریسک اقتصادی و ریسک عملیاتی را به عنوان ریسک تجاری بیان کردند. </a:t>
            </a:r>
            <a:r>
              <a:rPr/>
              <a:t>“</a:t>
            </a:r>
            <a:r>
              <a:rPr lang="fa-IR"/>
              <a:t>مندلکر و رهی</a:t>
            </a:r>
            <a:r>
              <a:rPr/>
              <a:t>”</a:t>
            </a:r>
            <a:r>
              <a:rPr lang="fa-IR"/>
              <a:t> در سال 1984 توضیح دادند که هم ریسک مالی و هم ریسک عملیاتی نماینده ای هستند که از طریق درجه اهرم مالی و درجه اهرم عملیاتی قابل اندازه گیری هستند. کار اصلی جدا کردن ریسک اقتصادی از ریسک تجاری است و به طور تجربی ساختار ریسک اقتصادی را از طریق استفاده از طریق استفاده از واژه درجه اهرم اقتصادی (</a:t>
            </a:r>
            <a:r>
              <a:rPr/>
              <a:t>DEL</a:t>
            </a:r>
            <a:r>
              <a:rPr lang="fa-IR"/>
              <a:t>) نشان می دهیم. ویژگی های بنیادی ریسک سیستماتیک از طریق تجزیه ضریب بتا به وسیله گسترش و توضیح مدل </a:t>
            </a:r>
            <a:r>
              <a:rPr/>
              <a:t>“</a:t>
            </a:r>
            <a:r>
              <a:rPr lang="fa-IR"/>
              <a:t>مندلکر و رهی</a:t>
            </a:r>
            <a:r>
              <a:rPr/>
              <a:t>”</a:t>
            </a:r>
            <a:r>
              <a:rPr lang="fa-IR"/>
              <a:t> که شامل آشکار کردن رابطه بین اهرم اقتصادی و ریسک اقتصادی است، توضیح داده می شود. با ارایه فرضیه رقابت کامل تمام شرکت ها در بازار چنین ریسک هایی ناشی از اختلالات اقتصادی خارجی روبرو هستند. یک اختلال یا نوسان اقتصادی، یک رویداد غیرقابل پیش بینی است که دارای قدرتی است که تعادل مدل را تخریب می کند و بعد آن تعادل فعالیت شرکت را نیز برهم میزند.</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1808328" y="657453"/>
            <a:ext cx="6585046" cy="3204864"/>
          </a:xfrm>
          <a:prstGeom prst="rect">
            <a:avLst/>
          </a:prstGeom>
        </p:spPr>
      </p:pic>
      <p:sp>
        <p:nvSpPr>
          <p:cNvPr id="3" name="TextBox 2"/>
          <p:cNvSpPr txBox="1"/>
          <p:nvPr/>
        </p:nvSpPr>
        <p:spPr>
          <a:xfrm>
            <a:off x="259307" y="195787"/>
            <a:ext cx="9062115" cy="615553"/>
          </a:xfrm>
          <a:prstGeom prst="rect">
            <a:avLst/>
          </a:prstGeom>
          <a:noFill/>
        </p:spPr>
        <p:txBody>
          <a:bodyPr wrap="square"/>
          <a:lstStyle>
            <a:lvl1pPr lvl="0">
              <a:defRPr/>
            </a:lvl1pPr>
          </a:lstStyle>
          <a:p>
            <a:pPr lvl="0" algn="r"/>
            <a:r>
              <a:rPr lang="fa-IR" sz="1600">
                <a:solidFill>
                  <a:schemeClr val="accent5"/>
                </a:solidFill>
              </a:rPr>
              <a:t>نمایشگر شماره 1-5 تاثیر افزایش تعداد اوراق بهادار در کاهش ریسک مجموعه را نشان می دهد.</a:t>
            </a:r>
          </a:p>
        </p:txBody>
      </p:sp>
      <p:sp>
        <p:nvSpPr>
          <p:cNvPr id="4" name="TextBox 3"/>
          <p:cNvSpPr txBox="1"/>
          <p:nvPr/>
        </p:nvSpPr>
        <p:spPr>
          <a:xfrm>
            <a:off x="122830" y="3753134"/>
            <a:ext cx="9730854" cy="2585324"/>
          </a:xfrm>
          <a:prstGeom prst="rect">
            <a:avLst/>
          </a:prstGeom>
          <a:noFill/>
        </p:spPr>
        <p:txBody>
          <a:bodyPr wrap="square"/>
          <a:lstStyle>
            <a:lvl1pPr lvl="0">
              <a:defRPr/>
            </a:lvl1pPr>
          </a:lstStyle>
          <a:p>
            <a:pPr lvl="0" algn="r"/>
            <a:r>
              <a:rPr lang="fa-IR">
                <a:solidFill>
                  <a:srgbClr val="FF0000"/>
                </a:solidFill>
              </a:rPr>
              <a:t>در این نمودار موارد زیر دیده  می شود</a:t>
            </a:r>
            <a:r>
              <a:rPr>
                <a:solidFill>
                  <a:srgbClr val="FF0000"/>
                </a:solidFill>
              </a:rPr>
              <a:t>:</a:t>
            </a:r>
          </a:p>
          <a:p>
            <a:pPr lvl="0" algn="r"/>
            <a:endParaRPr>
              <a:solidFill>
                <a:srgbClr val="FF0000"/>
              </a:solidFill>
            </a:endParaRPr>
          </a:p>
          <a:p>
            <a:pPr lvl="0" algn="r"/>
            <a:r>
              <a:rPr lang="fa-IR"/>
              <a:t>1-</a:t>
            </a:r>
            <a:r>
              <a:rPr/>
              <a:t> </a:t>
            </a:r>
            <a:r>
              <a:rPr lang="fa-IR"/>
              <a:t>با افزایش تعداد سهام متنوع ،ریسک کل کاهش می یابد</a:t>
            </a:r>
            <a:r>
              <a:rPr/>
              <a:t>.</a:t>
            </a:r>
          </a:p>
          <a:p>
            <a:pPr lvl="0" algn="r"/>
            <a:r>
              <a:rPr lang="fa-IR"/>
              <a:t> </a:t>
            </a:r>
          </a:p>
          <a:p>
            <a:pPr lvl="0" algn="r"/>
            <a:r>
              <a:rPr lang="fa-IR"/>
              <a:t>2-</a:t>
            </a:r>
            <a:r>
              <a:rPr/>
              <a:t> </a:t>
            </a:r>
            <a:r>
              <a:rPr lang="fa-IR"/>
              <a:t>با ایجاد تنوع ، ریسک غیر سیستماتیک کاهش یافته و ریسک سیستماتیک تغییر نمی کند</a:t>
            </a:r>
            <a:r>
              <a:rPr/>
              <a:t>.</a:t>
            </a:r>
          </a:p>
          <a:p>
            <a:pPr lvl="0" algn="r"/>
            <a:r>
              <a:rPr lang="fa-IR"/>
              <a:t> </a:t>
            </a:r>
          </a:p>
          <a:p>
            <a:pPr lvl="0" algn="just"/>
            <a:r>
              <a:rPr lang="fa-IR"/>
              <a:t>3-</a:t>
            </a:r>
            <a:r>
              <a:rPr/>
              <a:t> </a:t>
            </a:r>
            <a:r>
              <a:rPr lang="fa-IR"/>
              <a:t>ریسک مجموعه با شیب ثابتی کاهش نمی یابد بلکه در ابتدا که سهام جدید به مجموعه اضافه می شود ریسک کل با شدت بیشتری کاهش یافته به تدریج از شدت کاهش کاسته شده ودیگر با ایجاد تنوع ریسک کاهشی نخواهد یافت</a:t>
            </a:r>
            <a:r>
              <a:rPr/>
              <a:t>.</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 y="957263"/>
            <a:ext cx="8972551" cy="2533450"/>
          </a:xfrm>
          <a:prstGeom prst="rect">
            <a:avLst/>
          </a:prstGeom>
        </p:spPr>
        <p:txBody>
          <a:bodyPr lIns="91440" tIns="45720" rIns="91440" bIns="45720"/>
          <a:lstStyle>
            <a:lvl1pPr lvl="0" indent="0" algn="r">
              <a:lnSpc>
                <a:spcPct val="150000"/>
              </a:lnSpc>
              <a:spcBef>
                <a:spcPts val="1000"/>
              </a:spcBef>
              <a:buNone/>
              <a:defRPr>
                <a:solidFill>
                  <a:schemeClr val="tx1">
                    <a:lumMod val="75000"/>
                    <a:lumOff val="25000"/>
                  </a:schemeClr>
                </a:solidFill>
              </a:defRPr>
            </a:lvl1pPr>
          </a:lstStyle>
          <a:p>
            <a:pPr lvl="0"/>
            <a:r>
              <a:rPr lang="fa-IR"/>
              <a:t>چن، رول، راس در سال 1986 چنین حوادثی را به عنوان متغیرهای سیستماتیک که بر قیمت گذاری اقتصادی کارگزاران و یا سودسهام و یا هر متغیر ضروری که برای تکمیل توصیف وضعیت موجود لازم است، تاثیر میگذارند را توصیف کردند. تحقیقات آن ها افزایش نرخ های بهره کوتاه مدت و بلند مدت، تورم مورد انتظار و غیر مورد انتظار نرخ رشد ماهانه در تولیدات صنعتی و فاصله میان اوراق فرضیه ضعیف و قوی را که تاثیر خاصی بر ریسک سیستماتیک دارند دارند را پیشنهاد می کند.</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5" y="342895"/>
            <a:ext cx="8858251" cy="5827686"/>
          </a:xfrm>
          <a:prstGeom prst="rect">
            <a:avLst/>
          </a:prstGeom>
        </p:spPr>
        <p:txBody>
          <a:bodyPr lIns="91440" tIns="45720" rIns="91440" bIns="45720"/>
          <a:lstStyle>
            <a:lvl1pPr lvl="0" indent="0" algn="r">
              <a:lnSpc>
                <a:spcPct val="150000"/>
              </a:lnSpc>
              <a:spcBef>
                <a:spcPts val="1000"/>
              </a:spcBef>
              <a:buNone/>
              <a:defRPr>
                <a:solidFill>
                  <a:schemeClr val="tx1">
                    <a:lumMod val="75000"/>
                    <a:lumOff val="25000"/>
                  </a:schemeClr>
                </a:solidFill>
              </a:defRPr>
            </a:lvl1pPr>
          </a:lstStyle>
          <a:p>
            <a:pPr lvl="0"/>
            <a:r>
              <a:rPr/>
              <a:t>“</a:t>
            </a:r>
            <a:r>
              <a:rPr lang="fa-IR"/>
              <a:t>مندلکر و رهی</a:t>
            </a:r>
            <a:r>
              <a:rPr/>
              <a:t>”</a:t>
            </a:r>
            <a:r>
              <a:rPr lang="fa-IR"/>
              <a:t> در سال 1984 به طور آشکار مشخص کرده اند که چطور اهرم مالی و اهرم عملیاتی به ریسک مالی و عملیاتی ربط دارند. آن ها اثر مشترک درجه اهرم مالی و عملیاتی بر روی ریسک سیستماتیک را به وسیله اثبات تحلیلی و تجربی در مورد اینکه چطور اهرم مالی و عملیاتی به ریسک مالی و عملیاتی مربوط می شود، توضیح دادند.</a:t>
            </a:r>
          </a:p>
          <a:p>
            <a:pPr lvl="0"/>
            <a:r>
              <a:rPr/>
              <a:t>“</a:t>
            </a:r>
            <a:r>
              <a:rPr lang="fa-IR"/>
              <a:t>رهی</a:t>
            </a:r>
            <a:r>
              <a:rPr/>
              <a:t>”</a:t>
            </a:r>
            <a:r>
              <a:rPr lang="fa-IR"/>
              <a:t> در سال 1986 اولین فردی بود که د تبیین توان اهرم اقتصادی جهت سنجش مخاطره «ریسک سیستماتیک را به سه جزء تجزیه کرد: ریسک تجاری، ریسک عملیاتی و ریسک مالی. رهی بیان کرد که ریسک تجاری به وسیله سهم بازار در شرایط عدم اطمینان تقاضا تعمیین می شود و نشانه ای از تغییر پدیری فروش است ».</a:t>
            </a:r>
          </a:p>
          <a:p>
            <a:pPr lvl="0"/>
            <a:r>
              <a:rPr/>
              <a:t>“</a:t>
            </a:r>
            <a:r>
              <a:rPr lang="fa-IR"/>
              <a:t>بلازنکو</a:t>
            </a:r>
            <a:r>
              <a:rPr/>
              <a:t>”</a:t>
            </a:r>
            <a:r>
              <a:rPr lang="fa-IR"/>
              <a:t> در سال 1999 حساسیت و اثر شوک اقتصادی را بر فروش و سود مشخص کرد ارایه اطلاعات ارزشمند در رابطه با سود شرکت باعث گردید که فرضیه بلازنکو رابطه ای را میان سهم تجاری شرکت و فروش شرکت حدس بزند و برای بررسی این ارتباط واژه نگرانی اقتصادی را به مدل فروش بیافزاید.</a:t>
            </a:r>
          </a:p>
          <a:p>
            <a:pPr lvl="0"/>
            <a:r>
              <a:rPr lang="fa-IR"/>
              <a:t>براساس مدل تحلیلی </a:t>
            </a:r>
            <a:r>
              <a:rPr/>
              <a:t>“</a:t>
            </a:r>
            <a:r>
              <a:rPr lang="fa-IR"/>
              <a:t>مندلکر و رهی</a:t>
            </a:r>
            <a:r>
              <a:rPr/>
              <a:t>”</a:t>
            </a:r>
            <a:r>
              <a:rPr lang="fa-IR"/>
              <a:t> در مورد تعیین ریسک سیستماتیک بحث را آغاز نموده و ...</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585787"/>
            <a:ext cx="9272589" cy="2841804"/>
          </a:xfrm>
          <a:prstGeom prst="rect">
            <a:avLst/>
          </a:prstGeom>
          <a:blipFill>
            <a:blip r:embed="rId2"/>
            <a:srcRect/>
            <a:stretch>
              <a:fillRect/>
            </a:stretch>
          </a:blipFill>
        </p:spPr>
        <p:txBody>
          <a:bodyPr/>
          <a:lstStyle>
            <a:lvl1pPr lvl="0">
              <a:defRPr/>
            </a:lvl1pPr>
          </a:lstStyle>
          <a:p>
            <a:pPr lvl="0"/>
            <a:r>
              <a:rPr/>
              <a:t> </a:t>
            </a:r>
          </a:p>
        </p:txBody>
      </p:sp>
      <p:pic>
        <p:nvPicPr>
          <p:cNvPr id="3" name="Picture 2"/>
          <p:cNvPicPr/>
          <p:nvPr/>
        </p:nvPicPr>
        <p:blipFill>
          <a:blip r:embed="rId3"/>
          <a:srcRect/>
          <a:stretch>
            <a:fillRect/>
          </a:stretch>
        </p:blipFill>
        <p:spPr>
          <a:xfrm>
            <a:off x="799381" y="4096430"/>
            <a:ext cx="8498153" cy="1883456"/>
          </a:xfrm>
          <a:prstGeom prst="rect">
            <a:avLst/>
          </a:prstGeom>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478" y="389563"/>
            <a:ext cx="8868228" cy="6468437"/>
          </a:xfrm>
          <a:prstGeom prst="rect">
            <a:avLst/>
          </a:prstGeom>
          <a:blipFill>
            <a:blip r:embed="rId2"/>
            <a:srcRect/>
            <a:stretch>
              <a:fillRect/>
            </a:stretch>
          </a:blipFill>
        </p:spPr>
        <p:txBody>
          <a:bodyPr/>
          <a:lstStyle>
            <a:lvl1pPr lvl="0">
              <a:defRPr/>
            </a:lvl1pPr>
          </a:lstStyle>
          <a:p>
            <a:pPr lvl="0"/>
            <a:r>
              <a:rPr/>
              <a:t> </a:t>
            </a:r>
          </a:p>
        </p:txBody>
      </p:sp>
      <p:sp>
        <p:nvSpPr>
          <p:cNvPr id="3" name="TextBox 2"/>
          <p:cNvSpPr txBox="1"/>
          <p:nvPr/>
        </p:nvSpPr>
        <p:spPr>
          <a:xfrm>
            <a:off x="257175" y="585787"/>
            <a:ext cx="9272589" cy="2841804"/>
          </a:xfrm>
          <a:prstGeom prst="rect">
            <a:avLst/>
          </a:prstGeom>
        </p:spPr>
        <p:txBody>
          <a:bodyPr lIns="91440" tIns="45720" rIns="91440" bIns="45720"/>
          <a:lstStyle>
            <a:lvl1pPr lvl="0" indent="0" algn="r">
              <a:lnSpc>
                <a:spcPct val="150000"/>
              </a:lnSpc>
              <a:spcBef>
                <a:spcPts val="1000"/>
              </a:spcBef>
              <a:buNone/>
              <a:defRPr>
                <a:solidFill>
                  <a:schemeClr val="tx1">
                    <a:lumMod val="75000"/>
                    <a:lumOff val="25000"/>
                  </a:schemeClr>
                </a:solidFill>
              </a:defRPr>
            </a:lvl1pPr>
          </a:lstStyle>
          <a:p>
            <a:pPr lvl="0"/>
            <a:endParaRPr/>
          </a:p>
          <a:p>
            <a:pPr lvl="0"/>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71" y="432751"/>
            <a:ext cx="8665029" cy="5078313"/>
          </a:xfrm>
          <a:prstGeom prst="rect">
            <a:avLst/>
          </a:prstGeom>
        </p:spPr>
        <p:txBody>
          <a:bodyPr wrap="square"/>
          <a:lstStyle>
            <a:lvl1pPr lvl="0">
              <a:defRPr/>
            </a:lvl1pPr>
          </a:lstStyle>
          <a:p>
            <a:pPr lvl="0" algn="just"/>
            <a:r>
              <a:rPr lang="fa-IR" b="1">
                <a:solidFill>
                  <a:srgbClr val="FF0000"/>
                </a:solidFill>
              </a:rPr>
              <a:t>محدودیت های مدل های سنتی </a:t>
            </a:r>
            <a:r>
              <a:rPr b="1">
                <a:solidFill>
                  <a:srgbClr val="FF0000"/>
                </a:solidFill>
              </a:rPr>
              <a:t>CAPM</a:t>
            </a:r>
            <a:r>
              <a:rPr lang="fa-IR" b="1">
                <a:solidFill>
                  <a:srgbClr val="FF0000"/>
                </a:solidFill>
              </a:rPr>
              <a:t> و مدل های تعدیل یافته مبتنی بر آن </a:t>
            </a:r>
          </a:p>
          <a:p>
            <a:pPr lvl="0" algn="just"/>
            <a:endParaRPr lang="fa-IR" b="1">
              <a:solidFill>
                <a:srgbClr val="FF0000"/>
              </a:solidFill>
            </a:endParaRPr>
          </a:p>
          <a:p>
            <a:pPr lvl="0" algn="just"/>
            <a:r>
              <a:rPr lang="fa-IR"/>
              <a:t>در مدل های سنتی </a:t>
            </a:r>
            <a:r>
              <a:rPr/>
              <a:t>CAPM </a:t>
            </a:r>
            <a:r>
              <a:rPr lang="fa-IR"/>
              <a:t> و مدل های تعدیل یافته مبتنی بر آن ها تنها به داده های تاریخی ... محاسبه مقدار نرخ بازده مورد انتظار توجه می شود و همچنین تنها به ریسک سیستماتیک توجه گردیده و هیچ گونه توجهی به ریسک غیر سیستماتیک نمی گردد .</a:t>
            </a:r>
          </a:p>
          <a:p>
            <a:pPr lvl="0" algn="just"/>
            <a:endParaRPr lang="fa-IR"/>
          </a:p>
          <a:p>
            <a:pPr lvl="0" algn="just"/>
            <a:endParaRPr lang="fa-IR"/>
          </a:p>
          <a:p>
            <a:pPr lvl="0" algn="just"/>
            <a:r>
              <a:rPr lang="fa-IR"/>
              <a:t>مدل </a:t>
            </a:r>
            <a:r>
              <a:rPr/>
              <a:t>R-CAPM</a:t>
            </a:r>
          </a:p>
          <a:p>
            <a:pPr lvl="0" algn="just"/>
            <a:endParaRPr/>
          </a:p>
          <a:p>
            <a:pPr lvl="0" algn="just"/>
            <a:r>
              <a:rPr lang="fa-IR"/>
              <a:t>مدل </a:t>
            </a:r>
            <a:r>
              <a:rPr/>
              <a:t>R-CAPM</a:t>
            </a:r>
            <a:r>
              <a:rPr lang="fa-IR"/>
              <a:t> یک مدل نوین جهت پیش بینی نرخ بازده مورد انتظار سهام می باشد . این نظریه ناظر به حل مسائل مبتلا به قیمت گذتری سهام و ارزشیابی دارایی های مالی و</a:t>
            </a:r>
            <a:r>
              <a:rPr/>
              <a:t>  </a:t>
            </a:r>
            <a:r>
              <a:rPr lang="fa-IR"/>
              <a:t> پیش بینی نرخ بازده مورد انتظار در فرایند سرمایه گذاری برای تصمیم گیری سرمایه گذار در بازار سرمایه . مدیران اقتصادی ما بر اساس مدل هایی نظیر </a:t>
            </a:r>
            <a:r>
              <a:rPr/>
              <a:t>A-CAPM . D-CAPM . C-CAPM</a:t>
            </a:r>
            <a:r>
              <a:rPr lang="fa-IR"/>
              <a:t> و </a:t>
            </a:r>
            <a:r>
              <a:rPr/>
              <a:t>CAPM</a:t>
            </a:r>
            <a:r>
              <a:rPr lang="fa-IR"/>
              <a:t> تنها ریسک موثر در تصمیمات خود را سیستماتیک اطلاق کرده اند و از این طریق از قائده فرافکنی جهت توجیه عملکرد خو استفاده می نماید به طوری که عوامل بیرون از شرکت و خارج از تصمیمگیری خود را ملاک ناکارآمدی و یا عدم تحقیق اهداف خود معرفی می نماید که این موضوع با توجه به شرایط کسب و کار ما کمی دور از واقع به نظر میرسد </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29" y="384122"/>
            <a:ext cx="8810505" cy="5078313"/>
          </a:xfrm>
          <a:prstGeom prst="rect">
            <a:avLst/>
          </a:prstGeom>
        </p:spPr>
        <p:txBody>
          <a:bodyPr wrap="square"/>
          <a:lstStyle>
            <a:lvl1pPr lvl="0">
              <a:defRPr/>
            </a:lvl1pPr>
          </a:lstStyle>
          <a:p>
            <a:pPr lvl="0" algn="r"/>
            <a:r>
              <a:rPr lang="fa-IR"/>
              <a:t>از جمله دست آوردهای </a:t>
            </a:r>
            <a:r>
              <a:rPr/>
              <a:t>R-CAPM </a:t>
            </a:r>
            <a:r>
              <a:rPr lang="fa-IR"/>
              <a:t> عبارت است از : </a:t>
            </a:r>
          </a:p>
          <a:p>
            <a:pPr lvl="0" algn="r"/>
            <a:r>
              <a:rPr lang="fa-IR" b="0"/>
              <a:t>توسعه مدل قیمت گذاری داریی سرمایه و دست یابی به مدل قیمت گذاری جامع جهت پیش بینی دقیق تر نرخ بازده مورد انتظار  .</a:t>
            </a:r>
          </a:p>
          <a:p>
            <a:pPr lvl="0" algn="r"/>
            <a:r>
              <a:rPr lang="fa-IR"/>
              <a:t>تلفیق مدل قیمت گذاری با اهرم ها اعم از اهرم مالی عملیاتی و اقتصادی و ارائه مدل توسعه یافته قیمت گذاری است .</a:t>
            </a:r>
          </a:p>
          <a:p>
            <a:pPr lvl="0" algn="r"/>
            <a:r>
              <a:rPr lang="fa-IR" b="0"/>
              <a:t>توجه به ریسک سیستماتیک و غیر سیستماتیک به صورت یکپارچه جهت پیش بینی دقیق تر نرخ بازده مورد انتظار . </a:t>
            </a:r>
          </a:p>
          <a:p>
            <a:pPr lvl="0" algn="r"/>
            <a:r>
              <a:rPr lang="fa-IR"/>
              <a:t>توجه به داده های تاریخی و داده های پیش بینی شده به صورت یکپارچه جهت پیش بینی دقیق تر نرخ بازده مورد انتظار . </a:t>
            </a:r>
          </a:p>
          <a:p>
            <a:pPr lvl="0" algn="r"/>
            <a:r>
              <a:rPr lang="fa-IR" b="0"/>
              <a:t>با واقعیت های جامعه ما انطباق بیشتری دارد .</a:t>
            </a:r>
          </a:p>
          <a:p>
            <a:pPr lvl="0" algn="r"/>
            <a:r>
              <a:rPr lang="fa-IR"/>
              <a:t>دیدگاه ارائه شده از دو منظر با سایر مدل های قیمت گذاری متفائت است :</a:t>
            </a:r>
          </a:p>
          <a:p>
            <a:pPr lvl="0" algn="r"/>
            <a:endParaRPr lang="fa-IR"/>
          </a:p>
          <a:p>
            <a:pPr lvl="0" algn="r"/>
            <a:r>
              <a:rPr lang="fa-IR" b="0"/>
              <a:t>1- یکی توجه به ریسک ذاتی و کل اعم از سیستماتیک و غیر سیستماتیک جهت پیش بینی نرخ بازده مورد انتظار .</a:t>
            </a:r>
          </a:p>
          <a:p>
            <a:pPr lvl="0" algn="r"/>
            <a:r>
              <a:rPr lang="fa-IR"/>
              <a:t>2- استفاده تواما از اطلاعات گذشته و آینده در پیش بینی نرخ بازده مورد انتظار  </a:t>
            </a:r>
          </a:p>
          <a:p>
            <a:pPr lvl="0" algn="r"/>
            <a:endParaRPr lang="fa-IR"/>
          </a:p>
          <a:p>
            <a:pPr lvl="0" algn="r"/>
            <a:endParaRPr lang="fa-I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29" y="384122"/>
            <a:ext cx="8810505" cy="5575372"/>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9" y="461778"/>
            <a:ext cx="8389257" cy="5677388"/>
          </a:xfrm>
          <a:prstGeom prst="rect">
            <a:avLst/>
          </a:prstGeom>
          <a:blipFill>
            <a:blip r:embed="rId2"/>
            <a:srcRect/>
            <a:stretch>
              <a:fillRect/>
            </a:stretch>
          </a:blipFill>
        </p:spPr>
        <p:txBody>
          <a:bodyPr/>
          <a:lstStyle>
            <a:lvl1pPr lvl="0">
              <a:defRPr/>
            </a:lvl1pPr>
          </a:lstStyle>
          <a:p>
            <a:pPr lvl="0"/>
            <a:r>
              <a:rPr/>
              <a:t> </a:t>
            </a:r>
          </a:p>
        </p:txBody>
      </p:sp>
      <p:sp>
        <p:nvSpPr>
          <p:cNvPr id="3" name="Straight Connector 2"/>
          <p:cNvSpPr/>
          <p:nvPr/>
        </p:nvSpPr>
        <p:spPr>
          <a:xfrm>
            <a:off x="870853" y="3062510"/>
            <a:ext cx="116114" cy="0"/>
          </a:xfrm>
          <a:prstGeom prst="line">
            <a:avLst/>
          </a:prstGeom>
          <a:noFill/>
          <a:ln w="12700" cap="rnd">
            <a:solidFill>
              <a:schemeClr val="tx1"/>
            </a:solidFill>
          </a:ln>
        </p:spPr>
        <p:txBody>
          <a:bodyPr/>
          <a:lstStyle>
            <a:lvl1pPr lvl="0">
              <a:defRPr/>
            </a:lvl1pPr>
          </a:lstStyle>
          <a:p>
            <a:endParaRPr/>
          </a:p>
        </p:txBody>
      </p:sp>
      <p:sp>
        <p:nvSpPr>
          <p:cNvPr id="4" name="Straight Connector 3"/>
          <p:cNvSpPr/>
          <p:nvPr/>
        </p:nvSpPr>
        <p:spPr>
          <a:xfrm>
            <a:off x="1560283" y="2997197"/>
            <a:ext cx="116114" cy="0"/>
          </a:xfrm>
          <a:prstGeom prst="line">
            <a:avLst/>
          </a:prstGeom>
          <a:noFill/>
          <a:ln w="12700" cap="rnd">
            <a:solidFill>
              <a:schemeClr val="tx1"/>
            </a:solidFill>
          </a:ln>
        </p:spPr>
        <p:txBody>
          <a:bodyPr/>
          <a:lstStyle>
            <a:lvl1pPr lvl="0">
              <a:defRPr/>
            </a:lvl1pPr>
          </a:lstStyle>
          <a:p>
            <a:endParaRPr/>
          </a:p>
        </p:txBody>
      </p:sp>
      <p:sp>
        <p:nvSpPr>
          <p:cNvPr id="5" name="Straight Connector 4"/>
          <p:cNvSpPr/>
          <p:nvPr/>
        </p:nvSpPr>
        <p:spPr>
          <a:xfrm>
            <a:off x="2017485" y="3018966"/>
            <a:ext cx="116114" cy="0"/>
          </a:xfrm>
          <a:prstGeom prst="line">
            <a:avLst/>
          </a:prstGeom>
          <a:noFill/>
          <a:ln w="12700" cap="rnd">
            <a:solidFill>
              <a:schemeClr val="tx1"/>
            </a:solidFill>
          </a:ln>
        </p:spPr>
        <p:txBody>
          <a:bodyPr/>
          <a:lstStyle>
            <a:lvl1pPr lvl="0">
              <a:defRPr/>
            </a:lvl1pPr>
          </a:lstStyle>
          <a:p>
            <a:endParaRPr/>
          </a:p>
        </p:txBody>
      </p:sp>
      <p:sp>
        <p:nvSpPr>
          <p:cNvPr id="6" name="Straight Connector 5"/>
          <p:cNvSpPr/>
          <p:nvPr/>
        </p:nvSpPr>
        <p:spPr>
          <a:xfrm>
            <a:off x="1553029" y="3323766"/>
            <a:ext cx="116114" cy="0"/>
          </a:xfrm>
          <a:prstGeom prst="line">
            <a:avLst/>
          </a:prstGeom>
          <a:noFill/>
          <a:ln w="12700" cap="rnd">
            <a:solidFill>
              <a:schemeClr val="tx1"/>
            </a:solidFill>
          </a:ln>
        </p:spPr>
        <p:txBody>
          <a:bodyPr/>
          <a:lstStyle>
            <a:lvl1pPr lvl="0">
              <a:defRPr/>
            </a:lvl1pPr>
          </a:lstStyle>
          <a:p>
            <a:endParaRPr/>
          </a:p>
        </p:txBody>
      </p:sp>
      <p:sp>
        <p:nvSpPr>
          <p:cNvPr id="7" name="Straight Connector 6"/>
          <p:cNvSpPr/>
          <p:nvPr/>
        </p:nvSpPr>
        <p:spPr>
          <a:xfrm>
            <a:off x="2126343" y="3331028"/>
            <a:ext cx="116114" cy="0"/>
          </a:xfrm>
          <a:prstGeom prst="line">
            <a:avLst/>
          </a:prstGeom>
          <a:noFill/>
          <a:ln w="12700" cap="rnd">
            <a:solidFill>
              <a:schemeClr val="tx1"/>
            </a:solidFill>
          </a:ln>
        </p:spPr>
        <p:txBody>
          <a:bodyPr/>
          <a:lstStyle>
            <a:lvl1pPr lvl="0">
              <a:defRPr/>
            </a:lvl1pPr>
          </a:lstStyle>
          <a:p>
            <a:endParaRPr/>
          </a:p>
        </p:txBody>
      </p:sp>
      <p:sp>
        <p:nvSpPr>
          <p:cNvPr id="8" name="Straight Connector 7"/>
          <p:cNvSpPr/>
          <p:nvPr/>
        </p:nvSpPr>
        <p:spPr>
          <a:xfrm>
            <a:off x="4114799" y="3809997"/>
            <a:ext cx="116114" cy="0"/>
          </a:xfrm>
          <a:prstGeom prst="line">
            <a:avLst/>
          </a:prstGeom>
          <a:noFill/>
          <a:ln w="12700" cap="rnd">
            <a:solidFill>
              <a:schemeClr val="tx1"/>
            </a:solidFill>
          </a:ln>
        </p:spPr>
        <p:txBody>
          <a:bodyPr/>
          <a:lstStyle>
            <a:lvl1pPr lvl="0">
              <a:defRPr/>
            </a:lvl1pPr>
          </a:lstStyle>
          <a:p>
            <a:endParaRP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29" y="331152"/>
            <a:ext cx="8969829" cy="6456319"/>
          </a:xfrm>
          <a:prstGeom prst="rect">
            <a:avLst/>
          </a:prstGeom>
          <a:blipFill>
            <a:blip r:embed="rId2"/>
            <a:srcRect/>
            <a:stretch>
              <a:fillRect/>
            </a:stretch>
          </a:blipFill>
        </p:spPr>
        <p:txBody>
          <a:bodyPr/>
          <a:lstStyle>
            <a:lvl1pPr lvl="0">
              <a:defRPr/>
            </a:lvl1pPr>
          </a:lstStyle>
          <a:p>
            <a:pPr lvl="0"/>
            <a:r>
              <a:rPr/>
              <a:t> </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374694"/>
            <a:ext cx="9158515" cy="5632312"/>
          </a:xfrm>
          <a:prstGeom prst="rect">
            <a:avLst/>
          </a:prstGeom>
        </p:spPr>
        <p:txBody>
          <a:bodyPr wrap="square"/>
          <a:lstStyle>
            <a:lvl1pPr lvl="0">
              <a:defRPr/>
            </a:lvl1pPr>
          </a:lstStyle>
          <a:p>
            <a:pPr lvl="0" algn="r"/>
            <a:endParaRPr/>
          </a:p>
          <a:p>
            <a:pPr lvl="0" algn="r"/>
            <a:r>
              <a:rPr lang="fa-IR"/>
              <a:t>با توجه به مبانی نظری مدل قیمت گذاری دارایی های سرمایه ای تحت نظر شده و مفروضات </a:t>
            </a:r>
            <a:r>
              <a:t/>
            </a:r>
            <a:br/>
            <a:r>
              <a:rPr/>
              <a:t>I-CAMP </a:t>
            </a:r>
            <a:r>
              <a:rPr lang="fa-IR"/>
              <a:t> می توان مدل جدیدی تحت عنوان </a:t>
            </a:r>
            <a:r>
              <a:rPr/>
              <a:t>r-capm(ir-capm)  </a:t>
            </a:r>
            <a:r>
              <a:rPr lang="fa-IR"/>
              <a:t>  که در آن کواریانس و واریانس محاسباتی به صورت شرطی تعریف شده است ، را ارائه نمود . روابط ریاضی و محاسباتی آن به شرح زیر در دست می باشد .</a:t>
            </a: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a:p>
            <a:pPr lvl="0" algn="r"/>
            <a:endParaRPr lang="fa-IR"/>
          </a:p>
        </p:txBody>
      </p:sp>
      <p:pic>
        <p:nvPicPr>
          <p:cNvPr id="3" name="Picture 2"/>
          <p:cNvPicPr/>
          <p:nvPr/>
        </p:nvPicPr>
        <p:blipFill>
          <a:blip r:embed="rId2"/>
          <a:srcRect/>
          <a:stretch>
            <a:fillRect/>
          </a:stretch>
        </p:blipFill>
        <p:spPr>
          <a:xfrm>
            <a:off x="435430" y="2434153"/>
            <a:ext cx="9221670" cy="3572852"/>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25" y="361362"/>
            <a:ext cx="8899303" cy="4431983"/>
          </a:xfrm>
          <a:prstGeom prst="rect">
            <a:avLst/>
          </a:prstGeom>
        </p:spPr>
        <p:txBody>
          <a:bodyPr wrap="square"/>
          <a:lstStyle>
            <a:lvl1pPr lvl="0">
              <a:defRPr/>
            </a:lvl1pPr>
          </a:lstStyle>
          <a:p>
            <a:pPr lvl="0" algn="just"/>
            <a:endParaRPr/>
          </a:p>
          <a:p>
            <a:pPr lvl="0" algn="r"/>
            <a:endParaRPr/>
          </a:p>
          <a:p>
            <a:pPr lvl="0" algn="r"/>
            <a:r>
              <a:rPr lang="fa-IR" sz="2400">
                <a:solidFill>
                  <a:srgbClr val="FF0000"/>
                </a:solidFill>
              </a:rPr>
              <a:t>ریسک سیستماتیک و غیر سیستماتیک</a:t>
            </a:r>
            <a:r>
              <a:rPr sz="2400">
                <a:solidFill>
                  <a:srgbClr val="FF0000"/>
                </a:solidFill>
              </a:rPr>
              <a:t>:</a:t>
            </a:r>
            <a:r>
              <a:rPr lang="fa-IR" sz="2400">
                <a:solidFill>
                  <a:srgbClr val="FF0000"/>
                </a:solidFill>
              </a:rPr>
              <a:t> </a:t>
            </a:r>
          </a:p>
          <a:p>
            <a:pPr lvl="0" algn="r"/>
            <a:endParaRPr lang="fa-IR" sz="2400">
              <a:solidFill>
                <a:srgbClr val="FF0000"/>
              </a:solidFill>
            </a:endParaRPr>
          </a:p>
          <a:p>
            <a:pPr lvl="0" algn="r"/>
            <a:r>
              <a:rPr lang="fa-IR">
                <a:solidFill>
                  <a:srgbClr val="00B050"/>
                </a:solidFill>
              </a:rPr>
              <a:t>ریسک پرتفوی به دو بخش سیستماتیک و غیر سیستماتیک تقسیم می شود</a:t>
            </a:r>
            <a:r>
              <a:rPr>
                <a:solidFill>
                  <a:srgbClr val="00B050"/>
                </a:solidFill>
              </a:rPr>
              <a:t>.</a:t>
            </a:r>
          </a:p>
          <a:p>
            <a:pPr lvl="0" algn="r"/>
            <a:endParaRPr>
              <a:solidFill>
                <a:srgbClr val="00B050"/>
              </a:solidFill>
            </a:endParaRPr>
          </a:p>
          <a:p>
            <a:pPr lvl="0" algn="just"/>
            <a:r>
              <a:rPr/>
              <a:t>1</a:t>
            </a:r>
            <a:r>
              <a:rPr lang="fa-IR"/>
              <a:t>) ریسک سیستماتیک به عنوان واریانس بازده های مورد انتظار سرمایه گذاری تعریف شده</a:t>
            </a:r>
          </a:p>
          <a:p>
            <a:pPr lvl="0" algn="just"/>
            <a:r>
              <a:rPr lang="fa-IR"/>
              <a:t> است . به عبارت دیگر ، تغییر پذیری در بازده کلی اوراق بهادار،مستقیما با تغییرات بازار یا اقتصاد بستگی دارد که به آن </a:t>
            </a:r>
            <a:r>
              <a:rPr lang="fa-IR" b="1">
                <a:solidFill>
                  <a:schemeClr val="accent5"/>
                </a:solidFill>
              </a:rPr>
              <a:t>ریسک سیستماتیک ویا ریسک بازار </a:t>
            </a:r>
            <a:r>
              <a:rPr lang="fa-IR"/>
              <a:t>می گویند.</a:t>
            </a:r>
          </a:p>
          <a:p>
            <a:pPr lvl="0" algn="just"/>
            <a:endParaRPr lang="fa-IR"/>
          </a:p>
          <a:p>
            <a:pPr lvl="0" algn="just"/>
            <a:endParaRPr lang="fa-IR"/>
          </a:p>
          <a:p>
            <a:pPr lvl="0" algn="just"/>
            <a:r>
              <a:rPr lang="fa-IR">
                <a:solidFill>
                  <a:srgbClr val="FF0000"/>
                </a:solidFill>
              </a:rPr>
              <a:t>نکته: </a:t>
            </a:r>
            <a:r>
              <a:rPr lang="fa-IR"/>
              <a:t>از عوامل مهم ایجاد ریسک سیستماتیک می توان تحولات سیاسی و اقتصادی ،چرخه های تجاری ،تورم و بیکاری را نام برد.</a:t>
            </a:r>
          </a:p>
          <a:p>
            <a:pPr lvl="0" algn="just"/>
            <a:endParaRPr lang="fa-I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4" y="232229"/>
            <a:ext cx="9448800" cy="3416320"/>
          </a:xfrm>
          <a:prstGeom prst="rect">
            <a:avLst/>
          </a:prstGeom>
        </p:spPr>
        <p:txBody>
          <a:bodyPr wrap="square"/>
          <a:lstStyle>
            <a:lvl1pPr lvl="0">
              <a:defRPr/>
            </a:lvl1pPr>
          </a:lstStyle>
          <a:p>
            <a:pPr lvl="0" algn="r"/>
            <a:endParaRPr/>
          </a:p>
          <a:p>
            <a:pPr lvl="0" algn="r"/>
            <a:r>
              <a:rPr lang="fa-IR"/>
              <a:t>با توجه به مبانی نظری مدل قیمت گذاری دارایی های سرمایه ای تحت نظر شده و مفروضات </a:t>
            </a:r>
            <a:r>
              <a:t/>
            </a:r>
            <a:br/>
            <a:r>
              <a:rPr/>
              <a:t>I-CAMP </a:t>
            </a:r>
            <a:r>
              <a:rPr lang="fa-IR"/>
              <a:t> و </a:t>
            </a:r>
            <a:r>
              <a:rPr/>
              <a:t>D-CAMP </a:t>
            </a:r>
            <a:r>
              <a:rPr lang="fa-IR"/>
              <a:t> می توان مدل جدیدی تحت عنوان </a:t>
            </a:r>
            <a:r>
              <a:rPr/>
              <a:t>DOWNSIDE R-CAMP </a:t>
            </a:r>
            <a:r>
              <a:rPr lang="fa-IR"/>
              <a:t> </a:t>
            </a:r>
            <a:r>
              <a:rPr/>
              <a:t>Intertemporal</a:t>
            </a:r>
            <a:r>
              <a:rPr lang="fa-IR"/>
              <a:t> </a:t>
            </a:r>
            <a:r>
              <a:rPr/>
              <a:t>(IDR-CAMP)</a:t>
            </a:r>
            <a:r>
              <a:rPr lang="fa-IR"/>
              <a:t> که در آن کواریانس و واریانس محاسباتی به صورت شرطی تعریف شده است ، راارائه نمود . روابط ریاضی و محاسباتی آن به شرح زیر در دست می باشد .</a:t>
            </a:r>
          </a:p>
          <a:p>
            <a:pPr lvl="0" algn="r"/>
            <a:endParaRPr lang="fa-IR"/>
          </a:p>
          <a:p>
            <a:pPr lvl="0" algn="r"/>
            <a:endParaRPr lang="fa-IR"/>
          </a:p>
          <a:p>
            <a:pPr lvl="0" algn="r"/>
            <a:endParaRPr lang="fa-IR"/>
          </a:p>
          <a:p>
            <a:pPr lvl="0" algn="r"/>
            <a:endParaRPr lang="fa-IR"/>
          </a:p>
          <a:p>
            <a:pPr lvl="0" algn="r"/>
            <a:endParaRPr lang="fa-IR"/>
          </a:p>
          <a:p>
            <a:pPr lvl="0" algn="r"/>
            <a:endParaRPr lang="fa-IR"/>
          </a:p>
        </p:txBody>
      </p:sp>
      <p:pic>
        <p:nvPicPr>
          <p:cNvPr id="3" name="Picture 2"/>
          <p:cNvPicPr/>
          <p:nvPr/>
        </p:nvPicPr>
        <p:blipFill>
          <a:blip r:embed="rId2"/>
          <a:srcRect/>
          <a:stretch>
            <a:fillRect/>
          </a:stretch>
        </p:blipFill>
        <p:spPr>
          <a:xfrm>
            <a:off x="595085" y="2116363"/>
            <a:ext cx="8548915" cy="4269921"/>
          </a:xfrm>
          <a:prstGeom prst="rect">
            <a:avLst/>
          </a:prstGeom>
        </p:spPr>
      </p:pic>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43" y="192653"/>
            <a:ext cx="8955315" cy="2862322"/>
          </a:xfrm>
          <a:prstGeom prst="rect">
            <a:avLst/>
          </a:prstGeom>
        </p:spPr>
        <p:txBody>
          <a:bodyPr wrap="square"/>
          <a:lstStyle>
            <a:lvl1pPr lvl="0">
              <a:defRPr/>
            </a:lvl1pPr>
          </a:lstStyle>
          <a:p>
            <a:pPr lvl="0" algn="r"/>
            <a:endParaRPr/>
          </a:p>
          <a:p>
            <a:pPr lvl="0" algn="r"/>
            <a:r>
              <a:rPr lang="fa-IR"/>
              <a:t>با توجه به مبانی نظری مدل قیمت گذاری دارایی های سرمایه ای تحت نظر شده و مفروضات </a:t>
            </a:r>
            <a:r>
              <a:t/>
            </a:r>
            <a:br/>
            <a:r>
              <a:rPr/>
              <a:t>I-CAMP </a:t>
            </a:r>
            <a:r>
              <a:rPr lang="fa-IR"/>
              <a:t> و </a:t>
            </a:r>
            <a:r>
              <a:rPr/>
              <a:t>A-CAMP </a:t>
            </a:r>
            <a:r>
              <a:rPr lang="fa-IR"/>
              <a:t> می توان مدل جدیدی تحت عنوان </a:t>
            </a:r>
            <a:r>
              <a:rPr/>
              <a:t>R-capm(iar-capm)</a:t>
            </a:r>
            <a:r>
              <a:rPr lang="fa-IR"/>
              <a:t>که در آن کواریانس و واریانس محاسباتی به صورت شرطی تعریف شده است ، راارائه نمود . روابط ریاضی و محاسباتی آن به شرح زیر در دست می باشد .</a:t>
            </a:r>
          </a:p>
          <a:p>
            <a:pPr lvl="0" algn="r"/>
            <a:endParaRPr lang="fa-IR"/>
          </a:p>
          <a:p>
            <a:pPr lvl="0" algn="r"/>
            <a:endParaRPr lang="fa-IR"/>
          </a:p>
          <a:p>
            <a:pPr lvl="0" algn="r"/>
            <a:endParaRPr lang="fa-IR"/>
          </a:p>
          <a:p>
            <a:pPr lvl="0" algn="r"/>
            <a:endParaRPr lang="fa-IR"/>
          </a:p>
        </p:txBody>
      </p:sp>
      <p:pic>
        <p:nvPicPr>
          <p:cNvPr id="3" name="Picture 2"/>
          <p:cNvPicPr/>
          <p:nvPr/>
        </p:nvPicPr>
        <p:blipFill>
          <a:blip r:embed="rId2"/>
          <a:srcRect/>
          <a:stretch>
            <a:fillRect/>
          </a:stretch>
        </p:blipFill>
        <p:spPr>
          <a:xfrm>
            <a:off x="907143" y="2319565"/>
            <a:ext cx="7634515" cy="4076700"/>
          </a:xfrm>
          <a:prstGeom prst="rect">
            <a:avLst/>
          </a:prstGeom>
        </p:spPr>
      </p:pic>
    </p:spTree>
  </p:cSld>
  <p:clrMapOvr>
    <a:masterClrMapping/>
  </p:clrMapOvr>
  <p:transition spd="slow"/>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8043</Words>
  <Application>Microsoft Office PowerPoint</Application>
  <PresentationFormat>Custom</PresentationFormat>
  <Paragraphs>779</Paragraphs>
  <Slides>91</Slides>
  <Notes>5</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مدل قیمت گذاری دارایی های سرمایه ای تعدیلی   </vt:lpstr>
      <vt:lpstr>PowerPoint Presentation</vt:lpstr>
      <vt:lpstr>PowerPoint Presentation</vt:lpstr>
      <vt:lpstr>PowerPoint Presentation</vt:lpstr>
      <vt:lpstr>PowerPoint Presentation</vt:lpstr>
      <vt:lpstr>PowerPoint Presentation</vt:lpstr>
      <vt:lpstr>PowerPoint Presentation</vt:lpstr>
      <vt:lpstr>مدل قیمت گذاری دارایی های سرمایه ای تجدید نظر شده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Mr.Malakpour</dc:creator>
  <cp:lastModifiedBy>Mr.Malakpour</cp:lastModifiedBy>
  <cp:revision>2</cp:revision>
  <dcterms:modified xsi:type="dcterms:W3CDTF">2017-02-06T12:01:20Z</dcterms:modified>
</cp:coreProperties>
</file>